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726" r:id="rId2"/>
    <p:sldMasterId id="2147483762" r:id="rId3"/>
  </p:sldMasterIdLst>
  <p:notesMasterIdLst>
    <p:notesMasterId r:id="rId85"/>
  </p:notesMasterIdLst>
  <p:handoutMasterIdLst>
    <p:handoutMasterId r:id="rId86"/>
  </p:handoutMasterIdLst>
  <p:sldIdLst>
    <p:sldId id="638" r:id="rId4"/>
    <p:sldId id="639" r:id="rId5"/>
    <p:sldId id="685" r:id="rId6"/>
    <p:sldId id="702" r:id="rId7"/>
    <p:sldId id="640" r:id="rId8"/>
    <p:sldId id="703" r:id="rId9"/>
    <p:sldId id="642" r:id="rId10"/>
    <p:sldId id="686" r:id="rId11"/>
    <p:sldId id="687" r:id="rId12"/>
    <p:sldId id="688" r:id="rId13"/>
    <p:sldId id="689" r:id="rId14"/>
    <p:sldId id="690" r:id="rId15"/>
    <p:sldId id="691" r:id="rId16"/>
    <p:sldId id="692" r:id="rId17"/>
    <p:sldId id="693" r:id="rId18"/>
    <p:sldId id="694" r:id="rId19"/>
    <p:sldId id="695" r:id="rId20"/>
    <p:sldId id="696" r:id="rId21"/>
    <p:sldId id="748" r:id="rId22"/>
    <p:sldId id="752" r:id="rId23"/>
    <p:sldId id="754" r:id="rId24"/>
    <p:sldId id="753" r:id="rId25"/>
    <p:sldId id="755" r:id="rId26"/>
    <p:sldId id="697" r:id="rId27"/>
    <p:sldId id="736" r:id="rId28"/>
    <p:sldId id="737" r:id="rId29"/>
    <p:sldId id="739" r:id="rId30"/>
    <p:sldId id="738" r:id="rId31"/>
    <p:sldId id="740" r:id="rId32"/>
    <p:sldId id="741" r:id="rId33"/>
    <p:sldId id="742" r:id="rId34"/>
    <p:sldId id="655" r:id="rId35"/>
    <p:sldId id="568" r:id="rId36"/>
    <p:sldId id="660" r:id="rId37"/>
    <p:sldId id="661" r:id="rId38"/>
    <p:sldId id="662" r:id="rId39"/>
    <p:sldId id="663" r:id="rId40"/>
    <p:sldId id="664" r:id="rId41"/>
    <p:sldId id="665" r:id="rId42"/>
    <p:sldId id="726" r:id="rId43"/>
    <p:sldId id="727" r:id="rId44"/>
    <p:sldId id="743" r:id="rId45"/>
    <p:sldId id="666" r:id="rId46"/>
    <p:sldId id="667" r:id="rId47"/>
    <p:sldId id="668" r:id="rId48"/>
    <p:sldId id="669" r:id="rId49"/>
    <p:sldId id="670" r:id="rId50"/>
    <p:sldId id="671" r:id="rId51"/>
    <p:sldId id="672" r:id="rId52"/>
    <p:sldId id="728" r:id="rId53"/>
    <p:sldId id="729" r:id="rId54"/>
    <p:sldId id="744" r:id="rId55"/>
    <p:sldId id="673" r:id="rId56"/>
    <p:sldId id="674" r:id="rId57"/>
    <p:sldId id="675" r:id="rId58"/>
    <p:sldId id="676" r:id="rId59"/>
    <p:sldId id="730" r:id="rId60"/>
    <p:sldId id="731" r:id="rId61"/>
    <p:sldId id="745" r:id="rId62"/>
    <p:sldId id="677" r:id="rId63"/>
    <p:sldId id="678" r:id="rId64"/>
    <p:sldId id="679" r:id="rId65"/>
    <p:sldId id="732" r:id="rId66"/>
    <p:sldId id="733" r:id="rId67"/>
    <p:sldId id="746" r:id="rId68"/>
    <p:sldId id="680" r:id="rId69"/>
    <p:sldId id="681" r:id="rId70"/>
    <p:sldId id="682" r:id="rId71"/>
    <p:sldId id="683" r:id="rId72"/>
    <p:sldId id="734" r:id="rId73"/>
    <p:sldId id="735" r:id="rId74"/>
    <p:sldId id="747" r:id="rId75"/>
    <p:sldId id="656" r:id="rId76"/>
    <p:sldId id="698" r:id="rId77"/>
    <p:sldId id="699" r:id="rId78"/>
    <p:sldId id="700" r:id="rId79"/>
    <p:sldId id="701" r:id="rId80"/>
    <p:sldId id="400" r:id="rId81"/>
    <p:sldId id="749" r:id="rId82"/>
    <p:sldId id="750" r:id="rId83"/>
    <p:sldId id="751" r:id="rId84"/>
  </p:sldIdLst>
  <p:sldSz cx="12192000" cy="6858000"/>
  <p:notesSz cx="6797675" cy="9926638"/>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49"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6" algn="l" defTabSz="91431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DC22EBB-4088-4BAC-9D80-0B323AD6A309}">
          <p14:sldIdLst>
            <p14:sldId id="638"/>
            <p14:sldId id="639"/>
            <p14:sldId id="685"/>
            <p14:sldId id="702"/>
            <p14:sldId id="640"/>
            <p14:sldId id="703"/>
            <p14:sldId id="642"/>
            <p14:sldId id="686"/>
            <p14:sldId id="687"/>
            <p14:sldId id="688"/>
            <p14:sldId id="689"/>
            <p14:sldId id="690"/>
            <p14:sldId id="691"/>
            <p14:sldId id="692"/>
            <p14:sldId id="693"/>
            <p14:sldId id="694"/>
            <p14:sldId id="695"/>
            <p14:sldId id="696"/>
            <p14:sldId id="748"/>
            <p14:sldId id="752"/>
            <p14:sldId id="754"/>
            <p14:sldId id="753"/>
            <p14:sldId id="755"/>
            <p14:sldId id="697"/>
            <p14:sldId id="736"/>
            <p14:sldId id="737"/>
            <p14:sldId id="739"/>
            <p14:sldId id="738"/>
            <p14:sldId id="740"/>
            <p14:sldId id="741"/>
            <p14:sldId id="742"/>
            <p14:sldId id="655"/>
            <p14:sldId id="568"/>
            <p14:sldId id="660"/>
            <p14:sldId id="661"/>
            <p14:sldId id="662"/>
            <p14:sldId id="663"/>
            <p14:sldId id="664"/>
            <p14:sldId id="665"/>
            <p14:sldId id="726"/>
            <p14:sldId id="727"/>
            <p14:sldId id="743"/>
            <p14:sldId id="666"/>
            <p14:sldId id="667"/>
            <p14:sldId id="668"/>
            <p14:sldId id="669"/>
            <p14:sldId id="670"/>
            <p14:sldId id="671"/>
            <p14:sldId id="672"/>
            <p14:sldId id="728"/>
            <p14:sldId id="729"/>
            <p14:sldId id="744"/>
            <p14:sldId id="673"/>
            <p14:sldId id="674"/>
            <p14:sldId id="675"/>
            <p14:sldId id="676"/>
            <p14:sldId id="730"/>
            <p14:sldId id="731"/>
            <p14:sldId id="745"/>
            <p14:sldId id="677"/>
            <p14:sldId id="678"/>
            <p14:sldId id="679"/>
            <p14:sldId id="732"/>
            <p14:sldId id="733"/>
            <p14:sldId id="746"/>
            <p14:sldId id="680"/>
            <p14:sldId id="681"/>
            <p14:sldId id="682"/>
            <p14:sldId id="683"/>
            <p14:sldId id="734"/>
            <p14:sldId id="735"/>
            <p14:sldId id="747"/>
            <p14:sldId id="656"/>
            <p14:sldId id="698"/>
            <p14:sldId id="699"/>
            <p14:sldId id="700"/>
            <p14:sldId id="701"/>
            <p14:sldId id="400"/>
            <p14:sldId id="749"/>
            <p14:sldId id="750"/>
            <p14:sldId id="751"/>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Mazibuko" initials="AM" lastIdx="1" clrIdx="0">
    <p:extLst>
      <p:ext uri="{19B8F6BF-5375-455C-9EA6-DF929625EA0E}">
        <p15:presenceInfo xmlns:p15="http://schemas.microsoft.com/office/powerpoint/2012/main" xmlns="" userId="S-1-5-21-218121654-3283966679-327353353-7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0000FF"/>
    <a:srgbClr val="FF0000"/>
    <a:srgbClr val="C0504D"/>
    <a:srgbClr val="CC0000"/>
    <a:srgbClr val="B2B2B2"/>
    <a:srgbClr val="FFC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80488" autoAdjust="0"/>
  </p:normalViewPr>
  <p:slideViewPr>
    <p:cSldViewPr>
      <p:cViewPr varScale="1">
        <p:scale>
          <a:sx n="116" d="100"/>
          <a:sy n="116" d="100"/>
        </p:scale>
        <p:origin x="-36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3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6-09T07:35:50.395" idx="1">
    <p:pos x="10" y="10"/>
    <p:text/>
    <p:extLst>
      <p:ext uri="{C676402C-5697-4E1C-873F-D02D1690AC5C}">
        <p15:threadingInfo xmlns:p15="http://schemas.microsoft.com/office/powerpoint/2012/main" xmlns=""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003F1-89BE-4759-A594-48D46FB10994}" type="doc">
      <dgm:prSet loTypeId="urn:microsoft.com/office/officeart/2005/8/layout/hierarchy3" loCatId="list" qsTypeId="urn:microsoft.com/office/officeart/2005/8/quickstyle/3d1" qsCatId="3D" csTypeId="urn:microsoft.com/office/officeart/2005/8/colors/colorful1#1" csCatId="colorful" phldr="1"/>
      <dgm:spPr/>
      <dgm:t>
        <a:bodyPr/>
        <a:lstStyle/>
        <a:p>
          <a:endParaRPr lang="en-US"/>
        </a:p>
      </dgm:t>
    </dgm:pt>
    <dgm:pt modelId="{B941EEBA-E83F-4FEE-8E9B-EE779CFFB3C8}">
      <dgm:prSet/>
      <dgm:spPr/>
      <dgm:t>
        <a:bodyPr/>
        <a:lstStyle/>
        <a:p>
          <a:pPr algn="ctr" rtl="0"/>
          <a:r>
            <a:rPr lang="en-ZA" dirty="0" smtClean="0"/>
            <a:t>DPW Programmes</a:t>
          </a:r>
          <a:endParaRPr lang="en-US" dirty="0"/>
        </a:p>
      </dgm:t>
    </dgm:pt>
    <dgm:pt modelId="{F87559A0-50B0-4403-917C-B4396EE2BCE7}" type="parTrans" cxnId="{12211EC1-1BF6-44B7-9F59-EDA38A7FFB4E}">
      <dgm:prSet/>
      <dgm:spPr/>
      <dgm:t>
        <a:bodyPr/>
        <a:lstStyle/>
        <a:p>
          <a:pPr algn="ctr"/>
          <a:endParaRPr lang="en-US"/>
        </a:p>
      </dgm:t>
    </dgm:pt>
    <dgm:pt modelId="{13000D20-38A1-4AD1-ACE4-838C53B35197}" type="sibTrans" cxnId="{12211EC1-1BF6-44B7-9F59-EDA38A7FFB4E}">
      <dgm:prSet/>
      <dgm:spPr/>
      <dgm:t>
        <a:bodyPr/>
        <a:lstStyle/>
        <a:p>
          <a:pPr algn="ctr"/>
          <a:endParaRPr lang="en-US"/>
        </a:p>
      </dgm:t>
    </dgm:pt>
    <dgm:pt modelId="{B001B37F-BA7F-4587-BC06-C449D0E3C2D7}">
      <dgm:prSet custT="1"/>
      <dgm:spPr/>
      <dgm:t>
        <a:bodyPr/>
        <a:lstStyle/>
        <a:p>
          <a:pPr algn="ctr" rtl="0"/>
          <a:r>
            <a:rPr lang="en-ZA" sz="2000" b="0" dirty="0" smtClean="0"/>
            <a:t>Administration </a:t>
          </a:r>
          <a:endParaRPr lang="en-US" sz="2000" b="0" dirty="0"/>
        </a:p>
      </dgm:t>
    </dgm:pt>
    <dgm:pt modelId="{58599C1F-BC8D-4773-A18E-079A685F3F7E}" type="parTrans" cxnId="{322066C9-EA8E-4596-BA3D-62CFD1F0E094}">
      <dgm:prSet/>
      <dgm:spPr/>
      <dgm:t>
        <a:bodyPr/>
        <a:lstStyle/>
        <a:p>
          <a:pPr algn="ctr"/>
          <a:endParaRPr lang="en-US"/>
        </a:p>
      </dgm:t>
    </dgm:pt>
    <dgm:pt modelId="{4E7567D7-CD4B-4BE8-8861-DB7E3AC254E9}" type="sibTrans" cxnId="{322066C9-EA8E-4596-BA3D-62CFD1F0E094}">
      <dgm:prSet/>
      <dgm:spPr/>
      <dgm:t>
        <a:bodyPr/>
        <a:lstStyle/>
        <a:p>
          <a:pPr algn="ctr"/>
          <a:endParaRPr lang="en-US"/>
        </a:p>
      </dgm:t>
    </dgm:pt>
    <dgm:pt modelId="{80EBF027-4890-42DA-ABDE-94E972D4461C}">
      <dgm:prSet custT="1"/>
      <dgm:spPr/>
      <dgm:t>
        <a:bodyPr/>
        <a:lstStyle/>
        <a:p>
          <a:pPr algn="ctr" rtl="0"/>
          <a:r>
            <a:rPr lang="en-ZA" sz="2000" b="0" dirty="0" smtClean="0"/>
            <a:t>Intergovernmental Coordination (incl. Professional Services)</a:t>
          </a:r>
          <a:endParaRPr lang="en-US" sz="2000" b="0" dirty="0"/>
        </a:p>
      </dgm:t>
    </dgm:pt>
    <dgm:pt modelId="{560A6AC8-4EAF-4A6C-99E9-23F60D19B291}" type="parTrans" cxnId="{A2CE5CFF-355E-48DE-B8CD-642BBC0B27D0}">
      <dgm:prSet/>
      <dgm:spPr/>
      <dgm:t>
        <a:bodyPr/>
        <a:lstStyle/>
        <a:p>
          <a:pPr algn="ctr"/>
          <a:endParaRPr lang="en-US"/>
        </a:p>
      </dgm:t>
    </dgm:pt>
    <dgm:pt modelId="{E647BC31-EE6A-4877-9B9A-1DD44FE4CF36}" type="sibTrans" cxnId="{A2CE5CFF-355E-48DE-B8CD-642BBC0B27D0}">
      <dgm:prSet/>
      <dgm:spPr/>
      <dgm:t>
        <a:bodyPr/>
        <a:lstStyle/>
        <a:p>
          <a:pPr algn="ctr"/>
          <a:endParaRPr lang="en-US"/>
        </a:p>
      </dgm:t>
    </dgm:pt>
    <dgm:pt modelId="{C3AC7FFB-B560-40E9-9AE3-1D246A29C205}">
      <dgm:prSet custT="1"/>
      <dgm:spPr/>
      <dgm:t>
        <a:bodyPr/>
        <a:lstStyle/>
        <a:p>
          <a:pPr algn="ctr" rtl="0"/>
          <a:r>
            <a:rPr lang="en-ZA" sz="2000" b="0" dirty="0" smtClean="0"/>
            <a:t>Expanded Public Works Programme</a:t>
          </a:r>
          <a:endParaRPr lang="en-US" sz="2000" b="0" dirty="0"/>
        </a:p>
      </dgm:t>
    </dgm:pt>
    <dgm:pt modelId="{AE5033B7-85ED-433E-B800-0E9F981104E6}" type="parTrans" cxnId="{EC9E8027-2BAB-4287-ADCC-995C083366C8}">
      <dgm:prSet/>
      <dgm:spPr/>
      <dgm:t>
        <a:bodyPr/>
        <a:lstStyle/>
        <a:p>
          <a:pPr algn="ctr"/>
          <a:endParaRPr lang="en-US"/>
        </a:p>
      </dgm:t>
    </dgm:pt>
    <dgm:pt modelId="{56D0D5CE-752E-42EE-A922-64109C5DBCAC}" type="sibTrans" cxnId="{EC9E8027-2BAB-4287-ADCC-995C083366C8}">
      <dgm:prSet/>
      <dgm:spPr/>
      <dgm:t>
        <a:bodyPr/>
        <a:lstStyle/>
        <a:p>
          <a:pPr algn="ctr"/>
          <a:endParaRPr lang="en-US"/>
        </a:p>
      </dgm:t>
    </dgm:pt>
    <dgm:pt modelId="{24AFA566-4361-4B51-A141-C13BB7F75A2E}">
      <dgm:prSet custT="1"/>
      <dgm:spPr/>
      <dgm:t>
        <a:bodyPr/>
        <a:lstStyle/>
        <a:p>
          <a:pPr algn="ctr" rtl="0"/>
          <a:r>
            <a:rPr lang="en-ZA" sz="2000" b="0" dirty="0" smtClean="0"/>
            <a:t>Property and Construction Industry Policy and Research</a:t>
          </a:r>
          <a:endParaRPr lang="en-US" sz="2000" b="0" dirty="0"/>
        </a:p>
      </dgm:t>
    </dgm:pt>
    <dgm:pt modelId="{021FD795-BD23-4BC5-A14C-0EE22B2D1EBE}" type="parTrans" cxnId="{AB9FAEA1-48B6-4568-B8DC-612C13F437B7}">
      <dgm:prSet/>
      <dgm:spPr/>
      <dgm:t>
        <a:bodyPr/>
        <a:lstStyle/>
        <a:p>
          <a:pPr algn="ctr"/>
          <a:endParaRPr lang="en-US"/>
        </a:p>
      </dgm:t>
    </dgm:pt>
    <dgm:pt modelId="{9E2222E3-71B1-4389-BEE3-52C0BF0EC9BD}" type="sibTrans" cxnId="{AB9FAEA1-48B6-4568-B8DC-612C13F437B7}">
      <dgm:prSet/>
      <dgm:spPr/>
      <dgm:t>
        <a:bodyPr/>
        <a:lstStyle/>
        <a:p>
          <a:pPr algn="ctr"/>
          <a:endParaRPr lang="en-US"/>
        </a:p>
      </dgm:t>
    </dgm:pt>
    <dgm:pt modelId="{466C301B-54EC-4DF2-BB3E-21EE3361C486}">
      <dgm:prSet custT="1"/>
      <dgm:spPr/>
      <dgm:t>
        <a:bodyPr/>
        <a:lstStyle/>
        <a:p>
          <a:pPr algn="ctr" rtl="0"/>
          <a:r>
            <a:rPr lang="en-ZA" sz="2000" b="0" dirty="0" smtClean="0"/>
            <a:t>Prestige Policy</a:t>
          </a:r>
          <a:endParaRPr lang="en-US" sz="2000" b="0" dirty="0"/>
        </a:p>
      </dgm:t>
    </dgm:pt>
    <dgm:pt modelId="{7DC7F0A2-057A-4CF2-A51A-ECDB36E8AA5B}" type="parTrans" cxnId="{9D14EA56-63BB-4A58-82E1-7B0CE089E3DA}">
      <dgm:prSet/>
      <dgm:spPr/>
      <dgm:t>
        <a:bodyPr/>
        <a:lstStyle/>
        <a:p>
          <a:pPr algn="ctr"/>
          <a:endParaRPr lang="en-US"/>
        </a:p>
      </dgm:t>
    </dgm:pt>
    <dgm:pt modelId="{E74AC87C-F554-4EA7-B181-766299865715}" type="sibTrans" cxnId="{9D14EA56-63BB-4A58-82E1-7B0CE089E3DA}">
      <dgm:prSet/>
      <dgm:spPr/>
      <dgm:t>
        <a:bodyPr/>
        <a:lstStyle/>
        <a:p>
          <a:pPr algn="ctr"/>
          <a:endParaRPr lang="en-US"/>
        </a:p>
      </dgm:t>
    </dgm:pt>
    <dgm:pt modelId="{9712C288-6F5C-4825-BA89-06CA76841124}" type="pres">
      <dgm:prSet presAssocID="{BFE003F1-89BE-4759-A594-48D46FB10994}" presName="diagram" presStyleCnt="0">
        <dgm:presLayoutVars>
          <dgm:chPref val="1"/>
          <dgm:dir/>
          <dgm:animOne val="branch"/>
          <dgm:animLvl val="lvl"/>
          <dgm:resizeHandles/>
        </dgm:presLayoutVars>
      </dgm:prSet>
      <dgm:spPr/>
      <dgm:t>
        <a:bodyPr/>
        <a:lstStyle/>
        <a:p>
          <a:endParaRPr lang="en-ZA"/>
        </a:p>
      </dgm:t>
    </dgm:pt>
    <dgm:pt modelId="{F0DF5495-12DC-4FE1-9E82-6C9E8473D11E}" type="pres">
      <dgm:prSet presAssocID="{B941EEBA-E83F-4FEE-8E9B-EE779CFFB3C8}" presName="root" presStyleCnt="0"/>
      <dgm:spPr/>
      <dgm:t>
        <a:bodyPr/>
        <a:lstStyle/>
        <a:p>
          <a:endParaRPr lang="en-ZA"/>
        </a:p>
      </dgm:t>
    </dgm:pt>
    <dgm:pt modelId="{D2318AE2-3C97-4693-B8F6-A519E66F12F8}" type="pres">
      <dgm:prSet presAssocID="{B941EEBA-E83F-4FEE-8E9B-EE779CFFB3C8}" presName="rootComposite" presStyleCnt="0"/>
      <dgm:spPr/>
      <dgm:t>
        <a:bodyPr/>
        <a:lstStyle/>
        <a:p>
          <a:endParaRPr lang="en-ZA"/>
        </a:p>
      </dgm:t>
    </dgm:pt>
    <dgm:pt modelId="{3E0A66DB-D5B7-4398-A851-5B49FA8EB291}" type="pres">
      <dgm:prSet presAssocID="{B941EEBA-E83F-4FEE-8E9B-EE779CFFB3C8}" presName="rootText" presStyleLbl="node1" presStyleIdx="0" presStyleCnt="1" custScaleX="232154" custLinFactNeighborX="2665" custLinFactNeighborY="-8179"/>
      <dgm:spPr/>
      <dgm:t>
        <a:bodyPr/>
        <a:lstStyle/>
        <a:p>
          <a:endParaRPr lang="en-ZA"/>
        </a:p>
      </dgm:t>
    </dgm:pt>
    <dgm:pt modelId="{8E80A123-8AA6-4C0B-983C-835572398BAF}" type="pres">
      <dgm:prSet presAssocID="{B941EEBA-E83F-4FEE-8E9B-EE779CFFB3C8}" presName="rootConnector" presStyleLbl="node1" presStyleIdx="0" presStyleCnt="1"/>
      <dgm:spPr/>
      <dgm:t>
        <a:bodyPr/>
        <a:lstStyle/>
        <a:p>
          <a:endParaRPr lang="en-ZA"/>
        </a:p>
      </dgm:t>
    </dgm:pt>
    <dgm:pt modelId="{E44FF00D-1D94-4F6C-856D-F6A903E71F4C}" type="pres">
      <dgm:prSet presAssocID="{B941EEBA-E83F-4FEE-8E9B-EE779CFFB3C8}" presName="childShape" presStyleCnt="0"/>
      <dgm:spPr/>
      <dgm:t>
        <a:bodyPr/>
        <a:lstStyle/>
        <a:p>
          <a:endParaRPr lang="en-ZA"/>
        </a:p>
      </dgm:t>
    </dgm:pt>
    <dgm:pt modelId="{D3EFAF4C-5D64-4FC6-BB8A-EB5794E99CA5}" type="pres">
      <dgm:prSet presAssocID="{58599C1F-BC8D-4773-A18E-079A685F3F7E}" presName="Name13" presStyleLbl="parChTrans1D2" presStyleIdx="0" presStyleCnt="5"/>
      <dgm:spPr/>
      <dgm:t>
        <a:bodyPr/>
        <a:lstStyle/>
        <a:p>
          <a:endParaRPr lang="en-ZA"/>
        </a:p>
      </dgm:t>
    </dgm:pt>
    <dgm:pt modelId="{EED61EBC-DB66-417A-B517-C04F89B0D74D}" type="pres">
      <dgm:prSet presAssocID="{B001B37F-BA7F-4587-BC06-C449D0E3C2D7}" presName="childText" presStyleLbl="bgAcc1" presStyleIdx="0" presStyleCnt="5" custScaleX="407053" custScaleY="185495">
        <dgm:presLayoutVars>
          <dgm:bulletEnabled val="1"/>
        </dgm:presLayoutVars>
      </dgm:prSet>
      <dgm:spPr/>
      <dgm:t>
        <a:bodyPr/>
        <a:lstStyle/>
        <a:p>
          <a:endParaRPr lang="en-ZA"/>
        </a:p>
      </dgm:t>
    </dgm:pt>
    <dgm:pt modelId="{4AA36FF6-C56A-4A27-943A-F69BF844EBD4}" type="pres">
      <dgm:prSet presAssocID="{560A6AC8-4EAF-4A6C-99E9-23F60D19B291}" presName="Name13" presStyleLbl="parChTrans1D2" presStyleIdx="1" presStyleCnt="5"/>
      <dgm:spPr/>
      <dgm:t>
        <a:bodyPr/>
        <a:lstStyle/>
        <a:p>
          <a:endParaRPr lang="en-ZA"/>
        </a:p>
      </dgm:t>
    </dgm:pt>
    <dgm:pt modelId="{908AF7D5-C2F5-4F5B-9195-C2A906A0E953}" type="pres">
      <dgm:prSet presAssocID="{80EBF027-4890-42DA-ABDE-94E972D4461C}" presName="childText" presStyleLbl="bgAcc1" presStyleIdx="1" presStyleCnt="5" custScaleX="407053" custScaleY="185495">
        <dgm:presLayoutVars>
          <dgm:bulletEnabled val="1"/>
        </dgm:presLayoutVars>
      </dgm:prSet>
      <dgm:spPr/>
      <dgm:t>
        <a:bodyPr/>
        <a:lstStyle/>
        <a:p>
          <a:endParaRPr lang="en-ZA"/>
        </a:p>
      </dgm:t>
    </dgm:pt>
    <dgm:pt modelId="{6693A3A7-F164-4120-8CA7-52CDF624DABD}" type="pres">
      <dgm:prSet presAssocID="{AE5033B7-85ED-433E-B800-0E9F981104E6}" presName="Name13" presStyleLbl="parChTrans1D2" presStyleIdx="2" presStyleCnt="5"/>
      <dgm:spPr/>
      <dgm:t>
        <a:bodyPr/>
        <a:lstStyle/>
        <a:p>
          <a:endParaRPr lang="en-ZA"/>
        </a:p>
      </dgm:t>
    </dgm:pt>
    <dgm:pt modelId="{382406BA-4657-45D6-BFD3-A471C88E94A1}" type="pres">
      <dgm:prSet presAssocID="{C3AC7FFB-B560-40E9-9AE3-1D246A29C205}" presName="childText" presStyleLbl="bgAcc1" presStyleIdx="2" presStyleCnt="5" custScaleX="407053" custScaleY="185495">
        <dgm:presLayoutVars>
          <dgm:bulletEnabled val="1"/>
        </dgm:presLayoutVars>
      </dgm:prSet>
      <dgm:spPr/>
      <dgm:t>
        <a:bodyPr/>
        <a:lstStyle/>
        <a:p>
          <a:endParaRPr lang="en-ZA"/>
        </a:p>
      </dgm:t>
    </dgm:pt>
    <dgm:pt modelId="{3856220C-5198-4F61-9E62-26A9BB2A4004}" type="pres">
      <dgm:prSet presAssocID="{021FD795-BD23-4BC5-A14C-0EE22B2D1EBE}" presName="Name13" presStyleLbl="parChTrans1D2" presStyleIdx="3" presStyleCnt="5"/>
      <dgm:spPr/>
      <dgm:t>
        <a:bodyPr/>
        <a:lstStyle/>
        <a:p>
          <a:endParaRPr lang="en-ZA"/>
        </a:p>
      </dgm:t>
    </dgm:pt>
    <dgm:pt modelId="{ACC4453F-19B5-4506-9F89-7EDD82087B44}" type="pres">
      <dgm:prSet presAssocID="{24AFA566-4361-4B51-A141-C13BB7F75A2E}" presName="childText" presStyleLbl="bgAcc1" presStyleIdx="3" presStyleCnt="5" custScaleX="407053" custScaleY="185495">
        <dgm:presLayoutVars>
          <dgm:bulletEnabled val="1"/>
        </dgm:presLayoutVars>
      </dgm:prSet>
      <dgm:spPr/>
      <dgm:t>
        <a:bodyPr/>
        <a:lstStyle/>
        <a:p>
          <a:endParaRPr lang="en-ZA"/>
        </a:p>
      </dgm:t>
    </dgm:pt>
    <dgm:pt modelId="{11B804DC-30AE-4DD9-A489-14C99FA05480}" type="pres">
      <dgm:prSet presAssocID="{7DC7F0A2-057A-4CF2-A51A-ECDB36E8AA5B}" presName="Name13" presStyleLbl="parChTrans1D2" presStyleIdx="4" presStyleCnt="5"/>
      <dgm:spPr/>
      <dgm:t>
        <a:bodyPr/>
        <a:lstStyle/>
        <a:p>
          <a:endParaRPr lang="en-ZA"/>
        </a:p>
      </dgm:t>
    </dgm:pt>
    <dgm:pt modelId="{21D11C50-E2B9-4F84-B3D3-CD9E471F5C7B}" type="pres">
      <dgm:prSet presAssocID="{466C301B-54EC-4DF2-BB3E-21EE3361C486}" presName="childText" presStyleLbl="bgAcc1" presStyleIdx="4" presStyleCnt="5" custScaleX="407053" custScaleY="185495">
        <dgm:presLayoutVars>
          <dgm:bulletEnabled val="1"/>
        </dgm:presLayoutVars>
      </dgm:prSet>
      <dgm:spPr/>
      <dgm:t>
        <a:bodyPr/>
        <a:lstStyle/>
        <a:p>
          <a:endParaRPr lang="en-ZA"/>
        </a:p>
      </dgm:t>
    </dgm:pt>
  </dgm:ptLst>
  <dgm:cxnLst>
    <dgm:cxn modelId="{0574F9B7-0A8B-495C-A4D4-82EB8EF5568D}" type="presOf" srcId="{B941EEBA-E83F-4FEE-8E9B-EE779CFFB3C8}" destId="{3E0A66DB-D5B7-4398-A851-5B49FA8EB291}" srcOrd="0" destOrd="0" presId="urn:microsoft.com/office/officeart/2005/8/layout/hierarchy3"/>
    <dgm:cxn modelId="{EDE4FFDB-FB2F-4C63-8A31-0C9EBED53720}" type="presOf" srcId="{AE5033B7-85ED-433E-B800-0E9F981104E6}" destId="{6693A3A7-F164-4120-8CA7-52CDF624DABD}" srcOrd="0" destOrd="0" presId="urn:microsoft.com/office/officeart/2005/8/layout/hierarchy3"/>
    <dgm:cxn modelId="{217AD801-A32C-408E-924E-270650743CDF}" type="presOf" srcId="{58599C1F-BC8D-4773-A18E-079A685F3F7E}" destId="{D3EFAF4C-5D64-4FC6-BB8A-EB5794E99CA5}" srcOrd="0" destOrd="0" presId="urn:microsoft.com/office/officeart/2005/8/layout/hierarchy3"/>
    <dgm:cxn modelId="{9D14EA56-63BB-4A58-82E1-7B0CE089E3DA}" srcId="{B941EEBA-E83F-4FEE-8E9B-EE779CFFB3C8}" destId="{466C301B-54EC-4DF2-BB3E-21EE3361C486}" srcOrd="4" destOrd="0" parTransId="{7DC7F0A2-057A-4CF2-A51A-ECDB36E8AA5B}" sibTransId="{E74AC87C-F554-4EA7-B181-766299865715}"/>
    <dgm:cxn modelId="{75B1F6F4-BE93-450E-ACE6-6D8AC4CD66DA}" type="presOf" srcId="{C3AC7FFB-B560-40E9-9AE3-1D246A29C205}" destId="{382406BA-4657-45D6-BFD3-A471C88E94A1}" srcOrd="0" destOrd="0" presId="urn:microsoft.com/office/officeart/2005/8/layout/hierarchy3"/>
    <dgm:cxn modelId="{A2CE5CFF-355E-48DE-B8CD-642BBC0B27D0}" srcId="{B941EEBA-E83F-4FEE-8E9B-EE779CFFB3C8}" destId="{80EBF027-4890-42DA-ABDE-94E972D4461C}" srcOrd="1" destOrd="0" parTransId="{560A6AC8-4EAF-4A6C-99E9-23F60D19B291}" sibTransId="{E647BC31-EE6A-4877-9B9A-1DD44FE4CF36}"/>
    <dgm:cxn modelId="{322066C9-EA8E-4596-BA3D-62CFD1F0E094}" srcId="{B941EEBA-E83F-4FEE-8E9B-EE779CFFB3C8}" destId="{B001B37F-BA7F-4587-BC06-C449D0E3C2D7}" srcOrd="0" destOrd="0" parTransId="{58599C1F-BC8D-4773-A18E-079A685F3F7E}" sibTransId="{4E7567D7-CD4B-4BE8-8861-DB7E3AC254E9}"/>
    <dgm:cxn modelId="{EC6F10BE-220A-4C45-990F-C7972E40EDEF}" type="presOf" srcId="{24AFA566-4361-4B51-A141-C13BB7F75A2E}" destId="{ACC4453F-19B5-4506-9F89-7EDD82087B44}" srcOrd="0" destOrd="0" presId="urn:microsoft.com/office/officeart/2005/8/layout/hierarchy3"/>
    <dgm:cxn modelId="{FA274FBA-2BA9-4FAA-9390-9371D78E1173}" type="presOf" srcId="{BFE003F1-89BE-4759-A594-48D46FB10994}" destId="{9712C288-6F5C-4825-BA89-06CA76841124}" srcOrd="0" destOrd="0" presId="urn:microsoft.com/office/officeart/2005/8/layout/hierarchy3"/>
    <dgm:cxn modelId="{12211EC1-1BF6-44B7-9F59-EDA38A7FFB4E}" srcId="{BFE003F1-89BE-4759-A594-48D46FB10994}" destId="{B941EEBA-E83F-4FEE-8E9B-EE779CFFB3C8}" srcOrd="0" destOrd="0" parTransId="{F87559A0-50B0-4403-917C-B4396EE2BCE7}" sibTransId="{13000D20-38A1-4AD1-ACE4-838C53B35197}"/>
    <dgm:cxn modelId="{F7480E58-EE98-419E-ADD7-2D1B26C9AEBD}" type="presOf" srcId="{80EBF027-4890-42DA-ABDE-94E972D4461C}" destId="{908AF7D5-C2F5-4F5B-9195-C2A906A0E953}" srcOrd="0" destOrd="0" presId="urn:microsoft.com/office/officeart/2005/8/layout/hierarchy3"/>
    <dgm:cxn modelId="{EC9E8027-2BAB-4287-ADCC-995C083366C8}" srcId="{B941EEBA-E83F-4FEE-8E9B-EE779CFFB3C8}" destId="{C3AC7FFB-B560-40E9-9AE3-1D246A29C205}" srcOrd="2" destOrd="0" parTransId="{AE5033B7-85ED-433E-B800-0E9F981104E6}" sibTransId="{56D0D5CE-752E-42EE-A922-64109C5DBCAC}"/>
    <dgm:cxn modelId="{78DD5555-01E0-4D53-8549-4CADDECF7006}" type="presOf" srcId="{021FD795-BD23-4BC5-A14C-0EE22B2D1EBE}" destId="{3856220C-5198-4F61-9E62-26A9BB2A4004}" srcOrd="0" destOrd="0" presId="urn:microsoft.com/office/officeart/2005/8/layout/hierarchy3"/>
    <dgm:cxn modelId="{B4D64F35-6077-4866-8ECD-29EBE4F17B2F}" type="presOf" srcId="{B001B37F-BA7F-4587-BC06-C449D0E3C2D7}" destId="{EED61EBC-DB66-417A-B517-C04F89B0D74D}" srcOrd="0" destOrd="0" presId="urn:microsoft.com/office/officeart/2005/8/layout/hierarchy3"/>
    <dgm:cxn modelId="{F40CA5D2-FF39-4DB0-92D1-21E3E913AF42}" type="presOf" srcId="{560A6AC8-4EAF-4A6C-99E9-23F60D19B291}" destId="{4AA36FF6-C56A-4A27-943A-F69BF844EBD4}" srcOrd="0" destOrd="0" presId="urn:microsoft.com/office/officeart/2005/8/layout/hierarchy3"/>
    <dgm:cxn modelId="{5BB663B0-7974-4CC8-A464-D0BD265966C5}" type="presOf" srcId="{7DC7F0A2-057A-4CF2-A51A-ECDB36E8AA5B}" destId="{11B804DC-30AE-4DD9-A489-14C99FA05480}" srcOrd="0" destOrd="0" presId="urn:microsoft.com/office/officeart/2005/8/layout/hierarchy3"/>
    <dgm:cxn modelId="{7BF8E864-6D09-4295-ABFD-803B3709A671}" type="presOf" srcId="{B941EEBA-E83F-4FEE-8E9B-EE779CFFB3C8}" destId="{8E80A123-8AA6-4C0B-983C-835572398BAF}" srcOrd="1" destOrd="0" presId="urn:microsoft.com/office/officeart/2005/8/layout/hierarchy3"/>
    <dgm:cxn modelId="{04DAC4EF-370E-4361-8B78-5967BACEBEB9}" type="presOf" srcId="{466C301B-54EC-4DF2-BB3E-21EE3361C486}" destId="{21D11C50-E2B9-4F84-B3D3-CD9E471F5C7B}" srcOrd="0" destOrd="0" presId="urn:microsoft.com/office/officeart/2005/8/layout/hierarchy3"/>
    <dgm:cxn modelId="{AB9FAEA1-48B6-4568-B8DC-612C13F437B7}" srcId="{B941EEBA-E83F-4FEE-8E9B-EE779CFFB3C8}" destId="{24AFA566-4361-4B51-A141-C13BB7F75A2E}" srcOrd="3" destOrd="0" parTransId="{021FD795-BD23-4BC5-A14C-0EE22B2D1EBE}" sibTransId="{9E2222E3-71B1-4389-BEE3-52C0BF0EC9BD}"/>
    <dgm:cxn modelId="{5D149B23-5A43-4AF3-8427-EDFF3CEDD3D4}" type="presParOf" srcId="{9712C288-6F5C-4825-BA89-06CA76841124}" destId="{F0DF5495-12DC-4FE1-9E82-6C9E8473D11E}" srcOrd="0" destOrd="0" presId="urn:microsoft.com/office/officeart/2005/8/layout/hierarchy3"/>
    <dgm:cxn modelId="{88B1E096-BE75-475E-9314-721122B812CE}" type="presParOf" srcId="{F0DF5495-12DC-4FE1-9E82-6C9E8473D11E}" destId="{D2318AE2-3C97-4693-B8F6-A519E66F12F8}" srcOrd="0" destOrd="0" presId="urn:microsoft.com/office/officeart/2005/8/layout/hierarchy3"/>
    <dgm:cxn modelId="{5173A9C6-978D-4DE9-848F-76D6D71C4232}" type="presParOf" srcId="{D2318AE2-3C97-4693-B8F6-A519E66F12F8}" destId="{3E0A66DB-D5B7-4398-A851-5B49FA8EB291}" srcOrd="0" destOrd="0" presId="urn:microsoft.com/office/officeart/2005/8/layout/hierarchy3"/>
    <dgm:cxn modelId="{202FBDE7-6219-4925-BA29-35DC8AAE1B56}" type="presParOf" srcId="{D2318AE2-3C97-4693-B8F6-A519E66F12F8}" destId="{8E80A123-8AA6-4C0B-983C-835572398BAF}" srcOrd="1" destOrd="0" presId="urn:microsoft.com/office/officeart/2005/8/layout/hierarchy3"/>
    <dgm:cxn modelId="{721E1837-3413-428A-A96A-76AF640D5136}" type="presParOf" srcId="{F0DF5495-12DC-4FE1-9E82-6C9E8473D11E}" destId="{E44FF00D-1D94-4F6C-856D-F6A903E71F4C}" srcOrd="1" destOrd="0" presId="urn:microsoft.com/office/officeart/2005/8/layout/hierarchy3"/>
    <dgm:cxn modelId="{E3B1E111-A6DC-461D-8C1F-A375420F2814}" type="presParOf" srcId="{E44FF00D-1D94-4F6C-856D-F6A903E71F4C}" destId="{D3EFAF4C-5D64-4FC6-BB8A-EB5794E99CA5}" srcOrd="0" destOrd="0" presId="urn:microsoft.com/office/officeart/2005/8/layout/hierarchy3"/>
    <dgm:cxn modelId="{AC96F650-F7D0-4949-B7FC-046C50D98839}" type="presParOf" srcId="{E44FF00D-1D94-4F6C-856D-F6A903E71F4C}" destId="{EED61EBC-DB66-417A-B517-C04F89B0D74D}" srcOrd="1" destOrd="0" presId="urn:microsoft.com/office/officeart/2005/8/layout/hierarchy3"/>
    <dgm:cxn modelId="{CD9334FD-E159-43D8-A71B-BEF07B4D26A1}" type="presParOf" srcId="{E44FF00D-1D94-4F6C-856D-F6A903E71F4C}" destId="{4AA36FF6-C56A-4A27-943A-F69BF844EBD4}" srcOrd="2" destOrd="0" presId="urn:microsoft.com/office/officeart/2005/8/layout/hierarchy3"/>
    <dgm:cxn modelId="{39F370E1-8904-4710-8EDB-37176C227EE1}" type="presParOf" srcId="{E44FF00D-1D94-4F6C-856D-F6A903E71F4C}" destId="{908AF7D5-C2F5-4F5B-9195-C2A906A0E953}" srcOrd="3" destOrd="0" presId="urn:microsoft.com/office/officeart/2005/8/layout/hierarchy3"/>
    <dgm:cxn modelId="{7FE620F1-19DA-47EC-B457-45DFB867BE17}" type="presParOf" srcId="{E44FF00D-1D94-4F6C-856D-F6A903E71F4C}" destId="{6693A3A7-F164-4120-8CA7-52CDF624DABD}" srcOrd="4" destOrd="0" presId="urn:microsoft.com/office/officeart/2005/8/layout/hierarchy3"/>
    <dgm:cxn modelId="{D5AFFE5B-01AF-495A-B6AB-229200B68F3C}" type="presParOf" srcId="{E44FF00D-1D94-4F6C-856D-F6A903E71F4C}" destId="{382406BA-4657-45D6-BFD3-A471C88E94A1}" srcOrd="5" destOrd="0" presId="urn:microsoft.com/office/officeart/2005/8/layout/hierarchy3"/>
    <dgm:cxn modelId="{FB9A99D1-1E86-40B5-90CD-4F71ABCDEFCC}" type="presParOf" srcId="{E44FF00D-1D94-4F6C-856D-F6A903E71F4C}" destId="{3856220C-5198-4F61-9E62-26A9BB2A4004}" srcOrd="6" destOrd="0" presId="urn:microsoft.com/office/officeart/2005/8/layout/hierarchy3"/>
    <dgm:cxn modelId="{30C19C35-DA5F-48BE-B9FA-B4980F3CBCB4}" type="presParOf" srcId="{E44FF00D-1D94-4F6C-856D-F6A903E71F4C}" destId="{ACC4453F-19B5-4506-9F89-7EDD82087B44}" srcOrd="7" destOrd="0" presId="urn:microsoft.com/office/officeart/2005/8/layout/hierarchy3"/>
    <dgm:cxn modelId="{BAA934C2-7F8F-4E39-B0BE-0BD06BF6922B}" type="presParOf" srcId="{E44FF00D-1D94-4F6C-856D-F6A903E71F4C}" destId="{11B804DC-30AE-4DD9-A489-14C99FA05480}" srcOrd="8" destOrd="0" presId="urn:microsoft.com/office/officeart/2005/8/layout/hierarchy3"/>
    <dgm:cxn modelId="{B8D8AA3F-93AA-4A6E-B79A-1E975C2850EB}" type="presParOf" srcId="{E44FF00D-1D94-4F6C-856D-F6A903E71F4C}" destId="{21D11C50-E2B9-4F84-B3D3-CD9E471F5C7B}"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59291-8C79-41EE-B3F5-3DD8EC9FBCFF}"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n-US"/>
        </a:p>
      </dgm:t>
    </dgm:pt>
    <dgm:pt modelId="{D3FFD5F4-6109-4BBA-BE9F-8C1AAF18DE26}">
      <dgm:prSet/>
      <dgm:spPr/>
      <dgm:t>
        <a:bodyPr/>
        <a:lstStyle/>
        <a:p>
          <a:pPr rtl="0"/>
          <a:r>
            <a:rPr lang="en-ZA" dirty="0" smtClean="0"/>
            <a:t>PMTE (incl.)Regions </a:t>
          </a:r>
          <a:endParaRPr lang="en-US" dirty="0"/>
        </a:p>
      </dgm:t>
    </dgm:pt>
    <dgm:pt modelId="{BA73DDC1-D050-49C2-AB77-8321183D43CD}" type="parTrans" cxnId="{28F68ECE-04EB-47F3-9373-01B5ED04FB91}">
      <dgm:prSet/>
      <dgm:spPr/>
      <dgm:t>
        <a:bodyPr/>
        <a:lstStyle/>
        <a:p>
          <a:endParaRPr lang="en-US"/>
        </a:p>
      </dgm:t>
    </dgm:pt>
    <dgm:pt modelId="{1E2FC61C-EEFA-4A26-85CC-23A0B022CDE4}" type="sibTrans" cxnId="{28F68ECE-04EB-47F3-9373-01B5ED04FB91}">
      <dgm:prSet/>
      <dgm:spPr/>
      <dgm:t>
        <a:bodyPr/>
        <a:lstStyle/>
        <a:p>
          <a:endParaRPr lang="en-US"/>
        </a:p>
      </dgm:t>
    </dgm:pt>
    <dgm:pt modelId="{13E65228-9642-4C90-B9AA-2419852B046D}">
      <dgm:prSet/>
      <dgm:spPr/>
      <dgm:t>
        <a:bodyPr/>
        <a:lstStyle/>
        <a:p>
          <a:pPr rtl="0"/>
          <a:r>
            <a:rPr lang="en-ZA" dirty="0" smtClean="0"/>
            <a:t>Real Estate Investment Services </a:t>
          </a:r>
          <a:endParaRPr lang="en-US" dirty="0"/>
        </a:p>
      </dgm:t>
    </dgm:pt>
    <dgm:pt modelId="{7091E98A-A5CE-4B13-AFFF-28A8CDD7B9D7}" type="parTrans" cxnId="{A5AC1E05-3617-45D9-87DF-9E1A190DCC32}">
      <dgm:prSet/>
      <dgm:spPr/>
      <dgm:t>
        <a:bodyPr/>
        <a:lstStyle/>
        <a:p>
          <a:endParaRPr lang="en-US"/>
        </a:p>
      </dgm:t>
    </dgm:pt>
    <dgm:pt modelId="{1A0B44C5-FF60-40EF-B535-DEB7DFBF232C}" type="sibTrans" cxnId="{A5AC1E05-3617-45D9-87DF-9E1A190DCC32}">
      <dgm:prSet/>
      <dgm:spPr/>
      <dgm:t>
        <a:bodyPr/>
        <a:lstStyle/>
        <a:p>
          <a:endParaRPr lang="en-US"/>
        </a:p>
      </dgm:t>
    </dgm:pt>
    <dgm:pt modelId="{1DB00149-3D9A-441C-B200-76C106FCECC9}">
      <dgm:prSet/>
      <dgm:spPr/>
      <dgm:t>
        <a:bodyPr/>
        <a:lstStyle/>
        <a:p>
          <a:pPr rtl="0"/>
          <a:r>
            <a:rPr lang="en-ZA" dirty="0" smtClean="0"/>
            <a:t>Construction Project Management </a:t>
          </a:r>
          <a:endParaRPr lang="en-US" dirty="0"/>
        </a:p>
      </dgm:t>
    </dgm:pt>
    <dgm:pt modelId="{5846E80F-E4EC-4182-9C45-000D7B0BB019}" type="parTrans" cxnId="{1827F617-EFE5-45FB-B083-10E0B739E47F}">
      <dgm:prSet/>
      <dgm:spPr/>
      <dgm:t>
        <a:bodyPr/>
        <a:lstStyle/>
        <a:p>
          <a:endParaRPr lang="en-US"/>
        </a:p>
      </dgm:t>
    </dgm:pt>
    <dgm:pt modelId="{1ADCEBD8-CD8E-414E-ABC6-77ED1DE7ED37}" type="sibTrans" cxnId="{1827F617-EFE5-45FB-B083-10E0B739E47F}">
      <dgm:prSet/>
      <dgm:spPr/>
      <dgm:t>
        <a:bodyPr/>
        <a:lstStyle/>
        <a:p>
          <a:endParaRPr lang="en-US"/>
        </a:p>
      </dgm:t>
    </dgm:pt>
    <dgm:pt modelId="{059B73F2-36DA-406C-BFF9-A36E3A1EF4C7}">
      <dgm:prSet/>
      <dgm:spPr/>
      <dgm:t>
        <a:bodyPr/>
        <a:lstStyle/>
        <a:p>
          <a:pPr rtl="0"/>
          <a:r>
            <a:rPr lang="en-ZA" dirty="0" smtClean="0"/>
            <a:t>Real Estate Management Services</a:t>
          </a:r>
          <a:endParaRPr lang="en-US" dirty="0"/>
        </a:p>
      </dgm:t>
    </dgm:pt>
    <dgm:pt modelId="{2DB9D6BA-59ED-463D-874D-D9CB72A4CE26}" type="parTrans" cxnId="{A2BE9F28-B58F-440A-A034-B933A71AC043}">
      <dgm:prSet/>
      <dgm:spPr/>
      <dgm:t>
        <a:bodyPr/>
        <a:lstStyle/>
        <a:p>
          <a:endParaRPr lang="en-US"/>
        </a:p>
      </dgm:t>
    </dgm:pt>
    <dgm:pt modelId="{D45376CA-5D9C-4AA0-A174-DDD74C8056FB}" type="sibTrans" cxnId="{A2BE9F28-B58F-440A-A034-B933A71AC043}">
      <dgm:prSet/>
      <dgm:spPr/>
      <dgm:t>
        <a:bodyPr/>
        <a:lstStyle/>
        <a:p>
          <a:endParaRPr lang="en-US"/>
        </a:p>
      </dgm:t>
    </dgm:pt>
    <dgm:pt modelId="{985447A8-CDF5-48A2-AB56-4E695327FF74}">
      <dgm:prSet/>
      <dgm:spPr/>
      <dgm:t>
        <a:bodyPr/>
        <a:lstStyle/>
        <a:p>
          <a:pPr rtl="0"/>
          <a:r>
            <a:rPr lang="en-ZA" dirty="0" smtClean="0"/>
            <a:t>Real Estate Information and Registry Services</a:t>
          </a:r>
          <a:endParaRPr lang="en-US" dirty="0"/>
        </a:p>
      </dgm:t>
    </dgm:pt>
    <dgm:pt modelId="{250CDED9-8A9D-4FD8-A2E8-F7D95475F02A}" type="parTrans" cxnId="{B8F58DCE-D6CC-4BEA-AC14-096D076670C6}">
      <dgm:prSet/>
      <dgm:spPr/>
      <dgm:t>
        <a:bodyPr/>
        <a:lstStyle/>
        <a:p>
          <a:endParaRPr lang="en-US"/>
        </a:p>
      </dgm:t>
    </dgm:pt>
    <dgm:pt modelId="{D6AD66D5-0070-4FAE-9245-11E8B55BF985}" type="sibTrans" cxnId="{B8F58DCE-D6CC-4BEA-AC14-096D076670C6}">
      <dgm:prSet/>
      <dgm:spPr/>
      <dgm:t>
        <a:bodyPr/>
        <a:lstStyle/>
        <a:p>
          <a:endParaRPr lang="en-US"/>
        </a:p>
      </dgm:t>
    </dgm:pt>
    <dgm:pt modelId="{2C8737CC-EB0A-47CE-96AF-29EEDB8C07C0}">
      <dgm:prSet/>
      <dgm:spPr/>
      <dgm:t>
        <a:bodyPr/>
        <a:lstStyle/>
        <a:p>
          <a:pPr rtl="0"/>
          <a:r>
            <a:rPr lang="en-ZA" dirty="0" smtClean="0"/>
            <a:t>Facilities Management</a:t>
          </a:r>
          <a:endParaRPr lang="en-US" dirty="0"/>
        </a:p>
      </dgm:t>
    </dgm:pt>
    <dgm:pt modelId="{51D284D9-3B08-4E02-A658-B9DABB687255}" type="parTrans" cxnId="{92CC0233-1466-42F4-A73C-C9D052EF9802}">
      <dgm:prSet/>
      <dgm:spPr/>
      <dgm:t>
        <a:bodyPr/>
        <a:lstStyle/>
        <a:p>
          <a:endParaRPr lang="en-US"/>
        </a:p>
      </dgm:t>
    </dgm:pt>
    <dgm:pt modelId="{921B0880-9217-4522-9553-DFF651FC9376}" type="sibTrans" cxnId="{92CC0233-1466-42F4-A73C-C9D052EF9802}">
      <dgm:prSet/>
      <dgm:spPr/>
      <dgm:t>
        <a:bodyPr/>
        <a:lstStyle/>
        <a:p>
          <a:endParaRPr lang="en-US"/>
        </a:p>
      </dgm:t>
    </dgm:pt>
    <dgm:pt modelId="{0A9B0687-1954-471B-BC0A-6C354443A8A9}">
      <dgm:prSet/>
      <dgm:spPr/>
      <dgm:t>
        <a:bodyPr/>
        <a:lstStyle/>
        <a:p>
          <a:pPr rtl="0"/>
          <a:r>
            <a:rPr lang="en-US" dirty="0" smtClean="0"/>
            <a:t>Administration</a:t>
          </a:r>
          <a:endParaRPr lang="en-US" dirty="0"/>
        </a:p>
      </dgm:t>
    </dgm:pt>
    <dgm:pt modelId="{DDDB74C6-4586-4859-B92E-EE23EEC7EE29}" type="parTrans" cxnId="{A0988016-85EF-4F40-AE63-138D81BC2D5E}">
      <dgm:prSet/>
      <dgm:spPr/>
      <dgm:t>
        <a:bodyPr/>
        <a:lstStyle/>
        <a:p>
          <a:endParaRPr lang="en-ZA"/>
        </a:p>
      </dgm:t>
    </dgm:pt>
    <dgm:pt modelId="{B9B5D17A-5A96-4D50-AE16-098DF7A1CAE8}" type="sibTrans" cxnId="{A0988016-85EF-4F40-AE63-138D81BC2D5E}">
      <dgm:prSet/>
      <dgm:spPr/>
      <dgm:t>
        <a:bodyPr/>
        <a:lstStyle/>
        <a:p>
          <a:endParaRPr lang="en-ZA"/>
        </a:p>
      </dgm:t>
    </dgm:pt>
    <dgm:pt modelId="{6E72422A-1E8B-4DF1-ABDA-74E397EDD850}" type="pres">
      <dgm:prSet presAssocID="{34859291-8C79-41EE-B3F5-3DD8EC9FBCFF}" presName="diagram" presStyleCnt="0">
        <dgm:presLayoutVars>
          <dgm:chPref val="1"/>
          <dgm:dir/>
          <dgm:animOne val="branch"/>
          <dgm:animLvl val="lvl"/>
          <dgm:resizeHandles/>
        </dgm:presLayoutVars>
      </dgm:prSet>
      <dgm:spPr/>
      <dgm:t>
        <a:bodyPr/>
        <a:lstStyle/>
        <a:p>
          <a:endParaRPr lang="en-ZA"/>
        </a:p>
      </dgm:t>
    </dgm:pt>
    <dgm:pt modelId="{509F7A04-227C-4708-9456-27BAB6697C86}" type="pres">
      <dgm:prSet presAssocID="{D3FFD5F4-6109-4BBA-BE9F-8C1AAF18DE26}" presName="root" presStyleCnt="0"/>
      <dgm:spPr/>
      <dgm:t>
        <a:bodyPr/>
        <a:lstStyle/>
        <a:p>
          <a:endParaRPr lang="en-ZA"/>
        </a:p>
      </dgm:t>
    </dgm:pt>
    <dgm:pt modelId="{C6B3AB36-E1ED-4519-AD6C-B8D074923861}" type="pres">
      <dgm:prSet presAssocID="{D3FFD5F4-6109-4BBA-BE9F-8C1AAF18DE26}" presName="rootComposite" presStyleCnt="0"/>
      <dgm:spPr/>
      <dgm:t>
        <a:bodyPr/>
        <a:lstStyle/>
        <a:p>
          <a:endParaRPr lang="en-ZA"/>
        </a:p>
      </dgm:t>
    </dgm:pt>
    <dgm:pt modelId="{B3FE8B08-410B-43C7-A2CF-10E300A6C4D3}" type="pres">
      <dgm:prSet presAssocID="{D3FFD5F4-6109-4BBA-BE9F-8C1AAF18DE26}" presName="rootText" presStyleLbl="node1" presStyleIdx="0" presStyleCnt="1" custScaleX="226959"/>
      <dgm:spPr/>
      <dgm:t>
        <a:bodyPr/>
        <a:lstStyle/>
        <a:p>
          <a:endParaRPr lang="en-ZA"/>
        </a:p>
      </dgm:t>
    </dgm:pt>
    <dgm:pt modelId="{A98F0AAE-CC5E-4530-9BD4-9B79DE07058E}" type="pres">
      <dgm:prSet presAssocID="{D3FFD5F4-6109-4BBA-BE9F-8C1AAF18DE26}" presName="rootConnector" presStyleLbl="node1" presStyleIdx="0" presStyleCnt="1"/>
      <dgm:spPr/>
      <dgm:t>
        <a:bodyPr/>
        <a:lstStyle/>
        <a:p>
          <a:endParaRPr lang="en-ZA"/>
        </a:p>
      </dgm:t>
    </dgm:pt>
    <dgm:pt modelId="{B64FDAAA-3007-4496-BB08-E2E3D0349DE5}" type="pres">
      <dgm:prSet presAssocID="{D3FFD5F4-6109-4BBA-BE9F-8C1AAF18DE26}" presName="childShape" presStyleCnt="0"/>
      <dgm:spPr/>
      <dgm:t>
        <a:bodyPr/>
        <a:lstStyle/>
        <a:p>
          <a:endParaRPr lang="en-ZA"/>
        </a:p>
      </dgm:t>
    </dgm:pt>
    <dgm:pt modelId="{05209E69-84FE-4565-976D-D53C717DB770}" type="pres">
      <dgm:prSet presAssocID="{DDDB74C6-4586-4859-B92E-EE23EEC7EE29}" presName="Name13" presStyleLbl="parChTrans1D2" presStyleIdx="0" presStyleCnt="6"/>
      <dgm:spPr/>
      <dgm:t>
        <a:bodyPr/>
        <a:lstStyle/>
        <a:p>
          <a:endParaRPr lang="en-ZA"/>
        </a:p>
      </dgm:t>
    </dgm:pt>
    <dgm:pt modelId="{65D851ED-773C-40E4-AA81-98A9AE990007}" type="pres">
      <dgm:prSet presAssocID="{0A9B0687-1954-471B-BC0A-6C354443A8A9}" presName="childText" presStyleLbl="bgAcc1" presStyleIdx="0" presStyleCnt="6" custScaleX="416736" custScaleY="175793">
        <dgm:presLayoutVars>
          <dgm:bulletEnabled val="1"/>
        </dgm:presLayoutVars>
      </dgm:prSet>
      <dgm:spPr/>
      <dgm:t>
        <a:bodyPr/>
        <a:lstStyle/>
        <a:p>
          <a:endParaRPr lang="en-ZA"/>
        </a:p>
      </dgm:t>
    </dgm:pt>
    <dgm:pt modelId="{E2E3F602-F8D1-4B0E-BE99-397F54164DF8}" type="pres">
      <dgm:prSet presAssocID="{7091E98A-A5CE-4B13-AFFF-28A8CDD7B9D7}" presName="Name13" presStyleLbl="parChTrans1D2" presStyleIdx="1" presStyleCnt="6"/>
      <dgm:spPr/>
      <dgm:t>
        <a:bodyPr/>
        <a:lstStyle/>
        <a:p>
          <a:endParaRPr lang="en-ZA"/>
        </a:p>
      </dgm:t>
    </dgm:pt>
    <dgm:pt modelId="{B93DDDD9-84A8-4988-AD1F-2555E7F852CF}" type="pres">
      <dgm:prSet presAssocID="{13E65228-9642-4C90-B9AA-2419852B046D}" presName="childText" presStyleLbl="bgAcc1" presStyleIdx="1" presStyleCnt="6" custScaleX="415726" custScaleY="175793">
        <dgm:presLayoutVars>
          <dgm:bulletEnabled val="1"/>
        </dgm:presLayoutVars>
      </dgm:prSet>
      <dgm:spPr/>
      <dgm:t>
        <a:bodyPr/>
        <a:lstStyle/>
        <a:p>
          <a:endParaRPr lang="en-ZA"/>
        </a:p>
      </dgm:t>
    </dgm:pt>
    <dgm:pt modelId="{2CCAB4BE-4C2D-4D02-A381-A71E3B8A8CE5}" type="pres">
      <dgm:prSet presAssocID="{5846E80F-E4EC-4182-9C45-000D7B0BB019}" presName="Name13" presStyleLbl="parChTrans1D2" presStyleIdx="2" presStyleCnt="6"/>
      <dgm:spPr/>
      <dgm:t>
        <a:bodyPr/>
        <a:lstStyle/>
        <a:p>
          <a:endParaRPr lang="en-ZA"/>
        </a:p>
      </dgm:t>
    </dgm:pt>
    <dgm:pt modelId="{FB97702A-47E2-4DA4-8CDA-CB7A2BE5D436}" type="pres">
      <dgm:prSet presAssocID="{1DB00149-3D9A-441C-B200-76C106FCECC9}" presName="childText" presStyleLbl="bgAcc1" presStyleIdx="2" presStyleCnt="6" custScaleX="415726" custScaleY="175793">
        <dgm:presLayoutVars>
          <dgm:bulletEnabled val="1"/>
        </dgm:presLayoutVars>
      </dgm:prSet>
      <dgm:spPr/>
      <dgm:t>
        <a:bodyPr/>
        <a:lstStyle/>
        <a:p>
          <a:endParaRPr lang="en-ZA"/>
        </a:p>
      </dgm:t>
    </dgm:pt>
    <dgm:pt modelId="{6A51C572-C311-4361-AFF6-17B59103D99C}" type="pres">
      <dgm:prSet presAssocID="{2DB9D6BA-59ED-463D-874D-D9CB72A4CE26}" presName="Name13" presStyleLbl="parChTrans1D2" presStyleIdx="3" presStyleCnt="6"/>
      <dgm:spPr/>
      <dgm:t>
        <a:bodyPr/>
        <a:lstStyle/>
        <a:p>
          <a:endParaRPr lang="en-ZA"/>
        </a:p>
      </dgm:t>
    </dgm:pt>
    <dgm:pt modelId="{63FCF467-CF2D-4DF8-ACF3-0276E7F63F3A}" type="pres">
      <dgm:prSet presAssocID="{059B73F2-36DA-406C-BFF9-A36E3A1EF4C7}" presName="childText" presStyleLbl="bgAcc1" presStyleIdx="3" presStyleCnt="6" custScaleX="415726" custScaleY="175793">
        <dgm:presLayoutVars>
          <dgm:bulletEnabled val="1"/>
        </dgm:presLayoutVars>
      </dgm:prSet>
      <dgm:spPr/>
      <dgm:t>
        <a:bodyPr/>
        <a:lstStyle/>
        <a:p>
          <a:endParaRPr lang="en-ZA"/>
        </a:p>
      </dgm:t>
    </dgm:pt>
    <dgm:pt modelId="{143087C8-74E3-4024-803C-7777FBF72EDC}" type="pres">
      <dgm:prSet presAssocID="{250CDED9-8A9D-4FD8-A2E8-F7D95475F02A}" presName="Name13" presStyleLbl="parChTrans1D2" presStyleIdx="4" presStyleCnt="6"/>
      <dgm:spPr/>
      <dgm:t>
        <a:bodyPr/>
        <a:lstStyle/>
        <a:p>
          <a:endParaRPr lang="en-ZA"/>
        </a:p>
      </dgm:t>
    </dgm:pt>
    <dgm:pt modelId="{5606DA90-30B7-407B-8E8D-B31D042AB2A0}" type="pres">
      <dgm:prSet presAssocID="{985447A8-CDF5-48A2-AB56-4E695327FF74}" presName="childText" presStyleLbl="bgAcc1" presStyleIdx="4" presStyleCnt="6" custScaleX="415726" custScaleY="175793">
        <dgm:presLayoutVars>
          <dgm:bulletEnabled val="1"/>
        </dgm:presLayoutVars>
      </dgm:prSet>
      <dgm:spPr/>
      <dgm:t>
        <a:bodyPr/>
        <a:lstStyle/>
        <a:p>
          <a:endParaRPr lang="en-ZA"/>
        </a:p>
      </dgm:t>
    </dgm:pt>
    <dgm:pt modelId="{9EAD22E7-6CDB-4712-9889-7905024F5C33}" type="pres">
      <dgm:prSet presAssocID="{51D284D9-3B08-4E02-A658-B9DABB687255}" presName="Name13" presStyleLbl="parChTrans1D2" presStyleIdx="5" presStyleCnt="6"/>
      <dgm:spPr/>
      <dgm:t>
        <a:bodyPr/>
        <a:lstStyle/>
        <a:p>
          <a:endParaRPr lang="en-ZA"/>
        </a:p>
      </dgm:t>
    </dgm:pt>
    <dgm:pt modelId="{BB090F6E-ABD5-4FB7-8B49-69858E8BA041}" type="pres">
      <dgm:prSet presAssocID="{2C8737CC-EB0A-47CE-96AF-29EEDB8C07C0}" presName="childText" presStyleLbl="bgAcc1" presStyleIdx="5" presStyleCnt="6" custScaleX="415726" custScaleY="175793">
        <dgm:presLayoutVars>
          <dgm:bulletEnabled val="1"/>
        </dgm:presLayoutVars>
      </dgm:prSet>
      <dgm:spPr/>
      <dgm:t>
        <a:bodyPr/>
        <a:lstStyle/>
        <a:p>
          <a:endParaRPr lang="en-ZA"/>
        </a:p>
      </dgm:t>
    </dgm:pt>
  </dgm:ptLst>
  <dgm:cxnLst>
    <dgm:cxn modelId="{81489331-B8D3-45EA-84BE-A1D50AC002E5}" type="presOf" srcId="{985447A8-CDF5-48A2-AB56-4E695327FF74}" destId="{5606DA90-30B7-407B-8E8D-B31D042AB2A0}" srcOrd="0" destOrd="0" presId="urn:microsoft.com/office/officeart/2005/8/layout/hierarchy3"/>
    <dgm:cxn modelId="{1827F617-EFE5-45FB-B083-10E0B739E47F}" srcId="{D3FFD5F4-6109-4BBA-BE9F-8C1AAF18DE26}" destId="{1DB00149-3D9A-441C-B200-76C106FCECC9}" srcOrd="2" destOrd="0" parTransId="{5846E80F-E4EC-4182-9C45-000D7B0BB019}" sibTransId="{1ADCEBD8-CD8E-414E-ABC6-77ED1DE7ED37}"/>
    <dgm:cxn modelId="{6864B0C2-45F0-473A-B8B5-7534F84D14B6}" type="presOf" srcId="{1DB00149-3D9A-441C-B200-76C106FCECC9}" destId="{FB97702A-47E2-4DA4-8CDA-CB7A2BE5D436}" srcOrd="0" destOrd="0" presId="urn:microsoft.com/office/officeart/2005/8/layout/hierarchy3"/>
    <dgm:cxn modelId="{EC7FA741-649A-4648-99B3-83C2EE19D041}" type="presOf" srcId="{0A9B0687-1954-471B-BC0A-6C354443A8A9}" destId="{65D851ED-773C-40E4-AA81-98A9AE990007}" srcOrd="0" destOrd="0" presId="urn:microsoft.com/office/officeart/2005/8/layout/hierarchy3"/>
    <dgm:cxn modelId="{94BDC18A-AC26-4F6C-B6FA-B50526999B89}" type="presOf" srcId="{7091E98A-A5CE-4B13-AFFF-28A8CDD7B9D7}" destId="{E2E3F602-F8D1-4B0E-BE99-397F54164DF8}" srcOrd="0" destOrd="0" presId="urn:microsoft.com/office/officeart/2005/8/layout/hierarchy3"/>
    <dgm:cxn modelId="{B7D5E9DF-B355-465C-92C1-E1F1EE49B9E7}" type="presOf" srcId="{2C8737CC-EB0A-47CE-96AF-29EEDB8C07C0}" destId="{BB090F6E-ABD5-4FB7-8B49-69858E8BA041}" srcOrd="0" destOrd="0" presId="urn:microsoft.com/office/officeart/2005/8/layout/hierarchy3"/>
    <dgm:cxn modelId="{92CC0233-1466-42F4-A73C-C9D052EF9802}" srcId="{D3FFD5F4-6109-4BBA-BE9F-8C1AAF18DE26}" destId="{2C8737CC-EB0A-47CE-96AF-29EEDB8C07C0}" srcOrd="5" destOrd="0" parTransId="{51D284D9-3B08-4E02-A658-B9DABB687255}" sibTransId="{921B0880-9217-4522-9553-DFF651FC9376}"/>
    <dgm:cxn modelId="{28F68ECE-04EB-47F3-9373-01B5ED04FB91}" srcId="{34859291-8C79-41EE-B3F5-3DD8EC9FBCFF}" destId="{D3FFD5F4-6109-4BBA-BE9F-8C1AAF18DE26}" srcOrd="0" destOrd="0" parTransId="{BA73DDC1-D050-49C2-AB77-8321183D43CD}" sibTransId="{1E2FC61C-EEFA-4A26-85CC-23A0B022CDE4}"/>
    <dgm:cxn modelId="{A5AC1E05-3617-45D9-87DF-9E1A190DCC32}" srcId="{D3FFD5F4-6109-4BBA-BE9F-8C1AAF18DE26}" destId="{13E65228-9642-4C90-B9AA-2419852B046D}" srcOrd="1" destOrd="0" parTransId="{7091E98A-A5CE-4B13-AFFF-28A8CDD7B9D7}" sibTransId="{1A0B44C5-FF60-40EF-B535-DEB7DFBF232C}"/>
    <dgm:cxn modelId="{1F7DB509-55C1-4A8B-A41D-17D594FDE71A}" type="presOf" srcId="{13E65228-9642-4C90-B9AA-2419852B046D}" destId="{B93DDDD9-84A8-4988-AD1F-2555E7F852CF}" srcOrd="0" destOrd="0" presId="urn:microsoft.com/office/officeart/2005/8/layout/hierarchy3"/>
    <dgm:cxn modelId="{A2BE9F28-B58F-440A-A034-B933A71AC043}" srcId="{D3FFD5F4-6109-4BBA-BE9F-8C1AAF18DE26}" destId="{059B73F2-36DA-406C-BFF9-A36E3A1EF4C7}" srcOrd="3" destOrd="0" parTransId="{2DB9D6BA-59ED-463D-874D-D9CB72A4CE26}" sibTransId="{D45376CA-5D9C-4AA0-A174-DDD74C8056FB}"/>
    <dgm:cxn modelId="{04CFE3E5-B66D-4EAA-9F58-065CD41F784E}" type="presOf" srcId="{D3FFD5F4-6109-4BBA-BE9F-8C1AAF18DE26}" destId="{B3FE8B08-410B-43C7-A2CF-10E300A6C4D3}" srcOrd="0" destOrd="0" presId="urn:microsoft.com/office/officeart/2005/8/layout/hierarchy3"/>
    <dgm:cxn modelId="{F9DD4042-9DD8-4160-9A2B-937289513E5B}" type="presOf" srcId="{250CDED9-8A9D-4FD8-A2E8-F7D95475F02A}" destId="{143087C8-74E3-4024-803C-7777FBF72EDC}" srcOrd="0" destOrd="0" presId="urn:microsoft.com/office/officeart/2005/8/layout/hierarchy3"/>
    <dgm:cxn modelId="{C28A54E9-3796-4DB7-923B-1EBA10CE98A5}" type="presOf" srcId="{2DB9D6BA-59ED-463D-874D-D9CB72A4CE26}" destId="{6A51C572-C311-4361-AFF6-17B59103D99C}" srcOrd="0" destOrd="0" presId="urn:microsoft.com/office/officeart/2005/8/layout/hierarchy3"/>
    <dgm:cxn modelId="{3FDC4BA4-E74D-4AFA-8245-CFF4523637A5}" type="presOf" srcId="{D3FFD5F4-6109-4BBA-BE9F-8C1AAF18DE26}" destId="{A98F0AAE-CC5E-4530-9BD4-9B79DE07058E}" srcOrd="1" destOrd="0" presId="urn:microsoft.com/office/officeart/2005/8/layout/hierarchy3"/>
    <dgm:cxn modelId="{B40A9D9A-05B9-4D17-9633-C7A087724D43}" type="presOf" srcId="{059B73F2-36DA-406C-BFF9-A36E3A1EF4C7}" destId="{63FCF467-CF2D-4DF8-ACF3-0276E7F63F3A}" srcOrd="0" destOrd="0" presId="urn:microsoft.com/office/officeart/2005/8/layout/hierarchy3"/>
    <dgm:cxn modelId="{DB10AD02-3812-4371-8376-2B6BB4D5C350}" type="presOf" srcId="{34859291-8C79-41EE-B3F5-3DD8EC9FBCFF}" destId="{6E72422A-1E8B-4DF1-ABDA-74E397EDD850}" srcOrd="0" destOrd="0" presId="urn:microsoft.com/office/officeart/2005/8/layout/hierarchy3"/>
    <dgm:cxn modelId="{B8F58DCE-D6CC-4BEA-AC14-096D076670C6}" srcId="{D3FFD5F4-6109-4BBA-BE9F-8C1AAF18DE26}" destId="{985447A8-CDF5-48A2-AB56-4E695327FF74}" srcOrd="4" destOrd="0" parTransId="{250CDED9-8A9D-4FD8-A2E8-F7D95475F02A}" sibTransId="{D6AD66D5-0070-4FAE-9245-11E8B55BF985}"/>
    <dgm:cxn modelId="{9050B417-AC47-468E-9E0D-8DDDDBC014E9}" type="presOf" srcId="{51D284D9-3B08-4E02-A658-B9DABB687255}" destId="{9EAD22E7-6CDB-4712-9889-7905024F5C33}" srcOrd="0" destOrd="0" presId="urn:microsoft.com/office/officeart/2005/8/layout/hierarchy3"/>
    <dgm:cxn modelId="{34EDD25E-31E3-474D-8024-9C005007D31B}" type="presOf" srcId="{5846E80F-E4EC-4182-9C45-000D7B0BB019}" destId="{2CCAB4BE-4C2D-4D02-A381-A71E3B8A8CE5}" srcOrd="0" destOrd="0" presId="urn:microsoft.com/office/officeart/2005/8/layout/hierarchy3"/>
    <dgm:cxn modelId="{A0988016-85EF-4F40-AE63-138D81BC2D5E}" srcId="{D3FFD5F4-6109-4BBA-BE9F-8C1AAF18DE26}" destId="{0A9B0687-1954-471B-BC0A-6C354443A8A9}" srcOrd="0" destOrd="0" parTransId="{DDDB74C6-4586-4859-B92E-EE23EEC7EE29}" sibTransId="{B9B5D17A-5A96-4D50-AE16-098DF7A1CAE8}"/>
    <dgm:cxn modelId="{C0755EEC-B960-4E44-9590-2C9D101FD08E}" type="presOf" srcId="{DDDB74C6-4586-4859-B92E-EE23EEC7EE29}" destId="{05209E69-84FE-4565-976D-D53C717DB770}" srcOrd="0" destOrd="0" presId="urn:microsoft.com/office/officeart/2005/8/layout/hierarchy3"/>
    <dgm:cxn modelId="{8D26D20B-D8D0-4363-8990-1D1DB365705E}" type="presParOf" srcId="{6E72422A-1E8B-4DF1-ABDA-74E397EDD850}" destId="{509F7A04-227C-4708-9456-27BAB6697C86}" srcOrd="0" destOrd="0" presId="urn:microsoft.com/office/officeart/2005/8/layout/hierarchy3"/>
    <dgm:cxn modelId="{1204A486-2576-4377-B266-91CB56F3B0E1}" type="presParOf" srcId="{509F7A04-227C-4708-9456-27BAB6697C86}" destId="{C6B3AB36-E1ED-4519-AD6C-B8D074923861}" srcOrd="0" destOrd="0" presId="urn:microsoft.com/office/officeart/2005/8/layout/hierarchy3"/>
    <dgm:cxn modelId="{445C430F-96FB-4FD8-9037-9B3C33A5B9FC}" type="presParOf" srcId="{C6B3AB36-E1ED-4519-AD6C-B8D074923861}" destId="{B3FE8B08-410B-43C7-A2CF-10E300A6C4D3}" srcOrd="0" destOrd="0" presId="urn:microsoft.com/office/officeart/2005/8/layout/hierarchy3"/>
    <dgm:cxn modelId="{77770AB6-E2F8-43F5-9B77-E699B76A8000}" type="presParOf" srcId="{C6B3AB36-E1ED-4519-AD6C-B8D074923861}" destId="{A98F0AAE-CC5E-4530-9BD4-9B79DE07058E}" srcOrd="1" destOrd="0" presId="urn:microsoft.com/office/officeart/2005/8/layout/hierarchy3"/>
    <dgm:cxn modelId="{6D8F3871-8201-41A5-81F7-4D89A082A05D}" type="presParOf" srcId="{509F7A04-227C-4708-9456-27BAB6697C86}" destId="{B64FDAAA-3007-4496-BB08-E2E3D0349DE5}" srcOrd="1" destOrd="0" presId="urn:microsoft.com/office/officeart/2005/8/layout/hierarchy3"/>
    <dgm:cxn modelId="{259FFE28-DE11-4654-B15A-3052C1045B2E}" type="presParOf" srcId="{B64FDAAA-3007-4496-BB08-E2E3D0349DE5}" destId="{05209E69-84FE-4565-976D-D53C717DB770}" srcOrd="0" destOrd="0" presId="urn:microsoft.com/office/officeart/2005/8/layout/hierarchy3"/>
    <dgm:cxn modelId="{8348884E-A3AB-4BE1-9C7D-6CA93A57DCE4}" type="presParOf" srcId="{B64FDAAA-3007-4496-BB08-E2E3D0349DE5}" destId="{65D851ED-773C-40E4-AA81-98A9AE990007}" srcOrd="1" destOrd="0" presId="urn:microsoft.com/office/officeart/2005/8/layout/hierarchy3"/>
    <dgm:cxn modelId="{86E2CB2B-C824-4CF5-AC47-9D3A0082D793}" type="presParOf" srcId="{B64FDAAA-3007-4496-BB08-E2E3D0349DE5}" destId="{E2E3F602-F8D1-4B0E-BE99-397F54164DF8}" srcOrd="2" destOrd="0" presId="urn:microsoft.com/office/officeart/2005/8/layout/hierarchy3"/>
    <dgm:cxn modelId="{73A28FFD-F08B-4A25-B8A5-F35D220B1B51}" type="presParOf" srcId="{B64FDAAA-3007-4496-BB08-E2E3D0349DE5}" destId="{B93DDDD9-84A8-4988-AD1F-2555E7F852CF}" srcOrd="3" destOrd="0" presId="urn:microsoft.com/office/officeart/2005/8/layout/hierarchy3"/>
    <dgm:cxn modelId="{99319ED7-D593-4425-A4DD-1ED20BC2989F}" type="presParOf" srcId="{B64FDAAA-3007-4496-BB08-E2E3D0349DE5}" destId="{2CCAB4BE-4C2D-4D02-A381-A71E3B8A8CE5}" srcOrd="4" destOrd="0" presId="urn:microsoft.com/office/officeart/2005/8/layout/hierarchy3"/>
    <dgm:cxn modelId="{B25AF159-2ED2-45CB-9ACE-545543136242}" type="presParOf" srcId="{B64FDAAA-3007-4496-BB08-E2E3D0349DE5}" destId="{FB97702A-47E2-4DA4-8CDA-CB7A2BE5D436}" srcOrd="5" destOrd="0" presId="urn:microsoft.com/office/officeart/2005/8/layout/hierarchy3"/>
    <dgm:cxn modelId="{D5864853-9B3E-4981-A57D-CE80C4EA20D4}" type="presParOf" srcId="{B64FDAAA-3007-4496-BB08-E2E3D0349DE5}" destId="{6A51C572-C311-4361-AFF6-17B59103D99C}" srcOrd="6" destOrd="0" presId="urn:microsoft.com/office/officeart/2005/8/layout/hierarchy3"/>
    <dgm:cxn modelId="{513E0D92-CF84-4B7C-982B-F7C779602D0E}" type="presParOf" srcId="{B64FDAAA-3007-4496-BB08-E2E3D0349DE5}" destId="{63FCF467-CF2D-4DF8-ACF3-0276E7F63F3A}" srcOrd="7" destOrd="0" presId="urn:microsoft.com/office/officeart/2005/8/layout/hierarchy3"/>
    <dgm:cxn modelId="{E090BCA8-0987-4CD9-A8C1-9498540D6FF6}" type="presParOf" srcId="{B64FDAAA-3007-4496-BB08-E2E3D0349DE5}" destId="{143087C8-74E3-4024-803C-7777FBF72EDC}" srcOrd="8" destOrd="0" presId="urn:microsoft.com/office/officeart/2005/8/layout/hierarchy3"/>
    <dgm:cxn modelId="{869749D2-ED89-445B-B4DE-DD3DFA81A8E9}" type="presParOf" srcId="{B64FDAAA-3007-4496-BB08-E2E3D0349DE5}" destId="{5606DA90-30B7-407B-8E8D-B31D042AB2A0}" srcOrd="9" destOrd="0" presId="urn:microsoft.com/office/officeart/2005/8/layout/hierarchy3"/>
    <dgm:cxn modelId="{B19F62A1-996F-42A6-9D38-0AEBFE610035}" type="presParOf" srcId="{B64FDAAA-3007-4496-BB08-E2E3D0349DE5}" destId="{9EAD22E7-6CDB-4712-9889-7905024F5C33}" srcOrd="10" destOrd="0" presId="urn:microsoft.com/office/officeart/2005/8/layout/hierarchy3"/>
    <dgm:cxn modelId="{A92B6E22-CDAE-4D94-89FE-6B22866BB424}" type="presParOf" srcId="{B64FDAAA-3007-4496-BB08-E2E3D0349DE5}" destId="{BB090F6E-ABD5-4FB7-8B49-69858E8BA041}" srcOrd="11"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D9B2-CE45-449D-ABF6-D54DF465B8FF}" type="doc">
      <dgm:prSet loTypeId="urn:microsoft.com/office/officeart/2008/layout/LinedList" loCatId="list" qsTypeId="urn:microsoft.com/office/officeart/2005/8/quickstyle/simple1" qsCatId="simple" csTypeId="urn:microsoft.com/office/officeart/2005/8/colors/colorful1#2" csCatId="colorful" phldr="1"/>
      <dgm:spPr/>
      <dgm:t>
        <a:bodyPr/>
        <a:lstStyle/>
        <a:p>
          <a:endParaRPr lang="en-ZA"/>
        </a:p>
      </dgm:t>
    </dgm:pt>
    <dgm:pt modelId="{14ACCB19-D85B-4232-B1C3-E142DEA6A2EC}">
      <dgm:prSet phldrT="[Text]"/>
      <dgm:spPr>
        <a:xfrm>
          <a:off x="0" y="2863"/>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Recap of the policy statement by the Minister of Public Works</a:t>
          </a:r>
          <a:endParaRPr lang="en-ZA" dirty="0">
            <a:solidFill>
              <a:schemeClr val="tx1"/>
            </a:solidFill>
          </a:endParaRPr>
        </a:p>
      </dgm:t>
    </dgm:pt>
    <dgm:pt modelId="{4E80EAE6-34A3-4E37-88C4-B71D2404AEC0}" type="parTrans" cxnId="{7BB3B8BC-7B73-4DA2-823C-FF47CBA913F2}">
      <dgm:prSet/>
      <dgm:spPr/>
      <dgm:t>
        <a:bodyPr/>
        <a:lstStyle/>
        <a:p>
          <a:endParaRPr lang="en-ZA">
            <a:solidFill>
              <a:schemeClr val="tx1"/>
            </a:solidFill>
          </a:endParaRPr>
        </a:p>
      </dgm:t>
    </dgm:pt>
    <dgm:pt modelId="{5A80DD2E-3818-43B9-BF03-57D3BB1D3DED}" type="sibTrans" cxnId="{7BB3B8BC-7B73-4DA2-823C-FF47CBA913F2}">
      <dgm:prSet/>
      <dgm:spPr/>
      <dgm:t>
        <a:bodyPr/>
        <a:lstStyle/>
        <a:p>
          <a:endParaRPr lang="en-ZA">
            <a:solidFill>
              <a:schemeClr val="tx1"/>
            </a:solidFill>
          </a:endParaRPr>
        </a:p>
      </dgm:t>
    </dgm:pt>
    <dgm:pt modelId="{ADCD2244-B9BE-4EBF-ABDE-926969EE2C40}">
      <dgm:prSet phldrT="[Text]"/>
      <dgm:spPr>
        <a:xfrm>
          <a:off x="0" y="615066"/>
          <a:ext cx="1514792" cy="583050"/>
        </a:xfrm>
        <a:scene3d>
          <a:camera prst="orthographicFront"/>
          <a:lightRig rig="threePt" dir="t">
            <a:rot lat="0" lon="0" rev="7500000"/>
          </a:lightRig>
        </a:scene3d>
        <a:sp3d prstMaterial="plastic">
          <a:bevelT w="127000" h="25400" prst="relaxedInset"/>
        </a:sp3d>
      </dgm:spPr>
      <dgm:t>
        <a:bodyPr/>
        <a:lstStyle/>
        <a:p>
          <a:r>
            <a:rPr lang="en-ZA" b="1" smtClean="0">
              <a:solidFill>
                <a:schemeClr val="tx1"/>
              </a:solidFill>
              <a:latin typeface="Arial" panose="020B0604020202020204" pitchFamily="34" charset="0"/>
              <a:ea typeface="+mn-ea"/>
              <a:cs typeface="Arial" panose="020B0604020202020204" pitchFamily="34" charset="0"/>
            </a:rPr>
            <a:t>Performance dialogue with National Treasury and Department of Planning, Monitoring and Evaluation (DPME)</a:t>
          </a:r>
          <a:endParaRPr lang="en-ZA" b="1" dirty="0">
            <a:solidFill>
              <a:schemeClr val="tx1"/>
            </a:solidFill>
            <a:latin typeface="Arial" panose="020B0604020202020204" pitchFamily="34" charset="0"/>
            <a:ea typeface="+mn-ea"/>
            <a:cs typeface="Arial" panose="020B0604020202020204" pitchFamily="34" charset="0"/>
          </a:endParaRPr>
        </a:p>
      </dgm:t>
    </dgm:pt>
    <dgm:pt modelId="{7FE6B930-1971-4D45-89B9-C033032E3873}" type="parTrans" cxnId="{F94EF888-7D01-4AC4-BFE2-A3189E90E74B}">
      <dgm:prSet/>
      <dgm:spPr/>
      <dgm:t>
        <a:bodyPr/>
        <a:lstStyle/>
        <a:p>
          <a:endParaRPr lang="en-ZA">
            <a:solidFill>
              <a:schemeClr val="tx1"/>
            </a:solidFill>
          </a:endParaRPr>
        </a:p>
      </dgm:t>
    </dgm:pt>
    <dgm:pt modelId="{A08BFE3C-9568-49A6-BF98-F7219347F048}" type="sibTrans" cxnId="{F94EF888-7D01-4AC4-BFE2-A3189E90E74B}">
      <dgm:prSet/>
      <dgm:spPr/>
      <dgm:t>
        <a:bodyPr/>
        <a:lstStyle/>
        <a:p>
          <a:endParaRPr lang="en-ZA">
            <a:solidFill>
              <a:schemeClr val="tx1"/>
            </a:solidFill>
          </a:endParaRPr>
        </a:p>
      </dgm:t>
    </dgm:pt>
    <dgm:pt modelId="{F082B82F-FB81-4225-96DA-0033BFD2A02A}">
      <dgm:prSet phldrT="[Text]"/>
      <dgm:spPr>
        <a:xfrm>
          <a:off x="0" y="1227269"/>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Integrated planning session with the Executive Committee</a:t>
          </a:r>
          <a:endParaRPr lang="en-ZA" b="1" dirty="0">
            <a:solidFill>
              <a:schemeClr val="tx1"/>
            </a:solidFill>
            <a:latin typeface="Arial" panose="020B0604020202020204" pitchFamily="34" charset="0"/>
            <a:ea typeface="+mn-ea"/>
            <a:cs typeface="Arial" panose="020B0604020202020204" pitchFamily="34" charset="0"/>
          </a:endParaRPr>
        </a:p>
      </dgm:t>
    </dgm:pt>
    <dgm:pt modelId="{AFB4B0CB-61BC-4EA4-8FAD-28DB86EA9E7A}" type="parTrans" cxnId="{EAC4770F-1B3F-4EAE-8AFA-3896C4EA1B9A}">
      <dgm:prSet/>
      <dgm:spPr/>
      <dgm:t>
        <a:bodyPr/>
        <a:lstStyle/>
        <a:p>
          <a:endParaRPr lang="en-ZA">
            <a:solidFill>
              <a:schemeClr val="tx1"/>
            </a:solidFill>
          </a:endParaRPr>
        </a:p>
      </dgm:t>
    </dgm:pt>
    <dgm:pt modelId="{4BE549F0-3962-4A00-B98A-E73248AF5692}" type="sibTrans" cxnId="{EAC4770F-1B3F-4EAE-8AFA-3896C4EA1B9A}">
      <dgm:prSet/>
      <dgm:spPr/>
      <dgm:t>
        <a:bodyPr/>
        <a:lstStyle/>
        <a:p>
          <a:endParaRPr lang="en-ZA">
            <a:solidFill>
              <a:schemeClr val="tx1"/>
            </a:solidFill>
          </a:endParaRPr>
        </a:p>
      </dgm:t>
    </dgm:pt>
    <dgm:pt modelId="{CD67BC9C-F6B4-4E63-A507-33737883C445}">
      <dgm:prSet phldrT="[Text]"/>
      <dgm:spPr>
        <a:xfrm>
          <a:off x="0" y="1839472"/>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Strategic management training for senior managers</a:t>
          </a:r>
          <a:endParaRPr lang="en-ZA" b="1" dirty="0">
            <a:solidFill>
              <a:schemeClr val="tx1"/>
            </a:solidFill>
            <a:latin typeface="Arial" panose="020B0604020202020204" pitchFamily="34" charset="0"/>
            <a:ea typeface="+mn-ea"/>
            <a:cs typeface="Arial" panose="020B0604020202020204" pitchFamily="34" charset="0"/>
          </a:endParaRPr>
        </a:p>
      </dgm:t>
    </dgm:pt>
    <dgm:pt modelId="{3FE918C4-586A-452E-BCB9-EDF1E534A89C}" type="parTrans" cxnId="{7DDC6C0D-61AD-4B32-B98D-D399EB60E531}">
      <dgm:prSet/>
      <dgm:spPr/>
      <dgm:t>
        <a:bodyPr/>
        <a:lstStyle/>
        <a:p>
          <a:endParaRPr lang="en-ZA">
            <a:solidFill>
              <a:schemeClr val="tx1"/>
            </a:solidFill>
          </a:endParaRPr>
        </a:p>
      </dgm:t>
    </dgm:pt>
    <dgm:pt modelId="{69152861-ADDA-40C8-ADF8-14226E2C5A65}" type="sibTrans" cxnId="{7DDC6C0D-61AD-4B32-B98D-D399EB60E531}">
      <dgm:prSet/>
      <dgm:spPr/>
      <dgm:t>
        <a:bodyPr/>
        <a:lstStyle/>
        <a:p>
          <a:endParaRPr lang="en-ZA">
            <a:solidFill>
              <a:schemeClr val="tx1"/>
            </a:solidFill>
          </a:endParaRPr>
        </a:p>
      </dgm:t>
    </dgm:pt>
    <dgm:pt modelId="{5CDE3240-E457-4E14-8C98-7CF168D55790}">
      <dgm:prSet phldrT="[Text]"/>
      <dgm:spPr>
        <a:xfrm>
          <a:off x="0" y="1839472"/>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Submission of the 1st Draft Annual Performance Plan to National Treasury and the DPME</a:t>
          </a:r>
          <a:endParaRPr lang="en-ZA" b="1" dirty="0">
            <a:solidFill>
              <a:schemeClr val="tx1"/>
            </a:solidFill>
            <a:latin typeface="Arial" panose="020B0604020202020204" pitchFamily="34" charset="0"/>
            <a:ea typeface="+mn-ea"/>
            <a:cs typeface="Arial" panose="020B0604020202020204" pitchFamily="34" charset="0"/>
          </a:endParaRPr>
        </a:p>
      </dgm:t>
    </dgm:pt>
    <dgm:pt modelId="{A4239357-6683-422B-9678-2490799C73C4}" type="parTrans" cxnId="{AE2CD7FD-794A-4671-AA76-5C7D2F2D9A47}">
      <dgm:prSet/>
      <dgm:spPr/>
      <dgm:t>
        <a:bodyPr/>
        <a:lstStyle/>
        <a:p>
          <a:endParaRPr lang="en-ZA">
            <a:solidFill>
              <a:schemeClr val="tx1"/>
            </a:solidFill>
          </a:endParaRPr>
        </a:p>
      </dgm:t>
    </dgm:pt>
    <dgm:pt modelId="{D897A286-0E61-4C89-917F-E3DD03817FF2}" type="sibTrans" cxnId="{AE2CD7FD-794A-4671-AA76-5C7D2F2D9A47}">
      <dgm:prSet/>
      <dgm:spPr/>
      <dgm:t>
        <a:bodyPr/>
        <a:lstStyle/>
        <a:p>
          <a:endParaRPr lang="en-ZA">
            <a:solidFill>
              <a:schemeClr val="tx1"/>
            </a:solidFill>
          </a:endParaRPr>
        </a:p>
      </dgm:t>
    </dgm:pt>
    <dgm:pt modelId="{15F3C881-72B9-49C6-9DC3-6E8974A86B78}">
      <dgm:prSet phldrT="[Text]"/>
      <dgm:spPr>
        <a:xfrm>
          <a:off x="0" y="2451674"/>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Mid term review and planning session</a:t>
          </a:r>
          <a:endParaRPr lang="en-ZA" b="1" dirty="0">
            <a:solidFill>
              <a:schemeClr val="tx1"/>
            </a:solidFill>
            <a:latin typeface="Arial" panose="020B0604020202020204" pitchFamily="34" charset="0"/>
            <a:ea typeface="+mn-ea"/>
            <a:cs typeface="Arial" panose="020B0604020202020204" pitchFamily="34" charset="0"/>
          </a:endParaRPr>
        </a:p>
      </dgm:t>
    </dgm:pt>
    <dgm:pt modelId="{81F48E44-FBFA-4C31-84CD-05C205B9DFE2}" type="parTrans" cxnId="{D90125D1-3CDB-4310-80FC-44A506BF512D}">
      <dgm:prSet/>
      <dgm:spPr/>
      <dgm:t>
        <a:bodyPr/>
        <a:lstStyle/>
        <a:p>
          <a:endParaRPr lang="en-ZA">
            <a:solidFill>
              <a:schemeClr val="tx1"/>
            </a:solidFill>
          </a:endParaRPr>
        </a:p>
      </dgm:t>
    </dgm:pt>
    <dgm:pt modelId="{2C898D58-0B23-4313-8C99-2237B3156C43}" type="sibTrans" cxnId="{D90125D1-3CDB-4310-80FC-44A506BF512D}">
      <dgm:prSet/>
      <dgm:spPr/>
      <dgm:t>
        <a:bodyPr/>
        <a:lstStyle/>
        <a:p>
          <a:endParaRPr lang="en-ZA">
            <a:solidFill>
              <a:schemeClr val="tx1"/>
            </a:solidFill>
          </a:endParaRPr>
        </a:p>
      </dgm:t>
    </dgm:pt>
    <dgm:pt modelId="{271D2CA4-3E77-45E6-A7CD-229E166B930A}">
      <dgm:prSet phldrT="[Text]"/>
      <dgm:spPr>
        <a:xfrm>
          <a:off x="0" y="3063877"/>
          <a:ext cx="1514792" cy="583050"/>
        </a:xfrm>
        <a:scene3d>
          <a:camera prst="orthographicFront"/>
          <a:lightRig rig="threePt" dir="t">
            <a:rot lat="0" lon="0" rev="7500000"/>
          </a:lightRig>
        </a:scene3d>
        <a:sp3d prstMaterial="plastic">
          <a:bevelT w="127000" h="25400" prst="relaxedInset"/>
        </a:sp3d>
      </dgm:spPr>
      <dgm:t>
        <a:bodyPr/>
        <a:lstStyle/>
        <a:p>
          <a:r>
            <a:rPr lang="en-ZA" b="1" dirty="0" smtClean="0">
              <a:solidFill>
                <a:schemeClr val="tx1"/>
              </a:solidFill>
              <a:latin typeface="Arial" panose="020B0604020202020204" pitchFamily="34" charset="0"/>
              <a:ea typeface="+mn-ea"/>
              <a:cs typeface="Arial" panose="020B0604020202020204" pitchFamily="34" charset="0"/>
            </a:rPr>
            <a:t>Submission of the 2nd Draft Annual Performance Plan to National Treasury and the DPME </a:t>
          </a:r>
          <a:endParaRPr lang="en-ZA" b="1" dirty="0">
            <a:solidFill>
              <a:schemeClr val="tx1"/>
            </a:solidFill>
            <a:latin typeface="Arial" panose="020B0604020202020204" pitchFamily="34" charset="0"/>
            <a:ea typeface="+mn-ea"/>
            <a:cs typeface="Arial" panose="020B0604020202020204" pitchFamily="34" charset="0"/>
          </a:endParaRPr>
        </a:p>
      </dgm:t>
    </dgm:pt>
    <dgm:pt modelId="{89F4DB7C-2251-421B-8503-6E7D4A3728FB}" type="parTrans" cxnId="{1ABC3086-B7FD-4E60-9FC8-EDA99CFFB5B4}">
      <dgm:prSet/>
      <dgm:spPr/>
      <dgm:t>
        <a:bodyPr/>
        <a:lstStyle/>
        <a:p>
          <a:endParaRPr lang="en-ZA">
            <a:solidFill>
              <a:schemeClr val="tx1"/>
            </a:solidFill>
          </a:endParaRPr>
        </a:p>
      </dgm:t>
    </dgm:pt>
    <dgm:pt modelId="{C88BA100-7862-4DD6-831D-4B78AEA93EC9}" type="sibTrans" cxnId="{1ABC3086-B7FD-4E60-9FC8-EDA99CFFB5B4}">
      <dgm:prSet/>
      <dgm:spPr/>
      <dgm:t>
        <a:bodyPr/>
        <a:lstStyle/>
        <a:p>
          <a:endParaRPr lang="en-ZA">
            <a:solidFill>
              <a:schemeClr val="tx1"/>
            </a:solidFill>
          </a:endParaRPr>
        </a:p>
      </dgm:t>
    </dgm:pt>
    <dgm:pt modelId="{15DE8BFB-D5FC-4AC2-8C31-FD6FFE0BDD14}">
      <dgm:prSet phldrT="[Text]"/>
      <dgm:spPr>
        <a:xfrm>
          <a:off x="0" y="3676080"/>
          <a:ext cx="1514792" cy="583050"/>
        </a:xfrm>
        <a:scene3d>
          <a:camera prst="orthographicFront"/>
          <a:lightRig rig="threePt" dir="t">
            <a:rot lat="0" lon="0" rev="7500000"/>
          </a:lightRig>
        </a:scene3d>
        <a:sp3d prstMaterial="plastic">
          <a:bevelT w="127000" h="25400" prst="relaxedInset"/>
        </a:sp3d>
      </dgm:spPr>
      <dgm:t>
        <a:bodyPr/>
        <a:lstStyle/>
        <a:p>
          <a:r>
            <a:rPr lang="en-ZA" b="1" smtClean="0">
              <a:solidFill>
                <a:schemeClr val="tx1"/>
              </a:solidFill>
              <a:latin typeface="Arial" panose="020B0604020202020204" pitchFamily="34" charset="0"/>
              <a:ea typeface="+mn-ea"/>
              <a:cs typeface="Arial" panose="020B0604020202020204" pitchFamily="34" charset="0"/>
            </a:rPr>
            <a:t>Review of the Annual Performance Plan based on mid term Cabinet Review, SoNA, Budget Vote Speech</a:t>
          </a:r>
          <a:endParaRPr lang="en-ZA" b="1" dirty="0">
            <a:solidFill>
              <a:schemeClr val="tx1"/>
            </a:solidFill>
            <a:latin typeface="Arial" panose="020B0604020202020204" pitchFamily="34" charset="0"/>
            <a:ea typeface="+mn-ea"/>
            <a:cs typeface="Arial" panose="020B0604020202020204" pitchFamily="34" charset="0"/>
          </a:endParaRPr>
        </a:p>
      </dgm:t>
    </dgm:pt>
    <dgm:pt modelId="{81C0EE5E-ABCC-4DA9-B306-F5EC7B13646E}" type="parTrans" cxnId="{922E8E0F-5979-466C-A4AE-6939DFDD512D}">
      <dgm:prSet/>
      <dgm:spPr/>
      <dgm:t>
        <a:bodyPr/>
        <a:lstStyle/>
        <a:p>
          <a:endParaRPr lang="en-ZA">
            <a:solidFill>
              <a:schemeClr val="tx1"/>
            </a:solidFill>
          </a:endParaRPr>
        </a:p>
      </dgm:t>
    </dgm:pt>
    <dgm:pt modelId="{8ADA45D1-EA2D-49FF-8B36-079D0F82CA0D}" type="sibTrans" cxnId="{922E8E0F-5979-466C-A4AE-6939DFDD512D}">
      <dgm:prSet/>
      <dgm:spPr/>
      <dgm:t>
        <a:bodyPr/>
        <a:lstStyle/>
        <a:p>
          <a:endParaRPr lang="en-ZA">
            <a:solidFill>
              <a:schemeClr val="tx1"/>
            </a:solidFill>
          </a:endParaRPr>
        </a:p>
      </dgm:t>
    </dgm:pt>
    <dgm:pt modelId="{5A8C883E-F4E5-46F3-AE40-0768DAE80D34}">
      <dgm:prSet phldrT="[Text]"/>
      <dgm:spPr>
        <a:xfrm>
          <a:off x="0" y="4288283"/>
          <a:ext cx="1514792" cy="583050"/>
        </a:xfrm>
        <a:scene3d>
          <a:camera prst="orthographicFront"/>
          <a:lightRig rig="threePt" dir="t">
            <a:rot lat="0" lon="0" rev="7500000"/>
          </a:lightRig>
        </a:scene3d>
        <a:sp3d prstMaterial="plastic">
          <a:bevelT w="127000" h="25400" prst="relaxedInset"/>
        </a:sp3d>
      </dgm:spPr>
      <dgm:t>
        <a:bodyPr/>
        <a:lstStyle/>
        <a:p>
          <a:r>
            <a:rPr lang="en-ZA" b="1" smtClean="0">
              <a:solidFill>
                <a:schemeClr val="tx1"/>
              </a:solidFill>
              <a:latin typeface="Arial" panose="020B0604020202020204" pitchFamily="34" charset="0"/>
              <a:ea typeface="+mn-ea"/>
              <a:cs typeface="Arial" panose="020B0604020202020204" pitchFamily="34" charset="0"/>
            </a:rPr>
            <a:t>Review of the final Draft Annual Performance Plan (internal/external)</a:t>
          </a:r>
          <a:endParaRPr lang="en-ZA" b="1" dirty="0">
            <a:solidFill>
              <a:schemeClr val="tx1"/>
            </a:solidFill>
            <a:latin typeface="Arial" panose="020B0604020202020204" pitchFamily="34" charset="0"/>
            <a:ea typeface="+mn-ea"/>
            <a:cs typeface="Arial" panose="020B0604020202020204" pitchFamily="34" charset="0"/>
          </a:endParaRPr>
        </a:p>
      </dgm:t>
    </dgm:pt>
    <dgm:pt modelId="{C0DF38D8-FCBB-4E0A-9273-2B65C8B8D008}" type="parTrans" cxnId="{C39A573F-FF11-4AA5-BED7-A659D2501F15}">
      <dgm:prSet/>
      <dgm:spPr/>
      <dgm:t>
        <a:bodyPr/>
        <a:lstStyle/>
        <a:p>
          <a:endParaRPr lang="en-ZA">
            <a:solidFill>
              <a:schemeClr val="tx1"/>
            </a:solidFill>
          </a:endParaRPr>
        </a:p>
      </dgm:t>
    </dgm:pt>
    <dgm:pt modelId="{0ADFCECE-EB41-41C8-954B-CAABAEE8B7CF}" type="sibTrans" cxnId="{C39A573F-FF11-4AA5-BED7-A659D2501F15}">
      <dgm:prSet/>
      <dgm:spPr/>
      <dgm:t>
        <a:bodyPr/>
        <a:lstStyle/>
        <a:p>
          <a:endParaRPr lang="en-ZA">
            <a:solidFill>
              <a:schemeClr val="tx1"/>
            </a:solidFill>
          </a:endParaRPr>
        </a:p>
      </dgm:t>
    </dgm:pt>
    <dgm:pt modelId="{72AC1CAF-726F-4551-AD8F-DCA3F8DE228E}">
      <dgm:prSet phldrT="[Text]"/>
      <dgm:spPr>
        <a:xfrm>
          <a:off x="0" y="4900486"/>
          <a:ext cx="1514792" cy="583050"/>
        </a:xfrm>
        <a:scene3d>
          <a:camera prst="orthographicFront"/>
          <a:lightRig rig="threePt" dir="t">
            <a:rot lat="0" lon="0" rev="7500000"/>
          </a:lightRig>
        </a:scene3d>
        <a:sp3d prstMaterial="plastic">
          <a:bevelT w="127000" h="25400" prst="relaxedInset"/>
        </a:sp3d>
      </dgm:spPr>
      <dgm:t>
        <a:bodyPr/>
        <a:lstStyle/>
        <a:p>
          <a:r>
            <a:rPr lang="en-ZA" b="1" smtClean="0">
              <a:solidFill>
                <a:schemeClr val="tx1"/>
              </a:solidFill>
              <a:latin typeface="Arial" panose="020B0604020202020204" pitchFamily="34" charset="0"/>
              <a:ea typeface="+mn-ea"/>
              <a:cs typeface="Arial" panose="020B0604020202020204" pitchFamily="34" charset="0"/>
            </a:rPr>
            <a:t>Annual Performance Plan tabled in Parliament</a:t>
          </a:r>
          <a:endParaRPr lang="en-ZA" b="1" dirty="0">
            <a:solidFill>
              <a:schemeClr val="tx1"/>
            </a:solidFill>
            <a:latin typeface="Arial" panose="020B0604020202020204" pitchFamily="34" charset="0"/>
            <a:ea typeface="+mn-ea"/>
            <a:cs typeface="Arial" panose="020B0604020202020204" pitchFamily="34" charset="0"/>
          </a:endParaRPr>
        </a:p>
      </dgm:t>
    </dgm:pt>
    <dgm:pt modelId="{BF89F183-31C8-40A0-A7D3-85ED5A5953D8}" type="parTrans" cxnId="{A4DC6616-24B3-4644-AF6D-1BF50E7F31B8}">
      <dgm:prSet/>
      <dgm:spPr/>
      <dgm:t>
        <a:bodyPr/>
        <a:lstStyle/>
        <a:p>
          <a:endParaRPr lang="en-ZA">
            <a:solidFill>
              <a:schemeClr val="tx1"/>
            </a:solidFill>
          </a:endParaRPr>
        </a:p>
      </dgm:t>
    </dgm:pt>
    <dgm:pt modelId="{A6466DAB-46A4-4E50-A3DA-2D1D4EB74B62}" type="sibTrans" cxnId="{A4DC6616-24B3-4644-AF6D-1BF50E7F31B8}">
      <dgm:prSet/>
      <dgm:spPr/>
      <dgm:t>
        <a:bodyPr/>
        <a:lstStyle/>
        <a:p>
          <a:endParaRPr lang="en-ZA">
            <a:solidFill>
              <a:schemeClr val="tx1"/>
            </a:solidFill>
          </a:endParaRPr>
        </a:p>
      </dgm:t>
    </dgm:pt>
    <dgm:pt modelId="{03871B43-AB9F-42BD-8348-C087C3522935}">
      <dgm:prSet phldrT="[Text]"/>
      <dgm:spPr>
        <a:xfrm>
          <a:off x="0" y="4900486"/>
          <a:ext cx="1514792" cy="583050"/>
        </a:xfrm>
        <a:scene3d>
          <a:camera prst="orthographicFront"/>
          <a:lightRig rig="threePt" dir="t">
            <a:rot lat="0" lon="0" rev="7500000"/>
          </a:lightRig>
        </a:scene3d>
        <a:sp3d prstMaterial="plastic">
          <a:bevelT w="127000" h="25400" prst="relaxedInset"/>
        </a:sp3d>
      </dgm:spPr>
      <dgm:t>
        <a:bodyPr/>
        <a:lstStyle/>
        <a:p>
          <a:r>
            <a:rPr lang="en-ZA" b="1" smtClean="0">
              <a:solidFill>
                <a:schemeClr val="tx1"/>
              </a:solidFill>
              <a:latin typeface="Arial" panose="020B0604020202020204" pitchFamily="34" charset="0"/>
              <a:ea typeface="+mn-ea"/>
              <a:cs typeface="Arial" panose="020B0604020202020204" pitchFamily="34" charset="0"/>
            </a:rPr>
            <a:t>Development of business plans and performance agreements</a:t>
          </a:r>
          <a:endParaRPr lang="en-ZA" b="1" dirty="0">
            <a:solidFill>
              <a:schemeClr val="tx1"/>
            </a:solidFill>
            <a:latin typeface="Arial" panose="020B0604020202020204" pitchFamily="34" charset="0"/>
            <a:ea typeface="+mn-ea"/>
            <a:cs typeface="Arial" panose="020B0604020202020204" pitchFamily="34" charset="0"/>
          </a:endParaRPr>
        </a:p>
      </dgm:t>
    </dgm:pt>
    <dgm:pt modelId="{9477F626-D275-4E1D-B3F9-26A5773C2B15}" type="parTrans" cxnId="{ED70B96A-5F89-4A4C-B191-C6CD70B197CF}">
      <dgm:prSet/>
      <dgm:spPr/>
      <dgm:t>
        <a:bodyPr/>
        <a:lstStyle/>
        <a:p>
          <a:endParaRPr lang="en-ZA">
            <a:solidFill>
              <a:schemeClr val="tx1"/>
            </a:solidFill>
          </a:endParaRPr>
        </a:p>
      </dgm:t>
    </dgm:pt>
    <dgm:pt modelId="{7F5FF1C1-BBC1-4B73-8749-244D1F83CEB1}" type="sibTrans" cxnId="{ED70B96A-5F89-4A4C-B191-C6CD70B197CF}">
      <dgm:prSet/>
      <dgm:spPr/>
      <dgm:t>
        <a:bodyPr/>
        <a:lstStyle/>
        <a:p>
          <a:endParaRPr lang="en-ZA">
            <a:solidFill>
              <a:schemeClr val="tx1"/>
            </a:solidFill>
          </a:endParaRPr>
        </a:p>
      </dgm:t>
    </dgm:pt>
    <dgm:pt modelId="{E0B9D644-C6FB-4925-847E-13DF137F73C2}" type="pres">
      <dgm:prSet presAssocID="{27D6D9B2-CE45-449D-ABF6-D54DF465B8FF}" presName="vert0" presStyleCnt="0">
        <dgm:presLayoutVars>
          <dgm:dir/>
          <dgm:animOne val="branch"/>
          <dgm:animLvl val="lvl"/>
        </dgm:presLayoutVars>
      </dgm:prSet>
      <dgm:spPr/>
      <dgm:t>
        <a:bodyPr/>
        <a:lstStyle/>
        <a:p>
          <a:endParaRPr lang="en-ZA"/>
        </a:p>
      </dgm:t>
    </dgm:pt>
    <dgm:pt modelId="{0FC79127-2F87-43BB-A899-02CBCDB0BF6A}" type="pres">
      <dgm:prSet presAssocID="{14ACCB19-D85B-4232-B1C3-E142DEA6A2EC}" presName="thickLine" presStyleLbl="alignNode1" presStyleIdx="0" presStyleCnt="11"/>
      <dgm:spPr/>
    </dgm:pt>
    <dgm:pt modelId="{A36B6F1D-E8D8-40BF-9748-12E9CE8C807E}" type="pres">
      <dgm:prSet presAssocID="{14ACCB19-D85B-4232-B1C3-E142DEA6A2EC}" presName="horz1" presStyleCnt="0"/>
      <dgm:spPr/>
    </dgm:pt>
    <dgm:pt modelId="{C9A0BBF1-E697-4EA3-B545-44A72700DC0A}" type="pres">
      <dgm:prSet presAssocID="{14ACCB19-D85B-4232-B1C3-E142DEA6A2EC}" presName="tx1" presStyleLbl="revTx" presStyleIdx="0" presStyleCnt="11"/>
      <dgm:spPr/>
      <dgm:t>
        <a:bodyPr/>
        <a:lstStyle/>
        <a:p>
          <a:endParaRPr lang="en-ZA"/>
        </a:p>
      </dgm:t>
    </dgm:pt>
    <dgm:pt modelId="{786B60D0-8E9A-4EDB-BD32-EEB180E114E9}" type="pres">
      <dgm:prSet presAssocID="{14ACCB19-D85B-4232-B1C3-E142DEA6A2EC}" presName="vert1" presStyleCnt="0"/>
      <dgm:spPr/>
    </dgm:pt>
    <dgm:pt modelId="{888F691A-C9C3-4D52-9E67-0EC215BFCC39}" type="pres">
      <dgm:prSet presAssocID="{ADCD2244-B9BE-4EBF-ABDE-926969EE2C40}" presName="thickLine" presStyleLbl="alignNode1" presStyleIdx="1" presStyleCnt="11"/>
      <dgm:spPr/>
    </dgm:pt>
    <dgm:pt modelId="{4FC37FE4-8D06-484C-9316-976698A21B04}" type="pres">
      <dgm:prSet presAssocID="{ADCD2244-B9BE-4EBF-ABDE-926969EE2C40}" presName="horz1" presStyleCnt="0"/>
      <dgm:spPr/>
    </dgm:pt>
    <dgm:pt modelId="{08D81B2B-D4C8-4068-8690-6B4E84A4E208}" type="pres">
      <dgm:prSet presAssocID="{ADCD2244-B9BE-4EBF-ABDE-926969EE2C40}" presName="tx1" presStyleLbl="revTx" presStyleIdx="1" presStyleCnt="11"/>
      <dgm:spPr/>
      <dgm:t>
        <a:bodyPr/>
        <a:lstStyle/>
        <a:p>
          <a:endParaRPr lang="en-ZA"/>
        </a:p>
      </dgm:t>
    </dgm:pt>
    <dgm:pt modelId="{B20FCAE0-18F1-4D22-B99E-91A1B6060FBD}" type="pres">
      <dgm:prSet presAssocID="{ADCD2244-B9BE-4EBF-ABDE-926969EE2C40}" presName="vert1" presStyleCnt="0"/>
      <dgm:spPr/>
    </dgm:pt>
    <dgm:pt modelId="{246C2530-8547-4DDE-8993-F86C59E4ED7C}" type="pres">
      <dgm:prSet presAssocID="{F082B82F-FB81-4225-96DA-0033BFD2A02A}" presName="thickLine" presStyleLbl="alignNode1" presStyleIdx="2" presStyleCnt="11"/>
      <dgm:spPr/>
    </dgm:pt>
    <dgm:pt modelId="{9FCBE9AD-59D7-4CA2-B91A-4F35B50DA987}" type="pres">
      <dgm:prSet presAssocID="{F082B82F-FB81-4225-96DA-0033BFD2A02A}" presName="horz1" presStyleCnt="0"/>
      <dgm:spPr/>
    </dgm:pt>
    <dgm:pt modelId="{A2CE331D-9C9B-4FCD-A30C-95005D5284D7}" type="pres">
      <dgm:prSet presAssocID="{F082B82F-FB81-4225-96DA-0033BFD2A02A}" presName="tx1" presStyleLbl="revTx" presStyleIdx="2" presStyleCnt="11"/>
      <dgm:spPr/>
      <dgm:t>
        <a:bodyPr/>
        <a:lstStyle/>
        <a:p>
          <a:endParaRPr lang="en-ZA"/>
        </a:p>
      </dgm:t>
    </dgm:pt>
    <dgm:pt modelId="{26697A7F-6953-4F99-987A-B401AAEF9EDE}" type="pres">
      <dgm:prSet presAssocID="{F082B82F-FB81-4225-96DA-0033BFD2A02A}" presName="vert1" presStyleCnt="0"/>
      <dgm:spPr/>
    </dgm:pt>
    <dgm:pt modelId="{E8FC6C91-DFFD-434C-83A6-71C942F1B86C}" type="pres">
      <dgm:prSet presAssocID="{CD67BC9C-F6B4-4E63-A507-33737883C445}" presName="thickLine" presStyleLbl="alignNode1" presStyleIdx="3" presStyleCnt="11"/>
      <dgm:spPr/>
    </dgm:pt>
    <dgm:pt modelId="{F7C37833-12DA-4FCB-8BA5-2F802FFC8866}" type="pres">
      <dgm:prSet presAssocID="{CD67BC9C-F6B4-4E63-A507-33737883C445}" presName="horz1" presStyleCnt="0"/>
      <dgm:spPr/>
    </dgm:pt>
    <dgm:pt modelId="{EF191E2C-473B-4EED-961F-82D0EADF9AAD}" type="pres">
      <dgm:prSet presAssocID="{CD67BC9C-F6B4-4E63-A507-33737883C445}" presName="tx1" presStyleLbl="revTx" presStyleIdx="3" presStyleCnt="11"/>
      <dgm:spPr/>
      <dgm:t>
        <a:bodyPr/>
        <a:lstStyle/>
        <a:p>
          <a:endParaRPr lang="en-ZA"/>
        </a:p>
      </dgm:t>
    </dgm:pt>
    <dgm:pt modelId="{6ADD4808-20A7-4497-8ADE-731A95228788}" type="pres">
      <dgm:prSet presAssocID="{CD67BC9C-F6B4-4E63-A507-33737883C445}" presName="vert1" presStyleCnt="0"/>
      <dgm:spPr/>
    </dgm:pt>
    <dgm:pt modelId="{9D4F7B2B-9997-4C2E-8280-F25D87833EBD}" type="pres">
      <dgm:prSet presAssocID="{5CDE3240-E457-4E14-8C98-7CF168D55790}" presName="thickLine" presStyleLbl="alignNode1" presStyleIdx="4" presStyleCnt="11"/>
      <dgm:spPr/>
    </dgm:pt>
    <dgm:pt modelId="{96DECFA9-2504-47E7-B1C5-62AD459D61C1}" type="pres">
      <dgm:prSet presAssocID="{5CDE3240-E457-4E14-8C98-7CF168D55790}" presName="horz1" presStyleCnt="0"/>
      <dgm:spPr/>
    </dgm:pt>
    <dgm:pt modelId="{A3BF03BE-D676-4759-AA42-B7F561273BA2}" type="pres">
      <dgm:prSet presAssocID="{5CDE3240-E457-4E14-8C98-7CF168D55790}" presName="tx1" presStyleLbl="revTx" presStyleIdx="4" presStyleCnt="11"/>
      <dgm:spPr/>
      <dgm:t>
        <a:bodyPr/>
        <a:lstStyle/>
        <a:p>
          <a:endParaRPr lang="en-ZA"/>
        </a:p>
      </dgm:t>
    </dgm:pt>
    <dgm:pt modelId="{57B29CDE-DA4F-489A-B1D5-8B1056EE17AC}" type="pres">
      <dgm:prSet presAssocID="{5CDE3240-E457-4E14-8C98-7CF168D55790}" presName="vert1" presStyleCnt="0"/>
      <dgm:spPr/>
    </dgm:pt>
    <dgm:pt modelId="{CAFB9919-1D19-427A-ACF8-C8281B5FFC9D}" type="pres">
      <dgm:prSet presAssocID="{15F3C881-72B9-49C6-9DC3-6E8974A86B78}" presName="thickLine" presStyleLbl="alignNode1" presStyleIdx="5" presStyleCnt="11"/>
      <dgm:spPr/>
    </dgm:pt>
    <dgm:pt modelId="{36A219F9-BBE7-403A-9387-EF08E2DEE9AD}" type="pres">
      <dgm:prSet presAssocID="{15F3C881-72B9-49C6-9DC3-6E8974A86B78}" presName="horz1" presStyleCnt="0"/>
      <dgm:spPr/>
    </dgm:pt>
    <dgm:pt modelId="{5F00A158-3539-45C0-A41B-3D8B0306FA70}" type="pres">
      <dgm:prSet presAssocID="{15F3C881-72B9-49C6-9DC3-6E8974A86B78}" presName="tx1" presStyleLbl="revTx" presStyleIdx="5" presStyleCnt="11"/>
      <dgm:spPr/>
      <dgm:t>
        <a:bodyPr/>
        <a:lstStyle/>
        <a:p>
          <a:endParaRPr lang="en-ZA"/>
        </a:p>
      </dgm:t>
    </dgm:pt>
    <dgm:pt modelId="{D9E71EDD-CF3F-4FE3-874F-B10BE2E998CB}" type="pres">
      <dgm:prSet presAssocID="{15F3C881-72B9-49C6-9DC3-6E8974A86B78}" presName="vert1" presStyleCnt="0"/>
      <dgm:spPr/>
    </dgm:pt>
    <dgm:pt modelId="{9EA70B56-ACB9-44BC-902B-C1993ADAB90F}" type="pres">
      <dgm:prSet presAssocID="{271D2CA4-3E77-45E6-A7CD-229E166B930A}" presName="thickLine" presStyleLbl="alignNode1" presStyleIdx="6" presStyleCnt="11"/>
      <dgm:spPr/>
    </dgm:pt>
    <dgm:pt modelId="{90911D1B-420E-4B88-B045-DF30BCCB0FC2}" type="pres">
      <dgm:prSet presAssocID="{271D2CA4-3E77-45E6-A7CD-229E166B930A}" presName="horz1" presStyleCnt="0"/>
      <dgm:spPr/>
    </dgm:pt>
    <dgm:pt modelId="{1424F4FC-9F04-4753-BCA1-3A1D016749C0}" type="pres">
      <dgm:prSet presAssocID="{271D2CA4-3E77-45E6-A7CD-229E166B930A}" presName="tx1" presStyleLbl="revTx" presStyleIdx="6" presStyleCnt="11"/>
      <dgm:spPr/>
      <dgm:t>
        <a:bodyPr/>
        <a:lstStyle/>
        <a:p>
          <a:endParaRPr lang="en-ZA"/>
        </a:p>
      </dgm:t>
    </dgm:pt>
    <dgm:pt modelId="{0E6B0AC0-CEE2-4FD2-A512-C7469802F130}" type="pres">
      <dgm:prSet presAssocID="{271D2CA4-3E77-45E6-A7CD-229E166B930A}" presName="vert1" presStyleCnt="0"/>
      <dgm:spPr/>
    </dgm:pt>
    <dgm:pt modelId="{48A49124-76D9-468D-B5BF-6EAD4BDAC5C4}" type="pres">
      <dgm:prSet presAssocID="{15DE8BFB-D5FC-4AC2-8C31-FD6FFE0BDD14}" presName="thickLine" presStyleLbl="alignNode1" presStyleIdx="7" presStyleCnt="11"/>
      <dgm:spPr/>
    </dgm:pt>
    <dgm:pt modelId="{651FA73F-B913-4D86-B95F-2948927A686F}" type="pres">
      <dgm:prSet presAssocID="{15DE8BFB-D5FC-4AC2-8C31-FD6FFE0BDD14}" presName="horz1" presStyleCnt="0"/>
      <dgm:spPr/>
    </dgm:pt>
    <dgm:pt modelId="{7C9DCDD8-D9AA-4A06-9CCD-4E7636AFB0B4}" type="pres">
      <dgm:prSet presAssocID="{15DE8BFB-D5FC-4AC2-8C31-FD6FFE0BDD14}" presName="tx1" presStyleLbl="revTx" presStyleIdx="7" presStyleCnt="11"/>
      <dgm:spPr/>
      <dgm:t>
        <a:bodyPr/>
        <a:lstStyle/>
        <a:p>
          <a:endParaRPr lang="en-ZA"/>
        </a:p>
      </dgm:t>
    </dgm:pt>
    <dgm:pt modelId="{F856CCEE-1510-4D85-9E5F-50AAC8CB8707}" type="pres">
      <dgm:prSet presAssocID="{15DE8BFB-D5FC-4AC2-8C31-FD6FFE0BDD14}" presName="vert1" presStyleCnt="0"/>
      <dgm:spPr/>
    </dgm:pt>
    <dgm:pt modelId="{7DF4996F-E32D-4DFF-9958-B74EAE30A68F}" type="pres">
      <dgm:prSet presAssocID="{5A8C883E-F4E5-46F3-AE40-0768DAE80D34}" presName="thickLine" presStyleLbl="alignNode1" presStyleIdx="8" presStyleCnt="11"/>
      <dgm:spPr/>
    </dgm:pt>
    <dgm:pt modelId="{D98A7A03-AFC5-4325-B92C-42BF7CEE44CA}" type="pres">
      <dgm:prSet presAssocID="{5A8C883E-F4E5-46F3-AE40-0768DAE80D34}" presName="horz1" presStyleCnt="0"/>
      <dgm:spPr/>
    </dgm:pt>
    <dgm:pt modelId="{3162316D-F375-4F26-8F00-4402ECD476F0}" type="pres">
      <dgm:prSet presAssocID="{5A8C883E-F4E5-46F3-AE40-0768DAE80D34}" presName="tx1" presStyleLbl="revTx" presStyleIdx="8" presStyleCnt="11"/>
      <dgm:spPr/>
      <dgm:t>
        <a:bodyPr/>
        <a:lstStyle/>
        <a:p>
          <a:endParaRPr lang="en-ZA"/>
        </a:p>
      </dgm:t>
    </dgm:pt>
    <dgm:pt modelId="{9328841F-A4EB-4D39-95D6-81967103E43E}" type="pres">
      <dgm:prSet presAssocID="{5A8C883E-F4E5-46F3-AE40-0768DAE80D34}" presName="vert1" presStyleCnt="0"/>
      <dgm:spPr/>
    </dgm:pt>
    <dgm:pt modelId="{82A92400-114C-494C-8F7C-B7D417FCA208}" type="pres">
      <dgm:prSet presAssocID="{72AC1CAF-726F-4551-AD8F-DCA3F8DE228E}" presName="thickLine" presStyleLbl="alignNode1" presStyleIdx="9" presStyleCnt="11"/>
      <dgm:spPr/>
    </dgm:pt>
    <dgm:pt modelId="{F953DB2A-A3C7-4955-ADEE-FFDB89EEA986}" type="pres">
      <dgm:prSet presAssocID="{72AC1CAF-726F-4551-AD8F-DCA3F8DE228E}" presName="horz1" presStyleCnt="0"/>
      <dgm:spPr/>
    </dgm:pt>
    <dgm:pt modelId="{76F67BF9-CBD1-4B84-A01B-DCF849EA3E54}" type="pres">
      <dgm:prSet presAssocID="{72AC1CAF-726F-4551-AD8F-DCA3F8DE228E}" presName="tx1" presStyleLbl="revTx" presStyleIdx="9" presStyleCnt="11"/>
      <dgm:spPr/>
      <dgm:t>
        <a:bodyPr/>
        <a:lstStyle/>
        <a:p>
          <a:endParaRPr lang="en-ZA"/>
        </a:p>
      </dgm:t>
    </dgm:pt>
    <dgm:pt modelId="{F0FF702B-D19B-4C13-A69E-9E66375F7641}" type="pres">
      <dgm:prSet presAssocID="{72AC1CAF-726F-4551-AD8F-DCA3F8DE228E}" presName="vert1" presStyleCnt="0"/>
      <dgm:spPr/>
    </dgm:pt>
    <dgm:pt modelId="{DEE8637B-1B87-4D54-BB58-2FA51709CCC0}" type="pres">
      <dgm:prSet presAssocID="{03871B43-AB9F-42BD-8348-C087C3522935}" presName="thickLine" presStyleLbl="alignNode1" presStyleIdx="10" presStyleCnt="11"/>
      <dgm:spPr/>
    </dgm:pt>
    <dgm:pt modelId="{A7726E36-5E34-419C-8C25-C672A2A3A0D2}" type="pres">
      <dgm:prSet presAssocID="{03871B43-AB9F-42BD-8348-C087C3522935}" presName="horz1" presStyleCnt="0"/>
      <dgm:spPr/>
    </dgm:pt>
    <dgm:pt modelId="{2CC1665E-0DA9-4172-A922-C0AA6B42ABF7}" type="pres">
      <dgm:prSet presAssocID="{03871B43-AB9F-42BD-8348-C087C3522935}" presName="tx1" presStyleLbl="revTx" presStyleIdx="10" presStyleCnt="11"/>
      <dgm:spPr/>
      <dgm:t>
        <a:bodyPr/>
        <a:lstStyle/>
        <a:p>
          <a:endParaRPr lang="en-ZA"/>
        </a:p>
      </dgm:t>
    </dgm:pt>
    <dgm:pt modelId="{36173272-2FC5-4A61-970B-419CE9D62F12}" type="pres">
      <dgm:prSet presAssocID="{03871B43-AB9F-42BD-8348-C087C3522935}" presName="vert1" presStyleCnt="0"/>
      <dgm:spPr/>
    </dgm:pt>
  </dgm:ptLst>
  <dgm:cxnLst>
    <dgm:cxn modelId="{802B5FBA-A6C6-443E-A353-921506BED61D}" type="presOf" srcId="{ADCD2244-B9BE-4EBF-ABDE-926969EE2C40}" destId="{08D81B2B-D4C8-4068-8690-6B4E84A4E208}" srcOrd="0" destOrd="0" presId="urn:microsoft.com/office/officeart/2008/layout/LinedList"/>
    <dgm:cxn modelId="{A4DC6616-24B3-4644-AF6D-1BF50E7F31B8}" srcId="{27D6D9B2-CE45-449D-ABF6-D54DF465B8FF}" destId="{72AC1CAF-726F-4551-AD8F-DCA3F8DE228E}" srcOrd="9" destOrd="0" parTransId="{BF89F183-31C8-40A0-A7D3-85ED5A5953D8}" sibTransId="{A6466DAB-46A4-4E50-A3DA-2D1D4EB74B62}"/>
    <dgm:cxn modelId="{D5E7AA6B-8DEF-4FFD-8F3D-1BA58C3EDF73}" type="presOf" srcId="{271D2CA4-3E77-45E6-A7CD-229E166B930A}" destId="{1424F4FC-9F04-4753-BCA1-3A1D016749C0}" srcOrd="0" destOrd="0" presId="urn:microsoft.com/office/officeart/2008/layout/LinedList"/>
    <dgm:cxn modelId="{F84D0E8F-E7EB-4CD8-A93A-DF1A18274452}" type="presOf" srcId="{03871B43-AB9F-42BD-8348-C087C3522935}" destId="{2CC1665E-0DA9-4172-A922-C0AA6B42ABF7}" srcOrd="0" destOrd="0" presId="urn:microsoft.com/office/officeart/2008/layout/LinedList"/>
    <dgm:cxn modelId="{AE69ED0A-87BB-4B57-B349-0774BC329366}" type="presOf" srcId="{5A8C883E-F4E5-46F3-AE40-0768DAE80D34}" destId="{3162316D-F375-4F26-8F00-4402ECD476F0}" srcOrd="0" destOrd="0" presId="urn:microsoft.com/office/officeart/2008/layout/LinedList"/>
    <dgm:cxn modelId="{C6956B2E-9373-4F41-A1A3-A0DD6813E340}" type="presOf" srcId="{CD67BC9C-F6B4-4E63-A507-33737883C445}" destId="{EF191E2C-473B-4EED-961F-82D0EADF9AAD}" srcOrd="0" destOrd="0" presId="urn:microsoft.com/office/officeart/2008/layout/LinedList"/>
    <dgm:cxn modelId="{AE2CD7FD-794A-4671-AA76-5C7D2F2D9A47}" srcId="{27D6D9B2-CE45-449D-ABF6-D54DF465B8FF}" destId="{5CDE3240-E457-4E14-8C98-7CF168D55790}" srcOrd="4" destOrd="0" parTransId="{A4239357-6683-422B-9678-2490799C73C4}" sibTransId="{D897A286-0E61-4C89-917F-E3DD03817FF2}"/>
    <dgm:cxn modelId="{DF84A059-18A0-4DCF-9C77-6B1E40DCEC68}" type="presOf" srcId="{F082B82F-FB81-4225-96DA-0033BFD2A02A}" destId="{A2CE331D-9C9B-4FCD-A30C-95005D5284D7}" srcOrd="0" destOrd="0" presId="urn:microsoft.com/office/officeart/2008/layout/LinedList"/>
    <dgm:cxn modelId="{CF57239F-F9F5-45A1-B900-BC59CD03F55F}" type="presOf" srcId="{27D6D9B2-CE45-449D-ABF6-D54DF465B8FF}" destId="{E0B9D644-C6FB-4925-847E-13DF137F73C2}" srcOrd="0" destOrd="0" presId="urn:microsoft.com/office/officeart/2008/layout/LinedList"/>
    <dgm:cxn modelId="{7DDC6C0D-61AD-4B32-B98D-D399EB60E531}" srcId="{27D6D9B2-CE45-449D-ABF6-D54DF465B8FF}" destId="{CD67BC9C-F6B4-4E63-A507-33737883C445}" srcOrd="3" destOrd="0" parTransId="{3FE918C4-586A-452E-BCB9-EDF1E534A89C}" sibTransId="{69152861-ADDA-40C8-ADF8-14226E2C5A65}"/>
    <dgm:cxn modelId="{0149EE41-7DED-4CE3-9EF9-E0B0E9323746}" type="presOf" srcId="{15DE8BFB-D5FC-4AC2-8C31-FD6FFE0BDD14}" destId="{7C9DCDD8-D9AA-4A06-9CCD-4E7636AFB0B4}" srcOrd="0" destOrd="0" presId="urn:microsoft.com/office/officeart/2008/layout/LinedList"/>
    <dgm:cxn modelId="{95DA4B40-70A8-44C6-8D0B-02D2D35434C0}" type="presOf" srcId="{15F3C881-72B9-49C6-9DC3-6E8974A86B78}" destId="{5F00A158-3539-45C0-A41B-3D8B0306FA70}" srcOrd="0" destOrd="0" presId="urn:microsoft.com/office/officeart/2008/layout/LinedList"/>
    <dgm:cxn modelId="{ED70B96A-5F89-4A4C-B191-C6CD70B197CF}" srcId="{27D6D9B2-CE45-449D-ABF6-D54DF465B8FF}" destId="{03871B43-AB9F-42BD-8348-C087C3522935}" srcOrd="10" destOrd="0" parTransId="{9477F626-D275-4E1D-B3F9-26A5773C2B15}" sibTransId="{7F5FF1C1-BBC1-4B73-8749-244D1F83CEB1}"/>
    <dgm:cxn modelId="{D90125D1-3CDB-4310-80FC-44A506BF512D}" srcId="{27D6D9B2-CE45-449D-ABF6-D54DF465B8FF}" destId="{15F3C881-72B9-49C6-9DC3-6E8974A86B78}" srcOrd="5" destOrd="0" parTransId="{81F48E44-FBFA-4C31-84CD-05C205B9DFE2}" sibTransId="{2C898D58-0B23-4313-8C99-2237B3156C43}"/>
    <dgm:cxn modelId="{F94EF888-7D01-4AC4-BFE2-A3189E90E74B}" srcId="{27D6D9B2-CE45-449D-ABF6-D54DF465B8FF}" destId="{ADCD2244-B9BE-4EBF-ABDE-926969EE2C40}" srcOrd="1" destOrd="0" parTransId="{7FE6B930-1971-4D45-89B9-C033032E3873}" sibTransId="{A08BFE3C-9568-49A6-BF98-F7219347F048}"/>
    <dgm:cxn modelId="{922E8E0F-5979-466C-A4AE-6939DFDD512D}" srcId="{27D6D9B2-CE45-449D-ABF6-D54DF465B8FF}" destId="{15DE8BFB-D5FC-4AC2-8C31-FD6FFE0BDD14}" srcOrd="7" destOrd="0" parTransId="{81C0EE5E-ABCC-4DA9-B306-F5EC7B13646E}" sibTransId="{8ADA45D1-EA2D-49FF-8B36-079D0F82CA0D}"/>
    <dgm:cxn modelId="{07C137DD-2C29-4603-BA60-C3CAD2338647}" type="presOf" srcId="{14ACCB19-D85B-4232-B1C3-E142DEA6A2EC}" destId="{C9A0BBF1-E697-4EA3-B545-44A72700DC0A}" srcOrd="0" destOrd="0" presId="urn:microsoft.com/office/officeart/2008/layout/LinedList"/>
    <dgm:cxn modelId="{1ABC3086-B7FD-4E60-9FC8-EDA99CFFB5B4}" srcId="{27D6D9B2-CE45-449D-ABF6-D54DF465B8FF}" destId="{271D2CA4-3E77-45E6-A7CD-229E166B930A}" srcOrd="6" destOrd="0" parTransId="{89F4DB7C-2251-421B-8503-6E7D4A3728FB}" sibTransId="{C88BA100-7862-4DD6-831D-4B78AEA93EC9}"/>
    <dgm:cxn modelId="{7BB3B8BC-7B73-4DA2-823C-FF47CBA913F2}" srcId="{27D6D9B2-CE45-449D-ABF6-D54DF465B8FF}" destId="{14ACCB19-D85B-4232-B1C3-E142DEA6A2EC}" srcOrd="0" destOrd="0" parTransId="{4E80EAE6-34A3-4E37-88C4-B71D2404AEC0}" sibTransId="{5A80DD2E-3818-43B9-BF03-57D3BB1D3DED}"/>
    <dgm:cxn modelId="{77333A48-0068-4835-9FD3-C4BC79121CD5}" type="presOf" srcId="{5CDE3240-E457-4E14-8C98-7CF168D55790}" destId="{A3BF03BE-D676-4759-AA42-B7F561273BA2}" srcOrd="0" destOrd="0" presId="urn:microsoft.com/office/officeart/2008/layout/LinedList"/>
    <dgm:cxn modelId="{524C2F8E-0B31-4C3E-AA2D-1A2D6B154FD6}" type="presOf" srcId="{72AC1CAF-726F-4551-AD8F-DCA3F8DE228E}" destId="{76F67BF9-CBD1-4B84-A01B-DCF849EA3E54}" srcOrd="0" destOrd="0" presId="urn:microsoft.com/office/officeart/2008/layout/LinedList"/>
    <dgm:cxn modelId="{C39A573F-FF11-4AA5-BED7-A659D2501F15}" srcId="{27D6D9B2-CE45-449D-ABF6-D54DF465B8FF}" destId="{5A8C883E-F4E5-46F3-AE40-0768DAE80D34}" srcOrd="8" destOrd="0" parTransId="{C0DF38D8-FCBB-4E0A-9273-2B65C8B8D008}" sibTransId="{0ADFCECE-EB41-41C8-954B-CAABAEE8B7CF}"/>
    <dgm:cxn modelId="{EAC4770F-1B3F-4EAE-8AFA-3896C4EA1B9A}" srcId="{27D6D9B2-CE45-449D-ABF6-D54DF465B8FF}" destId="{F082B82F-FB81-4225-96DA-0033BFD2A02A}" srcOrd="2" destOrd="0" parTransId="{AFB4B0CB-61BC-4EA4-8FAD-28DB86EA9E7A}" sibTransId="{4BE549F0-3962-4A00-B98A-E73248AF5692}"/>
    <dgm:cxn modelId="{21CD6E40-53CE-4B50-AB70-BD946FFE713E}" type="presParOf" srcId="{E0B9D644-C6FB-4925-847E-13DF137F73C2}" destId="{0FC79127-2F87-43BB-A899-02CBCDB0BF6A}" srcOrd="0" destOrd="0" presId="urn:microsoft.com/office/officeart/2008/layout/LinedList"/>
    <dgm:cxn modelId="{E530318D-7D33-4AD1-A584-85F32491DA86}" type="presParOf" srcId="{E0B9D644-C6FB-4925-847E-13DF137F73C2}" destId="{A36B6F1D-E8D8-40BF-9748-12E9CE8C807E}" srcOrd="1" destOrd="0" presId="urn:microsoft.com/office/officeart/2008/layout/LinedList"/>
    <dgm:cxn modelId="{EF8541E7-2A6F-441C-86F4-3D1EDF844430}" type="presParOf" srcId="{A36B6F1D-E8D8-40BF-9748-12E9CE8C807E}" destId="{C9A0BBF1-E697-4EA3-B545-44A72700DC0A}" srcOrd="0" destOrd="0" presId="urn:microsoft.com/office/officeart/2008/layout/LinedList"/>
    <dgm:cxn modelId="{63E959EE-EB9A-4F48-AC1D-B6C476054146}" type="presParOf" srcId="{A36B6F1D-E8D8-40BF-9748-12E9CE8C807E}" destId="{786B60D0-8E9A-4EDB-BD32-EEB180E114E9}" srcOrd="1" destOrd="0" presId="urn:microsoft.com/office/officeart/2008/layout/LinedList"/>
    <dgm:cxn modelId="{616783B2-24B9-47F2-B95F-C1E83D501021}" type="presParOf" srcId="{E0B9D644-C6FB-4925-847E-13DF137F73C2}" destId="{888F691A-C9C3-4D52-9E67-0EC215BFCC39}" srcOrd="2" destOrd="0" presId="urn:microsoft.com/office/officeart/2008/layout/LinedList"/>
    <dgm:cxn modelId="{D70468FE-2B54-4A1A-904D-5F8BE6F47E7D}" type="presParOf" srcId="{E0B9D644-C6FB-4925-847E-13DF137F73C2}" destId="{4FC37FE4-8D06-484C-9316-976698A21B04}" srcOrd="3" destOrd="0" presId="urn:microsoft.com/office/officeart/2008/layout/LinedList"/>
    <dgm:cxn modelId="{8EA75C98-DC5C-42A6-A6DB-FF46B1448EE3}" type="presParOf" srcId="{4FC37FE4-8D06-484C-9316-976698A21B04}" destId="{08D81B2B-D4C8-4068-8690-6B4E84A4E208}" srcOrd="0" destOrd="0" presId="urn:microsoft.com/office/officeart/2008/layout/LinedList"/>
    <dgm:cxn modelId="{975FE656-07D2-4DBA-A7AC-696CB64F3469}" type="presParOf" srcId="{4FC37FE4-8D06-484C-9316-976698A21B04}" destId="{B20FCAE0-18F1-4D22-B99E-91A1B6060FBD}" srcOrd="1" destOrd="0" presId="urn:microsoft.com/office/officeart/2008/layout/LinedList"/>
    <dgm:cxn modelId="{50D981B4-5ED4-41D6-9247-5B349A2939A6}" type="presParOf" srcId="{E0B9D644-C6FB-4925-847E-13DF137F73C2}" destId="{246C2530-8547-4DDE-8993-F86C59E4ED7C}" srcOrd="4" destOrd="0" presId="urn:microsoft.com/office/officeart/2008/layout/LinedList"/>
    <dgm:cxn modelId="{81468D41-D34B-4D2C-9768-92EEC23890E9}" type="presParOf" srcId="{E0B9D644-C6FB-4925-847E-13DF137F73C2}" destId="{9FCBE9AD-59D7-4CA2-B91A-4F35B50DA987}" srcOrd="5" destOrd="0" presId="urn:microsoft.com/office/officeart/2008/layout/LinedList"/>
    <dgm:cxn modelId="{D3222369-ECB9-440D-A849-5EE9E26B8739}" type="presParOf" srcId="{9FCBE9AD-59D7-4CA2-B91A-4F35B50DA987}" destId="{A2CE331D-9C9B-4FCD-A30C-95005D5284D7}" srcOrd="0" destOrd="0" presId="urn:microsoft.com/office/officeart/2008/layout/LinedList"/>
    <dgm:cxn modelId="{20928C1A-215F-40FF-9D97-7485DBB545CE}" type="presParOf" srcId="{9FCBE9AD-59D7-4CA2-B91A-4F35B50DA987}" destId="{26697A7F-6953-4F99-987A-B401AAEF9EDE}" srcOrd="1" destOrd="0" presId="urn:microsoft.com/office/officeart/2008/layout/LinedList"/>
    <dgm:cxn modelId="{3A1B3F9F-AF6C-423F-ABCB-AF52B1001B9A}" type="presParOf" srcId="{E0B9D644-C6FB-4925-847E-13DF137F73C2}" destId="{E8FC6C91-DFFD-434C-83A6-71C942F1B86C}" srcOrd="6" destOrd="0" presId="urn:microsoft.com/office/officeart/2008/layout/LinedList"/>
    <dgm:cxn modelId="{93AF4851-11FB-48BE-9396-73C2C9DC6733}" type="presParOf" srcId="{E0B9D644-C6FB-4925-847E-13DF137F73C2}" destId="{F7C37833-12DA-4FCB-8BA5-2F802FFC8866}" srcOrd="7" destOrd="0" presId="urn:microsoft.com/office/officeart/2008/layout/LinedList"/>
    <dgm:cxn modelId="{660558F3-0169-4E72-9C80-3E0EA3CD10F6}" type="presParOf" srcId="{F7C37833-12DA-4FCB-8BA5-2F802FFC8866}" destId="{EF191E2C-473B-4EED-961F-82D0EADF9AAD}" srcOrd="0" destOrd="0" presId="urn:microsoft.com/office/officeart/2008/layout/LinedList"/>
    <dgm:cxn modelId="{19589B67-53BB-4A6A-B0B0-729FBE3C2E44}" type="presParOf" srcId="{F7C37833-12DA-4FCB-8BA5-2F802FFC8866}" destId="{6ADD4808-20A7-4497-8ADE-731A95228788}" srcOrd="1" destOrd="0" presId="urn:microsoft.com/office/officeart/2008/layout/LinedList"/>
    <dgm:cxn modelId="{D5E1DCE1-89D5-44AE-B096-F2B1EA847D8E}" type="presParOf" srcId="{E0B9D644-C6FB-4925-847E-13DF137F73C2}" destId="{9D4F7B2B-9997-4C2E-8280-F25D87833EBD}" srcOrd="8" destOrd="0" presId="urn:microsoft.com/office/officeart/2008/layout/LinedList"/>
    <dgm:cxn modelId="{FB9D364D-D7C0-4BC7-A309-73422F3F201F}" type="presParOf" srcId="{E0B9D644-C6FB-4925-847E-13DF137F73C2}" destId="{96DECFA9-2504-47E7-B1C5-62AD459D61C1}" srcOrd="9" destOrd="0" presId="urn:microsoft.com/office/officeart/2008/layout/LinedList"/>
    <dgm:cxn modelId="{53CB0454-E3B0-4F04-8C6D-C49A6DBC1AF5}" type="presParOf" srcId="{96DECFA9-2504-47E7-B1C5-62AD459D61C1}" destId="{A3BF03BE-D676-4759-AA42-B7F561273BA2}" srcOrd="0" destOrd="0" presId="urn:microsoft.com/office/officeart/2008/layout/LinedList"/>
    <dgm:cxn modelId="{D789BBA1-957A-4D92-A451-B890A50A6535}" type="presParOf" srcId="{96DECFA9-2504-47E7-B1C5-62AD459D61C1}" destId="{57B29CDE-DA4F-489A-B1D5-8B1056EE17AC}" srcOrd="1" destOrd="0" presId="urn:microsoft.com/office/officeart/2008/layout/LinedList"/>
    <dgm:cxn modelId="{0EE459A5-A1AD-44D4-B3D1-95EA3EB3C0E6}" type="presParOf" srcId="{E0B9D644-C6FB-4925-847E-13DF137F73C2}" destId="{CAFB9919-1D19-427A-ACF8-C8281B5FFC9D}" srcOrd="10" destOrd="0" presId="urn:microsoft.com/office/officeart/2008/layout/LinedList"/>
    <dgm:cxn modelId="{5898D469-6D8B-44F1-A81E-2AFD323E0E23}" type="presParOf" srcId="{E0B9D644-C6FB-4925-847E-13DF137F73C2}" destId="{36A219F9-BBE7-403A-9387-EF08E2DEE9AD}" srcOrd="11" destOrd="0" presId="urn:microsoft.com/office/officeart/2008/layout/LinedList"/>
    <dgm:cxn modelId="{D49F4BB3-EAA9-4448-BA4B-B3C9B9EB8C15}" type="presParOf" srcId="{36A219F9-BBE7-403A-9387-EF08E2DEE9AD}" destId="{5F00A158-3539-45C0-A41B-3D8B0306FA70}" srcOrd="0" destOrd="0" presId="urn:microsoft.com/office/officeart/2008/layout/LinedList"/>
    <dgm:cxn modelId="{EEDEC8C9-6E70-438A-BAA5-F44E5E0FFD67}" type="presParOf" srcId="{36A219F9-BBE7-403A-9387-EF08E2DEE9AD}" destId="{D9E71EDD-CF3F-4FE3-874F-B10BE2E998CB}" srcOrd="1" destOrd="0" presId="urn:microsoft.com/office/officeart/2008/layout/LinedList"/>
    <dgm:cxn modelId="{0AFE5EAB-7EAB-4244-9EE7-2106F373E3B2}" type="presParOf" srcId="{E0B9D644-C6FB-4925-847E-13DF137F73C2}" destId="{9EA70B56-ACB9-44BC-902B-C1993ADAB90F}" srcOrd="12" destOrd="0" presId="urn:microsoft.com/office/officeart/2008/layout/LinedList"/>
    <dgm:cxn modelId="{9B26B727-06DA-42B6-99BC-07D55FAC0DD5}" type="presParOf" srcId="{E0B9D644-C6FB-4925-847E-13DF137F73C2}" destId="{90911D1B-420E-4B88-B045-DF30BCCB0FC2}" srcOrd="13" destOrd="0" presId="urn:microsoft.com/office/officeart/2008/layout/LinedList"/>
    <dgm:cxn modelId="{0D3AB9E1-B742-45FA-82F3-7F85DC5BA3CC}" type="presParOf" srcId="{90911D1B-420E-4B88-B045-DF30BCCB0FC2}" destId="{1424F4FC-9F04-4753-BCA1-3A1D016749C0}" srcOrd="0" destOrd="0" presId="urn:microsoft.com/office/officeart/2008/layout/LinedList"/>
    <dgm:cxn modelId="{3B7DFF92-716A-454E-8747-53F1494BD960}" type="presParOf" srcId="{90911D1B-420E-4B88-B045-DF30BCCB0FC2}" destId="{0E6B0AC0-CEE2-4FD2-A512-C7469802F130}" srcOrd="1" destOrd="0" presId="urn:microsoft.com/office/officeart/2008/layout/LinedList"/>
    <dgm:cxn modelId="{1860048F-BEAD-4A09-8353-21C9DFB794D1}" type="presParOf" srcId="{E0B9D644-C6FB-4925-847E-13DF137F73C2}" destId="{48A49124-76D9-468D-B5BF-6EAD4BDAC5C4}" srcOrd="14" destOrd="0" presId="urn:microsoft.com/office/officeart/2008/layout/LinedList"/>
    <dgm:cxn modelId="{7527C390-BDC7-4461-95EB-03066D95A920}" type="presParOf" srcId="{E0B9D644-C6FB-4925-847E-13DF137F73C2}" destId="{651FA73F-B913-4D86-B95F-2948927A686F}" srcOrd="15" destOrd="0" presId="urn:microsoft.com/office/officeart/2008/layout/LinedList"/>
    <dgm:cxn modelId="{1B0D0782-D700-4104-B04D-96EA03EB18B2}" type="presParOf" srcId="{651FA73F-B913-4D86-B95F-2948927A686F}" destId="{7C9DCDD8-D9AA-4A06-9CCD-4E7636AFB0B4}" srcOrd="0" destOrd="0" presId="urn:microsoft.com/office/officeart/2008/layout/LinedList"/>
    <dgm:cxn modelId="{B77F2AC4-64A7-44A1-9903-F56729F586EA}" type="presParOf" srcId="{651FA73F-B913-4D86-B95F-2948927A686F}" destId="{F856CCEE-1510-4D85-9E5F-50AAC8CB8707}" srcOrd="1" destOrd="0" presId="urn:microsoft.com/office/officeart/2008/layout/LinedList"/>
    <dgm:cxn modelId="{9412F1FC-D1A5-444F-9F2B-634557B68F05}" type="presParOf" srcId="{E0B9D644-C6FB-4925-847E-13DF137F73C2}" destId="{7DF4996F-E32D-4DFF-9958-B74EAE30A68F}" srcOrd="16" destOrd="0" presId="urn:microsoft.com/office/officeart/2008/layout/LinedList"/>
    <dgm:cxn modelId="{9E3B6673-29EC-4133-B6EF-C9ED7E6ABC34}" type="presParOf" srcId="{E0B9D644-C6FB-4925-847E-13DF137F73C2}" destId="{D98A7A03-AFC5-4325-B92C-42BF7CEE44CA}" srcOrd="17" destOrd="0" presId="urn:microsoft.com/office/officeart/2008/layout/LinedList"/>
    <dgm:cxn modelId="{6A42608C-8081-4A4B-A2C8-22E435061B93}" type="presParOf" srcId="{D98A7A03-AFC5-4325-B92C-42BF7CEE44CA}" destId="{3162316D-F375-4F26-8F00-4402ECD476F0}" srcOrd="0" destOrd="0" presId="urn:microsoft.com/office/officeart/2008/layout/LinedList"/>
    <dgm:cxn modelId="{C63F9C2A-BBEB-4785-9CD1-D1B34E9DD776}" type="presParOf" srcId="{D98A7A03-AFC5-4325-B92C-42BF7CEE44CA}" destId="{9328841F-A4EB-4D39-95D6-81967103E43E}" srcOrd="1" destOrd="0" presId="urn:microsoft.com/office/officeart/2008/layout/LinedList"/>
    <dgm:cxn modelId="{465C01DF-B87A-44D4-821A-C149ADC8A421}" type="presParOf" srcId="{E0B9D644-C6FB-4925-847E-13DF137F73C2}" destId="{82A92400-114C-494C-8F7C-B7D417FCA208}" srcOrd="18" destOrd="0" presId="urn:microsoft.com/office/officeart/2008/layout/LinedList"/>
    <dgm:cxn modelId="{D70AA617-F06A-49A9-9DFC-3046CD1659FB}" type="presParOf" srcId="{E0B9D644-C6FB-4925-847E-13DF137F73C2}" destId="{F953DB2A-A3C7-4955-ADEE-FFDB89EEA986}" srcOrd="19" destOrd="0" presId="urn:microsoft.com/office/officeart/2008/layout/LinedList"/>
    <dgm:cxn modelId="{DCDBFF09-FC29-49CE-BDDB-65811D037139}" type="presParOf" srcId="{F953DB2A-A3C7-4955-ADEE-FFDB89EEA986}" destId="{76F67BF9-CBD1-4B84-A01B-DCF849EA3E54}" srcOrd="0" destOrd="0" presId="urn:microsoft.com/office/officeart/2008/layout/LinedList"/>
    <dgm:cxn modelId="{C0E95F8E-9CEE-4324-B752-EDB2481EDD8E}" type="presParOf" srcId="{F953DB2A-A3C7-4955-ADEE-FFDB89EEA986}" destId="{F0FF702B-D19B-4C13-A69E-9E66375F7641}" srcOrd="1" destOrd="0" presId="urn:microsoft.com/office/officeart/2008/layout/LinedList"/>
    <dgm:cxn modelId="{FC549CDF-1B07-4572-B7E0-B2CE985DFC10}" type="presParOf" srcId="{E0B9D644-C6FB-4925-847E-13DF137F73C2}" destId="{DEE8637B-1B87-4D54-BB58-2FA51709CCC0}" srcOrd="20" destOrd="0" presId="urn:microsoft.com/office/officeart/2008/layout/LinedList"/>
    <dgm:cxn modelId="{3CC7FED6-163A-4DCE-9DF0-DA0FBA67B824}" type="presParOf" srcId="{E0B9D644-C6FB-4925-847E-13DF137F73C2}" destId="{A7726E36-5E34-419C-8C25-C672A2A3A0D2}" srcOrd="21" destOrd="0" presId="urn:microsoft.com/office/officeart/2008/layout/LinedList"/>
    <dgm:cxn modelId="{ED75F21E-769F-466E-807B-D2554C3B59A4}" type="presParOf" srcId="{A7726E36-5E34-419C-8C25-C672A2A3A0D2}" destId="{2CC1665E-0DA9-4172-A922-C0AA6B42ABF7}" srcOrd="0" destOrd="0" presId="urn:microsoft.com/office/officeart/2008/layout/LinedList"/>
    <dgm:cxn modelId="{9E7868E6-0467-411F-8063-B7F1C710A85A}" type="presParOf" srcId="{A7726E36-5E34-419C-8C25-C672A2A3A0D2}" destId="{36173272-2FC5-4A61-970B-419CE9D62F12}" srcOrd="1"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CA56D6-E8D8-4876-9D2A-8F84B20B67CC}"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ZA"/>
        </a:p>
      </dgm:t>
    </dgm:pt>
    <dgm:pt modelId="{FEF33F17-48D9-4DF5-9F36-B5E00D992F81}" type="pres">
      <dgm:prSet presAssocID="{4BCA56D6-E8D8-4876-9D2A-8F84B20B67CC}" presName="mainComposite" presStyleCnt="0">
        <dgm:presLayoutVars>
          <dgm:chPref val="1"/>
          <dgm:dir/>
          <dgm:animOne val="branch"/>
          <dgm:animLvl val="lvl"/>
          <dgm:resizeHandles val="exact"/>
        </dgm:presLayoutVars>
      </dgm:prSet>
      <dgm:spPr/>
      <dgm:t>
        <a:bodyPr/>
        <a:lstStyle/>
        <a:p>
          <a:endParaRPr lang="en-ZA"/>
        </a:p>
      </dgm:t>
    </dgm:pt>
    <dgm:pt modelId="{07E28559-C130-43DA-9DF6-116B48C88330}" type="pres">
      <dgm:prSet presAssocID="{4BCA56D6-E8D8-4876-9D2A-8F84B20B67CC}" presName="hierFlow" presStyleCnt="0"/>
      <dgm:spPr/>
      <dgm:t>
        <a:bodyPr/>
        <a:lstStyle/>
        <a:p>
          <a:endParaRPr lang="en-ZA"/>
        </a:p>
      </dgm:t>
    </dgm:pt>
    <dgm:pt modelId="{58AF86E5-2907-4C6D-9F56-A59276369C13}" type="pres">
      <dgm:prSet presAssocID="{4BCA56D6-E8D8-4876-9D2A-8F84B20B67CC}" presName="hierChild1" presStyleCnt="0">
        <dgm:presLayoutVars>
          <dgm:chPref val="1"/>
          <dgm:animOne val="branch"/>
          <dgm:animLvl val="lvl"/>
        </dgm:presLayoutVars>
      </dgm:prSet>
      <dgm:spPr/>
      <dgm:t>
        <a:bodyPr/>
        <a:lstStyle/>
        <a:p>
          <a:endParaRPr lang="en-ZA"/>
        </a:p>
      </dgm:t>
    </dgm:pt>
    <dgm:pt modelId="{70B3C0DE-4FEF-4FAE-9F5C-B9BE3832BE77}" type="pres">
      <dgm:prSet presAssocID="{4BCA56D6-E8D8-4876-9D2A-8F84B20B67CC}" presName="bgShapesFlow" presStyleCnt="0"/>
      <dgm:spPr/>
      <dgm:t>
        <a:bodyPr/>
        <a:lstStyle/>
        <a:p>
          <a:endParaRPr lang="en-ZA"/>
        </a:p>
      </dgm:t>
    </dgm:pt>
  </dgm:ptLst>
  <dgm:cxnLst>
    <dgm:cxn modelId="{475E0068-BEFF-443E-AA74-53CF3D721871}" type="presOf" srcId="{4BCA56D6-E8D8-4876-9D2A-8F84B20B67CC}" destId="{FEF33F17-48D9-4DF5-9F36-B5E00D992F81}" srcOrd="0" destOrd="0" presId="urn:microsoft.com/office/officeart/2005/8/layout/hierarchy5"/>
    <dgm:cxn modelId="{C970BF34-E19E-41EF-A2E4-3D9814E3DCD9}" type="presParOf" srcId="{FEF33F17-48D9-4DF5-9F36-B5E00D992F81}" destId="{07E28559-C130-43DA-9DF6-116B48C88330}" srcOrd="0" destOrd="0" presId="urn:microsoft.com/office/officeart/2005/8/layout/hierarchy5"/>
    <dgm:cxn modelId="{C5C36F6D-E072-4854-B221-6D85B0B881D5}" type="presParOf" srcId="{07E28559-C130-43DA-9DF6-116B48C88330}" destId="{58AF86E5-2907-4C6D-9F56-A59276369C13}" srcOrd="0" destOrd="0" presId="urn:microsoft.com/office/officeart/2005/8/layout/hierarchy5"/>
    <dgm:cxn modelId="{6DB171F2-55BD-4399-9FC0-CBE5D87F249F}" type="presParOf" srcId="{FEF33F17-48D9-4DF5-9F36-B5E00D992F81}" destId="{70B3C0DE-4FEF-4FAE-9F5C-B9BE3832BE77}"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795881-8DC8-41A4-966E-41E6BE1AEB0F}" type="doc">
      <dgm:prSet loTypeId="urn:microsoft.com/office/officeart/2008/layout/LinedList" loCatId="list" qsTypeId="urn:microsoft.com/office/officeart/2005/8/quickstyle/3d1" qsCatId="3D" csTypeId="urn:microsoft.com/office/officeart/2005/8/colors/accent6_3" csCatId="accent6" phldr="1"/>
      <dgm:spPr/>
      <dgm:t>
        <a:bodyPr/>
        <a:lstStyle/>
        <a:p>
          <a:endParaRPr lang="en-ZA"/>
        </a:p>
      </dgm:t>
    </dgm:pt>
    <dgm:pt modelId="{705DF786-30D4-49C7-8D1D-846C19345A67}">
      <dgm:prSet phldrT="[Text]"/>
      <dgm:spPr/>
      <dgm:t>
        <a:bodyPr/>
        <a:lstStyle/>
        <a:p>
          <a:r>
            <a:rPr lang="en-ZA" dirty="0" smtClean="0"/>
            <a:t>Strategic Risks</a:t>
          </a:r>
          <a:endParaRPr lang="en-ZA" dirty="0"/>
        </a:p>
      </dgm:t>
    </dgm:pt>
    <dgm:pt modelId="{8A85E514-7568-4BAA-A9D1-2A923291444B}" type="parTrans" cxnId="{CBEFC69D-B215-4A25-B2BA-C721C802C511}">
      <dgm:prSet/>
      <dgm:spPr/>
      <dgm:t>
        <a:bodyPr/>
        <a:lstStyle/>
        <a:p>
          <a:endParaRPr lang="en-ZA"/>
        </a:p>
      </dgm:t>
    </dgm:pt>
    <dgm:pt modelId="{46A013B9-CAD1-485D-B8C1-34DAE2FEDF2F}" type="sibTrans" cxnId="{CBEFC69D-B215-4A25-B2BA-C721C802C511}">
      <dgm:prSet/>
      <dgm:spPr/>
      <dgm:t>
        <a:bodyPr/>
        <a:lstStyle/>
        <a:p>
          <a:endParaRPr lang="en-ZA"/>
        </a:p>
      </dgm:t>
    </dgm:pt>
    <dgm:pt modelId="{9155AE57-D87A-44B9-A067-28897503AEF2}">
      <dgm:prSet phldrT="[Text]"/>
      <dgm:spPr/>
      <dgm:t>
        <a:bodyPr/>
        <a:lstStyle/>
        <a:p>
          <a:pPr rtl="0"/>
          <a:r>
            <a:rPr lang="en-GB" b="0" i="0" u="none" dirty="0" smtClean="0"/>
            <a:t>1. Loss of State Resources through Fraud and Corruption</a:t>
          </a:r>
          <a:endParaRPr lang="en-ZA" b="0" dirty="0"/>
        </a:p>
      </dgm:t>
    </dgm:pt>
    <dgm:pt modelId="{2154834A-58BA-40FA-A443-ABE72A931BB4}" type="parTrans" cxnId="{C06BD0B5-5EDA-4966-8120-DF3A326CFB7D}">
      <dgm:prSet/>
      <dgm:spPr/>
      <dgm:t>
        <a:bodyPr/>
        <a:lstStyle/>
        <a:p>
          <a:endParaRPr lang="en-ZA"/>
        </a:p>
      </dgm:t>
    </dgm:pt>
    <dgm:pt modelId="{E07E6DD5-8D27-4445-A844-9F1C52239D7E}" type="sibTrans" cxnId="{C06BD0B5-5EDA-4966-8120-DF3A326CFB7D}">
      <dgm:prSet/>
      <dgm:spPr/>
      <dgm:t>
        <a:bodyPr/>
        <a:lstStyle/>
        <a:p>
          <a:endParaRPr lang="en-ZA"/>
        </a:p>
      </dgm:t>
    </dgm:pt>
    <dgm:pt modelId="{4AF45011-F375-4B38-806A-37B4B9C56E52}">
      <dgm:prSet/>
      <dgm:spPr/>
      <dgm:t>
        <a:bodyPr/>
        <a:lstStyle/>
        <a:p>
          <a:r>
            <a:rPr lang="en-GB" b="0" i="0" u="none" dirty="0" smtClean="0"/>
            <a:t>2. Breach of key legislation prescripts, acts, regulations and policies (e.g. PFMA and Treasury Regulations, Safety and Heath, GIAMA etc.)</a:t>
          </a:r>
          <a:endParaRPr lang="en-ZA" b="0" dirty="0"/>
        </a:p>
      </dgm:t>
    </dgm:pt>
    <dgm:pt modelId="{FC7B4704-6FF3-4A13-A9EC-6A664B1D625F}" type="parTrans" cxnId="{9AABBDD6-AE30-4FE9-B8B7-F93AC62287EB}">
      <dgm:prSet/>
      <dgm:spPr/>
      <dgm:t>
        <a:bodyPr/>
        <a:lstStyle/>
        <a:p>
          <a:endParaRPr lang="en-ZA"/>
        </a:p>
      </dgm:t>
    </dgm:pt>
    <dgm:pt modelId="{366AED73-482F-4234-B874-BC0B5CFB7F6F}" type="sibTrans" cxnId="{9AABBDD6-AE30-4FE9-B8B7-F93AC62287EB}">
      <dgm:prSet/>
      <dgm:spPr/>
      <dgm:t>
        <a:bodyPr/>
        <a:lstStyle/>
        <a:p>
          <a:endParaRPr lang="en-ZA"/>
        </a:p>
      </dgm:t>
    </dgm:pt>
    <dgm:pt modelId="{D8CCC4DF-1196-4DCB-B007-FF1077F24554}">
      <dgm:prSet/>
      <dgm:spPr/>
      <dgm:t>
        <a:bodyPr/>
        <a:lstStyle/>
        <a:p>
          <a:r>
            <a:rPr lang="en-ZA" b="0" i="0" u="none" dirty="0" smtClean="0"/>
            <a:t>3. Failure to provide quality  accommodation within time and cost </a:t>
          </a:r>
          <a:r>
            <a:rPr lang="en-GB" b="0" i="0" u="none" dirty="0" smtClean="0"/>
            <a:t>(i.e. building new, maintaining or refurbishing existing properties) </a:t>
          </a:r>
          <a:endParaRPr lang="en-ZA" b="0" dirty="0"/>
        </a:p>
      </dgm:t>
    </dgm:pt>
    <dgm:pt modelId="{876522D3-8D60-498C-A468-E0D6448BEAC0}" type="parTrans" cxnId="{3C70AAA1-AA47-49CF-8145-6250D367C3B7}">
      <dgm:prSet/>
      <dgm:spPr/>
      <dgm:t>
        <a:bodyPr/>
        <a:lstStyle/>
        <a:p>
          <a:endParaRPr lang="en-ZA"/>
        </a:p>
      </dgm:t>
    </dgm:pt>
    <dgm:pt modelId="{70BB17A8-2AE4-4F8B-941E-53FC07167270}" type="sibTrans" cxnId="{3C70AAA1-AA47-49CF-8145-6250D367C3B7}">
      <dgm:prSet/>
      <dgm:spPr/>
      <dgm:t>
        <a:bodyPr/>
        <a:lstStyle/>
        <a:p>
          <a:endParaRPr lang="en-ZA"/>
        </a:p>
      </dgm:t>
    </dgm:pt>
    <dgm:pt modelId="{EBFD7AD9-AAE1-4E86-93CB-2EA6383AC67A}">
      <dgm:prSet/>
      <dgm:spPr/>
      <dgm:t>
        <a:bodyPr/>
        <a:lstStyle/>
        <a:p>
          <a:r>
            <a:rPr lang="en-GB" b="0" i="0" u="none" dirty="0" smtClean="0"/>
            <a:t>4. Failure to influence the sector with regards to transformation (Skill development, BBBEE, job creation) in the Construction and Property sector </a:t>
          </a:r>
          <a:endParaRPr lang="en-ZA" b="0" dirty="0"/>
        </a:p>
      </dgm:t>
    </dgm:pt>
    <dgm:pt modelId="{7ACE6870-B7C4-476D-B085-077183321C4A}" type="parTrans" cxnId="{A3C577EE-1924-4E16-87DF-199D7F04297E}">
      <dgm:prSet/>
      <dgm:spPr/>
      <dgm:t>
        <a:bodyPr/>
        <a:lstStyle/>
        <a:p>
          <a:endParaRPr lang="en-ZA"/>
        </a:p>
      </dgm:t>
    </dgm:pt>
    <dgm:pt modelId="{6EE32046-3312-4082-8741-AB6343D15C81}" type="sibTrans" cxnId="{A3C577EE-1924-4E16-87DF-199D7F04297E}">
      <dgm:prSet/>
      <dgm:spPr/>
      <dgm:t>
        <a:bodyPr/>
        <a:lstStyle/>
        <a:p>
          <a:endParaRPr lang="en-ZA"/>
        </a:p>
      </dgm:t>
    </dgm:pt>
    <dgm:pt modelId="{BA797000-9B67-40D9-8B8D-00CA803E538F}">
      <dgm:prSet/>
      <dgm:spPr/>
      <dgm:t>
        <a:bodyPr/>
        <a:lstStyle/>
        <a:p>
          <a:r>
            <a:rPr lang="en-GB" b="0" i="0" u="none" dirty="0" smtClean="0"/>
            <a:t>5. Failure by DPW and PMTE to achieve its EPWP, BBBEE and skills development targets </a:t>
          </a:r>
          <a:endParaRPr lang="en-ZA" b="0" dirty="0"/>
        </a:p>
      </dgm:t>
    </dgm:pt>
    <dgm:pt modelId="{2313F1A9-AF57-4337-A26C-540A7301E749}" type="parTrans" cxnId="{5C64E89F-AD95-4E9B-A0D0-DDD599D6D26D}">
      <dgm:prSet/>
      <dgm:spPr/>
      <dgm:t>
        <a:bodyPr/>
        <a:lstStyle/>
        <a:p>
          <a:endParaRPr lang="en-ZA"/>
        </a:p>
      </dgm:t>
    </dgm:pt>
    <dgm:pt modelId="{D9C22E82-A665-4480-A431-CFC67FB3B09A}" type="sibTrans" cxnId="{5C64E89F-AD95-4E9B-A0D0-DDD599D6D26D}">
      <dgm:prSet/>
      <dgm:spPr/>
      <dgm:t>
        <a:bodyPr/>
        <a:lstStyle/>
        <a:p>
          <a:endParaRPr lang="en-ZA"/>
        </a:p>
      </dgm:t>
    </dgm:pt>
    <dgm:pt modelId="{8109CA02-6D20-41C9-BB72-38DA190870F4}">
      <dgm:prSet/>
      <dgm:spPr/>
      <dgm:t>
        <a:bodyPr/>
        <a:lstStyle/>
        <a:p>
          <a:r>
            <a:rPr lang="en-GB" b="0" i="0" u="none" dirty="0" smtClean="0"/>
            <a:t>6. Lack of cooperation that enables seamless service delivery within the sector</a:t>
          </a:r>
          <a:endParaRPr lang="en-ZA" b="0" dirty="0"/>
        </a:p>
      </dgm:t>
    </dgm:pt>
    <dgm:pt modelId="{D569E541-3E6B-45B7-9CE5-99DAE474E731}" type="parTrans" cxnId="{CD8E4498-12DC-4AA0-8196-35DE43B560BE}">
      <dgm:prSet/>
      <dgm:spPr/>
      <dgm:t>
        <a:bodyPr/>
        <a:lstStyle/>
        <a:p>
          <a:endParaRPr lang="en-ZA"/>
        </a:p>
      </dgm:t>
    </dgm:pt>
    <dgm:pt modelId="{BC78764E-C848-4B50-A087-A4D0F0F84B50}" type="sibTrans" cxnId="{CD8E4498-12DC-4AA0-8196-35DE43B560BE}">
      <dgm:prSet/>
      <dgm:spPr/>
      <dgm:t>
        <a:bodyPr/>
        <a:lstStyle/>
        <a:p>
          <a:endParaRPr lang="en-ZA"/>
        </a:p>
      </dgm:t>
    </dgm:pt>
    <dgm:pt modelId="{273B9438-F5C6-467E-BD37-6752566C8A28}">
      <dgm:prSet/>
      <dgm:spPr/>
      <dgm:t>
        <a:bodyPr/>
        <a:lstStyle/>
        <a:p>
          <a:r>
            <a:rPr lang="en-GB" b="0" i="0" u="none" dirty="0" smtClean="0"/>
            <a:t>7. Failure to integrate business information for cross-cutting functions that informs proper planning</a:t>
          </a:r>
          <a:endParaRPr lang="en-ZA" b="0" dirty="0"/>
        </a:p>
      </dgm:t>
    </dgm:pt>
    <dgm:pt modelId="{F7408273-3977-4545-9A91-0CB8C92367D0}" type="parTrans" cxnId="{915598B0-B7A3-4690-8D84-F0928B3F4447}">
      <dgm:prSet/>
      <dgm:spPr/>
      <dgm:t>
        <a:bodyPr/>
        <a:lstStyle/>
        <a:p>
          <a:endParaRPr lang="en-ZA"/>
        </a:p>
      </dgm:t>
    </dgm:pt>
    <dgm:pt modelId="{11981629-D248-410D-A694-F30F7EC8D2E1}" type="sibTrans" cxnId="{915598B0-B7A3-4690-8D84-F0928B3F4447}">
      <dgm:prSet/>
      <dgm:spPr/>
      <dgm:t>
        <a:bodyPr/>
        <a:lstStyle/>
        <a:p>
          <a:endParaRPr lang="en-ZA"/>
        </a:p>
      </dgm:t>
    </dgm:pt>
    <dgm:pt modelId="{EA33C53C-DBF5-45F9-BF15-67D5EC03A3EE}" type="pres">
      <dgm:prSet presAssocID="{F9795881-8DC8-41A4-966E-41E6BE1AEB0F}" presName="vert0" presStyleCnt="0">
        <dgm:presLayoutVars>
          <dgm:dir/>
          <dgm:animOne val="branch"/>
          <dgm:animLvl val="lvl"/>
        </dgm:presLayoutVars>
      </dgm:prSet>
      <dgm:spPr/>
      <dgm:t>
        <a:bodyPr/>
        <a:lstStyle/>
        <a:p>
          <a:endParaRPr lang="en-ZA"/>
        </a:p>
      </dgm:t>
    </dgm:pt>
    <dgm:pt modelId="{6F31CDF0-D8AE-4547-9CC0-AEBAC1C8D7BE}" type="pres">
      <dgm:prSet presAssocID="{705DF786-30D4-49C7-8D1D-846C19345A67}" presName="thickLine" presStyleLbl="alignNode1" presStyleIdx="0" presStyleCnt="1"/>
      <dgm:spPr/>
    </dgm:pt>
    <dgm:pt modelId="{43EC7CBB-C76F-41F7-8571-836491AC9B9F}" type="pres">
      <dgm:prSet presAssocID="{705DF786-30D4-49C7-8D1D-846C19345A67}" presName="horz1" presStyleCnt="0"/>
      <dgm:spPr/>
    </dgm:pt>
    <dgm:pt modelId="{0A41992C-B24A-4AE0-892C-D015AFDBC224}" type="pres">
      <dgm:prSet presAssocID="{705DF786-30D4-49C7-8D1D-846C19345A67}" presName="tx1" presStyleLbl="revTx" presStyleIdx="0" presStyleCnt="8"/>
      <dgm:spPr/>
      <dgm:t>
        <a:bodyPr/>
        <a:lstStyle/>
        <a:p>
          <a:endParaRPr lang="en-ZA"/>
        </a:p>
      </dgm:t>
    </dgm:pt>
    <dgm:pt modelId="{CEEB0EC0-9B70-4917-BAA6-B5CE9B5E2DAA}" type="pres">
      <dgm:prSet presAssocID="{705DF786-30D4-49C7-8D1D-846C19345A67}" presName="vert1" presStyleCnt="0"/>
      <dgm:spPr/>
    </dgm:pt>
    <dgm:pt modelId="{EFDD8900-4CA3-4BFB-B7EE-52580E8DF9DE}" type="pres">
      <dgm:prSet presAssocID="{9155AE57-D87A-44B9-A067-28897503AEF2}" presName="vertSpace2a" presStyleCnt="0"/>
      <dgm:spPr/>
    </dgm:pt>
    <dgm:pt modelId="{2966EEC8-C21B-4F5B-930C-EBDB9069ABC8}" type="pres">
      <dgm:prSet presAssocID="{9155AE57-D87A-44B9-A067-28897503AEF2}" presName="horz2" presStyleCnt="0"/>
      <dgm:spPr/>
    </dgm:pt>
    <dgm:pt modelId="{22AB44D7-945B-40C8-8DB9-99471E837D7B}" type="pres">
      <dgm:prSet presAssocID="{9155AE57-D87A-44B9-A067-28897503AEF2}" presName="horzSpace2" presStyleCnt="0"/>
      <dgm:spPr/>
    </dgm:pt>
    <dgm:pt modelId="{06E46004-7351-403E-B87F-C5E5FAB167CA}" type="pres">
      <dgm:prSet presAssocID="{9155AE57-D87A-44B9-A067-28897503AEF2}" presName="tx2" presStyleLbl="revTx" presStyleIdx="1" presStyleCnt="8"/>
      <dgm:spPr/>
      <dgm:t>
        <a:bodyPr/>
        <a:lstStyle/>
        <a:p>
          <a:endParaRPr lang="en-ZA"/>
        </a:p>
      </dgm:t>
    </dgm:pt>
    <dgm:pt modelId="{2C212ABB-3055-49F8-9F34-4E45007CC0A9}" type="pres">
      <dgm:prSet presAssocID="{9155AE57-D87A-44B9-A067-28897503AEF2}" presName="vert2" presStyleCnt="0"/>
      <dgm:spPr/>
    </dgm:pt>
    <dgm:pt modelId="{FFD35B77-9765-4718-A2A8-EFB09EE00C40}" type="pres">
      <dgm:prSet presAssocID="{9155AE57-D87A-44B9-A067-28897503AEF2}" presName="thinLine2b" presStyleLbl="callout" presStyleIdx="0" presStyleCnt="7"/>
      <dgm:spPr/>
    </dgm:pt>
    <dgm:pt modelId="{D97D9416-E9CE-431A-ABFE-D3BC77CDB065}" type="pres">
      <dgm:prSet presAssocID="{9155AE57-D87A-44B9-A067-28897503AEF2}" presName="vertSpace2b" presStyleCnt="0"/>
      <dgm:spPr/>
    </dgm:pt>
    <dgm:pt modelId="{2C0499CB-971B-4A77-ACB0-BF9CC3F4B277}" type="pres">
      <dgm:prSet presAssocID="{4AF45011-F375-4B38-806A-37B4B9C56E52}" presName="horz2" presStyleCnt="0"/>
      <dgm:spPr/>
    </dgm:pt>
    <dgm:pt modelId="{97D48144-46FD-4F30-A7A9-7B85BB9F9648}" type="pres">
      <dgm:prSet presAssocID="{4AF45011-F375-4B38-806A-37B4B9C56E52}" presName="horzSpace2" presStyleCnt="0"/>
      <dgm:spPr/>
    </dgm:pt>
    <dgm:pt modelId="{374CF7D1-3BDF-446D-BD44-04E4AEBA93B1}" type="pres">
      <dgm:prSet presAssocID="{4AF45011-F375-4B38-806A-37B4B9C56E52}" presName="tx2" presStyleLbl="revTx" presStyleIdx="2" presStyleCnt="8"/>
      <dgm:spPr/>
      <dgm:t>
        <a:bodyPr/>
        <a:lstStyle/>
        <a:p>
          <a:endParaRPr lang="en-ZA"/>
        </a:p>
      </dgm:t>
    </dgm:pt>
    <dgm:pt modelId="{63E86287-D586-4079-B8ED-B0546E55CA60}" type="pres">
      <dgm:prSet presAssocID="{4AF45011-F375-4B38-806A-37B4B9C56E52}" presName="vert2" presStyleCnt="0"/>
      <dgm:spPr/>
    </dgm:pt>
    <dgm:pt modelId="{C0AC2A5D-CD9F-4620-A51E-5759E1B425C3}" type="pres">
      <dgm:prSet presAssocID="{4AF45011-F375-4B38-806A-37B4B9C56E52}" presName="thinLine2b" presStyleLbl="callout" presStyleIdx="1" presStyleCnt="7"/>
      <dgm:spPr/>
    </dgm:pt>
    <dgm:pt modelId="{09E27685-07D6-45DF-963D-7F8EF6D9701D}" type="pres">
      <dgm:prSet presAssocID="{4AF45011-F375-4B38-806A-37B4B9C56E52}" presName="vertSpace2b" presStyleCnt="0"/>
      <dgm:spPr/>
    </dgm:pt>
    <dgm:pt modelId="{6AD99ED3-D61E-4AA3-BBF0-F7C521721F24}" type="pres">
      <dgm:prSet presAssocID="{D8CCC4DF-1196-4DCB-B007-FF1077F24554}" presName="horz2" presStyleCnt="0"/>
      <dgm:spPr/>
    </dgm:pt>
    <dgm:pt modelId="{2B8AB067-D274-4A25-A800-6C2DE911467A}" type="pres">
      <dgm:prSet presAssocID="{D8CCC4DF-1196-4DCB-B007-FF1077F24554}" presName="horzSpace2" presStyleCnt="0"/>
      <dgm:spPr/>
    </dgm:pt>
    <dgm:pt modelId="{1FA4C6A1-28BF-4549-95CD-FB9CAA12F432}" type="pres">
      <dgm:prSet presAssocID="{D8CCC4DF-1196-4DCB-B007-FF1077F24554}" presName="tx2" presStyleLbl="revTx" presStyleIdx="3" presStyleCnt="8"/>
      <dgm:spPr/>
      <dgm:t>
        <a:bodyPr/>
        <a:lstStyle/>
        <a:p>
          <a:endParaRPr lang="en-ZA"/>
        </a:p>
      </dgm:t>
    </dgm:pt>
    <dgm:pt modelId="{81477D58-B354-4EA4-A1C5-10AC179FB019}" type="pres">
      <dgm:prSet presAssocID="{D8CCC4DF-1196-4DCB-B007-FF1077F24554}" presName="vert2" presStyleCnt="0"/>
      <dgm:spPr/>
    </dgm:pt>
    <dgm:pt modelId="{85998CC1-4A07-4E98-B5B7-55D438FC0A37}" type="pres">
      <dgm:prSet presAssocID="{D8CCC4DF-1196-4DCB-B007-FF1077F24554}" presName="thinLine2b" presStyleLbl="callout" presStyleIdx="2" presStyleCnt="7"/>
      <dgm:spPr/>
    </dgm:pt>
    <dgm:pt modelId="{F45C3D87-A108-4541-B384-7AD07FA4718B}" type="pres">
      <dgm:prSet presAssocID="{D8CCC4DF-1196-4DCB-B007-FF1077F24554}" presName="vertSpace2b" presStyleCnt="0"/>
      <dgm:spPr/>
    </dgm:pt>
    <dgm:pt modelId="{6341FA46-E3B4-4274-BBDE-0A9C253D5598}" type="pres">
      <dgm:prSet presAssocID="{EBFD7AD9-AAE1-4E86-93CB-2EA6383AC67A}" presName="horz2" presStyleCnt="0"/>
      <dgm:spPr/>
    </dgm:pt>
    <dgm:pt modelId="{6C6C4693-223C-4A8B-8EEB-18CEB08ED64B}" type="pres">
      <dgm:prSet presAssocID="{EBFD7AD9-AAE1-4E86-93CB-2EA6383AC67A}" presName="horzSpace2" presStyleCnt="0"/>
      <dgm:spPr/>
    </dgm:pt>
    <dgm:pt modelId="{AFD47E3B-D521-4B16-A916-E79065908C98}" type="pres">
      <dgm:prSet presAssocID="{EBFD7AD9-AAE1-4E86-93CB-2EA6383AC67A}" presName="tx2" presStyleLbl="revTx" presStyleIdx="4" presStyleCnt="8"/>
      <dgm:spPr/>
      <dgm:t>
        <a:bodyPr/>
        <a:lstStyle/>
        <a:p>
          <a:endParaRPr lang="en-ZA"/>
        </a:p>
      </dgm:t>
    </dgm:pt>
    <dgm:pt modelId="{7FF5AC8B-EA1E-4DE0-88BE-1467339404CF}" type="pres">
      <dgm:prSet presAssocID="{EBFD7AD9-AAE1-4E86-93CB-2EA6383AC67A}" presName="vert2" presStyleCnt="0"/>
      <dgm:spPr/>
    </dgm:pt>
    <dgm:pt modelId="{66EACA12-F467-47F3-B348-08CA5376C274}" type="pres">
      <dgm:prSet presAssocID="{EBFD7AD9-AAE1-4E86-93CB-2EA6383AC67A}" presName="thinLine2b" presStyleLbl="callout" presStyleIdx="3" presStyleCnt="7"/>
      <dgm:spPr/>
    </dgm:pt>
    <dgm:pt modelId="{AF26243A-3069-44EC-B415-12E4436CF967}" type="pres">
      <dgm:prSet presAssocID="{EBFD7AD9-AAE1-4E86-93CB-2EA6383AC67A}" presName="vertSpace2b" presStyleCnt="0"/>
      <dgm:spPr/>
    </dgm:pt>
    <dgm:pt modelId="{14C9135C-8319-4B49-A688-C453473EA610}" type="pres">
      <dgm:prSet presAssocID="{BA797000-9B67-40D9-8B8D-00CA803E538F}" presName="horz2" presStyleCnt="0"/>
      <dgm:spPr/>
    </dgm:pt>
    <dgm:pt modelId="{E997680F-F21B-42AE-8CD5-7EE3B5F52C5D}" type="pres">
      <dgm:prSet presAssocID="{BA797000-9B67-40D9-8B8D-00CA803E538F}" presName="horzSpace2" presStyleCnt="0"/>
      <dgm:spPr/>
    </dgm:pt>
    <dgm:pt modelId="{14E713E6-0B46-4207-8D75-D15F9EB7E10C}" type="pres">
      <dgm:prSet presAssocID="{BA797000-9B67-40D9-8B8D-00CA803E538F}" presName="tx2" presStyleLbl="revTx" presStyleIdx="5" presStyleCnt="8"/>
      <dgm:spPr/>
      <dgm:t>
        <a:bodyPr/>
        <a:lstStyle/>
        <a:p>
          <a:endParaRPr lang="en-ZA"/>
        </a:p>
      </dgm:t>
    </dgm:pt>
    <dgm:pt modelId="{E10350E6-16C2-4105-8B9C-9057D18F5680}" type="pres">
      <dgm:prSet presAssocID="{BA797000-9B67-40D9-8B8D-00CA803E538F}" presName="vert2" presStyleCnt="0"/>
      <dgm:spPr/>
    </dgm:pt>
    <dgm:pt modelId="{F96594CC-4C95-4EED-892E-1C923CF665F8}" type="pres">
      <dgm:prSet presAssocID="{BA797000-9B67-40D9-8B8D-00CA803E538F}" presName="thinLine2b" presStyleLbl="callout" presStyleIdx="4" presStyleCnt="7"/>
      <dgm:spPr/>
    </dgm:pt>
    <dgm:pt modelId="{ECABED00-4330-4415-9C63-B5FAE3416BFC}" type="pres">
      <dgm:prSet presAssocID="{BA797000-9B67-40D9-8B8D-00CA803E538F}" presName="vertSpace2b" presStyleCnt="0"/>
      <dgm:spPr/>
    </dgm:pt>
    <dgm:pt modelId="{97C3F3FD-F0A4-4D71-AF92-1C273C72A8A4}" type="pres">
      <dgm:prSet presAssocID="{8109CA02-6D20-41C9-BB72-38DA190870F4}" presName="horz2" presStyleCnt="0"/>
      <dgm:spPr/>
    </dgm:pt>
    <dgm:pt modelId="{BF561FFD-3B2A-456C-9009-42DC27F750FB}" type="pres">
      <dgm:prSet presAssocID="{8109CA02-6D20-41C9-BB72-38DA190870F4}" presName="horzSpace2" presStyleCnt="0"/>
      <dgm:spPr/>
    </dgm:pt>
    <dgm:pt modelId="{C582E8DE-F4EE-48C3-86FE-79C054D4D511}" type="pres">
      <dgm:prSet presAssocID="{8109CA02-6D20-41C9-BB72-38DA190870F4}" presName="tx2" presStyleLbl="revTx" presStyleIdx="6" presStyleCnt="8"/>
      <dgm:spPr/>
      <dgm:t>
        <a:bodyPr/>
        <a:lstStyle/>
        <a:p>
          <a:endParaRPr lang="en-ZA"/>
        </a:p>
      </dgm:t>
    </dgm:pt>
    <dgm:pt modelId="{8BCB50D9-CFE7-4580-8DE1-16C90578FDAA}" type="pres">
      <dgm:prSet presAssocID="{8109CA02-6D20-41C9-BB72-38DA190870F4}" presName="vert2" presStyleCnt="0"/>
      <dgm:spPr/>
    </dgm:pt>
    <dgm:pt modelId="{018E93F0-B6FA-466D-90E4-04980AA19ECE}" type="pres">
      <dgm:prSet presAssocID="{8109CA02-6D20-41C9-BB72-38DA190870F4}" presName="thinLine2b" presStyleLbl="callout" presStyleIdx="5" presStyleCnt="7"/>
      <dgm:spPr/>
    </dgm:pt>
    <dgm:pt modelId="{5D5CE79E-6DC1-44CE-ADBE-602539FDF999}" type="pres">
      <dgm:prSet presAssocID="{8109CA02-6D20-41C9-BB72-38DA190870F4}" presName="vertSpace2b" presStyleCnt="0"/>
      <dgm:spPr/>
    </dgm:pt>
    <dgm:pt modelId="{D95C5AEA-1CAB-491E-929A-8738C2AA5A8A}" type="pres">
      <dgm:prSet presAssocID="{273B9438-F5C6-467E-BD37-6752566C8A28}" presName="horz2" presStyleCnt="0"/>
      <dgm:spPr/>
    </dgm:pt>
    <dgm:pt modelId="{1C1FBC42-18E7-4441-8C3C-BE607D439F56}" type="pres">
      <dgm:prSet presAssocID="{273B9438-F5C6-467E-BD37-6752566C8A28}" presName="horzSpace2" presStyleCnt="0"/>
      <dgm:spPr/>
    </dgm:pt>
    <dgm:pt modelId="{0B5495C6-93A3-4923-B889-231C8FB91236}" type="pres">
      <dgm:prSet presAssocID="{273B9438-F5C6-467E-BD37-6752566C8A28}" presName="tx2" presStyleLbl="revTx" presStyleIdx="7" presStyleCnt="8"/>
      <dgm:spPr/>
      <dgm:t>
        <a:bodyPr/>
        <a:lstStyle/>
        <a:p>
          <a:endParaRPr lang="en-ZA"/>
        </a:p>
      </dgm:t>
    </dgm:pt>
    <dgm:pt modelId="{9FED4706-6500-4409-81D3-EBF45D060906}" type="pres">
      <dgm:prSet presAssocID="{273B9438-F5C6-467E-BD37-6752566C8A28}" presName="vert2" presStyleCnt="0"/>
      <dgm:spPr/>
    </dgm:pt>
    <dgm:pt modelId="{D9CC4661-C6BC-42B0-AEFF-785B4976D9DF}" type="pres">
      <dgm:prSet presAssocID="{273B9438-F5C6-467E-BD37-6752566C8A28}" presName="thinLine2b" presStyleLbl="callout" presStyleIdx="6" presStyleCnt="7"/>
      <dgm:spPr/>
    </dgm:pt>
    <dgm:pt modelId="{8BDA4985-FD96-4482-AC63-DA132CAE6195}" type="pres">
      <dgm:prSet presAssocID="{273B9438-F5C6-467E-BD37-6752566C8A28}" presName="vertSpace2b" presStyleCnt="0"/>
      <dgm:spPr/>
    </dgm:pt>
  </dgm:ptLst>
  <dgm:cxnLst>
    <dgm:cxn modelId="{6D62CA99-F280-4AA3-A862-0C7633B5E961}" type="presOf" srcId="{705DF786-30D4-49C7-8D1D-846C19345A67}" destId="{0A41992C-B24A-4AE0-892C-D015AFDBC224}" srcOrd="0" destOrd="0" presId="urn:microsoft.com/office/officeart/2008/layout/LinedList"/>
    <dgm:cxn modelId="{3C70AAA1-AA47-49CF-8145-6250D367C3B7}" srcId="{705DF786-30D4-49C7-8D1D-846C19345A67}" destId="{D8CCC4DF-1196-4DCB-B007-FF1077F24554}" srcOrd="2" destOrd="0" parTransId="{876522D3-8D60-498C-A468-E0D6448BEAC0}" sibTransId="{70BB17A8-2AE4-4F8B-941E-53FC07167270}"/>
    <dgm:cxn modelId="{8A391DAB-BDD1-47E8-A75A-057E499A4996}" type="presOf" srcId="{8109CA02-6D20-41C9-BB72-38DA190870F4}" destId="{C582E8DE-F4EE-48C3-86FE-79C054D4D511}" srcOrd="0" destOrd="0" presId="urn:microsoft.com/office/officeart/2008/layout/LinedList"/>
    <dgm:cxn modelId="{0131AF1B-86A8-4C07-B0CB-C838867640BD}" type="presOf" srcId="{F9795881-8DC8-41A4-966E-41E6BE1AEB0F}" destId="{EA33C53C-DBF5-45F9-BF15-67D5EC03A3EE}" srcOrd="0" destOrd="0" presId="urn:microsoft.com/office/officeart/2008/layout/LinedList"/>
    <dgm:cxn modelId="{C06BD0B5-5EDA-4966-8120-DF3A326CFB7D}" srcId="{705DF786-30D4-49C7-8D1D-846C19345A67}" destId="{9155AE57-D87A-44B9-A067-28897503AEF2}" srcOrd="0" destOrd="0" parTransId="{2154834A-58BA-40FA-A443-ABE72A931BB4}" sibTransId="{E07E6DD5-8D27-4445-A844-9F1C52239D7E}"/>
    <dgm:cxn modelId="{9AABBDD6-AE30-4FE9-B8B7-F93AC62287EB}" srcId="{705DF786-30D4-49C7-8D1D-846C19345A67}" destId="{4AF45011-F375-4B38-806A-37B4B9C56E52}" srcOrd="1" destOrd="0" parTransId="{FC7B4704-6FF3-4A13-A9EC-6A664B1D625F}" sibTransId="{366AED73-482F-4234-B874-BC0B5CFB7F6F}"/>
    <dgm:cxn modelId="{CAF5002A-E95A-4DE4-9A9B-B605ED1CE0D1}" type="presOf" srcId="{273B9438-F5C6-467E-BD37-6752566C8A28}" destId="{0B5495C6-93A3-4923-B889-231C8FB91236}" srcOrd="0" destOrd="0" presId="urn:microsoft.com/office/officeart/2008/layout/LinedList"/>
    <dgm:cxn modelId="{0BF8A748-13F1-48C4-9B01-B3E545CEF9A7}" type="presOf" srcId="{BA797000-9B67-40D9-8B8D-00CA803E538F}" destId="{14E713E6-0B46-4207-8D75-D15F9EB7E10C}" srcOrd="0" destOrd="0" presId="urn:microsoft.com/office/officeart/2008/layout/LinedList"/>
    <dgm:cxn modelId="{5C64E89F-AD95-4E9B-A0D0-DDD599D6D26D}" srcId="{705DF786-30D4-49C7-8D1D-846C19345A67}" destId="{BA797000-9B67-40D9-8B8D-00CA803E538F}" srcOrd="4" destOrd="0" parTransId="{2313F1A9-AF57-4337-A26C-540A7301E749}" sibTransId="{D9C22E82-A665-4480-A431-CFC67FB3B09A}"/>
    <dgm:cxn modelId="{915598B0-B7A3-4690-8D84-F0928B3F4447}" srcId="{705DF786-30D4-49C7-8D1D-846C19345A67}" destId="{273B9438-F5C6-467E-BD37-6752566C8A28}" srcOrd="6" destOrd="0" parTransId="{F7408273-3977-4545-9A91-0CB8C92367D0}" sibTransId="{11981629-D248-410D-A694-F30F7EC8D2E1}"/>
    <dgm:cxn modelId="{CBEFC69D-B215-4A25-B2BA-C721C802C511}" srcId="{F9795881-8DC8-41A4-966E-41E6BE1AEB0F}" destId="{705DF786-30D4-49C7-8D1D-846C19345A67}" srcOrd="0" destOrd="0" parTransId="{8A85E514-7568-4BAA-A9D1-2A923291444B}" sibTransId="{46A013B9-CAD1-485D-B8C1-34DAE2FEDF2F}"/>
    <dgm:cxn modelId="{97ACA36E-6065-420C-8589-385380A69616}" type="presOf" srcId="{EBFD7AD9-AAE1-4E86-93CB-2EA6383AC67A}" destId="{AFD47E3B-D521-4B16-A916-E79065908C98}" srcOrd="0" destOrd="0" presId="urn:microsoft.com/office/officeart/2008/layout/LinedList"/>
    <dgm:cxn modelId="{CD8E4498-12DC-4AA0-8196-35DE43B560BE}" srcId="{705DF786-30D4-49C7-8D1D-846C19345A67}" destId="{8109CA02-6D20-41C9-BB72-38DA190870F4}" srcOrd="5" destOrd="0" parTransId="{D569E541-3E6B-45B7-9CE5-99DAE474E731}" sibTransId="{BC78764E-C848-4B50-A087-A4D0F0F84B50}"/>
    <dgm:cxn modelId="{D53D621E-8111-4043-B5B9-9E8335BB8032}" type="presOf" srcId="{9155AE57-D87A-44B9-A067-28897503AEF2}" destId="{06E46004-7351-403E-B87F-C5E5FAB167CA}" srcOrd="0" destOrd="0" presId="urn:microsoft.com/office/officeart/2008/layout/LinedList"/>
    <dgm:cxn modelId="{A3C577EE-1924-4E16-87DF-199D7F04297E}" srcId="{705DF786-30D4-49C7-8D1D-846C19345A67}" destId="{EBFD7AD9-AAE1-4E86-93CB-2EA6383AC67A}" srcOrd="3" destOrd="0" parTransId="{7ACE6870-B7C4-476D-B085-077183321C4A}" sibTransId="{6EE32046-3312-4082-8741-AB6343D15C81}"/>
    <dgm:cxn modelId="{7D15C62B-4060-4FA2-97BA-6E56EC367C38}" type="presOf" srcId="{D8CCC4DF-1196-4DCB-B007-FF1077F24554}" destId="{1FA4C6A1-28BF-4549-95CD-FB9CAA12F432}" srcOrd="0" destOrd="0" presId="urn:microsoft.com/office/officeart/2008/layout/LinedList"/>
    <dgm:cxn modelId="{CDBADCC2-3D64-4756-B65E-DA444D1DA6F6}" type="presOf" srcId="{4AF45011-F375-4B38-806A-37B4B9C56E52}" destId="{374CF7D1-3BDF-446D-BD44-04E4AEBA93B1}" srcOrd="0" destOrd="0" presId="urn:microsoft.com/office/officeart/2008/layout/LinedList"/>
    <dgm:cxn modelId="{7520C0CC-720C-4A4C-A707-35135BAB49D2}" type="presParOf" srcId="{EA33C53C-DBF5-45F9-BF15-67D5EC03A3EE}" destId="{6F31CDF0-D8AE-4547-9CC0-AEBAC1C8D7BE}" srcOrd="0" destOrd="0" presId="urn:microsoft.com/office/officeart/2008/layout/LinedList"/>
    <dgm:cxn modelId="{B7B91372-F7CF-4C80-9E7F-4FFE175543A7}" type="presParOf" srcId="{EA33C53C-DBF5-45F9-BF15-67D5EC03A3EE}" destId="{43EC7CBB-C76F-41F7-8571-836491AC9B9F}" srcOrd="1" destOrd="0" presId="urn:microsoft.com/office/officeart/2008/layout/LinedList"/>
    <dgm:cxn modelId="{0F6486F2-A3EF-467A-95E6-76F6CF7709AF}" type="presParOf" srcId="{43EC7CBB-C76F-41F7-8571-836491AC9B9F}" destId="{0A41992C-B24A-4AE0-892C-D015AFDBC224}" srcOrd="0" destOrd="0" presId="urn:microsoft.com/office/officeart/2008/layout/LinedList"/>
    <dgm:cxn modelId="{EB820A54-577E-4CC1-9DA5-9C68D372BBF1}" type="presParOf" srcId="{43EC7CBB-C76F-41F7-8571-836491AC9B9F}" destId="{CEEB0EC0-9B70-4917-BAA6-B5CE9B5E2DAA}" srcOrd="1" destOrd="0" presId="urn:microsoft.com/office/officeart/2008/layout/LinedList"/>
    <dgm:cxn modelId="{596E7CD9-CB17-4CB2-BA44-4D268BAA2A81}" type="presParOf" srcId="{CEEB0EC0-9B70-4917-BAA6-B5CE9B5E2DAA}" destId="{EFDD8900-4CA3-4BFB-B7EE-52580E8DF9DE}" srcOrd="0" destOrd="0" presId="urn:microsoft.com/office/officeart/2008/layout/LinedList"/>
    <dgm:cxn modelId="{FFECB2AB-AF60-4B6E-AA86-CA2096E5E9C1}" type="presParOf" srcId="{CEEB0EC0-9B70-4917-BAA6-B5CE9B5E2DAA}" destId="{2966EEC8-C21B-4F5B-930C-EBDB9069ABC8}" srcOrd="1" destOrd="0" presId="urn:microsoft.com/office/officeart/2008/layout/LinedList"/>
    <dgm:cxn modelId="{CB7F488E-939E-4DC7-9E96-6FD2E00D4D94}" type="presParOf" srcId="{2966EEC8-C21B-4F5B-930C-EBDB9069ABC8}" destId="{22AB44D7-945B-40C8-8DB9-99471E837D7B}" srcOrd="0" destOrd="0" presId="urn:microsoft.com/office/officeart/2008/layout/LinedList"/>
    <dgm:cxn modelId="{A08C1276-9946-4779-8F08-07BF612999F5}" type="presParOf" srcId="{2966EEC8-C21B-4F5B-930C-EBDB9069ABC8}" destId="{06E46004-7351-403E-B87F-C5E5FAB167CA}" srcOrd="1" destOrd="0" presId="urn:microsoft.com/office/officeart/2008/layout/LinedList"/>
    <dgm:cxn modelId="{9E67D13E-9EF7-4E29-9FE5-13FA4F6C54C4}" type="presParOf" srcId="{2966EEC8-C21B-4F5B-930C-EBDB9069ABC8}" destId="{2C212ABB-3055-49F8-9F34-4E45007CC0A9}" srcOrd="2" destOrd="0" presId="urn:microsoft.com/office/officeart/2008/layout/LinedList"/>
    <dgm:cxn modelId="{9DB0E2F6-8FC0-4175-9D47-8DA319543F07}" type="presParOf" srcId="{CEEB0EC0-9B70-4917-BAA6-B5CE9B5E2DAA}" destId="{FFD35B77-9765-4718-A2A8-EFB09EE00C40}" srcOrd="2" destOrd="0" presId="urn:microsoft.com/office/officeart/2008/layout/LinedList"/>
    <dgm:cxn modelId="{C4421BEA-E4CD-4BC7-BA5F-F460F42C7442}" type="presParOf" srcId="{CEEB0EC0-9B70-4917-BAA6-B5CE9B5E2DAA}" destId="{D97D9416-E9CE-431A-ABFE-D3BC77CDB065}" srcOrd="3" destOrd="0" presId="urn:microsoft.com/office/officeart/2008/layout/LinedList"/>
    <dgm:cxn modelId="{1F222BF1-84F5-492F-B3DF-7407F26F2498}" type="presParOf" srcId="{CEEB0EC0-9B70-4917-BAA6-B5CE9B5E2DAA}" destId="{2C0499CB-971B-4A77-ACB0-BF9CC3F4B277}" srcOrd="4" destOrd="0" presId="urn:microsoft.com/office/officeart/2008/layout/LinedList"/>
    <dgm:cxn modelId="{390CC6A3-E227-45D6-B283-2999AAD2D274}" type="presParOf" srcId="{2C0499CB-971B-4A77-ACB0-BF9CC3F4B277}" destId="{97D48144-46FD-4F30-A7A9-7B85BB9F9648}" srcOrd="0" destOrd="0" presId="urn:microsoft.com/office/officeart/2008/layout/LinedList"/>
    <dgm:cxn modelId="{FBB9ECB8-D9DB-48F2-BEAC-2504FDE9A839}" type="presParOf" srcId="{2C0499CB-971B-4A77-ACB0-BF9CC3F4B277}" destId="{374CF7D1-3BDF-446D-BD44-04E4AEBA93B1}" srcOrd="1" destOrd="0" presId="urn:microsoft.com/office/officeart/2008/layout/LinedList"/>
    <dgm:cxn modelId="{B313BB6E-B468-486F-B02D-1E95FD502A6B}" type="presParOf" srcId="{2C0499CB-971B-4A77-ACB0-BF9CC3F4B277}" destId="{63E86287-D586-4079-B8ED-B0546E55CA60}" srcOrd="2" destOrd="0" presId="urn:microsoft.com/office/officeart/2008/layout/LinedList"/>
    <dgm:cxn modelId="{178D8667-FAE2-4FC3-85FE-5D88E17860FB}" type="presParOf" srcId="{CEEB0EC0-9B70-4917-BAA6-B5CE9B5E2DAA}" destId="{C0AC2A5D-CD9F-4620-A51E-5759E1B425C3}" srcOrd="5" destOrd="0" presId="urn:microsoft.com/office/officeart/2008/layout/LinedList"/>
    <dgm:cxn modelId="{D27F32BE-4D96-4AE7-8D91-E7150505F560}" type="presParOf" srcId="{CEEB0EC0-9B70-4917-BAA6-B5CE9B5E2DAA}" destId="{09E27685-07D6-45DF-963D-7F8EF6D9701D}" srcOrd="6" destOrd="0" presId="urn:microsoft.com/office/officeart/2008/layout/LinedList"/>
    <dgm:cxn modelId="{75012491-EDBB-4B8A-A328-8AF0AEA281E3}" type="presParOf" srcId="{CEEB0EC0-9B70-4917-BAA6-B5CE9B5E2DAA}" destId="{6AD99ED3-D61E-4AA3-BBF0-F7C521721F24}" srcOrd="7" destOrd="0" presId="urn:microsoft.com/office/officeart/2008/layout/LinedList"/>
    <dgm:cxn modelId="{FAEEFE48-57AC-49E8-A982-016D03BAB9B6}" type="presParOf" srcId="{6AD99ED3-D61E-4AA3-BBF0-F7C521721F24}" destId="{2B8AB067-D274-4A25-A800-6C2DE911467A}" srcOrd="0" destOrd="0" presId="urn:microsoft.com/office/officeart/2008/layout/LinedList"/>
    <dgm:cxn modelId="{207C8DFF-D755-421B-91CC-9FBD84C7848B}" type="presParOf" srcId="{6AD99ED3-D61E-4AA3-BBF0-F7C521721F24}" destId="{1FA4C6A1-28BF-4549-95CD-FB9CAA12F432}" srcOrd="1" destOrd="0" presId="urn:microsoft.com/office/officeart/2008/layout/LinedList"/>
    <dgm:cxn modelId="{E7AB3A3D-4E84-4E92-BCE5-02049E449FE2}" type="presParOf" srcId="{6AD99ED3-D61E-4AA3-BBF0-F7C521721F24}" destId="{81477D58-B354-4EA4-A1C5-10AC179FB019}" srcOrd="2" destOrd="0" presId="urn:microsoft.com/office/officeart/2008/layout/LinedList"/>
    <dgm:cxn modelId="{8383F0F9-E70E-4515-B430-593628A5DC28}" type="presParOf" srcId="{CEEB0EC0-9B70-4917-BAA6-B5CE9B5E2DAA}" destId="{85998CC1-4A07-4E98-B5B7-55D438FC0A37}" srcOrd="8" destOrd="0" presId="urn:microsoft.com/office/officeart/2008/layout/LinedList"/>
    <dgm:cxn modelId="{9AFBF218-10F7-4197-B2C7-7240C57A4B33}" type="presParOf" srcId="{CEEB0EC0-9B70-4917-BAA6-B5CE9B5E2DAA}" destId="{F45C3D87-A108-4541-B384-7AD07FA4718B}" srcOrd="9" destOrd="0" presId="urn:microsoft.com/office/officeart/2008/layout/LinedList"/>
    <dgm:cxn modelId="{99D1D2AA-F3E7-4E46-BF66-D962C3C8B1C4}" type="presParOf" srcId="{CEEB0EC0-9B70-4917-BAA6-B5CE9B5E2DAA}" destId="{6341FA46-E3B4-4274-BBDE-0A9C253D5598}" srcOrd="10" destOrd="0" presId="urn:microsoft.com/office/officeart/2008/layout/LinedList"/>
    <dgm:cxn modelId="{B60F5D48-01B3-4E12-BA46-A124E875F38B}" type="presParOf" srcId="{6341FA46-E3B4-4274-BBDE-0A9C253D5598}" destId="{6C6C4693-223C-4A8B-8EEB-18CEB08ED64B}" srcOrd="0" destOrd="0" presId="urn:microsoft.com/office/officeart/2008/layout/LinedList"/>
    <dgm:cxn modelId="{B8BD4850-EB52-47CC-8724-A3422062B997}" type="presParOf" srcId="{6341FA46-E3B4-4274-BBDE-0A9C253D5598}" destId="{AFD47E3B-D521-4B16-A916-E79065908C98}" srcOrd="1" destOrd="0" presId="urn:microsoft.com/office/officeart/2008/layout/LinedList"/>
    <dgm:cxn modelId="{DB1FB5C5-3FC7-45CC-A687-5710991B1C67}" type="presParOf" srcId="{6341FA46-E3B4-4274-BBDE-0A9C253D5598}" destId="{7FF5AC8B-EA1E-4DE0-88BE-1467339404CF}" srcOrd="2" destOrd="0" presId="urn:microsoft.com/office/officeart/2008/layout/LinedList"/>
    <dgm:cxn modelId="{A0D00886-EF67-43E1-843B-DDE10E9D2782}" type="presParOf" srcId="{CEEB0EC0-9B70-4917-BAA6-B5CE9B5E2DAA}" destId="{66EACA12-F467-47F3-B348-08CA5376C274}" srcOrd="11" destOrd="0" presId="urn:microsoft.com/office/officeart/2008/layout/LinedList"/>
    <dgm:cxn modelId="{3FB308D7-3D9A-46F9-84B2-885A287EFFB5}" type="presParOf" srcId="{CEEB0EC0-9B70-4917-BAA6-B5CE9B5E2DAA}" destId="{AF26243A-3069-44EC-B415-12E4436CF967}" srcOrd="12" destOrd="0" presId="urn:microsoft.com/office/officeart/2008/layout/LinedList"/>
    <dgm:cxn modelId="{7EBF9F8B-9D14-4460-A124-A8EBFE8E1EB8}" type="presParOf" srcId="{CEEB0EC0-9B70-4917-BAA6-B5CE9B5E2DAA}" destId="{14C9135C-8319-4B49-A688-C453473EA610}" srcOrd="13" destOrd="0" presId="urn:microsoft.com/office/officeart/2008/layout/LinedList"/>
    <dgm:cxn modelId="{7036347B-FFE9-4DB5-86A9-108FFB5D97DE}" type="presParOf" srcId="{14C9135C-8319-4B49-A688-C453473EA610}" destId="{E997680F-F21B-42AE-8CD5-7EE3B5F52C5D}" srcOrd="0" destOrd="0" presId="urn:microsoft.com/office/officeart/2008/layout/LinedList"/>
    <dgm:cxn modelId="{60C9558E-B996-43FF-A29A-167635FBB12F}" type="presParOf" srcId="{14C9135C-8319-4B49-A688-C453473EA610}" destId="{14E713E6-0B46-4207-8D75-D15F9EB7E10C}" srcOrd="1" destOrd="0" presId="urn:microsoft.com/office/officeart/2008/layout/LinedList"/>
    <dgm:cxn modelId="{E2571B58-22AA-43A5-9168-A2A9D0749AF3}" type="presParOf" srcId="{14C9135C-8319-4B49-A688-C453473EA610}" destId="{E10350E6-16C2-4105-8B9C-9057D18F5680}" srcOrd="2" destOrd="0" presId="urn:microsoft.com/office/officeart/2008/layout/LinedList"/>
    <dgm:cxn modelId="{E81FEB0D-465A-4FD7-8237-BAC74C41C20A}" type="presParOf" srcId="{CEEB0EC0-9B70-4917-BAA6-B5CE9B5E2DAA}" destId="{F96594CC-4C95-4EED-892E-1C923CF665F8}" srcOrd="14" destOrd="0" presId="urn:microsoft.com/office/officeart/2008/layout/LinedList"/>
    <dgm:cxn modelId="{18A0FFB1-3571-4D58-9D5C-F30ACF5187A7}" type="presParOf" srcId="{CEEB0EC0-9B70-4917-BAA6-B5CE9B5E2DAA}" destId="{ECABED00-4330-4415-9C63-B5FAE3416BFC}" srcOrd="15" destOrd="0" presId="urn:microsoft.com/office/officeart/2008/layout/LinedList"/>
    <dgm:cxn modelId="{C30D9154-2146-4F5F-A417-D71BDFD771D8}" type="presParOf" srcId="{CEEB0EC0-9B70-4917-BAA6-B5CE9B5E2DAA}" destId="{97C3F3FD-F0A4-4D71-AF92-1C273C72A8A4}" srcOrd="16" destOrd="0" presId="urn:microsoft.com/office/officeart/2008/layout/LinedList"/>
    <dgm:cxn modelId="{90F39A92-54C2-44F5-BD30-000034DE0D0C}" type="presParOf" srcId="{97C3F3FD-F0A4-4D71-AF92-1C273C72A8A4}" destId="{BF561FFD-3B2A-456C-9009-42DC27F750FB}" srcOrd="0" destOrd="0" presId="urn:microsoft.com/office/officeart/2008/layout/LinedList"/>
    <dgm:cxn modelId="{3DA4F869-2828-4378-BD1A-7BA5463147BD}" type="presParOf" srcId="{97C3F3FD-F0A4-4D71-AF92-1C273C72A8A4}" destId="{C582E8DE-F4EE-48C3-86FE-79C054D4D511}" srcOrd="1" destOrd="0" presId="urn:microsoft.com/office/officeart/2008/layout/LinedList"/>
    <dgm:cxn modelId="{202C5AA2-59E1-4EEE-8375-3ECADDF9F37B}" type="presParOf" srcId="{97C3F3FD-F0A4-4D71-AF92-1C273C72A8A4}" destId="{8BCB50D9-CFE7-4580-8DE1-16C90578FDAA}" srcOrd="2" destOrd="0" presId="urn:microsoft.com/office/officeart/2008/layout/LinedList"/>
    <dgm:cxn modelId="{72AF3739-3442-4F61-820C-64084D9EA240}" type="presParOf" srcId="{CEEB0EC0-9B70-4917-BAA6-B5CE9B5E2DAA}" destId="{018E93F0-B6FA-466D-90E4-04980AA19ECE}" srcOrd="17" destOrd="0" presId="urn:microsoft.com/office/officeart/2008/layout/LinedList"/>
    <dgm:cxn modelId="{926DE31B-0BC2-48C7-A698-641EB7F9697A}" type="presParOf" srcId="{CEEB0EC0-9B70-4917-BAA6-B5CE9B5E2DAA}" destId="{5D5CE79E-6DC1-44CE-ADBE-602539FDF999}" srcOrd="18" destOrd="0" presId="urn:microsoft.com/office/officeart/2008/layout/LinedList"/>
    <dgm:cxn modelId="{B651F162-0EF6-4D1E-A5A9-CB0EBCA422FC}" type="presParOf" srcId="{CEEB0EC0-9B70-4917-BAA6-B5CE9B5E2DAA}" destId="{D95C5AEA-1CAB-491E-929A-8738C2AA5A8A}" srcOrd="19" destOrd="0" presId="urn:microsoft.com/office/officeart/2008/layout/LinedList"/>
    <dgm:cxn modelId="{86E24EC8-5978-45E8-834F-24A3DAFDFCFD}" type="presParOf" srcId="{D95C5AEA-1CAB-491E-929A-8738C2AA5A8A}" destId="{1C1FBC42-18E7-4441-8C3C-BE607D439F56}" srcOrd="0" destOrd="0" presId="urn:microsoft.com/office/officeart/2008/layout/LinedList"/>
    <dgm:cxn modelId="{16FFEA50-F8CF-4237-96D5-7B50625D9383}" type="presParOf" srcId="{D95C5AEA-1CAB-491E-929A-8738C2AA5A8A}" destId="{0B5495C6-93A3-4923-B889-231C8FB91236}" srcOrd="1" destOrd="0" presId="urn:microsoft.com/office/officeart/2008/layout/LinedList"/>
    <dgm:cxn modelId="{7AA0F0E0-73BF-49BE-A7AB-5CB795044B77}" type="presParOf" srcId="{D95C5AEA-1CAB-491E-929A-8738C2AA5A8A}" destId="{9FED4706-6500-4409-81D3-EBF45D060906}" srcOrd="2" destOrd="0" presId="urn:microsoft.com/office/officeart/2008/layout/LinedList"/>
    <dgm:cxn modelId="{C3D02A7C-F3F7-4F90-B19F-037C8AE70E03}" type="presParOf" srcId="{CEEB0EC0-9B70-4917-BAA6-B5CE9B5E2DAA}" destId="{D9CC4661-C6BC-42B0-AEFF-785B4976D9DF}" srcOrd="20" destOrd="0" presId="urn:microsoft.com/office/officeart/2008/layout/LinedList"/>
    <dgm:cxn modelId="{491D2C62-D08C-48FD-8326-39AA1AD7AE6C}" type="presParOf" srcId="{CEEB0EC0-9B70-4917-BAA6-B5CE9B5E2DAA}" destId="{8BDA4985-FD96-4482-AC63-DA132CAE6195}" srcOrd="2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5F0413-78EC-45D1-8F79-6794CF9C387D}" type="doc">
      <dgm:prSet loTypeId="urn:microsoft.com/office/officeart/2008/layout/LinedList" loCatId="hierarchy" qsTypeId="urn:microsoft.com/office/officeart/2005/8/quickstyle/3d1" qsCatId="3D" csTypeId="urn:microsoft.com/office/officeart/2005/8/colors/accent2_1" csCatId="accent2" phldr="1"/>
      <dgm:spPr/>
      <dgm:t>
        <a:bodyPr/>
        <a:lstStyle/>
        <a:p>
          <a:endParaRPr lang="en-ZA"/>
        </a:p>
      </dgm:t>
    </dgm:pt>
    <dgm:pt modelId="{C833977F-D616-4FA8-B385-13D091C15740}">
      <dgm:prSet phldrT="[Text]"/>
      <dgm:spPr/>
      <dgm:t>
        <a:bodyPr/>
        <a:lstStyle/>
        <a:p>
          <a:r>
            <a:rPr lang="en-ZA" dirty="0" smtClean="0"/>
            <a:t>Conditional Grants</a:t>
          </a:r>
          <a:endParaRPr lang="en-ZA" dirty="0"/>
        </a:p>
      </dgm:t>
    </dgm:pt>
    <dgm:pt modelId="{17CD54E7-BDE4-4E4F-8449-96115B129C5A}" type="parTrans" cxnId="{0C77821A-D1B8-4867-9ECB-6D86CA9D406A}">
      <dgm:prSet/>
      <dgm:spPr/>
      <dgm:t>
        <a:bodyPr/>
        <a:lstStyle/>
        <a:p>
          <a:endParaRPr lang="en-ZA"/>
        </a:p>
      </dgm:t>
    </dgm:pt>
    <dgm:pt modelId="{F64B41C9-F3FE-4C35-8781-5DCC7DB32959}" type="sibTrans" cxnId="{0C77821A-D1B8-4867-9ECB-6D86CA9D406A}">
      <dgm:prSet/>
      <dgm:spPr/>
      <dgm:t>
        <a:bodyPr/>
        <a:lstStyle/>
        <a:p>
          <a:endParaRPr lang="en-ZA"/>
        </a:p>
      </dgm:t>
    </dgm:pt>
    <dgm:pt modelId="{5FF992DC-B9BA-4317-AF4E-91275BE8400B}">
      <dgm:prSet phldrT="[Text]"/>
      <dgm:spPr/>
      <dgm:t>
        <a:bodyPr/>
        <a:lstStyle/>
        <a:p>
          <a:r>
            <a:rPr lang="en-ZA" dirty="0" smtClean="0"/>
            <a:t>EPWP Integrated Grant to Provinces</a:t>
          </a:r>
          <a:endParaRPr lang="en-ZA" dirty="0"/>
        </a:p>
      </dgm:t>
    </dgm:pt>
    <dgm:pt modelId="{F3CAFDBD-DA48-4CAB-8041-50B97FD528CF}" type="parTrans" cxnId="{725651C2-8CD6-4D99-A9A1-291111D2140C}">
      <dgm:prSet/>
      <dgm:spPr/>
      <dgm:t>
        <a:bodyPr/>
        <a:lstStyle/>
        <a:p>
          <a:endParaRPr lang="en-ZA"/>
        </a:p>
      </dgm:t>
    </dgm:pt>
    <dgm:pt modelId="{E47860FB-F4CE-482E-AB7B-7FAC8BF1219A}" type="sibTrans" cxnId="{725651C2-8CD6-4D99-A9A1-291111D2140C}">
      <dgm:prSet/>
      <dgm:spPr/>
      <dgm:t>
        <a:bodyPr/>
        <a:lstStyle/>
        <a:p>
          <a:endParaRPr lang="en-ZA"/>
        </a:p>
      </dgm:t>
    </dgm:pt>
    <dgm:pt modelId="{FCE86CD9-5AB5-4A10-A32D-ADCD2F194BE2}">
      <dgm:prSet/>
      <dgm:spPr/>
      <dgm:t>
        <a:bodyPr/>
        <a:lstStyle/>
        <a:p>
          <a:r>
            <a:rPr lang="en-ZA" dirty="0" smtClean="0"/>
            <a:t>EPWP Integrated Grant to Municipalities</a:t>
          </a:r>
          <a:endParaRPr lang="en-ZA" dirty="0"/>
        </a:p>
      </dgm:t>
    </dgm:pt>
    <dgm:pt modelId="{A4863B3C-1BD0-4B23-95BB-45CBDB5DD8E5}" type="parTrans" cxnId="{C15D4513-23BA-4A92-82E5-E9F6CCC3F90F}">
      <dgm:prSet/>
      <dgm:spPr/>
      <dgm:t>
        <a:bodyPr/>
        <a:lstStyle/>
        <a:p>
          <a:endParaRPr lang="en-ZA"/>
        </a:p>
      </dgm:t>
    </dgm:pt>
    <dgm:pt modelId="{5DC6A541-A654-420E-9A38-A4E8BEC3706A}" type="sibTrans" cxnId="{C15D4513-23BA-4A92-82E5-E9F6CCC3F90F}">
      <dgm:prSet/>
      <dgm:spPr/>
      <dgm:t>
        <a:bodyPr/>
        <a:lstStyle/>
        <a:p>
          <a:endParaRPr lang="en-ZA"/>
        </a:p>
      </dgm:t>
    </dgm:pt>
    <dgm:pt modelId="{608B1FC4-47C2-4923-BEB4-235B4CADDCB2}">
      <dgm:prSet/>
      <dgm:spPr/>
      <dgm:t>
        <a:bodyPr/>
        <a:lstStyle/>
        <a:p>
          <a:r>
            <a:rPr lang="en-ZA" smtClean="0"/>
            <a:t>Social Sector EPWP Grant to Provinces</a:t>
          </a:r>
          <a:endParaRPr lang="en-ZA" dirty="0"/>
        </a:p>
      </dgm:t>
    </dgm:pt>
    <dgm:pt modelId="{B10C92C1-7804-4D32-A976-CD1516DE2621}" type="parTrans" cxnId="{5BE68088-562E-4D23-90EE-FD6E1189C87A}">
      <dgm:prSet/>
      <dgm:spPr/>
      <dgm:t>
        <a:bodyPr/>
        <a:lstStyle/>
        <a:p>
          <a:endParaRPr lang="en-ZA"/>
        </a:p>
      </dgm:t>
    </dgm:pt>
    <dgm:pt modelId="{779034D1-2551-448D-A4FA-FA54EFAEAC06}" type="sibTrans" cxnId="{5BE68088-562E-4D23-90EE-FD6E1189C87A}">
      <dgm:prSet/>
      <dgm:spPr/>
      <dgm:t>
        <a:bodyPr/>
        <a:lstStyle/>
        <a:p>
          <a:endParaRPr lang="en-ZA"/>
        </a:p>
      </dgm:t>
    </dgm:pt>
    <dgm:pt modelId="{CAF7CD76-F2C8-4634-A9A3-A93F8D53DA12}">
      <dgm:prSet/>
      <dgm:spPr/>
      <dgm:t>
        <a:bodyPr/>
        <a:lstStyle/>
        <a:p>
          <a:r>
            <a:rPr lang="en-ZA" smtClean="0"/>
            <a:t>Non-State Sector Wage Subsidy.</a:t>
          </a:r>
          <a:endParaRPr lang="en-ZA" dirty="0"/>
        </a:p>
      </dgm:t>
    </dgm:pt>
    <dgm:pt modelId="{06639F46-DB7A-49E3-AE69-96AB01C258B6}" type="parTrans" cxnId="{DC0BE057-E1DE-4999-A67C-41656845BFF6}">
      <dgm:prSet/>
      <dgm:spPr/>
      <dgm:t>
        <a:bodyPr/>
        <a:lstStyle/>
        <a:p>
          <a:endParaRPr lang="en-ZA"/>
        </a:p>
      </dgm:t>
    </dgm:pt>
    <dgm:pt modelId="{4C3AEDC1-0E71-4C44-AA12-18188A435797}" type="sibTrans" cxnId="{DC0BE057-E1DE-4999-A67C-41656845BFF6}">
      <dgm:prSet/>
      <dgm:spPr/>
      <dgm:t>
        <a:bodyPr/>
        <a:lstStyle/>
        <a:p>
          <a:endParaRPr lang="en-ZA"/>
        </a:p>
      </dgm:t>
    </dgm:pt>
    <dgm:pt modelId="{2455C4B7-6053-4C0B-9F22-6566E7C23420}" type="pres">
      <dgm:prSet presAssocID="{E45F0413-78EC-45D1-8F79-6794CF9C387D}" presName="vert0" presStyleCnt="0">
        <dgm:presLayoutVars>
          <dgm:dir/>
          <dgm:animOne val="branch"/>
          <dgm:animLvl val="lvl"/>
        </dgm:presLayoutVars>
      </dgm:prSet>
      <dgm:spPr/>
      <dgm:t>
        <a:bodyPr/>
        <a:lstStyle/>
        <a:p>
          <a:endParaRPr lang="en-ZA"/>
        </a:p>
      </dgm:t>
    </dgm:pt>
    <dgm:pt modelId="{90C8EBA2-CB1D-4EF1-B67E-DA5C058F632D}" type="pres">
      <dgm:prSet presAssocID="{C833977F-D616-4FA8-B385-13D091C15740}" presName="thickLine" presStyleLbl="alignNode1" presStyleIdx="0" presStyleCnt="1"/>
      <dgm:spPr/>
    </dgm:pt>
    <dgm:pt modelId="{21DFD7C9-E7CD-4AC9-A9F3-8D04D7C59637}" type="pres">
      <dgm:prSet presAssocID="{C833977F-D616-4FA8-B385-13D091C15740}" presName="horz1" presStyleCnt="0"/>
      <dgm:spPr/>
    </dgm:pt>
    <dgm:pt modelId="{5403DE5D-C627-441A-8780-A15F6EBC2C3E}" type="pres">
      <dgm:prSet presAssocID="{C833977F-D616-4FA8-B385-13D091C15740}" presName="tx1" presStyleLbl="revTx" presStyleIdx="0" presStyleCnt="5"/>
      <dgm:spPr/>
      <dgm:t>
        <a:bodyPr/>
        <a:lstStyle/>
        <a:p>
          <a:endParaRPr lang="en-ZA"/>
        </a:p>
      </dgm:t>
    </dgm:pt>
    <dgm:pt modelId="{2AE0FF5B-EEAB-4265-964F-40D990776D9F}" type="pres">
      <dgm:prSet presAssocID="{C833977F-D616-4FA8-B385-13D091C15740}" presName="vert1" presStyleCnt="0"/>
      <dgm:spPr/>
    </dgm:pt>
    <dgm:pt modelId="{5314F745-1BD5-4798-8846-37D94F7CC1E2}" type="pres">
      <dgm:prSet presAssocID="{5FF992DC-B9BA-4317-AF4E-91275BE8400B}" presName="vertSpace2a" presStyleCnt="0"/>
      <dgm:spPr/>
    </dgm:pt>
    <dgm:pt modelId="{C87EA6D3-C214-4414-BAD7-543F447D96E2}" type="pres">
      <dgm:prSet presAssocID="{5FF992DC-B9BA-4317-AF4E-91275BE8400B}" presName="horz2" presStyleCnt="0"/>
      <dgm:spPr/>
    </dgm:pt>
    <dgm:pt modelId="{0D611C22-1F0E-404F-AD74-0DA2DF0457F0}" type="pres">
      <dgm:prSet presAssocID="{5FF992DC-B9BA-4317-AF4E-91275BE8400B}" presName="horzSpace2" presStyleCnt="0"/>
      <dgm:spPr/>
    </dgm:pt>
    <dgm:pt modelId="{6190AD9F-F177-4459-B5B8-6120FBABAD7B}" type="pres">
      <dgm:prSet presAssocID="{5FF992DC-B9BA-4317-AF4E-91275BE8400B}" presName="tx2" presStyleLbl="revTx" presStyleIdx="1" presStyleCnt="5"/>
      <dgm:spPr/>
      <dgm:t>
        <a:bodyPr/>
        <a:lstStyle/>
        <a:p>
          <a:endParaRPr lang="en-ZA"/>
        </a:p>
      </dgm:t>
    </dgm:pt>
    <dgm:pt modelId="{479CFDD8-989E-448E-B46F-D0E18F96277B}" type="pres">
      <dgm:prSet presAssocID="{5FF992DC-B9BA-4317-AF4E-91275BE8400B}" presName="vert2" presStyleCnt="0"/>
      <dgm:spPr/>
    </dgm:pt>
    <dgm:pt modelId="{9F419518-D12C-4633-9368-AD9C7D0A0A22}" type="pres">
      <dgm:prSet presAssocID="{5FF992DC-B9BA-4317-AF4E-91275BE8400B}" presName="thinLine2b" presStyleLbl="callout" presStyleIdx="0" presStyleCnt="4"/>
      <dgm:spPr/>
    </dgm:pt>
    <dgm:pt modelId="{C0D06A7F-2299-4663-BAC3-89BF69AB55C6}" type="pres">
      <dgm:prSet presAssocID="{5FF992DC-B9BA-4317-AF4E-91275BE8400B}" presName="vertSpace2b" presStyleCnt="0"/>
      <dgm:spPr/>
    </dgm:pt>
    <dgm:pt modelId="{5CD48865-B60E-4EB7-A409-B4A4B11623A1}" type="pres">
      <dgm:prSet presAssocID="{FCE86CD9-5AB5-4A10-A32D-ADCD2F194BE2}" presName="horz2" presStyleCnt="0"/>
      <dgm:spPr/>
    </dgm:pt>
    <dgm:pt modelId="{DC9D9EDC-02D9-4A03-B129-063E591AAAAF}" type="pres">
      <dgm:prSet presAssocID="{FCE86CD9-5AB5-4A10-A32D-ADCD2F194BE2}" presName="horzSpace2" presStyleCnt="0"/>
      <dgm:spPr/>
    </dgm:pt>
    <dgm:pt modelId="{01887BF6-47AB-41A3-8861-062619A7518F}" type="pres">
      <dgm:prSet presAssocID="{FCE86CD9-5AB5-4A10-A32D-ADCD2F194BE2}" presName="tx2" presStyleLbl="revTx" presStyleIdx="2" presStyleCnt="5"/>
      <dgm:spPr/>
      <dgm:t>
        <a:bodyPr/>
        <a:lstStyle/>
        <a:p>
          <a:endParaRPr lang="en-ZA"/>
        </a:p>
      </dgm:t>
    </dgm:pt>
    <dgm:pt modelId="{17A6F692-C025-4307-9046-8E30C5199318}" type="pres">
      <dgm:prSet presAssocID="{FCE86CD9-5AB5-4A10-A32D-ADCD2F194BE2}" presName="vert2" presStyleCnt="0"/>
      <dgm:spPr/>
    </dgm:pt>
    <dgm:pt modelId="{CC6828C8-D5D9-4603-BA94-3EE7842596CC}" type="pres">
      <dgm:prSet presAssocID="{FCE86CD9-5AB5-4A10-A32D-ADCD2F194BE2}" presName="thinLine2b" presStyleLbl="callout" presStyleIdx="1" presStyleCnt="4"/>
      <dgm:spPr/>
    </dgm:pt>
    <dgm:pt modelId="{F431858B-BC12-44A4-8DA9-53C1EF8BD81B}" type="pres">
      <dgm:prSet presAssocID="{FCE86CD9-5AB5-4A10-A32D-ADCD2F194BE2}" presName="vertSpace2b" presStyleCnt="0"/>
      <dgm:spPr/>
    </dgm:pt>
    <dgm:pt modelId="{589CF0FC-EF4E-41D9-AB7E-0750F7A9A322}" type="pres">
      <dgm:prSet presAssocID="{608B1FC4-47C2-4923-BEB4-235B4CADDCB2}" presName="horz2" presStyleCnt="0"/>
      <dgm:spPr/>
    </dgm:pt>
    <dgm:pt modelId="{EDEE6F93-9FDC-45C1-B247-50072E9F807D}" type="pres">
      <dgm:prSet presAssocID="{608B1FC4-47C2-4923-BEB4-235B4CADDCB2}" presName="horzSpace2" presStyleCnt="0"/>
      <dgm:spPr/>
    </dgm:pt>
    <dgm:pt modelId="{69F27447-D051-4815-AD3A-DC14DB289015}" type="pres">
      <dgm:prSet presAssocID="{608B1FC4-47C2-4923-BEB4-235B4CADDCB2}" presName="tx2" presStyleLbl="revTx" presStyleIdx="3" presStyleCnt="5"/>
      <dgm:spPr/>
      <dgm:t>
        <a:bodyPr/>
        <a:lstStyle/>
        <a:p>
          <a:endParaRPr lang="en-ZA"/>
        </a:p>
      </dgm:t>
    </dgm:pt>
    <dgm:pt modelId="{A8FAF9F4-01D9-49BE-97B6-518B45E0E8B5}" type="pres">
      <dgm:prSet presAssocID="{608B1FC4-47C2-4923-BEB4-235B4CADDCB2}" presName="vert2" presStyleCnt="0"/>
      <dgm:spPr/>
    </dgm:pt>
    <dgm:pt modelId="{D7E3A230-6A34-471F-8610-823E43B05517}" type="pres">
      <dgm:prSet presAssocID="{608B1FC4-47C2-4923-BEB4-235B4CADDCB2}" presName="thinLine2b" presStyleLbl="callout" presStyleIdx="2" presStyleCnt="4"/>
      <dgm:spPr/>
    </dgm:pt>
    <dgm:pt modelId="{E54F92DD-A2CD-43B0-9947-E384FC7A0036}" type="pres">
      <dgm:prSet presAssocID="{608B1FC4-47C2-4923-BEB4-235B4CADDCB2}" presName="vertSpace2b" presStyleCnt="0"/>
      <dgm:spPr/>
    </dgm:pt>
    <dgm:pt modelId="{40506F01-D865-427A-817B-62177DDA4E70}" type="pres">
      <dgm:prSet presAssocID="{CAF7CD76-F2C8-4634-A9A3-A93F8D53DA12}" presName="horz2" presStyleCnt="0"/>
      <dgm:spPr/>
    </dgm:pt>
    <dgm:pt modelId="{D7CA547D-B9E0-405E-BD8F-897AC28145B6}" type="pres">
      <dgm:prSet presAssocID="{CAF7CD76-F2C8-4634-A9A3-A93F8D53DA12}" presName="horzSpace2" presStyleCnt="0"/>
      <dgm:spPr/>
    </dgm:pt>
    <dgm:pt modelId="{7C1F42DD-97E0-42B4-96FC-5FD85D9A8CCD}" type="pres">
      <dgm:prSet presAssocID="{CAF7CD76-F2C8-4634-A9A3-A93F8D53DA12}" presName="tx2" presStyleLbl="revTx" presStyleIdx="4" presStyleCnt="5"/>
      <dgm:spPr/>
      <dgm:t>
        <a:bodyPr/>
        <a:lstStyle/>
        <a:p>
          <a:endParaRPr lang="en-ZA"/>
        </a:p>
      </dgm:t>
    </dgm:pt>
    <dgm:pt modelId="{374B4566-7B02-458F-9B77-A9001530C83B}" type="pres">
      <dgm:prSet presAssocID="{CAF7CD76-F2C8-4634-A9A3-A93F8D53DA12}" presName="vert2" presStyleCnt="0"/>
      <dgm:spPr/>
    </dgm:pt>
    <dgm:pt modelId="{5AE0E459-F7C4-4E15-BC58-5F2ECC8070C7}" type="pres">
      <dgm:prSet presAssocID="{CAF7CD76-F2C8-4634-A9A3-A93F8D53DA12}" presName="thinLine2b" presStyleLbl="callout" presStyleIdx="3" presStyleCnt="4"/>
      <dgm:spPr/>
    </dgm:pt>
    <dgm:pt modelId="{B4487C35-E2AE-4C2F-B312-5EF21FEF2151}" type="pres">
      <dgm:prSet presAssocID="{CAF7CD76-F2C8-4634-A9A3-A93F8D53DA12}" presName="vertSpace2b" presStyleCnt="0"/>
      <dgm:spPr/>
    </dgm:pt>
  </dgm:ptLst>
  <dgm:cxnLst>
    <dgm:cxn modelId="{5BE68088-562E-4D23-90EE-FD6E1189C87A}" srcId="{C833977F-D616-4FA8-B385-13D091C15740}" destId="{608B1FC4-47C2-4923-BEB4-235B4CADDCB2}" srcOrd="2" destOrd="0" parTransId="{B10C92C1-7804-4D32-A976-CD1516DE2621}" sibTransId="{779034D1-2551-448D-A4FA-FA54EFAEAC06}"/>
    <dgm:cxn modelId="{8C5A45AE-5DD7-4127-8CB8-58CA8D6455B4}" type="presOf" srcId="{E45F0413-78EC-45D1-8F79-6794CF9C387D}" destId="{2455C4B7-6053-4C0B-9F22-6566E7C23420}" srcOrd="0" destOrd="0" presId="urn:microsoft.com/office/officeart/2008/layout/LinedList"/>
    <dgm:cxn modelId="{E66B1161-E7E4-42D7-A20C-1CB1424936AF}" type="presOf" srcId="{CAF7CD76-F2C8-4634-A9A3-A93F8D53DA12}" destId="{7C1F42DD-97E0-42B4-96FC-5FD85D9A8CCD}" srcOrd="0" destOrd="0" presId="urn:microsoft.com/office/officeart/2008/layout/LinedList"/>
    <dgm:cxn modelId="{84638805-ACE9-42EE-8279-EF71143F39D3}" type="presOf" srcId="{C833977F-D616-4FA8-B385-13D091C15740}" destId="{5403DE5D-C627-441A-8780-A15F6EBC2C3E}" srcOrd="0" destOrd="0" presId="urn:microsoft.com/office/officeart/2008/layout/LinedList"/>
    <dgm:cxn modelId="{0C77821A-D1B8-4867-9ECB-6D86CA9D406A}" srcId="{E45F0413-78EC-45D1-8F79-6794CF9C387D}" destId="{C833977F-D616-4FA8-B385-13D091C15740}" srcOrd="0" destOrd="0" parTransId="{17CD54E7-BDE4-4E4F-8449-96115B129C5A}" sibTransId="{F64B41C9-F3FE-4C35-8781-5DCC7DB32959}"/>
    <dgm:cxn modelId="{C15D4513-23BA-4A92-82E5-E9F6CCC3F90F}" srcId="{C833977F-D616-4FA8-B385-13D091C15740}" destId="{FCE86CD9-5AB5-4A10-A32D-ADCD2F194BE2}" srcOrd="1" destOrd="0" parTransId="{A4863B3C-1BD0-4B23-95BB-45CBDB5DD8E5}" sibTransId="{5DC6A541-A654-420E-9A38-A4E8BEC3706A}"/>
    <dgm:cxn modelId="{DC0BE057-E1DE-4999-A67C-41656845BFF6}" srcId="{C833977F-D616-4FA8-B385-13D091C15740}" destId="{CAF7CD76-F2C8-4634-A9A3-A93F8D53DA12}" srcOrd="3" destOrd="0" parTransId="{06639F46-DB7A-49E3-AE69-96AB01C258B6}" sibTransId="{4C3AEDC1-0E71-4C44-AA12-18188A435797}"/>
    <dgm:cxn modelId="{09E55265-4BA0-47D8-AEE7-290BBF707278}" type="presOf" srcId="{5FF992DC-B9BA-4317-AF4E-91275BE8400B}" destId="{6190AD9F-F177-4459-B5B8-6120FBABAD7B}" srcOrd="0" destOrd="0" presId="urn:microsoft.com/office/officeart/2008/layout/LinedList"/>
    <dgm:cxn modelId="{653297B9-277C-4006-8535-881FB78C18B8}" type="presOf" srcId="{FCE86CD9-5AB5-4A10-A32D-ADCD2F194BE2}" destId="{01887BF6-47AB-41A3-8861-062619A7518F}" srcOrd="0" destOrd="0" presId="urn:microsoft.com/office/officeart/2008/layout/LinedList"/>
    <dgm:cxn modelId="{725651C2-8CD6-4D99-A9A1-291111D2140C}" srcId="{C833977F-D616-4FA8-B385-13D091C15740}" destId="{5FF992DC-B9BA-4317-AF4E-91275BE8400B}" srcOrd="0" destOrd="0" parTransId="{F3CAFDBD-DA48-4CAB-8041-50B97FD528CF}" sibTransId="{E47860FB-F4CE-482E-AB7B-7FAC8BF1219A}"/>
    <dgm:cxn modelId="{2F83828A-90B8-4465-92F4-7AEBF6AE1976}" type="presOf" srcId="{608B1FC4-47C2-4923-BEB4-235B4CADDCB2}" destId="{69F27447-D051-4815-AD3A-DC14DB289015}" srcOrd="0" destOrd="0" presId="urn:microsoft.com/office/officeart/2008/layout/LinedList"/>
    <dgm:cxn modelId="{43B523A8-87E6-4FBA-9062-D7AF57D25331}" type="presParOf" srcId="{2455C4B7-6053-4C0B-9F22-6566E7C23420}" destId="{90C8EBA2-CB1D-4EF1-B67E-DA5C058F632D}" srcOrd="0" destOrd="0" presId="urn:microsoft.com/office/officeart/2008/layout/LinedList"/>
    <dgm:cxn modelId="{5420D3B9-822E-415F-9DB5-C035C41DACE7}" type="presParOf" srcId="{2455C4B7-6053-4C0B-9F22-6566E7C23420}" destId="{21DFD7C9-E7CD-4AC9-A9F3-8D04D7C59637}" srcOrd="1" destOrd="0" presId="urn:microsoft.com/office/officeart/2008/layout/LinedList"/>
    <dgm:cxn modelId="{A2D1E8EE-2715-40B9-AEDA-3B70E7828201}" type="presParOf" srcId="{21DFD7C9-E7CD-4AC9-A9F3-8D04D7C59637}" destId="{5403DE5D-C627-441A-8780-A15F6EBC2C3E}" srcOrd="0" destOrd="0" presId="urn:microsoft.com/office/officeart/2008/layout/LinedList"/>
    <dgm:cxn modelId="{7D71A820-0F4C-4EB4-B03C-B52C9F5E925B}" type="presParOf" srcId="{21DFD7C9-E7CD-4AC9-A9F3-8D04D7C59637}" destId="{2AE0FF5B-EEAB-4265-964F-40D990776D9F}" srcOrd="1" destOrd="0" presId="urn:microsoft.com/office/officeart/2008/layout/LinedList"/>
    <dgm:cxn modelId="{F456B615-9157-4308-9105-DD8765087136}" type="presParOf" srcId="{2AE0FF5B-EEAB-4265-964F-40D990776D9F}" destId="{5314F745-1BD5-4798-8846-37D94F7CC1E2}" srcOrd="0" destOrd="0" presId="urn:microsoft.com/office/officeart/2008/layout/LinedList"/>
    <dgm:cxn modelId="{9F7DA3CA-F865-44BE-89C0-C5F2326B7BE4}" type="presParOf" srcId="{2AE0FF5B-EEAB-4265-964F-40D990776D9F}" destId="{C87EA6D3-C214-4414-BAD7-543F447D96E2}" srcOrd="1" destOrd="0" presId="urn:microsoft.com/office/officeart/2008/layout/LinedList"/>
    <dgm:cxn modelId="{D815D57F-CB38-4870-BC3D-92AF4BA3C6C2}" type="presParOf" srcId="{C87EA6D3-C214-4414-BAD7-543F447D96E2}" destId="{0D611C22-1F0E-404F-AD74-0DA2DF0457F0}" srcOrd="0" destOrd="0" presId="urn:microsoft.com/office/officeart/2008/layout/LinedList"/>
    <dgm:cxn modelId="{889192FA-4301-472B-B789-7B1BB7DE40C1}" type="presParOf" srcId="{C87EA6D3-C214-4414-BAD7-543F447D96E2}" destId="{6190AD9F-F177-4459-B5B8-6120FBABAD7B}" srcOrd="1" destOrd="0" presId="urn:microsoft.com/office/officeart/2008/layout/LinedList"/>
    <dgm:cxn modelId="{2D0F51D2-9128-4546-B4E3-F22F466D5F89}" type="presParOf" srcId="{C87EA6D3-C214-4414-BAD7-543F447D96E2}" destId="{479CFDD8-989E-448E-B46F-D0E18F96277B}" srcOrd="2" destOrd="0" presId="urn:microsoft.com/office/officeart/2008/layout/LinedList"/>
    <dgm:cxn modelId="{98285FDE-18BC-4F92-9B2B-66A6A3CF7B9E}" type="presParOf" srcId="{2AE0FF5B-EEAB-4265-964F-40D990776D9F}" destId="{9F419518-D12C-4633-9368-AD9C7D0A0A22}" srcOrd="2" destOrd="0" presId="urn:microsoft.com/office/officeart/2008/layout/LinedList"/>
    <dgm:cxn modelId="{6EA279AB-D3BA-4DD7-9525-2ED8E9C9DCA5}" type="presParOf" srcId="{2AE0FF5B-EEAB-4265-964F-40D990776D9F}" destId="{C0D06A7F-2299-4663-BAC3-89BF69AB55C6}" srcOrd="3" destOrd="0" presId="urn:microsoft.com/office/officeart/2008/layout/LinedList"/>
    <dgm:cxn modelId="{E2856723-6EBE-42CA-80CB-01902DB03C42}" type="presParOf" srcId="{2AE0FF5B-EEAB-4265-964F-40D990776D9F}" destId="{5CD48865-B60E-4EB7-A409-B4A4B11623A1}" srcOrd="4" destOrd="0" presId="urn:microsoft.com/office/officeart/2008/layout/LinedList"/>
    <dgm:cxn modelId="{D8F8AB64-CDC0-46A3-B53C-B9A65980C35A}" type="presParOf" srcId="{5CD48865-B60E-4EB7-A409-B4A4B11623A1}" destId="{DC9D9EDC-02D9-4A03-B129-063E591AAAAF}" srcOrd="0" destOrd="0" presId="urn:microsoft.com/office/officeart/2008/layout/LinedList"/>
    <dgm:cxn modelId="{E7319ACE-5A08-46CE-9B9C-B303F34B5C7B}" type="presParOf" srcId="{5CD48865-B60E-4EB7-A409-B4A4B11623A1}" destId="{01887BF6-47AB-41A3-8861-062619A7518F}" srcOrd="1" destOrd="0" presId="urn:microsoft.com/office/officeart/2008/layout/LinedList"/>
    <dgm:cxn modelId="{5D0DBADD-44ED-418C-8623-00D3C93CB18D}" type="presParOf" srcId="{5CD48865-B60E-4EB7-A409-B4A4B11623A1}" destId="{17A6F692-C025-4307-9046-8E30C5199318}" srcOrd="2" destOrd="0" presId="urn:microsoft.com/office/officeart/2008/layout/LinedList"/>
    <dgm:cxn modelId="{E43A873B-E978-4D2F-A291-B49A5FC87BE0}" type="presParOf" srcId="{2AE0FF5B-EEAB-4265-964F-40D990776D9F}" destId="{CC6828C8-D5D9-4603-BA94-3EE7842596CC}" srcOrd="5" destOrd="0" presId="urn:microsoft.com/office/officeart/2008/layout/LinedList"/>
    <dgm:cxn modelId="{AA4B6D57-3486-4314-84E6-9D454C52C45B}" type="presParOf" srcId="{2AE0FF5B-EEAB-4265-964F-40D990776D9F}" destId="{F431858B-BC12-44A4-8DA9-53C1EF8BD81B}" srcOrd="6" destOrd="0" presId="urn:microsoft.com/office/officeart/2008/layout/LinedList"/>
    <dgm:cxn modelId="{1B836898-C71E-42DE-A494-897CD435A63E}" type="presParOf" srcId="{2AE0FF5B-EEAB-4265-964F-40D990776D9F}" destId="{589CF0FC-EF4E-41D9-AB7E-0750F7A9A322}" srcOrd="7" destOrd="0" presId="urn:microsoft.com/office/officeart/2008/layout/LinedList"/>
    <dgm:cxn modelId="{EBF4BDBD-FFFB-4877-86E7-30AEFCA9FDE2}" type="presParOf" srcId="{589CF0FC-EF4E-41D9-AB7E-0750F7A9A322}" destId="{EDEE6F93-9FDC-45C1-B247-50072E9F807D}" srcOrd="0" destOrd="0" presId="urn:microsoft.com/office/officeart/2008/layout/LinedList"/>
    <dgm:cxn modelId="{9A770A6F-3D43-4C39-8880-0162842DA528}" type="presParOf" srcId="{589CF0FC-EF4E-41D9-AB7E-0750F7A9A322}" destId="{69F27447-D051-4815-AD3A-DC14DB289015}" srcOrd="1" destOrd="0" presId="urn:microsoft.com/office/officeart/2008/layout/LinedList"/>
    <dgm:cxn modelId="{9C085A14-1FD0-4E4E-8BD8-9A7D1281477E}" type="presParOf" srcId="{589CF0FC-EF4E-41D9-AB7E-0750F7A9A322}" destId="{A8FAF9F4-01D9-49BE-97B6-518B45E0E8B5}" srcOrd="2" destOrd="0" presId="urn:microsoft.com/office/officeart/2008/layout/LinedList"/>
    <dgm:cxn modelId="{4D79261C-F199-49EF-835B-A8F56698460D}" type="presParOf" srcId="{2AE0FF5B-EEAB-4265-964F-40D990776D9F}" destId="{D7E3A230-6A34-471F-8610-823E43B05517}" srcOrd="8" destOrd="0" presId="urn:microsoft.com/office/officeart/2008/layout/LinedList"/>
    <dgm:cxn modelId="{30DF8C1E-8B53-4406-A84B-7D34EF09902A}" type="presParOf" srcId="{2AE0FF5B-EEAB-4265-964F-40D990776D9F}" destId="{E54F92DD-A2CD-43B0-9947-E384FC7A0036}" srcOrd="9" destOrd="0" presId="urn:microsoft.com/office/officeart/2008/layout/LinedList"/>
    <dgm:cxn modelId="{9769DFFE-A160-46D7-9678-0C81EDAAD872}" type="presParOf" srcId="{2AE0FF5B-EEAB-4265-964F-40D990776D9F}" destId="{40506F01-D865-427A-817B-62177DDA4E70}" srcOrd="10" destOrd="0" presId="urn:microsoft.com/office/officeart/2008/layout/LinedList"/>
    <dgm:cxn modelId="{9DDAFE69-B6E3-4287-8926-A5C1FDBACD25}" type="presParOf" srcId="{40506F01-D865-427A-817B-62177DDA4E70}" destId="{D7CA547D-B9E0-405E-BD8F-897AC28145B6}" srcOrd="0" destOrd="0" presId="urn:microsoft.com/office/officeart/2008/layout/LinedList"/>
    <dgm:cxn modelId="{45E451F6-F806-4EEC-B1A5-C3DB92879C71}" type="presParOf" srcId="{40506F01-D865-427A-817B-62177DDA4E70}" destId="{7C1F42DD-97E0-42B4-96FC-5FD85D9A8CCD}" srcOrd="1" destOrd="0" presId="urn:microsoft.com/office/officeart/2008/layout/LinedList"/>
    <dgm:cxn modelId="{CAFAB927-BEAA-425B-A7EC-5D217B427599}" type="presParOf" srcId="{40506F01-D865-427A-817B-62177DDA4E70}" destId="{374B4566-7B02-458F-9B77-A9001530C83B}" srcOrd="2" destOrd="0" presId="urn:microsoft.com/office/officeart/2008/layout/LinedList"/>
    <dgm:cxn modelId="{A854ABF0-58C8-4393-B286-7BAC0825BC6D}" type="presParOf" srcId="{2AE0FF5B-EEAB-4265-964F-40D990776D9F}" destId="{5AE0E459-F7C4-4E15-BC58-5F2ECC8070C7}" srcOrd="11" destOrd="0" presId="urn:microsoft.com/office/officeart/2008/layout/LinedList"/>
    <dgm:cxn modelId="{EBF04B3E-34DE-4631-976A-4896BAEDCE74}" type="presParOf" srcId="{2AE0FF5B-EEAB-4265-964F-40D990776D9F}" destId="{B4487C35-E2AE-4C2F-B312-5EF21FEF2151}" srcOrd="12" destOrd="0" presId="urn:microsoft.com/office/officeart/2008/layout/LinedList"/>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AB7281-9C62-40AC-B5D6-1D63D7065D0D}"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n-ZA"/>
        </a:p>
      </dgm:t>
    </dgm:pt>
    <dgm:pt modelId="{C9BB1934-66E6-4AAA-B6E5-5D3CC34893CF}">
      <dgm:prSet phldrT="[Text]"/>
      <dgm:spPr/>
      <dgm:t>
        <a:bodyPr/>
        <a:lstStyle/>
        <a:p>
          <a:r>
            <a:rPr lang="en-ZA" dirty="0" smtClean="0"/>
            <a:t>Public Entities</a:t>
          </a:r>
          <a:endParaRPr lang="en-ZA" dirty="0"/>
        </a:p>
      </dgm:t>
    </dgm:pt>
    <dgm:pt modelId="{85AC532E-2346-47F5-9C8B-A2434E2AFD5B}" type="parTrans" cxnId="{BFC9FCA1-8CC8-435D-9EDE-16E2C45E84E8}">
      <dgm:prSet/>
      <dgm:spPr/>
      <dgm:t>
        <a:bodyPr/>
        <a:lstStyle/>
        <a:p>
          <a:endParaRPr lang="en-ZA"/>
        </a:p>
      </dgm:t>
    </dgm:pt>
    <dgm:pt modelId="{D5DE746D-45CE-4A98-9307-00F26F4C14BA}" type="sibTrans" cxnId="{BFC9FCA1-8CC8-435D-9EDE-16E2C45E84E8}">
      <dgm:prSet/>
      <dgm:spPr/>
      <dgm:t>
        <a:bodyPr/>
        <a:lstStyle/>
        <a:p>
          <a:endParaRPr lang="en-ZA"/>
        </a:p>
      </dgm:t>
    </dgm:pt>
    <dgm:pt modelId="{BC9385BE-51E3-4BA2-96E4-E23C2128C711}">
      <dgm:prSet phldrT="[Text]"/>
      <dgm:spPr/>
      <dgm:t>
        <a:bodyPr/>
        <a:lstStyle/>
        <a:p>
          <a:pPr>
            <a:lnSpc>
              <a:spcPct val="150000"/>
            </a:lnSpc>
          </a:pPr>
          <a:r>
            <a:rPr lang="en-ZA" dirty="0" smtClean="0"/>
            <a:t>Construction Industry Development Board (cidb)</a:t>
          </a:r>
          <a:endParaRPr lang="en-ZA" dirty="0"/>
        </a:p>
      </dgm:t>
    </dgm:pt>
    <dgm:pt modelId="{D276C822-88A5-440D-AEF8-4F9CE1FCF8F2}" type="parTrans" cxnId="{8BB1F5A7-638F-4226-9E81-C1F5048BA4C1}">
      <dgm:prSet/>
      <dgm:spPr/>
      <dgm:t>
        <a:bodyPr/>
        <a:lstStyle/>
        <a:p>
          <a:endParaRPr lang="en-ZA"/>
        </a:p>
      </dgm:t>
    </dgm:pt>
    <dgm:pt modelId="{92735EE8-2A57-4B20-957D-DDD77BE23896}" type="sibTrans" cxnId="{8BB1F5A7-638F-4226-9E81-C1F5048BA4C1}">
      <dgm:prSet/>
      <dgm:spPr/>
      <dgm:t>
        <a:bodyPr/>
        <a:lstStyle/>
        <a:p>
          <a:endParaRPr lang="en-ZA"/>
        </a:p>
      </dgm:t>
    </dgm:pt>
    <dgm:pt modelId="{9B8A6E42-467D-4F9C-B48C-FBCE5978A492}">
      <dgm:prSet phldrT="[Text]"/>
      <dgm:spPr/>
      <dgm:t>
        <a:bodyPr/>
        <a:lstStyle/>
        <a:p>
          <a:r>
            <a:rPr lang="en-ZA" dirty="0" smtClean="0"/>
            <a:t>Built Environment Professional Councils</a:t>
          </a:r>
          <a:endParaRPr lang="en-ZA" dirty="0"/>
        </a:p>
      </dgm:t>
    </dgm:pt>
    <dgm:pt modelId="{417A7A4D-A4D9-4A11-870A-3CDD608D7EED}" type="parTrans" cxnId="{38A444F2-82BD-40F9-9AA2-B2D17B76EC04}">
      <dgm:prSet/>
      <dgm:spPr/>
      <dgm:t>
        <a:bodyPr/>
        <a:lstStyle/>
        <a:p>
          <a:endParaRPr lang="en-ZA"/>
        </a:p>
      </dgm:t>
    </dgm:pt>
    <dgm:pt modelId="{2D9EA6BB-45D1-4AD4-865A-F464B55627B4}" type="sibTrans" cxnId="{38A444F2-82BD-40F9-9AA2-B2D17B76EC04}">
      <dgm:prSet/>
      <dgm:spPr/>
      <dgm:t>
        <a:bodyPr/>
        <a:lstStyle/>
        <a:p>
          <a:endParaRPr lang="en-ZA"/>
        </a:p>
      </dgm:t>
    </dgm:pt>
    <dgm:pt modelId="{231E7A95-A1F8-4B90-955C-AC7942420D2A}">
      <dgm:prSet phldrT="[Text]"/>
      <dgm:spPr/>
      <dgm:t>
        <a:bodyPr/>
        <a:lstStyle/>
        <a:p>
          <a:pPr>
            <a:spcAft>
              <a:spcPts val="600"/>
            </a:spcAft>
          </a:pPr>
          <a:r>
            <a:rPr lang="en-ZA" dirty="0" smtClean="0"/>
            <a:t>South African Council for the Property </a:t>
          </a:r>
          <a:r>
            <a:rPr lang="en-ZA" dirty="0" err="1" smtClean="0"/>
            <a:t>Valuers</a:t>
          </a:r>
          <a:r>
            <a:rPr lang="en-ZA" dirty="0" smtClean="0"/>
            <a:t> Profession (SACPVP)</a:t>
          </a:r>
          <a:endParaRPr lang="en-ZA" dirty="0"/>
        </a:p>
      </dgm:t>
    </dgm:pt>
    <dgm:pt modelId="{37DBF6C5-F41A-4FBD-B0FF-9B536BD63971}" type="parTrans" cxnId="{00B532C0-6DF3-4F94-A19C-5C13258DC287}">
      <dgm:prSet/>
      <dgm:spPr/>
      <dgm:t>
        <a:bodyPr/>
        <a:lstStyle/>
        <a:p>
          <a:endParaRPr lang="en-ZA"/>
        </a:p>
      </dgm:t>
    </dgm:pt>
    <dgm:pt modelId="{90F37CE4-CD0D-4E66-8D76-88B3A82041F3}" type="sibTrans" cxnId="{00B532C0-6DF3-4F94-A19C-5C13258DC287}">
      <dgm:prSet/>
      <dgm:spPr/>
      <dgm:t>
        <a:bodyPr/>
        <a:lstStyle/>
        <a:p>
          <a:endParaRPr lang="en-ZA"/>
        </a:p>
      </dgm:t>
    </dgm:pt>
    <dgm:pt modelId="{975A35CA-EDD6-42D4-9FF6-C0EDCB46FA31}">
      <dgm:prSet/>
      <dgm:spPr/>
      <dgm:t>
        <a:bodyPr/>
        <a:lstStyle/>
        <a:p>
          <a:pPr>
            <a:lnSpc>
              <a:spcPct val="150000"/>
            </a:lnSpc>
          </a:pPr>
          <a:r>
            <a:rPr lang="en-ZA" dirty="0" smtClean="0"/>
            <a:t>Council for the Built Environment (CBE)</a:t>
          </a:r>
          <a:endParaRPr lang="en-ZA" dirty="0"/>
        </a:p>
      </dgm:t>
    </dgm:pt>
    <dgm:pt modelId="{4DBB756E-1BEE-4332-9141-C930AB790E54}" type="parTrans" cxnId="{AC59AB7E-952F-42F6-BCDC-934D0C2C0908}">
      <dgm:prSet/>
      <dgm:spPr/>
      <dgm:t>
        <a:bodyPr/>
        <a:lstStyle/>
        <a:p>
          <a:endParaRPr lang="en-ZA"/>
        </a:p>
      </dgm:t>
    </dgm:pt>
    <dgm:pt modelId="{4188169D-94AE-4B91-A3EE-B24D6E5374D7}" type="sibTrans" cxnId="{AC59AB7E-952F-42F6-BCDC-934D0C2C0908}">
      <dgm:prSet/>
      <dgm:spPr/>
      <dgm:t>
        <a:bodyPr/>
        <a:lstStyle/>
        <a:p>
          <a:endParaRPr lang="en-ZA"/>
        </a:p>
      </dgm:t>
    </dgm:pt>
    <dgm:pt modelId="{38ED31B7-F46F-4972-B19A-2826A8CED4AC}">
      <dgm:prSet/>
      <dgm:spPr/>
      <dgm:t>
        <a:bodyPr/>
        <a:lstStyle/>
        <a:p>
          <a:pPr>
            <a:lnSpc>
              <a:spcPct val="150000"/>
            </a:lnSpc>
          </a:pPr>
          <a:r>
            <a:rPr lang="en-ZA" dirty="0" smtClean="0"/>
            <a:t>Independent Development Trust (IDT)</a:t>
          </a:r>
          <a:endParaRPr lang="en-ZA" dirty="0"/>
        </a:p>
      </dgm:t>
    </dgm:pt>
    <dgm:pt modelId="{2F4AB2F7-18EB-4146-9CB3-86A23C09515A}" type="parTrans" cxnId="{FBF81AAE-C7B5-4F8E-BDF3-0672BA2B80E7}">
      <dgm:prSet/>
      <dgm:spPr/>
      <dgm:t>
        <a:bodyPr/>
        <a:lstStyle/>
        <a:p>
          <a:endParaRPr lang="en-ZA"/>
        </a:p>
      </dgm:t>
    </dgm:pt>
    <dgm:pt modelId="{02CA30D0-DE95-4785-A392-4D0F9F1F5459}" type="sibTrans" cxnId="{FBF81AAE-C7B5-4F8E-BDF3-0672BA2B80E7}">
      <dgm:prSet/>
      <dgm:spPr/>
      <dgm:t>
        <a:bodyPr/>
        <a:lstStyle/>
        <a:p>
          <a:endParaRPr lang="en-ZA"/>
        </a:p>
      </dgm:t>
    </dgm:pt>
    <dgm:pt modelId="{B27DF903-37DA-43A6-AA6C-D4ED7944B417}">
      <dgm:prSet/>
      <dgm:spPr/>
      <dgm:t>
        <a:bodyPr/>
        <a:lstStyle/>
        <a:p>
          <a:pPr>
            <a:lnSpc>
              <a:spcPct val="150000"/>
            </a:lnSpc>
          </a:pPr>
          <a:r>
            <a:rPr lang="en-ZA" dirty="0" smtClean="0"/>
            <a:t>Agrément South Africa (ASA)</a:t>
          </a:r>
          <a:endParaRPr lang="en-ZA" dirty="0"/>
        </a:p>
      </dgm:t>
    </dgm:pt>
    <dgm:pt modelId="{CE9D84E8-13B2-4FE8-857C-678ACA54395F}" type="parTrans" cxnId="{91B1DE30-2A1A-4FB4-B057-FD0927147554}">
      <dgm:prSet/>
      <dgm:spPr/>
      <dgm:t>
        <a:bodyPr/>
        <a:lstStyle/>
        <a:p>
          <a:endParaRPr lang="en-ZA"/>
        </a:p>
      </dgm:t>
    </dgm:pt>
    <dgm:pt modelId="{519C031A-2FC0-4426-BE08-A40D9EED58D9}" type="sibTrans" cxnId="{91B1DE30-2A1A-4FB4-B057-FD0927147554}">
      <dgm:prSet/>
      <dgm:spPr/>
      <dgm:t>
        <a:bodyPr/>
        <a:lstStyle/>
        <a:p>
          <a:endParaRPr lang="en-ZA"/>
        </a:p>
      </dgm:t>
    </dgm:pt>
    <dgm:pt modelId="{BD98AE92-864E-4358-8131-CC7E7D84DE80}">
      <dgm:prSet/>
      <dgm:spPr/>
      <dgm:t>
        <a:bodyPr/>
        <a:lstStyle/>
        <a:p>
          <a:pPr>
            <a:spcAft>
              <a:spcPts val="600"/>
            </a:spcAft>
          </a:pPr>
          <a:r>
            <a:rPr lang="en-ZA" dirty="0" smtClean="0"/>
            <a:t>Engineering Council of South Africa (ECSA)</a:t>
          </a:r>
          <a:endParaRPr lang="en-ZA" dirty="0"/>
        </a:p>
      </dgm:t>
    </dgm:pt>
    <dgm:pt modelId="{A0FFEB4B-1620-4730-960F-E28A821F0A03}" type="parTrans" cxnId="{30B47623-237A-4551-A136-BB0FBC4B2088}">
      <dgm:prSet/>
      <dgm:spPr/>
      <dgm:t>
        <a:bodyPr/>
        <a:lstStyle/>
        <a:p>
          <a:endParaRPr lang="en-ZA"/>
        </a:p>
      </dgm:t>
    </dgm:pt>
    <dgm:pt modelId="{23C75C58-5125-4E47-BBC6-72C7EAD4C5C1}" type="sibTrans" cxnId="{30B47623-237A-4551-A136-BB0FBC4B2088}">
      <dgm:prSet/>
      <dgm:spPr/>
      <dgm:t>
        <a:bodyPr/>
        <a:lstStyle/>
        <a:p>
          <a:endParaRPr lang="en-ZA"/>
        </a:p>
      </dgm:t>
    </dgm:pt>
    <dgm:pt modelId="{B3506E74-2930-4180-890C-726A3A3C8D0E}">
      <dgm:prSet/>
      <dgm:spPr/>
      <dgm:t>
        <a:bodyPr/>
        <a:lstStyle/>
        <a:p>
          <a:pPr>
            <a:spcAft>
              <a:spcPts val="600"/>
            </a:spcAft>
          </a:pPr>
          <a:r>
            <a:rPr lang="en-ZA" dirty="0" smtClean="0"/>
            <a:t>The South African Council for the Architectural Profession (SACAP)</a:t>
          </a:r>
          <a:endParaRPr lang="en-ZA" dirty="0"/>
        </a:p>
      </dgm:t>
    </dgm:pt>
    <dgm:pt modelId="{E5DF060D-9D7C-4745-BAE1-88C68EFE6733}" type="parTrans" cxnId="{3EE736B3-0D10-4060-8C8D-0A11F6A3CD84}">
      <dgm:prSet/>
      <dgm:spPr/>
      <dgm:t>
        <a:bodyPr/>
        <a:lstStyle/>
        <a:p>
          <a:endParaRPr lang="en-ZA"/>
        </a:p>
      </dgm:t>
    </dgm:pt>
    <dgm:pt modelId="{1BF41CF6-8DEB-4CDD-9318-2D42415D9F57}" type="sibTrans" cxnId="{3EE736B3-0D10-4060-8C8D-0A11F6A3CD84}">
      <dgm:prSet/>
      <dgm:spPr/>
      <dgm:t>
        <a:bodyPr/>
        <a:lstStyle/>
        <a:p>
          <a:endParaRPr lang="en-ZA"/>
        </a:p>
      </dgm:t>
    </dgm:pt>
    <dgm:pt modelId="{2D016C26-15C1-4B9B-B2C4-7043B15DC2C0}">
      <dgm:prSet/>
      <dgm:spPr/>
      <dgm:t>
        <a:bodyPr/>
        <a:lstStyle/>
        <a:p>
          <a:pPr>
            <a:spcAft>
              <a:spcPts val="600"/>
            </a:spcAft>
          </a:pPr>
          <a:r>
            <a:rPr lang="en-ZA" dirty="0" smtClean="0"/>
            <a:t>The South African Council for the Quantity Surveying Profession (SACQSP)</a:t>
          </a:r>
          <a:endParaRPr lang="en-ZA" dirty="0"/>
        </a:p>
      </dgm:t>
    </dgm:pt>
    <dgm:pt modelId="{7D433E67-B5A5-44AC-B4F2-9DC695FAD8A4}" type="parTrans" cxnId="{1CEBF088-3855-40C7-9A31-5AFD2E3D114F}">
      <dgm:prSet/>
      <dgm:spPr/>
      <dgm:t>
        <a:bodyPr/>
        <a:lstStyle/>
        <a:p>
          <a:endParaRPr lang="en-ZA"/>
        </a:p>
      </dgm:t>
    </dgm:pt>
    <dgm:pt modelId="{B12CA01E-831C-4E45-8DE8-1DEDA2CFEF98}" type="sibTrans" cxnId="{1CEBF088-3855-40C7-9A31-5AFD2E3D114F}">
      <dgm:prSet/>
      <dgm:spPr/>
      <dgm:t>
        <a:bodyPr/>
        <a:lstStyle/>
        <a:p>
          <a:endParaRPr lang="en-ZA"/>
        </a:p>
      </dgm:t>
    </dgm:pt>
    <dgm:pt modelId="{13EE6012-094B-440C-BDD9-27C1A3EB877A}">
      <dgm:prSet/>
      <dgm:spPr/>
      <dgm:t>
        <a:bodyPr/>
        <a:lstStyle/>
        <a:p>
          <a:pPr>
            <a:spcAft>
              <a:spcPts val="600"/>
            </a:spcAft>
          </a:pPr>
          <a:r>
            <a:rPr lang="en-ZA" dirty="0" smtClean="0"/>
            <a:t>South African Landscape Architectural Professions (SACLAP)</a:t>
          </a:r>
          <a:endParaRPr lang="en-ZA" dirty="0"/>
        </a:p>
      </dgm:t>
    </dgm:pt>
    <dgm:pt modelId="{F8BB3360-2E00-4C19-BF8E-A92289F6E445}" type="parTrans" cxnId="{BECE432F-ED67-4892-B2B8-68B85E9C812B}">
      <dgm:prSet/>
      <dgm:spPr/>
      <dgm:t>
        <a:bodyPr/>
        <a:lstStyle/>
        <a:p>
          <a:endParaRPr lang="en-ZA"/>
        </a:p>
      </dgm:t>
    </dgm:pt>
    <dgm:pt modelId="{301CEA47-9AB6-40FC-96B8-5A8432E743B8}" type="sibTrans" cxnId="{BECE432F-ED67-4892-B2B8-68B85E9C812B}">
      <dgm:prSet/>
      <dgm:spPr/>
      <dgm:t>
        <a:bodyPr/>
        <a:lstStyle/>
        <a:p>
          <a:endParaRPr lang="en-ZA"/>
        </a:p>
      </dgm:t>
    </dgm:pt>
    <dgm:pt modelId="{E8D20FEA-0C34-428D-8467-B225A2E05533}">
      <dgm:prSet/>
      <dgm:spPr/>
      <dgm:t>
        <a:bodyPr/>
        <a:lstStyle/>
        <a:p>
          <a:pPr>
            <a:spcAft>
              <a:spcPts val="600"/>
            </a:spcAft>
          </a:pPr>
          <a:r>
            <a:rPr lang="en-ZA" dirty="0" smtClean="0"/>
            <a:t>South African Council for Project and Construction Management Profession (SACPCMP)</a:t>
          </a:r>
          <a:endParaRPr lang="en-ZA" dirty="0"/>
        </a:p>
      </dgm:t>
    </dgm:pt>
    <dgm:pt modelId="{43837208-29F5-4427-A994-E61B9F7828AD}" type="parTrans" cxnId="{635B266C-4F68-4AD7-9187-6C6AA479385B}">
      <dgm:prSet/>
      <dgm:spPr/>
      <dgm:t>
        <a:bodyPr/>
        <a:lstStyle/>
        <a:p>
          <a:endParaRPr lang="en-ZA"/>
        </a:p>
      </dgm:t>
    </dgm:pt>
    <dgm:pt modelId="{89F6F911-C5D8-4188-92B7-18BCE4437CD1}" type="sibTrans" cxnId="{635B266C-4F68-4AD7-9187-6C6AA479385B}">
      <dgm:prSet/>
      <dgm:spPr/>
      <dgm:t>
        <a:bodyPr/>
        <a:lstStyle/>
        <a:p>
          <a:endParaRPr lang="en-ZA"/>
        </a:p>
      </dgm:t>
    </dgm:pt>
    <dgm:pt modelId="{A0445217-9D3E-477B-8976-2A5037A845B5}" type="pres">
      <dgm:prSet presAssocID="{02AB7281-9C62-40AC-B5D6-1D63D7065D0D}" presName="Name0" presStyleCnt="0">
        <dgm:presLayoutVars>
          <dgm:dir/>
          <dgm:animLvl val="lvl"/>
          <dgm:resizeHandles/>
        </dgm:presLayoutVars>
      </dgm:prSet>
      <dgm:spPr/>
      <dgm:t>
        <a:bodyPr/>
        <a:lstStyle/>
        <a:p>
          <a:endParaRPr lang="en-ZA"/>
        </a:p>
      </dgm:t>
    </dgm:pt>
    <dgm:pt modelId="{56F4D1D4-E04D-468B-A908-8838F562F4D1}" type="pres">
      <dgm:prSet presAssocID="{C9BB1934-66E6-4AAA-B6E5-5D3CC34893CF}" presName="linNode" presStyleCnt="0"/>
      <dgm:spPr/>
    </dgm:pt>
    <dgm:pt modelId="{D6DE19B3-DD32-4791-8FCC-7E14B4270899}" type="pres">
      <dgm:prSet presAssocID="{C9BB1934-66E6-4AAA-B6E5-5D3CC34893CF}" presName="parentShp" presStyleLbl="node1" presStyleIdx="0" presStyleCnt="2" custScaleX="81083">
        <dgm:presLayoutVars>
          <dgm:bulletEnabled val="1"/>
        </dgm:presLayoutVars>
      </dgm:prSet>
      <dgm:spPr/>
      <dgm:t>
        <a:bodyPr/>
        <a:lstStyle/>
        <a:p>
          <a:endParaRPr lang="en-ZA"/>
        </a:p>
      </dgm:t>
    </dgm:pt>
    <dgm:pt modelId="{16DAD17F-11ED-4EBB-A552-33566D65A947}" type="pres">
      <dgm:prSet presAssocID="{C9BB1934-66E6-4AAA-B6E5-5D3CC34893CF}" presName="childShp" presStyleLbl="bgAccFollowNode1" presStyleIdx="0" presStyleCnt="2" custScaleX="116824">
        <dgm:presLayoutVars>
          <dgm:bulletEnabled val="1"/>
        </dgm:presLayoutVars>
      </dgm:prSet>
      <dgm:spPr/>
      <dgm:t>
        <a:bodyPr/>
        <a:lstStyle/>
        <a:p>
          <a:endParaRPr lang="en-ZA"/>
        </a:p>
      </dgm:t>
    </dgm:pt>
    <dgm:pt modelId="{A7C7DC5D-14C5-4A73-8D85-30B5D1FDCEB0}" type="pres">
      <dgm:prSet presAssocID="{D5DE746D-45CE-4A98-9307-00F26F4C14BA}" presName="spacing" presStyleCnt="0"/>
      <dgm:spPr/>
    </dgm:pt>
    <dgm:pt modelId="{73160C44-A8F4-4FE5-A830-A571464841A7}" type="pres">
      <dgm:prSet presAssocID="{9B8A6E42-467D-4F9C-B48C-FBCE5978A492}" presName="linNode" presStyleCnt="0"/>
      <dgm:spPr/>
    </dgm:pt>
    <dgm:pt modelId="{E1831280-85AA-491B-BDDD-83B31968D388}" type="pres">
      <dgm:prSet presAssocID="{9B8A6E42-467D-4F9C-B48C-FBCE5978A492}" presName="parentShp" presStyleLbl="node1" presStyleIdx="1" presStyleCnt="2" custScaleX="81083" custLinFactNeighborX="-4882" custLinFactNeighborY="110">
        <dgm:presLayoutVars>
          <dgm:bulletEnabled val="1"/>
        </dgm:presLayoutVars>
      </dgm:prSet>
      <dgm:spPr/>
      <dgm:t>
        <a:bodyPr/>
        <a:lstStyle/>
        <a:p>
          <a:endParaRPr lang="en-ZA"/>
        </a:p>
      </dgm:t>
    </dgm:pt>
    <dgm:pt modelId="{469DC010-4809-4626-8D33-8E891C33BB76}" type="pres">
      <dgm:prSet presAssocID="{9B8A6E42-467D-4F9C-B48C-FBCE5978A492}" presName="childShp" presStyleLbl="bgAccFollowNode1" presStyleIdx="1" presStyleCnt="2" custScaleX="113516">
        <dgm:presLayoutVars>
          <dgm:bulletEnabled val="1"/>
        </dgm:presLayoutVars>
      </dgm:prSet>
      <dgm:spPr/>
      <dgm:t>
        <a:bodyPr/>
        <a:lstStyle/>
        <a:p>
          <a:endParaRPr lang="en-ZA"/>
        </a:p>
      </dgm:t>
    </dgm:pt>
  </dgm:ptLst>
  <dgm:cxnLst>
    <dgm:cxn modelId="{9E078292-2209-4686-904A-2B50BD249A98}" type="presOf" srcId="{13EE6012-094B-440C-BDD9-27C1A3EB877A}" destId="{469DC010-4809-4626-8D33-8E891C33BB76}" srcOrd="0" destOrd="4" presId="urn:microsoft.com/office/officeart/2005/8/layout/vList6"/>
    <dgm:cxn modelId="{0ADAB1D8-D460-4EAC-B252-E576FCDDC953}" type="presOf" srcId="{2D016C26-15C1-4B9B-B2C4-7043B15DC2C0}" destId="{469DC010-4809-4626-8D33-8E891C33BB76}" srcOrd="0" destOrd="3" presId="urn:microsoft.com/office/officeart/2005/8/layout/vList6"/>
    <dgm:cxn modelId="{BECE432F-ED67-4892-B2B8-68B85E9C812B}" srcId="{9B8A6E42-467D-4F9C-B48C-FBCE5978A492}" destId="{13EE6012-094B-440C-BDD9-27C1A3EB877A}" srcOrd="4" destOrd="0" parTransId="{F8BB3360-2E00-4C19-BF8E-A92289F6E445}" sibTransId="{301CEA47-9AB6-40FC-96B8-5A8432E743B8}"/>
    <dgm:cxn modelId="{3EE736B3-0D10-4060-8C8D-0A11F6A3CD84}" srcId="{9B8A6E42-467D-4F9C-B48C-FBCE5978A492}" destId="{B3506E74-2930-4180-890C-726A3A3C8D0E}" srcOrd="2" destOrd="0" parTransId="{E5DF060D-9D7C-4745-BAE1-88C68EFE6733}" sibTransId="{1BF41CF6-8DEB-4CDD-9318-2D42415D9F57}"/>
    <dgm:cxn modelId="{68645AC1-CDBC-43B0-A8C0-D9D2A60112ED}" type="presOf" srcId="{02AB7281-9C62-40AC-B5D6-1D63D7065D0D}" destId="{A0445217-9D3E-477B-8976-2A5037A845B5}" srcOrd="0" destOrd="0" presId="urn:microsoft.com/office/officeart/2005/8/layout/vList6"/>
    <dgm:cxn modelId="{BFC9FCA1-8CC8-435D-9EDE-16E2C45E84E8}" srcId="{02AB7281-9C62-40AC-B5D6-1D63D7065D0D}" destId="{C9BB1934-66E6-4AAA-B6E5-5D3CC34893CF}" srcOrd="0" destOrd="0" parTransId="{85AC532E-2346-47F5-9C8B-A2434E2AFD5B}" sibTransId="{D5DE746D-45CE-4A98-9307-00F26F4C14BA}"/>
    <dgm:cxn modelId="{18DD087B-0D3D-4C48-8946-C48908499776}" type="presOf" srcId="{231E7A95-A1F8-4B90-955C-AC7942420D2A}" destId="{469DC010-4809-4626-8D33-8E891C33BB76}" srcOrd="0" destOrd="0" presId="urn:microsoft.com/office/officeart/2005/8/layout/vList6"/>
    <dgm:cxn modelId="{00B532C0-6DF3-4F94-A19C-5C13258DC287}" srcId="{9B8A6E42-467D-4F9C-B48C-FBCE5978A492}" destId="{231E7A95-A1F8-4B90-955C-AC7942420D2A}" srcOrd="0" destOrd="0" parTransId="{37DBF6C5-F41A-4FBD-B0FF-9B536BD63971}" sibTransId="{90F37CE4-CD0D-4E66-8D76-88B3A82041F3}"/>
    <dgm:cxn modelId="{38A444F2-82BD-40F9-9AA2-B2D17B76EC04}" srcId="{02AB7281-9C62-40AC-B5D6-1D63D7065D0D}" destId="{9B8A6E42-467D-4F9C-B48C-FBCE5978A492}" srcOrd="1" destOrd="0" parTransId="{417A7A4D-A4D9-4A11-870A-3CDD608D7EED}" sibTransId="{2D9EA6BB-45D1-4AD4-865A-F464B55627B4}"/>
    <dgm:cxn modelId="{30B47623-237A-4551-A136-BB0FBC4B2088}" srcId="{9B8A6E42-467D-4F9C-B48C-FBCE5978A492}" destId="{BD98AE92-864E-4358-8131-CC7E7D84DE80}" srcOrd="1" destOrd="0" parTransId="{A0FFEB4B-1620-4730-960F-E28A821F0A03}" sibTransId="{23C75C58-5125-4E47-BBC6-72C7EAD4C5C1}"/>
    <dgm:cxn modelId="{04EEC373-741D-4653-B27F-0EBAD0426209}" type="presOf" srcId="{B3506E74-2930-4180-890C-726A3A3C8D0E}" destId="{469DC010-4809-4626-8D33-8E891C33BB76}" srcOrd="0" destOrd="2" presId="urn:microsoft.com/office/officeart/2005/8/layout/vList6"/>
    <dgm:cxn modelId="{FBF81AAE-C7B5-4F8E-BDF3-0672BA2B80E7}" srcId="{C9BB1934-66E6-4AAA-B6E5-5D3CC34893CF}" destId="{38ED31B7-F46F-4972-B19A-2826A8CED4AC}" srcOrd="2" destOrd="0" parTransId="{2F4AB2F7-18EB-4146-9CB3-86A23C09515A}" sibTransId="{02CA30D0-DE95-4785-A392-4D0F9F1F5459}"/>
    <dgm:cxn modelId="{E2113F63-EDCB-40CC-93C3-828C398D1EF9}" type="presOf" srcId="{38ED31B7-F46F-4972-B19A-2826A8CED4AC}" destId="{16DAD17F-11ED-4EBB-A552-33566D65A947}" srcOrd="0" destOrd="2" presId="urn:microsoft.com/office/officeart/2005/8/layout/vList6"/>
    <dgm:cxn modelId="{CA733FC4-4B84-4DAE-A342-B590B15C1B1E}" type="presOf" srcId="{9B8A6E42-467D-4F9C-B48C-FBCE5978A492}" destId="{E1831280-85AA-491B-BDDD-83B31968D388}" srcOrd="0" destOrd="0" presId="urn:microsoft.com/office/officeart/2005/8/layout/vList6"/>
    <dgm:cxn modelId="{635B266C-4F68-4AD7-9187-6C6AA479385B}" srcId="{9B8A6E42-467D-4F9C-B48C-FBCE5978A492}" destId="{E8D20FEA-0C34-428D-8467-B225A2E05533}" srcOrd="5" destOrd="0" parTransId="{43837208-29F5-4427-A994-E61B9F7828AD}" sibTransId="{89F6F911-C5D8-4188-92B7-18BCE4437CD1}"/>
    <dgm:cxn modelId="{CEFC17F3-3FD6-4893-80B8-7845CAE799DF}" type="presOf" srcId="{C9BB1934-66E6-4AAA-B6E5-5D3CC34893CF}" destId="{D6DE19B3-DD32-4791-8FCC-7E14B4270899}" srcOrd="0" destOrd="0" presId="urn:microsoft.com/office/officeart/2005/8/layout/vList6"/>
    <dgm:cxn modelId="{00802E81-66F8-4D91-AAF3-0DF6E930A7A9}" type="presOf" srcId="{BC9385BE-51E3-4BA2-96E4-E23C2128C711}" destId="{16DAD17F-11ED-4EBB-A552-33566D65A947}" srcOrd="0" destOrd="0" presId="urn:microsoft.com/office/officeart/2005/8/layout/vList6"/>
    <dgm:cxn modelId="{91B1DE30-2A1A-4FB4-B057-FD0927147554}" srcId="{C9BB1934-66E6-4AAA-B6E5-5D3CC34893CF}" destId="{B27DF903-37DA-43A6-AA6C-D4ED7944B417}" srcOrd="3" destOrd="0" parTransId="{CE9D84E8-13B2-4FE8-857C-678ACA54395F}" sibTransId="{519C031A-2FC0-4426-BE08-A40D9EED58D9}"/>
    <dgm:cxn modelId="{49049BE8-7766-4A86-8871-DF739743369E}" type="presOf" srcId="{BD98AE92-864E-4358-8131-CC7E7D84DE80}" destId="{469DC010-4809-4626-8D33-8E891C33BB76}" srcOrd="0" destOrd="1" presId="urn:microsoft.com/office/officeart/2005/8/layout/vList6"/>
    <dgm:cxn modelId="{8BB1F5A7-638F-4226-9E81-C1F5048BA4C1}" srcId="{C9BB1934-66E6-4AAA-B6E5-5D3CC34893CF}" destId="{BC9385BE-51E3-4BA2-96E4-E23C2128C711}" srcOrd="0" destOrd="0" parTransId="{D276C822-88A5-440D-AEF8-4F9CE1FCF8F2}" sibTransId="{92735EE8-2A57-4B20-957D-DDD77BE23896}"/>
    <dgm:cxn modelId="{14C08160-2FCE-4E09-BA80-32FCA64D7AD3}" type="presOf" srcId="{975A35CA-EDD6-42D4-9FF6-C0EDCB46FA31}" destId="{16DAD17F-11ED-4EBB-A552-33566D65A947}" srcOrd="0" destOrd="1" presId="urn:microsoft.com/office/officeart/2005/8/layout/vList6"/>
    <dgm:cxn modelId="{35D952A3-FDF6-481B-87A4-919D165D6530}" type="presOf" srcId="{B27DF903-37DA-43A6-AA6C-D4ED7944B417}" destId="{16DAD17F-11ED-4EBB-A552-33566D65A947}" srcOrd="0" destOrd="3" presId="urn:microsoft.com/office/officeart/2005/8/layout/vList6"/>
    <dgm:cxn modelId="{1CEBF088-3855-40C7-9A31-5AFD2E3D114F}" srcId="{9B8A6E42-467D-4F9C-B48C-FBCE5978A492}" destId="{2D016C26-15C1-4B9B-B2C4-7043B15DC2C0}" srcOrd="3" destOrd="0" parTransId="{7D433E67-B5A5-44AC-B4F2-9DC695FAD8A4}" sibTransId="{B12CA01E-831C-4E45-8DE8-1DEDA2CFEF98}"/>
    <dgm:cxn modelId="{AC59AB7E-952F-42F6-BCDC-934D0C2C0908}" srcId="{C9BB1934-66E6-4AAA-B6E5-5D3CC34893CF}" destId="{975A35CA-EDD6-42D4-9FF6-C0EDCB46FA31}" srcOrd="1" destOrd="0" parTransId="{4DBB756E-1BEE-4332-9141-C930AB790E54}" sibTransId="{4188169D-94AE-4B91-A3EE-B24D6E5374D7}"/>
    <dgm:cxn modelId="{1C6C3331-1331-4218-80D7-455C7BA15D7D}" type="presOf" srcId="{E8D20FEA-0C34-428D-8467-B225A2E05533}" destId="{469DC010-4809-4626-8D33-8E891C33BB76}" srcOrd="0" destOrd="5" presId="urn:microsoft.com/office/officeart/2005/8/layout/vList6"/>
    <dgm:cxn modelId="{ADB8712F-3BAF-41CD-95D7-9BF8E92F07BE}" type="presParOf" srcId="{A0445217-9D3E-477B-8976-2A5037A845B5}" destId="{56F4D1D4-E04D-468B-A908-8838F562F4D1}" srcOrd="0" destOrd="0" presId="urn:microsoft.com/office/officeart/2005/8/layout/vList6"/>
    <dgm:cxn modelId="{F93018F9-C833-4B6D-9079-37E1D7EACCAD}" type="presParOf" srcId="{56F4D1D4-E04D-468B-A908-8838F562F4D1}" destId="{D6DE19B3-DD32-4791-8FCC-7E14B4270899}" srcOrd="0" destOrd="0" presId="urn:microsoft.com/office/officeart/2005/8/layout/vList6"/>
    <dgm:cxn modelId="{12ACFDDB-A54D-495C-80D2-8B32514E0A79}" type="presParOf" srcId="{56F4D1D4-E04D-468B-A908-8838F562F4D1}" destId="{16DAD17F-11ED-4EBB-A552-33566D65A947}" srcOrd="1" destOrd="0" presId="urn:microsoft.com/office/officeart/2005/8/layout/vList6"/>
    <dgm:cxn modelId="{FBB82372-5F55-4CBC-9D75-094F9BDC9BD4}" type="presParOf" srcId="{A0445217-9D3E-477B-8976-2A5037A845B5}" destId="{A7C7DC5D-14C5-4A73-8D85-30B5D1FDCEB0}" srcOrd="1" destOrd="0" presId="urn:microsoft.com/office/officeart/2005/8/layout/vList6"/>
    <dgm:cxn modelId="{0B5C1875-1923-49FE-A411-14B9EEC4221C}" type="presParOf" srcId="{A0445217-9D3E-477B-8976-2A5037A845B5}" destId="{73160C44-A8F4-4FE5-A830-A571464841A7}" srcOrd="2" destOrd="0" presId="urn:microsoft.com/office/officeart/2005/8/layout/vList6"/>
    <dgm:cxn modelId="{46DCBC86-84C5-4A05-B373-4451B83271D8}" type="presParOf" srcId="{73160C44-A8F4-4FE5-A830-A571464841A7}" destId="{E1831280-85AA-491B-BDDD-83B31968D388}" srcOrd="0" destOrd="0" presId="urn:microsoft.com/office/officeart/2005/8/layout/vList6"/>
    <dgm:cxn modelId="{A5A01BEE-76C8-460B-97CE-799EAF4C36DB}" type="presParOf" srcId="{73160C44-A8F4-4FE5-A830-A571464841A7}" destId="{469DC010-4809-4626-8D33-8E891C33BB7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0A66DB-D5B7-4398-A851-5B49FA8EB291}">
      <dsp:nvSpPr>
        <dsp:cNvPr id="0" name=""/>
        <dsp:cNvSpPr/>
      </dsp:nvSpPr>
      <dsp:spPr>
        <a:xfrm>
          <a:off x="24452" y="265445"/>
          <a:ext cx="2020011" cy="43505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ZA" sz="2000" kern="1200" dirty="0" smtClean="0"/>
            <a:t>DPW Programmes</a:t>
          </a:r>
          <a:endParaRPr lang="en-US" sz="2000" kern="1200" dirty="0"/>
        </a:p>
      </dsp:txBody>
      <dsp:txXfrm>
        <a:off x="24452" y="265445"/>
        <a:ext cx="2020011" cy="435058"/>
      </dsp:txXfrm>
    </dsp:sp>
    <dsp:sp modelId="{D3EFAF4C-5D64-4FC6-BB8A-EB5794E99CA5}">
      <dsp:nvSpPr>
        <dsp:cNvPr id="0" name=""/>
        <dsp:cNvSpPr/>
      </dsp:nvSpPr>
      <dsp:spPr>
        <a:xfrm>
          <a:off x="226453" y="700504"/>
          <a:ext cx="178812" cy="547854"/>
        </a:xfrm>
        <a:custGeom>
          <a:avLst/>
          <a:gdLst/>
          <a:ahLst/>
          <a:cxnLst/>
          <a:rect l="0" t="0" r="0" b="0"/>
          <a:pathLst>
            <a:path>
              <a:moveTo>
                <a:pt x="0" y="0"/>
              </a:moveTo>
              <a:lnTo>
                <a:pt x="0" y="547854"/>
              </a:lnTo>
              <a:lnTo>
                <a:pt x="178812" y="54785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ED61EBC-DB66-417A-B517-C04F89B0D74D}">
      <dsp:nvSpPr>
        <dsp:cNvPr id="0" name=""/>
        <dsp:cNvSpPr/>
      </dsp:nvSpPr>
      <dsp:spPr>
        <a:xfrm>
          <a:off x="405265" y="844852"/>
          <a:ext cx="2833470" cy="80701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ZA" sz="2000" b="0" kern="1200" dirty="0" smtClean="0"/>
            <a:t>Administration </a:t>
          </a:r>
          <a:endParaRPr lang="en-US" sz="2000" b="0" kern="1200" dirty="0"/>
        </a:p>
      </dsp:txBody>
      <dsp:txXfrm>
        <a:off x="405265" y="844852"/>
        <a:ext cx="2833470" cy="807011"/>
      </dsp:txXfrm>
    </dsp:sp>
    <dsp:sp modelId="{4AA36FF6-C56A-4A27-943A-F69BF844EBD4}">
      <dsp:nvSpPr>
        <dsp:cNvPr id="0" name=""/>
        <dsp:cNvSpPr/>
      </dsp:nvSpPr>
      <dsp:spPr>
        <a:xfrm>
          <a:off x="226453" y="700504"/>
          <a:ext cx="178812" cy="1463630"/>
        </a:xfrm>
        <a:custGeom>
          <a:avLst/>
          <a:gdLst/>
          <a:ahLst/>
          <a:cxnLst/>
          <a:rect l="0" t="0" r="0" b="0"/>
          <a:pathLst>
            <a:path>
              <a:moveTo>
                <a:pt x="0" y="0"/>
              </a:moveTo>
              <a:lnTo>
                <a:pt x="0" y="1463630"/>
              </a:lnTo>
              <a:lnTo>
                <a:pt x="178812" y="146363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8AF7D5-C2F5-4F5B-9195-C2A906A0E953}">
      <dsp:nvSpPr>
        <dsp:cNvPr id="0" name=""/>
        <dsp:cNvSpPr/>
      </dsp:nvSpPr>
      <dsp:spPr>
        <a:xfrm>
          <a:off x="405265" y="1760629"/>
          <a:ext cx="2833470" cy="80701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ZA" sz="2000" b="0" kern="1200" dirty="0" smtClean="0"/>
            <a:t>Intergovernmental Coordination (incl. Professional Services)</a:t>
          </a:r>
          <a:endParaRPr lang="en-US" sz="2000" b="0" kern="1200" dirty="0"/>
        </a:p>
      </dsp:txBody>
      <dsp:txXfrm>
        <a:off x="405265" y="1760629"/>
        <a:ext cx="2833470" cy="807011"/>
      </dsp:txXfrm>
    </dsp:sp>
    <dsp:sp modelId="{6693A3A7-F164-4120-8CA7-52CDF624DABD}">
      <dsp:nvSpPr>
        <dsp:cNvPr id="0" name=""/>
        <dsp:cNvSpPr/>
      </dsp:nvSpPr>
      <dsp:spPr>
        <a:xfrm>
          <a:off x="226453" y="700504"/>
          <a:ext cx="178812" cy="2379407"/>
        </a:xfrm>
        <a:custGeom>
          <a:avLst/>
          <a:gdLst/>
          <a:ahLst/>
          <a:cxnLst/>
          <a:rect l="0" t="0" r="0" b="0"/>
          <a:pathLst>
            <a:path>
              <a:moveTo>
                <a:pt x="0" y="0"/>
              </a:moveTo>
              <a:lnTo>
                <a:pt x="0" y="2379407"/>
              </a:lnTo>
              <a:lnTo>
                <a:pt x="178812" y="237940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2406BA-4657-45D6-BFD3-A471C88E94A1}">
      <dsp:nvSpPr>
        <dsp:cNvPr id="0" name=""/>
        <dsp:cNvSpPr/>
      </dsp:nvSpPr>
      <dsp:spPr>
        <a:xfrm>
          <a:off x="405265" y="2676405"/>
          <a:ext cx="2833470" cy="80701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ZA" sz="2000" b="0" kern="1200" dirty="0" smtClean="0"/>
            <a:t>Expanded Public Works Programme</a:t>
          </a:r>
          <a:endParaRPr lang="en-US" sz="2000" b="0" kern="1200" dirty="0"/>
        </a:p>
      </dsp:txBody>
      <dsp:txXfrm>
        <a:off x="405265" y="2676405"/>
        <a:ext cx="2833470" cy="807011"/>
      </dsp:txXfrm>
    </dsp:sp>
    <dsp:sp modelId="{3856220C-5198-4F61-9E62-26A9BB2A4004}">
      <dsp:nvSpPr>
        <dsp:cNvPr id="0" name=""/>
        <dsp:cNvSpPr/>
      </dsp:nvSpPr>
      <dsp:spPr>
        <a:xfrm>
          <a:off x="226453" y="700504"/>
          <a:ext cx="178812" cy="3295183"/>
        </a:xfrm>
        <a:custGeom>
          <a:avLst/>
          <a:gdLst/>
          <a:ahLst/>
          <a:cxnLst/>
          <a:rect l="0" t="0" r="0" b="0"/>
          <a:pathLst>
            <a:path>
              <a:moveTo>
                <a:pt x="0" y="0"/>
              </a:moveTo>
              <a:lnTo>
                <a:pt x="0" y="3295183"/>
              </a:lnTo>
              <a:lnTo>
                <a:pt x="178812" y="329518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C4453F-19B5-4506-9F89-7EDD82087B44}">
      <dsp:nvSpPr>
        <dsp:cNvPr id="0" name=""/>
        <dsp:cNvSpPr/>
      </dsp:nvSpPr>
      <dsp:spPr>
        <a:xfrm>
          <a:off x="405265" y="3592182"/>
          <a:ext cx="2833470" cy="80701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ZA" sz="2000" b="0" kern="1200" dirty="0" smtClean="0"/>
            <a:t>Property and Construction Industry Policy and Research</a:t>
          </a:r>
          <a:endParaRPr lang="en-US" sz="2000" b="0" kern="1200" dirty="0"/>
        </a:p>
      </dsp:txBody>
      <dsp:txXfrm>
        <a:off x="405265" y="3592182"/>
        <a:ext cx="2833470" cy="807011"/>
      </dsp:txXfrm>
    </dsp:sp>
    <dsp:sp modelId="{11B804DC-30AE-4DD9-A489-14C99FA05480}">
      <dsp:nvSpPr>
        <dsp:cNvPr id="0" name=""/>
        <dsp:cNvSpPr/>
      </dsp:nvSpPr>
      <dsp:spPr>
        <a:xfrm>
          <a:off x="226453" y="700504"/>
          <a:ext cx="178812" cy="4210960"/>
        </a:xfrm>
        <a:custGeom>
          <a:avLst/>
          <a:gdLst/>
          <a:ahLst/>
          <a:cxnLst/>
          <a:rect l="0" t="0" r="0" b="0"/>
          <a:pathLst>
            <a:path>
              <a:moveTo>
                <a:pt x="0" y="0"/>
              </a:moveTo>
              <a:lnTo>
                <a:pt x="0" y="4210960"/>
              </a:lnTo>
              <a:lnTo>
                <a:pt x="178812" y="421096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D11C50-E2B9-4F84-B3D3-CD9E471F5C7B}">
      <dsp:nvSpPr>
        <dsp:cNvPr id="0" name=""/>
        <dsp:cNvSpPr/>
      </dsp:nvSpPr>
      <dsp:spPr>
        <a:xfrm>
          <a:off x="405265" y="4507958"/>
          <a:ext cx="2833470" cy="80701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ZA" sz="2000" b="0" kern="1200" dirty="0" smtClean="0"/>
            <a:t>Prestige Policy</a:t>
          </a:r>
          <a:endParaRPr lang="en-US" sz="2000" b="0" kern="1200" dirty="0"/>
        </a:p>
      </dsp:txBody>
      <dsp:txXfrm>
        <a:off x="405265" y="4507958"/>
        <a:ext cx="2833470" cy="8070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FE8B08-410B-43C7-A2CF-10E300A6C4D3}">
      <dsp:nvSpPr>
        <dsp:cNvPr id="0" name=""/>
        <dsp:cNvSpPr/>
      </dsp:nvSpPr>
      <dsp:spPr>
        <a:xfrm>
          <a:off x="2044" y="4477"/>
          <a:ext cx="1938903" cy="42714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ZA" sz="1800" kern="1200" dirty="0" smtClean="0"/>
            <a:t>PMTE (incl.)Regions </a:t>
          </a:r>
          <a:endParaRPr lang="en-US" sz="1800" kern="1200" dirty="0"/>
        </a:p>
      </dsp:txBody>
      <dsp:txXfrm>
        <a:off x="2044" y="4477"/>
        <a:ext cx="1938903" cy="427148"/>
      </dsp:txXfrm>
    </dsp:sp>
    <dsp:sp modelId="{05209E69-84FE-4565-976D-D53C717DB770}">
      <dsp:nvSpPr>
        <dsp:cNvPr id="0" name=""/>
        <dsp:cNvSpPr/>
      </dsp:nvSpPr>
      <dsp:spPr>
        <a:xfrm>
          <a:off x="195934" y="431625"/>
          <a:ext cx="193890" cy="482235"/>
        </a:xfrm>
        <a:custGeom>
          <a:avLst/>
          <a:gdLst/>
          <a:ahLst/>
          <a:cxnLst/>
          <a:rect l="0" t="0" r="0" b="0"/>
          <a:pathLst>
            <a:path>
              <a:moveTo>
                <a:pt x="0" y="0"/>
              </a:moveTo>
              <a:lnTo>
                <a:pt x="0" y="482235"/>
              </a:lnTo>
              <a:lnTo>
                <a:pt x="193890" y="4822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851ED-773C-40E4-AA81-98A9AE990007}">
      <dsp:nvSpPr>
        <dsp:cNvPr id="0" name=""/>
        <dsp:cNvSpPr/>
      </dsp:nvSpPr>
      <dsp:spPr>
        <a:xfrm>
          <a:off x="389825" y="538412"/>
          <a:ext cx="2848130" cy="7508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Administration</a:t>
          </a:r>
          <a:endParaRPr lang="en-US" sz="2200" kern="1200" dirty="0"/>
        </a:p>
      </dsp:txBody>
      <dsp:txXfrm>
        <a:off x="389825" y="538412"/>
        <a:ext cx="2848130" cy="750897"/>
      </dsp:txXfrm>
    </dsp:sp>
    <dsp:sp modelId="{E2E3F602-F8D1-4B0E-BE99-397F54164DF8}">
      <dsp:nvSpPr>
        <dsp:cNvPr id="0" name=""/>
        <dsp:cNvSpPr/>
      </dsp:nvSpPr>
      <dsp:spPr>
        <a:xfrm>
          <a:off x="195934" y="431625"/>
          <a:ext cx="193890" cy="1339919"/>
        </a:xfrm>
        <a:custGeom>
          <a:avLst/>
          <a:gdLst/>
          <a:ahLst/>
          <a:cxnLst/>
          <a:rect l="0" t="0" r="0" b="0"/>
          <a:pathLst>
            <a:path>
              <a:moveTo>
                <a:pt x="0" y="0"/>
              </a:moveTo>
              <a:lnTo>
                <a:pt x="0" y="1339919"/>
              </a:lnTo>
              <a:lnTo>
                <a:pt x="193890" y="133991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DDDD9-84A8-4988-AD1F-2555E7F852CF}">
      <dsp:nvSpPr>
        <dsp:cNvPr id="0" name=""/>
        <dsp:cNvSpPr/>
      </dsp:nvSpPr>
      <dsp:spPr>
        <a:xfrm>
          <a:off x="389825" y="1396097"/>
          <a:ext cx="2841227" cy="7508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ZA" sz="2200" kern="1200" dirty="0" smtClean="0"/>
            <a:t>Real Estate Investment Services </a:t>
          </a:r>
          <a:endParaRPr lang="en-US" sz="2200" kern="1200" dirty="0"/>
        </a:p>
      </dsp:txBody>
      <dsp:txXfrm>
        <a:off x="389825" y="1396097"/>
        <a:ext cx="2841227" cy="750897"/>
      </dsp:txXfrm>
    </dsp:sp>
    <dsp:sp modelId="{2CCAB4BE-4C2D-4D02-A381-A71E3B8A8CE5}">
      <dsp:nvSpPr>
        <dsp:cNvPr id="0" name=""/>
        <dsp:cNvSpPr/>
      </dsp:nvSpPr>
      <dsp:spPr>
        <a:xfrm>
          <a:off x="195934" y="431625"/>
          <a:ext cx="193890" cy="2197603"/>
        </a:xfrm>
        <a:custGeom>
          <a:avLst/>
          <a:gdLst/>
          <a:ahLst/>
          <a:cxnLst/>
          <a:rect l="0" t="0" r="0" b="0"/>
          <a:pathLst>
            <a:path>
              <a:moveTo>
                <a:pt x="0" y="0"/>
              </a:moveTo>
              <a:lnTo>
                <a:pt x="0" y="2197603"/>
              </a:lnTo>
              <a:lnTo>
                <a:pt x="193890" y="21976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97702A-47E2-4DA4-8CDA-CB7A2BE5D436}">
      <dsp:nvSpPr>
        <dsp:cNvPr id="0" name=""/>
        <dsp:cNvSpPr/>
      </dsp:nvSpPr>
      <dsp:spPr>
        <a:xfrm>
          <a:off x="389825" y="2253781"/>
          <a:ext cx="2841227" cy="7508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ZA" sz="2200" kern="1200" dirty="0" smtClean="0"/>
            <a:t>Construction Project Management </a:t>
          </a:r>
          <a:endParaRPr lang="en-US" sz="2200" kern="1200" dirty="0"/>
        </a:p>
      </dsp:txBody>
      <dsp:txXfrm>
        <a:off x="389825" y="2253781"/>
        <a:ext cx="2841227" cy="750897"/>
      </dsp:txXfrm>
    </dsp:sp>
    <dsp:sp modelId="{6A51C572-C311-4361-AFF6-17B59103D99C}">
      <dsp:nvSpPr>
        <dsp:cNvPr id="0" name=""/>
        <dsp:cNvSpPr/>
      </dsp:nvSpPr>
      <dsp:spPr>
        <a:xfrm>
          <a:off x="195934" y="431625"/>
          <a:ext cx="193890" cy="3055288"/>
        </a:xfrm>
        <a:custGeom>
          <a:avLst/>
          <a:gdLst/>
          <a:ahLst/>
          <a:cxnLst/>
          <a:rect l="0" t="0" r="0" b="0"/>
          <a:pathLst>
            <a:path>
              <a:moveTo>
                <a:pt x="0" y="0"/>
              </a:moveTo>
              <a:lnTo>
                <a:pt x="0" y="3055288"/>
              </a:lnTo>
              <a:lnTo>
                <a:pt x="193890" y="30552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CF467-CF2D-4DF8-ACF3-0276E7F63F3A}">
      <dsp:nvSpPr>
        <dsp:cNvPr id="0" name=""/>
        <dsp:cNvSpPr/>
      </dsp:nvSpPr>
      <dsp:spPr>
        <a:xfrm>
          <a:off x="389825" y="3111465"/>
          <a:ext cx="2841227" cy="7508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ZA" sz="2200" kern="1200" dirty="0" smtClean="0"/>
            <a:t>Real Estate Management Services</a:t>
          </a:r>
          <a:endParaRPr lang="en-US" sz="2200" kern="1200" dirty="0"/>
        </a:p>
      </dsp:txBody>
      <dsp:txXfrm>
        <a:off x="389825" y="3111465"/>
        <a:ext cx="2841227" cy="750897"/>
      </dsp:txXfrm>
    </dsp:sp>
    <dsp:sp modelId="{143087C8-74E3-4024-803C-7777FBF72EDC}">
      <dsp:nvSpPr>
        <dsp:cNvPr id="0" name=""/>
        <dsp:cNvSpPr/>
      </dsp:nvSpPr>
      <dsp:spPr>
        <a:xfrm>
          <a:off x="195934" y="431625"/>
          <a:ext cx="193890" cy="3912972"/>
        </a:xfrm>
        <a:custGeom>
          <a:avLst/>
          <a:gdLst/>
          <a:ahLst/>
          <a:cxnLst/>
          <a:rect l="0" t="0" r="0" b="0"/>
          <a:pathLst>
            <a:path>
              <a:moveTo>
                <a:pt x="0" y="0"/>
              </a:moveTo>
              <a:lnTo>
                <a:pt x="0" y="3912972"/>
              </a:lnTo>
              <a:lnTo>
                <a:pt x="193890" y="391297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6DA90-30B7-407B-8E8D-B31D042AB2A0}">
      <dsp:nvSpPr>
        <dsp:cNvPr id="0" name=""/>
        <dsp:cNvSpPr/>
      </dsp:nvSpPr>
      <dsp:spPr>
        <a:xfrm>
          <a:off x="389825" y="3969149"/>
          <a:ext cx="2841227" cy="7508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ZA" sz="2200" kern="1200" dirty="0" smtClean="0"/>
            <a:t>Real Estate Information and Registry Services</a:t>
          </a:r>
          <a:endParaRPr lang="en-US" sz="2200" kern="1200" dirty="0"/>
        </a:p>
      </dsp:txBody>
      <dsp:txXfrm>
        <a:off x="389825" y="3969149"/>
        <a:ext cx="2841227" cy="750897"/>
      </dsp:txXfrm>
    </dsp:sp>
    <dsp:sp modelId="{9EAD22E7-6CDB-4712-9889-7905024F5C33}">
      <dsp:nvSpPr>
        <dsp:cNvPr id="0" name=""/>
        <dsp:cNvSpPr/>
      </dsp:nvSpPr>
      <dsp:spPr>
        <a:xfrm>
          <a:off x="195934" y="431625"/>
          <a:ext cx="193890" cy="4770656"/>
        </a:xfrm>
        <a:custGeom>
          <a:avLst/>
          <a:gdLst/>
          <a:ahLst/>
          <a:cxnLst/>
          <a:rect l="0" t="0" r="0" b="0"/>
          <a:pathLst>
            <a:path>
              <a:moveTo>
                <a:pt x="0" y="0"/>
              </a:moveTo>
              <a:lnTo>
                <a:pt x="0" y="4770656"/>
              </a:lnTo>
              <a:lnTo>
                <a:pt x="193890" y="47706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90F6E-ABD5-4FB7-8B49-69858E8BA041}">
      <dsp:nvSpPr>
        <dsp:cNvPr id="0" name=""/>
        <dsp:cNvSpPr/>
      </dsp:nvSpPr>
      <dsp:spPr>
        <a:xfrm>
          <a:off x="389825" y="4826833"/>
          <a:ext cx="2841227" cy="7508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ZA" sz="2200" kern="1200" dirty="0" smtClean="0"/>
            <a:t>Facilities Management</a:t>
          </a:r>
          <a:endParaRPr lang="en-US" sz="2200" kern="1200" dirty="0"/>
        </a:p>
      </dsp:txBody>
      <dsp:txXfrm>
        <a:off x="389825" y="4826833"/>
        <a:ext cx="2841227" cy="7508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8909235-FCA6-450F-8FD8-1E8A0B670632}" type="datetimeFigureOut">
              <a:rPr lang="en-ZA" smtClean="0"/>
              <a:pPr/>
              <a:t>2017/06/22</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187764B-F05B-4CC8-A903-941B2B0740E6}" type="slidenum">
              <a:rPr lang="en-ZA" smtClean="0"/>
              <a:pPr/>
              <a:t>‹#›</a:t>
            </a:fld>
            <a:endParaRPr lang="en-ZA"/>
          </a:p>
        </p:txBody>
      </p:sp>
    </p:spTree>
    <p:extLst>
      <p:ext uri="{BB962C8B-B14F-4D97-AF65-F5344CB8AC3E}">
        <p14:creationId xmlns:p14="http://schemas.microsoft.com/office/powerpoint/2010/main" xmlns="" val="260682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752E1D-8BE2-4332-A66A-C2DAD400BFB7}" type="datetimeFigureOut">
              <a:rPr lang="en-US" smtClean="0"/>
              <a:pPr/>
              <a:t>6/22/2017</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2119FE5-4F05-48AB-AD02-C052AC1BA296}" type="slidenum">
              <a:rPr lang="en-US" smtClean="0"/>
              <a:pPr/>
              <a:t>‹#›</a:t>
            </a:fld>
            <a:endParaRPr lang="en-US"/>
          </a:p>
        </p:txBody>
      </p:sp>
    </p:spTree>
    <p:extLst>
      <p:ext uri="{BB962C8B-B14F-4D97-AF65-F5344CB8AC3E}">
        <p14:creationId xmlns:p14="http://schemas.microsoft.com/office/powerpoint/2010/main" xmlns="" val="4178832354"/>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8"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5" algn="l" defTabSz="914316" rtl="0" eaLnBrk="1" latinLnBrk="0" hangingPunct="1">
      <a:defRPr sz="1200" kern="1200">
        <a:solidFill>
          <a:schemeClr val="tx1"/>
        </a:solidFill>
        <a:latin typeface="+mn-lt"/>
        <a:ea typeface="+mn-ea"/>
        <a:cs typeface="+mn-cs"/>
      </a:defRPr>
    </a:lvl4pPr>
    <a:lvl5pPr marL="1828633" algn="l" defTabSz="914316" rtl="0" eaLnBrk="1" latinLnBrk="0" hangingPunct="1">
      <a:defRPr sz="1200" kern="1200">
        <a:solidFill>
          <a:schemeClr val="tx1"/>
        </a:solidFill>
        <a:latin typeface="+mn-lt"/>
        <a:ea typeface="+mn-ea"/>
        <a:cs typeface="+mn-cs"/>
      </a:defRPr>
    </a:lvl5pPr>
    <a:lvl6pPr marL="2285791" algn="l" defTabSz="914316" rtl="0" eaLnBrk="1" latinLnBrk="0" hangingPunct="1">
      <a:defRPr sz="1200" kern="1200">
        <a:solidFill>
          <a:schemeClr val="tx1"/>
        </a:solidFill>
        <a:latin typeface="+mn-lt"/>
        <a:ea typeface="+mn-ea"/>
        <a:cs typeface="+mn-cs"/>
      </a:defRPr>
    </a:lvl6pPr>
    <a:lvl7pPr marL="2742949" algn="l" defTabSz="914316" rtl="0" eaLnBrk="1" latinLnBrk="0" hangingPunct="1">
      <a:defRPr sz="1200" kern="1200">
        <a:solidFill>
          <a:schemeClr val="tx1"/>
        </a:solidFill>
        <a:latin typeface="+mn-lt"/>
        <a:ea typeface="+mn-ea"/>
        <a:cs typeface="+mn-cs"/>
      </a:defRPr>
    </a:lvl7pPr>
    <a:lvl8pPr marL="3200108" algn="l" defTabSz="914316" rtl="0" eaLnBrk="1" latinLnBrk="0" hangingPunct="1">
      <a:defRPr sz="1200" kern="1200">
        <a:solidFill>
          <a:schemeClr val="tx1"/>
        </a:solidFill>
        <a:latin typeface="+mn-lt"/>
        <a:ea typeface="+mn-ea"/>
        <a:cs typeface="+mn-cs"/>
      </a:defRPr>
    </a:lvl8pPr>
    <a:lvl9pPr marL="3657266" algn="l" defTabSz="9143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82976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xmlns="" val="252824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xmlns="" val="164177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xmlns="" val="225448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xmlns="" val="1132447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xmlns="" val="236832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xmlns="" val="2645078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298827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xmlns="" val="354913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xmlns="" val="3563561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xmlns="" val="85396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268448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xmlns="" val="291237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402761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1B6806-AD3C-4360-97C4-7AFCCBFCCB8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298246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1B6806-AD3C-4360-97C4-7AFCCBFCCB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52580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1B6806-AD3C-4360-97C4-7AFCCBFCCB8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xmlns="" val="282570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1B6806-AD3C-4360-97C4-7AFCCBFCCB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xmlns="" val="20290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xmlns="" val="285378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 val="239140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2" y="3886200"/>
            <a:ext cx="85344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A445A-0D8C-4D2B-B914-DCDB148DADE9}" type="datetime1">
              <a:rPr lang="en-US" smtClean="0"/>
              <a:pPr/>
              <a:t>6/22/2017</a:t>
            </a:fld>
            <a:endParaRPr lang="en-US"/>
          </a:p>
        </p:txBody>
      </p:sp>
      <p:sp>
        <p:nvSpPr>
          <p:cNvPr id="5" name="Footer Placeholder 4"/>
          <p:cNvSpPr>
            <a:spLocks noGrp="1"/>
          </p:cNvSpPr>
          <p:nvPr>
            <p:ph type="ftr" sz="quarter" idx="11"/>
          </p:nvPr>
        </p:nvSpPr>
        <p:spPr/>
        <p:txBody>
          <a:bodyPr/>
          <a:lstStyle/>
          <a:p>
            <a:r>
              <a:rPr lang="en-US" smtClean="0"/>
              <a:t>DPW APP 2017/18</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6547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38EC3-7EEA-49B2-8460-8B335FC96B5D}" type="datetime1">
              <a:rPr lang="en-US" smtClean="0"/>
              <a:pPr/>
              <a:t>6/22/2017</a:t>
            </a:fld>
            <a:endParaRPr lang="en-US"/>
          </a:p>
        </p:txBody>
      </p:sp>
      <p:sp>
        <p:nvSpPr>
          <p:cNvPr id="5" name="Footer Placeholder 4"/>
          <p:cNvSpPr>
            <a:spLocks noGrp="1"/>
          </p:cNvSpPr>
          <p:nvPr>
            <p:ph type="ftr" sz="quarter" idx="11"/>
          </p:nvPr>
        </p:nvSpPr>
        <p:spPr/>
        <p:txBody>
          <a:bodyPr/>
          <a:lstStyle/>
          <a:p>
            <a:r>
              <a:rPr lang="en-US" smtClean="0"/>
              <a:t>DPW APP 2017/18</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64011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416BA-52AD-458C-B5B9-46A3629C12A4}" type="datetime1">
              <a:rPr lang="en-US" smtClean="0"/>
              <a:pPr/>
              <a:t>6/22/2017</a:t>
            </a:fld>
            <a:endParaRPr lang="en-US"/>
          </a:p>
        </p:txBody>
      </p:sp>
      <p:sp>
        <p:nvSpPr>
          <p:cNvPr id="5" name="Footer Placeholder 4"/>
          <p:cNvSpPr>
            <a:spLocks noGrp="1"/>
          </p:cNvSpPr>
          <p:nvPr>
            <p:ph type="ftr" sz="quarter" idx="11"/>
          </p:nvPr>
        </p:nvSpPr>
        <p:spPr/>
        <p:txBody>
          <a:bodyPr/>
          <a:lstStyle/>
          <a:p>
            <a:r>
              <a:rPr lang="en-US" smtClean="0"/>
              <a:t>DPW APP 2017/18</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0044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2" y="3886200"/>
            <a:ext cx="85344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71338-0DA3-4461-A93B-9E4CF1B86639}" type="datetime1">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5732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9B7630-2748-4378-95D5-0650D9B6FB95}" type="datetime1">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
        <p:nvSpPr>
          <p:cNvPr id="7" name="Title 1"/>
          <p:cNvSpPr txBox="1">
            <a:spLocks/>
          </p:cNvSpPr>
          <p:nvPr userDrawn="1"/>
        </p:nvSpPr>
        <p:spPr>
          <a:xfrm>
            <a:off x="1" y="1"/>
            <a:ext cx="12192000" cy="990600"/>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a:lnSpc>
                <a:spcPct val="95000"/>
              </a:lnSpc>
              <a:spcBef>
                <a:spcPct val="0"/>
              </a:spcBef>
              <a:defRPr/>
            </a:pPr>
            <a:endParaRPr lang="en-ZA" sz="3200" b="1" dirty="0">
              <a:ln w="1905"/>
              <a:solidFill>
                <a:srgbClr val="F79646">
                  <a:lumMod val="50000"/>
                </a:srgbClr>
              </a:solidFill>
              <a:effectLst>
                <a:reflection blurRad="6350" stA="60000" endA="900" endPos="58000" dir="5400000" sy="-100000" algn="bl" rotWithShape="0"/>
              </a:effectLst>
              <a:latin typeface="Arial" pitchFamily="34" charset="0"/>
              <a:cs typeface="Arial" pitchFamily="34" charset="0"/>
            </a:endParaRPr>
          </a:p>
        </p:txBody>
      </p:sp>
      <p:sp>
        <p:nvSpPr>
          <p:cNvPr id="2" name="Title 1"/>
          <p:cNvSpPr>
            <a:spLocks noGrp="1"/>
          </p:cNvSpPr>
          <p:nvPr>
            <p:ph type="title"/>
          </p:nvPr>
        </p:nvSpPr>
        <p:spPr>
          <a:xfrm>
            <a:off x="609603" y="1"/>
            <a:ext cx="10972799" cy="990600"/>
          </a:xfrm>
        </p:spPr>
        <p:txBody>
          <a:bodyPr>
            <a:normAutofit/>
          </a:bodyPr>
          <a:lstStyle>
            <a:lvl1pPr algn="l">
              <a:defRPr sz="2000">
                <a:solidFill>
                  <a:schemeClr val="accent6">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063737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82318-050C-4B87-81EF-06D3C0002781}" type="datetime1">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4248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B2199-515D-4A04-B81A-9498C7D1E4CE}" type="datetime1">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356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85012D-C38E-46AF-A4C0-C715FC5390F1}" type="datetime1">
              <a:rPr lang="en-US" smtClean="0">
                <a:solidFill>
                  <a:prstClr val="black">
                    <a:tint val="75000"/>
                  </a:prstClr>
                </a:solidFill>
              </a:rPr>
              <a:pPr/>
              <a:t>6/22/2017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36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69F98-1536-41D1-A936-C9E9657E9C8B}" type="datetime1">
              <a:rPr lang="en-US" smtClean="0">
                <a:solidFill>
                  <a:prstClr val="black">
                    <a:tint val="75000"/>
                  </a:prstClr>
                </a:solidFill>
              </a:rPr>
              <a:pPr/>
              <a:t>6/22/2017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5614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C54D6-8001-44CD-8544-CC0A4B5E95E9}" type="datetime1">
              <a:rPr lang="en-US" smtClean="0">
                <a:solidFill>
                  <a:prstClr val="black">
                    <a:tint val="75000"/>
                  </a:prstClr>
                </a:solidFill>
              </a:rPr>
              <a:pPr/>
              <a:t>6/22/2017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53384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4BEE7-9BE8-4A6D-B7DD-8F1FFB550FCC}" type="datetime1">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7594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B797A-0261-404D-9AC6-E92D7CB1112E}" type="datetime1">
              <a:rPr lang="en-US" smtClean="0"/>
              <a:pPr/>
              <a:t>6/22/2017</a:t>
            </a:fld>
            <a:endParaRPr lang="en-US"/>
          </a:p>
        </p:txBody>
      </p:sp>
      <p:sp>
        <p:nvSpPr>
          <p:cNvPr id="5" name="Footer Placeholder 4"/>
          <p:cNvSpPr>
            <a:spLocks noGrp="1"/>
          </p:cNvSpPr>
          <p:nvPr>
            <p:ph type="ftr" sz="quarter" idx="11"/>
          </p:nvPr>
        </p:nvSpPr>
        <p:spPr/>
        <p:txBody>
          <a:bodyPr/>
          <a:lstStyle/>
          <a:p>
            <a:r>
              <a:rPr lang="en-US" smtClean="0"/>
              <a:t>DPW APP 2017/18</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
        <p:nvSpPr>
          <p:cNvPr id="7" name="Title 1"/>
          <p:cNvSpPr txBox="1">
            <a:spLocks/>
          </p:cNvSpPr>
          <p:nvPr userDrawn="1"/>
        </p:nvSpPr>
        <p:spPr>
          <a:xfrm>
            <a:off x="1" y="1"/>
            <a:ext cx="12192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algn="l" rtl="0">
              <a:lnSpc>
                <a:spcPct val="95000"/>
              </a:lnSpc>
              <a:spcBef>
                <a:spcPct val="0"/>
              </a:spcBef>
              <a:defRPr/>
            </a:pPr>
            <a:endParaRPr lang="en-ZA" sz="3200" b="1" dirty="0">
              <a:ln w="1905"/>
              <a:solidFill>
                <a:schemeClr val="accent6">
                  <a:lumMod val="50000"/>
                </a:schemeClr>
              </a:solidFill>
              <a:effectLst>
                <a:reflection blurRad="6350" stA="60000" endA="900" endPos="58000" dir="5400000" sy="-100000" algn="bl" rotWithShape="0"/>
              </a:effectLst>
              <a:latin typeface="Arial" pitchFamily="34" charset="0"/>
              <a:cs typeface="Arial" pitchFamily="34" charset="0"/>
            </a:endParaRPr>
          </a:p>
        </p:txBody>
      </p:sp>
      <p:sp>
        <p:nvSpPr>
          <p:cNvPr id="2" name="Title 1"/>
          <p:cNvSpPr>
            <a:spLocks noGrp="1"/>
          </p:cNvSpPr>
          <p:nvPr>
            <p:ph type="title"/>
          </p:nvPr>
        </p:nvSpPr>
        <p:spPr>
          <a:xfrm>
            <a:off x="609603" y="1"/>
            <a:ext cx="10972799" cy="990600"/>
          </a:xfrm>
        </p:spPr>
        <p:txBody>
          <a:bodyPr>
            <a:normAutofit/>
          </a:bodyPr>
          <a:lstStyle>
            <a:lvl1pPr algn="l">
              <a:defRPr sz="2000">
                <a:solidFill>
                  <a:schemeClr val="accent6">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370816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a:p>
        </p:txBody>
      </p:sp>
      <p:sp>
        <p:nvSpPr>
          <p:cNvPr id="4" name="Text Placeholder 3"/>
          <p:cNvSpPr>
            <a:spLocks noGrp="1"/>
          </p:cNvSpPr>
          <p:nvPr>
            <p:ph type="body" sz="half" idx="2"/>
          </p:nvPr>
        </p:nvSpPr>
        <p:spPr>
          <a:xfrm>
            <a:off x="2389717" y="5367343"/>
            <a:ext cx="73152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98812-9582-4420-BC2D-EAFDB3B9A540}" type="datetime1">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4778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61C81-10BE-41A6-94F3-627A2549651E}" type="datetime1">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63688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9A249-1AEC-4002-A967-7D358B63602C}" type="datetime1">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4553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5565" y="1640793"/>
            <a:ext cx="8480757" cy="636080"/>
          </a:xfrm>
        </p:spPr>
        <p:txBody>
          <a:bodyPr>
            <a:noAutofit/>
          </a:bodyPr>
          <a:lstStyle>
            <a:lvl1pPr>
              <a:defRPr sz="2762">
                <a:solidFill>
                  <a:srgbClr val="595959"/>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5564" y="4433454"/>
            <a:ext cx="7123840" cy="1067248"/>
          </a:xfrm>
        </p:spPr>
        <p:txBody>
          <a:bodyPr>
            <a:normAutofit/>
          </a:bodyPr>
          <a:lstStyle>
            <a:lvl1pPr marL="0" indent="0" algn="l">
              <a:lnSpc>
                <a:spcPct val="120000"/>
              </a:lnSpc>
              <a:spcBef>
                <a:spcPts val="0"/>
              </a:spcBef>
              <a:spcAft>
                <a:spcPts val="0"/>
              </a:spcAft>
              <a:buNone/>
              <a:defRPr sz="1048" b="0">
                <a:solidFill>
                  <a:srgbClr val="575757"/>
                </a:solidFill>
              </a:defRPr>
            </a:lvl1pPr>
            <a:lvl2pPr marL="333272" indent="0" algn="ctr">
              <a:buNone/>
              <a:defRPr>
                <a:solidFill>
                  <a:schemeClr val="tx1">
                    <a:tint val="75000"/>
                  </a:schemeClr>
                </a:solidFill>
              </a:defRPr>
            </a:lvl2pPr>
            <a:lvl3pPr marL="666546" indent="0" algn="ctr">
              <a:buNone/>
              <a:defRPr>
                <a:solidFill>
                  <a:schemeClr val="tx1">
                    <a:tint val="75000"/>
                  </a:schemeClr>
                </a:solidFill>
              </a:defRPr>
            </a:lvl3pPr>
            <a:lvl4pPr marL="999818" indent="0" algn="ctr">
              <a:buNone/>
              <a:defRPr>
                <a:solidFill>
                  <a:schemeClr val="tx1">
                    <a:tint val="75000"/>
                  </a:schemeClr>
                </a:solidFill>
              </a:defRPr>
            </a:lvl4pPr>
            <a:lvl5pPr marL="1333091" indent="0" algn="ctr">
              <a:buNone/>
              <a:defRPr>
                <a:solidFill>
                  <a:schemeClr val="tx1">
                    <a:tint val="75000"/>
                  </a:schemeClr>
                </a:solidFill>
              </a:defRPr>
            </a:lvl5pPr>
            <a:lvl6pPr marL="1666364" indent="0" algn="ctr">
              <a:buNone/>
              <a:defRPr>
                <a:solidFill>
                  <a:schemeClr val="tx1">
                    <a:tint val="75000"/>
                  </a:schemeClr>
                </a:solidFill>
              </a:defRPr>
            </a:lvl6pPr>
            <a:lvl7pPr marL="1999637" indent="0" algn="ctr">
              <a:buNone/>
              <a:defRPr>
                <a:solidFill>
                  <a:schemeClr val="tx1">
                    <a:tint val="75000"/>
                  </a:schemeClr>
                </a:solidFill>
              </a:defRPr>
            </a:lvl7pPr>
            <a:lvl8pPr marL="2332910" indent="0" algn="ctr">
              <a:buNone/>
              <a:defRPr>
                <a:solidFill>
                  <a:schemeClr val="tx1">
                    <a:tint val="75000"/>
                  </a:schemeClr>
                </a:solidFill>
              </a:defRPr>
            </a:lvl8pPr>
            <a:lvl9pPr marL="2666183" indent="0" algn="ctr">
              <a:buNone/>
              <a:defRPr>
                <a:solidFill>
                  <a:schemeClr val="tx1">
                    <a:tint val="75000"/>
                  </a:schemeClr>
                </a:solidFill>
              </a:defRPr>
            </a:lvl9pPr>
          </a:lstStyle>
          <a:p>
            <a:r>
              <a:rPr lang="en-US" smtClean="0"/>
              <a:t>Click to edit Master subtitle style</a:t>
            </a:r>
            <a:endParaRPr lang="en-GB" dirty="0"/>
          </a:p>
        </p:txBody>
      </p:sp>
      <p:grpSp>
        <p:nvGrpSpPr>
          <p:cNvPr id="18" name="Group 17"/>
          <p:cNvGrpSpPr/>
          <p:nvPr/>
        </p:nvGrpSpPr>
        <p:grpSpPr>
          <a:xfrm>
            <a:off x="541867" y="418734"/>
            <a:ext cx="1609200" cy="303374"/>
            <a:chOff x="-3852863" y="915988"/>
            <a:chExt cx="10217151" cy="1927226"/>
          </a:xfrm>
        </p:grpSpPr>
        <p:sp>
          <p:nvSpPr>
            <p:cNvPr id="19" name="Freeform 7"/>
            <p:cNvSpPr>
              <a:spLocks/>
            </p:cNvSpPr>
            <p:nvPr/>
          </p:nvSpPr>
          <p:spPr bwMode="auto">
            <a:xfrm>
              <a:off x="3328988" y="1049338"/>
              <a:ext cx="908050" cy="1793875"/>
            </a:xfrm>
            <a:custGeom>
              <a:avLst/>
              <a:gdLst>
                <a:gd name="T0" fmla="*/ 109 w 572"/>
                <a:gd name="T1" fmla="*/ 47 h 1130"/>
                <a:gd name="T2" fmla="*/ 388 w 572"/>
                <a:gd name="T3" fmla="*/ 0 h 1130"/>
                <a:gd name="T4" fmla="*/ 388 w 572"/>
                <a:gd name="T5" fmla="*/ 261 h 1130"/>
                <a:gd name="T6" fmla="*/ 572 w 572"/>
                <a:gd name="T7" fmla="*/ 261 h 1130"/>
                <a:gd name="T8" fmla="*/ 572 w 572"/>
                <a:gd name="T9" fmla="*/ 472 h 1130"/>
                <a:gd name="T10" fmla="*/ 388 w 572"/>
                <a:gd name="T11" fmla="*/ 472 h 1130"/>
                <a:gd name="T12" fmla="*/ 388 w 572"/>
                <a:gd name="T13" fmla="*/ 773 h 1130"/>
                <a:gd name="T14" fmla="*/ 390 w 572"/>
                <a:gd name="T15" fmla="*/ 808 h 1130"/>
                <a:gd name="T16" fmla="*/ 396 w 572"/>
                <a:gd name="T17" fmla="*/ 835 h 1130"/>
                <a:gd name="T18" fmla="*/ 408 w 572"/>
                <a:gd name="T19" fmla="*/ 855 h 1130"/>
                <a:gd name="T20" fmla="*/ 422 w 572"/>
                <a:gd name="T21" fmla="*/ 870 h 1130"/>
                <a:gd name="T22" fmla="*/ 435 w 572"/>
                <a:gd name="T23" fmla="*/ 882 h 1130"/>
                <a:gd name="T24" fmla="*/ 453 w 572"/>
                <a:gd name="T25" fmla="*/ 888 h 1130"/>
                <a:gd name="T26" fmla="*/ 468 w 572"/>
                <a:gd name="T27" fmla="*/ 892 h 1130"/>
                <a:gd name="T28" fmla="*/ 484 w 572"/>
                <a:gd name="T29" fmla="*/ 894 h 1130"/>
                <a:gd name="T30" fmla="*/ 498 w 572"/>
                <a:gd name="T31" fmla="*/ 894 h 1130"/>
                <a:gd name="T32" fmla="*/ 517 w 572"/>
                <a:gd name="T33" fmla="*/ 892 h 1130"/>
                <a:gd name="T34" fmla="*/ 537 w 572"/>
                <a:gd name="T35" fmla="*/ 888 h 1130"/>
                <a:gd name="T36" fmla="*/ 554 w 572"/>
                <a:gd name="T37" fmla="*/ 884 h 1130"/>
                <a:gd name="T38" fmla="*/ 564 w 572"/>
                <a:gd name="T39" fmla="*/ 880 h 1130"/>
                <a:gd name="T40" fmla="*/ 566 w 572"/>
                <a:gd name="T41" fmla="*/ 1103 h 1130"/>
                <a:gd name="T42" fmla="*/ 550 w 572"/>
                <a:gd name="T43" fmla="*/ 1109 h 1130"/>
                <a:gd name="T44" fmla="*/ 525 w 572"/>
                <a:gd name="T45" fmla="*/ 1114 h 1130"/>
                <a:gd name="T46" fmla="*/ 490 w 572"/>
                <a:gd name="T47" fmla="*/ 1122 h 1130"/>
                <a:gd name="T48" fmla="*/ 447 w 572"/>
                <a:gd name="T49" fmla="*/ 1126 h 1130"/>
                <a:gd name="T50" fmla="*/ 396 w 572"/>
                <a:gd name="T51" fmla="*/ 1130 h 1130"/>
                <a:gd name="T52" fmla="*/ 340 w 572"/>
                <a:gd name="T53" fmla="*/ 1126 h 1130"/>
                <a:gd name="T54" fmla="*/ 291 w 572"/>
                <a:gd name="T55" fmla="*/ 1116 h 1130"/>
                <a:gd name="T56" fmla="*/ 246 w 572"/>
                <a:gd name="T57" fmla="*/ 1099 h 1130"/>
                <a:gd name="T58" fmla="*/ 209 w 572"/>
                <a:gd name="T59" fmla="*/ 1077 h 1130"/>
                <a:gd name="T60" fmla="*/ 178 w 572"/>
                <a:gd name="T61" fmla="*/ 1048 h 1130"/>
                <a:gd name="T62" fmla="*/ 152 w 572"/>
                <a:gd name="T63" fmla="*/ 1013 h 1130"/>
                <a:gd name="T64" fmla="*/ 133 w 572"/>
                <a:gd name="T65" fmla="*/ 972 h 1130"/>
                <a:gd name="T66" fmla="*/ 119 w 572"/>
                <a:gd name="T67" fmla="*/ 927 h 1130"/>
                <a:gd name="T68" fmla="*/ 111 w 572"/>
                <a:gd name="T69" fmla="*/ 876 h 1130"/>
                <a:gd name="T70" fmla="*/ 109 w 572"/>
                <a:gd name="T71" fmla="*/ 820 h 1130"/>
                <a:gd name="T72" fmla="*/ 109 w 572"/>
                <a:gd name="T73" fmla="*/ 472 h 1130"/>
                <a:gd name="T74" fmla="*/ 0 w 572"/>
                <a:gd name="T75" fmla="*/ 472 h 1130"/>
                <a:gd name="T76" fmla="*/ 0 w 572"/>
                <a:gd name="T77" fmla="*/ 261 h 1130"/>
                <a:gd name="T78" fmla="*/ 109 w 572"/>
                <a:gd name="T79" fmla="*/ 261 h 1130"/>
                <a:gd name="T80" fmla="*/ 109 w 572"/>
                <a:gd name="T81" fmla="*/ 4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2" h="1130">
                  <a:moveTo>
                    <a:pt x="109" y="47"/>
                  </a:moveTo>
                  <a:lnTo>
                    <a:pt x="388" y="0"/>
                  </a:lnTo>
                  <a:lnTo>
                    <a:pt x="388" y="261"/>
                  </a:lnTo>
                  <a:lnTo>
                    <a:pt x="572" y="261"/>
                  </a:lnTo>
                  <a:lnTo>
                    <a:pt x="572" y="472"/>
                  </a:lnTo>
                  <a:lnTo>
                    <a:pt x="388" y="472"/>
                  </a:lnTo>
                  <a:lnTo>
                    <a:pt x="388" y="773"/>
                  </a:lnTo>
                  <a:lnTo>
                    <a:pt x="390" y="808"/>
                  </a:lnTo>
                  <a:lnTo>
                    <a:pt x="396" y="835"/>
                  </a:lnTo>
                  <a:lnTo>
                    <a:pt x="408" y="855"/>
                  </a:lnTo>
                  <a:lnTo>
                    <a:pt x="422" y="870"/>
                  </a:lnTo>
                  <a:lnTo>
                    <a:pt x="435" y="882"/>
                  </a:lnTo>
                  <a:lnTo>
                    <a:pt x="453" y="888"/>
                  </a:lnTo>
                  <a:lnTo>
                    <a:pt x="468" y="892"/>
                  </a:lnTo>
                  <a:lnTo>
                    <a:pt x="484" y="894"/>
                  </a:lnTo>
                  <a:lnTo>
                    <a:pt x="498" y="894"/>
                  </a:lnTo>
                  <a:lnTo>
                    <a:pt x="517" y="892"/>
                  </a:lnTo>
                  <a:lnTo>
                    <a:pt x="537" y="888"/>
                  </a:lnTo>
                  <a:lnTo>
                    <a:pt x="554" y="884"/>
                  </a:lnTo>
                  <a:lnTo>
                    <a:pt x="564" y="880"/>
                  </a:lnTo>
                  <a:lnTo>
                    <a:pt x="566" y="1103"/>
                  </a:lnTo>
                  <a:lnTo>
                    <a:pt x="550" y="1109"/>
                  </a:lnTo>
                  <a:lnTo>
                    <a:pt x="525" y="1114"/>
                  </a:lnTo>
                  <a:lnTo>
                    <a:pt x="490" y="1122"/>
                  </a:lnTo>
                  <a:lnTo>
                    <a:pt x="447" y="1126"/>
                  </a:lnTo>
                  <a:lnTo>
                    <a:pt x="396" y="1130"/>
                  </a:lnTo>
                  <a:lnTo>
                    <a:pt x="340" y="1126"/>
                  </a:lnTo>
                  <a:lnTo>
                    <a:pt x="291" y="1116"/>
                  </a:lnTo>
                  <a:lnTo>
                    <a:pt x="246" y="1099"/>
                  </a:lnTo>
                  <a:lnTo>
                    <a:pt x="209" y="1077"/>
                  </a:lnTo>
                  <a:lnTo>
                    <a:pt x="178" y="1048"/>
                  </a:lnTo>
                  <a:lnTo>
                    <a:pt x="152" y="1013"/>
                  </a:lnTo>
                  <a:lnTo>
                    <a:pt x="133" y="972"/>
                  </a:lnTo>
                  <a:lnTo>
                    <a:pt x="119" y="927"/>
                  </a:lnTo>
                  <a:lnTo>
                    <a:pt x="111" y="876"/>
                  </a:lnTo>
                  <a:lnTo>
                    <a:pt x="109" y="820"/>
                  </a:lnTo>
                  <a:lnTo>
                    <a:pt x="109" y="472"/>
                  </a:lnTo>
                  <a:lnTo>
                    <a:pt x="0" y="472"/>
                  </a:lnTo>
                  <a:lnTo>
                    <a:pt x="0" y="261"/>
                  </a:lnTo>
                  <a:lnTo>
                    <a:pt x="109" y="261"/>
                  </a:lnTo>
                  <a:lnTo>
                    <a:pt x="109" y="4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sp>
          <p:nvSpPr>
            <p:cNvPr id="20" name="Freeform 8"/>
            <p:cNvSpPr>
              <a:spLocks noEditPoints="1"/>
            </p:cNvSpPr>
            <p:nvPr/>
          </p:nvSpPr>
          <p:spPr bwMode="auto">
            <a:xfrm>
              <a:off x="4354513" y="1433513"/>
              <a:ext cx="1285875" cy="1409700"/>
            </a:xfrm>
            <a:custGeom>
              <a:avLst/>
              <a:gdLst>
                <a:gd name="T0" fmla="*/ 447 w 810"/>
                <a:gd name="T1" fmla="*/ 201 h 888"/>
                <a:gd name="T2" fmla="*/ 495 w 810"/>
                <a:gd name="T3" fmla="*/ 224 h 888"/>
                <a:gd name="T4" fmla="*/ 527 w 810"/>
                <a:gd name="T5" fmla="*/ 262 h 888"/>
                <a:gd name="T6" fmla="*/ 544 w 810"/>
                <a:gd name="T7" fmla="*/ 306 h 888"/>
                <a:gd name="T8" fmla="*/ 548 w 810"/>
                <a:gd name="T9" fmla="*/ 345 h 888"/>
                <a:gd name="T10" fmla="*/ 525 w 810"/>
                <a:gd name="T11" fmla="*/ 345 h 888"/>
                <a:gd name="T12" fmla="*/ 464 w 810"/>
                <a:gd name="T13" fmla="*/ 345 h 888"/>
                <a:gd name="T14" fmla="*/ 390 w 810"/>
                <a:gd name="T15" fmla="*/ 345 h 888"/>
                <a:gd name="T16" fmla="*/ 320 w 810"/>
                <a:gd name="T17" fmla="*/ 345 h 888"/>
                <a:gd name="T18" fmla="*/ 275 w 810"/>
                <a:gd name="T19" fmla="*/ 345 h 888"/>
                <a:gd name="T20" fmla="*/ 273 w 810"/>
                <a:gd name="T21" fmla="*/ 314 h 888"/>
                <a:gd name="T22" fmla="*/ 296 w 810"/>
                <a:gd name="T23" fmla="*/ 256 h 888"/>
                <a:gd name="T24" fmla="*/ 343 w 810"/>
                <a:gd name="T25" fmla="*/ 215 h 888"/>
                <a:gd name="T26" fmla="*/ 414 w 810"/>
                <a:gd name="T27" fmla="*/ 197 h 888"/>
                <a:gd name="T28" fmla="*/ 673 w 810"/>
                <a:gd name="T29" fmla="*/ 650 h 888"/>
                <a:gd name="T30" fmla="*/ 572 w 810"/>
                <a:gd name="T31" fmla="*/ 671 h 888"/>
                <a:gd name="T32" fmla="*/ 464 w 810"/>
                <a:gd name="T33" fmla="*/ 671 h 888"/>
                <a:gd name="T34" fmla="*/ 386 w 810"/>
                <a:gd name="T35" fmla="*/ 656 h 888"/>
                <a:gd name="T36" fmla="*/ 324 w 810"/>
                <a:gd name="T37" fmla="*/ 623 h 888"/>
                <a:gd name="T38" fmla="*/ 285 w 810"/>
                <a:gd name="T39" fmla="*/ 570 h 888"/>
                <a:gd name="T40" fmla="*/ 798 w 810"/>
                <a:gd name="T41" fmla="*/ 535 h 888"/>
                <a:gd name="T42" fmla="*/ 806 w 810"/>
                <a:gd name="T43" fmla="*/ 496 h 888"/>
                <a:gd name="T44" fmla="*/ 810 w 810"/>
                <a:gd name="T45" fmla="*/ 424 h 888"/>
                <a:gd name="T46" fmla="*/ 800 w 810"/>
                <a:gd name="T47" fmla="*/ 316 h 888"/>
                <a:gd name="T48" fmla="*/ 771 w 810"/>
                <a:gd name="T49" fmla="*/ 215 h 888"/>
                <a:gd name="T50" fmla="*/ 720 w 810"/>
                <a:gd name="T51" fmla="*/ 129 h 888"/>
                <a:gd name="T52" fmla="*/ 646 w 810"/>
                <a:gd name="T53" fmla="*/ 60 h 888"/>
                <a:gd name="T54" fmla="*/ 544 w 810"/>
                <a:gd name="T55" fmla="*/ 16 h 888"/>
                <a:gd name="T56" fmla="*/ 419 w 810"/>
                <a:gd name="T57" fmla="*/ 0 h 888"/>
                <a:gd name="T58" fmla="*/ 293 w 810"/>
                <a:gd name="T59" fmla="*/ 16 h 888"/>
                <a:gd name="T60" fmla="*/ 189 w 810"/>
                <a:gd name="T61" fmla="*/ 64 h 888"/>
                <a:gd name="T62" fmla="*/ 107 w 810"/>
                <a:gd name="T63" fmla="*/ 137 h 888"/>
                <a:gd name="T64" fmla="*/ 49 w 810"/>
                <a:gd name="T65" fmla="*/ 228 h 888"/>
                <a:gd name="T66" fmla="*/ 12 w 810"/>
                <a:gd name="T67" fmla="*/ 336 h 888"/>
                <a:gd name="T68" fmla="*/ 0 w 810"/>
                <a:gd name="T69" fmla="*/ 453 h 888"/>
                <a:gd name="T70" fmla="*/ 19 w 810"/>
                <a:gd name="T71" fmla="*/ 591 h 888"/>
                <a:gd name="T72" fmla="*/ 72 w 810"/>
                <a:gd name="T73" fmla="*/ 707 h 888"/>
                <a:gd name="T74" fmla="*/ 154 w 810"/>
                <a:gd name="T75" fmla="*/ 794 h 888"/>
                <a:gd name="T76" fmla="*/ 263 w 810"/>
                <a:gd name="T77" fmla="*/ 853 h 888"/>
                <a:gd name="T78" fmla="*/ 392 w 810"/>
                <a:gd name="T79" fmla="*/ 884 h 888"/>
                <a:gd name="T80" fmla="*/ 523 w 810"/>
                <a:gd name="T81" fmla="*/ 886 h 888"/>
                <a:gd name="T82" fmla="*/ 618 w 810"/>
                <a:gd name="T83" fmla="*/ 874 h 888"/>
                <a:gd name="T84" fmla="*/ 687 w 810"/>
                <a:gd name="T85" fmla="*/ 857 h 888"/>
                <a:gd name="T86" fmla="*/ 735 w 810"/>
                <a:gd name="T87" fmla="*/ 839 h 888"/>
                <a:gd name="T88" fmla="*/ 712 w 810"/>
                <a:gd name="T89" fmla="*/ 63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0" h="888">
                  <a:moveTo>
                    <a:pt x="414" y="197"/>
                  </a:moveTo>
                  <a:lnTo>
                    <a:pt x="447" y="201"/>
                  </a:lnTo>
                  <a:lnTo>
                    <a:pt x="472" y="211"/>
                  </a:lnTo>
                  <a:lnTo>
                    <a:pt x="495" y="224"/>
                  </a:lnTo>
                  <a:lnTo>
                    <a:pt x="513" y="242"/>
                  </a:lnTo>
                  <a:lnTo>
                    <a:pt x="527" y="262"/>
                  </a:lnTo>
                  <a:lnTo>
                    <a:pt x="536" y="283"/>
                  </a:lnTo>
                  <a:lnTo>
                    <a:pt x="544" y="306"/>
                  </a:lnTo>
                  <a:lnTo>
                    <a:pt x="548" y="326"/>
                  </a:lnTo>
                  <a:lnTo>
                    <a:pt x="548" y="345"/>
                  </a:lnTo>
                  <a:lnTo>
                    <a:pt x="542" y="345"/>
                  </a:lnTo>
                  <a:lnTo>
                    <a:pt x="525" y="345"/>
                  </a:lnTo>
                  <a:lnTo>
                    <a:pt x="497" y="345"/>
                  </a:lnTo>
                  <a:lnTo>
                    <a:pt x="464" y="345"/>
                  </a:lnTo>
                  <a:lnTo>
                    <a:pt x="427" y="345"/>
                  </a:lnTo>
                  <a:lnTo>
                    <a:pt x="390" y="345"/>
                  </a:lnTo>
                  <a:lnTo>
                    <a:pt x="353" y="345"/>
                  </a:lnTo>
                  <a:lnTo>
                    <a:pt x="320" y="345"/>
                  </a:lnTo>
                  <a:lnTo>
                    <a:pt x="293" y="345"/>
                  </a:lnTo>
                  <a:lnTo>
                    <a:pt x="275" y="345"/>
                  </a:lnTo>
                  <a:lnTo>
                    <a:pt x="269" y="345"/>
                  </a:lnTo>
                  <a:lnTo>
                    <a:pt x="273" y="314"/>
                  </a:lnTo>
                  <a:lnTo>
                    <a:pt x="281" y="283"/>
                  </a:lnTo>
                  <a:lnTo>
                    <a:pt x="296" y="256"/>
                  </a:lnTo>
                  <a:lnTo>
                    <a:pt x="318" y="232"/>
                  </a:lnTo>
                  <a:lnTo>
                    <a:pt x="343" y="215"/>
                  </a:lnTo>
                  <a:lnTo>
                    <a:pt x="376" y="203"/>
                  </a:lnTo>
                  <a:lnTo>
                    <a:pt x="414" y="197"/>
                  </a:lnTo>
                  <a:close/>
                  <a:moveTo>
                    <a:pt x="712" y="636"/>
                  </a:moveTo>
                  <a:lnTo>
                    <a:pt x="673" y="650"/>
                  </a:lnTo>
                  <a:lnTo>
                    <a:pt x="626" y="662"/>
                  </a:lnTo>
                  <a:lnTo>
                    <a:pt x="572" y="671"/>
                  </a:lnTo>
                  <a:lnTo>
                    <a:pt x="509" y="673"/>
                  </a:lnTo>
                  <a:lnTo>
                    <a:pt x="464" y="671"/>
                  </a:lnTo>
                  <a:lnTo>
                    <a:pt x="423" y="666"/>
                  </a:lnTo>
                  <a:lnTo>
                    <a:pt x="386" y="656"/>
                  </a:lnTo>
                  <a:lnTo>
                    <a:pt x="351" y="642"/>
                  </a:lnTo>
                  <a:lnTo>
                    <a:pt x="324" y="623"/>
                  </a:lnTo>
                  <a:lnTo>
                    <a:pt x="300" y="599"/>
                  </a:lnTo>
                  <a:lnTo>
                    <a:pt x="285" y="570"/>
                  </a:lnTo>
                  <a:lnTo>
                    <a:pt x="275" y="535"/>
                  </a:lnTo>
                  <a:lnTo>
                    <a:pt x="798" y="535"/>
                  </a:lnTo>
                  <a:lnTo>
                    <a:pt x="802" y="519"/>
                  </a:lnTo>
                  <a:lnTo>
                    <a:pt x="806" y="496"/>
                  </a:lnTo>
                  <a:lnTo>
                    <a:pt x="808" y="465"/>
                  </a:lnTo>
                  <a:lnTo>
                    <a:pt x="810" y="424"/>
                  </a:lnTo>
                  <a:lnTo>
                    <a:pt x="808" y="369"/>
                  </a:lnTo>
                  <a:lnTo>
                    <a:pt x="800" y="316"/>
                  </a:lnTo>
                  <a:lnTo>
                    <a:pt x="788" y="263"/>
                  </a:lnTo>
                  <a:lnTo>
                    <a:pt x="771" y="215"/>
                  </a:lnTo>
                  <a:lnTo>
                    <a:pt x="747" y="170"/>
                  </a:lnTo>
                  <a:lnTo>
                    <a:pt x="720" y="129"/>
                  </a:lnTo>
                  <a:lnTo>
                    <a:pt x="685" y="92"/>
                  </a:lnTo>
                  <a:lnTo>
                    <a:pt x="646" y="60"/>
                  </a:lnTo>
                  <a:lnTo>
                    <a:pt x="599" y="35"/>
                  </a:lnTo>
                  <a:lnTo>
                    <a:pt x="544" y="16"/>
                  </a:lnTo>
                  <a:lnTo>
                    <a:pt x="486" y="4"/>
                  </a:lnTo>
                  <a:lnTo>
                    <a:pt x="419" y="0"/>
                  </a:lnTo>
                  <a:lnTo>
                    <a:pt x="353" y="4"/>
                  </a:lnTo>
                  <a:lnTo>
                    <a:pt x="293" y="16"/>
                  </a:lnTo>
                  <a:lnTo>
                    <a:pt x="238" y="37"/>
                  </a:lnTo>
                  <a:lnTo>
                    <a:pt x="189" y="64"/>
                  </a:lnTo>
                  <a:lnTo>
                    <a:pt x="146" y="98"/>
                  </a:lnTo>
                  <a:lnTo>
                    <a:pt x="107" y="137"/>
                  </a:lnTo>
                  <a:lnTo>
                    <a:pt x="74" y="182"/>
                  </a:lnTo>
                  <a:lnTo>
                    <a:pt x="49" y="228"/>
                  </a:lnTo>
                  <a:lnTo>
                    <a:pt x="27" y="281"/>
                  </a:lnTo>
                  <a:lnTo>
                    <a:pt x="12" y="336"/>
                  </a:lnTo>
                  <a:lnTo>
                    <a:pt x="4" y="394"/>
                  </a:lnTo>
                  <a:lnTo>
                    <a:pt x="0" y="453"/>
                  </a:lnTo>
                  <a:lnTo>
                    <a:pt x="6" y="525"/>
                  </a:lnTo>
                  <a:lnTo>
                    <a:pt x="19" y="591"/>
                  </a:lnTo>
                  <a:lnTo>
                    <a:pt x="41" y="652"/>
                  </a:lnTo>
                  <a:lnTo>
                    <a:pt x="72" y="707"/>
                  </a:lnTo>
                  <a:lnTo>
                    <a:pt x="109" y="753"/>
                  </a:lnTo>
                  <a:lnTo>
                    <a:pt x="154" y="794"/>
                  </a:lnTo>
                  <a:lnTo>
                    <a:pt x="205" y="828"/>
                  </a:lnTo>
                  <a:lnTo>
                    <a:pt x="263" y="853"/>
                  </a:lnTo>
                  <a:lnTo>
                    <a:pt x="324" y="872"/>
                  </a:lnTo>
                  <a:lnTo>
                    <a:pt x="392" y="884"/>
                  </a:lnTo>
                  <a:lnTo>
                    <a:pt x="464" y="888"/>
                  </a:lnTo>
                  <a:lnTo>
                    <a:pt x="523" y="886"/>
                  </a:lnTo>
                  <a:lnTo>
                    <a:pt x="573" y="882"/>
                  </a:lnTo>
                  <a:lnTo>
                    <a:pt x="618" y="874"/>
                  </a:lnTo>
                  <a:lnTo>
                    <a:pt x="655" y="867"/>
                  </a:lnTo>
                  <a:lnTo>
                    <a:pt x="687" y="857"/>
                  </a:lnTo>
                  <a:lnTo>
                    <a:pt x="714" y="847"/>
                  </a:lnTo>
                  <a:lnTo>
                    <a:pt x="735" y="839"/>
                  </a:lnTo>
                  <a:lnTo>
                    <a:pt x="755" y="833"/>
                  </a:lnTo>
                  <a:lnTo>
                    <a:pt x="712" y="6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sp>
          <p:nvSpPr>
            <p:cNvPr id="21" name="Freeform 20"/>
            <p:cNvSpPr>
              <a:spLocks noEditPoints="1"/>
            </p:cNvSpPr>
            <p:nvPr/>
          </p:nvSpPr>
          <p:spPr bwMode="auto">
            <a:xfrm>
              <a:off x="58737" y="1436688"/>
              <a:ext cx="1403350" cy="1406525"/>
            </a:xfrm>
            <a:custGeom>
              <a:avLst/>
              <a:gdLst>
                <a:gd name="T0" fmla="*/ 404 w 884"/>
                <a:gd name="T1" fmla="*/ 669 h 886"/>
                <a:gd name="T2" fmla="*/ 343 w 884"/>
                <a:gd name="T3" fmla="*/ 628 h 886"/>
                <a:gd name="T4" fmla="*/ 302 w 884"/>
                <a:gd name="T5" fmla="*/ 550 h 886"/>
                <a:gd name="T6" fmla="*/ 289 w 884"/>
                <a:gd name="T7" fmla="*/ 443 h 886"/>
                <a:gd name="T8" fmla="*/ 295 w 884"/>
                <a:gd name="T9" fmla="*/ 369 h 886"/>
                <a:gd name="T10" fmla="*/ 316 w 884"/>
                <a:gd name="T11" fmla="*/ 299 h 886"/>
                <a:gd name="T12" fmla="*/ 353 w 884"/>
                <a:gd name="T13" fmla="*/ 246 h 886"/>
                <a:gd name="T14" fmla="*/ 408 w 884"/>
                <a:gd name="T15" fmla="*/ 215 h 886"/>
                <a:gd name="T16" fmla="*/ 476 w 884"/>
                <a:gd name="T17" fmla="*/ 215 h 886"/>
                <a:gd name="T18" fmla="*/ 531 w 884"/>
                <a:gd name="T19" fmla="*/ 246 h 886"/>
                <a:gd name="T20" fmla="*/ 566 w 884"/>
                <a:gd name="T21" fmla="*/ 301 h 886"/>
                <a:gd name="T22" fmla="*/ 585 w 884"/>
                <a:gd name="T23" fmla="*/ 369 h 886"/>
                <a:gd name="T24" fmla="*/ 591 w 884"/>
                <a:gd name="T25" fmla="*/ 441 h 886"/>
                <a:gd name="T26" fmla="*/ 577 w 884"/>
                <a:gd name="T27" fmla="*/ 550 h 886"/>
                <a:gd name="T28" fmla="*/ 538 w 884"/>
                <a:gd name="T29" fmla="*/ 628 h 886"/>
                <a:gd name="T30" fmla="*/ 478 w 884"/>
                <a:gd name="T31" fmla="*/ 669 h 886"/>
                <a:gd name="T32" fmla="*/ 439 w 884"/>
                <a:gd name="T33" fmla="*/ 886 h 886"/>
                <a:gd name="T34" fmla="*/ 540 w 884"/>
                <a:gd name="T35" fmla="*/ 876 h 886"/>
                <a:gd name="T36" fmla="*/ 636 w 884"/>
                <a:gd name="T37" fmla="*/ 845 h 886"/>
                <a:gd name="T38" fmla="*/ 724 w 884"/>
                <a:gd name="T39" fmla="*/ 794 h 886"/>
                <a:gd name="T40" fmla="*/ 798 w 884"/>
                <a:gd name="T41" fmla="*/ 720 h 886"/>
                <a:gd name="T42" fmla="*/ 851 w 884"/>
                <a:gd name="T43" fmla="*/ 623 h 886"/>
                <a:gd name="T44" fmla="*/ 880 w 884"/>
                <a:gd name="T45" fmla="*/ 504 h 886"/>
                <a:gd name="T46" fmla="*/ 882 w 884"/>
                <a:gd name="T47" fmla="*/ 394 h 886"/>
                <a:gd name="T48" fmla="*/ 868 w 884"/>
                <a:gd name="T49" fmla="*/ 308 h 886"/>
                <a:gd name="T50" fmla="*/ 837 w 884"/>
                <a:gd name="T51" fmla="*/ 224 h 886"/>
                <a:gd name="T52" fmla="*/ 788 w 884"/>
                <a:gd name="T53" fmla="*/ 146 h 886"/>
                <a:gd name="T54" fmla="*/ 720 w 884"/>
                <a:gd name="T55" fmla="*/ 80 h 886"/>
                <a:gd name="T56" fmla="*/ 630 w 884"/>
                <a:gd name="T57" fmla="*/ 31 h 886"/>
                <a:gd name="T58" fmla="*/ 517 w 884"/>
                <a:gd name="T59" fmla="*/ 2 h 886"/>
                <a:gd name="T60" fmla="*/ 384 w 884"/>
                <a:gd name="T61" fmla="*/ 2 h 886"/>
                <a:gd name="T62" fmla="*/ 267 w 884"/>
                <a:gd name="T63" fmla="*/ 29 h 886"/>
                <a:gd name="T64" fmla="*/ 174 w 884"/>
                <a:gd name="T65" fmla="*/ 78 h 886"/>
                <a:gd name="T66" fmla="*/ 101 w 884"/>
                <a:gd name="T67" fmla="*/ 146 h 886"/>
                <a:gd name="T68" fmla="*/ 49 w 884"/>
                <a:gd name="T69" fmla="*/ 226 h 886"/>
                <a:gd name="T70" fmla="*/ 18 w 884"/>
                <a:gd name="T71" fmla="*/ 312 h 886"/>
                <a:gd name="T72" fmla="*/ 2 w 884"/>
                <a:gd name="T73" fmla="*/ 404 h 886"/>
                <a:gd name="T74" fmla="*/ 4 w 884"/>
                <a:gd name="T75" fmla="*/ 517 h 886"/>
                <a:gd name="T76" fmla="*/ 37 w 884"/>
                <a:gd name="T77" fmla="*/ 640 h 886"/>
                <a:gd name="T78" fmla="*/ 101 w 884"/>
                <a:gd name="T79" fmla="*/ 744 h 886"/>
                <a:gd name="T80" fmla="*/ 193 w 884"/>
                <a:gd name="T81" fmla="*/ 820 h 886"/>
                <a:gd name="T82" fmla="*/ 306 w 884"/>
                <a:gd name="T83" fmla="*/ 869 h 886"/>
                <a:gd name="T84" fmla="*/ 439 w 884"/>
                <a:gd name="T85" fmla="*/ 88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4" h="886">
                  <a:moveTo>
                    <a:pt x="441" y="675"/>
                  </a:moveTo>
                  <a:lnTo>
                    <a:pt x="404" y="669"/>
                  </a:lnTo>
                  <a:lnTo>
                    <a:pt x="371" y="654"/>
                  </a:lnTo>
                  <a:lnTo>
                    <a:pt x="343" y="628"/>
                  </a:lnTo>
                  <a:lnTo>
                    <a:pt x="320" y="593"/>
                  </a:lnTo>
                  <a:lnTo>
                    <a:pt x="302" y="550"/>
                  </a:lnTo>
                  <a:lnTo>
                    <a:pt x="293" y="500"/>
                  </a:lnTo>
                  <a:lnTo>
                    <a:pt x="289" y="443"/>
                  </a:lnTo>
                  <a:lnTo>
                    <a:pt x="291" y="406"/>
                  </a:lnTo>
                  <a:lnTo>
                    <a:pt x="295" y="369"/>
                  </a:lnTo>
                  <a:lnTo>
                    <a:pt x="304" y="332"/>
                  </a:lnTo>
                  <a:lnTo>
                    <a:pt x="316" y="299"/>
                  </a:lnTo>
                  <a:lnTo>
                    <a:pt x="332" y="269"/>
                  </a:lnTo>
                  <a:lnTo>
                    <a:pt x="353" y="246"/>
                  </a:lnTo>
                  <a:lnTo>
                    <a:pt x="378" y="226"/>
                  </a:lnTo>
                  <a:lnTo>
                    <a:pt x="408" y="215"/>
                  </a:lnTo>
                  <a:lnTo>
                    <a:pt x="443" y="211"/>
                  </a:lnTo>
                  <a:lnTo>
                    <a:pt x="476" y="215"/>
                  </a:lnTo>
                  <a:lnTo>
                    <a:pt x="505" y="226"/>
                  </a:lnTo>
                  <a:lnTo>
                    <a:pt x="531" y="246"/>
                  </a:lnTo>
                  <a:lnTo>
                    <a:pt x="550" y="271"/>
                  </a:lnTo>
                  <a:lnTo>
                    <a:pt x="566" y="301"/>
                  </a:lnTo>
                  <a:lnTo>
                    <a:pt x="577" y="334"/>
                  </a:lnTo>
                  <a:lnTo>
                    <a:pt x="585" y="369"/>
                  </a:lnTo>
                  <a:lnTo>
                    <a:pt x="589" y="406"/>
                  </a:lnTo>
                  <a:lnTo>
                    <a:pt x="591" y="441"/>
                  </a:lnTo>
                  <a:lnTo>
                    <a:pt x="587" y="500"/>
                  </a:lnTo>
                  <a:lnTo>
                    <a:pt x="577" y="550"/>
                  </a:lnTo>
                  <a:lnTo>
                    <a:pt x="560" y="593"/>
                  </a:lnTo>
                  <a:lnTo>
                    <a:pt x="538" y="628"/>
                  </a:lnTo>
                  <a:lnTo>
                    <a:pt x="511" y="654"/>
                  </a:lnTo>
                  <a:lnTo>
                    <a:pt x="478" y="669"/>
                  </a:lnTo>
                  <a:lnTo>
                    <a:pt x="441" y="675"/>
                  </a:lnTo>
                  <a:close/>
                  <a:moveTo>
                    <a:pt x="439" y="886"/>
                  </a:moveTo>
                  <a:lnTo>
                    <a:pt x="490" y="884"/>
                  </a:lnTo>
                  <a:lnTo>
                    <a:pt x="540" y="876"/>
                  </a:lnTo>
                  <a:lnTo>
                    <a:pt x="589" y="863"/>
                  </a:lnTo>
                  <a:lnTo>
                    <a:pt x="636" y="845"/>
                  </a:lnTo>
                  <a:lnTo>
                    <a:pt x="683" y="822"/>
                  </a:lnTo>
                  <a:lnTo>
                    <a:pt x="724" y="794"/>
                  </a:lnTo>
                  <a:lnTo>
                    <a:pt x="763" y="759"/>
                  </a:lnTo>
                  <a:lnTo>
                    <a:pt x="798" y="720"/>
                  </a:lnTo>
                  <a:lnTo>
                    <a:pt x="827" y="675"/>
                  </a:lnTo>
                  <a:lnTo>
                    <a:pt x="851" y="623"/>
                  </a:lnTo>
                  <a:lnTo>
                    <a:pt x="868" y="566"/>
                  </a:lnTo>
                  <a:lnTo>
                    <a:pt x="880" y="504"/>
                  </a:lnTo>
                  <a:lnTo>
                    <a:pt x="884" y="435"/>
                  </a:lnTo>
                  <a:lnTo>
                    <a:pt x="882" y="394"/>
                  </a:lnTo>
                  <a:lnTo>
                    <a:pt x="878" y="351"/>
                  </a:lnTo>
                  <a:lnTo>
                    <a:pt x="868" y="308"/>
                  </a:lnTo>
                  <a:lnTo>
                    <a:pt x="854" y="267"/>
                  </a:lnTo>
                  <a:lnTo>
                    <a:pt x="837" y="224"/>
                  </a:lnTo>
                  <a:lnTo>
                    <a:pt x="815" y="185"/>
                  </a:lnTo>
                  <a:lnTo>
                    <a:pt x="788" y="146"/>
                  </a:lnTo>
                  <a:lnTo>
                    <a:pt x="757" y="111"/>
                  </a:lnTo>
                  <a:lnTo>
                    <a:pt x="720" y="80"/>
                  </a:lnTo>
                  <a:lnTo>
                    <a:pt x="679" y="53"/>
                  </a:lnTo>
                  <a:lnTo>
                    <a:pt x="630" y="31"/>
                  </a:lnTo>
                  <a:lnTo>
                    <a:pt x="577" y="14"/>
                  </a:lnTo>
                  <a:lnTo>
                    <a:pt x="517" y="2"/>
                  </a:lnTo>
                  <a:lnTo>
                    <a:pt x="453" y="0"/>
                  </a:lnTo>
                  <a:lnTo>
                    <a:pt x="384" y="2"/>
                  </a:lnTo>
                  <a:lnTo>
                    <a:pt x="322" y="14"/>
                  </a:lnTo>
                  <a:lnTo>
                    <a:pt x="267" y="29"/>
                  </a:lnTo>
                  <a:lnTo>
                    <a:pt x="217" y="53"/>
                  </a:lnTo>
                  <a:lnTo>
                    <a:pt x="174" y="78"/>
                  </a:lnTo>
                  <a:lnTo>
                    <a:pt x="135" y="111"/>
                  </a:lnTo>
                  <a:lnTo>
                    <a:pt x="101" y="146"/>
                  </a:lnTo>
                  <a:lnTo>
                    <a:pt x="72" y="183"/>
                  </a:lnTo>
                  <a:lnTo>
                    <a:pt x="49" y="226"/>
                  </a:lnTo>
                  <a:lnTo>
                    <a:pt x="31" y="269"/>
                  </a:lnTo>
                  <a:lnTo>
                    <a:pt x="18" y="312"/>
                  </a:lnTo>
                  <a:lnTo>
                    <a:pt x="8" y="359"/>
                  </a:lnTo>
                  <a:lnTo>
                    <a:pt x="2" y="404"/>
                  </a:lnTo>
                  <a:lnTo>
                    <a:pt x="0" y="449"/>
                  </a:lnTo>
                  <a:lnTo>
                    <a:pt x="4" y="517"/>
                  </a:lnTo>
                  <a:lnTo>
                    <a:pt x="16" y="582"/>
                  </a:lnTo>
                  <a:lnTo>
                    <a:pt x="37" y="640"/>
                  </a:lnTo>
                  <a:lnTo>
                    <a:pt x="66" y="695"/>
                  </a:lnTo>
                  <a:lnTo>
                    <a:pt x="101" y="744"/>
                  </a:lnTo>
                  <a:lnTo>
                    <a:pt x="144" y="785"/>
                  </a:lnTo>
                  <a:lnTo>
                    <a:pt x="193" y="820"/>
                  </a:lnTo>
                  <a:lnTo>
                    <a:pt x="246" y="849"/>
                  </a:lnTo>
                  <a:lnTo>
                    <a:pt x="306" y="869"/>
                  </a:lnTo>
                  <a:lnTo>
                    <a:pt x="371" y="882"/>
                  </a:lnTo>
                  <a:lnTo>
                    <a:pt x="439" y="88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sp>
          <p:nvSpPr>
            <p:cNvPr id="22" name="Freeform 21"/>
            <p:cNvSpPr>
              <a:spLocks noEditPoints="1"/>
            </p:cNvSpPr>
            <p:nvPr/>
          </p:nvSpPr>
          <p:spPr bwMode="auto">
            <a:xfrm>
              <a:off x="-3852863" y="955676"/>
              <a:ext cx="1631950" cy="1887538"/>
            </a:xfrm>
            <a:custGeom>
              <a:avLst/>
              <a:gdLst>
                <a:gd name="T0" fmla="*/ 31 w 1028"/>
                <a:gd name="T1" fmla="*/ 1168 h 1189"/>
                <a:gd name="T2" fmla="*/ 121 w 1028"/>
                <a:gd name="T3" fmla="*/ 1179 h 1189"/>
                <a:gd name="T4" fmla="*/ 252 w 1028"/>
                <a:gd name="T5" fmla="*/ 1187 h 1189"/>
                <a:gd name="T6" fmla="*/ 427 w 1028"/>
                <a:gd name="T7" fmla="*/ 1185 h 1189"/>
                <a:gd name="T8" fmla="*/ 593 w 1028"/>
                <a:gd name="T9" fmla="*/ 1158 h 1189"/>
                <a:gd name="T10" fmla="*/ 732 w 1028"/>
                <a:gd name="T11" fmla="*/ 1105 h 1189"/>
                <a:gd name="T12" fmla="*/ 841 w 1028"/>
                <a:gd name="T13" fmla="*/ 1033 h 1189"/>
                <a:gd name="T14" fmla="*/ 925 w 1028"/>
                <a:gd name="T15" fmla="*/ 941 h 1189"/>
                <a:gd name="T16" fmla="*/ 983 w 1028"/>
                <a:gd name="T17" fmla="*/ 836 h 1189"/>
                <a:gd name="T18" fmla="*/ 1016 w 1028"/>
                <a:gd name="T19" fmla="*/ 721 h 1189"/>
                <a:gd name="T20" fmla="*/ 1028 w 1028"/>
                <a:gd name="T21" fmla="*/ 596 h 1189"/>
                <a:gd name="T22" fmla="*/ 1011 w 1028"/>
                <a:gd name="T23" fmla="*/ 434 h 1189"/>
                <a:gd name="T24" fmla="*/ 958 w 1028"/>
                <a:gd name="T25" fmla="*/ 295 h 1189"/>
                <a:gd name="T26" fmla="*/ 872 w 1028"/>
                <a:gd name="T27" fmla="*/ 182 h 1189"/>
                <a:gd name="T28" fmla="*/ 753 w 1028"/>
                <a:gd name="T29" fmla="*/ 94 h 1189"/>
                <a:gd name="T30" fmla="*/ 605 w 1028"/>
                <a:gd name="T31" fmla="*/ 36 h 1189"/>
                <a:gd name="T32" fmla="*/ 427 w 1028"/>
                <a:gd name="T33" fmla="*/ 4 h 1189"/>
                <a:gd name="T34" fmla="*/ 267 w 1028"/>
                <a:gd name="T35" fmla="*/ 2 h 1189"/>
                <a:gd name="T36" fmla="*/ 146 w 1028"/>
                <a:gd name="T37" fmla="*/ 10 h 1189"/>
                <a:gd name="T38" fmla="*/ 43 w 1028"/>
                <a:gd name="T39" fmla="*/ 22 h 1189"/>
                <a:gd name="T40" fmla="*/ 0 w 1028"/>
                <a:gd name="T41" fmla="*/ 1162 h 1189"/>
                <a:gd name="T42" fmla="*/ 347 w 1028"/>
                <a:gd name="T43" fmla="*/ 953 h 1189"/>
                <a:gd name="T44" fmla="*/ 300 w 1028"/>
                <a:gd name="T45" fmla="*/ 951 h 1189"/>
                <a:gd name="T46" fmla="*/ 285 w 1028"/>
                <a:gd name="T47" fmla="*/ 943 h 1189"/>
                <a:gd name="T48" fmla="*/ 285 w 1028"/>
                <a:gd name="T49" fmla="*/ 890 h 1189"/>
                <a:gd name="T50" fmla="*/ 285 w 1028"/>
                <a:gd name="T51" fmla="*/ 803 h 1189"/>
                <a:gd name="T52" fmla="*/ 285 w 1028"/>
                <a:gd name="T53" fmla="*/ 687 h 1189"/>
                <a:gd name="T54" fmla="*/ 285 w 1028"/>
                <a:gd name="T55" fmla="*/ 564 h 1189"/>
                <a:gd name="T56" fmla="*/ 285 w 1028"/>
                <a:gd name="T57" fmla="*/ 443 h 1189"/>
                <a:gd name="T58" fmla="*/ 285 w 1028"/>
                <a:gd name="T59" fmla="*/ 340 h 1189"/>
                <a:gd name="T60" fmla="*/ 285 w 1028"/>
                <a:gd name="T61" fmla="*/ 268 h 1189"/>
                <a:gd name="T62" fmla="*/ 285 w 1028"/>
                <a:gd name="T63" fmla="*/ 242 h 1189"/>
                <a:gd name="T64" fmla="*/ 343 w 1028"/>
                <a:gd name="T65" fmla="*/ 237 h 1189"/>
                <a:gd name="T66" fmla="*/ 425 w 1028"/>
                <a:gd name="T67" fmla="*/ 239 h 1189"/>
                <a:gd name="T68" fmla="*/ 507 w 1028"/>
                <a:gd name="T69" fmla="*/ 256 h 1189"/>
                <a:gd name="T70" fmla="*/ 585 w 1028"/>
                <a:gd name="T71" fmla="*/ 295 h 1189"/>
                <a:gd name="T72" fmla="*/ 650 w 1028"/>
                <a:gd name="T73" fmla="*/ 354 h 1189"/>
                <a:gd name="T74" fmla="*/ 698 w 1028"/>
                <a:gd name="T75" fmla="*/ 434 h 1189"/>
                <a:gd name="T76" fmla="*/ 726 w 1028"/>
                <a:gd name="T77" fmla="*/ 535 h 1189"/>
                <a:gd name="T78" fmla="*/ 726 w 1028"/>
                <a:gd name="T79" fmla="*/ 656 h 1189"/>
                <a:gd name="T80" fmla="*/ 700 w 1028"/>
                <a:gd name="T81" fmla="*/ 760 h 1189"/>
                <a:gd name="T82" fmla="*/ 656 w 1028"/>
                <a:gd name="T83" fmla="*/ 838 h 1189"/>
                <a:gd name="T84" fmla="*/ 595 w 1028"/>
                <a:gd name="T85" fmla="*/ 892 h 1189"/>
                <a:gd name="T86" fmla="*/ 527 w 1028"/>
                <a:gd name="T87" fmla="*/ 929 h 1189"/>
                <a:gd name="T88" fmla="*/ 455 w 1028"/>
                <a:gd name="T89" fmla="*/ 947 h 1189"/>
                <a:gd name="T90" fmla="*/ 382 w 1028"/>
                <a:gd name="T91" fmla="*/ 953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8" h="1189">
                  <a:moveTo>
                    <a:pt x="0" y="1162"/>
                  </a:moveTo>
                  <a:lnTo>
                    <a:pt x="31" y="1168"/>
                  </a:lnTo>
                  <a:lnTo>
                    <a:pt x="70" y="1173"/>
                  </a:lnTo>
                  <a:lnTo>
                    <a:pt x="121" y="1179"/>
                  </a:lnTo>
                  <a:lnTo>
                    <a:pt x="181" y="1183"/>
                  </a:lnTo>
                  <a:lnTo>
                    <a:pt x="252" y="1187"/>
                  </a:lnTo>
                  <a:lnTo>
                    <a:pt x="332" y="1189"/>
                  </a:lnTo>
                  <a:lnTo>
                    <a:pt x="427" y="1185"/>
                  </a:lnTo>
                  <a:lnTo>
                    <a:pt x="513" y="1175"/>
                  </a:lnTo>
                  <a:lnTo>
                    <a:pt x="593" y="1158"/>
                  </a:lnTo>
                  <a:lnTo>
                    <a:pt x="665" y="1134"/>
                  </a:lnTo>
                  <a:lnTo>
                    <a:pt x="732" y="1105"/>
                  </a:lnTo>
                  <a:lnTo>
                    <a:pt x="790" y="1072"/>
                  </a:lnTo>
                  <a:lnTo>
                    <a:pt x="841" y="1033"/>
                  </a:lnTo>
                  <a:lnTo>
                    <a:pt x="886" y="990"/>
                  </a:lnTo>
                  <a:lnTo>
                    <a:pt x="925" y="941"/>
                  </a:lnTo>
                  <a:lnTo>
                    <a:pt x="958" y="890"/>
                  </a:lnTo>
                  <a:lnTo>
                    <a:pt x="983" y="836"/>
                  </a:lnTo>
                  <a:lnTo>
                    <a:pt x="1003" y="779"/>
                  </a:lnTo>
                  <a:lnTo>
                    <a:pt x="1016" y="721"/>
                  </a:lnTo>
                  <a:lnTo>
                    <a:pt x="1026" y="658"/>
                  </a:lnTo>
                  <a:lnTo>
                    <a:pt x="1028" y="596"/>
                  </a:lnTo>
                  <a:lnTo>
                    <a:pt x="1024" y="512"/>
                  </a:lnTo>
                  <a:lnTo>
                    <a:pt x="1011" y="434"/>
                  </a:lnTo>
                  <a:lnTo>
                    <a:pt x="989" y="361"/>
                  </a:lnTo>
                  <a:lnTo>
                    <a:pt x="958" y="295"/>
                  </a:lnTo>
                  <a:lnTo>
                    <a:pt x="919" y="235"/>
                  </a:lnTo>
                  <a:lnTo>
                    <a:pt x="872" y="182"/>
                  </a:lnTo>
                  <a:lnTo>
                    <a:pt x="815" y="135"/>
                  </a:lnTo>
                  <a:lnTo>
                    <a:pt x="753" y="94"/>
                  </a:lnTo>
                  <a:lnTo>
                    <a:pt x="683" y="61"/>
                  </a:lnTo>
                  <a:lnTo>
                    <a:pt x="605" y="36"/>
                  </a:lnTo>
                  <a:lnTo>
                    <a:pt x="519" y="16"/>
                  </a:lnTo>
                  <a:lnTo>
                    <a:pt x="427" y="4"/>
                  </a:lnTo>
                  <a:lnTo>
                    <a:pt x="330" y="0"/>
                  </a:lnTo>
                  <a:lnTo>
                    <a:pt x="267" y="2"/>
                  </a:lnTo>
                  <a:lnTo>
                    <a:pt x="207" y="6"/>
                  </a:lnTo>
                  <a:lnTo>
                    <a:pt x="146" y="10"/>
                  </a:lnTo>
                  <a:lnTo>
                    <a:pt x="92" y="16"/>
                  </a:lnTo>
                  <a:lnTo>
                    <a:pt x="43" y="22"/>
                  </a:lnTo>
                  <a:lnTo>
                    <a:pt x="0" y="28"/>
                  </a:lnTo>
                  <a:lnTo>
                    <a:pt x="0" y="1162"/>
                  </a:lnTo>
                  <a:close/>
                  <a:moveTo>
                    <a:pt x="382" y="953"/>
                  </a:moveTo>
                  <a:lnTo>
                    <a:pt x="347" y="953"/>
                  </a:lnTo>
                  <a:lnTo>
                    <a:pt x="320" y="953"/>
                  </a:lnTo>
                  <a:lnTo>
                    <a:pt x="300" y="951"/>
                  </a:lnTo>
                  <a:lnTo>
                    <a:pt x="285" y="949"/>
                  </a:lnTo>
                  <a:lnTo>
                    <a:pt x="285" y="943"/>
                  </a:lnTo>
                  <a:lnTo>
                    <a:pt x="285" y="922"/>
                  </a:lnTo>
                  <a:lnTo>
                    <a:pt x="285" y="890"/>
                  </a:lnTo>
                  <a:lnTo>
                    <a:pt x="285" y="849"/>
                  </a:lnTo>
                  <a:lnTo>
                    <a:pt x="285" y="803"/>
                  </a:lnTo>
                  <a:lnTo>
                    <a:pt x="285" y="748"/>
                  </a:lnTo>
                  <a:lnTo>
                    <a:pt x="285" y="687"/>
                  </a:lnTo>
                  <a:lnTo>
                    <a:pt x="285" y="627"/>
                  </a:lnTo>
                  <a:lnTo>
                    <a:pt x="285" y="564"/>
                  </a:lnTo>
                  <a:lnTo>
                    <a:pt x="285" y="502"/>
                  </a:lnTo>
                  <a:lnTo>
                    <a:pt x="285" y="443"/>
                  </a:lnTo>
                  <a:lnTo>
                    <a:pt x="285" y="389"/>
                  </a:lnTo>
                  <a:lnTo>
                    <a:pt x="285" y="340"/>
                  </a:lnTo>
                  <a:lnTo>
                    <a:pt x="285" y="299"/>
                  </a:lnTo>
                  <a:lnTo>
                    <a:pt x="285" y="268"/>
                  </a:lnTo>
                  <a:lnTo>
                    <a:pt x="285" y="248"/>
                  </a:lnTo>
                  <a:lnTo>
                    <a:pt x="285" y="242"/>
                  </a:lnTo>
                  <a:lnTo>
                    <a:pt x="310" y="239"/>
                  </a:lnTo>
                  <a:lnTo>
                    <a:pt x="343" y="237"/>
                  </a:lnTo>
                  <a:lnTo>
                    <a:pt x="382" y="237"/>
                  </a:lnTo>
                  <a:lnTo>
                    <a:pt x="425" y="239"/>
                  </a:lnTo>
                  <a:lnTo>
                    <a:pt x="466" y="246"/>
                  </a:lnTo>
                  <a:lnTo>
                    <a:pt x="507" y="256"/>
                  </a:lnTo>
                  <a:lnTo>
                    <a:pt x="548" y="274"/>
                  </a:lnTo>
                  <a:lnTo>
                    <a:pt x="585" y="295"/>
                  </a:lnTo>
                  <a:lnTo>
                    <a:pt x="618" y="322"/>
                  </a:lnTo>
                  <a:lnTo>
                    <a:pt x="650" y="354"/>
                  </a:lnTo>
                  <a:lnTo>
                    <a:pt x="677" y="391"/>
                  </a:lnTo>
                  <a:lnTo>
                    <a:pt x="698" y="434"/>
                  </a:lnTo>
                  <a:lnTo>
                    <a:pt x="716" y="481"/>
                  </a:lnTo>
                  <a:lnTo>
                    <a:pt x="726" y="535"/>
                  </a:lnTo>
                  <a:lnTo>
                    <a:pt x="730" y="596"/>
                  </a:lnTo>
                  <a:lnTo>
                    <a:pt x="726" y="656"/>
                  </a:lnTo>
                  <a:lnTo>
                    <a:pt x="716" y="711"/>
                  </a:lnTo>
                  <a:lnTo>
                    <a:pt x="700" y="760"/>
                  </a:lnTo>
                  <a:lnTo>
                    <a:pt x="681" y="801"/>
                  </a:lnTo>
                  <a:lnTo>
                    <a:pt x="656" y="838"/>
                  </a:lnTo>
                  <a:lnTo>
                    <a:pt x="628" y="867"/>
                  </a:lnTo>
                  <a:lnTo>
                    <a:pt x="595" y="892"/>
                  </a:lnTo>
                  <a:lnTo>
                    <a:pt x="562" y="912"/>
                  </a:lnTo>
                  <a:lnTo>
                    <a:pt x="527" y="929"/>
                  </a:lnTo>
                  <a:lnTo>
                    <a:pt x="490" y="939"/>
                  </a:lnTo>
                  <a:lnTo>
                    <a:pt x="455" y="947"/>
                  </a:lnTo>
                  <a:lnTo>
                    <a:pt x="417" y="953"/>
                  </a:lnTo>
                  <a:lnTo>
                    <a:pt x="382" y="95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sp>
          <p:nvSpPr>
            <p:cNvPr id="23" name="Freeform 22"/>
            <p:cNvSpPr>
              <a:spLocks noEditPoints="1"/>
            </p:cNvSpPr>
            <p:nvPr/>
          </p:nvSpPr>
          <p:spPr bwMode="auto">
            <a:xfrm>
              <a:off x="-2084388" y="1433513"/>
              <a:ext cx="1282700" cy="1409700"/>
            </a:xfrm>
            <a:custGeom>
              <a:avLst/>
              <a:gdLst>
                <a:gd name="T0" fmla="*/ 445 w 808"/>
                <a:gd name="T1" fmla="*/ 201 h 888"/>
                <a:gd name="T2" fmla="*/ 494 w 808"/>
                <a:gd name="T3" fmla="*/ 224 h 888"/>
                <a:gd name="T4" fmla="*/ 525 w 808"/>
                <a:gd name="T5" fmla="*/ 262 h 888"/>
                <a:gd name="T6" fmla="*/ 542 w 808"/>
                <a:gd name="T7" fmla="*/ 306 h 888"/>
                <a:gd name="T8" fmla="*/ 548 w 808"/>
                <a:gd name="T9" fmla="*/ 345 h 888"/>
                <a:gd name="T10" fmla="*/ 523 w 808"/>
                <a:gd name="T11" fmla="*/ 345 h 888"/>
                <a:gd name="T12" fmla="*/ 464 w 808"/>
                <a:gd name="T13" fmla="*/ 345 h 888"/>
                <a:gd name="T14" fmla="*/ 388 w 808"/>
                <a:gd name="T15" fmla="*/ 345 h 888"/>
                <a:gd name="T16" fmla="*/ 318 w 808"/>
                <a:gd name="T17" fmla="*/ 345 h 888"/>
                <a:gd name="T18" fmla="*/ 275 w 808"/>
                <a:gd name="T19" fmla="*/ 345 h 888"/>
                <a:gd name="T20" fmla="*/ 271 w 808"/>
                <a:gd name="T21" fmla="*/ 314 h 888"/>
                <a:gd name="T22" fmla="*/ 295 w 808"/>
                <a:gd name="T23" fmla="*/ 256 h 888"/>
                <a:gd name="T24" fmla="*/ 343 w 808"/>
                <a:gd name="T25" fmla="*/ 215 h 888"/>
                <a:gd name="T26" fmla="*/ 412 w 808"/>
                <a:gd name="T27" fmla="*/ 199 h 888"/>
                <a:gd name="T28" fmla="*/ 673 w 808"/>
                <a:gd name="T29" fmla="*/ 650 h 888"/>
                <a:gd name="T30" fmla="*/ 570 w 808"/>
                <a:gd name="T31" fmla="*/ 671 h 888"/>
                <a:gd name="T32" fmla="*/ 462 w 808"/>
                <a:gd name="T33" fmla="*/ 671 h 888"/>
                <a:gd name="T34" fmla="*/ 384 w 808"/>
                <a:gd name="T35" fmla="*/ 656 h 888"/>
                <a:gd name="T36" fmla="*/ 322 w 808"/>
                <a:gd name="T37" fmla="*/ 623 h 888"/>
                <a:gd name="T38" fmla="*/ 283 w 808"/>
                <a:gd name="T39" fmla="*/ 570 h 888"/>
                <a:gd name="T40" fmla="*/ 798 w 808"/>
                <a:gd name="T41" fmla="*/ 535 h 888"/>
                <a:gd name="T42" fmla="*/ 804 w 808"/>
                <a:gd name="T43" fmla="*/ 496 h 888"/>
                <a:gd name="T44" fmla="*/ 808 w 808"/>
                <a:gd name="T45" fmla="*/ 424 h 888"/>
                <a:gd name="T46" fmla="*/ 798 w 808"/>
                <a:gd name="T47" fmla="*/ 316 h 888"/>
                <a:gd name="T48" fmla="*/ 769 w 808"/>
                <a:gd name="T49" fmla="*/ 217 h 888"/>
                <a:gd name="T50" fmla="*/ 718 w 808"/>
                <a:gd name="T51" fmla="*/ 129 h 888"/>
                <a:gd name="T52" fmla="*/ 644 w 808"/>
                <a:gd name="T53" fmla="*/ 60 h 888"/>
                <a:gd name="T54" fmla="*/ 544 w 808"/>
                <a:gd name="T55" fmla="*/ 16 h 888"/>
                <a:gd name="T56" fmla="*/ 417 w 808"/>
                <a:gd name="T57" fmla="*/ 0 h 888"/>
                <a:gd name="T58" fmla="*/ 291 w 808"/>
                <a:gd name="T59" fmla="*/ 16 h 888"/>
                <a:gd name="T60" fmla="*/ 187 w 808"/>
                <a:gd name="T61" fmla="*/ 64 h 888"/>
                <a:gd name="T62" fmla="*/ 105 w 808"/>
                <a:gd name="T63" fmla="*/ 137 h 888"/>
                <a:gd name="T64" fmla="*/ 47 w 808"/>
                <a:gd name="T65" fmla="*/ 228 h 888"/>
                <a:gd name="T66" fmla="*/ 12 w 808"/>
                <a:gd name="T67" fmla="*/ 336 h 888"/>
                <a:gd name="T68" fmla="*/ 0 w 808"/>
                <a:gd name="T69" fmla="*/ 453 h 888"/>
                <a:gd name="T70" fmla="*/ 18 w 808"/>
                <a:gd name="T71" fmla="*/ 591 h 888"/>
                <a:gd name="T72" fmla="*/ 70 w 808"/>
                <a:gd name="T73" fmla="*/ 707 h 888"/>
                <a:gd name="T74" fmla="*/ 152 w 808"/>
                <a:gd name="T75" fmla="*/ 794 h 888"/>
                <a:gd name="T76" fmla="*/ 261 w 808"/>
                <a:gd name="T77" fmla="*/ 853 h 888"/>
                <a:gd name="T78" fmla="*/ 390 w 808"/>
                <a:gd name="T79" fmla="*/ 884 h 888"/>
                <a:gd name="T80" fmla="*/ 521 w 808"/>
                <a:gd name="T81" fmla="*/ 886 h 888"/>
                <a:gd name="T82" fmla="*/ 616 w 808"/>
                <a:gd name="T83" fmla="*/ 874 h 888"/>
                <a:gd name="T84" fmla="*/ 685 w 808"/>
                <a:gd name="T85" fmla="*/ 857 h 888"/>
                <a:gd name="T86" fmla="*/ 734 w 808"/>
                <a:gd name="T87" fmla="*/ 839 h 888"/>
                <a:gd name="T88" fmla="*/ 710 w 808"/>
                <a:gd name="T89" fmla="*/ 63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8" h="888">
                  <a:moveTo>
                    <a:pt x="412" y="199"/>
                  </a:moveTo>
                  <a:lnTo>
                    <a:pt x="445" y="201"/>
                  </a:lnTo>
                  <a:lnTo>
                    <a:pt x="472" y="211"/>
                  </a:lnTo>
                  <a:lnTo>
                    <a:pt x="494" y="224"/>
                  </a:lnTo>
                  <a:lnTo>
                    <a:pt x="511" y="242"/>
                  </a:lnTo>
                  <a:lnTo>
                    <a:pt x="525" y="262"/>
                  </a:lnTo>
                  <a:lnTo>
                    <a:pt x="536" y="283"/>
                  </a:lnTo>
                  <a:lnTo>
                    <a:pt x="542" y="306"/>
                  </a:lnTo>
                  <a:lnTo>
                    <a:pt x="546" y="326"/>
                  </a:lnTo>
                  <a:lnTo>
                    <a:pt x="548" y="345"/>
                  </a:lnTo>
                  <a:lnTo>
                    <a:pt x="540" y="345"/>
                  </a:lnTo>
                  <a:lnTo>
                    <a:pt x="523" y="345"/>
                  </a:lnTo>
                  <a:lnTo>
                    <a:pt x="496" y="345"/>
                  </a:lnTo>
                  <a:lnTo>
                    <a:pt x="464" y="345"/>
                  </a:lnTo>
                  <a:lnTo>
                    <a:pt x="427" y="345"/>
                  </a:lnTo>
                  <a:lnTo>
                    <a:pt x="388" y="345"/>
                  </a:lnTo>
                  <a:lnTo>
                    <a:pt x="351" y="345"/>
                  </a:lnTo>
                  <a:lnTo>
                    <a:pt x="318" y="345"/>
                  </a:lnTo>
                  <a:lnTo>
                    <a:pt x="293" y="345"/>
                  </a:lnTo>
                  <a:lnTo>
                    <a:pt x="275" y="345"/>
                  </a:lnTo>
                  <a:lnTo>
                    <a:pt x="267" y="345"/>
                  </a:lnTo>
                  <a:lnTo>
                    <a:pt x="271" y="314"/>
                  </a:lnTo>
                  <a:lnTo>
                    <a:pt x="281" y="283"/>
                  </a:lnTo>
                  <a:lnTo>
                    <a:pt x="295" y="256"/>
                  </a:lnTo>
                  <a:lnTo>
                    <a:pt x="316" y="232"/>
                  </a:lnTo>
                  <a:lnTo>
                    <a:pt x="343" y="215"/>
                  </a:lnTo>
                  <a:lnTo>
                    <a:pt x="375" y="203"/>
                  </a:lnTo>
                  <a:lnTo>
                    <a:pt x="412" y="199"/>
                  </a:lnTo>
                  <a:close/>
                  <a:moveTo>
                    <a:pt x="710" y="636"/>
                  </a:moveTo>
                  <a:lnTo>
                    <a:pt x="673" y="650"/>
                  </a:lnTo>
                  <a:lnTo>
                    <a:pt x="624" y="662"/>
                  </a:lnTo>
                  <a:lnTo>
                    <a:pt x="570" y="671"/>
                  </a:lnTo>
                  <a:lnTo>
                    <a:pt x="507" y="673"/>
                  </a:lnTo>
                  <a:lnTo>
                    <a:pt x="462" y="671"/>
                  </a:lnTo>
                  <a:lnTo>
                    <a:pt x="421" y="666"/>
                  </a:lnTo>
                  <a:lnTo>
                    <a:pt x="384" y="656"/>
                  </a:lnTo>
                  <a:lnTo>
                    <a:pt x="351" y="642"/>
                  </a:lnTo>
                  <a:lnTo>
                    <a:pt x="322" y="623"/>
                  </a:lnTo>
                  <a:lnTo>
                    <a:pt x="298" y="599"/>
                  </a:lnTo>
                  <a:lnTo>
                    <a:pt x="283" y="570"/>
                  </a:lnTo>
                  <a:lnTo>
                    <a:pt x="273" y="535"/>
                  </a:lnTo>
                  <a:lnTo>
                    <a:pt x="798" y="535"/>
                  </a:lnTo>
                  <a:lnTo>
                    <a:pt x="800" y="519"/>
                  </a:lnTo>
                  <a:lnTo>
                    <a:pt x="804" y="496"/>
                  </a:lnTo>
                  <a:lnTo>
                    <a:pt x="808" y="465"/>
                  </a:lnTo>
                  <a:lnTo>
                    <a:pt x="808" y="424"/>
                  </a:lnTo>
                  <a:lnTo>
                    <a:pt x="806" y="369"/>
                  </a:lnTo>
                  <a:lnTo>
                    <a:pt x="798" y="316"/>
                  </a:lnTo>
                  <a:lnTo>
                    <a:pt x="786" y="263"/>
                  </a:lnTo>
                  <a:lnTo>
                    <a:pt x="769" y="217"/>
                  </a:lnTo>
                  <a:lnTo>
                    <a:pt x="747" y="170"/>
                  </a:lnTo>
                  <a:lnTo>
                    <a:pt x="718" y="129"/>
                  </a:lnTo>
                  <a:lnTo>
                    <a:pt x="683" y="92"/>
                  </a:lnTo>
                  <a:lnTo>
                    <a:pt x="644" y="60"/>
                  </a:lnTo>
                  <a:lnTo>
                    <a:pt x="597" y="35"/>
                  </a:lnTo>
                  <a:lnTo>
                    <a:pt x="544" y="16"/>
                  </a:lnTo>
                  <a:lnTo>
                    <a:pt x="484" y="4"/>
                  </a:lnTo>
                  <a:lnTo>
                    <a:pt x="417" y="0"/>
                  </a:lnTo>
                  <a:lnTo>
                    <a:pt x="351" y="4"/>
                  </a:lnTo>
                  <a:lnTo>
                    <a:pt x="291" y="16"/>
                  </a:lnTo>
                  <a:lnTo>
                    <a:pt x="236" y="37"/>
                  </a:lnTo>
                  <a:lnTo>
                    <a:pt x="187" y="64"/>
                  </a:lnTo>
                  <a:lnTo>
                    <a:pt x="144" y="98"/>
                  </a:lnTo>
                  <a:lnTo>
                    <a:pt x="105" y="137"/>
                  </a:lnTo>
                  <a:lnTo>
                    <a:pt x="74" y="182"/>
                  </a:lnTo>
                  <a:lnTo>
                    <a:pt x="47" y="228"/>
                  </a:lnTo>
                  <a:lnTo>
                    <a:pt x="25" y="281"/>
                  </a:lnTo>
                  <a:lnTo>
                    <a:pt x="12" y="336"/>
                  </a:lnTo>
                  <a:lnTo>
                    <a:pt x="2" y="394"/>
                  </a:lnTo>
                  <a:lnTo>
                    <a:pt x="0" y="453"/>
                  </a:lnTo>
                  <a:lnTo>
                    <a:pt x="4" y="525"/>
                  </a:lnTo>
                  <a:lnTo>
                    <a:pt x="18" y="591"/>
                  </a:lnTo>
                  <a:lnTo>
                    <a:pt x="39" y="652"/>
                  </a:lnTo>
                  <a:lnTo>
                    <a:pt x="70" y="707"/>
                  </a:lnTo>
                  <a:lnTo>
                    <a:pt x="107" y="753"/>
                  </a:lnTo>
                  <a:lnTo>
                    <a:pt x="152" y="794"/>
                  </a:lnTo>
                  <a:lnTo>
                    <a:pt x="203" y="828"/>
                  </a:lnTo>
                  <a:lnTo>
                    <a:pt x="261" y="853"/>
                  </a:lnTo>
                  <a:lnTo>
                    <a:pt x="324" y="872"/>
                  </a:lnTo>
                  <a:lnTo>
                    <a:pt x="390" y="884"/>
                  </a:lnTo>
                  <a:lnTo>
                    <a:pt x="462" y="888"/>
                  </a:lnTo>
                  <a:lnTo>
                    <a:pt x="521" y="886"/>
                  </a:lnTo>
                  <a:lnTo>
                    <a:pt x="572" y="882"/>
                  </a:lnTo>
                  <a:lnTo>
                    <a:pt x="616" y="874"/>
                  </a:lnTo>
                  <a:lnTo>
                    <a:pt x="654" y="867"/>
                  </a:lnTo>
                  <a:lnTo>
                    <a:pt x="685" y="857"/>
                  </a:lnTo>
                  <a:lnTo>
                    <a:pt x="712" y="847"/>
                  </a:lnTo>
                  <a:lnTo>
                    <a:pt x="734" y="839"/>
                  </a:lnTo>
                  <a:lnTo>
                    <a:pt x="753" y="833"/>
                  </a:lnTo>
                  <a:lnTo>
                    <a:pt x="710" y="6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sp>
          <p:nvSpPr>
            <p:cNvPr id="24" name="Rectangle 23"/>
            <p:cNvSpPr>
              <a:spLocks noChangeArrowheads="1"/>
            </p:cNvSpPr>
            <p:nvPr/>
          </p:nvSpPr>
          <p:spPr bwMode="auto">
            <a:xfrm>
              <a:off x="-603250" y="915988"/>
              <a:ext cx="444500" cy="1927225"/>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sp>
          <p:nvSpPr>
            <p:cNvPr id="25" name="Freeform 24"/>
            <p:cNvSpPr>
              <a:spLocks/>
            </p:cNvSpPr>
            <p:nvPr/>
          </p:nvSpPr>
          <p:spPr bwMode="auto">
            <a:xfrm>
              <a:off x="2292350" y="1049338"/>
              <a:ext cx="906463" cy="1793875"/>
            </a:xfrm>
            <a:custGeom>
              <a:avLst/>
              <a:gdLst>
                <a:gd name="T0" fmla="*/ 109 w 571"/>
                <a:gd name="T1" fmla="*/ 47 h 1130"/>
                <a:gd name="T2" fmla="*/ 386 w 571"/>
                <a:gd name="T3" fmla="*/ 0 h 1130"/>
                <a:gd name="T4" fmla="*/ 386 w 571"/>
                <a:gd name="T5" fmla="*/ 261 h 1130"/>
                <a:gd name="T6" fmla="*/ 571 w 571"/>
                <a:gd name="T7" fmla="*/ 261 h 1130"/>
                <a:gd name="T8" fmla="*/ 571 w 571"/>
                <a:gd name="T9" fmla="*/ 472 h 1130"/>
                <a:gd name="T10" fmla="*/ 386 w 571"/>
                <a:gd name="T11" fmla="*/ 472 h 1130"/>
                <a:gd name="T12" fmla="*/ 386 w 571"/>
                <a:gd name="T13" fmla="*/ 773 h 1130"/>
                <a:gd name="T14" fmla="*/ 390 w 571"/>
                <a:gd name="T15" fmla="*/ 808 h 1130"/>
                <a:gd name="T16" fmla="*/ 396 w 571"/>
                <a:gd name="T17" fmla="*/ 835 h 1130"/>
                <a:gd name="T18" fmla="*/ 407 w 571"/>
                <a:gd name="T19" fmla="*/ 855 h 1130"/>
                <a:gd name="T20" fmla="*/ 421 w 571"/>
                <a:gd name="T21" fmla="*/ 870 h 1130"/>
                <a:gd name="T22" fmla="*/ 435 w 571"/>
                <a:gd name="T23" fmla="*/ 882 h 1130"/>
                <a:gd name="T24" fmla="*/ 452 w 571"/>
                <a:gd name="T25" fmla="*/ 888 h 1130"/>
                <a:gd name="T26" fmla="*/ 468 w 571"/>
                <a:gd name="T27" fmla="*/ 892 h 1130"/>
                <a:gd name="T28" fmla="*/ 483 w 571"/>
                <a:gd name="T29" fmla="*/ 894 h 1130"/>
                <a:gd name="T30" fmla="*/ 497 w 571"/>
                <a:gd name="T31" fmla="*/ 894 h 1130"/>
                <a:gd name="T32" fmla="*/ 517 w 571"/>
                <a:gd name="T33" fmla="*/ 892 h 1130"/>
                <a:gd name="T34" fmla="*/ 536 w 571"/>
                <a:gd name="T35" fmla="*/ 888 h 1130"/>
                <a:gd name="T36" fmla="*/ 552 w 571"/>
                <a:gd name="T37" fmla="*/ 884 h 1130"/>
                <a:gd name="T38" fmla="*/ 563 w 571"/>
                <a:gd name="T39" fmla="*/ 880 h 1130"/>
                <a:gd name="T40" fmla="*/ 565 w 571"/>
                <a:gd name="T41" fmla="*/ 1103 h 1130"/>
                <a:gd name="T42" fmla="*/ 550 w 571"/>
                <a:gd name="T43" fmla="*/ 1109 h 1130"/>
                <a:gd name="T44" fmla="*/ 524 w 571"/>
                <a:gd name="T45" fmla="*/ 1114 h 1130"/>
                <a:gd name="T46" fmla="*/ 489 w 571"/>
                <a:gd name="T47" fmla="*/ 1122 h 1130"/>
                <a:gd name="T48" fmla="*/ 446 w 571"/>
                <a:gd name="T49" fmla="*/ 1126 h 1130"/>
                <a:gd name="T50" fmla="*/ 396 w 571"/>
                <a:gd name="T51" fmla="*/ 1130 h 1130"/>
                <a:gd name="T52" fmla="*/ 339 w 571"/>
                <a:gd name="T53" fmla="*/ 1126 h 1130"/>
                <a:gd name="T54" fmla="*/ 290 w 571"/>
                <a:gd name="T55" fmla="*/ 1116 h 1130"/>
                <a:gd name="T56" fmla="*/ 245 w 571"/>
                <a:gd name="T57" fmla="*/ 1099 h 1130"/>
                <a:gd name="T58" fmla="*/ 208 w 571"/>
                <a:gd name="T59" fmla="*/ 1077 h 1130"/>
                <a:gd name="T60" fmla="*/ 177 w 571"/>
                <a:gd name="T61" fmla="*/ 1048 h 1130"/>
                <a:gd name="T62" fmla="*/ 152 w 571"/>
                <a:gd name="T63" fmla="*/ 1013 h 1130"/>
                <a:gd name="T64" fmla="*/ 132 w 571"/>
                <a:gd name="T65" fmla="*/ 972 h 1130"/>
                <a:gd name="T66" fmla="*/ 119 w 571"/>
                <a:gd name="T67" fmla="*/ 927 h 1130"/>
                <a:gd name="T68" fmla="*/ 111 w 571"/>
                <a:gd name="T69" fmla="*/ 876 h 1130"/>
                <a:gd name="T70" fmla="*/ 109 w 571"/>
                <a:gd name="T71" fmla="*/ 820 h 1130"/>
                <a:gd name="T72" fmla="*/ 109 w 571"/>
                <a:gd name="T73" fmla="*/ 472 h 1130"/>
                <a:gd name="T74" fmla="*/ 0 w 571"/>
                <a:gd name="T75" fmla="*/ 472 h 1130"/>
                <a:gd name="T76" fmla="*/ 0 w 571"/>
                <a:gd name="T77" fmla="*/ 261 h 1130"/>
                <a:gd name="T78" fmla="*/ 109 w 571"/>
                <a:gd name="T79" fmla="*/ 261 h 1130"/>
                <a:gd name="T80" fmla="*/ 109 w 571"/>
                <a:gd name="T81" fmla="*/ 4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1" h="1130">
                  <a:moveTo>
                    <a:pt x="109" y="47"/>
                  </a:moveTo>
                  <a:lnTo>
                    <a:pt x="386" y="0"/>
                  </a:lnTo>
                  <a:lnTo>
                    <a:pt x="386" y="261"/>
                  </a:lnTo>
                  <a:lnTo>
                    <a:pt x="571" y="261"/>
                  </a:lnTo>
                  <a:lnTo>
                    <a:pt x="571" y="472"/>
                  </a:lnTo>
                  <a:lnTo>
                    <a:pt x="386" y="472"/>
                  </a:lnTo>
                  <a:lnTo>
                    <a:pt x="386" y="773"/>
                  </a:lnTo>
                  <a:lnTo>
                    <a:pt x="390" y="808"/>
                  </a:lnTo>
                  <a:lnTo>
                    <a:pt x="396" y="835"/>
                  </a:lnTo>
                  <a:lnTo>
                    <a:pt x="407" y="855"/>
                  </a:lnTo>
                  <a:lnTo>
                    <a:pt x="421" y="870"/>
                  </a:lnTo>
                  <a:lnTo>
                    <a:pt x="435" y="882"/>
                  </a:lnTo>
                  <a:lnTo>
                    <a:pt x="452" y="888"/>
                  </a:lnTo>
                  <a:lnTo>
                    <a:pt x="468" y="892"/>
                  </a:lnTo>
                  <a:lnTo>
                    <a:pt x="483" y="894"/>
                  </a:lnTo>
                  <a:lnTo>
                    <a:pt x="497" y="894"/>
                  </a:lnTo>
                  <a:lnTo>
                    <a:pt x="517" y="892"/>
                  </a:lnTo>
                  <a:lnTo>
                    <a:pt x="536" y="888"/>
                  </a:lnTo>
                  <a:lnTo>
                    <a:pt x="552" y="884"/>
                  </a:lnTo>
                  <a:lnTo>
                    <a:pt x="563" y="880"/>
                  </a:lnTo>
                  <a:lnTo>
                    <a:pt x="565" y="1103"/>
                  </a:lnTo>
                  <a:lnTo>
                    <a:pt x="550" y="1109"/>
                  </a:lnTo>
                  <a:lnTo>
                    <a:pt x="524" y="1114"/>
                  </a:lnTo>
                  <a:lnTo>
                    <a:pt x="489" y="1122"/>
                  </a:lnTo>
                  <a:lnTo>
                    <a:pt x="446" y="1126"/>
                  </a:lnTo>
                  <a:lnTo>
                    <a:pt x="396" y="1130"/>
                  </a:lnTo>
                  <a:lnTo>
                    <a:pt x="339" y="1126"/>
                  </a:lnTo>
                  <a:lnTo>
                    <a:pt x="290" y="1116"/>
                  </a:lnTo>
                  <a:lnTo>
                    <a:pt x="245" y="1099"/>
                  </a:lnTo>
                  <a:lnTo>
                    <a:pt x="208" y="1077"/>
                  </a:lnTo>
                  <a:lnTo>
                    <a:pt x="177" y="1048"/>
                  </a:lnTo>
                  <a:lnTo>
                    <a:pt x="152" y="1013"/>
                  </a:lnTo>
                  <a:lnTo>
                    <a:pt x="132" y="972"/>
                  </a:lnTo>
                  <a:lnTo>
                    <a:pt x="119" y="927"/>
                  </a:lnTo>
                  <a:lnTo>
                    <a:pt x="111" y="876"/>
                  </a:lnTo>
                  <a:lnTo>
                    <a:pt x="109" y="820"/>
                  </a:lnTo>
                  <a:lnTo>
                    <a:pt x="109" y="472"/>
                  </a:lnTo>
                  <a:lnTo>
                    <a:pt x="0" y="472"/>
                  </a:lnTo>
                  <a:lnTo>
                    <a:pt x="0" y="261"/>
                  </a:lnTo>
                  <a:lnTo>
                    <a:pt x="109" y="261"/>
                  </a:lnTo>
                  <a:lnTo>
                    <a:pt x="109" y="4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sp>
          <p:nvSpPr>
            <p:cNvPr id="26" name="Rectangle 25"/>
            <p:cNvSpPr>
              <a:spLocks noChangeArrowheads="1"/>
            </p:cNvSpPr>
            <p:nvPr/>
          </p:nvSpPr>
          <p:spPr bwMode="auto">
            <a:xfrm>
              <a:off x="1657350" y="1470026"/>
              <a:ext cx="457200" cy="1373188"/>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sp>
          <p:nvSpPr>
            <p:cNvPr id="27" name="Rectangle 26"/>
            <p:cNvSpPr>
              <a:spLocks noChangeArrowheads="1"/>
            </p:cNvSpPr>
            <p:nvPr/>
          </p:nvSpPr>
          <p:spPr bwMode="auto">
            <a:xfrm>
              <a:off x="1657350" y="965201"/>
              <a:ext cx="457200" cy="393700"/>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sp>
          <p:nvSpPr>
            <p:cNvPr id="28" name="Freeform 27"/>
            <p:cNvSpPr>
              <a:spLocks/>
            </p:cNvSpPr>
            <p:nvPr/>
          </p:nvSpPr>
          <p:spPr bwMode="auto">
            <a:xfrm>
              <a:off x="5846763" y="2325688"/>
              <a:ext cx="517525" cy="517525"/>
            </a:xfrm>
            <a:custGeom>
              <a:avLst/>
              <a:gdLst>
                <a:gd name="T0" fmla="*/ 0 w 326"/>
                <a:gd name="T1" fmla="*/ 164 h 326"/>
                <a:gd name="T2" fmla="*/ 4 w 326"/>
                <a:gd name="T3" fmla="*/ 119 h 326"/>
                <a:gd name="T4" fmla="*/ 22 w 326"/>
                <a:gd name="T5" fmla="*/ 80 h 326"/>
                <a:gd name="T6" fmla="*/ 47 w 326"/>
                <a:gd name="T7" fmla="*/ 49 h 326"/>
                <a:gd name="T8" fmla="*/ 80 w 326"/>
                <a:gd name="T9" fmla="*/ 22 h 326"/>
                <a:gd name="T10" fmla="*/ 119 w 326"/>
                <a:gd name="T11" fmla="*/ 6 h 326"/>
                <a:gd name="T12" fmla="*/ 162 w 326"/>
                <a:gd name="T13" fmla="*/ 0 h 326"/>
                <a:gd name="T14" fmla="*/ 205 w 326"/>
                <a:gd name="T15" fmla="*/ 6 h 326"/>
                <a:gd name="T16" fmla="*/ 244 w 326"/>
                <a:gd name="T17" fmla="*/ 22 h 326"/>
                <a:gd name="T18" fmla="*/ 277 w 326"/>
                <a:gd name="T19" fmla="*/ 49 h 326"/>
                <a:gd name="T20" fmla="*/ 303 w 326"/>
                <a:gd name="T21" fmla="*/ 80 h 326"/>
                <a:gd name="T22" fmla="*/ 320 w 326"/>
                <a:gd name="T23" fmla="*/ 119 h 326"/>
                <a:gd name="T24" fmla="*/ 326 w 326"/>
                <a:gd name="T25" fmla="*/ 164 h 326"/>
                <a:gd name="T26" fmla="*/ 320 w 326"/>
                <a:gd name="T27" fmla="*/ 207 h 326"/>
                <a:gd name="T28" fmla="*/ 303 w 326"/>
                <a:gd name="T29" fmla="*/ 246 h 326"/>
                <a:gd name="T30" fmla="*/ 277 w 326"/>
                <a:gd name="T31" fmla="*/ 279 h 326"/>
                <a:gd name="T32" fmla="*/ 244 w 326"/>
                <a:gd name="T33" fmla="*/ 305 h 326"/>
                <a:gd name="T34" fmla="*/ 205 w 326"/>
                <a:gd name="T35" fmla="*/ 320 h 326"/>
                <a:gd name="T36" fmla="*/ 162 w 326"/>
                <a:gd name="T37" fmla="*/ 326 h 326"/>
                <a:gd name="T38" fmla="*/ 119 w 326"/>
                <a:gd name="T39" fmla="*/ 320 h 326"/>
                <a:gd name="T40" fmla="*/ 80 w 326"/>
                <a:gd name="T41" fmla="*/ 305 h 326"/>
                <a:gd name="T42" fmla="*/ 47 w 326"/>
                <a:gd name="T43" fmla="*/ 279 h 326"/>
                <a:gd name="T44" fmla="*/ 22 w 326"/>
                <a:gd name="T45" fmla="*/ 246 h 326"/>
                <a:gd name="T46" fmla="*/ 4 w 326"/>
                <a:gd name="T47" fmla="*/ 207 h 326"/>
                <a:gd name="T48" fmla="*/ 0 w 326"/>
                <a:gd name="T49" fmla="*/ 16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326">
                  <a:moveTo>
                    <a:pt x="0" y="164"/>
                  </a:moveTo>
                  <a:lnTo>
                    <a:pt x="4" y="119"/>
                  </a:lnTo>
                  <a:lnTo>
                    <a:pt x="22" y="80"/>
                  </a:lnTo>
                  <a:lnTo>
                    <a:pt x="47" y="49"/>
                  </a:lnTo>
                  <a:lnTo>
                    <a:pt x="80" y="22"/>
                  </a:lnTo>
                  <a:lnTo>
                    <a:pt x="119" y="6"/>
                  </a:lnTo>
                  <a:lnTo>
                    <a:pt x="162" y="0"/>
                  </a:lnTo>
                  <a:lnTo>
                    <a:pt x="205" y="6"/>
                  </a:lnTo>
                  <a:lnTo>
                    <a:pt x="244" y="22"/>
                  </a:lnTo>
                  <a:lnTo>
                    <a:pt x="277" y="49"/>
                  </a:lnTo>
                  <a:lnTo>
                    <a:pt x="303" y="80"/>
                  </a:lnTo>
                  <a:lnTo>
                    <a:pt x="320" y="119"/>
                  </a:lnTo>
                  <a:lnTo>
                    <a:pt x="326" y="164"/>
                  </a:lnTo>
                  <a:lnTo>
                    <a:pt x="320" y="207"/>
                  </a:lnTo>
                  <a:lnTo>
                    <a:pt x="303" y="246"/>
                  </a:lnTo>
                  <a:lnTo>
                    <a:pt x="277" y="279"/>
                  </a:lnTo>
                  <a:lnTo>
                    <a:pt x="244" y="305"/>
                  </a:lnTo>
                  <a:lnTo>
                    <a:pt x="205" y="320"/>
                  </a:lnTo>
                  <a:lnTo>
                    <a:pt x="162" y="326"/>
                  </a:lnTo>
                  <a:lnTo>
                    <a:pt x="119" y="320"/>
                  </a:lnTo>
                  <a:lnTo>
                    <a:pt x="80" y="305"/>
                  </a:lnTo>
                  <a:lnTo>
                    <a:pt x="47" y="279"/>
                  </a:lnTo>
                  <a:lnTo>
                    <a:pt x="22" y="246"/>
                  </a:lnTo>
                  <a:lnTo>
                    <a:pt x="4" y="207"/>
                  </a:lnTo>
                  <a:lnTo>
                    <a:pt x="0" y="164"/>
                  </a:lnTo>
                  <a:close/>
                </a:path>
              </a:pathLst>
            </a:custGeom>
            <a:solidFill>
              <a:srgbClr val="92D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888727"/>
              <a:endParaRPr lang="en-ZA" sz="1333">
                <a:solidFill>
                  <a:srgbClr val="000000"/>
                </a:solidFill>
              </a:endParaRPr>
            </a:p>
          </p:txBody>
        </p:sp>
      </p:grpSp>
      <p:sp>
        <p:nvSpPr>
          <p:cNvPr id="16" name="Title 1"/>
          <p:cNvSpPr txBox="1">
            <a:spLocks/>
          </p:cNvSpPr>
          <p:nvPr/>
        </p:nvSpPr>
        <p:spPr>
          <a:xfrm>
            <a:off x="495565" y="2276872"/>
            <a:ext cx="8480757" cy="636080"/>
          </a:xfrm>
          <a:prstGeom prst="rect">
            <a:avLst/>
          </a:prstGeom>
        </p:spPr>
        <p:txBody>
          <a:bodyPr vert="horz" lIns="0" tIns="0" rIns="0" bIns="0" rtlCol="0" anchor="t" anchorCtr="0">
            <a:noAutofit/>
          </a:bodyPr>
          <a:lstStyle>
            <a:lvl1pPr algn="l" defTabSz="914400" rtl="0" eaLnBrk="1" latinLnBrk="0" hangingPunct="1">
              <a:spcBef>
                <a:spcPct val="0"/>
              </a:spcBef>
              <a:buNone/>
              <a:defRPr sz="3800" kern="1200">
                <a:solidFill>
                  <a:srgbClr val="595959"/>
                </a:solidFill>
                <a:latin typeface="+mj-lt"/>
                <a:ea typeface="+mj-ea"/>
                <a:cs typeface="+mj-cs"/>
              </a:defRPr>
            </a:lvl1pPr>
          </a:lstStyle>
          <a:p>
            <a:r>
              <a:rPr lang="en-US" sz="2762" dirty="0" smtClean="0">
                <a:solidFill>
                  <a:srgbClr val="BD582C"/>
                </a:solidFill>
              </a:rPr>
              <a:t>Click to edit Master title style</a:t>
            </a:r>
            <a:endParaRPr lang="en-GB" sz="2762" dirty="0">
              <a:solidFill>
                <a:srgbClr val="BD582C"/>
              </a:solidFill>
            </a:endParaRPr>
          </a:p>
        </p:txBody>
      </p:sp>
    </p:spTree>
    <p:extLst>
      <p:ext uri="{BB962C8B-B14F-4D97-AF65-F5344CB8AC3E}">
        <p14:creationId xmlns:p14="http://schemas.microsoft.com/office/powerpoint/2010/main" xmlns="" val="395413030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2191"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93484" y="295684"/>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4400" y="1810800"/>
            <a:ext cx="11184000" cy="453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4"/>
          </p:nvPr>
        </p:nvSpPr>
        <p:spPr>
          <a:xfrm>
            <a:off x="507063" y="6407835"/>
            <a:ext cx="1056117" cy="252000"/>
          </a:xfrm>
          <a:prstGeom prst="rect">
            <a:avLst/>
          </a:prstGeom>
        </p:spPr>
        <p:txBody>
          <a:bodyPr vert="horz" lIns="0" tIns="0" rIns="0" bIns="0" rtlCol="0" anchor="ctr" anchorCtr="0"/>
          <a:lstStyle>
            <a:lvl1pPr algn="l">
              <a:defRPr sz="571" b="0">
                <a:solidFill>
                  <a:srgbClr val="8C8C8C"/>
                </a:solidFill>
              </a:defRPr>
            </a:lvl1pPr>
          </a:lstStyle>
          <a:p>
            <a:fld id="{3942A2D5-DB01-4E04-A6B6-5CF995CEFDCA}" type="slidenum">
              <a:rPr lang="en-ZA" smtClean="0"/>
              <a:pPr/>
              <a:t>‹#›</a:t>
            </a:fld>
            <a:endParaRPr lang="en-ZA"/>
          </a:p>
        </p:txBody>
      </p:sp>
      <p:sp>
        <p:nvSpPr>
          <p:cNvPr id="10" name="Footer Placeholder 3"/>
          <p:cNvSpPr>
            <a:spLocks noGrp="1"/>
          </p:cNvSpPr>
          <p:nvPr>
            <p:ph type="ftr" sz="quarter" idx="3"/>
          </p:nvPr>
        </p:nvSpPr>
        <p:spPr>
          <a:xfrm>
            <a:off x="1593743" y="6407835"/>
            <a:ext cx="10079297" cy="252000"/>
          </a:xfrm>
        </p:spPr>
        <p:txBody>
          <a:bodyPr/>
          <a:lstStyle/>
          <a:p>
            <a:r>
              <a:rPr lang="en-ZA" smtClean="0"/>
              <a:t>DPW APP 2017/18</a:t>
            </a:r>
            <a:endParaRPr lang="en-ZA"/>
          </a:p>
        </p:txBody>
      </p:sp>
    </p:spTree>
    <p:extLst>
      <p:ext uri="{BB962C8B-B14F-4D97-AF65-F5344CB8AC3E}">
        <p14:creationId xmlns:p14="http://schemas.microsoft.com/office/powerpoint/2010/main" xmlns="" val="367670193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4" y="295686"/>
            <a:ext cx="11184000" cy="99017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4400" y="1357200"/>
            <a:ext cx="11184000" cy="5000758"/>
          </a:xfrm>
        </p:spPr>
        <p:txBody>
          <a:bodyPr/>
          <a:lstStyle>
            <a:lvl1pPr marL="0" indent="0" algn="l">
              <a:buNone/>
              <a:defRPr/>
            </a:lvl1pPr>
            <a:lvl2pPr marL="197881" indent="-197881">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4"/>
          </p:nvPr>
        </p:nvSpPr>
        <p:spPr>
          <a:xfrm>
            <a:off x="507063" y="6407835"/>
            <a:ext cx="1056117" cy="252000"/>
          </a:xfrm>
          <a:prstGeom prst="rect">
            <a:avLst/>
          </a:prstGeom>
        </p:spPr>
        <p:txBody>
          <a:bodyPr vert="horz" lIns="0" tIns="0" rIns="0" bIns="0" rtlCol="0" anchor="ctr" anchorCtr="0"/>
          <a:lstStyle>
            <a:lvl1pPr algn="l">
              <a:defRPr sz="571" b="0">
                <a:solidFill>
                  <a:srgbClr val="8C8C8C"/>
                </a:solidFill>
              </a:defRPr>
            </a:lvl1pPr>
          </a:lstStyle>
          <a:p>
            <a:fld id="{3942A2D5-DB01-4E04-A6B6-5CF995CEFDCA}" type="slidenum">
              <a:rPr lang="en-ZA" smtClean="0"/>
              <a:pPr/>
              <a:t>‹#›</a:t>
            </a:fld>
            <a:endParaRPr lang="en-ZA"/>
          </a:p>
        </p:txBody>
      </p:sp>
      <p:sp>
        <p:nvSpPr>
          <p:cNvPr id="6" name="Footer Placeholder 3"/>
          <p:cNvSpPr>
            <a:spLocks noGrp="1"/>
          </p:cNvSpPr>
          <p:nvPr>
            <p:ph type="ftr" sz="quarter" idx="3"/>
          </p:nvPr>
        </p:nvSpPr>
        <p:spPr>
          <a:xfrm>
            <a:off x="1593743" y="6407835"/>
            <a:ext cx="10079297" cy="252000"/>
          </a:xfrm>
        </p:spPr>
        <p:txBody>
          <a:bodyPr/>
          <a:lstStyle/>
          <a:p>
            <a:r>
              <a:rPr lang="en-ZA" smtClean="0"/>
              <a:t>DPW APP 2017/18</a:t>
            </a:r>
            <a:endParaRPr lang="en-ZA"/>
          </a:p>
        </p:txBody>
      </p:sp>
    </p:spTree>
    <p:extLst>
      <p:ext uri="{BB962C8B-B14F-4D97-AF65-F5344CB8AC3E}">
        <p14:creationId xmlns:p14="http://schemas.microsoft.com/office/powerpoint/2010/main" xmlns="" val="76142035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4" y="295684"/>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2191"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94401" y="1810800"/>
            <a:ext cx="5520000" cy="453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7"/>
          <p:cNvSpPr>
            <a:spLocks noGrp="1"/>
          </p:cNvSpPr>
          <p:nvPr>
            <p:ph type="sldNum" sz="quarter" idx="4"/>
          </p:nvPr>
        </p:nvSpPr>
        <p:spPr>
          <a:xfrm>
            <a:off x="507063" y="6407835"/>
            <a:ext cx="1056117" cy="252000"/>
          </a:xfrm>
          <a:prstGeom prst="rect">
            <a:avLst/>
          </a:prstGeom>
        </p:spPr>
        <p:txBody>
          <a:bodyPr vert="horz" lIns="0" tIns="0" rIns="0" bIns="0" rtlCol="0" anchor="ctr" anchorCtr="0"/>
          <a:lstStyle>
            <a:lvl1pPr algn="l">
              <a:defRPr sz="571" b="0">
                <a:solidFill>
                  <a:srgbClr val="8C8C8C"/>
                </a:solidFill>
              </a:defRPr>
            </a:lvl1pPr>
          </a:lstStyle>
          <a:p>
            <a:fld id="{3942A2D5-DB01-4E04-A6B6-5CF995CEFDCA}" type="slidenum">
              <a:rPr lang="en-ZA" smtClean="0"/>
              <a:pPr/>
              <a:t>‹#›</a:t>
            </a:fld>
            <a:endParaRPr lang="en-ZA"/>
          </a:p>
        </p:txBody>
      </p:sp>
      <p:sp>
        <p:nvSpPr>
          <p:cNvPr id="12" name="Footer Placeholder 3"/>
          <p:cNvSpPr>
            <a:spLocks noGrp="1"/>
          </p:cNvSpPr>
          <p:nvPr>
            <p:ph type="ftr" sz="quarter" idx="3"/>
          </p:nvPr>
        </p:nvSpPr>
        <p:spPr>
          <a:xfrm>
            <a:off x="1593743" y="6407835"/>
            <a:ext cx="10079297" cy="252000"/>
          </a:xfrm>
        </p:spPr>
        <p:txBody>
          <a:bodyPr/>
          <a:lstStyle/>
          <a:p>
            <a:r>
              <a:rPr lang="en-ZA" smtClean="0"/>
              <a:t>DPW APP 2017/18</a:t>
            </a:r>
            <a:endParaRPr lang="en-ZA"/>
          </a:p>
        </p:txBody>
      </p:sp>
    </p:spTree>
    <p:extLst>
      <p:ext uri="{BB962C8B-B14F-4D97-AF65-F5344CB8AC3E}">
        <p14:creationId xmlns:p14="http://schemas.microsoft.com/office/powerpoint/2010/main" xmlns="" val="88469024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93484" y="295684"/>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93484" y="765175"/>
            <a:ext cx="11184000" cy="969282"/>
          </a:xfrm>
        </p:spPr>
        <p:txBody>
          <a:bodyPr>
            <a:normAutofit/>
          </a:bodyPr>
          <a:lstStyle>
            <a:lvl1pPr marL="0" indent="0">
              <a:buNone/>
              <a:defRPr sz="2191" b="0">
                <a:solidFill>
                  <a:srgbClr val="575757"/>
                </a:solidFill>
              </a:defRPr>
            </a:lvl1pPr>
          </a:lstStyle>
          <a:p>
            <a:pPr lvl="0"/>
            <a:r>
              <a:rPr lang="en-US" smtClean="0"/>
              <a:t>Click to edit Master text styles</a:t>
            </a:r>
          </a:p>
        </p:txBody>
      </p:sp>
      <p:sp>
        <p:nvSpPr>
          <p:cNvPr id="9" name="Slide Number Placeholder 7"/>
          <p:cNvSpPr>
            <a:spLocks noGrp="1"/>
          </p:cNvSpPr>
          <p:nvPr>
            <p:ph type="sldNum" sz="quarter" idx="4"/>
          </p:nvPr>
        </p:nvSpPr>
        <p:spPr>
          <a:xfrm>
            <a:off x="507063" y="6407835"/>
            <a:ext cx="1056117" cy="252000"/>
          </a:xfrm>
          <a:prstGeom prst="rect">
            <a:avLst/>
          </a:prstGeom>
        </p:spPr>
        <p:txBody>
          <a:bodyPr vert="horz" lIns="0" tIns="0" rIns="0" bIns="0" rtlCol="0" anchor="ctr" anchorCtr="0"/>
          <a:lstStyle>
            <a:lvl1pPr algn="l">
              <a:defRPr sz="571" b="0">
                <a:solidFill>
                  <a:srgbClr val="8C8C8C"/>
                </a:solidFill>
              </a:defRPr>
            </a:lvl1pPr>
          </a:lstStyle>
          <a:p>
            <a:fld id="{FAAC83DD-2419-48B1-B36C-8F46C7781416}" type="slidenum">
              <a:rPr lang="en-US" smtClean="0"/>
              <a:pPr/>
              <a:t>‹#›</a:t>
            </a:fld>
            <a:endParaRPr lang="en-US"/>
          </a:p>
        </p:txBody>
      </p:sp>
      <p:sp>
        <p:nvSpPr>
          <p:cNvPr id="7" name="Footer Placeholder 3"/>
          <p:cNvSpPr>
            <a:spLocks noGrp="1"/>
          </p:cNvSpPr>
          <p:nvPr>
            <p:ph type="ftr" sz="quarter" idx="3"/>
          </p:nvPr>
        </p:nvSpPr>
        <p:spPr>
          <a:xfrm>
            <a:off x="1593743" y="6407835"/>
            <a:ext cx="10079297" cy="252000"/>
          </a:xfrm>
        </p:spPr>
        <p:txBody>
          <a:bodyPr/>
          <a:lstStyle/>
          <a:p>
            <a:r>
              <a:rPr lang="en-US" smtClean="0"/>
              <a:t>DPW APP 2017/18</a:t>
            </a:r>
            <a:endParaRPr lang="en-US"/>
          </a:p>
        </p:txBody>
      </p:sp>
    </p:spTree>
    <p:extLst>
      <p:ext uri="{BB962C8B-B14F-4D97-AF65-F5344CB8AC3E}">
        <p14:creationId xmlns:p14="http://schemas.microsoft.com/office/powerpoint/2010/main" xmlns="" val="149727254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for Background Image">
    <p:spTree>
      <p:nvGrpSpPr>
        <p:cNvPr id="1" name=""/>
        <p:cNvGrpSpPr/>
        <p:nvPr/>
      </p:nvGrpSpPr>
      <p:grpSpPr>
        <a:xfrm>
          <a:off x="0" y="0"/>
          <a:ext cx="0" cy="0"/>
          <a:chOff x="0" y="0"/>
          <a:chExt cx="0" cy="0"/>
        </a:xfrm>
      </p:grpSpPr>
      <p:sp>
        <p:nvSpPr>
          <p:cNvPr id="8" name="Rectangle 7"/>
          <p:cNvSpPr/>
          <p:nvPr/>
        </p:nvSpPr>
        <p:spPr>
          <a:xfrm>
            <a:off x="1"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871" tIns="44435" rIns="88871" bIns="44435" rtlCol="0" anchor="ctr"/>
          <a:lstStyle/>
          <a:p>
            <a:pPr algn="ctr" defTabSz="888727"/>
            <a:endParaRPr lang="en-GB" sz="1333">
              <a:solidFill>
                <a:prstClr val="white"/>
              </a:solidFill>
            </a:endParaRPr>
          </a:p>
        </p:txBody>
      </p:sp>
      <p:sp>
        <p:nvSpPr>
          <p:cNvPr id="3" name="Content Placeholder 2"/>
          <p:cNvSpPr>
            <a:spLocks noGrp="1"/>
          </p:cNvSpPr>
          <p:nvPr>
            <p:ph idx="1"/>
          </p:nvPr>
        </p:nvSpPr>
        <p:spPr>
          <a:xfrm>
            <a:off x="493487" y="1809101"/>
            <a:ext cx="5412015" cy="4536504"/>
          </a:xfrm>
        </p:spPr>
        <p:txBody>
          <a:bodyPr/>
          <a:lstStyle>
            <a:lvl1pPr marL="0" indent="0">
              <a:buNone/>
              <a:defRPr b="0"/>
            </a:lvl1pPr>
            <a:lvl2pPr marL="194410" indent="-194410">
              <a:buFont typeface="Arial" pitchFamily="34" charset="0"/>
              <a:buChar char="•"/>
              <a:tabLst/>
              <a:defRPr/>
            </a:lvl2pPr>
            <a:lvl3pPr marL="326329" indent="-131920">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3487" y="295684"/>
            <a:ext cx="5602516" cy="469492"/>
          </a:xfrm>
          <a:prstGeom prst="rect">
            <a:avLst/>
          </a:prstGeom>
        </p:spPr>
        <p:txBody>
          <a:bodyPr vert="horz" lIns="0" tIns="0" rIns="0" bIns="0" rtlCol="0" anchor="t" anchorCtr="0">
            <a:noAutofit/>
          </a:bodyPr>
          <a:lstStyle>
            <a:lvl1pPr>
              <a:defRPr sz="1714"/>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493487" y="765175"/>
            <a:ext cx="5412015" cy="969282"/>
          </a:xfrm>
        </p:spPr>
        <p:txBody>
          <a:bodyPr>
            <a:normAutofit/>
          </a:bodyPr>
          <a:lstStyle>
            <a:lvl1pPr marL="0" indent="0">
              <a:buNone/>
              <a:defRPr sz="1714" b="0">
                <a:solidFill>
                  <a:srgbClr val="575757"/>
                </a:solidFill>
              </a:defRPr>
            </a:lvl1pPr>
          </a:lstStyle>
          <a:p>
            <a:pPr lvl="0"/>
            <a:r>
              <a:rPr lang="en-US" smtClean="0"/>
              <a:t>Click to edit Master text styles</a:t>
            </a:r>
          </a:p>
        </p:txBody>
      </p:sp>
      <p:sp>
        <p:nvSpPr>
          <p:cNvPr id="10" name="Slide Number Placeholder 7"/>
          <p:cNvSpPr>
            <a:spLocks noGrp="1"/>
          </p:cNvSpPr>
          <p:nvPr>
            <p:ph type="sldNum" sz="quarter" idx="4"/>
          </p:nvPr>
        </p:nvSpPr>
        <p:spPr>
          <a:xfrm>
            <a:off x="507063" y="6407835"/>
            <a:ext cx="1056117" cy="252000"/>
          </a:xfrm>
          <a:prstGeom prst="rect">
            <a:avLst/>
          </a:prstGeom>
        </p:spPr>
        <p:txBody>
          <a:bodyPr vert="horz" lIns="0" tIns="0" rIns="0" bIns="0" rtlCol="0" anchor="ctr" anchorCtr="0"/>
          <a:lstStyle>
            <a:lvl1pPr algn="l">
              <a:defRPr sz="571" b="0">
                <a:solidFill>
                  <a:srgbClr val="8C8C8C"/>
                </a:solidFill>
              </a:defRPr>
            </a:lvl1pPr>
          </a:lstStyle>
          <a:p>
            <a:fld id="{3942A2D5-DB01-4E04-A6B6-5CF995CEFDCA}" type="slidenum">
              <a:rPr lang="en-ZA" smtClean="0"/>
              <a:pPr/>
              <a:t>‹#›</a:t>
            </a:fld>
            <a:endParaRPr lang="en-ZA"/>
          </a:p>
        </p:txBody>
      </p:sp>
      <p:sp>
        <p:nvSpPr>
          <p:cNvPr id="12" name="Footer Placeholder 3"/>
          <p:cNvSpPr>
            <a:spLocks noGrp="1"/>
          </p:cNvSpPr>
          <p:nvPr>
            <p:ph type="ftr" sz="quarter" idx="3"/>
          </p:nvPr>
        </p:nvSpPr>
        <p:spPr>
          <a:xfrm>
            <a:off x="1593743" y="6407835"/>
            <a:ext cx="10079297" cy="252000"/>
          </a:xfrm>
        </p:spPr>
        <p:txBody>
          <a:bodyPr/>
          <a:lstStyle/>
          <a:p>
            <a:r>
              <a:rPr lang="en-ZA" smtClean="0"/>
              <a:t>DPW APP 2017/18</a:t>
            </a:r>
            <a:endParaRPr lang="en-ZA"/>
          </a:p>
        </p:txBody>
      </p:sp>
    </p:spTree>
    <p:extLst>
      <p:ext uri="{BB962C8B-B14F-4D97-AF65-F5344CB8AC3E}">
        <p14:creationId xmlns:p14="http://schemas.microsoft.com/office/powerpoint/2010/main" xmlns="" val="17044220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ox and Background Image">
    <p:spTree>
      <p:nvGrpSpPr>
        <p:cNvPr id="1" name=""/>
        <p:cNvGrpSpPr/>
        <p:nvPr/>
      </p:nvGrpSpPr>
      <p:grpSpPr>
        <a:xfrm>
          <a:off x="0" y="0"/>
          <a:ext cx="0" cy="0"/>
          <a:chOff x="0" y="0"/>
          <a:chExt cx="0" cy="0"/>
        </a:xfrm>
      </p:grpSpPr>
      <p:sp>
        <p:nvSpPr>
          <p:cNvPr id="8" name="Rectangle 7"/>
          <p:cNvSpPr/>
          <p:nvPr/>
        </p:nvSpPr>
        <p:spPr>
          <a:xfrm>
            <a:off x="520661" y="642919"/>
            <a:ext cx="6585600"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871" tIns="44435" rIns="88871" bIns="44435" rtlCol="0" anchor="ctr"/>
          <a:lstStyle/>
          <a:p>
            <a:pPr algn="ctr" defTabSz="888727"/>
            <a:endParaRPr lang="en-GB" sz="1333">
              <a:solidFill>
                <a:prstClr val="white"/>
              </a:solidFill>
            </a:endParaRPr>
          </a:p>
        </p:txBody>
      </p:sp>
      <p:sp>
        <p:nvSpPr>
          <p:cNvPr id="3" name="Content Placeholder 2"/>
          <p:cNvSpPr>
            <a:spLocks noGrp="1"/>
          </p:cNvSpPr>
          <p:nvPr>
            <p:ph idx="1"/>
          </p:nvPr>
        </p:nvSpPr>
        <p:spPr>
          <a:xfrm>
            <a:off x="755616" y="1724014"/>
            <a:ext cx="6159543" cy="4276755"/>
          </a:xfrm>
        </p:spPr>
        <p:txBody>
          <a:bodyPr/>
          <a:lstStyle>
            <a:lvl1pPr marL="0" indent="0">
              <a:buNone/>
              <a:defRPr b="0"/>
            </a:lvl1pPr>
            <a:lvl2pPr marL="194410" indent="-194410">
              <a:buFont typeface="Arial" pitchFamily="34" charset="0"/>
              <a:buChar char="•"/>
              <a:tabLst/>
              <a:defRPr/>
            </a:lvl2pPr>
            <a:lvl3pPr marL="326329" indent="-131920">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13"/>
          </p:nvPr>
        </p:nvSpPr>
        <p:spPr>
          <a:xfrm>
            <a:off x="755613" y="722451"/>
            <a:ext cx="6159888" cy="1012006"/>
          </a:xfrm>
        </p:spPr>
        <p:txBody>
          <a:bodyPr anchor="ctr" anchorCtr="0">
            <a:normAutofit/>
          </a:bodyPr>
          <a:lstStyle>
            <a:lvl1pPr marL="0" indent="0">
              <a:buNone/>
              <a:defRPr sz="2191" b="0">
                <a:solidFill>
                  <a:schemeClr val="accent2"/>
                </a:solidFill>
              </a:defRPr>
            </a:lvl1pPr>
          </a:lstStyle>
          <a:p>
            <a:pPr lvl="0"/>
            <a:r>
              <a:rPr lang="en-US" smtClean="0"/>
              <a:t>Click to edit Master text styles</a:t>
            </a:r>
          </a:p>
        </p:txBody>
      </p:sp>
      <p:sp>
        <p:nvSpPr>
          <p:cNvPr id="11" name="Slide Number Placeholder 7"/>
          <p:cNvSpPr>
            <a:spLocks noGrp="1"/>
          </p:cNvSpPr>
          <p:nvPr>
            <p:ph type="sldNum" sz="quarter" idx="4"/>
          </p:nvPr>
        </p:nvSpPr>
        <p:spPr>
          <a:xfrm>
            <a:off x="507063" y="6407835"/>
            <a:ext cx="1056117" cy="252000"/>
          </a:xfrm>
          <a:prstGeom prst="rect">
            <a:avLst/>
          </a:prstGeom>
        </p:spPr>
        <p:txBody>
          <a:bodyPr vert="horz" lIns="0" tIns="0" rIns="0" bIns="0" rtlCol="0" anchor="ctr" anchorCtr="0"/>
          <a:lstStyle>
            <a:lvl1pPr algn="l">
              <a:defRPr sz="571" b="0">
                <a:solidFill>
                  <a:srgbClr val="8C8C8C"/>
                </a:solidFill>
              </a:defRPr>
            </a:lvl1pPr>
          </a:lstStyle>
          <a:p>
            <a:fld id="{3942A2D5-DB01-4E04-A6B6-5CF995CEFDCA}" type="slidenum">
              <a:rPr lang="en-ZA" smtClean="0"/>
              <a:pPr/>
              <a:t>‹#›</a:t>
            </a:fld>
            <a:endParaRPr lang="en-ZA"/>
          </a:p>
        </p:txBody>
      </p:sp>
      <p:sp>
        <p:nvSpPr>
          <p:cNvPr id="13" name="Footer Placeholder 3"/>
          <p:cNvSpPr>
            <a:spLocks noGrp="1"/>
          </p:cNvSpPr>
          <p:nvPr>
            <p:ph type="ftr" sz="quarter" idx="3"/>
          </p:nvPr>
        </p:nvSpPr>
        <p:spPr>
          <a:xfrm>
            <a:off x="1593743" y="6407835"/>
            <a:ext cx="10079297" cy="252000"/>
          </a:xfrm>
        </p:spPr>
        <p:txBody>
          <a:bodyPr/>
          <a:lstStyle/>
          <a:p>
            <a:r>
              <a:rPr lang="en-ZA" smtClean="0"/>
              <a:t>DPW APP 2017/18</a:t>
            </a:r>
            <a:endParaRPr lang="en-ZA"/>
          </a:p>
        </p:txBody>
      </p:sp>
    </p:spTree>
    <p:extLst>
      <p:ext uri="{BB962C8B-B14F-4D97-AF65-F5344CB8AC3E}">
        <p14:creationId xmlns:p14="http://schemas.microsoft.com/office/powerpoint/2010/main" xmlns="" val="157243154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AA2E9-3553-4E8C-B473-87E9BDD87A90}" type="datetime1">
              <a:rPr lang="en-US" smtClean="0"/>
              <a:pPr/>
              <a:t>6/22/2017</a:t>
            </a:fld>
            <a:endParaRPr lang="en-US"/>
          </a:p>
        </p:txBody>
      </p:sp>
      <p:sp>
        <p:nvSpPr>
          <p:cNvPr id="5" name="Footer Placeholder 4"/>
          <p:cNvSpPr>
            <a:spLocks noGrp="1"/>
          </p:cNvSpPr>
          <p:nvPr>
            <p:ph type="ftr" sz="quarter" idx="11"/>
          </p:nvPr>
        </p:nvSpPr>
        <p:spPr/>
        <p:txBody>
          <a:bodyPr/>
          <a:lstStyle/>
          <a:p>
            <a:r>
              <a:rPr lang="en-US" smtClean="0"/>
              <a:t>DPW APP 2017/18</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634014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ey Statement Slide 1">
    <p:bg>
      <p:bgPr>
        <a:solidFill>
          <a:schemeClr val="accent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93484" y="2204865"/>
            <a:ext cx="11184000" cy="1441410"/>
          </a:xfrm>
          <a:prstGeom prst="rect">
            <a:avLst/>
          </a:prstGeom>
        </p:spPr>
        <p:txBody>
          <a:bodyPr vert="horz" lIns="0" tIns="0" rIns="0" bIns="0" rtlCol="0" anchor="t" anchorCtr="0">
            <a:normAutofit/>
          </a:bodyPr>
          <a:lstStyle>
            <a:lvl1pPr>
              <a:defRPr sz="3238">
                <a:solidFill>
                  <a:srgbClr val="595959"/>
                </a:solidFill>
              </a:defRPr>
            </a:lvl1pPr>
          </a:lstStyle>
          <a:p>
            <a:r>
              <a:rPr lang="en-US" smtClean="0"/>
              <a:t>Click to edit Master title style</a:t>
            </a:r>
            <a:endParaRPr lang="en-GB" dirty="0"/>
          </a:p>
        </p:txBody>
      </p:sp>
    </p:spTree>
    <p:extLst>
      <p:ext uri="{BB962C8B-B14F-4D97-AF65-F5344CB8AC3E}">
        <p14:creationId xmlns:p14="http://schemas.microsoft.com/office/powerpoint/2010/main" xmlns="" val="67849377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ey Statement Slide 2">
    <p:bg>
      <p:bgPr>
        <a:solidFill>
          <a:srgbClr val="595959"/>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93484" y="2204865"/>
            <a:ext cx="11184000" cy="1441410"/>
          </a:xfrm>
          <a:prstGeom prst="rect">
            <a:avLst/>
          </a:prstGeom>
        </p:spPr>
        <p:txBody>
          <a:bodyPr vert="horz" lIns="0" tIns="0" rIns="0" bIns="0" rtlCol="0" anchor="t" anchorCtr="0">
            <a:normAutofit/>
          </a:bodyPr>
          <a:lstStyle>
            <a:lvl1pPr>
              <a:defRPr sz="3238">
                <a:solidFill>
                  <a:schemeClr val="accent6"/>
                </a:solidFill>
              </a:defRPr>
            </a:lvl1pPr>
          </a:lstStyle>
          <a:p>
            <a:r>
              <a:rPr lang="en-US" smtClean="0"/>
              <a:t>Click to edit Master title style</a:t>
            </a:r>
            <a:endParaRPr lang="en-GB" dirty="0"/>
          </a:p>
        </p:txBody>
      </p:sp>
    </p:spTree>
    <p:extLst>
      <p:ext uri="{BB962C8B-B14F-4D97-AF65-F5344CB8AC3E}">
        <p14:creationId xmlns:p14="http://schemas.microsoft.com/office/powerpoint/2010/main" xmlns="" val="334513280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8107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871" tIns="44435" rIns="88871" bIns="44435" rtlCol="0" anchor="ctr"/>
          <a:lstStyle/>
          <a:p>
            <a:pPr algn="ctr" defTabSz="888727"/>
            <a:endParaRPr lang="en-GB" sz="1333">
              <a:solidFill>
                <a:prstClr val="white"/>
              </a:solidFill>
            </a:endParaRPr>
          </a:p>
        </p:txBody>
      </p:sp>
      <p:sp>
        <p:nvSpPr>
          <p:cNvPr id="3" name="Content Placeholder 2"/>
          <p:cNvSpPr>
            <a:spLocks noGrp="1"/>
          </p:cNvSpPr>
          <p:nvPr>
            <p:ph idx="1"/>
          </p:nvPr>
        </p:nvSpPr>
        <p:spPr>
          <a:xfrm>
            <a:off x="493484" y="1622412"/>
            <a:ext cx="11184000" cy="4536504"/>
          </a:xfrm>
        </p:spPr>
        <p:txBody>
          <a:bodyPr>
            <a:normAutofit/>
          </a:bodyPr>
          <a:lstStyle>
            <a:lvl1pPr marL="0" indent="0">
              <a:spcBef>
                <a:spcPts val="1312"/>
              </a:spcBef>
              <a:spcAft>
                <a:spcPts val="0"/>
              </a:spcAft>
              <a:buNone/>
              <a:defRPr sz="1429" b="0">
                <a:solidFill>
                  <a:schemeClr val="tx2"/>
                </a:solidFill>
              </a:defRPr>
            </a:lvl1pPr>
            <a:lvl2pPr marL="195567" indent="-195567">
              <a:spcBef>
                <a:spcPts val="437"/>
              </a:spcBef>
              <a:spcAft>
                <a:spcPts val="0"/>
              </a:spcAft>
              <a:buFont typeface="Arial" pitchFamily="34" charset="0"/>
              <a:buChar char="•"/>
              <a:tabLst/>
              <a:defRPr sz="1429" b="0">
                <a:solidFill>
                  <a:schemeClr val="tx2"/>
                </a:solidFill>
              </a:defRPr>
            </a:lvl2pPr>
            <a:lvl3pPr marL="200196" indent="-200196">
              <a:spcBef>
                <a:spcPts val="437"/>
              </a:spcBef>
              <a:spcAft>
                <a:spcPts val="0"/>
              </a:spcAft>
              <a:buFont typeface="Arial" pitchFamily="34" charset="0"/>
              <a:buChar char="•"/>
              <a:defRPr sz="1429" b="0">
                <a:solidFill>
                  <a:schemeClr val="tx2"/>
                </a:solidFill>
              </a:defRPr>
            </a:lvl3pPr>
            <a:lvl4pPr>
              <a:spcBef>
                <a:spcPts val="437"/>
              </a:spcBef>
              <a:spcAft>
                <a:spcPts val="0"/>
              </a:spcAft>
              <a:buFont typeface="Arial" pitchFamily="34" charset="0"/>
              <a:buChar char="•"/>
              <a:defRPr sz="1429" b="0">
                <a:solidFill>
                  <a:schemeClr val="tx2"/>
                </a:solidFill>
              </a:defRPr>
            </a:lvl4pPr>
            <a:lvl5pPr marL="321701" indent="-128449">
              <a:spcBef>
                <a:spcPts val="437"/>
              </a:spcBef>
              <a:spcAft>
                <a:spcPts val="0"/>
              </a:spcAft>
              <a:buFont typeface="Arial" pitchFamily="34" charset="0"/>
              <a:buChar char="•"/>
              <a:defRPr sz="1429"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3484" y="179571"/>
            <a:ext cx="11184000" cy="1441410"/>
          </a:xfrm>
          <a:prstGeom prst="rect">
            <a:avLst/>
          </a:prstGeom>
        </p:spPr>
        <p:txBody>
          <a:bodyPr vert="horz" lIns="0" tIns="0" rIns="0" bIns="0" rtlCol="0" anchor="t" anchorCtr="0">
            <a:normAutofit/>
          </a:bodyPr>
          <a:lstStyle>
            <a:lvl1pPr>
              <a:defRPr sz="3238">
                <a:solidFill>
                  <a:schemeClr val="accent2"/>
                </a:solidFill>
              </a:defRPr>
            </a:lvl1pPr>
          </a:lstStyle>
          <a:p>
            <a:r>
              <a:rPr lang="en-US" smtClean="0"/>
              <a:t>Click to edit Master title style</a:t>
            </a:r>
            <a:endParaRPr lang="en-GB" dirty="0"/>
          </a:p>
        </p:txBody>
      </p:sp>
      <p:sp>
        <p:nvSpPr>
          <p:cNvPr id="9" name="Slide Number Placeholder 7"/>
          <p:cNvSpPr>
            <a:spLocks noGrp="1"/>
          </p:cNvSpPr>
          <p:nvPr>
            <p:ph type="sldNum" sz="quarter" idx="4"/>
          </p:nvPr>
        </p:nvSpPr>
        <p:spPr>
          <a:xfrm>
            <a:off x="507063" y="6407835"/>
            <a:ext cx="1056117" cy="252000"/>
          </a:xfrm>
          <a:prstGeom prst="rect">
            <a:avLst/>
          </a:prstGeom>
        </p:spPr>
        <p:txBody>
          <a:bodyPr vert="horz" lIns="0" tIns="0" rIns="0" bIns="0" rtlCol="0" anchor="ctr" anchorCtr="0"/>
          <a:lstStyle>
            <a:lvl1pPr algn="l">
              <a:defRPr sz="571" b="0">
                <a:solidFill>
                  <a:srgbClr val="8C8C8C"/>
                </a:solidFill>
              </a:defRPr>
            </a:lvl1pPr>
          </a:lstStyle>
          <a:p>
            <a:fld id="{3942A2D5-DB01-4E04-A6B6-5CF995CEFDCA}" type="slidenum">
              <a:rPr lang="en-ZA" smtClean="0"/>
              <a:pPr/>
              <a:t>‹#›</a:t>
            </a:fld>
            <a:endParaRPr lang="en-ZA"/>
          </a:p>
        </p:txBody>
      </p:sp>
      <p:sp>
        <p:nvSpPr>
          <p:cNvPr id="7" name="Footer Placeholder 3"/>
          <p:cNvSpPr>
            <a:spLocks noGrp="1"/>
          </p:cNvSpPr>
          <p:nvPr>
            <p:ph type="ftr" sz="quarter" idx="3"/>
          </p:nvPr>
        </p:nvSpPr>
        <p:spPr>
          <a:xfrm>
            <a:off x="1593743" y="6407835"/>
            <a:ext cx="10079297" cy="252000"/>
          </a:xfrm>
        </p:spPr>
        <p:txBody>
          <a:bodyPr/>
          <a:lstStyle/>
          <a:p>
            <a:r>
              <a:rPr lang="en-ZA" smtClean="0"/>
              <a:t>DPW APP 2017/18</a:t>
            </a:r>
            <a:endParaRPr lang="en-ZA"/>
          </a:p>
        </p:txBody>
      </p:sp>
    </p:spTree>
    <p:extLst>
      <p:ext uri="{BB962C8B-B14F-4D97-AF65-F5344CB8AC3E}">
        <p14:creationId xmlns:p14="http://schemas.microsoft.com/office/powerpoint/2010/main" xmlns="" val="126430776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81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286"/>
            </a:lvl1pPr>
            <a:lvl2pPr marL="444364" indent="0" algn="ctr">
              <a:buNone/>
              <a:defRPr sz="1905"/>
            </a:lvl2pPr>
            <a:lvl3pPr marL="888727" indent="0" algn="ctr">
              <a:buNone/>
              <a:defRPr sz="1714"/>
            </a:lvl3pPr>
            <a:lvl4pPr marL="1333091" indent="0" algn="ctr">
              <a:buNone/>
              <a:defRPr sz="1524"/>
            </a:lvl4pPr>
            <a:lvl5pPr marL="1777455" indent="0" algn="ctr">
              <a:buNone/>
              <a:defRPr sz="1524"/>
            </a:lvl5pPr>
            <a:lvl6pPr marL="2221819" indent="0" algn="ctr">
              <a:buNone/>
              <a:defRPr sz="1524"/>
            </a:lvl6pPr>
            <a:lvl7pPr marL="2666183" indent="0" algn="ctr">
              <a:buNone/>
              <a:defRPr sz="1524"/>
            </a:lvl7pPr>
            <a:lvl8pPr marL="3110546" indent="0" algn="ctr">
              <a:buNone/>
              <a:defRPr sz="1524"/>
            </a:lvl8pPr>
            <a:lvl9pPr marL="3554910" indent="0" algn="ctr">
              <a:buNone/>
              <a:defRPr sz="1524"/>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lIns="93315" tIns="46657" rIns="93315" bIns="46657"/>
          <a:lstStyle/>
          <a:p>
            <a:pPr defTabSz="888727"/>
            <a:fld id="{88B4D97C-8740-4FE0-B94A-0B9820D75F47}" type="datetime1">
              <a:rPr lang="en-US" smtClean="0">
                <a:solidFill>
                  <a:srgbClr val="000000"/>
                </a:solidFill>
              </a:rPr>
              <a:pPr defTabSz="888727"/>
              <a:t>6/22/2017</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t>DPW APP 2017/18</a:t>
            </a:r>
            <a:endParaRPr lang="en-US"/>
          </a:p>
        </p:txBody>
      </p:sp>
      <p:sp>
        <p:nvSpPr>
          <p:cNvPr id="6" name="Slide Number Placeholder 5"/>
          <p:cNvSpPr>
            <a:spLocks noGrp="1"/>
          </p:cNvSpPr>
          <p:nvPr>
            <p:ph type="sldNum" sz="quarter" idx="12"/>
          </p:nvPr>
        </p:nvSpPr>
        <p:spPr/>
        <p:txBody>
          <a:bodyPr/>
          <a:lstStyle/>
          <a:p>
            <a:fld id="{FAAC83DD-2419-48B1-B36C-8F46C7781416}" type="slidenum">
              <a:rPr lang="en-US" smtClean="0"/>
              <a:pPr/>
              <a:t>‹#›</a:t>
            </a:fld>
            <a:endParaRPr lang="en-US"/>
          </a:p>
        </p:txBody>
      </p:sp>
    </p:spTree>
    <p:extLst>
      <p:ext uri="{BB962C8B-B14F-4D97-AF65-F5344CB8AC3E}">
        <p14:creationId xmlns:p14="http://schemas.microsoft.com/office/powerpoint/2010/main" xmlns="" val="3341091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lIns="93315" tIns="46657" rIns="93315" bIns="46657"/>
          <a:lstStyle/>
          <a:p>
            <a:pPr defTabSz="888727"/>
            <a:fld id="{03142DBB-72C4-43DE-97D1-02D8F4556539}" type="datetime1">
              <a:rPr lang="en-US" smtClean="0">
                <a:solidFill>
                  <a:prstClr val="black"/>
                </a:solidFill>
              </a:rPr>
              <a:pPr defTabSz="888727"/>
              <a:t>6/22/2017</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t>DPW APP 2017/18</a:t>
            </a:r>
            <a:endParaRPr lang="en-US" dirty="0"/>
          </a:p>
        </p:txBody>
      </p:sp>
      <p:sp>
        <p:nvSpPr>
          <p:cNvPr id="4" name="Slide Number Placeholder 3"/>
          <p:cNvSpPr>
            <a:spLocks noGrp="1"/>
          </p:cNvSpPr>
          <p:nvPr>
            <p:ph type="sldNum" sz="quarter" idx="12"/>
          </p:nvPr>
        </p:nvSpPr>
        <p:spPr/>
        <p:txBody>
          <a:bodyPr/>
          <a:lstStyle/>
          <a:p>
            <a:fld id="{807AF72E-B1A0-4A08-AC4A-89DDD0E3DC36}" type="slidenum">
              <a:rPr lang="en-US" smtClean="0"/>
              <a:pPr/>
              <a:t>‹#›</a:t>
            </a:fld>
            <a:endParaRPr lang="en-US" dirty="0"/>
          </a:p>
        </p:txBody>
      </p:sp>
    </p:spTree>
    <p:extLst>
      <p:ext uri="{BB962C8B-B14F-4D97-AF65-F5344CB8AC3E}">
        <p14:creationId xmlns:p14="http://schemas.microsoft.com/office/powerpoint/2010/main" xmlns="" val="3004149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4"/>
          </p:nvPr>
        </p:nvSpPr>
        <p:spPr>
          <a:xfrm>
            <a:off x="507062" y="6407835"/>
            <a:ext cx="1056117" cy="252000"/>
          </a:xfrm>
          <a:prstGeom prst="rect">
            <a:avLst/>
          </a:prstGeom>
        </p:spPr>
        <p:txBody>
          <a:bodyPr vert="horz" lIns="0" tIns="0" rIns="0" bIns="0" rtlCol="0" anchor="ctr" anchorCtr="0"/>
          <a:lstStyle>
            <a:lvl1pPr algn="l">
              <a:defRPr sz="762" b="0">
                <a:solidFill>
                  <a:srgbClr val="8C8C8C"/>
                </a:solidFill>
              </a:defRPr>
            </a:lvl1pPr>
          </a:lstStyle>
          <a:p>
            <a:fld id="{95CC1D26-A9BD-4BDE-BDD9-08EDBAE96860}" type="slidenum">
              <a:rPr lang="en-GB" smtClean="0"/>
              <a:pPr/>
              <a:t>‹#›</a:t>
            </a:fld>
            <a:endParaRPr lang="en-GB" dirty="0"/>
          </a:p>
        </p:txBody>
      </p:sp>
      <p:sp>
        <p:nvSpPr>
          <p:cNvPr id="8" name="Footer Placeholder 3"/>
          <p:cNvSpPr>
            <a:spLocks noGrp="1"/>
          </p:cNvSpPr>
          <p:nvPr>
            <p:ph type="ftr" sz="quarter" idx="3"/>
          </p:nvPr>
        </p:nvSpPr>
        <p:spPr>
          <a:xfrm>
            <a:off x="1593742" y="6407835"/>
            <a:ext cx="10079297" cy="252000"/>
          </a:xfrm>
        </p:spPr>
        <p:txBody>
          <a:bodyPr/>
          <a:lstStyle/>
          <a:p>
            <a:r>
              <a:rPr lang="fr-FR" smtClean="0"/>
              <a:t>DPW APP 2017/18</a:t>
            </a:r>
            <a:endParaRPr lang="fr-FR" dirty="0"/>
          </a:p>
        </p:txBody>
      </p:sp>
    </p:spTree>
    <p:extLst>
      <p:ext uri="{BB962C8B-B14F-4D97-AF65-F5344CB8AC3E}">
        <p14:creationId xmlns:p14="http://schemas.microsoft.com/office/powerpoint/2010/main" xmlns="" val="147680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1C9B86-246A-487B-A8C6-E2E57DE461ED}" type="datetime1">
              <a:rPr lang="en-US" smtClean="0"/>
              <a:pPr/>
              <a:t>6/22/2017</a:t>
            </a:fld>
            <a:endParaRPr lang="en-US"/>
          </a:p>
        </p:txBody>
      </p:sp>
      <p:sp>
        <p:nvSpPr>
          <p:cNvPr id="6" name="Footer Placeholder 5"/>
          <p:cNvSpPr>
            <a:spLocks noGrp="1"/>
          </p:cNvSpPr>
          <p:nvPr>
            <p:ph type="ftr" sz="quarter" idx="11"/>
          </p:nvPr>
        </p:nvSpPr>
        <p:spPr/>
        <p:txBody>
          <a:bodyPr/>
          <a:lstStyle/>
          <a:p>
            <a:r>
              <a:rPr lang="en-US" smtClean="0"/>
              <a:t>DPW APP 2017/18</a:t>
            </a:r>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332151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8C905-BEFF-463F-94A1-9D19775C9A52}" type="datetime1">
              <a:rPr lang="en-US" smtClean="0"/>
              <a:pPr/>
              <a:t>6/22/2017</a:t>
            </a:fld>
            <a:endParaRPr lang="en-US"/>
          </a:p>
        </p:txBody>
      </p:sp>
      <p:sp>
        <p:nvSpPr>
          <p:cNvPr id="8" name="Footer Placeholder 7"/>
          <p:cNvSpPr>
            <a:spLocks noGrp="1"/>
          </p:cNvSpPr>
          <p:nvPr>
            <p:ph type="ftr" sz="quarter" idx="11"/>
          </p:nvPr>
        </p:nvSpPr>
        <p:spPr/>
        <p:txBody>
          <a:bodyPr/>
          <a:lstStyle/>
          <a:p>
            <a:r>
              <a:rPr lang="en-US" smtClean="0"/>
              <a:t>DPW APP 2017/18</a:t>
            </a:r>
            <a:endParaRPr lang="en-US"/>
          </a:p>
        </p:txBody>
      </p:sp>
      <p:sp>
        <p:nvSpPr>
          <p:cNvPr id="9" name="Slide Number Placeholder 8"/>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21862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7B358-B42E-4BC8-896E-AFCCF9FC8696}" type="datetime1">
              <a:rPr lang="en-US" smtClean="0"/>
              <a:pPr/>
              <a:t>6/22/2017</a:t>
            </a:fld>
            <a:endParaRPr lang="en-US"/>
          </a:p>
        </p:txBody>
      </p:sp>
      <p:sp>
        <p:nvSpPr>
          <p:cNvPr id="4" name="Footer Placeholder 3"/>
          <p:cNvSpPr>
            <a:spLocks noGrp="1"/>
          </p:cNvSpPr>
          <p:nvPr>
            <p:ph type="ftr" sz="quarter" idx="11"/>
          </p:nvPr>
        </p:nvSpPr>
        <p:spPr/>
        <p:txBody>
          <a:bodyPr/>
          <a:lstStyle/>
          <a:p>
            <a:r>
              <a:rPr lang="en-US" smtClean="0"/>
              <a:t>DPW APP 2017/18</a:t>
            </a:r>
            <a:endParaRPr lang="en-US"/>
          </a:p>
        </p:txBody>
      </p:sp>
      <p:sp>
        <p:nvSpPr>
          <p:cNvPr id="5" name="Slide Number Placeholder 4"/>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58726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E713E-6D36-40C1-A4E8-45EA7578F6A0}" type="datetime1">
              <a:rPr lang="en-US" smtClean="0"/>
              <a:pPr/>
              <a:t>6/22/2017</a:t>
            </a:fld>
            <a:endParaRPr lang="en-US"/>
          </a:p>
        </p:txBody>
      </p:sp>
      <p:sp>
        <p:nvSpPr>
          <p:cNvPr id="3" name="Footer Placeholder 2"/>
          <p:cNvSpPr>
            <a:spLocks noGrp="1"/>
          </p:cNvSpPr>
          <p:nvPr>
            <p:ph type="ftr" sz="quarter" idx="11"/>
          </p:nvPr>
        </p:nvSpPr>
        <p:spPr/>
        <p:txBody>
          <a:bodyPr/>
          <a:lstStyle/>
          <a:p>
            <a:r>
              <a:rPr lang="en-US" smtClean="0"/>
              <a:t>DPW APP 2017/18</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07855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648F2-9A12-405A-BEBD-2E1F2ACC7382}" type="datetime1">
              <a:rPr lang="en-US" smtClean="0"/>
              <a:pPr/>
              <a:t>6/22/2017</a:t>
            </a:fld>
            <a:endParaRPr lang="en-US"/>
          </a:p>
        </p:txBody>
      </p:sp>
      <p:sp>
        <p:nvSpPr>
          <p:cNvPr id="6" name="Footer Placeholder 5"/>
          <p:cNvSpPr>
            <a:spLocks noGrp="1"/>
          </p:cNvSpPr>
          <p:nvPr>
            <p:ph type="ftr" sz="quarter" idx="11"/>
          </p:nvPr>
        </p:nvSpPr>
        <p:spPr/>
        <p:txBody>
          <a:bodyPr/>
          <a:lstStyle/>
          <a:p>
            <a:r>
              <a:rPr lang="en-US" smtClean="0"/>
              <a:t>DPW APP 2017/18</a:t>
            </a:r>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41439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a:p>
        </p:txBody>
      </p:sp>
      <p:sp>
        <p:nvSpPr>
          <p:cNvPr id="4" name="Text Placeholder 3"/>
          <p:cNvSpPr>
            <a:spLocks noGrp="1"/>
          </p:cNvSpPr>
          <p:nvPr>
            <p:ph type="body" sz="half" idx="2"/>
          </p:nvPr>
        </p:nvSpPr>
        <p:spPr>
          <a:xfrm>
            <a:off x="2389717" y="5367343"/>
            <a:ext cx="73152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830E2-997F-48BC-B334-33C57892B697}" type="datetime1">
              <a:rPr lang="en-US" smtClean="0"/>
              <a:pPr/>
              <a:t>6/22/2017</a:t>
            </a:fld>
            <a:endParaRPr lang="en-US"/>
          </a:p>
        </p:txBody>
      </p:sp>
      <p:sp>
        <p:nvSpPr>
          <p:cNvPr id="6" name="Footer Placeholder 5"/>
          <p:cNvSpPr>
            <a:spLocks noGrp="1"/>
          </p:cNvSpPr>
          <p:nvPr>
            <p:ph type="ftr" sz="quarter" idx="11"/>
          </p:nvPr>
        </p:nvSpPr>
        <p:spPr/>
        <p:txBody>
          <a:bodyPr/>
          <a:lstStyle/>
          <a:p>
            <a:r>
              <a:rPr lang="en-US" smtClean="0"/>
              <a:t>DPW APP 2017/18</a:t>
            </a:r>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16368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3" y="274638"/>
            <a:ext cx="1097279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3" y="1600201"/>
            <a:ext cx="109727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6"/>
            <a:ext cx="28448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80DBD-D862-45CB-97CB-637ADAD8919C}" type="datetime1">
              <a:rPr lang="en-US" smtClean="0"/>
              <a:pPr/>
              <a:t>6/22/2017</a:t>
            </a:fld>
            <a:endParaRPr lang="en-US"/>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DPW APP 2017/18</a:t>
            </a:r>
            <a:endParaRPr lang="en-US"/>
          </a:p>
        </p:txBody>
      </p:sp>
      <p:sp>
        <p:nvSpPr>
          <p:cNvPr id="6" name="Slide Number Placeholder 5"/>
          <p:cNvSpPr>
            <a:spLocks noGrp="1"/>
          </p:cNvSpPr>
          <p:nvPr>
            <p:ph type="sldNum" sz="quarter" idx="4"/>
          </p:nvPr>
        </p:nvSpPr>
        <p:spPr>
          <a:xfrm>
            <a:off x="8737601" y="6356356"/>
            <a:ext cx="28448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96953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3" y="274638"/>
            <a:ext cx="1097279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3" y="1600201"/>
            <a:ext cx="109727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6"/>
            <a:ext cx="28448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D5638-7466-4148-B522-23C0C34F62EF}" type="datetime1">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6"/>
            <a:ext cx="28448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66649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484" y="295687"/>
            <a:ext cx="11184000" cy="151618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93484" y="1809101"/>
            <a:ext cx="11184000" cy="4536504"/>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1621247" y="6407835"/>
            <a:ext cx="10079297" cy="252000"/>
          </a:xfrm>
          <a:prstGeom prst="rect">
            <a:avLst/>
          </a:prstGeom>
        </p:spPr>
        <p:txBody>
          <a:bodyPr vert="horz" lIns="0" tIns="0" rIns="0" bIns="0" rtlCol="0" anchor="ctr" anchorCtr="0"/>
          <a:lstStyle>
            <a:lvl1pPr algn="r">
              <a:defRPr sz="571" b="0">
                <a:solidFill>
                  <a:srgbClr val="8C8C8C"/>
                </a:solidFill>
              </a:defRPr>
            </a:lvl1pPr>
          </a:lstStyle>
          <a:p>
            <a:pPr defTabSz="888727"/>
            <a:r>
              <a:rPr lang="en-US" smtClean="0"/>
              <a:t>DPW APP 2017/18</a:t>
            </a:r>
            <a:endParaRPr lang="en-US"/>
          </a:p>
        </p:txBody>
      </p:sp>
      <p:sp>
        <p:nvSpPr>
          <p:cNvPr id="8" name="Slide Number Placeholder 7"/>
          <p:cNvSpPr>
            <a:spLocks noGrp="1"/>
          </p:cNvSpPr>
          <p:nvPr>
            <p:ph type="sldNum" sz="quarter" idx="4"/>
          </p:nvPr>
        </p:nvSpPr>
        <p:spPr>
          <a:xfrm>
            <a:off x="507063" y="6407835"/>
            <a:ext cx="1056117" cy="252000"/>
          </a:xfrm>
          <a:prstGeom prst="rect">
            <a:avLst/>
          </a:prstGeom>
        </p:spPr>
        <p:txBody>
          <a:bodyPr vert="horz" lIns="0" tIns="0" rIns="0" bIns="0" rtlCol="0" anchor="ctr" anchorCtr="0"/>
          <a:lstStyle>
            <a:lvl1pPr algn="l">
              <a:defRPr sz="571" b="0">
                <a:solidFill>
                  <a:srgbClr val="8C8C8C"/>
                </a:solidFill>
              </a:defRPr>
            </a:lvl1pPr>
          </a:lstStyle>
          <a:p>
            <a:pPr defTabSz="888727"/>
            <a:fld id="{FAAC83DD-2419-48B1-B36C-8F46C7781416}" type="slidenum">
              <a:rPr lang="en-US" smtClean="0"/>
              <a:pPr defTabSz="888727"/>
              <a:t>‹#›</a:t>
            </a:fld>
            <a:endParaRPr lang="en-US"/>
          </a:p>
        </p:txBody>
      </p:sp>
    </p:spTree>
    <p:extLst>
      <p:ext uri="{BB962C8B-B14F-4D97-AF65-F5344CB8AC3E}">
        <p14:creationId xmlns:p14="http://schemas.microsoft.com/office/powerpoint/2010/main" xmlns="" val="41823938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ransition>
    <p:fade/>
  </p:transition>
  <p:timing>
    <p:tnLst>
      <p:par>
        <p:cTn id="1" dur="indefinite" restart="never" nodeType="tmRoot"/>
      </p:par>
    </p:tnLst>
  </p:timing>
  <p:hf hdr="0" dt="0"/>
  <p:txStyles>
    <p:titleStyle>
      <a:lvl1pPr algn="l" defTabSz="666546" rtl="0" eaLnBrk="1" latinLnBrk="0" hangingPunct="1">
        <a:spcBef>
          <a:spcPct val="0"/>
        </a:spcBef>
        <a:buNone/>
        <a:defRPr sz="2191" kern="1200">
          <a:solidFill>
            <a:schemeClr val="accent2"/>
          </a:solidFill>
          <a:latin typeface="+mj-lt"/>
          <a:ea typeface="+mj-ea"/>
          <a:cs typeface="+mj-cs"/>
        </a:defRPr>
      </a:lvl1pPr>
    </p:titleStyle>
    <p:bodyStyle>
      <a:lvl1pPr marL="200196" indent="-200196" algn="l" defTabSz="666546" rtl="0" eaLnBrk="1" latinLnBrk="0" hangingPunct="1">
        <a:spcBef>
          <a:spcPts val="874"/>
        </a:spcBef>
        <a:buFont typeface="Arial" pitchFamily="34" charset="0"/>
        <a:buChar char="•"/>
        <a:defRPr sz="1333" b="0" kern="1200">
          <a:solidFill>
            <a:schemeClr val="tx2"/>
          </a:solidFill>
          <a:latin typeface="+mn-lt"/>
          <a:ea typeface="+mn-ea"/>
          <a:cs typeface="+mn-cs"/>
        </a:defRPr>
      </a:lvl1pPr>
      <a:lvl2pPr marL="321701" indent="-121506" algn="l" defTabSz="666546" rtl="0" eaLnBrk="1" latinLnBrk="0" hangingPunct="1">
        <a:spcBef>
          <a:spcPts val="874"/>
        </a:spcBef>
        <a:buFont typeface="Arial" pitchFamily="34" charset="0"/>
        <a:buChar char="−"/>
        <a:defRPr sz="1333" kern="1200">
          <a:solidFill>
            <a:schemeClr val="tx2"/>
          </a:solidFill>
          <a:latin typeface="+mn-lt"/>
          <a:ea typeface="+mn-ea"/>
          <a:cs typeface="+mn-cs"/>
        </a:defRPr>
      </a:lvl2pPr>
      <a:lvl3pPr marL="321701" indent="-121506" algn="l" defTabSz="666546" rtl="0" eaLnBrk="1" latinLnBrk="0" hangingPunct="1">
        <a:spcBef>
          <a:spcPts val="874"/>
        </a:spcBef>
        <a:buFont typeface="Arial" pitchFamily="34" charset="0"/>
        <a:buChar char="−"/>
        <a:defRPr sz="1333" kern="1200">
          <a:solidFill>
            <a:schemeClr val="tx2"/>
          </a:solidFill>
          <a:latin typeface="+mn-lt"/>
          <a:ea typeface="+mn-ea"/>
          <a:cs typeface="+mn-cs"/>
        </a:defRPr>
      </a:lvl3pPr>
      <a:lvl4pPr marL="326329" indent="-131920" algn="l" defTabSz="666546" rtl="0" eaLnBrk="1" latinLnBrk="0" hangingPunct="1">
        <a:spcBef>
          <a:spcPts val="874"/>
        </a:spcBef>
        <a:buFont typeface="Arial" pitchFamily="34" charset="0"/>
        <a:buChar char="−"/>
        <a:defRPr sz="1333" kern="1200">
          <a:solidFill>
            <a:schemeClr val="tx2"/>
          </a:solidFill>
          <a:latin typeface="+mn-lt"/>
          <a:ea typeface="+mn-ea"/>
          <a:cs typeface="+mn-cs"/>
        </a:defRPr>
      </a:lvl4pPr>
      <a:lvl5pPr marL="321701" indent="-121506" algn="l" defTabSz="666546" rtl="0" eaLnBrk="1" latinLnBrk="0" hangingPunct="1">
        <a:spcBef>
          <a:spcPts val="874"/>
        </a:spcBef>
        <a:buFont typeface="Arial" pitchFamily="34" charset="0"/>
        <a:buChar char="−"/>
        <a:defRPr sz="1333" kern="1200">
          <a:solidFill>
            <a:schemeClr val="tx2"/>
          </a:solidFill>
          <a:latin typeface="+mn-lt"/>
          <a:ea typeface="+mn-ea"/>
          <a:cs typeface="+mn-cs"/>
        </a:defRPr>
      </a:lvl5pPr>
      <a:lvl6pPr marL="1833000" indent="-166637" algn="l" defTabSz="666546" rtl="0" eaLnBrk="1" latinLnBrk="0" hangingPunct="1">
        <a:spcBef>
          <a:spcPct val="20000"/>
        </a:spcBef>
        <a:buFont typeface="Arial" pitchFamily="34" charset="0"/>
        <a:buChar char="•"/>
        <a:defRPr sz="1429" kern="1200">
          <a:solidFill>
            <a:schemeClr val="tx1"/>
          </a:solidFill>
          <a:latin typeface="+mn-lt"/>
          <a:ea typeface="+mn-ea"/>
          <a:cs typeface="+mn-cs"/>
        </a:defRPr>
      </a:lvl6pPr>
      <a:lvl7pPr marL="2166273" indent="-166637" algn="l" defTabSz="666546" rtl="0" eaLnBrk="1" latinLnBrk="0" hangingPunct="1">
        <a:spcBef>
          <a:spcPct val="20000"/>
        </a:spcBef>
        <a:buFont typeface="Arial" pitchFamily="34" charset="0"/>
        <a:buChar char="•"/>
        <a:defRPr sz="1429" kern="1200">
          <a:solidFill>
            <a:schemeClr val="tx1"/>
          </a:solidFill>
          <a:latin typeface="+mn-lt"/>
          <a:ea typeface="+mn-ea"/>
          <a:cs typeface="+mn-cs"/>
        </a:defRPr>
      </a:lvl7pPr>
      <a:lvl8pPr marL="2499546" indent="-166637" algn="l" defTabSz="666546" rtl="0" eaLnBrk="1" latinLnBrk="0" hangingPunct="1">
        <a:spcBef>
          <a:spcPct val="20000"/>
        </a:spcBef>
        <a:buFont typeface="Arial" pitchFamily="34" charset="0"/>
        <a:buChar char="•"/>
        <a:defRPr sz="1429" kern="1200">
          <a:solidFill>
            <a:schemeClr val="tx1"/>
          </a:solidFill>
          <a:latin typeface="+mn-lt"/>
          <a:ea typeface="+mn-ea"/>
          <a:cs typeface="+mn-cs"/>
        </a:defRPr>
      </a:lvl8pPr>
      <a:lvl9pPr marL="2832819" indent="-166637" algn="l" defTabSz="666546" rtl="0" eaLnBrk="1" latinLnBrk="0" hangingPunct="1">
        <a:spcBef>
          <a:spcPct val="20000"/>
        </a:spcBef>
        <a:buFont typeface="Arial" pitchFamily="34" charset="0"/>
        <a:buChar char="•"/>
        <a:defRPr sz="1429" kern="1200">
          <a:solidFill>
            <a:schemeClr val="tx1"/>
          </a:solidFill>
          <a:latin typeface="+mn-lt"/>
          <a:ea typeface="+mn-ea"/>
          <a:cs typeface="+mn-cs"/>
        </a:defRPr>
      </a:lvl9pPr>
    </p:bodyStyle>
    <p:otherStyle>
      <a:defPPr>
        <a:defRPr lang="en-US"/>
      </a:defPPr>
      <a:lvl1pPr marL="0" algn="l" defTabSz="666546" rtl="0" eaLnBrk="1" latinLnBrk="0" hangingPunct="1">
        <a:defRPr sz="1333" kern="1200">
          <a:solidFill>
            <a:schemeClr val="tx1"/>
          </a:solidFill>
          <a:latin typeface="+mn-lt"/>
          <a:ea typeface="+mn-ea"/>
          <a:cs typeface="+mn-cs"/>
        </a:defRPr>
      </a:lvl1pPr>
      <a:lvl2pPr marL="333272" algn="l" defTabSz="666546" rtl="0" eaLnBrk="1" latinLnBrk="0" hangingPunct="1">
        <a:defRPr sz="1333" kern="1200">
          <a:solidFill>
            <a:schemeClr val="tx1"/>
          </a:solidFill>
          <a:latin typeface="+mn-lt"/>
          <a:ea typeface="+mn-ea"/>
          <a:cs typeface="+mn-cs"/>
        </a:defRPr>
      </a:lvl2pPr>
      <a:lvl3pPr marL="666546" algn="l" defTabSz="666546" rtl="0" eaLnBrk="1" latinLnBrk="0" hangingPunct="1">
        <a:defRPr sz="1333" kern="1200">
          <a:solidFill>
            <a:schemeClr val="tx1"/>
          </a:solidFill>
          <a:latin typeface="+mn-lt"/>
          <a:ea typeface="+mn-ea"/>
          <a:cs typeface="+mn-cs"/>
        </a:defRPr>
      </a:lvl3pPr>
      <a:lvl4pPr marL="999818" algn="l" defTabSz="666546" rtl="0" eaLnBrk="1" latinLnBrk="0" hangingPunct="1">
        <a:defRPr sz="1333" kern="1200">
          <a:solidFill>
            <a:schemeClr val="tx1"/>
          </a:solidFill>
          <a:latin typeface="+mn-lt"/>
          <a:ea typeface="+mn-ea"/>
          <a:cs typeface="+mn-cs"/>
        </a:defRPr>
      </a:lvl4pPr>
      <a:lvl5pPr marL="1333091" algn="l" defTabSz="666546" rtl="0" eaLnBrk="1" latinLnBrk="0" hangingPunct="1">
        <a:defRPr sz="1333" kern="1200">
          <a:solidFill>
            <a:schemeClr val="tx1"/>
          </a:solidFill>
          <a:latin typeface="+mn-lt"/>
          <a:ea typeface="+mn-ea"/>
          <a:cs typeface="+mn-cs"/>
        </a:defRPr>
      </a:lvl5pPr>
      <a:lvl6pPr marL="1666364" algn="l" defTabSz="666546" rtl="0" eaLnBrk="1" latinLnBrk="0" hangingPunct="1">
        <a:defRPr sz="1333" kern="1200">
          <a:solidFill>
            <a:schemeClr val="tx1"/>
          </a:solidFill>
          <a:latin typeface="+mn-lt"/>
          <a:ea typeface="+mn-ea"/>
          <a:cs typeface="+mn-cs"/>
        </a:defRPr>
      </a:lvl6pPr>
      <a:lvl7pPr marL="1999637" algn="l" defTabSz="666546" rtl="0" eaLnBrk="1" latinLnBrk="0" hangingPunct="1">
        <a:defRPr sz="1333" kern="1200">
          <a:solidFill>
            <a:schemeClr val="tx1"/>
          </a:solidFill>
          <a:latin typeface="+mn-lt"/>
          <a:ea typeface="+mn-ea"/>
          <a:cs typeface="+mn-cs"/>
        </a:defRPr>
      </a:lvl7pPr>
      <a:lvl8pPr marL="2332910" algn="l" defTabSz="666546" rtl="0" eaLnBrk="1" latinLnBrk="0" hangingPunct="1">
        <a:defRPr sz="1333" kern="1200">
          <a:solidFill>
            <a:schemeClr val="tx1"/>
          </a:solidFill>
          <a:latin typeface="+mn-lt"/>
          <a:ea typeface="+mn-ea"/>
          <a:cs typeface="+mn-cs"/>
        </a:defRPr>
      </a:lvl8pPr>
      <a:lvl9pPr marL="2666183" algn="l" defTabSz="666546" rtl="0" eaLnBrk="1" latinLnBrk="0" hangingPunct="1">
        <a:defRPr sz="1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7130982" y="1783825"/>
            <a:ext cx="6844843" cy="3277193"/>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defTabSz="914400">
              <a:defRPr/>
            </a:pPr>
            <a:endParaRPr lang="en-US" kern="0" dirty="0" smtClean="0">
              <a:solidFill>
                <a:prstClr val="white"/>
              </a:solidFill>
            </a:endParaRPr>
          </a:p>
        </p:txBody>
      </p:sp>
      <p:sp>
        <p:nvSpPr>
          <p:cNvPr id="7" name="TextBox 6"/>
          <p:cNvSpPr txBox="1"/>
          <p:nvPr/>
        </p:nvSpPr>
        <p:spPr>
          <a:xfrm>
            <a:off x="9553575" y="752930"/>
            <a:ext cx="2438400" cy="4739759"/>
          </a:xfrm>
          <a:prstGeom prst="rect">
            <a:avLst/>
          </a:prstGeom>
          <a:noFill/>
        </p:spPr>
        <p:txBody>
          <a:bodyPr wrap="square" rtlCol="0">
            <a:spAutoFit/>
          </a:bodyPr>
          <a:lstStyle/>
          <a:p>
            <a:pPr defTabSz="914400"/>
            <a:r>
              <a:rPr lang="en-US" sz="5400" b="1" dirty="0" smtClean="0">
                <a:solidFill>
                  <a:srgbClr val="F79646">
                    <a:lumMod val="75000"/>
                  </a:srgbClr>
                </a:solidFill>
                <a:latin typeface="Franklin Gothic Demi" pitchFamily="34" charset="0"/>
              </a:rPr>
              <a:t>South Africa Works </a:t>
            </a:r>
            <a:r>
              <a:rPr lang="en-US" sz="3200" b="1" dirty="0" smtClean="0">
                <a:solidFill>
                  <a:srgbClr val="F79646">
                    <a:lumMod val="75000"/>
                  </a:srgbClr>
                </a:solidFill>
                <a:latin typeface="Franklin Gothic Demi" pitchFamily="34" charset="0"/>
              </a:rPr>
              <a:t>because of </a:t>
            </a:r>
            <a:r>
              <a:rPr lang="en-US" sz="5400" b="1" dirty="0" smtClean="0">
                <a:solidFill>
                  <a:srgbClr val="F79646">
                    <a:lumMod val="75000"/>
                  </a:srgbClr>
                </a:solidFill>
                <a:latin typeface="Franklin Gothic Demi" pitchFamily="34" charset="0"/>
              </a:rPr>
              <a:t>Public Works</a:t>
            </a:r>
            <a:endParaRPr lang="en-US" sz="5400" b="1" dirty="0">
              <a:solidFill>
                <a:srgbClr val="F79646">
                  <a:lumMod val="75000"/>
                </a:srgbClr>
              </a:solidFill>
              <a:latin typeface="Franklin Gothic Demi" pitchFamily="34" charset="0"/>
            </a:endParaRP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56773"/>
            <a:ext cx="3580806" cy="1572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Straight Connector 10"/>
          <p:cNvCxnSpPr/>
          <p:nvPr/>
        </p:nvCxnSpPr>
        <p:spPr>
          <a:xfrm flipV="1">
            <a:off x="0" y="6029325"/>
            <a:ext cx="8914807" cy="28575"/>
          </a:xfrm>
          <a:prstGeom prst="line">
            <a:avLst/>
          </a:prstGeom>
          <a:noFill/>
          <a:ln w="9525" cap="flat" cmpd="sng" algn="ctr">
            <a:solidFill>
              <a:srgbClr val="4F81BD">
                <a:shade val="95000"/>
                <a:satMod val="105000"/>
              </a:srgbClr>
            </a:solidFill>
            <a:prstDash val="solid"/>
          </a:ln>
          <a:effectLst/>
        </p:spPr>
      </p:cxnSp>
      <p:sp>
        <p:nvSpPr>
          <p:cNvPr id="12" name="TextBox 11"/>
          <p:cNvSpPr txBox="1"/>
          <p:nvPr/>
        </p:nvSpPr>
        <p:spPr>
          <a:xfrm>
            <a:off x="2281630" y="6100058"/>
            <a:ext cx="4825836" cy="307777"/>
          </a:xfrm>
          <a:prstGeom prst="rect">
            <a:avLst/>
          </a:prstGeom>
          <a:noFill/>
        </p:spPr>
        <p:txBody>
          <a:bodyPr wrap="square" rtlCol="0">
            <a:spAutoFit/>
          </a:bodyPr>
          <a:lstStyle/>
          <a:p>
            <a:pPr algn="ctr" defTabSz="914400"/>
            <a:r>
              <a:rPr lang="en-US" sz="1400" b="1" dirty="0">
                <a:solidFill>
                  <a:prstClr val="white">
                    <a:lumMod val="50000"/>
                  </a:prstClr>
                </a:solidFill>
              </a:rPr>
              <a:t>Office of the Director-Genera I Public Works I CGO I Pretoria</a:t>
            </a:r>
          </a:p>
        </p:txBody>
      </p:sp>
      <p:sp>
        <p:nvSpPr>
          <p:cNvPr id="2" name="Slide Number Placeholder 1"/>
          <p:cNvSpPr>
            <a:spLocks noGrp="1"/>
          </p:cNvSpPr>
          <p:nvPr>
            <p:ph type="sldNum" sz="quarter" idx="12"/>
          </p:nvPr>
        </p:nvSpPr>
        <p:spPr/>
        <p:txBody>
          <a:bodyPr/>
          <a:lstStyle/>
          <a:p>
            <a:fld id="{807AF72E-B1A0-4A08-AC4A-89DDD0E3DC36}" type="slidenum">
              <a:rPr lang="en-US" smtClean="0">
                <a:solidFill>
                  <a:prstClr val="black">
                    <a:tint val="75000"/>
                  </a:prstClr>
                </a:solidFill>
              </a:rPr>
              <a:pPr/>
              <a:t>1</a:t>
            </a:fld>
            <a:endParaRPr lang="en-US" dirty="0">
              <a:solidFill>
                <a:prstClr val="black">
                  <a:tint val="75000"/>
                </a:prstClr>
              </a:solidFill>
            </a:endParaRPr>
          </a:p>
        </p:txBody>
      </p:sp>
      <p:sp>
        <p:nvSpPr>
          <p:cNvPr id="13" name="Rectangle 12"/>
          <p:cNvSpPr/>
          <p:nvPr/>
        </p:nvSpPr>
        <p:spPr>
          <a:xfrm>
            <a:off x="1041662" y="2365436"/>
            <a:ext cx="7305772" cy="1368000"/>
          </a:xfrm>
          <a:prstGeom prst="rect">
            <a:avLst/>
          </a:prstGeom>
          <a:no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perspectiveRight"/>
              <a:lightRig rig="threePt" dir="t"/>
            </a:scene3d>
            <a:sp3d extrusionH="57150">
              <a:bevelT w="38100" h="38100" prst="relaxedInset"/>
            </a:sp3d>
          </a:bodyPr>
          <a:lstStyle/>
          <a:p>
            <a:pPr algn="ctr" defTabSz="914400"/>
            <a:r>
              <a:rPr lang="en-US" sz="3200" b="1" dirty="0" smtClean="0">
                <a:ln w="1905"/>
                <a:solidFill>
                  <a:srgbClr val="F79646">
                    <a:lumMod val="75000"/>
                  </a:srgbClr>
                </a:solidFill>
                <a:effectLst>
                  <a:innerShdw blurRad="69850" dist="43180" dir="5400000">
                    <a:srgbClr val="000000">
                      <a:alpha val="65000"/>
                    </a:srgbClr>
                  </a:innerShdw>
                  <a:reflection blurRad="6350" stA="55000" endA="300" endPos="45500" dir="5400000" sy="-100000" algn="bl" rotWithShape="0"/>
                </a:effectLst>
              </a:rPr>
              <a:t>DEPARTMENT OF PUBLIC WORKS</a:t>
            </a:r>
          </a:p>
          <a:p>
            <a:pPr algn="ctr" defTabSz="914400"/>
            <a:r>
              <a:rPr lang="en-US" sz="3200" b="1" dirty="0" smtClean="0">
                <a:ln w="1905"/>
                <a:solidFill>
                  <a:srgbClr val="F79646">
                    <a:lumMod val="75000"/>
                  </a:srgbClr>
                </a:solidFill>
                <a:effectLst>
                  <a:innerShdw blurRad="69850" dist="43180" dir="5400000">
                    <a:srgbClr val="000000">
                      <a:alpha val="65000"/>
                    </a:srgbClr>
                  </a:innerShdw>
                  <a:reflection blurRad="6350" stA="55000" endA="300" endPos="45500" dir="5400000" sy="-100000" algn="bl" rotWithShape="0"/>
                </a:effectLst>
              </a:rPr>
              <a:t>2017/18 ANNUAL PERFORMANCE PLAN</a:t>
            </a:r>
            <a:endParaRPr lang="en-US" sz="1400" b="1" dirty="0">
              <a:ln w="1905"/>
              <a:solidFill>
                <a:prstClr val="black"/>
              </a:solidFill>
              <a:effectLst>
                <a:innerShdw blurRad="69850" dist="43180" dir="5400000">
                  <a:srgbClr val="000000">
                    <a:alpha val="65000"/>
                  </a:srgbClr>
                </a:innerShdw>
                <a:reflection blurRad="6350" stA="55000" endA="300" endPos="45500" dir="5400000" sy="-100000" algn="bl" rotWithShape="0"/>
              </a:effectLst>
            </a:endParaRPr>
          </a:p>
        </p:txBody>
      </p:sp>
      <p:sp>
        <p:nvSpPr>
          <p:cNvPr id="10" name="Subtitle 2"/>
          <p:cNvSpPr txBox="1">
            <a:spLocks/>
          </p:cNvSpPr>
          <p:nvPr/>
        </p:nvSpPr>
        <p:spPr>
          <a:xfrm>
            <a:off x="533400" y="4139759"/>
            <a:ext cx="7667921" cy="135293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spcAft>
                <a:spcPts val="600"/>
              </a:spcAft>
              <a:defRPr/>
            </a:pPr>
            <a:r>
              <a:rPr lang="en-US" sz="2400" b="1" dirty="0" smtClean="0">
                <a:solidFill>
                  <a:sysClr val="windowText" lastClr="000000"/>
                </a:solidFill>
                <a:latin typeface="Calibri"/>
              </a:rPr>
              <a:t>PRESENTATION TO THE SELECT COMMITTEE ON ECONOMIC AND BUSINESS DEVELOPMENT</a:t>
            </a:r>
          </a:p>
          <a:p>
            <a:pPr>
              <a:lnSpc>
                <a:spcPct val="120000"/>
              </a:lnSpc>
              <a:spcAft>
                <a:spcPts val="600"/>
              </a:spcAft>
              <a:defRPr/>
            </a:pPr>
            <a:r>
              <a:rPr lang="en-US" sz="2400" b="1" dirty="0" smtClean="0">
                <a:solidFill>
                  <a:sysClr val="windowText" lastClr="000000"/>
                </a:solidFill>
                <a:latin typeface="Calibri"/>
              </a:rPr>
              <a:t>13 JUNE 2017</a:t>
            </a:r>
          </a:p>
        </p:txBody>
      </p:sp>
    </p:spTree>
    <p:extLst>
      <p:ext uri="{BB962C8B-B14F-4D97-AF65-F5344CB8AC3E}">
        <p14:creationId xmlns:p14="http://schemas.microsoft.com/office/powerpoint/2010/main" xmlns="" val="3245536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10</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t>
            </a:r>
            <a:r>
              <a:rPr lang="en-ZA" b="1" dirty="0">
                <a:solidFill>
                  <a:srgbClr val="F79646">
                    <a:lumMod val="50000"/>
                  </a:srgbClr>
                </a:solidFill>
                <a:latin typeface="Tahoma" pitchFamily="34" charset="0"/>
                <a:ea typeface="Tahoma" pitchFamily="34" charset="0"/>
                <a:cs typeface="Tahoma" pitchFamily="34" charset="0"/>
              </a:rPr>
              <a:t>APP 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152402" y="1211266"/>
            <a:ext cx="11430000" cy="4924425"/>
          </a:xfrm>
          <a:prstGeom prst="rect">
            <a:avLst/>
          </a:prstGeom>
          <a:noFill/>
        </p:spPr>
        <p:txBody>
          <a:bodyPr wrap="square" rtlCol="0">
            <a:spAutoFit/>
          </a:bodyPr>
          <a:lstStyle/>
          <a:p>
            <a:pPr algn="ctr">
              <a:spcAft>
                <a:spcPts val="600"/>
              </a:spcAft>
            </a:pPr>
            <a:r>
              <a:rPr lang="en-ZA" sz="2400" b="1" dirty="0" smtClean="0">
                <a:solidFill>
                  <a:srgbClr val="F79646">
                    <a:lumMod val="75000"/>
                  </a:srgbClr>
                </a:solidFill>
              </a:rPr>
              <a:t>External </a:t>
            </a:r>
            <a:r>
              <a:rPr lang="en-ZA" sz="2400" b="1" dirty="0">
                <a:solidFill>
                  <a:srgbClr val="F79646">
                    <a:lumMod val="75000"/>
                  </a:srgbClr>
                </a:solidFill>
              </a:rPr>
              <a:t>Environment (response to external </a:t>
            </a:r>
            <a:r>
              <a:rPr lang="en-ZA" sz="2400" b="1" dirty="0" smtClean="0">
                <a:solidFill>
                  <a:srgbClr val="F79646">
                    <a:lumMod val="75000"/>
                  </a:srgbClr>
                </a:solidFill>
              </a:rPr>
              <a:t>influences) continued…. </a:t>
            </a:r>
            <a:endParaRPr lang="en-ZA" sz="2400" b="1" dirty="0">
              <a:solidFill>
                <a:srgbClr val="F79646">
                  <a:lumMod val="75000"/>
                </a:srgbClr>
              </a:solidFill>
            </a:endParaRPr>
          </a:p>
          <a:p>
            <a:pPr marL="342900" indent="-342900" algn="just">
              <a:spcAft>
                <a:spcPts val="600"/>
              </a:spcAft>
              <a:buFont typeface="+mj-lt"/>
              <a:buAutoNum type="arabicPeriod" startAt="5"/>
            </a:pPr>
            <a:r>
              <a:rPr lang="en-ZA" b="1" dirty="0" smtClean="0">
                <a:solidFill>
                  <a:prstClr val="black"/>
                </a:solidFill>
              </a:rPr>
              <a:t>Transformation </a:t>
            </a:r>
            <a:r>
              <a:rPr lang="en-ZA" b="1" dirty="0">
                <a:solidFill>
                  <a:prstClr val="black"/>
                </a:solidFill>
              </a:rPr>
              <a:t>in the Construction and Property Sectors </a:t>
            </a:r>
            <a:r>
              <a:rPr lang="en-ZA" dirty="0">
                <a:solidFill>
                  <a:prstClr val="black"/>
                </a:solidFill>
              </a:rPr>
              <a:t>- The Council for the Built Environment (CBE) has a number of partnerships and projects that are designed to contribute towards the transformation of the built environment. </a:t>
            </a:r>
            <a:r>
              <a:rPr lang="en-ZA" dirty="0" smtClean="0">
                <a:solidFill>
                  <a:prstClr val="black"/>
                </a:solidFill>
              </a:rPr>
              <a:t>The </a:t>
            </a:r>
            <a:r>
              <a:rPr lang="en-ZA" dirty="0">
                <a:solidFill>
                  <a:prstClr val="black"/>
                </a:solidFill>
              </a:rPr>
              <a:t>six Built Environment Professional Councils (BEPCs) are also the integral in ensuring transformation in the built environment</a:t>
            </a:r>
          </a:p>
          <a:p>
            <a:pPr marL="342900" indent="-342900" algn="just">
              <a:spcAft>
                <a:spcPts val="600"/>
              </a:spcAft>
              <a:buFont typeface="+mj-lt"/>
              <a:buAutoNum type="arabicPeriod" startAt="5"/>
            </a:pPr>
            <a:r>
              <a:rPr lang="en-ZA" b="1" dirty="0">
                <a:solidFill>
                  <a:prstClr val="black"/>
                </a:solidFill>
              </a:rPr>
              <a:t>Ensuring value for money by eliminating fraud and corruption </a:t>
            </a:r>
            <a:r>
              <a:rPr lang="en-ZA" dirty="0">
                <a:solidFill>
                  <a:prstClr val="black"/>
                </a:solidFill>
              </a:rPr>
              <a:t>- The Department’s Anti-Fraud and Corruption Strategy is based on effective and efficient management of Fraud Risks.  The Department is currently putting measures in place to ensure effective management of fraud risks in order to reduce opportunities for the occurrence of fraud and corruption. </a:t>
            </a:r>
          </a:p>
          <a:p>
            <a:pPr marL="342900" indent="-342900" algn="just">
              <a:spcAft>
                <a:spcPts val="600"/>
              </a:spcAft>
              <a:buFont typeface="+mj-lt"/>
              <a:buAutoNum type="arabicPeriod" startAt="5"/>
            </a:pPr>
            <a:r>
              <a:rPr lang="en-ZA" b="1" dirty="0">
                <a:solidFill>
                  <a:prstClr val="black"/>
                </a:solidFill>
              </a:rPr>
              <a:t>Cost containment and reduction in spending on non-essential services </a:t>
            </a:r>
            <a:r>
              <a:rPr lang="en-ZA" dirty="0">
                <a:solidFill>
                  <a:prstClr val="black"/>
                </a:solidFill>
              </a:rPr>
              <a:t>– </a:t>
            </a:r>
            <a:r>
              <a:rPr lang="en-ZA" dirty="0" smtClean="0">
                <a:solidFill>
                  <a:prstClr val="black"/>
                </a:solidFill>
              </a:rPr>
              <a:t>The PMTE </a:t>
            </a:r>
            <a:r>
              <a:rPr lang="en-ZA" dirty="0">
                <a:solidFill>
                  <a:prstClr val="black"/>
                </a:solidFill>
              </a:rPr>
              <a:t>must optimise the </a:t>
            </a:r>
            <a:r>
              <a:rPr lang="en-ZA" dirty="0" smtClean="0">
                <a:solidFill>
                  <a:prstClr val="black"/>
                </a:solidFill>
              </a:rPr>
              <a:t>immovable asset portfolio, on behalf on the Department, to </a:t>
            </a:r>
            <a:r>
              <a:rPr lang="en-ZA" dirty="0">
                <a:solidFill>
                  <a:prstClr val="black"/>
                </a:solidFill>
              </a:rPr>
              <a:t>ensure improved and effective, but cost saving service delivery. </a:t>
            </a:r>
            <a:r>
              <a:rPr lang="en-ZA" dirty="0" smtClean="0">
                <a:solidFill>
                  <a:prstClr val="black"/>
                </a:solidFill>
              </a:rPr>
              <a:t>The </a:t>
            </a:r>
            <a:r>
              <a:rPr lang="en-ZA" dirty="0">
                <a:solidFill>
                  <a:prstClr val="black"/>
                </a:solidFill>
              </a:rPr>
              <a:t>focus will be on letting out State-owned properties at market-related rental prices, marketing the State property </a:t>
            </a:r>
            <a:r>
              <a:rPr lang="en-ZA" dirty="0" smtClean="0">
                <a:solidFill>
                  <a:prstClr val="black"/>
                </a:solidFill>
              </a:rPr>
              <a:t>portfolio, </a:t>
            </a:r>
            <a:r>
              <a:rPr lang="en-ZA" dirty="0">
                <a:solidFill>
                  <a:prstClr val="black"/>
                </a:solidFill>
              </a:rPr>
              <a:t>conducting regular assessments of the leased out properties, ensuring implementation of the debt collection </a:t>
            </a:r>
            <a:r>
              <a:rPr lang="en-ZA" dirty="0" smtClean="0">
                <a:solidFill>
                  <a:prstClr val="black"/>
                </a:solidFill>
              </a:rPr>
              <a:t>and </a:t>
            </a:r>
            <a:r>
              <a:rPr lang="en-ZA" dirty="0">
                <a:solidFill>
                  <a:prstClr val="black"/>
                </a:solidFill>
              </a:rPr>
              <a:t>ensuring maintenance on the State-owned </a:t>
            </a:r>
            <a:r>
              <a:rPr lang="en-ZA" dirty="0" smtClean="0">
                <a:solidFill>
                  <a:prstClr val="black"/>
                </a:solidFill>
              </a:rPr>
              <a:t>properties.  Over </a:t>
            </a:r>
            <a:r>
              <a:rPr lang="en-ZA" dirty="0">
                <a:solidFill>
                  <a:prstClr val="black"/>
                </a:solidFill>
              </a:rPr>
              <a:t>the medium term, the Department will take several steps to strengthen budget controls in line with the National Treasury’s cost containment instructions. </a:t>
            </a:r>
          </a:p>
          <a:p>
            <a:pPr marL="285750" indent="-285750" algn="just">
              <a:buFont typeface="Arial" panose="020B0604020202020204" pitchFamily="34" charset="0"/>
              <a:buChar char="•"/>
            </a:pPr>
            <a:endParaRPr lang="en-ZA" dirty="0">
              <a:solidFill>
                <a:prstClr val="black"/>
              </a:solidFill>
            </a:endParaRP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52466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4" name="Footer Placeholder 3"/>
          <p:cNvSpPr>
            <a:spLocks noGrp="1"/>
          </p:cNvSpPr>
          <p:nvPr>
            <p:ph type="ftr" sz="quarter" idx="11"/>
          </p:nvPr>
        </p:nvSpPr>
        <p:spPr/>
        <p:txBody>
          <a:bodyPr/>
          <a:lstStyle/>
          <a:p>
            <a:r>
              <a:rPr lang="en-US" smtClean="0">
                <a:solidFill>
                  <a:prstClr val="black">
                    <a:tint val="75000"/>
                  </a:prstClr>
                </a:solidFill>
              </a:rPr>
              <a:t>DPW APP 2017/18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11</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152400" y="1004048"/>
            <a:ext cx="11658600" cy="5893921"/>
          </a:xfrm>
          <a:prstGeom prst="rect">
            <a:avLst/>
          </a:prstGeom>
          <a:noFill/>
        </p:spPr>
        <p:txBody>
          <a:bodyPr wrap="square" rtlCol="0">
            <a:spAutoFit/>
          </a:bodyPr>
          <a:lstStyle/>
          <a:p>
            <a:pPr algn="ctr"/>
            <a:r>
              <a:rPr lang="en-ZA" sz="2400" b="1" dirty="0" smtClean="0">
                <a:solidFill>
                  <a:srgbClr val="F79646">
                    <a:lumMod val="75000"/>
                  </a:srgbClr>
                </a:solidFill>
              </a:rPr>
              <a:t>Internal Environment: Strategic </a:t>
            </a:r>
            <a:r>
              <a:rPr lang="en-ZA" sz="2400" b="1" dirty="0">
                <a:solidFill>
                  <a:srgbClr val="F79646">
                    <a:lumMod val="75000"/>
                  </a:srgbClr>
                </a:solidFill>
              </a:rPr>
              <a:t>Priorities for the </a:t>
            </a:r>
            <a:r>
              <a:rPr lang="en-ZA" sz="2400" b="1" dirty="0" smtClean="0">
                <a:solidFill>
                  <a:srgbClr val="F79646">
                    <a:lumMod val="75000"/>
                  </a:srgbClr>
                </a:solidFill>
              </a:rPr>
              <a:t>Department</a:t>
            </a:r>
            <a:endParaRPr lang="en-ZA" sz="2400" b="1" dirty="0">
              <a:solidFill>
                <a:srgbClr val="F79646">
                  <a:lumMod val="75000"/>
                </a:srgbClr>
              </a:solidFill>
            </a:endParaRPr>
          </a:p>
          <a:p>
            <a:pPr marL="342900" indent="-342900" algn="just">
              <a:spcAft>
                <a:spcPts val="600"/>
              </a:spcAft>
              <a:buFont typeface="+mj-lt"/>
              <a:buAutoNum type="arabicPeriod"/>
            </a:pPr>
            <a:r>
              <a:rPr lang="en-ZA" sz="1650" b="1" dirty="0">
                <a:solidFill>
                  <a:prstClr val="black"/>
                </a:solidFill>
              </a:rPr>
              <a:t>Lead and coordinate Public Sector Wide EPWP toward the creation of six (6) million work opportunities </a:t>
            </a:r>
            <a:r>
              <a:rPr lang="en-ZA" sz="1650" dirty="0">
                <a:solidFill>
                  <a:prstClr val="black"/>
                </a:solidFill>
              </a:rPr>
              <a:t>- The key approach for Phase III of the EPWP is to drive Public Employment Programmes through community participation to ensure that communities become actively involved in Government programmes. </a:t>
            </a:r>
            <a:r>
              <a:rPr lang="en-ZA" sz="1650" dirty="0" smtClean="0">
                <a:solidFill>
                  <a:prstClr val="black"/>
                </a:solidFill>
              </a:rPr>
              <a:t>The Department will continue to assist public bodies to institutionalise the EPWP.</a:t>
            </a:r>
            <a:endParaRPr lang="en-ZA" sz="1650" dirty="0">
              <a:solidFill>
                <a:prstClr val="black"/>
              </a:solidFill>
            </a:endParaRPr>
          </a:p>
          <a:p>
            <a:pPr marL="342900" indent="-342900" algn="just">
              <a:spcAft>
                <a:spcPts val="600"/>
              </a:spcAft>
              <a:buFont typeface="+mj-lt"/>
              <a:buAutoNum type="arabicPeriod"/>
            </a:pPr>
            <a:r>
              <a:rPr lang="en-ZA" sz="1650" b="1" dirty="0">
                <a:solidFill>
                  <a:prstClr val="black"/>
                </a:solidFill>
              </a:rPr>
              <a:t>Strengthening of the Governance, Risk and Compliance function </a:t>
            </a:r>
            <a:r>
              <a:rPr lang="en-ZA" sz="1650" dirty="0" smtClean="0">
                <a:solidFill>
                  <a:prstClr val="black"/>
                </a:solidFill>
              </a:rPr>
              <a:t>- The </a:t>
            </a:r>
            <a:r>
              <a:rPr lang="en-ZA" sz="1650" dirty="0">
                <a:solidFill>
                  <a:prstClr val="black"/>
                </a:solidFill>
              </a:rPr>
              <a:t>Department will strengthen compliance and oversight, in terms of regulatory and policy framework, in relation to the governance of the Department, the Public Works sector, the Entities and the six Built Environment Professional </a:t>
            </a:r>
            <a:r>
              <a:rPr lang="en-ZA" sz="1650" dirty="0" smtClean="0">
                <a:solidFill>
                  <a:prstClr val="black"/>
                </a:solidFill>
              </a:rPr>
              <a:t>Councils.</a:t>
            </a:r>
            <a:endParaRPr lang="en-ZA" sz="1650" dirty="0">
              <a:solidFill>
                <a:prstClr val="black"/>
              </a:solidFill>
            </a:endParaRPr>
          </a:p>
          <a:p>
            <a:pPr marL="342900" indent="-342900" algn="just">
              <a:spcAft>
                <a:spcPts val="600"/>
              </a:spcAft>
              <a:buFont typeface="+mj-lt"/>
              <a:buAutoNum type="arabicPeriod"/>
            </a:pPr>
            <a:r>
              <a:rPr lang="en-ZA" sz="1650" b="1" dirty="0">
                <a:solidFill>
                  <a:prstClr val="black"/>
                </a:solidFill>
              </a:rPr>
              <a:t>Re-launch of Operation Bring Back to reclaim misappropriate and unlawfully occupied State properties </a:t>
            </a:r>
            <a:r>
              <a:rPr lang="en-ZA" sz="1650" dirty="0">
                <a:solidFill>
                  <a:prstClr val="black"/>
                </a:solidFill>
              </a:rPr>
              <a:t>- </a:t>
            </a:r>
            <a:r>
              <a:rPr lang="en-ZA" sz="1650" dirty="0" smtClean="0">
                <a:solidFill>
                  <a:prstClr val="black"/>
                </a:solidFill>
              </a:rPr>
              <a:t>Over </a:t>
            </a:r>
            <a:r>
              <a:rPr lang="en-ZA" sz="1650" dirty="0">
                <a:solidFill>
                  <a:prstClr val="black"/>
                </a:solidFill>
              </a:rPr>
              <a:t>the medium-term, Phase 2 of the OBB Project will mainly focus on conducting investigations in respect of anomalies identified during the first phase and addressing identified properties that have been illegally occupied.  This will be done through various means including: entering into lease agreements, disposals and </a:t>
            </a:r>
            <a:r>
              <a:rPr lang="en-ZA" sz="1650" dirty="0" smtClean="0">
                <a:solidFill>
                  <a:prstClr val="black"/>
                </a:solidFill>
              </a:rPr>
              <a:t>evictions.</a:t>
            </a:r>
            <a:endParaRPr lang="en-ZA" sz="1650" dirty="0">
              <a:solidFill>
                <a:prstClr val="black"/>
              </a:solidFill>
            </a:endParaRPr>
          </a:p>
          <a:p>
            <a:pPr marL="342900" indent="-342900" algn="just">
              <a:spcAft>
                <a:spcPts val="600"/>
              </a:spcAft>
              <a:buFont typeface="+mj-lt"/>
              <a:buAutoNum type="arabicPeriod"/>
            </a:pPr>
            <a:r>
              <a:rPr lang="en-ZA" sz="1650" b="1" dirty="0">
                <a:solidFill>
                  <a:prstClr val="black"/>
                </a:solidFill>
              </a:rPr>
              <a:t>Managing integrity and promoting ethical conduct in the </a:t>
            </a:r>
            <a:r>
              <a:rPr lang="en-ZA" sz="1650" b="1" dirty="0" smtClean="0">
                <a:solidFill>
                  <a:prstClr val="black"/>
                </a:solidFill>
              </a:rPr>
              <a:t>Department </a:t>
            </a:r>
            <a:r>
              <a:rPr lang="en-ZA" sz="1650" dirty="0">
                <a:solidFill>
                  <a:prstClr val="black"/>
                </a:solidFill>
              </a:rPr>
              <a:t>- The Department has stepped up its anti-corruption activities, in line with the Public Sector Integrity Framework to become more systemic, placing greater emphasis on instituting appropriate measures to combat the scourge of fraud and corruption.  The development and implementation of an Integrity Management Framework will ensure that the Department puts adequate and effective measures to deal with related issues of fraud and Ethics.</a:t>
            </a:r>
          </a:p>
          <a:p>
            <a:pPr marL="342900" indent="-342900" algn="just">
              <a:spcAft>
                <a:spcPts val="600"/>
              </a:spcAft>
              <a:buFont typeface="+mj-lt"/>
              <a:buAutoNum type="arabicPeriod"/>
            </a:pPr>
            <a:r>
              <a:rPr lang="en-ZA" sz="1650" b="1" dirty="0">
                <a:solidFill>
                  <a:prstClr val="black"/>
                </a:solidFill>
              </a:rPr>
              <a:t>Strengthening the oversight of the Public Works sector in terms of the concurrent </a:t>
            </a:r>
            <a:r>
              <a:rPr lang="en-ZA" sz="1650" b="1" dirty="0" smtClean="0">
                <a:solidFill>
                  <a:prstClr val="black"/>
                </a:solidFill>
              </a:rPr>
              <a:t>mandate </a:t>
            </a:r>
            <a:r>
              <a:rPr lang="en-ZA" sz="1650" dirty="0">
                <a:solidFill>
                  <a:prstClr val="black"/>
                </a:solidFill>
              </a:rPr>
              <a:t>- The Department has put in place a policy framework for the oversight of the public works sector to guide proper coordination. Coordination within public works sector as part of Inter-Governmental Coordination will receive </a:t>
            </a:r>
            <a:r>
              <a:rPr lang="en-ZA" sz="1650" dirty="0" smtClean="0">
                <a:solidFill>
                  <a:prstClr val="black"/>
                </a:solidFill>
              </a:rPr>
              <a:t>greater attention</a:t>
            </a:r>
            <a:r>
              <a:rPr lang="en-ZA" sz="1650" dirty="0">
                <a:solidFill>
                  <a:prstClr val="black"/>
                </a:solidFill>
              </a:rPr>
              <a:t>. As a result, there will be a need to reinforce inter-governmental structures to deliberate on policy and strategic issues of the </a:t>
            </a:r>
            <a:r>
              <a:rPr lang="en-ZA" sz="1650" dirty="0" smtClean="0">
                <a:solidFill>
                  <a:prstClr val="black"/>
                </a:solidFill>
              </a:rPr>
              <a:t>sector.</a:t>
            </a:r>
            <a:endParaRPr lang="en-ZA" sz="1650" dirty="0">
              <a:solidFill>
                <a:prstClr val="black"/>
              </a:solidFill>
            </a:endParaRPr>
          </a:p>
        </p:txBody>
      </p:sp>
    </p:spTree>
    <p:extLst>
      <p:ext uri="{BB962C8B-B14F-4D97-AF65-F5344CB8AC3E}">
        <p14:creationId xmlns:p14="http://schemas.microsoft.com/office/powerpoint/2010/main" xmlns="" val="4129761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DPW APP 2017/18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12</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304801" y="1249738"/>
            <a:ext cx="11582400" cy="4847481"/>
          </a:xfrm>
          <a:prstGeom prst="rect">
            <a:avLst/>
          </a:prstGeom>
          <a:noFill/>
        </p:spPr>
        <p:txBody>
          <a:bodyPr wrap="square" rtlCol="0">
            <a:spAutoFit/>
          </a:bodyPr>
          <a:lstStyle/>
          <a:p>
            <a:pPr algn="ctr"/>
            <a:r>
              <a:rPr lang="en-ZA" sz="2400" b="1" dirty="0" smtClean="0">
                <a:solidFill>
                  <a:srgbClr val="F79646">
                    <a:lumMod val="75000"/>
                  </a:srgbClr>
                </a:solidFill>
              </a:rPr>
              <a:t>Internal Environment: Strategic </a:t>
            </a:r>
            <a:r>
              <a:rPr lang="en-ZA" sz="2400" b="1" dirty="0">
                <a:solidFill>
                  <a:srgbClr val="F79646">
                    <a:lumMod val="75000"/>
                  </a:srgbClr>
                </a:solidFill>
              </a:rPr>
              <a:t>Priorities for the </a:t>
            </a:r>
            <a:r>
              <a:rPr lang="en-ZA" sz="2400" b="1" dirty="0" smtClean="0">
                <a:solidFill>
                  <a:srgbClr val="F79646">
                    <a:lumMod val="75000"/>
                  </a:srgbClr>
                </a:solidFill>
              </a:rPr>
              <a:t>Department continued ….</a:t>
            </a:r>
            <a:endParaRPr lang="en-ZA" sz="2400" b="1" dirty="0">
              <a:solidFill>
                <a:srgbClr val="F79646">
                  <a:lumMod val="75000"/>
                </a:srgbClr>
              </a:solidFill>
            </a:endParaRPr>
          </a:p>
          <a:p>
            <a:pPr marL="342900" indent="-342900" algn="just">
              <a:spcAft>
                <a:spcPts val="600"/>
              </a:spcAft>
              <a:buFont typeface="+mj-lt"/>
              <a:buAutoNum type="arabicPeriod" startAt="6"/>
            </a:pPr>
            <a:r>
              <a:rPr lang="en-ZA" b="1" dirty="0" smtClean="0">
                <a:solidFill>
                  <a:prstClr val="black"/>
                </a:solidFill>
              </a:rPr>
              <a:t>Operationalisation </a:t>
            </a:r>
            <a:r>
              <a:rPr lang="en-ZA" b="1" dirty="0">
                <a:solidFill>
                  <a:prstClr val="black"/>
                </a:solidFill>
              </a:rPr>
              <a:t>of a dedicated Professional Services </a:t>
            </a:r>
            <a:r>
              <a:rPr lang="en-ZA" b="1" dirty="0" smtClean="0">
                <a:solidFill>
                  <a:prstClr val="black"/>
                </a:solidFill>
              </a:rPr>
              <a:t>function</a:t>
            </a:r>
            <a:r>
              <a:rPr lang="en-ZA" dirty="0" smtClean="0">
                <a:solidFill>
                  <a:prstClr val="black"/>
                </a:solidFill>
              </a:rPr>
              <a:t>- </a:t>
            </a:r>
            <a:r>
              <a:rPr lang="en-ZA" dirty="0">
                <a:solidFill>
                  <a:prstClr val="black"/>
                </a:solidFill>
              </a:rPr>
              <a:t>The Department will prioritise the operationalisation of the Professional Services function to give effect to the mandate to create technical capacity for the State in the built environment.  The mandate of Professional Services </a:t>
            </a:r>
            <a:r>
              <a:rPr lang="en-ZA" dirty="0" smtClean="0">
                <a:solidFill>
                  <a:prstClr val="black"/>
                </a:solidFill>
              </a:rPr>
              <a:t>function is </a:t>
            </a:r>
            <a:r>
              <a:rPr lang="en-ZA" dirty="0">
                <a:solidFill>
                  <a:prstClr val="black"/>
                </a:solidFill>
              </a:rPr>
              <a:t>aligned to Chapter 9 of the NDP and Outcome 5 in the MTSF. </a:t>
            </a:r>
          </a:p>
          <a:p>
            <a:pPr marL="342900" indent="-342900" algn="just">
              <a:spcAft>
                <a:spcPts val="600"/>
              </a:spcAft>
              <a:buFont typeface="+mj-lt"/>
              <a:buAutoNum type="arabicPeriod" startAt="6"/>
            </a:pPr>
            <a:r>
              <a:rPr lang="en-ZA" b="1" dirty="0">
                <a:solidFill>
                  <a:prstClr val="black"/>
                </a:solidFill>
              </a:rPr>
              <a:t>Strengthening the Department’s research and policy development capacity </a:t>
            </a:r>
            <a:r>
              <a:rPr lang="en-ZA" dirty="0" smtClean="0">
                <a:solidFill>
                  <a:prstClr val="black"/>
                </a:solidFill>
              </a:rPr>
              <a:t>– The Department has prioritised the following areas in collaboration with its Entities and </a:t>
            </a:r>
            <a:r>
              <a:rPr lang="en-ZA" dirty="0">
                <a:solidFill>
                  <a:prstClr val="black"/>
                </a:solidFill>
              </a:rPr>
              <a:t>other </a:t>
            </a:r>
            <a:r>
              <a:rPr lang="en-ZA" dirty="0" smtClean="0">
                <a:solidFill>
                  <a:prstClr val="black"/>
                </a:solidFill>
              </a:rPr>
              <a:t>stakeholders: The </a:t>
            </a:r>
            <a:r>
              <a:rPr lang="en-ZA" dirty="0">
                <a:solidFill>
                  <a:prstClr val="black"/>
                </a:solidFill>
              </a:rPr>
              <a:t>review of the Construction Industry Development Board (CIDB) and Council for the Built Environment (CBE) Acts to align to current policy trajectories such as the National Development Plan and BBBEE </a:t>
            </a:r>
            <a:r>
              <a:rPr lang="en-ZA" dirty="0" smtClean="0">
                <a:solidFill>
                  <a:prstClr val="black"/>
                </a:solidFill>
              </a:rPr>
              <a:t>Act, the </a:t>
            </a:r>
            <a:r>
              <a:rPr lang="en-ZA" dirty="0">
                <a:solidFill>
                  <a:prstClr val="black"/>
                </a:solidFill>
              </a:rPr>
              <a:t>development of a Property Management Empowerment Policy </a:t>
            </a:r>
            <a:r>
              <a:rPr lang="en-ZA" dirty="0" smtClean="0">
                <a:solidFill>
                  <a:prstClr val="black"/>
                </a:solidFill>
              </a:rPr>
              <a:t>and a </a:t>
            </a:r>
            <a:r>
              <a:rPr lang="en-ZA" dirty="0">
                <a:solidFill>
                  <a:prstClr val="black"/>
                </a:solidFill>
              </a:rPr>
              <a:t>comprehensive </a:t>
            </a:r>
            <a:r>
              <a:rPr lang="en-ZA" dirty="0" smtClean="0">
                <a:solidFill>
                  <a:prstClr val="black"/>
                </a:solidFill>
              </a:rPr>
              <a:t>policy </a:t>
            </a:r>
            <a:r>
              <a:rPr lang="en-ZA" dirty="0">
                <a:solidFill>
                  <a:prstClr val="black"/>
                </a:solidFill>
              </a:rPr>
              <a:t>review culminating in a new Public Works White Paper </a:t>
            </a:r>
            <a:r>
              <a:rPr lang="en-ZA" dirty="0" smtClean="0">
                <a:solidFill>
                  <a:prstClr val="black"/>
                </a:solidFill>
              </a:rPr>
              <a:t>and </a:t>
            </a:r>
            <a:r>
              <a:rPr lang="en-ZA" dirty="0">
                <a:solidFill>
                  <a:prstClr val="black"/>
                </a:solidFill>
              </a:rPr>
              <a:t>Public Works Act </a:t>
            </a:r>
          </a:p>
          <a:p>
            <a:pPr marL="342900" indent="-342900" algn="just">
              <a:spcAft>
                <a:spcPts val="600"/>
              </a:spcAft>
              <a:buFont typeface="+mj-lt"/>
              <a:buAutoNum type="arabicPeriod" startAt="6"/>
            </a:pPr>
            <a:r>
              <a:rPr lang="en-ZA" b="1" dirty="0" smtClean="0">
                <a:solidFill>
                  <a:prstClr val="black"/>
                </a:solidFill>
              </a:rPr>
              <a:t>Improving </a:t>
            </a:r>
            <a:r>
              <a:rPr lang="en-ZA" b="1" dirty="0">
                <a:solidFill>
                  <a:prstClr val="black"/>
                </a:solidFill>
              </a:rPr>
              <a:t>the delivery of services to Prestige clients </a:t>
            </a:r>
            <a:r>
              <a:rPr lang="en-ZA" dirty="0">
                <a:solidFill>
                  <a:prstClr val="black"/>
                </a:solidFill>
              </a:rPr>
              <a:t>- </a:t>
            </a:r>
            <a:r>
              <a:rPr lang="en-ZA" dirty="0" smtClean="0">
                <a:solidFill>
                  <a:prstClr val="black"/>
                </a:solidFill>
              </a:rPr>
              <a:t>The </a:t>
            </a:r>
            <a:r>
              <a:rPr lang="en-ZA" dirty="0">
                <a:solidFill>
                  <a:prstClr val="black"/>
                </a:solidFill>
              </a:rPr>
              <a:t>Department will, over the MTEF period, focus on the following areas to improve delivery of services to its </a:t>
            </a:r>
            <a:r>
              <a:rPr lang="en-ZA" dirty="0" smtClean="0">
                <a:solidFill>
                  <a:prstClr val="black"/>
                </a:solidFill>
              </a:rPr>
              <a:t>prestige clients: implementation of </a:t>
            </a:r>
            <a:r>
              <a:rPr lang="en-ZA" dirty="0">
                <a:solidFill>
                  <a:prstClr val="black"/>
                </a:solidFill>
              </a:rPr>
              <a:t>facilities management </a:t>
            </a:r>
            <a:r>
              <a:rPr lang="en-ZA" dirty="0" smtClean="0">
                <a:solidFill>
                  <a:prstClr val="black"/>
                </a:solidFill>
              </a:rPr>
              <a:t>contracts, implementation of </a:t>
            </a:r>
            <a:r>
              <a:rPr lang="en-ZA" dirty="0">
                <a:solidFill>
                  <a:prstClr val="black"/>
                </a:solidFill>
              </a:rPr>
              <a:t>a term contract to provide a turnkey solutions for provision of furniture and related </a:t>
            </a:r>
            <a:r>
              <a:rPr lang="en-ZA" dirty="0" smtClean="0">
                <a:solidFill>
                  <a:prstClr val="black"/>
                </a:solidFill>
              </a:rPr>
              <a:t>services, development of policies to </a:t>
            </a:r>
            <a:r>
              <a:rPr lang="en-ZA" dirty="0">
                <a:solidFill>
                  <a:prstClr val="black"/>
                </a:solidFill>
              </a:rPr>
              <a:t>regulate prestige services in line with the Ministerial </a:t>
            </a:r>
            <a:r>
              <a:rPr lang="en-ZA" dirty="0" smtClean="0">
                <a:solidFill>
                  <a:prstClr val="black"/>
                </a:solidFill>
              </a:rPr>
              <a:t>Handbook, improving </a:t>
            </a:r>
            <a:r>
              <a:rPr lang="en-ZA" dirty="0">
                <a:solidFill>
                  <a:prstClr val="black"/>
                </a:solidFill>
              </a:rPr>
              <a:t>the SCM Procurement in the events management </a:t>
            </a:r>
            <a:r>
              <a:rPr lang="en-ZA" dirty="0" smtClean="0">
                <a:solidFill>
                  <a:prstClr val="black"/>
                </a:solidFill>
              </a:rPr>
              <a:t>environment.</a:t>
            </a:r>
            <a:endParaRPr lang="en-ZA" dirty="0">
              <a:solidFill>
                <a:prstClr val="black"/>
              </a:solidFill>
            </a:endParaRPr>
          </a:p>
          <a:p>
            <a:pPr marL="285750" indent="-285750" algn="just">
              <a:spcAft>
                <a:spcPts val="600"/>
              </a:spcAft>
              <a:buFont typeface="Arial" panose="020B0604020202020204" pitchFamily="34" charset="0"/>
              <a:buChar char="•"/>
            </a:pPr>
            <a:endParaRPr lang="en-ZA" dirty="0">
              <a:solidFill>
                <a:prstClr val="black"/>
              </a:solidFill>
            </a:endParaRP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880999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4" name="Footer Placeholder 3"/>
          <p:cNvSpPr>
            <a:spLocks noGrp="1"/>
          </p:cNvSpPr>
          <p:nvPr>
            <p:ph type="ftr" sz="quarter" idx="11"/>
          </p:nvPr>
        </p:nvSpPr>
        <p:spPr/>
        <p:txBody>
          <a:bodyPr/>
          <a:lstStyle/>
          <a:p>
            <a:r>
              <a:rPr lang="en-US" smtClean="0">
                <a:solidFill>
                  <a:prstClr val="black">
                    <a:tint val="75000"/>
                  </a:prstClr>
                </a:solidFill>
              </a:rPr>
              <a:t>DPW APP 2017/18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13</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457200" y="1058392"/>
            <a:ext cx="11506200" cy="5663089"/>
          </a:xfrm>
          <a:prstGeom prst="rect">
            <a:avLst/>
          </a:prstGeom>
          <a:noFill/>
        </p:spPr>
        <p:txBody>
          <a:bodyPr wrap="square" rtlCol="0">
            <a:spAutoFit/>
          </a:bodyPr>
          <a:lstStyle/>
          <a:p>
            <a:pPr algn="ctr">
              <a:spcAft>
                <a:spcPts val="600"/>
              </a:spcAft>
            </a:pPr>
            <a:r>
              <a:rPr lang="en-ZA" sz="2400" b="1" dirty="0" smtClean="0">
                <a:solidFill>
                  <a:srgbClr val="F79646">
                    <a:lumMod val="75000"/>
                  </a:srgbClr>
                </a:solidFill>
              </a:rPr>
              <a:t>Internal Environment: Business </a:t>
            </a:r>
            <a:r>
              <a:rPr lang="en-ZA" sz="2400" b="1" dirty="0">
                <a:solidFill>
                  <a:srgbClr val="F79646">
                    <a:lumMod val="75000"/>
                  </a:srgbClr>
                </a:solidFill>
              </a:rPr>
              <a:t>improvement </a:t>
            </a:r>
            <a:r>
              <a:rPr lang="en-ZA" sz="2400" b="1" dirty="0" smtClean="0">
                <a:solidFill>
                  <a:srgbClr val="F79646">
                    <a:lumMod val="75000"/>
                  </a:srgbClr>
                </a:solidFill>
              </a:rPr>
              <a:t>projects for </a:t>
            </a:r>
            <a:r>
              <a:rPr lang="en-ZA" sz="2400" b="1" dirty="0">
                <a:solidFill>
                  <a:srgbClr val="F79646">
                    <a:lumMod val="75000"/>
                  </a:srgbClr>
                </a:solidFill>
              </a:rPr>
              <a:t>the </a:t>
            </a:r>
            <a:r>
              <a:rPr lang="en-ZA" sz="2400" b="1" dirty="0" smtClean="0">
                <a:solidFill>
                  <a:srgbClr val="F79646">
                    <a:lumMod val="75000"/>
                  </a:srgbClr>
                </a:solidFill>
              </a:rPr>
              <a:t>Department</a:t>
            </a:r>
            <a:endParaRPr lang="en-ZA" sz="2400" b="1" dirty="0">
              <a:solidFill>
                <a:srgbClr val="F79646">
                  <a:lumMod val="75000"/>
                </a:srgbClr>
              </a:solidFill>
            </a:endParaRPr>
          </a:p>
          <a:p>
            <a:pPr marL="342900" indent="-342900" algn="just">
              <a:spcAft>
                <a:spcPts val="600"/>
              </a:spcAft>
              <a:buFont typeface="+mj-lt"/>
              <a:buAutoNum type="arabicPeriod"/>
            </a:pPr>
            <a:r>
              <a:rPr lang="en-ZA" b="1" dirty="0">
                <a:solidFill>
                  <a:prstClr val="black"/>
                </a:solidFill>
              </a:rPr>
              <a:t>Reduction in Fraud and Corruption </a:t>
            </a:r>
            <a:r>
              <a:rPr lang="en-ZA" dirty="0">
                <a:solidFill>
                  <a:prstClr val="black"/>
                </a:solidFill>
              </a:rPr>
              <a:t>- The objective of this intervention is to ensure that the Department enhances the implementation of the holistic fraud prevention strategy with emphasis being on the application of pro-active measures in the fight against fraud and corruption to enhance operational efficiency.  This approach, which is based on four (4) key pillars being: prevention, detection, investigation and resolution. </a:t>
            </a:r>
          </a:p>
          <a:p>
            <a:pPr marL="342900" indent="-342900" algn="just">
              <a:spcAft>
                <a:spcPts val="600"/>
              </a:spcAft>
              <a:buFont typeface="+mj-lt"/>
              <a:buAutoNum type="arabicPeriod"/>
            </a:pPr>
            <a:r>
              <a:rPr lang="en-ZA" b="1" dirty="0">
                <a:solidFill>
                  <a:prstClr val="black"/>
                </a:solidFill>
              </a:rPr>
              <a:t>Service Delivery Improvement Programme </a:t>
            </a:r>
            <a:r>
              <a:rPr lang="en-ZA" dirty="0">
                <a:solidFill>
                  <a:prstClr val="black"/>
                </a:solidFill>
              </a:rPr>
              <a:t>- </a:t>
            </a:r>
            <a:r>
              <a:rPr lang="en-ZA" dirty="0" smtClean="0">
                <a:solidFill>
                  <a:prstClr val="black"/>
                </a:solidFill>
              </a:rPr>
              <a:t>The </a:t>
            </a:r>
            <a:r>
              <a:rPr lang="en-ZA" dirty="0">
                <a:solidFill>
                  <a:prstClr val="black"/>
                </a:solidFill>
              </a:rPr>
              <a:t>Department has commenced developing a macro business and governance model that addresses all macro-economic factors, key driving trends, industry and sectoral forces affecting the business operations of the Department.  The main focus will be on the major external and uncontrollable factors that influence the Department’s decision making and service delivery environment. </a:t>
            </a:r>
            <a:r>
              <a:rPr lang="en-ZA" dirty="0" smtClean="0">
                <a:solidFill>
                  <a:prstClr val="black"/>
                </a:solidFill>
              </a:rPr>
              <a:t> </a:t>
            </a:r>
            <a:endParaRPr lang="en-ZA" dirty="0">
              <a:solidFill>
                <a:prstClr val="black"/>
              </a:solidFill>
            </a:endParaRPr>
          </a:p>
          <a:p>
            <a:pPr marL="342900" indent="-342900" algn="just">
              <a:spcAft>
                <a:spcPts val="600"/>
              </a:spcAft>
              <a:buFont typeface="+mj-lt"/>
              <a:buAutoNum type="arabicPeriod"/>
            </a:pPr>
            <a:r>
              <a:rPr lang="en-ZA" b="1" dirty="0">
                <a:solidFill>
                  <a:prstClr val="black"/>
                </a:solidFill>
              </a:rPr>
              <a:t>A robust Change Management Strategy and Change Management Plans </a:t>
            </a:r>
            <a:r>
              <a:rPr lang="en-ZA" dirty="0">
                <a:solidFill>
                  <a:prstClr val="black"/>
                </a:solidFill>
              </a:rPr>
              <a:t>- The aim of the Change Management Programme is to facilitate readiness and to support stakeholders during the operationalization of the Department and the PMTE.  All identified Turnaround Projects are change initiatives by nature.  </a:t>
            </a:r>
            <a:r>
              <a:rPr lang="en-ZA" dirty="0" smtClean="0">
                <a:solidFill>
                  <a:prstClr val="black"/>
                </a:solidFill>
              </a:rPr>
              <a:t>Change </a:t>
            </a:r>
            <a:r>
              <a:rPr lang="en-ZA" dirty="0">
                <a:solidFill>
                  <a:prstClr val="black"/>
                </a:solidFill>
              </a:rPr>
              <a:t>Management </a:t>
            </a:r>
            <a:r>
              <a:rPr lang="en-ZA" dirty="0" smtClean="0">
                <a:solidFill>
                  <a:prstClr val="black"/>
                </a:solidFill>
              </a:rPr>
              <a:t>is </a:t>
            </a:r>
            <a:r>
              <a:rPr lang="en-ZA" dirty="0">
                <a:solidFill>
                  <a:prstClr val="black"/>
                </a:solidFill>
              </a:rPr>
              <a:t>a by-product of the Turnaround Programme and occurs in various areas in the Department</a:t>
            </a:r>
            <a:r>
              <a:rPr lang="en-ZA" dirty="0" smtClean="0">
                <a:solidFill>
                  <a:prstClr val="black"/>
                </a:solidFill>
              </a:rPr>
              <a:t>.</a:t>
            </a:r>
          </a:p>
          <a:p>
            <a:pPr algn="ctr">
              <a:spcAft>
                <a:spcPts val="600"/>
              </a:spcAft>
            </a:pPr>
            <a:r>
              <a:rPr lang="en-ZA" sz="2400" b="1" dirty="0" smtClean="0">
                <a:solidFill>
                  <a:srgbClr val="F79646">
                    <a:lumMod val="75000"/>
                  </a:srgbClr>
                </a:solidFill>
              </a:rPr>
              <a:t>Internal Environment: Customised Performance Indicators for the Public Works Sector</a:t>
            </a:r>
          </a:p>
          <a:p>
            <a:pPr marL="285750" indent="-285750" algn="just">
              <a:spcAft>
                <a:spcPts val="600"/>
              </a:spcAft>
              <a:buFont typeface="Arial" panose="020B0604020202020204" pitchFamily="34" charset="0"/>
              <a:buChar char="•"/>
            </a:pPr>
            <a:r>
              <a:rPr lang="en-ZA" sz="1700" dirty="0">
                <a:solidFill>
                  <a:prstClr val="black"/>
                </a:solidFill>
              </a:rPr>
              <a:t>The </a:t>
            </a:r>
            <a:r>
              <a:rPr lang="en-ZA" sz="1700" dirty="0" smtClean="0">
                <a:solidFill>
                  <a:prstClr val="black"/>
                </a:solidFill>
              </a:rPr>
              <a:t>national </a:t>
            </a:r>
            <a:r>
              <a:rPr lang="en-ZA" sz="1700" dirty="0">
                <a:solidFill>
                  <a:prstClr val="black"/>
                </a:solidFill>
              </a:rPr>
              <a:t>Department of Public Works held its annual planning workshop with the Provincial Departments of Public Works on 22 June 2016 to update the Customised Performance Indicators (CPIs) for the 2017/18 financial year.  </a:t>
            </a:r>
            <a:endParaRPr lang="en-ZA" sz="1700" dirty="0" smtClean="0">
              <a:solidFill>
                <a:prstClr val="black"/>
              </a:solidFill>
            </a:endParaRPr>
          </a:p>
          <a:p>
            <a:pPr marL="285750" indent="-285750" algn="just">
              <a:spcAft>
                <a:spcPts val="600"/>
              </a:spcAft>
              <a:buFont typeface="Arial" panose="020B0604020202020204" pitchFamily="34" charset="0"/>
              <a:buChar char="•"/>
            </a:pPr>
            <a:r>
              <a:rPr lang="en-ZA" sz="1700" dirty="0" smtClean="0">
                <a:solidFill>
                  <a:prstClr val="black"/>
                </a:solidFill>
              </a:rPr>
              <a:t>The </a:t>
            </a:r>
            <a:r>
              <a:rPr lang="en-ZA" sz="1700" dirty="0">
                <a:solidFill>
                  <a:prstClr val="black"/>
                </a:solidFill>
              </a:rPr>
              <a:t>CPIs form part of the Provincial Annual Performance Plans in line with the planning, budgeting, monitoring and reporting framework prescribed in the Framework for Strategic Plans and Annual Performance Plans. </a:t>
            </a:r>
          </a:p>
        </p:txBody>
      </p:sp>
    </p:spTree>
    <p:extLst>
      <p:ext uri="{BB962C8B-B14F-4D97-AF65-F5344CB8AC3E}">
        <p14:creationId xmlns:p14="http://schemas.microsoft.com/office/powerpoint/2010/main" xmlns="" val="1670262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DPW APP 2017/18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14</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342901" y="1003222"/>
            <a:ext cx="11506200" cy="5832366"/>
          </a:xfrm>
          <a:prstGeom prst="rect">
            <a:avLst/>
          </a:prstGeom>
          <a:noFill/>
        </p:spPr>
        <p:txBody>
          <a:bodyPr wrap="square" rtlCol="0">
            <a:spAutoFit/>
          </a:bodyPr>
          <a:lstStyle/>
          <a:p>
            <a:pPr algn="ctr">
              <a:spcAft>
                <a:spcPts val="600"/>
              </a:spcAft>
            </a:pPr>
            <a:r>
              <a:rPr lang="en-ZA" sz="2400" b="1" dirty="0" smtClean="0">
                <a:solidFill>
                  <a:srgbClr val="F79646">
                    <a:lumMod val="75000"/>
                  </a:srgbClr>
                </a:solidFill>
              </a:rPr>
              <a:t>Performance </a:t>
            </a:r>
            <a:r>
              <a:rPr lang="en-ZA" sz="2400" b="1" dirty="0">
                <a:solidFill>
                  <a:srgbClr val="F79646">
                    <a:lumMod val="75000"/>
                  </a:srgbClr>
                </a:solidFill>
              </a:rPr>
              <a:t>Environment:</a:t>
            </a:r>
          </a:p>
          <a:p>
            <a:pPr marL="342900" indent="-342900" algn="just">
              <a:spcAft>
                <a:spcPts val="600"/>
              </a:spcAft>
              <a:buFont typeface="+mj-lt"/>
              <a:buAutoNum type="arabicPeriod"/>
            </a:pPr>
            <a:r>
              <a:rPr lang="en-ZA" b="1" dirty="0">
                <a:solidFill>
                  <a:prstClr val="black"/>
                </a:solidFill>
              </a:rPr>
              <a:t>Enhancing the technical capacity of public bodies to implement the EPWP </a:t>
            </a:r>
            <a:r>
              <a:rPr lang="en-ZA" dirty="0">
                <a:solidFill>
                  <a:prstClr val="black"/>
                </a:solidFill>
              </a:rPr>
              <a:t>- Additional support will be provided to public bodies to help implement projects labour-intensively and to report effectively.  Municipal and Provincial Governments as well as Organs of State will continue to receive technical support on EPWP. </a:t>
            </a:r>
            <a:r>
              <a:rPr lang="en-ZA" dirty="0" smtClean="0">
                <a:solidFill>
                  <a:prstClr val="black"/>
                </a:solidFill>
              </a:rPr>
              <a:t> </a:t>
            </a:r>
            <a:endParaRPr lang="en-ZA" dirty="0">
              <a:solidFill>
                <a:prstClr val="black"/>
              </a:solidFill>
            </a:endParaRPr>
          </a:p>
          <a:p>
            <a:pPr marL="342900" indent="-342900" algn="just">
              <a:spcAft>
                <a:spcPts val="600"/>
              </a:spcAft>
              <a:buFont typeface="+mj-lt"/>
              <a:buAutoNum type="arabicPeriod"/>
            </a:pPr>
            <a:r>
              <a:rPr lang="en-ZA" b="1" dirty="0">
                <a:solidFill>
                  <a:prstClr val="black"/>
                </a:solidFill>
              </a:rPr>
              <a:t>Improve reporting by public bodies as required by the EPWP Reporting System </a:t>
            </a:r>
            <a:r>
              <a:rPr lang="en-ZA" dirty="0">
                <a:solidFill>
                  <a:prstClr val="black"/>
                </a:solidFill>
              </a:rPr>
              <a:t>- The national Department of Public Works will monitor the reporting of work opportunities and communicate to the relevant Accounting Officers on areas of non-compliance.  Coordinating departments will be required to develop action plans to improve reporting and to ensure full compliance to reporting requirements.</a:t>
            </a:r>
          </a:p>
          <a:p>
            <a:pPr marL="342900" indent="-342900" algn="just">
              <a:spcAft>
                <a:spcPts val="600"/>
              </a:spcAft>
              <a:buFont typeface="+mj-lt"/>
              <a:buAutoNum type="arabicPeriod"/>
            </a:pPr>
            <a:r>
              <a:rPr lang="en-ZA" b="1" dirty="0">
                <a:solidFill>
                  <a:prstClr val="black"/>
                </a:solidFill>
              </a:rPr>
              <a:t>Non-reporting of EPWP projects by implementing public bodies resulting in lower number of work opportunities being </a:t>
            </a:r>
            <a:r>
              <a:rPr lang="en-ZA" b="1" dirty="0" smtClean="0">
                <a:solidFill>
                  <a:prstClr val="black"/>
                </a:solidFill>
              </a:rPr>
              <a:t>reported </a:t>
            </a:r>
            <a:r>
              <a:rPr lang="en-ZA" dirty="0" smtClean="0">
                <a:solidFill>
                  <a:prstClr val="black"/>
                </a:solidFill>
              </a:rPr>
              <a:t>– Provinces will be engaged to </a:t>
            </a:r>
            <a:r>
              <a:rPr lang="en-ZA" dirty="0">
                <a:solidFill>
                  <a:prstClr val="black"/>
                </a:solidFill>
              </a:rPr>
              <a:t>establish EPWP Monitoring and Evaluation functions to assist with complete and accurate reporting and monitoring of the </a:t>
            </a:r>
            <a:r>
              <a:rPr lang="en-ZA" dirty="0" smtClean="0">
                <a:solidFill>
                  <a:prstClr val="black"/>
                </a:solidFill>
              </a:rPr>
              <a:t>programme, </a:t>
            </a:r>
            <a:r>
              <a:rPr lang="en-ZA" dirty="0">
                <a:solidFill>
                  <a:prstClr val="black"/>
                </a:solidFill>
              </a:rPr>
              <a:t>support </a:t>
            </a:r>
            <a:r>
              <a:rPr lang="en-ZA" dirty="0" smtClean="0">
                <a:solidFill>
                  <a:prstClr val="black"/>
                </a:solidFill>
              </a:rPr>
              <a:t>will be provided </a:t>
            </a:r>
            <a:r>
              <a:rPr lang="en-ZA" dirty="0">
                <a:solidFill>
                  <a:prstClr val="black"/>
                </a:solidFill>
              </a:rPr>
              <a:t>to public bodies to capture data as required on the EPWP Reporting </a:t>
            </a:r>
            <a:r>
              <a:rPr lang="en-ZA" dirty="0" smtClean="0">
                <a:solidFill>
                  <a:prstClr val="black"/>
                </a:solidFill>
              </a:rPr>
              <a:t>System, on-going </a:t>
            </a:r>
            <a:r>
              <a:rPr lang="en-ZA" dirty="0">
                <a:solidFill>
                  <a:prstClr val="black"/>
                </a:solidFill>
              </a:rPr>
              <a:t>training and support </a:t>
            </a:r>
            <a:r>
              <a:rPr lang="en-ZA" dirty="0" smtClean="0">
                <a:solidFill>
                  <a:prstClr val="black"/>
                </a:solidFill>
              </a:rPr>
              <a:t>will be provided to </a:t>
            </a:r>
            <a:r>
              <a:rPr lang="en-ZA" dirty="0">
                <a:solidFill>
                  <a:prstClr val="black"/>
                </a:solidFill>
              </a:rPr>
              <a:t>the public bodies on the EPWP Reporting </a:t>
            </a:r>
            <a:r>
              <a:rPr lang="en-ZA" dirty="0" smtClean="0">
                <a:solidFill>
                  <a:prstClr val="black"/>
                </a:solidFill>
              </a:rPr>
              <a:t>System, the </a:t>
            </a:r>
            <a:r>
              <a:rPr lang="en-ZA" dirty="0">
                <a:solidFill>
                  <a:prstClr val="black"/>
                </a:solidFill>
              </a:rPr>
              <a:t>core reasons for under-reporting by the public bodies </a:t>
            </a:r>
            <a:r>
              <a:rPr lang="en-ZA" dirty="0" smtClean="0">
                <a:solidFill>
                  <a:prstClr val="black"/>
                </a:solidFill>
              </a:rPr>
              <a:t>will be investigate and recommends provided accordingly.</a:t>
            </a:r>
            <a:endParaRPr lang="en-ZA" dirty="0">
              <a:solidFill>
                <a:prstClr val="black"/>
              </a:solidFill>
            </a:endParaRPr>
          </a:p>
          <a:p>
            <a:pPr marL="342900" indent="-342900" algn="just">
              <a:spcAft>
                <a:spcPts val="600"/>
              </a:spcAft>
              <a:buFont typeface="+mj-lt"/>
              <a:buAutoNum type="arabicPeriod"/>
            </a:pPr>
            <a:r>
              <a:rPr lang="en-ZA" b="1" dirty="0" smtClean="0">
                <a:solidFill>
                  <a:prstClr val="black"/>
                </a:solidFill>
              </a:rPr>
              <a:t>Ensure </a:t>
            </a:r>
            <a:r>
              <a:rPr lang="en-ZA" b="1" dirty="0">
                <a:solidFill>
                  <a:prstClr val="black"/>
                </a:solidFill>
              </a:rPr>
              <a:t>attainment of EPWP targets for Youth and Full Time Equivalents (FTE)</a:t>
            </a:r>
            <a:r>
              <a:rPr lang="en-ZA" dirty="0">
                <a:solidFill>
                  <a:prstClr val="black"/>
                </a:solidFill>
              </a:rPr>
              <a:t> - The Department will continue engaging with public bodies to design and identify programmes to increase opportunities for the youth participation in EPWP as well to further engage the Property Management Trading Entity (PMTE) to create opportunities for the youth through the National Youth Service (NYS) </a:t>
            </a:r>
            <a:r>
              <a:rPr lang="en-ZA" dirty="0" smtClean="0">
                <a:solidFill>
                  <a:prstClr val="black"/>
                </a:solidFill>
              </a:rPr>
              <a:t>Programme.</a:t>
            </a:r>
            <a:endParaRPr lang="en-ZA" dirty="0">
              <a:solidFill>
                <a:prstClr val="black"/>
              </a:solidFill>
            </a:endParaRPr>
          </a:p>
          <a:p>
            <a:pPr marL="285750" indent="-285750" algn="just">
              <a:spcAft>
                <a:spcPts val="600"/>
              </a:spcAft>
              <a:buFont typeface="Arial" panose="020B0604020202020204" pitchFamily="34" charset="0"/>
              <a:buChar char="•"/>
            </a:pPr>
            <a:endParaRPr lang="en-ZA" dirty="0">
              <a:solidFill>
                <a:prstClr val="black"/>
              </a:solidFill>
            </a:endParaRP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46301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DPW APP 2017/18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15</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342901" y="1242622"/>
            <a:ext cx="11506200" cy="5278368"/>
          </a:xfrm>
          <a:prstGeom prst="rect">
            <a:avLst/>
          </a:prstGeom>
          <a:noFill/>
        </p:spPr>
        <p:txBody>
          <a:bodyPr wrap="square" rtlCol="0">
            <a:spAutoFit/>
          </a:bodyPr>
          <a:lstStyle/>
          <a:p>
            <a:pPr algn="ctr">
              <a:spcAft>
                <a:spcPts val="600"/>
              </a:spcAft>
            </a:pPr>
            <a:r>
              <a:rPr lang="en-ZA" sz="2400" b="1" dirty="0" smtClean="0">
                <a:solidFill>
                  <a:srgbClr val="F79646">
                    <a:lumMod val="75000"/>
                  </a:srgbClr>
                </a:solidFill>
              </a:rPr>
              <a:t>Performance Environment continued ….</a:t>
            </a:r>
          </a:p>
          <a:p>
            <a:pPr marL="342900" indent="-342900" algn="just">
              <a:spcAft>
                <a:spcPts val="600"/>
              </a:spcAft>
              <a:buFont typeface="+mj-lt"/>
              <a:buAutoNum type="arabicPeriod" startAt="5"/>
            </a:pPr>
            <a:r>
              <a:rPr lang="en-ZA" b="1" dirty="0" smtClean="0">
                <a:solidFill>
                  <a:prstClr val="black"/>
                </a:solidFill>
              </a:rPr>
              <a:t>Implementation of EPWP Standard Recruitment Guidelines to ensure uniformity across all sectors in the process of recruiting </a:t>
            </a:r>
            <a:r>
              <a:rPr lang="en-ZA" b="1" dirty="0">
                <a:solidFill>
                  <a:prstClr val="black"/>
                </a:solidFill>
              </a:rPr>
              <a:t>EPWP Participants </a:t>
            </a:r>
            <a:r>
              <a:rPr lang="en-ZA" dirty="0">
                <a:solidFill>
                  <a:prstClr val="black"/>
                </a:solidFill>
              </a:rPr>
              <a:t>- The Department has developed an EPWP Recruitment Guidelines in the 2016/17 financial year to ensure uniformity across all sectors in the recruitment of EPWP participants while ensuring that implementing bodies reach the intended target groups. The Recruitment Guidelines will apply to all National and Provincial Government Departments, Municipalities, Public Entities and Non-Profit Organizations implementing the </a:t>
            </a:r>
            <a:r>
              <a:rPr lang="en-ZA" dirty="0" smtClean="0">
                <a:solidFill>
                  <a:prstClr val="black"/>
                </a:solidFill>
              </a:rPr>
              <a:t>EPWP.</a:t>
            </a:r>
          </a:p>
          <a:p>
            <a:pPr marL="342900" indent="-342900" algn="just">
              <a:spcAft>
                <a:spcPts val="600"/>
              </a:spcAft>
              <a:buFont typeface="+mj-lt"/>
              <a:buAutoNum type="arabicPeriod" startAt="5"/>
            </a:pPr>
            <a:r>
              <a:rPr lang="en-ZA" b="1" dirty="0" smtClean="0">
                <a:solidFill>
                  <a:prstClr val="black"/>
                </a:solidFill>
              </a:rPr>
              <a:t>Coordination </a:t>
            </a:r>
            <a:r>
              <a:rPr lang="en-ZA" b="1" dirty="0">
                <a:solidFill>
                  <a:prstClr val="black"/>
                </a:solidFill>
              </a:rPr>
              <a:t>of Expanded Public Works Programme through the </a:t>
            </a:r>
            <a:r>
              <a:rPr lang="en-ZA" b="1" dirty="0" smtClean="0">
                <a:solidFill>
                  <a:prstClr val="black"/>
                </a:solidFill>
              </a:rPr>
              <a:t>PEP-IMC </a:t>
            </a:r>
            <a:r>
              <a:rPr lang="en-ZA" dirty="0" smtClean="0">
                <a:solidFill>
                  <a:prstClr val="black"/>
                </a:solidFill>
              </a:rPr>
              <a:t>– The Department will continue to support the </a:t>
            </a:r>
            <a:r>
              <a:rPr lang="en-ZA" dirty="0">
                <a:solidFill>
                  <a:prstClr val="black"/>
                </a:solidFill>
              </a:rPr>
              <a:t>Public Employment Programmes-Inter-Ministerial Committee (PEP-IMC), chaired by the Deputy President, </a:t>
            </a:r>
            <a:r>
              <a:rPr lang="en-ZA" dirty="0" smtClean="0">
                <a:solidFill>
                  <a:prstClr val="black"/>
                </a:solidFill>
              </a:rPr>
              <a:t>to champion </a:t>
            </a:r>
            <a:r>
              <a:rPr lang="en-ZA" dirty="0">
                <a:solidFill>
                  <a:prstClr val="black"/>
                </a:solidFill>
              </a:rPr>
              <a:t>the importance of the public employment opportunities within Government and the wider society.</a:t>
            </a:r>
          </a:p>
          <a:p>
            <a:pPr marL="342900" indent="-342900" algn="just">
              <a:spcAft>
                <a:spcPts val="600"/>
              </a:spcAft>
              <a:buFont typeface="+mj-lt"/>
              <a:buAutoNum type="arabicPeriod" startAt="5"/>
            </a:pPr>
            <a:r>
              <a:rPr lang="en-ZA" b="1" dirty="0">
                <a:solidFill>
                  <a:prstClr val="black"/>
                </a:solidFill>
              </a:rPr>
              <a:t>Managing intergovernmental relations in </a:t>
            </a:r>
            <a:r>
              <a:rPr lang="en-ZA" b="1" dirty="0" smtClean="0">
                <a:solidFill>
                  <a:prstClr val="black"/>
                </a:solidFill>
              </a:rPr>
              <a:t>an effective </a:t>
            </a:r>
            <a:r>
              <a:rPr lang="en-ZA" b="1" dirty="0">
                <a:solidFill>
                  <a:prstClr val="black"/>
                </a:solidFill>
              </a:rPr>
              <a:t>and efficient manner </a:t>
            </a:r>
            <a:r>
              <a:rPr lang="en-ZA" dirty="0">
                <a:solidFill>
                  <a:prstClr val="black"/>
                </a:solidFill>
              </a:rPr>
              <a:t>- As part of </a:t>
            </a:r>
            <a:r>
              <a:rPr lang="en-ZA" dirty="0" smtClean="0">
                <a:solidFill>
                  <a:prstClr val="black"/>
                </a:solidFill>
              </a:rPr>
              <a:t>enhancing the IGR </a:t>
            </a:r>
            <a:r>
              <a:rPr lang="en-ZA" dirty="0">
                <a:solidFill>
                  <a:prstClr val="black"/>
                </a:solidFill>
              </a:rPr>
              <a:t>function, the Department is giving greater attention to the coordination of Technical </a:t>
            </a:r>
            <a:r>
              <a:rPr lang="en-ZA" dirty="0" err="1">
                <a:solidFill>
                  <a:prstClr val="black"/>
                </a:solidFill>
              </a:rPr>
              <a:t>MinMEC</a:t>
            </a:r>
            <a:r>
              <a:rPr lang="en-ZA" dirty="0">
                <a:solidFill>
                  <a:prstClr val="black"/>
                </a:solidFill>
              </a:rPr>
              <a:t> sub-committees such as GIAMA, Joint Teams and IDMS </a:t>
            </a:r>
            <a:r>
              <a:rPr lang="en-ZA" dirty="0" smtClean="0">
                <a:solidFill>
                  <a:prstClr val="black"/>
                </a:solidFill>
              </a:rPr>
              <a:t>forums.</a:t>
            </a:r>
          </a:p>
          <a:p>
            <a:pPr marL="342900" indent="-342900" algn="just">
              <a:spcAft>
                <a:spcPts val="600"/>
              </a:spcAft>
              <a:buFont typeface="+mj-lt"/>
              <a:buAutoNum type="arabicPeriod" startAt="5"/>
            </a:pPr>
            <a:r>
              <a:rPr lang="en-ZA" b="1" dirty="0">
                <a:solidFill>
                  <a:prstClr val="black"/>
                </a:solidFill>
              </a:rPr>
              <a:t>Improvements in Management Practices </a:t>
            </a:r>
            <a:r>
              <a:rPr lang="en-ZA" dirty="0">
                <a:solidFill>
                  <a:prstClr val="black"/>
                </a:solidFill>
              </a:rPr>
              <a:t>- The Department will focus on the improving the current controls that will boost non-performing management standards.  For the 2017/18 financial year, the Department will focus on all the areas that scored below 2.5 whilst maintaining the higher scores through the MPAT Low Score Improvement Plan</a:t>
            </a:r>
            <a:r>
              <a:rPr lang="en-ZA" dirty="0" smtClean="0">
                <a:solidFill>
                  <a:prstClr val="black"/>
                </a:solidFill>
              </a:rPr>
              <a:t>.</a:t>
            </a:r>
          </a:p>
          <a:p>
            <a:pPr marL="285750" indent="-285750" algn="just">
              <a:spcAft>
                <a:spcPts val="600"/>
              </a:spcAft>
              <a:buFont typeface="Arial" panose="020B0604020202020204" pitchFamily="34" charset="0"/>
              <a:buChar char="•"/>
            </a:pPr>
            <a:endParaRPr lang="en-ZA" dirty="0">
              <a:solidFill>
                <a:prstClr val="black"/>
              </a:solidFill>
            </a:endParaRP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34350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DPW APP 2017/18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16</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342901" y="1143000"/>
            <a:ext cx="11506200" cy="5909310"/>
          </a:xfrm>
          <a:prstGeom prst="rect">
            <a:avLst/>
          </a:prstGeom>
          <a:noFill/>
        </p:spPr>
        <p:txBody>
          <a:bodyPr wrap="square" rtlCol="0">
            <a:spAutoFit/>
          </a:bodyPr>
          <a:lstStyle/>
          <a:p>
            <a:pPr algn="ctr">
              <a:spcAft>
                <a:spcPts val="600"/>
              </a:spcAft>
            </a:pPr>
            <a:r>
              <a:rPr lang="en-ZA" sz="2400" b="1" dirty="0" smtClean="0">
                <a:solidFill>
                  <a:srgbClr val="F79646">
                    <a:lumMod val="75000"/>
                  </a:srgbClr>
                </a:solidFill>
              </a:rPr>
              <a:t>Performance Environment continued ….</a:t>
            </a:r>
          </a:p>
          <a:p>
            <a:pPr marL="342900" indent="-342900" algn="just">
              <a:spcAft>
                <a:spcPts val="600"/>
              </a:spcAft>
              <a:buFont typeface="+mj-lt"/>
              <a:buAutoNum type="arabicPeriod" startAt="9"/>
            </a:pPr>
            <a:r>
              <a:rPr lang="en-ZA" b="1" dirty="0" smtClean="0">
                <a:solidFill>
                  <a:prstClr val="black"/>
                </a:solidFill>
              </a:rPr>
              <a:t>Integration of Risk Management into planning processes </a:t>
            </a:r>
            <a:r>
              <a:rPr lang="en-ZA" dirty="0" smtClean="0">
                <a:solidFill>
                  <a:prstClr val="black"/>
                </a:solidFill>
              </a:rPr>
              <a:t>– The Department has adopted a comprehensive approach to the management of its risks through the Risk Management Policy, Risk Management Committee Charter Strategy and sound management of risk will enable the Department to anticipate and respond to changes in its service delivery environment as well as make informed decisions under conditions of uncertainty.</a:t>
            </a:r>
          </a:p>
          <a:p>
            <a:pPr marL="342900" indent="-342900" algn="just">
              <a:spcAft>
                <a:spcPts val="600"/>
              </a:spcAft>
              <a:buFont typeface="+mj-lt"/>
              <a:buAutoNum type="arabicPeriod" startAt="9"/>
            </a:pPr>
            <a:r>
              <a:rPr lang="en-ZA" b="1" dirty="0" smtClean="0">
                <a:solidFill>
                  <a:prstClr val="black"/>
                </a:solidFill>
              </a:rPr>
              <a:t>Continuous </a:t>
            </a:r>
            <a:r>
              <a:rPr lang="en-ZA" b="1" dirty="0">
                <a:solidFill>
                  <a:prstClr val="black"/>
                </a:solidFill>
              </a:rPr>
              <a:t>improvement to high-end legal services </a:t>
            </a:r>
            <a:r>
              <a:rPr lang="en-ZA" dirty="0">
                <a:solidFill>
                  <a:prstClr val="black"/>
                </a:solidFill>
              </a:rPr>
              <a:t>- As part of its commitment to fighting fraud and corruption, the Department ensures that all reported fraud and corruption cases are timeously subjected to disciplinary processes.  The Department will continue to give attention to the management of disciplinary hearings and speedy resolution of grievances. </a:t>
            </a:r>
            <a:endParaRPr lang="en-ZA" dirty="0" smtClean="0">
              <a:solidFill>
                <a:prstClr val="black"/>
              </a:solidFill>
            </a:endParaRPr>
          </a:p>
          <a:p>
            <a:pPr marL="342900" indent="-342900" algn="just">
              <a:spcAft>
                <a:spcPts val="600"/>
              </a:spcAft>
              <a:buFont typeface="+mj-lt"/>
              <a:buAutoNum type="arabicPeriod" startAt="9"/>
            </a:pPr>
            <a:r>
              <a:rPr lang="en-ZA" b="1" dirty="0">
                <a:solidFill>
                  <a:prstClr val="black"/>
                </a:solidFill>
              </a:rPr>
              <a:t>Improving business efficiency through ICT enhancements </a:t>
            </a:r>
            <a:r>
              <a:rPr lang="en-ZA" dirty="0">
                <a:solidFill>
                  <a:prstClr val="black"/>
                </a:solidFill>
              </a:rPr>
              <a:t>- The ICT Disaster recovery plan (DRP) has been recently updated to include business continuity.  The DRP will be implemented by April 2017.  The Department will be implementing the Strategy Management System (SAS) to automate is processes in the management, collection, collation, verification, storage and reporting on actual performance. The ICT Strategy and Policy will be updated and implemented in 2017/18.  </a:t>
            </a:r>
          </a:p>
          <a:p>
            <a:pPr marL="342900" indent="-342900" algn="just">
              <a:spcAft>
                <a:spcPts val="600"/>
              </a:spcAft>
              <a:buFont typeface="+mj-lt"/>
              <a:buAutoNum type="arabicPeriod" startAt="9"/>
            </a:pPr>
            <a:r>
              <a:rPr lang="en-ZA" b="1" dirty="0">
                <a:solidFill>
                  <a:prstClr val="black"/>
                </a:solidFill>
              </a:rPr>
              <a:t>Reduction of irregular expenditure </a:t>
            </a:r>
            <a:r>
              <a:rPr lang="en-ZA" dirty="0">
                <a:solidFill>
                  <a:prstClr val="black"/>
                </a:solidFill>
              </a:rPr>
              <a:t>- All bids and quotations will continue to be reviewed across the Department to ensure compliance to relevant prescripts. Investigation of reported cases will commence within 30 days of reporting and will be completed within a period of 90 days after the commencement of the investigation. </a:t>
            </a:r>
          </a:p>
          <a:p>
            <a:pPr marL="285750" indent="-285750" algn="just">
              <a:spcAft>
                <a:spcPts val="600"/>
              </a:spcAft>
              <a:buFont typeface="Arial" panose="020B0604020202020204" pitchFamily="34" charset="0"/>
              <a:buChar char="•"/>
            </a:pPr>
            <a:endParaRPr lang="en-ZA" dirty="0">
              <a:solidFill>
                <a:prstClr val="black"/>
              </a:solidFill>
            </a:endParaRPr>
          </a:p>
          <a:p>
            <a:pPr algn="just">
              <a:spcAft>
                <a:spcPts val="600"/>
              </a:spcAft>
            </a:pPr>
            <a:endParaRPr lang="en-ZA" dirty="0" smtClean="0">
              <a:solidFill>
                <a:srgbClr val="F79646">
                  <a:lumMod val="75000"/>
                </a:srgbClr>
              </a:solidFill>
            </a:endParaRP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662348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DPW APP 2017/18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17</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342901" y="1295400"/>
            <a:ext cx="11506200" cy="3739485"/>
          </a:xfrm>
          <a:prstGeom prst="rect">
            <a:avLst/>
          </a:prstGeom>
          <a:noFill/>
        </p:spPr>
        <p:txBody>
          <a:bodyPr wrap="square" rtlCol="0">
            <a:spAutoFit/>
          </a:bodyPr>
          <a:lstStyle/>
          <a:p>
            <a:pPr algn="ctr">
              <a:spcAft>
                <a:spcPts val="600"/>
              </a:spcAft>
            </a:pPr>
            <a:r>
              <a:rPr lang="en-ZA" sz="2400" b="1" dirty="0">
                <a:solidFill>
                  <a:srgbClr val="F79646">
                    <a:lumMod val="75000"/>
                  </a:srgbClr>
                </a:solidFill>
              </a:rPr>
              <a:t>Performance Environment continued ….</a:t>
            </a:r>
          </a:p>
          <a:p>
            <a:pPr marL="342900" indent="-342900" algn="just">
              <a:spcAft>
                <a:spcPts val="600"/>
              </a:spcAft>
              <a:buFont typeface="+mj-lt"/>
              <a:buAutoNum type="arabicPeriod" startAt="13"/>
            </a:pPr>
            <a:r>
              <a:rPr lang="en-ZA" b="1" dirty="0">
                <a:solidFill>
                  <a:prstClr val="black"/>
                </a:solidFill>
              </a:rPr>
              <a:t>Payments of suppliers within 30 days </a:t>
            </a:r>
            <a:r>
              <a:rPr lang="en-ZA" dirty="0">
                <a:solidFill>
                  <a:prstClr val="black"/>
                </a:solidFill>
              </a:rPr>
              <a:t>- The 30 day payments reporting system has been developed to ensure accurate and reliable reporting on a monthly basis to replace the manual system. The system is able to track progress of each invoice, as well as able to provide the information related to the date on which the invoice was received, the date on which it was paid. </a:t>
            </a:r>
          </a:p>
          <a:p>
            <a:pPr marL="342900" indent="-342900" algn="just">
              <a:spcAft>
                <a:spcPts val="600"/>
              </a:spcAft>
              <a:buFont typeface="+mj-lt"/>
              <a:buAutoNum type="arabicPeriod" startAt="13"/>
            </a:pPr>
            <a:r>
              <a:rPr lang="en-ZA" b="1" dirty="0" smtClean="0">
                <a:solidFill>
                  <a:prstClr val="black"/>
                </a:solidFill>
              </a:rPr>
              <a:t>Improvements </a:t>
            </a:r>
            <a:r>
              <a:rPr lang="en-ZA" b="1" dirty="0">
                <a:solidFill>
                  <a:prstClr val="black"/>
                </a:solidFill>
              </a:rPr>
              <a:t>in Supply Chain Management </a:t>
            </a:r>
            <a:r>
              <a:rPr lang="en-ZA" dirty="0">
                <a:solidFill>
                  <a:prstClr val="black"/>
                </a:solidFill>
              </a:rPr>
              <a:t>- Specialised Bid Adjudication Committees will be set up for procurement of specific services.  This will enable the Department to ensure the right expertise is sourced </a:t>
            </a:r>
            <a:r>
              <a:rPr lang="en-ZA" dirty="0" smtClean="0">
                <a:solidFill>
                  <a:prstClr val="black"/>
                </a:solidFill>
              </a:rPr>
              <a:t>whilst ensuring </a:t>
            </a:r>
            <a:r>
              <a:rPr lang="en-ZA" dirty="0">
                <a:solidFill>
                  <a:prstClr val="black"/>
                </a:solidFill>
              </a:rPr>
              <a:t>value for </a:t>
            </a:r>
            <a:r>
              <a:rPr lang="en-ZA" dirty="0" smtClean="0">
                <a:solidFill>
                  <a:prstClr val="black"/>
                </a:solidFill>
              </a:rPr>
              <a:t>money</a:t>
            </a:r>
            <a:r>
              <a:rPr lang="en-ZA" dirty="0">
                <a:solidFill>
                  <a:prstClr val="black"/>
                </a:solidFill>
              </a:rPr>
              <a:t>. Through the SCM Reform Plan, the Department will fully automate the quotation process and optimise the use of the </a:t>
            </a:r>
            <a:r>
              <a:rPr lang="en-ZA" dirty="0" err="1">
                <a:solidFill>
                  <a:prstClr val="black"/>
                </a:solidFill>
              </a:rPr>
              <a:t>Intenda</a:t>
            </a:r>
            <a:r>
              <a:rPr lang="en-ZA" dirty="0">
                <a:solidFill>
                  <a:prstClr val="black"/>
                </a:solidFill>
              </a:rPr>
              <a:t> Solution Suite (ISS) system. </a:t>
            </a:r>
            <a:r>
              <a:rPr lang="en-ZA" dirty="0" smtClean="0">
                <a:solidFill>
                  <a:prstClr val="black"/>
                </a:solidFill>
              </a:rPr>
              <a:t>Term </a:t>
            </a:r>
            <a:r>
              <a:rPr lang="en-ZA" dirty="0">
                <a:solidFill>
                  <a:prstClr val="black"/>
                </a:solidFill>
              </a:rPr>
              <a:t>contracts </a:t>
            </a:r>
            <a:r>
              <a:rPr lang="en-ZA" dirty="0" smtClean="0">
                <a:solidFill>
                  <a:prstClr val="black"/>
                </a:solidFill>
              </a:rPr>
              <a:t>will be put in place to </a:t>
            </a:r>
            <a:r>
              <a:rPr lang="en-ZA" dirty="0">
                <a:solidFill>
                  <a:prstClr val="black"/>
                </a:solidFill>
              </a:rPr>
              <a:t>promote preferential procurement. The Department will utilise the G-Commerce platform to promote procurement from SMMEs and HDIs.</a:t>
            </a:r>
          </a:p>
          <a:p>
            <a:pPr algn="just">
              <a:spcAft>
                <a:spcPts val="600"/>
              </a:spcAft>
            </a:pPr>
            <a:endParaRPr lang="en-ZA" dirty="0">
              <a:solidFill>
                <a:prstClr val="black"/>
              </a:solidFill>
            </a:endParaRP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719352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18</a:t>
            </a:fld>
            <a:endParaRPr lang="en-US" dirty="0">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152400" y="1245257"/>
            <a:ext cx="11658600" cy="4847481"/>
          </a:xfrm>
          <a:prstGeom prst="rect">
            <a:avLst/>
          </a:prstGeom>
          <a:noFill/>
        </p:spPr>
        <p:txBody>
          <a:bodyPr wrap="square" rtlCol="0">
            <a:spAutoFit/>
          </a:bodyPr>
          <a:lstStyle/>
          <a:p>
            <a:pPr algn="ctr">
              <a:spcAft>
                <a:spcPts val="600"/>
              </a:spcAft>
            </a:pPr>
            <a:r>
              <a:rPr lang="en-ZA" sz="2400" b="1" dirty="0">
                <a:solidFill>
                  <a:srgbClr val="F79646">
                    <a:lumMod val="75000"/>
                  </a:srgbClr>
                </a:solidFill>
              </a:rPr>
              <a:t>Organisational Environment:</a:t>
            </a:r>
          </a:p>
          <a:p>
            <a:pPr marL="342900" indent="-342900" algn="just">
              <a:spcAft>
                <a:spcPts val="600"/>
              </a:spcAft>
              <a:buFont typeface="+mj-lt"/>
              <a:buAutoNum type="arabicPeriod"/>
            </a:pPr>
            <a:r>
              <a:rPr lang="en-ZA" b="1" dirty="0">
                <a:solidFill>
                  <a:prstClr val="black"/>
                </a:solidFill>
              </a:rPr>
              <a:t>Key issues relating to the Organisational Structure </a:t>
            </a:r>
            <a:r>
              <a:rPr lang="en-ZA" dirty="0">
                <a:solidFill>
                  <a:prstClr val="black"/>
                </a:solidFill>
              </a:rPr>
              <a:t>- The approved Organisational Structure will be implemented in a phased approach over the MTEF. The Department has developed a Migration Framework to manage the roll-out of the structure.  The Framework outlines in detail the processes that the Department will follow to deal with issues of decommission of old and commission of the new structure, matters around matching and placement of personnel, as well as capacitation through training, re-skilling and recruitment in accordance with the new </a:t>
            </a:r>
            <a:r>
              <a:rPr lang="en-ZA" dirty="0" smtClean="0">
                <a:solidFill>
                  <a:prstClr val="black"/>
                </a:solidFill>
              </a:rPr>
              <a:t>structure.</a:t>
            </a:r>
            <a:endParaRPr lang="en-ZA" dirty="0">
              <a:solidFill>
                <a:prstClr val="black"/>
              </a:solidFill>
            </a:endParaRPr>
          </a:p>
          <a:p>
            <a:pPr marL="342900" indent="-342900" algn="just">
              <a:spcAft>
                <a:spcPts val="600"/>
              </a:spcAft>
              <a:buFont typeface="+mj-lt"/>
              <a:buAutoNum type="arabicPeriod"/>
            </a:pPr>
            <a:r>
              <a:rPr lang="en-ZA" b="1" dirty="0">
                <a:solidFill>
                  <a:prstClr val="black"/>
                </a:solidFill>
              </a:rPr>
              <a:t>Factors within the organisational environment that have informed the Annual Performance </a:t>
            </a:r>
            <a:r>
              <a:rPr lang="en-ZA" b="1" dirty="0" smtClean="0">
                <a:solidFill>
                  <a:prstClr val="black"/>
                </a:solidFill>
              </a:rPr>
              <a:t>Plan </a:t>
            </a:r>
            <a:r>
              <a:rPr lang="en-ZA" dirty="0">
                <a:solidFill>
                  <a:prstClr val="black"/>
                </a:solidFill>
              </a:rPr>
              <a:t>- </a:t>
            </a:r>
            <a:r>
              <a:rPr lang="en-ZA" dirty="0" smtClean="0">
                <a:solidFill>
                  <a:prstClr val="black"/>
                </a:solidFill>
              </a:rPr>
              <a:t>The </a:t>
            </a:r>
            <a:r>
              <a:rPr lang="en-ZA" dirty="0">
                <a:solidFill>
                  <a:prstClr val="black"/>
                </a:solidFill>
              </a:rPr>
              <a:t>Department </a:t>
            </a:r>
            <a:r>
              <a:rPr lang="en-ZA" dirty="0" smtClean="0">
                <a:solidFill>
                  <a:prstClr val="black"/>
                </a:solidFill>
              </a:rPr>
              <a:t>is focussing its </a:t>
            </a:r>
            <a:r>
              <a:rPr lang="en-ZA" dirty="0">
                <a:solidFill>
                  <a:prstClr val="black"/>
                </a:solidFill>
              </a:rPr>
              <a:t>operating model </a:t>
            </a:r>
            <a:r>
              <a:rPr lang="en-ZA" dirty="0" smtClean="0">
                <a:solidFill>
                  <a:prstClr val="black"/>
                </a:solidFill>
              </a:rPr>
              <a:t>to place </a:t>
            </a:r>
            <a:r>
              <a:rPr lang="en-ZA" dirty="0">
                <a:solidFill>
                  <a:prstClr val="black"/>
                </a:solidFill>
              </a:rPr>
              <a:t>greater emphasis on the transformation and regulation of the Construction and Property Sectors, coordination of the EPWP as well as the oversight of concurrent functions. </a:t>
            </a:r>
            <a:r>
              <a:rPr lang="en-ZA" dirty="0" smtClean="0">
                <a:solidFill>
                  <a:prstClr val="black"/>
                </a:solidFill>
              </a:rPr>
              <a:t>Furthermore, the operating model takes </a:t>
            </a:r>
            <a:r>
              <a:rPr lang="en-ZA" dirty="0">
                <a:solidFill>
                  <a:prstClr val="black"/>
                </a:solidFill>
              </a:rPr>
              <a:t>into consideration the need to ensure that coordinated and integrated delivery of the concurrent functions are implemented with regard to determining Legislative and Regulatory Prescripts, Policy formulation, setting Norms and Standards, Monitoring and Evaluation and overseeing the implementation of these responsibilities. The Intergovernmental Coordination function will enable the Department to refine its role and give effect to improved oversight functions. </a:t>
            </a:r>
            <a:r>
              <a:rPr lang="en-ZA" dirty="0" smtClean="0">
                <a:solidFill>
                  <a:prstClr val="black"/>
                </a:solidFill>
              </a:rPr>
              <a:t> Through </a:t>
            </a:r>
            <a:r>
              <a:rPr lang="en-ZA" dirty="0">
                <a:solidFill>
                  <a:prstClr val="black"/>
                </a:solidFill>
              </a:rPr>
              <a:t>the Professional Services function, the Department will oversee and manage the implementation of Professional Services Capacity Building Programmes, across all Government spheres</a:t>
            </a:r>
          </a:p>
          <a:p>
            <a:pPr algn="just">
              <a:spcAft>
                <a:spcPts val="600"/>
              </a:spcAft>
            </a:pPr>
            <a:endParaRPr lang="en-ZA" dirty="0">
              <a:solidFill>
                <a:prstClr val="black"/>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528886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19</a:t>
            </a:fld>
            <a:endParaRPr lang="en-US" dirty="0">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304800" y="1007534"/>
            <a:ext cx="11658600" cy="1184940"/>
          </a:xfrm>
          <a:prstGeom prst="rect">
            <a:avLst/>
          </a:prstGeom>
          <a:noFill/>
        </p:spPr>
        <p:txBody>
          <a:bodyPr wrap="square" rtlCol="0">
            <a:spAutoFit/>
          </a:bodyPr>
          <a:lstStyle/>
          <a:p>
            <a:pPr algn="ctr">
              <a:spcAft>
                <a:spcPts val="600"/>
              </a:spcAft>
            </a:pPr>
            <a:r>
              <a:rPr lang="en-ZA" sz="2400" b="1" dirty="0" smtClean="0">
                <a:solidFill>
                  <a:srgbClr val="F79646">
                    <a:lumMod val="75000"/>
                  </a:srgbClr>
                </a:solidFill>
              </a:rPr>
              <a:t>Demand for </a:t>
            </a:r>
            <a:r>
              <a:rPr lang="en-ZA" sz="2400" b="1" dirty="0">
                <a:solidFill>
                  <a:srgbClr val="F79646">
                    <a:lumMod val="75000"/>
                  </a:srgbClr>
                </a:solidFill>
              </a:rPr>
              <a:t>services</a:t>
            </a:r>
            <a:r>
              <a:rPr lang="en-ZA" sz="2400" b="1" dirty="0" smtClean="0">
                <a:solidFill>
                  <a:srgbClr val="F79646">
                    <a:lumMod val="75000"/>
                  </a:srgbClr>
                </a:solidFill>
              </a:rPr>
              <a:t>: EPWP </a:t>
            </a:r>
            <a:r>
              <a:rPr lang="en-ZA" sz="2400" b="1" dirty="0">
                <a:solidFill>
                  <a:srgbClr val="F79646">
                    <a:lumMod val="75000"/>
                  </a:srgbClr>
                </a:solidFill>
              </a:rPr>
              <a:t>Performance against annual </a:t>
            </a:r>
            <a:r>
              <a:rPr lang="en-ZA" sz="2400" b="1" dirty="0" smtClean="0">
                <a:solidFill>
                  <a:srgbClr val="F79646">
                    <a:lumMod val="75000"/>
                  </a:srgbClr>
                </a:solidFill>
              </a:rPr>
              <a:t>(Municipal </a:t>
            </a:r>
            <a:r>
              <a:rPr lang="en-ZA" sz="2400" b="1" dirty="0">
                <a:solidFill>
                  <a:srgbClr val="F79646">
                    <a:lumMod val="75000"/>
                  </a:srgbClr>
                </a:solidFill>
              </a:rPr>
              <a:t>and </a:t>
            </a:r>
            <a:r>
              <a:rPr lang="en-ZA" sz="2400" b="1" dirty="0" smtClean="0">
                <a:solidFill>
                  <a:srgbClr val="F79646">
                    <a:lumMod val="75000"/>
                  </a:srgbClr>
                </a:solidFill>
              </a:rPr>
              <a:t>Provincial</a:t>
            </a:r>
            <a:r>
              <a:rPr lang="en-ZA" sz="2400" b="1" dirty="0">
                <a:solidFill>
                  <a:srgbClr val="F79646">
                    <a:lumMod val="75000"/>
                  </a:srgbClr>
                </a:solidFill>
              </a:rPr>
              <a:t>) work opportunity targets</a:t>
            </a:r>
          </a:p>
          <a:p>
            <a:pPr algn="just">
              <a:spcAft>
                <a:spcPts val="600"/>
              </a:spcAft>
            </a:pPr>
            <a:endParaRPr lang="en-ZA" dirty="0">
              <a:solidFill>
                <a:prstClr val="black"/>
              </a:solidFill>
            </a:endParaRPr>
          </a:p>
        </p:txBody>
      </p:sp>
      <p:pic>
        <p:nvPicPr>
          <p:cNvPr id="10" name="Picture 9"/>
          <p:cNvPicPr>
            <a:picLocks noChangeAspect="1"/>
          </p:cNvPicPr>
          <p:nvPr/>
        </p:nvPicPr>
        <p:blipFill>
          <a:blip r:embed="rId3" cstate="print"/>
          <a:stretch>
            <a:fillRect/>
          </a:stretch>
        </p:blipFill>
        <p:spPr>
          <a:xfrm>
            <a:off x="931355" y="4128903"/>
            <a:ext cx="3657143" cy="2209524"/>
          </a:xfrm>
          <a:prstGeom prst="rect">
            <a:avLst/>
          </a:prstGeom>
          <a:ln>
            <a:solidFill>
              <a:srgbClr val="000000"/>
            </a:solidFill>
          </a:ln>
        </p:spPr>
      </p:pic>
      <p:pic>
        <p:nvPicPr>
          <p:cNvPr id="11" name="Picture 10"/>
          <p:cNvPicPr>
            <a:picLocks noChangeAspect="1"/>
          </p:cNvPicPr>
          <p:nvPr/>
        </p:nvPicPr>
        <p:blipFill>
          <a:blip r:embed="rId4" cstate="print"/>
          <a:stretch>
            <a:fillRect/>
          </a:stretch>
        </p:blipFill>
        <p:spPr>
          <a:xfrm>
            <a:off x="6558472" y="4110647"/>
            <a:ext cx="4322398" cy="2217092"/>
          </a:xfrm>
          <a:prstGeom prst="rect">
            <a:avLst/>
          </a:prstGeom>
          <a:ln>
            <a:solidFill>
              <a:srgbClr val="000000"/>
            </a:solidFill>
          </a:ln>
        </p:spPr>
      </p:pic>
      <p:pic>
        <p:nvPicPr>
          <p:cNvPr id="12" name="Picture 11"/>
          <p:cNvPicPr>
            <a:picLocks noChangeAspect="1"/>
          </p:cNvPicPr>
          <p:nvPr/>
        </p:nvPicPr>
        <p:blipFill>
          <a:blip r:embed="rId5" cstate="print"/>
          <a:stretch>
            <a:fillRect/>
          </a:stretch>
        </p:blipFill>
        <p:spPr>
          <a:xfrm>
            <a:off x="931355" y="1828171"/>
            <a:ext cx="3657143" cy="2129006"/>
          </a:xfrm>
          <a:prstGeom prst="rect">
            <a:avLst/>
          </a:prstGeom>
          <a:ln>
            <a:solidFill>
              <a:srgbClr val="000000"/>
            </a:solidFill>
          </a:ln>
        </p:spPr>
      </p:pic>
      <p:pic>
        <p:nvPicPr>
          <p:cNvPr id="13" name="Picture 12"/>
          <p:cNvPicPr>
            <a:picLocks noChangeAspect="1"/>
          </p:cNvPicPr>
          <p:nvPr/>
        </p:nvPicPr>
        <p:blipFill>
          <a:blip r:embed="rId6" cstate="print"/>
          <a:stretch>
            <a:fillRect/>
          </a:stretch>
        </p:blipFill>
        <p:spPr>
          <a:xfrm>
            <a:off x="6576402" y="1733875"/>
            <a:ext cx="4322397" cy="2223302"/>
          </a:xfrm>
          <a:prstGeom prst="rect">
            <a:avLst/>
          </a:prstGeom>
          <a:ln>
            <a:solidFill>
              <a:srgbClr val="000000"/>
            </a:solidFill>
          </a:ln>
        </p:spPr>
      </p:pic>
    </p:spTree>
    <p:extLst>
      <p:ext uri="{BB962C8B-B14F-4D97-AF65-F5344CB8AC3E}">
        <p14:creationId xmlns:p14="http://schemas.microsoft.com/office/powerpoint/2010/main" xmlns="" val="1385392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2</a:t>
            </a:fld>
            <a:endParaRPr lang="en-US">
              <a:solidFill>
                <a:prstClr val="black">
                  <a:tint val="75000"/>
                </a:prstClr>
              </a:solidFill>
            </a:endParaRPr>
          </a:p>
        </p:txBody>
      </p:sp>
      <p:sp>
        <p:nvSpPr>
          <p:cNvPr id="3" name="Title 2"/>
          <p:cNvSpPr>
            <a:spLocks noGrp="1"/>
          </p:cNvSpPr>
          <p:nvPr>
            <p:ph type="title"/>
          </p:nvPr>
        </p:nvSpPr>
        <p:spPr>
          <a:xfrm>
            <a:off x="0" y="0"/>
            <a:ext cx="10972799" cy="990600"/>
          </a:xfrm>
        </p:spPr>
        <p:txBody>
          <a:bodyPr>
            <a:normAutofit/>
          </a:bodyPr>
          <a:lstStyle/>
          <a:p>
            <a:pPr>
              <a:lnSpc>
                <a:spcPct val="115000"/>
              </a:lnSpc>
              <a:spcAft>
                <a:spcPts val="1000"/>
              </a:spcAft>
            </a:pPr>
            <a:r>
              <a:rPr lang="en-ZA" b="1" dirty="0">
                <a:solidFill>
                  <a:srgbClr val="F79646">
                    <a:lumMod val="50000"/>
                  </a:srgbClr>
                </a:solidFill>
                <a:latin typeface="Tahoma" pitchFamily="34" charset="0"/>
                <a:ea typeface="Tahoma" pitchFamily="34" charset="0"/>
                <a:cs typeface="Tahoma" pitchFamily="34" charset="0"/>
              </a:rPr>
              <a:t>TABLE OF </a:t>
            </a:r>
            <a:r>
              <a:rPr lang="en-ZA" b="1" dirty="0" smtClean="0">
                <a:solidFill>
                  <a:srgbClr val="F79646">
                    <a:lumMod val="50000"/>
                  </a:srgbClr>
                </a:solidFill>
                <a:latin typeface="Tahoma" pitchFamily="34" charset="0"/>
                <a:ea typeface="Tahoma" pitchFamily="34" charset="0"/>
                <a:cs typeface="Tahoma" pitchFamily="34" charset="0"/>
              </a:rPr>
              <a:t>CONTENTS</a:t>
            </a:r>
            <a:endParaRPr lang="en-ZA" b="1" dirty="0">
              <a:solidFill>
                <a:srgbClr val="F79646">
                  <a:lumMod val="50000"/>
                </a:srgbClr>
              </a:solidFill>
              <a:latin typeface="Tahoma" pitchFamily="34" charset="0"/>
              <a:ea typeface="Tahoma" pitchFamily="34" charset="0"/>
              <a:cs typeface="Tahom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1324168"/>
              </p:ext>
            </p:extLst>
          </p:nvPr>
        </p:nvGraphicFramePr>
        <p:xfrm>
          <a:off x="533400" y="1295400"/>
          <a:ext cx="10972800" cy="4343400"/>
        </p:xfrm>
        <a:graphic>
          <a:graphicData uri="http://schemas.openxmlformats.org/drawingml/2006/table">
            <a:tbl>
              <a:tblPr firstRow="1" bandRow="1">
                <a:tableStyleId>{93296810-A885-4BE3-A3E7-6D5BEEA58F35}</a:tableStyleId>
              </a:tblPr>
              <a:tblGrid>
                <a:gridCol w="533400"/>
                <a:gridCol w="8001000"/>
                <a:gridCol w="2438400"/>
              </a:tblGrid>
              <a:tr h="810916">
                <a:tc>
                  <a:txBody>
                    <a:bodyPr/>
                    <a:lstStyle/>
                    <a:p>
                      <a:r>
                        <a:rPr lang="en-ZA" dirty="0" smtClean="0">
                          <a:solidFill>
                            <a:schemeClr val="tx1"/>
                          </a:solidFill>
                        </a:rPr>
                        <a:t>No.</a:t>
                      </a:r>
                      <a:endParaRPr lang="en-ZA" dirty="0">
                        <a:solidFill>
                          <a:schemeClr val="tx1"/>
                        </a:solidFill>
                      </a:endParaRPr>
                    </a:p>
                  </a:txBody>
                  <a:tcP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solidFill>
                      <a:schemeClr val="bg1"/>
                    </a:solidFill>
                  </a:tcPr>
                </a:tc>
                <a:tc>
                  <a:txBody>
                    <a:bodyPr/>
                    <a:lstStyle/>
                    <a:p>
                      <a:pPr algn="ctr"/>
                      <a:r>
                        <a:rPr lang="en-ZA" dirty="0" smtClean="0">
                          <a:solidFill>
                            <a:schemeClr val="tx1"/>
                          </a:solidFill>
                        </a:rPr>
                        <a:t>ITEM</a:t>
                      </a:r>
                      <a:endParaRPr lang="en-ZA" dirty="0">
                        <a:solidFill>
                          <a:schemeClr val="tx1"/>
                        </a:solidFill>
                      </a:endParaRPr>
                    </a:p>
                  </a:txBody>
                  <a:tcP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solidFill>
                      <a:schemeClr val="bg1"/>
                    </a:solidFill>
                  </a:tcPr>
                </a:tc>
                <a:tc>
                  <a:txBody>
                    <a:bodyPr/>
                    <a:lstStyle/>
                    <a:p>
                      <a:r>
                        <a:rPr lang="en-ZA" dirty="0" smtClean="0">
                          <a:solidFill>
                            <a:schemeClr val="tx1"/>
                          </a:solidFill>
                        </a:rPr>
                        <a:t>Slide</a:t>
                      </a:r>
                      <a:endParaRPr lang="en-ZA" dirty="0">
                        <a:solidFill>
                          <a:schemeClr val="tx1"/>
                        </a:solidFill>
                      </a:endParaRPr>
                    </a:p>
                  </a:txBody>
                  <a:tcP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solidFill>
                      <a:schemeClr val="bg1"/>
                    </a:solidFill>
                  </a:tcPr>
                </a:tc>
              </a:tr>
              <a:tr h="1099736">
                <a:tc>
                  <a:txBody>
                    <a:bodyPr/>
                    <a:lstStyle/>
                    <a:p>
                      <a:r>
                        <a:rPr lang="en-ZA" sz="1800" kern="1200" dirty="0" smtClean="0">
                          <a:solidFill>
                            <a:schemeClr val="dk1"/>
                          </a:solidFill>
                          <a:latin typeface="Arial"/>
                          <a:ea typeface="Times New Roman"/>
                          <a:cs typeface="Times New Roman"/>
                        </a:rPr>
                        <a:t>1.</a:t>
                      </a:r>
                      <a:endParaRPr lang="en-ZA" sz="1800" kern="1200" dirty="0">
                        <a:solidFill>
                          <a:schemeClr val="dk1"/>
                        </a:solidFill>
                        <a:latin typeface="Arial"/>
                        <a:ea typeface="Times New Roman"/>
                        <a:cs typeface="Times New Roman"/>
                      </a:endParaRPr>
                    </a:p>
                  </a:txBody>
                  <a:tcPr anchor="ctr">
                    <a:lnT w="57150" cap="flat" cmpd="sng" algn="ctr">
                      <a:solidFill>
                        <a:schemeClr val="accent6"/>
                      </a:solidFill>
                      <a:prstDash val="solid"/>
                      <a:round/>
                      <a:headEnd type="none" w="med" len="med"/>
                      <a:tailEnd type="none" w="med" len="med"/>
                    </a:lnT>
                    <a:solidFill>
                      <a:schemeClr val="bg1"/>
                    </a:solidFill>
                  </a:tcPr>
                </a:tc>
                <a:tc>
                  <a:txBody>
                    <a:bodyPr/>
                    <a:lstStyle/>
                    <a:p>
                      <a:pPr marL="0" indent="0">
                        <a:lnSpc>
                          <a:spcPct val="150000"/>
                        </a:lnSpc>
                        <a:spcAft>
                          <a:spcPts val="1000"/>
                        </a:spcAft>
                        <a:buNone/>
                      </a:pPr>
                      <a:r>
                        <a:rPr lang="en-ZA" sz="1800" kern="1200" dirty="0" smtClean="0">
                          <a:solidFill>
                            <a:schemeClr val="dk1"/>
                          </a:solidFill>
                          <a:latin typeface="Arial"/>
                          <a:ea typeface="Times New Roman"/>
                          <a:cs typeface="Times New Roman"/>
                        </a:rPr>
                        <a:t>Overview of the Annual Performance Plan</a:t>
                      </a:r>
                    </a:p>
                  </a:txBody>
                  <a:tcPr anchor="ctr">
                    <a:lnT w="57150" cap="flat" cmpd="sng" algn="ctr">
                      <a:solidFill>
                        <a:schemeClr val="accent6"/>
                      </a:solidFill>
                      <a:prstDash val="solid"/>
                      <a:round/>
                      <a:headEnd type="none" w="med" len="med"/>
                      <a:tailEnd type="none" w="med" len="med"/>
                    </a:lnT>
                    <a:solidFill>
                      <a:schemeClr val="bg1"/>
                    </a:solidFill>
                  </a:tcPr>
                </a:tc>
                <a:tc>
                  <a:txBody>
                    <a:bodyPr/>
                    <a:lstStyle/>
                    <a:p>
                      <a:r>
                        <a:rPr lang="en-ZA" sz="1800" kern="1200" dirty="0" smtClean="0">
                          <a:solidFill>
                            <a:schemeClr val="dk1"/>
                          </a:solidFill>
                          <a:latin typeface="Arial"/>
                          <a:ea typeface="Times New Roman"/>
                          <a:cs typeface="Times New Roman"/>
                        </a:rPr>
                        <a:t>3-6</a:t>
                      </a:r>
                      <a:endParaRPr lang="en-ZA" sz="1800" kern="1200" dirty="0">
                        <a:solidFill>
                          <a:schemeClr val="dk1"/>
                        </a:solidFill>
                        <a:latin typeface="Arial"/>
                        <a:ea typeface="Times New Roman"/>
                        <a:cs typeface="Times New Roman"/>
                      </a:endParaRPr>
                    </a:p>
                  </a:txBody>
                  <a:tcPr anchor="ctr">
                    <a:lnT w="57150" cap="flat" cmpd="sng" algn="ctr">
                      <a:solidFill>
                        <a:schemeClr val="accent6"/>
                      </a:solidFill>
                      <a:prstDash val="solid"/>
                      <a:round/>
                      <a:headEnd type="none" w="med" len="med"/>
                      <a:tailEnd type="none" w="med" len="med"/>
                    </a:lnT>
                    <a:solidFill>
                      <a:schemeClr val="bg1"/>
                    </a:solidFill>
                  </a:tcPr>
                </a:tc>
              </a:tr>
              <a:tr h="810916">
                <a:tc>
                  <a:txBody>
                    <a:bodyPr/>
                    <a:lstStyle/>
                    <a:p>
                      <a:r>
                        <a:rPr lang="en-ZA" sz="1800" kern="1200" dirty="0" smtClean="0">
                          <a:solidFill>
                            <a:schemeClr val="dk1"/>
                          </a:solidFill>
                          <a:latin typeface="Arial"/>
                          <a:ea typeface="Times New Roman"/>
                          <a:cs typeface="Times New Roman"/>
                        </a:rPr>
                        <a:t>2.</a:t>
                      </a:r>
                      <a:endParaRPr lang="en-ZA" sz="1800" kern="1200" dirty="0">
                        <a:solidFill>
                          <a:schemeClr val="dk1"/>
                        </a:solidFill>
                        <a:latin typeface="Arial"/>
                        <a:ea typeface="Times New Roman"/>
                        <a:cs typeface="Times New Roman"/>
                      </a:endParaRPr>
                    </a:p>
                  </a:txBody>
                  <a:tcPr anchor="ctr">
                    <a:solidFill>
                      <a:schemeClr val="bg1"/>
                    </a:solidFill>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latin typeface="Arial"/>
                          <a:ea typeface="Times New Roman"/>
                          <a:cs typeface="Times New Roman"/>
                        </a:rPr>
                        <a:t>DPW: Summary of the Strategic Overview (Part A)</a:t>
                      </a:r>
                    </a:p>
                  </a:txBody>
                  <a:tcPr anchor="ctr">
                    <a:solidFill>
                      <a:schemeClr val="bg1"/>
                    </a:solidFill>
                  </a:tcPr>
                </a:tc>
                <a:tc>
                  <a:txBody>
                    <a:bodyPr/>
                    <a:lstStyle/>
                    <a:p>
                      <a:r>
                        <a:rPr lang="en-ZA" sz="1800" kern="1200" dirty="0" smtClean="0">
                          <a:solidFill>
                            <a:schemeClr val="dk1"/>
                          </a:solidFill>
                          <a:latin typeface="Arial"/>
                          <a:ea typeface="Times New Roman"/>
                          <a:cs typeface="Times New Roman"/>
                        </a:rPr>
                        <a:t>7-31</a:t>
                      </a:r>
                      <a:endParaRPr lang="en-ZA" sz="1800" kern="1200" dirty="0">
                        <a:solidFill>
                          <a:schemeClr val="dk1"/>
                        </a:solidFill>
                        <a:latin typeface="Arial"/>
                        <a:ea typeface="Times New Roman"/>
                        <a:cs typeface="Times New Roman"/>
                      </a:endParaRPr>
                    </a:p>
                  </a:txBody>
                  <a:tcPr anchor="ctr">
                    <a:solidFill>
                      <a:schemeClr val="bg1"/>
                    </a:solidFill>
                  </a:tcPr>
                </a:tc>
              </a:tr>
              <a:tr h="810916">
                <a:tc>
                  <a:txBody>
                    <a:bodyPr/>
                    <a:lstStyle/>
                    <a:p>
                      <a:r>
                        <a:rPr lang="en-ZA" sz="1800" kern="1200" dirty="0" smtClean="0">
                          <a:solidFill>
                            <a:schemeClr val="dk1"/>
                          </a:solidFill>
                          <a:latin typeface="Arial"/>
                          <a:ea typeface="Times New Roman"/>
                          <a:cs typeface="Times New Roman"/>
                        </a:rPr>
                        <a:t>3.</a:t>
                      </a:r>
                      <a:endParaRPr lang="en-ZA" sz="1800" kern="1200" dirty="0">
                        <a:solidFill>
                          <a:schemeClr val="dk1"/>
                        </a:solidFill>
                        <a:latin typeface="Arial"/>
                        <a:ea typeface="Times New Roman"/>
                        <a:cs typeface="Times New Roman"/>
                      </a:endParaRPr>
                    </a:p>
                  </a:txBody>
                  <a:tcPr anchor="ctr">
                    <a:solidFill>
                      <a:schemeClr val="bg1"/>
                    </a:solidFill>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latin typeface="Arial"/>
                          <a:ea typeface="Times New Roman"/>
                          <a:cs typeface="Times New Roman"/>
                        </a:rPr>
                        <a:t>DPW: Programme Performance Indicators (Part B)</a:t>
                      </a:r>
                    </a:p>
                  </a:txBody>
                  <a:tcPr anchor="ctr">
                    <a:solidFill>
                      <a:schemeClr val="bg1"/>
                    </a:solidFill>
                  </a:tcPr>
                </a:tc>
                <a:tc>
                  <a:txBody>
                    <a:bodyPr/>
                    <a:lstStyle/>
                    <a:p>
                      <a:r>
                        <a:rPr lang="en-ZA" sz="1800" kern="1200" dirty="0" smtClean="0">
                          <a:solidFill>
                            <a:schemeClr val="dk1"/>
                          </a:solidFill>
                          <a:latin typeface="Arial"/>
                          <a:ea typeface="Times New Roman"/>
                          <a:cs typeface="Times New Roman"/>
                        </a:rPr>
                        <a:t>32-72</a:t>
                      </a:r>
                      <a:endParaRPr lang="en-ZA" sz="1800" kern="1200" dirty="0">
                        <a:solidFill>
                          <a:schemeClr val="dk1"/>
                        </a:solidFill>
                        <a:latin typeface="Arial"/>
                        <a:ea typeface="Times New Roman"/>
                        <a:cs typeface="Times New Roman"/>
                      </a:endParaRPr>
                    </a:p>
                  </a:txBody>
                  <a:tcPr anchor="ctr">
                    <a:solidFill>
                      <a:schemeClr val="bg1"/>
                    </a:solidFill>
                  </a:tcPr>
                </a:tc>
              </a:tr>
              <a:tr h="810916">
                <a:tc>
                  <a:txBody>
                    <a:bodyPr/>
                    <a:lstStyle/>
                    <a:p>
                      <a:r>
                        <a:rPr lang="en-ZA" sz="1800" kern="1200" dirty="0" smtClean="0">
                          <a:solidFill>
                            <a:schemeClr val="dk1"/>
                          </a:solidFill>
                          <a:latin typeface="Arial"/>
                          <a:ea typeface="Times New Roman"/>
                          <a:cs typeface="Times New Roman"/>
                        </a:rPr>
                        <a:t>4.</a:t>
                      </a:r>
                      <a:endParaRPr lang="en-ZA" sz="1800" kern="1200" dirty="0">
                        <a:solidFill>
                          <a:schemeClr val="dk1"/>
                        </a:solidFill>
                        <a:latin typeface="Arial"/>
                        <a:ea typeface="Times New Roman"/>
                        <a:cs typeface="Times New Roman"/>
                      </a:endParaRPr>
                    </a:p>
                  </a:txBody>
                  <a:tcPr anchor="ctr">
                    <a:solidFill>
                      <a:schemeClr val="bg1"/>
                    </a:solidFill>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latin typeface="Arial"/>
                          <a:ea typeface="Times New Roman"/>
                          <a:cs typeface="Times New Roman"/>
                        </a:rPr>
                        <a:t>DPW: Links to Long Term Infrastructure Plan (Part C) </a:t>
                      </a:r>
                    </a:p>
                  </a:txBody>
                  <a:tcPr anchor="ctr">
                    <a:solidFill>
                      <a:schemeClr val="bg1"/>
                    </a:solidFill>
                  </a:tcPr>
                </a:tc>
                <a:tc>
                  <a:txBody>
                    <a:bodyPr/>
                    <a:lstStyle/>
                    <a:p>
                      <a:r>
                        <a:rPr lang="en-ZA" sz="1800" kern="1200" dirty="0" smtClean="0">
                          <a:solidFill>
                            <a:schemeClr val="dk1"/>
                          </a:solidFill>
                          <a:latin typeface="Arial"/>
                          <a:ea typeface="Times New Roman"/>
                          <a:cs typeface="Times New Roman"/>
                        </a:rPr>
                        <a:t>73-78</a:t>
                      </a:r>
                      <a:endParaRPr lang="en-ZA" sz="1800" kern="1200" dirty="0">
                        <a:solidFill>
                          <a:schemeClr val="dk1"/>
                        </a:solidFill>
                        <a:latin typeface="Arial"/>
                        <a:ea typeface="Times New Roman"/>
                        <a:cs typeface="Times New Roman"/>
                      </a:endParaRPr>
                    </a:p>
                  </a:txBody>
                  <a:tcPr anchor="ctr">
                    <a:solidFill>
                      <a:schemeClr val="bg1"/>
                    </a:solidFill>
                  </a:tcPr>
                </a:tc>
              </a:tr>
            </a:tbl>
          </a:graphicData>
        </a:graphic>
      </p:graphicFrame>
    </p:spTree>
    <p:extLst>
      <p:ext uri="{BB962C8B-B14F-4D97-AF65-F5344CB8AC3E}">
        <p14:creationId xmlns:p14="http://schemas.microsoft.com/office/powerpoint/2010/main" xmlns="" val="622510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920668A4-1CEE-4085-97AA-4FEDC4F30CD8}" type="slidenum">
              <a:rPr lang="en-US" sz="900">
                <a:solidFill>
                  <a:prstClr val="black">
                    <a:tint val="75000"/>
                  </a:prstClr>
                </a:solidFill>
                <a:latin typeface="Arial" panose="020B0604020202020204" pitchFamily="34" charset="0"/>
                <a:cs typeface="Arial" panose="020B0604020202020204" pitchFamily="34" charset="0"/>
              </a:rPr>
              <a:pPr/>
              <a:t>20</a:t>
            </a:fld>
            <a:endParaRPr lang="en-US" sz="900" dirty="0">
              <a:solidFill>
                <a:prstClr val="black">
                  <a:tint val="75000"/>
                </a:prstClr>
              </a:solidFill>
              <a:latin typeface="Arial" panose="020B0604020202020204" pitchFamily="34" charset="0"/>
              <a:cs typeface="Arial" panose="020B0604020202020204" pitchFamily="34" charset="0"/>
            </a:endParaRPr>
          </a:p>
        </p:txBody>
      </p:sp>
      <p:sp>
        <p:nvSpPr>
          <p:cNvPr id="140290" name="Title 2"/>
          <p:cNvSpPr>
            <a:spLocks noGrp="1"/>
          </p:cNvSpPr>
          <p:nvPr>
            <p:ph type="title"/>
          </p:nvPr>
        </p:nvSpPr>
        <p:spPr/>
        <p:txBody>
          <a:bodyPr>
            <a:normAutofit fontScale="90000"/>
          </a:bodyPr>
          <a:lstStyle/>
          <a:p>
            <a:pPr algn="l">
              <a:defRPr/>
            </a:pPr>
            <a:r>
              <a:rPr lang="en-US" sz="1600" b="1" kern="1200" dirty="0">
                <a:solidFill>
                  <a:prstClr val="black"/>
                </a:solidFill>
                <a:effectLst>
                  <a:outerShdw blurRad="50800" dist="25400" dir="5400000" algn="t" rotWithShape="0">
                    <a:prstClr val="black">
                      <a:alpha val="25000"/>
                    </a:prstClr>
                  </a:outerShdw>
                </a:effectLst>
                <a:latin typeface="Arial" pitchFamily="34" charset="0"/>
                <a:cs typeface="Arial" pitchFamily="34" charset="0"/>
              </a:rPr>
              <a:t/>
            </a:r>
            <a:br>
              <a:rPr lang="en-US" sz="1600" b="1" kern="1200" dirty="0">
                <a:solidFill>
                  <a:prstClr val="black"/>
                </a:solidFill>
                <a:effectLst>
                  <a:outerShdw blurRad="50800" dist="25400" dir="5400000" algn="t" rotWithShape="0">
                    <a:prstClr val="black">
                      <a:alpha val="25000"/>
                    </a:prstClr>
                  </a:outerShdw>
                </a:effectLst>
                <a:latin typeface="Arial" pitchFamily="34" charset="0"/>
                <a:cs typeface="Arial" pitchFamily="34" charset="0"/>
              </a:rPr>
            </a:br>
            <a:r>
              <a:rPr lang="en-US" sz="1600" b="1" kern="1200" dirty="0" smtClean="0">
                <a:solidFill>
                  <a:prstClr val="black"/>
                </a:solidFill>
                <a:effectLst>
                  <a:outerShdw blurRad="50800" dist="25400" dir="5400000" algn="t" rotWithShape="0">
                    <a:prstClr val="black">
                      <a:alpha val="25000"/>
                    </a:prstClr>
                  </a:outerShdw>
                </a:effectLst>
                <a:latin typeface="Arial" pitchFamily="34" charset="0"/>
                <a:cs typeface="Arial" pitchFamily="34" charset="0"/>
              </a:rPr>
              <a:t/>
            </a:r>
            <a:br>
              <a:rPr lang="en-US" sz="1600" b="1" kern="1200" dirty="0" smtClean="0">
                <a:solidFill>
                  <a:prstClr val="black"/>
                </a:solidFill>
                <a:effectLst>
                  <a:outerShdw blurRad="50800" dist="25400" dir="5400000" algn="t" rotWithShape="0">
                    <a:prstClr val="black">
                      <a:alpha val="25000"/>
                    </a:prstClr>
                  </a:outerShdw>
                </a:effectLst>
                <a:latin typeface="Arial" pitchFamily="34" charset="0"/>
                <a:cs typeface="Arial" pitchFamily="34" charset="0"/>
              </a:rPr>
            </a:br>
            <a:r>
              <a:rPr lang="en-US" sz="2200" b="1" dirty="0" err="1">
                <a:solidFill>
                  <a:srgbClr val="F79646">
                    <a:lumMod val="50000"/>
                  </a:srgbClr>
                </a:solidFill>
                <a:latin typeface="Tahoma" pitchFamily="34" charset="0"/>
                <a:ea typeface="Tahoma" pitchFamily="34" charset="0"/>
                <a:cs typeface="Tahoma" pitchFamily="34" charset="0"/>
              </a:rPr>
              <a:t>EPWP</a:t>
            </a:r>
            <a:r>
              <a:rPr lang="en-US" sz="2200" b="1" dirty="0">
                <a:solidFill>
                  <a:srgbClr val="F79646">
                    <a:lumMod val="50000"/>
                  </a:srgbClr>
                </a:solidFill>
                <a:latin typeface="Tahoma" pitchFamily="34" charset="0"/>
                <a:ea typeface="Tahoma" pitchFamily="34" charset="0"/>
                <a:cs typeface="Tahoma" pitchFamily="34" charset="0"/>
              </a:rPr>
              <a:t> INTEGRATED GRANT FOR PROVINCES – MTEF ALLOCATION </a:t>
            </a:r>
            <a:br>
              <a:rPr lang="en-US" sz="2200" b="1" dirty="0">
                <a:solidFill>
                  <a:srgbClr val="F79646">
                    <a:lumMod val="50000"/>
                  </a:srgbClr>
                </a:solidFill>
                <a:latin typeface="Tahoma" pitchFamily="34" charset="0"/>
                <a:ea typeface="Tahoma" pitchFamily="34" charset="0"/>
                <a:cs typeface="Tahoma" pitchFamily="34" charset="0"/>
              </a:rPr>
            </a:br>
            <a:endParaRPr lang="en-US" sz="2200" b="1" dirty="0">
              <a:solidFill>
                <a:srgbClr val="F79646">
                  <a:lumMod val="50000"/>
                </a:srgbClr>
              </a:solidFill>
              <a:latin typeface="Tahoma" pitchFamily="34" charset="0"/>
              <a:ea typeface="Tahoma" pitchFamily="34" charset="0"/>
              <a:cs typeface="Tahoma" pitchFamily="34" charset="0"/>
            </a:endParaRPr>
          </a:p>
        </p:txBody>
      </p:sp>
      <p:sp>
        <p:nvSpPr>
          <p:cNvPr id="25605" name="Rectangle 6"/>
          <p:cNvSpPr>
            <a:spLocks noChangeArrowheads="1"/>
          </p:cNvSpPr>
          <p:nvPr/>
        </p:nvSpPr>
        <p:spPr bwMode="auto">
          <a:xfrm>
            <a:off x="1847850" y="1916113"/>
            <a:ext cx="8496300" cy="187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914400" eaLnBrk="0" fontAlgn="base" hangingPunct="0">
              <a:spcBef>
                <a:spcPct val="20000"/>
              </a:spcBef>
              <a:spcAft>
                <a:spcPct val="0"/>
              </a:spcAft>
              <a:buClr>
                <a:srgbClr val="FF872D"/>
              </a:buClr>
            </a:pPr>
            <a:endParaRPr lang="en-US" sz="4000" b="1" dirty="0">
              <a:solidFill>
                <a:srgbClr val="333399"/>
              </a:solidFill>
              <a:latin typeface="Arial"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18826227"/>
              </p:ext>
            </p:extLst>
          </p:nvPr>
        </p:nvGraphicFramePr>
        <p:xfrm>
          <a:off x="372836" y="1556670"/>
          <a:ext cx="11209566" cy="4465385"/>
        </p:xfrm>
        <a:graphic>
          <a:graphicData uri="http://schemas.openxmlformats.org/drawingml/2006/table">
            <a:tbl>
              <a:tblPr/>
              <a:tblGrid>
                <a:gridCol w="3736521"/>
                <a:gridCol w="2108958"/>
                <a:gridCol w="2108958"/>
                <a:gridCol w="1467100"/>
                <a:gridCol w="1788029"/>
              </a:tblGrid>
              <a:tr h="304800">
                <a:tc rowSpan="2">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Provinces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Allocation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Allocation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gridSpan="2">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MTEF Estimates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hMerge="1">
                  <a:txBody>
                    <a:bodyPr/>
                    <a:lstStyle/>
                    <a:p>
                      <a:endParaRPr lang="en-US"/>
                    </a:p>
                  </a:txBody>
                  <a:tcPr/>
                </a:tc>
              </a:tr>
              <a:tr h="383599">
                <a:tc vMerge="1">
                  <a:txBody>
                    <a:bodyPr/>
                    <a:lstStyle/>
                    <a:p>
                      <a:endParaRPr lang="en-US"/>
                    </a:p>
                  </a:txBody>
                  <a:tcPr/>
                </a:tc>
                <a:tc>
                  <a:txBody>
                    <a:bodyPr/>
                    <a:lstStyle/>
                    <a:p>
                      <a:pPr algn="ct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2016/17</a:t>
                      </a:r>
                      <a:endParaRPr lang="en-US" sz="2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2017/18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a:r>
                        <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rPr>
                        <a:t>2019/20</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r h="302201">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r h="383599">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Eastern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77 370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112 335</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954">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Free State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25 641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28 566</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805">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Gauteng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32 820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53 178</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795">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KwaZulu-Natal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104 066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78 211</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Limpopo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18 745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20 195</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Mpumalanga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42 855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34 436</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Northern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17 876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20 143</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81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North West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51 021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14 383</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11">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Western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31 615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34 132</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612">
                <a:tc>
                  <a:txBody>
                    <a:bodyPr/>
                    <a:lstStyle/>
                    <a:p>
                      <a:pPr algn="l" fontAlgn="t"/>
                      <a:r>
                        <a:rPr lang="en-US" sz="1400" b="1" i="0" u="none" strike="noStrike" dirty="0" smtClean="0">
                          <a:solidFill>
                            <a:srgbClr val="000000"/>
                          </a:solidFill>
                          <a:effectLst/>
                          <a:latin typeface="Arial" panose="020B0604020202020204" pitchFamily="34" charset="0"/>
                          <a:cs typeface="Arial" panose="020B0604020202020204" pitchFamily="34" charset="0"/>
                        </a:rPr>
                        <a:t>Unallocated</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416 036</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451 505</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599">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402 009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395 579</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416 036</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451 505</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bl>
          </a:graphicData>
        </a:graphic>
      </p:graphicFrame>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074767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920668A4-1CEE-4085-97AA-4FEDC4F30CD8}" type="slidenum">
              <a:rPr lang="en-US" sz="900">
                <a:solidFill>
                  <a:prstClr val="black">
                    <a:tint val="75000"/>
                  </a:prstClr>
                </a:solidFill>
                <a:latin typeface="Arial" panose="020B0604020202020204" pitchFamily="34" charset="0"/>
                <a:cs typeface="Arial" panose="020B0604020202020204" pitchFamily="34" charset="0"/>
              </a:rPr>
              <a:pPr/>
              <a:t>21</a:t>
            </a:fld>
            <a:endParaRPr lang="en-US" sz="900" dirty="0">
              <a:solidFill>
                <a:prstClr val="black">
                  <a:tint val="75000"/>
                </a:prstClr>
              </a:solidFill>
              <a:latin typeface="Arial" panose="020B0604020202020204" pitchFamily="34" charset="0"/>
              <a:cs typeface="Arial" panose="020B0604020202020204" pitchFamily="34" charset="0"/>
            </a:endParaRPr>
          </a:p>
        </p:txBody>
      </p:sp>
      <p:sp>
        <p:nvSpPr>
          <p:cNvPr id="140290" name="Title 2"/>
          <p:cNvSpPr>
            <a:spLocks noGrp="1"/>
          </p:cNvSpPr>
          <p:nvPr>
            <p:ph type="title"/>
          </p:nvPr>
        </p:nvSpPr>
        <p:spPr/>
        <p:txBody>
          <a:bodyPr>
            <a:normAutofit fontScale="90000"/>
          </a:bodyPr>
          <a:lstStyle/>
          <a:p>
            <a:pPr algn="l">
              <a:defRPr/>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
            </a:r>
            <a:br>
              <a:rPr lang="en-US" sz="2400" b="1" dirty="0">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br>
            <a:r>
              <a:rPr lang="en-US" sz="2200" b="1" dirty="0">
                <a:solidFill>
                  <a:srgbClr val="F79646">
                    <a:lumMod val="50000"/>
                  </a:srgbClr>
                </a:solidFill>
                <a:latin typeface="Tahoma" pitchFamily="34" charset="0"/>
                <a:ea typeface="Tahoma" pitchFamily="34" charset="0"/>
                <a:cs typeface="Tahoma" pitchFamily="34" charset="0"/>
              </a:rPr>
              <a:t>INTEGRATED GRANT FOR PROVINCES – EXPENDITURE AS AT </a:t>
            </a:r>
            <a:r>
              <a:rPr lang="en-US" sz="2200" b="1" dirty="0" smtClean="0">
                <a:solidFill>
                  <a:srgbClr val="F79646">
                    <a:lumMod val="50000"/>
                  </a:srgbClr>
                </a:solidFill>
                <a:latin typeface="Tahoma" pitchFamily="34" charset="0"/>
                <a:ea typeface="Tahoma" pitchFamily="34" charset="0"/>
                <a:cs typeface="Tahoma" pitchFamily="34" charset="0"/>
              </a:rPr>
              <a:t>31 MARCH 2017</a:t>
            </a:r>
            <a:r>
              <a:rPr lang="en-US" sz="2200" b="1" dirty="0">
                <a:solidFill>
                  <a:srgbClr val="F79646">
                    <a:lumMod val="50000"/>
                  </a:srgbClr>
                </a:solidFill>
                <a:latin typeface="Tahoma" pitchFamily="34" charset="0"/>
                <a:ea typeface="Tahoma" pitchFamily="34" charset="0"/>
                <a:cs typeface="Tahoma" pitchFamily="34" charset="0"/>
              </a:rPr>
              <a:t/>
            </a:r>
            <a:br>
              <a:rPr lang="en-US" sz="2200" b="1" dirty="0">
                <a:solidFill>
                  <a:srgbClr val="F79646">
                    <a:lumMod val="50000"/>
                  </a:srgbClr>
                </a:solidFill>
                <a:latin typeface="Tahoma" pitchFamily="34" charset="0"/>
                <a:ea typeface="Tahoma" pitchFamily="34" charset="0"/>
                <a:cs typeface="Tahoma" pitchFamily="34" charset="0"/>
              </a:rPr>
            </a:br>
            <a:endParaRPr lang="en-US" sz="2200" b="1" dirty="0">
              <a:solidFill>
                <a:srgbClr val="F79646">
                  <a:lumMod val="50000"/>
                </a:srgbClr>
              </a:solidFill>
              <a:latin typeface="Tahoma" pitchFamily="34" charset="0"/>
              <a:ea typeface="Tahoma" pitchFamily="34" charset="0"/>
              <a:cs typeface="Tahoma" pitchFamily="34" charset="0"/>
            </a:endParaRPr>
          </a:p>
        </p:txBody>
      </p:sp>
      <p:sp>
        <p:nvSpPr>
          <p:cNvPr id="25605" name="Rectangle 6"/>
          <p:cNvSpPr>
            <a:spLocks noChangeArrowheads="1"/>
          </p:cNvSpPr>
          <p:nvPr/>
        </p:nvSpPr>
        <p:spPr bwMode="auto">
          <a:xfrm>
            <a:off x="1847850" y="1916113"/>
            <a:ext cx="8496300" cy="187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914400" eaLnBrk="0" fontAlgn="base" hangingPunct="0">
              <a:spcBef>
                <a:spcPct val="20000"/>
              </a:spcBef>
              <a:spcAft>
                <a:spcPct val="0"/>
              </a:spcAft>
              <a:buClr>
                <a:srgbClr val="FF872D"/>
              </a:buClr>
            </a:pPr>
            <a:endParaRPr lang="en-US" sz="4000" b="1" dirty="0">
              <a:solidFill>
                <a:srgbClr val="333399"/>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513775456"/>
              </p:ext>
            </p:extLst>
          </p:nvPr>
        </p:nvGraphicFramePr>
        <p:xfrm>
          <a:off x="534185" y="1188824"/>
          <a:ext cx="11123630" cy="4996203"/>
        </p:xfrm>
        <a:graphic>
          <a:graphicData uri="http://schemas.openxmlformats.org/drawingml/2006/table">
            <a:tbl>
              <a:tblPr/>
              <a:tblGrid>
                <a:gridCol w="2558790"/>
                <a:gridCol w="1648998"/>
                <a:gridCol w="1599243"/>
                <a:gridCol w="1734291"/>
                <a:gridCol w="1791154"/>
                <a:gridCol w="1791154"/>
              </a:tblGrid>
              <a:tr h="928679">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Provinces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 Adjusted Allocation </a:t>
                      </a:r>
                      <a:endParaRPr lang="en-US"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a:t>
                      </a:r>
                      <a:r>
                        <a:rPr lang="en-US" sz="1400" b="1" i="0" u="none" strike="noStrike" dirty="0">
                          <a:solidFill>
                            <a:srgbClr val="000000"/>
                          </a:solidFill>
                          <a:effectLst/>
                          <a:latin typeface="Arial" panose="020B0604020202020204" pitchFamily="34" charset="0"/>
                          <a:cs typeface="Arial" panose="020B0604020202020204" pitchFamily="34" charset="0"/>
                        </a:rPr>
                        <a:t>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 Transferred to date </a:t>
                      </a:r>
                      <a:endParaRPr lang="en-US"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a:t>
                      </a:r>
                      <a:r>
                        <a:rPr lang="en-US" sz="1400" b="1" i="0" u="none" strike="noStrike" dirty="0">
                          <a:solidFill>
                            <a:srgbClr val="000000"/>
                          </a:solidFill>
                          <a:effectLst/>
                          <a:latin typeface="Arial" panose="020B0604020202020204" pitchFamily="34" charset="0"/>
                          <a:cs typeface="Arial" panose="020B0604020202020204" pitchFamily="34" charset="0"/>
                        </a:rPr>
                        <a:t>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Transfers as % Adjusted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 Expenditure to date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Expenditure as % Adjusted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r h="39296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Eastern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77 370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77 370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76 323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99%</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96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Free State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25 641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25 641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22 362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87%</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96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Gauteng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32 820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32 820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31,112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95%</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96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KwaZulu-Natal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104 066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104 066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103 758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96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Limpopo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18 745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18 745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17 168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92%</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96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Mpumalanga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42 855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42 855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39 071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91%</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96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Northern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17 876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17 876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17 857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96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North West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51 021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51 021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49 858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98%</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969">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Western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31 615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31 615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31</a:t>
                      </a:r>
                      <a:r>
                        <a:rPr lang="en-GB" sz="1400" b="1"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387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99%</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0803">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Grant 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marR="0" indent="0" algn="r" defTabSz="914391" rtl="0" eaLnBrk="1" fontAlgn="t" latinLnBrk="0" hangingPunct="1">
                        <a:lnSpc>
                          <a:spcPts val="1300"/>
                        </a:lnSpc>
                        <a:spcBef>
                          <a:spcPts val="650"/>
                        </a:spcBef>
                        <a:spcAft>
                          <a:spcPts val="0"/>
                        </a:spcAft>
                        <a:buClrTx/>
                        <a:buSzTx/>
                        <a:buFontTx/>
                        <a:buNone/>
                        <a:tabLst/>
                        <a:defRPr/>
                      </a:pP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 402 009 </a:t>
                      </a:r>
                      <a:endPar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endParaRPr>
                    </a:p>
                    <a:p>
                      <a:pPr marL="0" algn="r" defTabSz="914391" rtl="0" eaLnBrk="1" fontAlgn="t" latinLnBrk="0" hangingPunct="1">
                        <a:lnSpc>
                          <a:spcPts val="1300"/>
                        </a:lnSpc>
                        <a:spcBef>
                          <a:spcPts val="650"/>
                        </a:spcBef>
                        <a:spcAft>
                          <a:spcPts val="0"/>
                        </a:spcAft>
                      </a:pP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marR="0" indent="0" algn="r" defTabSz="914391" rtl="0" eaLnBrk="1" fontAlgn="t" latinLnBrk="0" hangingPunct="1">
                        <a:lnSpc>
                          <a:spcPts val="1300"/>
                        </a:lnSpc>
                        <a:spcBef>
                          <a:spcPts val="650"/>
                        </a:spcBef>
                        <a:spcAft>
                          <a:spcPts val="0"/>
                        </a:spcAft>
                        <a:buClrTx/>
                        <a:buSzTx/>
                        <a:buFontTx/>
                        <a:buNone/>
                        <a:tabLst/>
                        <a:defRPr/>
                      </a:pP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 402 009 </a:t>
                      </a:r>
                      <a:endPar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388</a:t>
                      </a:r>
                      <a:r>
                        <a:rPr lang="en-GB" sz="1400" b="1" i="0" u="none" strike="noStrike" kern="1200" baseline="0" dirty="0" smtClean="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896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97%</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bl>
          </a:graphicData>
        </a:graphic>
      </p:graphicFrame>
      <p:pic>
        <p:nvPicPr>
          <p:cNvPr id="1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962015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25603"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920668A4-1CEE-4085-97AA-4FEDC4F30CD8}" type="slidenum">
              <a:rPr lang="en-US" sz="900">
                <a:solidFill>
                  <a:prstClr val="black">
                    <a:tint val="75000"/>
                  </a:prstClr>
                </a:solidFill>
                <a:latin typeface="Arial" panose="020B0604020202020204" pitchFamily="34" charset="0"/>
                <a:cs typeface="Arial" panose="020B0604020202020204" pitchFamily="34" charset="0"/>
              </a:rPr>
              <a:pPr/>
              <a:t>22</a:t>
            </a:fld>
            <a:endParaRPr lang="en-US" sz="900" dirty="0">
              <a:solidFill>
                <a:prstClr val="black">
                  <a:tint val="75000"/>
                </a:prstClr>
              </a:solidFill>
              <a:latin typeface="Arial" panose="020B0604020202020204" pitchFamily="34" charset="0"/>
              <a:cs typeface="Arial" panose="020B0604020202020204" pitchFamily="34" charset="0"/>
            </a:endParaRPr>
          </a:p>
        </p:txBody>
      </p:sp>
      <p:sp>
        <p:nvSpPr>
          <p:cNvPr id="140290" name="Title 2"/>
          <p:cNvSpPr>
            <a:spLocks noGrp="1"/>
          </p:cNvSpPr>
          <p:nvPr>
            <p:ph type="title"/>
          </p:nvPr>
        </p:nvSpPr>
        <p:spPr/>
        <p:txBody>
          <a:bodyPr>
            <a:normAutofit/>
          </a:bodyPr>
          <a:lstStyle/>
          <a:p>
            <a:pPr>
              <a:defRPr/>
            </a:pPr>
            <a:r>
              <a:rPr lang="en-US" b="1" dirty="0">
                <a:solidFill>
                  <a:srgbClr val="F79646">
                    <a:lumMod val="50000"/>
                  </a:srgbClr>
                </a:solidFill>
                <a:latin typeface="Tahoma" pitchFamily="34" charset="0"/>
                <a:ea typeface="Tahoma" pitchFamily="34" charset="0"/>
                <a:cs typeface="Tahoma" pitchFamily="34" charset="0"/>
              </a:rPr>
              <a:t>SOCIAL SECTOR EPWP INCENTIVE GRANT FOR PROVINCES – </a:t>
            </a:r>
            <a:r>
              <a:rPr lang="en-US" b="1" dirty="0" err="1">
                <a:solidFill>
                  <a:srgbClr val="F79646">
                    <a:lumMod val="50000"/>
                  </a:srgbClr>
                </a:solidFill>
                <a:latin typeface="Tahoma" pitchFamily="34" charset="0"/>
                <a:ea typeface="Tahoma" pitchFamily="34" charset="0"/>
                <a:cs typeface="Tahoma" pitchFamily="34" charset="0"/>
              </a:rPr>
              <a:t>MTEF</a:t>
            </a:r>
            <a:r>
              <a:rPr lang="en-US" b="1" dirty="0">
                <a:solidFill>
                  <a:srgbClr val="F79646">
                    <a:lumMod val="50000"/>
                  </a:srgbClr>
                </a:solidFill>
                <a:latin typeface="Tahoma" pitchFamily="34" charset="0"/>
                <a:ea typeface="Tahoma" pitchFamily="34" charset="0"/>
                <a:cs typeface="Tahoma" pitchFamily="34" charset="0"/>
              </a:rPr>
              <a:t> ALLOCATION </a:t>
            </a:r>
          </a:p>
        </p:txBody>
      </p:sp>
      <p:sp>
        <p:nvSpPr>
          <p:cNvPr id="25605" name="Rectangle 6"/>
          <p:cNvSpPr>
            <a:spLocks noChangeArrowheads="1"/>
          </p:cNvSpPr>
          <p:nvPr/>
        </p:nvSpPr>
        <p:spPr bwMode="auto">
          <a:xfrm>
            <a:off x="1847850" y="1916113"/>
            <a:ext cx="8496300" cy="187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914400" eaLnBrk="0" fontAlgn="base" hangingPunct="0">
              <a:spcBef>
                <a:spcPct val="20000"/>
              </a:spcBef>
              <a:spcAft>
                <a:spcPct val="0"/>
              </a:spcAft>
              <a:buClr>
                <a:srgbClr val="FF872D"/>
              </a:buClr>
            </a:pPr>
            <a:endParaRPr lang="en-US" sz="4000" b="1" dirty="0">
              <a:solidFill>
                <a:srgbClr val="333399"/>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54263711"/>
              </p:ext>
            </p:extLst>
          </p:nvPr>
        </p:nvGraphicFramePr>
        <p:xfrm>
          <a:off x="609603" y="1089865"/>
          <a:ext cx="11409575" cy="4589301"/>
        </p:xfrm>
        <a:graphic>
          <a:graphicData uri="http://schemas.openxmlformats.org/drawingml/2006/table">
            <a:tbl>
              <a:tblPr/>
              <a:tblGrid>
                <a:gridCol w="3803191"/>
                <a:gridCol w="2146587"/>
                <a:gridCol w="2146587"/>
                <a:gridCol w="1493278"/>
                <a:gridCol w="1819932"/>
              </a:tblGrid>
              <a:tr h="421366">
                <a:tc rowSpan="2">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Provinces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t"/>
                      <a:r>
                        <a:rPr lang="en-US" sz="1400" b="1" i="0" u="none" strike="noStrike" dirty="0" smtClean="0">
                          <a:solidFill>
                            <a:srgbClr val="000000"/>
                          </a:solidFill>
                          <a:effectLst/>
                          <a:latin typeface="Arial" panose="020B0604020202020204" pitchFamily="34" charset="0"/>
                          <a:cs typeface="Arial" panose="020B0604020202020204" pitchFamily="34" charset="0"/>
                        </a:rPr>
                        <a:t>Allocation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gridSpan="2">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MTEF Estimates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hMerge="1">
                  <a:txBody>
                    <a:bodyPr/>
                    <a:lstStyle/>
                    <a:p>
                      <a:endParaRPr lang="en-US"/>
                    </a:p>
                  </a:txBody>
                  <a:tcPr/>
                </a:tc>
              </a:tr>
              <a:tr h="421366">
                <a:tc vMerge="1">
                  <a:txBody>
                    <a:bodyPr/>
                    <a:lstStyle/>
                    <a:p>
                      <a:endParaRPr lang="en-US"/>
                    </a:p>
                  </a:txBody>
                  <a:tcPr/>
                </a:tc>
                <a:tc>
                  <a:txBody>
                    <a:bodyPr/>
                    <a:lstStyle/>
                    <a:p>
                      <a:pPr algn="ct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2016/17 </a:t>
                      </a:r>
                      <a:r>
                        <a:rPr lang="en-US" sz="2000" b="1" i="0" u="none" strike="noStrike" dirty="0" smtClean="0">
                          <a:solidFill>
                            <a:srgbClr val="FF0000"/>
                          </a:solidFill>
                          <a:effectLst/>
                          <a:latin typeface="Arial" panose="020B0604020202020204" pitchFamily="34" charset="0"/>
                          <a:cs typeface="Arial" panose="020B0604020202020204" pitchFamily="34" charset="0"/>
                        </a:rPr>
                        <a:t>*</a:t>
                      </a:r>
                      <a:endParaRPr lang="en-US" sz="2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2017/18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a:r>
                        <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rPr>
                        <a:t>2019/20</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r h="277203">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R’000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Eastern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21 460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14 503</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Free State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21 979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23 167</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Gauteng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49 969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24 797</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KwaZulu-Natal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61 553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85 016</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Limpopo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36 802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41 979</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Mpumalanga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59 554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75 180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Northern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26 769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56 594</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North West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42 053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32 008</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Western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39 523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32 339</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marL="0" marR="0" indent="0" algn="l" defTabSz="914391"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panose="020B0604020202020204" pitchFamily="34" charset="0"/>
                          <a:cs typeface="Arial" panose="020B0604020202020204" pitchFamily="34" charset="0"/>
                        </a:rPr>
                        <a:t>Unallocated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endParaRPr lang="en-ZA" sz="1400" b="1" i="0" u="none" strike="noStrike" kern="120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391" rtl="0" eaLnBrk="1" fontAlgn="t" latinLnBrk="0" hangingPunct="1">
                        <a:lnSpc>
                          <a:spcPts val="1300"/>
                        </a:lnSpc>
                        <a:spcBef>
                          <a:spcPts val="650"/>
                        </a:spcBef>
                        <a:spcAft>
                          <a:spcPts val="0"/>
                        </a:spcAft>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407 948</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430</a:t>
                      </a:r>
                      <a:r>
                        <a:rPr lang="en-US" sz="1400" b="1" i="0" u="none" strike="noStrike" kern="1200" baseline="0" dirty="0" smtClean="0">
                          <a:solidFill>
                            <a:srgbClr val="000000"/>
                          </a:solidFill>
                          <a:effectLst/>
                          <a:latin typeface="Arial" panose="020B0604020202020204" pitchFamily="34" charset="0"/>
                          <a:ea typeface="+mn-ea"/>
                          <a:cs typeface="Arial" panose="020B0604020202020204" pitchFamily="34" charset="0"/>
                        </a:rPr>
                        <a:t> 793</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1366">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359 662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385 583</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407 948</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430</a:t>
                      </a:r>
                      <a:r>
                        <a:rPr lang="en-US" sz="1400" b="1" i="0" u="none" strike="noStrike" kern="1200" baseline="0" dirty="0" smtClean="0">
                          <a:solidFill>
                            <a:srgbClr val="000000"/>
                          </a:solidFill>
                          <a:effectLst/>
                          <a:latin typeface="Arial" panose="020B0604020202020204" pitchFamily="34" charset="0"/>
                          <a:ea typeface="+mn-ea"/>
                          <a:cs typeface="Arial" panose="020B0604020202020204" pitchFamily="34" charset="0"/>
                        </a:rPr>
                        <a:t> 793</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bl>
          </a:graphicData>
        </a:graphic>
      </p:graphicFrame>
      <p:sp>
        <p:nvSpPr>
          <p:cNvPr id="3" name="TextBox 2"/>
          <p:cNvSpPr txBox="1"/>
          <p:nvPr/>
        </p:nvSpPr>
        <p:spPr>
          <a:xfrm>
            <a:off x="1752600" y="6096000"/>
            <a:ext cx="7920117" cy="307777"/>
          </a:xfrm>
          <a:prstGeom prst="rect">
            <a:avLst/>
          </a:prstGeom>
          <a:noFill/>
        </p:spPr>
        <p:txBody>
          <a:bodyPr wrap="none" rtlCol="0">
            <a:spAutoFit/>
          </a:bodyPr>
          <a:lstStyle/>
          <a:p>
            <a:r>
              <a:rPr lang="en-ZA" sz="1400" b="1" dirty="0">
                <a:solidFill>
                  <a:srgbClr val="FF0000"/>
                </a:solidFill>
              </a:rPr>
              <a:t>*</a:t>
            </a:r>
            <a:r>
              <a:rPr lang="en-ZA" sz="1400" b="1" dirty="0" smtClean="0">
                <a:solidFill>
                  <a:srgbClr val="FF0000"/>
                </a:solidFill>
              </a:rPr>
              <a:t>100% was transferred to Provinces at the end of 2016/17, and 97% of the transferred budget was spent</a:t>
            </a:r>
            <a:endParaRPr lang="en-ZA" sz="1400" b="1" dirty="0">
              <a:solidFill>
                <a:srgbClr val="FF0000"/>
              </a:solidFill>
            </a:endParaRPr>
          </a:p>
        </p:txBody>
      </p:sp>
    </p:spTree>
    <p:extLst>
      <p:ext uri="{BB962C8B-B14F-4D97-AF65-F5344CB8AC3E}">
        <p14:creationId xmlns:p14="http://schemas.microsoft.com/office/powerpoint/2010/main" xmlns="" val="1074511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920668A4-1CEE-4085-97AA-4FEDC4F30CD8}" type="slidenum">
              <a:rPr lang="en-US" sz="900">
                <a:solidFill>
                  <a:prstClr val="black">
                    <a:tint val="75000"/>
                  </a:prstClr>
                </a:solidFill>
                <a:latin typeface="Arial" panose="020B0604020202020204" pitchFamily="34" charset="0"/>
                <a:cs typeface="Arial" panose="020B0604020202020204" pitchFamily="34" charset="0"/>
              </a:rPr>
              <a:pPr/>
              <a:t>23</a:t>
            </a:fld>
            <a:endParaRPr lang="en-US" sz="900" dirty="0">
              <a:solidFill>
                <a:prstClr val="black">
                  <a:tint val="75000"/>
                </a:prstClr>
              </a:solidFill>
              <a:latin typeface="Arial" panose="020B0604020202020204" pitchFamily="34" charset="0"/>
              <a:cs typeface="Arial" panose="020B0604020202020204" pitchFamily="34" charset="0"/>
            </a:endParaRPr>
          </a:p>
        </p:txBody>
      </p:sp>
      <p:sp>
        <p:nvSpPr>
          <p:cNvPr id="140290" name="Title 2"/>
          <p:cNvSpPr>
            <a:spLocks noGrp="1"/>
          </p:cNvSpPr>
          <p:nvPr>
            <p:ph type="title"/>
          </p:nvPr>
        </p:nvSpPr>
        <p:spPr/>
        <p:txBody>
          <a:bodyPr>
            <a:normAutofit/>
          </a:bodyPr>
          <a:lstStyle/>
          <a:p>
            <a:pPr algn="l">
              <a:defRPr/>
            </a:pPr>
            <a:r>
              <a:rPr lang="en-US" b="1" dirty="0">
                <a:solidFill>
                  <a:srgbClr val="F79646">
                    <a:lumMod val="50000"/>
                  </a:srgbClr>
                </a:solidFill>
                <a:latin typeface="Tahoma" pitchFamily="34" charset="0"/>
                <a:ea typeface="Tahoma" pitchFamily="34" charset="0"/>
                <a:cs typeface="Tahoma" pitchFamily="34" charset="0"/>
              </a:rPr>
              <a:t>SOCIAL SECTOR EPWP INCENTIVE GRANT FOR PROVINCES – EXPENDITURE AS AT </a:t>
            </a:r>
            <a:r>
              <a:rPr lang="en-US" b="1" dirty="0" smtClean="0">
                <a:solidFill>
                  <a:srgbClr val="F79646">
                    <a:lumMod val="50000"/>
                  </a:srgbClr>
                </a:solidFill>
                <a:latin typeface="Tahoma" pitchFamily="34" charset="0"/>
                <a:ea typeface="Tahoma" pitchFamily="34" charset="0"/>
                <a:cs typeface="Tahoma" pitchFamily="34" charset="0"/>
              </a:rPr>
              <a:t>31 MARCH 2017</a:t>
            </a:r>
            <a:endParaRPr lang="en-US" b="1" dirty="0">
              <a:solidFill>
                <a:srgbClr val="F79646">
                  <a:lumMod val="50000"/>
                </a:srgbClr>
              </a:solidFill>
              <a:latin typeface="Tahoma" pitchFamily="34" charset="0"/>
              <a:ea typeface="Tahoma" pitchFamily="34" charset="0"/>
              <a:cs typeface="Tahoma" pitchFamily="34" charset="0"/>
            </a:endParaRPr>
          </a:p>
        </p:txBody>
      </p:sp>
      <p:sp>
        <p:nvSpPr>
          <p:cNvPr id="25605" name="Rectangle 6"/>
          <p:cNvSpPr>
            <a:spLocks noChangeArrowheads="1"/>
          </p:cNvSpPr>
          <p:nvPr/>
        </p:nvSpPr>
        <p:spPr bwMode="auto">
          <a:xfrm>
            <a:off x="1847850" y="1916113"/>
            <a:ext cx="8496300" cy="187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914400" eaLnBrk="0" fontAlgn="base" hangingPunct="0">
              <a:spcBef>
                <a:spcPct val="20000"/>
              </a:spcBef>
              <a:spcAft>
                <a:spcPct val="0"/>
              </a:spcAft>
              <a:buClr>
                <a:srgbClr val="FF872D"/>
              </a:buClr>
            </a:pPr>
            <a:endParaRPr lang="en-US" sz="4000" b="1" dirty="0">
              <a:solidFill>
                <a:srgbClr val="333399"/>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971584657"/>
              </p:ext>
            </p:extLst>
          </p:nvPr>
        </p:nvGraphicFramePr>
        <p:xfrm>
          <a:off x="381002" y="1091713"/>
          <a:ext cx="11201400" cy="5163531"/>
        </p:xfrm>
        <a:graphic>
          <a:graphicData uri="http://schemas.openxmlformats.org/drawingml/2006/table">
            <a:tbl>
              <a:tblPr/>
              <a:tblGrid>
                <a:gridCol w="2576679"/>
                <a:gridCol w="1660524"/>
                <a:gridCol w="1610426"/>
                <a:gridCol w="1746415"/>
                <a:gridCol w="1803678"/>
                <a:gridCol w="1803678"/>
              </a:tblGrid>
              <a:tr h="821826">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Provinces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 Adjusted Allocation </a:t>
                      </a:r>
                      <a:endParaRPr lang="en-US"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a:t>
                      </a:r>
                      <a:r>
                        <a:rPr lang="en-US" sz="1400" b="1" i="0" u="none" strike="noStrike" dirty="0">
                          <a:solidFill>
                            <a:srgbClr val="000000"/>
                          </a:solidFill>
                          <a:effectLst/>
                          <a:latin typeface="Arial" panose="020B0604020202020204" pitchFamily="34" charset="0"/>
                          <a:cs typeface="Arial" panose="020B0604020202020204" pitchFamily="34" charset="0"/>
                        </a:rPr>
                        <a:t>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 Transferred to date </a:t>
                      </a:r>
                      <a:endParaRPr lang="en-US"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a:t>
                      </a:r>
                      <a:r>
                        <a:rPr lang="en-US" sz="1400" b="1" i="0" u="none" strike="noStrike" dirty="0">
                          <a:solidFill>
                            <a:srgbClr val="000000"/>
                          </a:solidFill>
                          <a:effectLst/>
                          <a:latin typeface="Arial" panose="020B0604020202020204" pitchFamily="34" charset="0"/>
                          <a:cs typeface="Arial" panose="020B0604020202020204" pitchFamily="34" charset="0"/>
                        </a:rPr>
                        <a:t>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Transfers as %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 Expenditure to date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Expenditure as %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r h="41945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Eastern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21 460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21 460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21 133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98%</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45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Free State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21 979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21 979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21 888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45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Gauteng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49 969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49 969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49 818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45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KwaZulu-Natal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61 553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61 553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58 644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95%</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45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Limpopo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36 802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36 802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36 726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45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Mpumalanga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59 554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59 554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57 895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97%</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45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Northern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26 769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26 769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23 552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88%</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45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North West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42 053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42 053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41 152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98%</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45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Western Cape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39 523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39 523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39 333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583">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Grant 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marR="0" indent="0" algn="r" defTabSz="914391" rtl="0" eaLnBrk="1" fontAlgn="b" latinLnBrk="0" hangingPunct="1">
                        <a:lnSpc>
                          <a:spcPct val="100000"/>
                        </a:lnSpc>
                        <a:spcBef>
                          <a:spcPts val="0"/>
                        </a:spcBef>
                        <a:spcAft>
                          <a:spcPts val="0"/>
                        </a:spcAft>
                        <a:buClrTx/>
                        <a:buSzTx/>
                        <a:buFontTx/>
                        <a:buNone/>
                        <a:tabLst/>
                        <a:defRPr/>
                      </a:pP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 359 662 </a:t>
                      </a:r>
                      <a:endPar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endParaRPr>
                    </a:p>
                    <a:p>
                      <a:pPr algn="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marR="0" indent="0" algn="r" defTabSz="914391" rtl="0" eaLnBrk="1" fontAlgn="b" latinLnBrk="0" hangingPunct="1">
                        <a:lnSpc>
                          <a:spcPct val="100000"/>
                        </a:lnSpc>
                        <a:spcBef>
                          <a:spcPts val="0"/>
                        </a:spcBef>
                        <a:spcAft>
                          <a:spcPts val="0"/>
                        </a:spcAft>
                        <a:buClrTx/>
                        <a:buSzTx/>
                        <a:buFontTx/>
                        <a:buNone/>
                        <a:tabLst/>
                        <a:defRPr/>
                      </a:pP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 359 662 </a:t>
                      </a:r>
                      <a:endPar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endParaRPr>
                    </a:p>
                    <a:p>
                      <a:pPr algn="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100%</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350 141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c>
                  <a:txBody>
                    <a:bodyPr/>
                    <a:lstStyle/>
                    <a:p>
                      <a:pPr marL="0" algn="r" defTabSz="914391" rtl="0" eaLnBrk="1" fontAlgn="t" latinLnBrk="0" hangingPunct="1">
                        <a:lnSpc>
                          <a:spcPts val="1300"/>
                        </a:lnSpc>
                        <a:spcBef>
                          <a:spcPts val="650"/>
                        </a:spcBef>
                        <a:spcAft>
                          <a:spcPts val="0"/>
                        </a:spcAft>
                      </a:pP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97%</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953"/>
                    </a:solidFill>
                  </a:tcPr>
                </a:tc>
              </a:tr>
            </a:tbl>
          </a:graphicData>
        </a:graphic>
      </p:graphicFrame>
      <p:pic>
        <p:nvPicPr>
          <p:cNvPr id="1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822615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56" y="6364823"/>
            <a:ext cx="1012632" cy="410122"/>
          </a:xfrm>
          <a:prstGeom prst="rect">
            <a:avLst/>
          </a:prstGeom>
          <a:noFill/>
          <a:ln>
            <a:noFill/>
          </a:ln>
          <a:effectLst/>
          <a:extLst/>
        </p:spPr>
      </p:pic>
      <p:sp>
        <p:nvSpPr>
          <p:cNvPr id="4" name="Footer Placeholder 3"/>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24</a:t>
            </a:fld>
            <a:endParaRPr lang="en-US" dirty="0">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APP </a:t>
            </a:r>
            <a:r>
              <a:rPr lang="en-ZA" b="1" dirty="0">
                <a:solidFill>
                  <a:srgbClr val="F79646">
                    <a:lumMod val="50000"/>
                  </a:srgbClr>
                </a:solidFill>
                <a:latin typeface="Tahoma" pitchFamily="34" charset="0"/>
                <a:ea typeface="Tahoma" pitchFamily="34" charset="0"/>
                <a:cs typeface="Tahoma" pitchFamily="34" charset="0"/>
              </a:rPr>
              <a:t>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266701" y="682467"/>
            <a:ext cx="11658600" cy="684000"/>
          </a:xfrm>
          <a:prstGeom prst="rect">
            <a:avLst/>
          </a:prstGeom>
          <a:noFill/>
        </p:spPr>
        <p:txBody>
          <a:bodyPr wrap="square" rtlCol="0">
            <a:spAutoFit/>
          </a:bodyPr>
          <a:lstStyle/>
          <a:p>
            <a:pPr algn="just"/>
            <a:endParaRPr lang="en-ZA" dirty="0">
              <a:solidFill>
                <a:prstClr val="black"/>
              </a:solidFill>
            </a:endParaRPr>
          </a:p>
          <a:p>
            <a:pPr algn="ctr"/>
            <a:r>
              <a:rPr lang="en-ZA" sz="2400" b="1" dirty="0">
                <a:solidFill>
                  <a:srgbClr val="F79646">
                    <a:lumMod val="75000"/>
                  </a:srgbClr>
                </a:solidFill>
              </a:rPr>
              <a:t>Description of the Strategic Planning </a:t>
            </a:r>
            <a:r>
              <a:rPr lang="en-ZA" sz="2400" b="1" dirty="0" smtClean="0">
                <a:solidFill>
                  <a:srgbClr val="F79646">
                    <a:lumMod val="75000"/>
                  </a:srgbClr>
                </a:solidFill>
              </a:rPr>
              <a:t>Process</a:t>
            </a:r>
          </a:p>
          <a:p>
            <a:pPr algn="ctr"/>
            <a:endParaRPr lang="en-ZA" sz="2400" b="1" dirty="0">
              <a:solidFill>
                <a:srgbClr val="F79646">
                  <a:lumMod val="75000"/>
                </a:srgbClr>
              </a:solidFill>
            </a:endParaRPr>
          </a:p>
        </p:txBody>
      </p:sp>
      <p:graphicFrame>
        <p:nvGraphicFramePr>
          <p:cNvPr id="6" name="Diagram 5"/>
          <p:cNvGraphicFramePr/>
          <p:nvPr>
            <p:extLst>
              <p:ext uri="{D42A27DB-BD31-4B8C-83A1-F6EECF244321}">
                <p14:modId xmlns:p14="http://schemas.microsoft.com/office/powerpoint/2010/main" xmlns="" val="1075816875"/>
              </p:ext>
            </p:extLst>
          </p:nvPr>
        </p:nvGraphicFramePr>
        <p:xfrm>
          <a:off x="553572" y="1439333"/>
          <a:ext cx="113538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594545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25</a:t>
            </a:fld>
            <a:endParaRPr lang="en-US" dirty="0">
              <a:solidFill>
                <a:prstClr val="black">
                  <a:tint val="75000"/>
                </a:prstClr>
              </a:solidFill>
            </a:endParaRPr>
          </a:p>
        </p:txBody>
      </p:sp>
      <p:sp>
        <p:nvSpPr>
          <p:cNvPr id="4" name="Title 3"/>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PER PROGRAMME</a:t>
            </a:r>
          </a:p>
        </p:txBody>
      </p:sp>
      <p:graphicFrame>
        <p:nvGraphicFramePr>
          <p:cNvPr id="2" name="Table 1"/>
          <p:cNvGraphicFramePr>
            <a:graphicFrameLocks noGrp="1"/>
          </p:cNvGraphicFramePr>
          <p:nvPr>
            <p:extLst>
              <p:ext uri="{D42A27DB-BD31-4B8C-83A1-F6EECF244321}">
                <p14:modId xmlns:p14="http://schemas.microsoft.com/office/powerpoint/2010/main" xmlns="" val="2305442319"/>
              </p:ext>
            </p:extLst>
          </p:nvPr>
        </p:nvGraphicFramePr>
        <p:xfrm>
          <a:off x="372142" y="1169578"/>
          <a:ext cx="11249243" cy="4179282"/>
        </p:xfrm>
        <a:graphic>
          <a:graphicData uri="http://schemas.openxmlformats.org/drawingml/2006/table">
            <a:tbl>
              <a:tblPr/>
              <a:tblGrid>
                <a:gridCol w="5312896"/>
                <a:gridCol w="2032996"/>
                <a:gridCol w="1301117"/>
                <a:gridCol w="1301117"/>
                <a:gridCol w="1301117"/>
              </a:tblGrid>
              <a:tr h="647553">
                <a:tc rowSpan="3">
                  <a:txBody>
                    <a:bodyPr/>
                    <a:lstStyle/>
                    <a:p>
                      <a:pPr algn="l" fontAlgn="ctr"/>
                      <a:r>
                        <a:rPr lang="en-GB" sz="1800" b="1" i="0" u="none" strike="noStrike" dirty="0">
                          <a:solidFill>
                            <a:srgbClr val="000000"/>
                          </a:solidFill>
                          <a:effectLst/>
                          <a:latin typeface="Arial"/>
                        </a:rPr>
                        <a:t>Programmes</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800" b="1" i="0" u="none" strike="noStrike" dirty="0">
                          <a:solidFill>
                            <a:srgbClr val="000000"/>
                          </a:solidFill>
                          <a:effectLst/>
                          <a:latin typeface="Arial"/>
                        </a:rPr>
                        <a:t>Adjusted appropriation</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gridSpan="3">
                  <a:txBody>
                    <a:bodyPr/>
                    <a:lstStyle/>
                    <a:p>
                      <a:pPr algn="ctr" fontAlgn="ctr"/>
                      <a:r>
                        <a:rPr lang="en-GB" sz="1800" b="1" i="0" u="none" strike="noStrike" dirty="0">
                          <a:solidFill>
                            <a:srgbClr val="000000"/>
                          </a:solidFill>
                          <a:effectLst/>
                          <a:latin typeface="Arial"/>
                        </a:rPr>
                        <a:t>Medium-term expenditure estimate</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endParaRPr lang="en-US"/>
                    </a:p>
                  </a:txBody>
                  <a:tcPr/>
                </a:tc>
                <a:tc hMerge="1">
                  <a:txBody>
                    <a:bodyPr/>
                    <a:lstStyle/>
                    <a:p>
                      <a:endParaRPr lang="en-US"/>
                    </a:p>
                  </a:txBody>
                  <a:tcPr/>
                </a:tc>
              </a:tr>
              <a:tr h="404720">
                <a:tc vMerge="1">
                  <a:txBody>
                    <a:bodyPr/>
                    <a:lstStyle/>
                    <a:p>
                      <a:endParaRPr lang="en-US"/>
                    </a:p>
                  </a:txBody>
                  <a:tcPr/>
                </a:tc>
                <a:tc>
                  <a:txBody>
                    <a:bodyPr/>
                    <a:lstStyle/>
                    <a:p>
                      <a:pPr algn="ctr" fontAlgn="ctr"/>
                      <a:r>
                        <a:rPr lang="en-GB" sz="1800" b="1" i="0" u="none" strike="noStrike" dirty="0" smtClean="0">
                          <a:solidFill>
                            <a:srgbClr val="000000"/>
                          </a:solidFill>
                          <a:effectLst/>
                          <a:latin typeface="Arial"/>
                        </a:rPr>
                        <a:t>2016/17</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800" b="1" i="0" u="none" strike="noStrike" dirty="0" smtClean="0">
                          <a:solidFill>
                            <a:srgbClr val="000000"/>
                          </a:solidFill>
                          <a:effectLst/>
                          <a:latin typeface="Arial"/>
                        </a:rPr>
                        <a:t>2017/18</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800" b="1" i="0" u="none" strike="noStrike" dirty="0" smtClean="0">
                          <a:solidFill>
                            <a:srgbClr val="000000"/>
                          </a:solidFill>
                          <a:effectLst/>
                          <a:latin typeface="Arial"/>
                        </a:rPr>
                        <a:t>2018/19</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800" b="1" i="0" u="none" strike="noStrike" dirty="0" smtClean="0">
                          <a:solidFill>
                            <a:srgbClr val="000000"/>
                          </a:solidFill>
                          <a:effectLst/>
                          <a:latin typeface="Arial"/>
                        </a:rPr>
                        <a:t>2019/20</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r>
              <a:tr h="404720">
                <a:tc vMerge="1">
                  <a:txBody>
                    <a:bodyPr/>
                    <a:lstStyle/>
                    <a:p>
                      <a:endParaRPr lang="en-US"/>
                    </a:p>
                  </a:txBody>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r>
              <a:tr h="404720">
                <a:tc>
                  <a:txBody>
                    <a:bodyPr/>
                    <a:lstStyle/>
                    <a:p>
                      <a:pPr algn="l" fontAlgn="ctr"/>
                      <a:r>
                        <a:rPr lang="en-GB" sz="1800" b="0" i="0" u="none" strike="noStrike" dirty="0">
                          <a:solidFill>
                            <a:srgbClr val="000000"/>
                          </a:solidFill>
                          <a:effectLst/>
                          <a:latin typeface="Arial Narrow"/>
                        </a:rPr>
                        <a:t>Administration</a:t>
                      </a:r>
                      <a:endParaRPr lang="en-US" sz="18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516 006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493 810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512 348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540 463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800" b="0" i="0" u="none" strike="noStrike">
                          <a:solidFill>
                            <a:srgbClr val="000000"/>
                          </a:solidFill>
                          <a:effectLst/>
                          <a:latin typeface="Arial Narrow"/>
                        </a:rPr>
                        <a:t>Intergovernmental Coordination</a:t>
                      </a:r>
                      <a:endParaRPr lang="en-US" sz="1800" b="0"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28 639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60 230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65 040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69 263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800" b="0" i="0" u="none" strike="noStrike" dirty="0">
                          <a:solidFill>
                            <a:srgbClr val="000000"/>
                          </a:solidFill>
                          <a:effectLst/>
                          <a:latin typeface="Arial Narrow"/>
                        </a:rPr>
                        <a:t>Expanded Public Works Programme</a:t>
                      </a:r>
                      <a:endParaRPr lang="en-US" sz="18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2 319 500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2 414 583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2 533 226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2 703 585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800" b="0" i="0" u="none" strike="noStrike" dirty="0">
                          <a:solidFill>
                            <a:srgbClr val="000000"/>
                          </a:solidFill>
                          <a:effectLst/>
                          <a:latin typeface="Arial Narrow"/>
                        </a:rPr>
                        <a:t>Property and Construction Industry </a:t>
                      </a:r>
                      <a:r>
                        <a:rPr lang="en-GB" sz="1800" b="0" i="0" u="none" strike="noStrike" dirty="0" smtClean="0">
                          <a:solidFill>
                            <a:srgbClr val="000000"/>
                          </a:solidFill>
                          <a:effectLst/>
                          <a:latin typeface="Arial Narrow"/>
                        </a:rPr>
                        <a:t>Policy and Research</a:t>
                      </a:r>
                      <a:endParaRPr lang="en-US" sz="18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3 552 562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3 969 871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4 287 734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4 516 174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800" b="0" i="0" u="none" strike="noStrike" dirty="0" smtClean="0">
                          <a:solidFill>
                            <a:srgbClr val="000000"/>
                          </a:solidFill>
                          <a:effectLst/>
                          <a:latin typeface="Arial Narrow"/>
                        </a:rPr>
                        <a:t>Prestige Policy </a:t>
                      </a:r>
                      <a:endParaRPr lang="en-US" sz="18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96 092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0" i="0" u="none" strike="noStrike" kern="1200">
                          <a:solidFill>
                            <a:srgbClr val="000000"/>
                          </a:solidFill>
                          <a:effectLst/>
                          <a:latin typeface="Arial Narrow"/>
                          <a:ea typeface="+mn-ea"/>
                          <a:cs typeface="+mn-cs"/>
                        </a:rPr>
                        <a:t>       99 636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95 906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391" rtl="0" eaLnBrk="1" fontAlgn="ctr" latinLnBrk="0" hangingPunct="1"/>
                      <a:r>
                        <a:rPr lang="en-ZA" sz="1800" b="0" i="0" u="none" strike="noStrike" kern="1200" dirty="0">
                          <a:solidFill>
                            <a:srgbClr val="000000"/>
                          </a:solidFill>
                          <a:effectLst/>
                          <a:latin typeface="Arial Narrow"/>
                          <a:ea typeface="+mn-ea"/>
                          <a:cs typeface="+mn-cs"/>
                        </a:rPr>
                        <a:t>     108 295 </a:t>
                      </a:r>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93969">
                <a:tc>
                  <a:txBody>
                    <a:bodyPr/>
                    <a:lstStyle/>
                    <a:p>
                      <a:pPr algn="l" fontAlgn="ctr"/>
                      <a:r>
                        <a:rPr lang="en-GB" sz="1800" b="1" i="0" u="none" strike="noStrike">
                          <a:solidFill>
                            <a:srgbClr val="000000"/>
                          </a:solidFill>
                          <a:effectLst/>
                          <a:latin typeface="Arial Narrow"/>
                          <a:cs typeface="Arial"/>
                        </a:rPr>
                        <a:t> </a:t>
                      </a:r>
                      <a:endParaRPr lang="en-US" sz="18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800" b="1" i="0" u="none" strike="noStrike">
                          <a:solidFill>
                            <a:srgbClr val="000000"/>
                          </a:solidFill>
                          <a:effectLst/>
                          <a:latin typeface="Arial Narrow"/>
                        </a:rPr>
                        <a:t> </a:t>
                      </a:r>
                      <a:endParaRPr lang="en-US" sz="18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800" b="1" i="0" u="none" strike="noStrike" dirty="0">
                          <a:solidFill>
                            <a:srgbClr val="000000"/>
                          </a:solidFill>
                          <a:effectLst/>
                          <a:latin typeface="Arial Narrow"/>
                        </a:rPr>
                        <a:t> </a:t>
                      </a:r>
                      <a:endParaRPr lang="en-US" sz="18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fontAlgn="ctr"/>
                      <a:r>
                        <a:rPr lang="en-GB" sz="1800" b="1" i="0" u="none" strike="noStrike">
                          <a:solidFill>
                            <a:srgbClr val="000000"/>
                          </a:solidFill>
                          <a:effectLst/>
                          <a:latin typeface="Arial Narrow"/>
                        </a:rPr>
                        <a:t> </a:t>
                      </a:r>
                      <a:endParaRPr lang="en-US" sz="18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GB" sz="1800" b="1" i="0" u="none" strike="noStrike" dirty="0">
                          <a:solidFill>
                            <a:srgbClr val="000000"/>
                          </a:solidFill>
                          <a:effectLst/>
                          <a:latin typeface="Arial Narrow"/>
                        </a:rPr>
                        <a:t> </a:t>
                      </a:r>
                      <a:endParaRPr lang="en-US" sz="18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800" b="1" i="0" u="none" strike="noStrike">
                          <a:solidFill>
                            <a:srgbClr val="000000"/>
                          </a:solidFill>
                          <a:effectLst/>
                          <a:latin typeface="Arial Narrow"/>
                          <a:cs typeface="Arial"/>
                        </a:rPr>
                        <a:t>Total</a:t>
                      </a:r>
                      <a:endParaRPr lang="en-US" sz="18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1" i="0" u="none" strike="noStrike" kern="1200">
                          <a:solidFill>
                            <a:srgbClr val="000000"/>
                          </a:solidFill>
                          <a:effectLst/>
                          <a:latin typeface="Arial Narrow"/>
                          <a:ea typeface="+mn-ea"/>
                          <a:cs typeface="+mn-cs"/>
                        </a:rPr>
                        <a:t>  6 512 799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391" rtl="0" eaLnBrk="1" fontAlgn="ctr" latinLnBrk="0" hangingPunct="1"/>
                      <a:r>
                        <a:rPr lang="en-ZA" sz="1800" b="1" i="0" u="none" strike="noStrike" kern="1200">
                          <a:solidFill>
                            <a:srgbClr val="000000"/>
                          </a:solidFill>
                          <a:effectLst/>
                          <a:latin typeface="Arial Narrow"/>
                          <a:ea typeface="+mn-ea"/>
                          <a:cs typeface="+mn-cs"/>
                        </a:rPr>
                        <a:t>  7 038 130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algn="r" defTabSz="914391" rtl="0" eaLnBrk="1" fontAlgn="ctr" latinLnBrk="0" hangingPunct="1"/>
                      <a:r>
                        <a:rPr lang="en-ZA" sz="1800" b="1" i="0" u="none" strike="noStrike" kern="1200">
                          <a:solidFill>
                            <a:srgbClr val="000000"/>
                          </a:solidFill>
                          <a:effectLst/>
                          <a:latin typeface="Arial Narrow"/>
                          <a:ea typeface="+mn-ea"/>
                          <a:cs typeface="+mn-cs"/>
                        </a:rPr>
                        <a:t>  7 494 254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391" rtl="0" eaLnBrk="1" fontAlgn="ctr" latinLnBrk="0" hangingPunct="1"/>
                      <a:r>
                        <a:rPr lang="en-ZA" sz="1800" b="1" i="0" u="none" strike="noStrike" kern="1200" dirty="0">
                          <a:solidFill>
                            <a:srgbClr val="000000"/>
                          </a:solidFill>
                          <a:effectLst/>
                          <a:latin typeface="Arial Narrow"/>
                          <a:ea typeface="+mn-ea"/>
                          <a:cs typeface="+mn-cs"/>
                        </a:rPr>
                        <a:t>  7 937 780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pic>
        <p:nvPicPr>
          <p:cNvPr id="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823871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26</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PER ECONOMIC CLASSIFICATION</a:t>
            </a:r>
          </a:p>
        </p:txBody>
      </p:sp>
      <p:graphicFrame>
        <p:nvGraphicFramePr>
          <p:cNvPr id="6" name="Content Placeholder 5"/>
          <p:cNvGraphicFramePr>
            <a:graphicFrameLocks/>
          </p:cNvGraphicFramePr>
          <p:nvPr>
            <p:extLst>
              <p:ext uri="{D42A27DB-BD31-4B8C-83A1-F6EECF244321}">
                <p14:modId xmlns:p14="http://schemas.microsoft.com/office/powerpoint/2010/main" xmlns="" val="1846244336"/>
              </p:ext>
            </p:extLst>
          </p:nvPr>
        </p:nvGraphicFramePr>
        <p:xfrm>
          <a:off x="343788" y="1205810"/>
          <a:ext cx="11504427" cy="4971194"/>
        </p:xfrm>
        <a:graphic>
          <a:graphicData uri="http://schemas.openxmlformats.org/drawingml/2006/table">
            <a:tbl>
              <a:tblPr/>
              <a:tblGrid>
                <a:gridCol w="5704543"/>
                <a:gridCol w="2049822"/>
                <a:gridCol w="1398328"/>
                <a:gridCol w="1207648"/>
                <a:gridCol w="1144086"/>
              </a:tblGrid>
              <a:tr h="423565">
                <a:tc rowSpan="3">
                  <a:txBody>
                    <a:bodyPr/>
                    <a:lstStyle/>
                    <a:p>
                      <a:pPr algn="l" fontAlgn="ctr"/>
                      <a:r>
                        <a:rPr lang="en-GB" sz="1600" b="1" i="0" u="sng" strike="noStrike" dirty="0">
                          <a:solidFill>
                            <a:srgbClr val="000000"/>
                          </a:solidFill>
                          <a:effectLst/>
                          <a:latin typeface="Arial"/>
                        </a:rPr>
                        <a:t>Economic classification</a:t>
                      </a:r>
                      <a:endParaRPr lang="en-US" sz="1600" b="1" i="0" u="sng"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Adjusted appropriation</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gridSpan="3">
                  <a:txBody>
                    <a:bodyPr/>
                    <a:lstStyle/>
                    <a:p>
                      <a:pPr algn="ctr" fontAlgn="ctr"/>
                      <a:r>
                        <a:rPr lang="en-GB" sz="1600" b="1" i="0" u="none" strike="noStrike" dirty="0">
                          <a:solidFill>
                            <a:srgbClr val="000000"/>
                          </a:solidFill>
                          <a:effectLst/>
                          <a:latin typeface="Arial"/>
                        </a:rPr>
                        <a:t>Medium-term expenditure estimate</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63789">
                <a:tc vMerge="1">
                  <a:txBody>
                    <a:bodyPr/>
                    <a:lstStyle/>
                    <a:p>
                      <a:endParaRPr lang="en-US"/>
                    </a:p>
                  </a:txBody>
                  <a:tcPr/>
                </a:tc>
                <a:tc>
                  <a:txBody>
                    <a:bodyPr/>
                    <a:lstStyle/>
                    <a:p>
                      <a:pPr algn="ctr" fontAlgn="ctr"/>
                      <a:r>
                        <a:rPr lang="en-GB" sz="1600" b="1" i="0" u="none" strike="noStrike" dirty="0" smtClean="0">
                          <a:solidFill>
                            <a:srgbClr val="000000"/>
                          </a:solidFill>
                          <a:effectLst/>
                          <a:latin typeface="Arial"/>
                        </a:rPr>
                        <a:t>2016/17</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2017/18</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2018/19</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2019/20</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r>
              <a:tr h="263789">
                <a:tc vMerge="1">
                  <a:txBody>
                    <a:bodyPr/>
                    <a:lstStyle/>
                    <a:p>
                      <a:endParaRPr lang="en-US"/>
                    </a:p>
                  </a:txBody>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r>
              <a:tr h="263789">
                <a:tc>
                  <a:txBody>
                    <a:bodyPr/>
                    <a:lstStyle/>
                    <a:p>
                      <a:pPr algn="l" fontAlgn="ctr"/>
                      <a:r>
                        <a:rPr lang="en-GB" sz="1600" b="1" i="0" u="none" strike="noStrike" dirty="0">
                          <a:solidFill>
                            <a:srgbClr val="000000"/>
                          </a:solidFill>
                          <a:effectLst/>
                          <a:latin typeface="Arial Narrow"/>
                        </a:rPr>
                        <a:t>Current payments</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905 083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960 366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1" i="0" u="none" strike="noStrike" kern="1200">
                          <a:solidFill>
                            <a:srgbClr val="000000"/>
                          </a:solidFill>
                          <a:effectLst/>
                          <a:latin typeface="Arial Narrow"/>
                          <a:ea typeface="+mn-ea"/>
                          <a:cs typeface="+mn-cs"/>
                        </a:rPr>
                        <a:t>     982 241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1 050 170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0" i="0" u="none" strike="noStrike" dirty="0">
                          <a:solidFill>
                            <a:srgbClr val="000000"/>
                          </a:solidFill>
                          <a:effectLst/>
                          <a:latin typeface="Arial Narrow"/>
                        </a:rPr>
                        <a:t>Compensation of employees</a:t>
                      </a:r>
                      <a:endParaRPr lang="en-US" sz="1600" b="0" i="0" u="none" strike="noStrike" dirty="0">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471 825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486 413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518 347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557 826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0" i="0" u="none" strike="noStrike">
                          <a:solidFill>
                            <a:srgbClr val="000000"/>
                          </a:solidFill>
                          <a:effectLst/>
                          <a:latin typeface="Arial Narrow"/>
                        </a:rPr>
                        <a:t>Goods and services</a:t>
                      </a:r>
                      <a:endParaRPr lang="en-US" sz="16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433 258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473 953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463 894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492 344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endParaRPr lang="en-ZA" sz="1600" b="1" i="0" u="none" strike="noStrike" kern="1200">
                        <a:solidFill>
                          <a:srgbClr val="000000"/>
                        </a:solidFill>
                        <a:effectLst/>
                        <a:latin typeface="Arial Narrow"/>
                        <a:ea typeface="+mn-ea"/>
                        <a:cs typeface="+mn-cs"/>
                      </a:endParaRP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endParaRPr lang="en-ZA" sz="1600" b="1" i="0" u="none" strike="noStrike" kern="1200">
                        <a:solidFill>
                          <a:srgbClr val="000000"/>
                        </a:solidFill>
                        <a:effectLst/>
                        <a:latin typeface="Arial Narrow"/>
                        <a:ea typeface="+mn-ea"/>
                        <a:cs typeface="+mn-cs"/>
                      </a:endParaRP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endParaRPr lang="en-ZA" sz="1600" b="1" i="0" u="none" strike="noStrike" kern="1200" dirty="0">
                        <a:solidFill>
                          <a:srgbClr val="000000"/>
                        </a:solidFill>
                        <a:effectLst/>
                        <a:latin typeface="Arial Narrow"/>
                        <a:ea typeface="+mn-ea"/>
                        <a:cs typeface="+mn-cs"/>
                      </a:endParaRP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endParaRPr lang="en-ZA" sz="1600" b="1" i="0" u="none" strike="noStrike" kern="1200" dirty="0">
                        <a:solidFill>
                          <a:srgbClr val="000000"/>
                        </a:solidFill>
                        <a:effectLst/>
                        <a:latin typeface="Arial Narrow"/>
                        <a:ea typeface="+mn-ea"/>
                        <a:cs typeface="+mn-cs"/>
                      </a:endParaRP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1" i="0" u="none" strike="noStrike" dirty="0">
                          <a:solidFill>
                            <a:srgbClr val="000000"/>
                          </a:solidFill>
                          <a:effectLst/>
                          <a:latin typeface="Arial Narrow"/>
                        </a:rPr>
                        <a:t>Transfers and subsidies</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5 570 208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1" i="0" u="none" strike="noStrike" kern="1200">
                          <a:solidFill>
                            <a:srgbClr val="000000"/>
                          </a:solidFill>
                          <a:effectLst/>
                          <a:latin typeface="Arial Narrow"/>
                          <a:ea typeface="+mn-ea"/>
                          <a:cs typeface="+mn-cs"/>
                        </a:rPr>
                        <a:t>  6 055 742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6 488 539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6 862 845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0" i="0" u="none" strike="noStrike">
                          <a:solidFill>
                            <a:srgbClr val="000000"/>
                          </a:solidFill>
                          <a:effectLst/>
                          <a:latin typeface="Arial Narrow"/>
                        </a:rPr>
                        <a:t>Provinces and municipalities</a:t>
                      </a:r>
                      <a:endParaRPr lang="en-US" sz="16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1 425 668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1 472 615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1 553 335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1 663 269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0" i="0" u="none" strike="noStrike" dirty="0">
                          <a:solidFill>
                            <a:srgbClr val="000000"/>
                          </a:solidFill>
                          <a:effectLst/>
                          <a:latin typeface="Arial Narrow"/>
                        </a:rPr>
                        <a:t>Departmental agencies and accounts</a:t>
                      </a:r>
                      <a:endParaRPr lang="en-US" sz="1600" b="0" i="0" u="none" strike="noStrike" dirty="0">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3 507 375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3 922 086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4 235 897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4 461 110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0" i="0" u="none" strike="noStrike">
                          <a:solidFill>
                            <a:srgbClr val="000000"/>
                          </a:solidFill>
                          <a:effectLst/>
                          <a:latin typeface="Arial Narrow"/>
                        </a:rPr>
                        <a:t>Foreign governments and international organisations</a:t>
                      </a:r>
                      <a:endParaRPr lang="en-US" sz="16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28 234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26 031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27 523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29 064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0" i="0" u="none" strike="noStrike" dirty="0">
                          <a:solidFill>
                            <a:srgbClr val="000000"/>
                          </a:solidFill>
                          <a:effectLst/>
                          <a:latin typeface="Arial Narrow"/>
                        </a:rPr>
                        <a:t>Non-profit institutions</a:t>
                      </a:r>
                      <a:endParaRPr lang="en-US" sz="1600" b="0" i="0" u="none" strike="noStrike" dirty="0">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600 427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624 024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660 158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697 126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0" i="0" u="none" strike="noStrike">
                          <a:solidFill>
                            <a:srgbClr val="000000"/>
                          </a:solidFill>
                          <a:effectLst/>
                          <a:latin typeface="Arial Narrow"/>
                        </a:rPr>
                        <a:t>Households</a:t>
                      </a:r>
                      <a:endParaRPr lang="en-US" sz="16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8 504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10 986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11 626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12 276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ZA" sz="1100" b="0" i="0" u="none" strike="noStrike">
                        <a:solidFill>
                          <a:srgbClr val="000000"/>
                        </a:solidFill>
                        <a:effectLst/>
                        <a:latin typeface="Arial Narrow" panose="020B0606020202030204" pitchFamily="34" charset="0"/>
                      </a:endParaRP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endParaRPr lang="en-ZA" sz="1100" b="0" i="0" u="none" strike="noStrike">
                        <a:solidFill>
                          <a:srgbClr val="000000"/>
                        </a:solidFill>
                        <a:effectLst/>
                        <a:latin typeface="Arial Narrow" panose="020B0606020202030204" pitchFamily="34" charset="0"/>
                      </a:endParaRP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l" fontAlgn="b"/>
                      <a:endParaRPr lang="en-ZA"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l" fontAlgn="b"/>
                      <a:endParaRPr lang="en-ZA"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1" i="0" u="none" strike="noStrike" dirty="0">
                          <a:solidFill>
                            <a:srgbClr val="000000"/>
                          </a:solidFill>
                          <a:effectLst/>
                          <a:latin typeface="Arial Narrow"/>
                        </a:rPr>
                        <a:t>Payments for capital assets</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37 508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22 022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23 474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24 765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0" i="0" u="none" strike="noStrike" dirty="0">
                          <a:solidFill>
                            <a:srgbClr val="000000"/>
                          </a:solidFill>
                          <a:effectLst/>
                          <a:latin typeface="Arial Narrow"/>
                        </a:rPr>
                        <a:t>Machinery and equipment</a:t>
                      </a:r>
                      <a:endParaRPr lang="en-US" sz="1600" b="0" i="0" u="none" strike="noStrike" dirty="0">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37 508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22 022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0" i="0" u="none" strike="noStrike" kern="1200">
                          <a:solidFill>
                            <a:srgbClr val="000000"/>
                          </a:solidFill>
                          <a:effectLst/>
                          <a:latin typeface="Arial Narrow"/>
                          <a:ea typeface="+mn-ea"/>
                          <a:cs typeface="+mn-cs"/>
                        </a:rPr>
                        <a:t>       23 474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0" i="0" u="none" strike="noStrike" kern="1200" dirty="0">
                          <a:solidFill>
                            <a:srgbClr val="000000"/>
                          </a:solidFill>
                          <a:effectLst/>
                          <a:latin typeface="Arial Narrow"/>
                          <a:ea typeface="+mn-ea"/>
                          <a:cs typeface="+mn-cs"/>
                        </a:rPr>
                        <a:t>       24 765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179559">
                <a:tc>
                  <a:txBody>
                    <a:bodyPr/>
                    <a:lstStyle/>
                    <a:p>
                      <a:pPr algn="l" fontAlgn="ctr"/>
                      <a:r>
                        <a:rPr lang="en-ZA" sz="1600" b="1" i="0" u="none" strike="noStrike" dirty="0">
                          <a:solidFill>
                            <a:srgbClr val="000000"/>
                          </a:solidFill>
                          <a:effectLst/>
                          <a:latin typeface="Arial Narrow"/>
                        </a:rPr>
                        <a:t> </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600" b="1" i="0" u="none" strike="noStrike">
                          <a:solidFill>
                            <a:srgbClr val="000000"/>
                          </a:solidFill>
                          <a:effectLst/>
                          <a:latin typeface="Arial Narrow"/>
                        </a:rPr>
                        <a:t> </a:t>
                      </a:r>
                      <a:endParaRPr lang="en-US" sz="16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600" b="1" i="0" u="none" strike="noStrike" dirty="0">
                          <a:solidFill>
                            <a:srgbClr val="000000"/>
                          </a:solidFill>
                          <a:effectLst/>
                          <a:latin typeface="Arial Narrow"/>
                        </a:rPr>
                        <a:t> </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600" b="1" i="0" u="none" strike="noStrike">
                          <a:solidFill>
                            <a:srgbClr val="000000"/>
                          </a:solidFill>
                          <a:effectLst/>
                          <a:latin typeface="Arial Narrow"/>
                        </a:rPr>
                        <a:t> </a:t>
                      </a:r>
                      <a:endParaRPr lang="en-US" sz="16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600" b="1" i="0" u="none" strike="noStrike" dirty="0">
                          <a:solidFill>
                            <a:srgbClr val="000000"/>
                          </a:solidFill>
                          <a:effectLst/>
                          <a:latin typeface="Arial Narrow"/>
                        </a:rPr>
                        <a:t> </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600" b="1" i="0" u="none" strike="noStrike">
                          <a:solidFill>
                            <a:srgbClr val="000000"/>
                          </a:solidFill>
                          <a:effectLst/>
                          <a:latin typeface="Arial Narrow"/>
                        </a:rPr>
                        <a:t>Total</a:t>
                      </a:r>
                      <a:endParaRPr lang="en-US" sz="16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1" i="0" u="none" strike="noStrike" kern="1200">
                          <a:solidFill>
                            <a:srgbClr val="000000"/>
                          </a:solidFill>
                          <a:effectLst/>
                          <a:latin typeface="Arial Narrow"/>
                          <a:ea typeface="+mn-ea"/>
                          <a:cs typeface="+mn-cs"/>
                        </a:rPr>
                        <a:t>  6 512 799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600" b="1" i="0" u="none" strike="noStrike" kern="1200">
                          <a:solidFill>
                            <a:srgbClr val="000000"/>
                          </a:solidFill>
                          <a:effectLst/>
                          <a:latin typeface="Arial Narrow"/>
                          <a:ea typeface="+mn-ea"/>
                          <a:cs typeface="+mn-cs"/>
                        </a:rPr>
                        <a:t>  7 038 130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600" b="1" i="0" u="none" strike="noStrike" kern="1200">
                          <a:solidFill>
                            <a:srgbClr val="000000"/>
                          </a:solidFill>
                          <a:effectLst/>
                          <a:latin typeface="Arial Narrow"/>
                          <a:ea typeface="+mn-ea"/>
                          <a:cs typeface="+mn-cs"/>
                        </a:rPr>
                        <a:t>  7 494 254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600" b="1" i="0" u="none" strike="noStrike" kern="1200" dirty="0">
                          <a:solidFill>
                            <a:srgbClr val="000000"/>
                          </a:solidFill>
                          <a:effectLst/>
                          <a:latin typeface="Arial Narrow"/>
                          <a:ea typeface="+mn-ea"/>
                          <a:cs typeface="+mn-cs"/>
                        </a:rPr>
                        <a:t>  7 937 780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bl>
          </a:graphicData>
        </a:graphic>
      </p:graphicFrame>
      <p:pic>
        <p:nvPicPr>
          <p:cNvPr id="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091843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27</a:t>
            </a:fld>
            <a:endParaRPr lang="en-US" dirty="0">
              <a:solidFill>
                <a:prstClr val="black">
                  <a:tint val="75000"/>
                </a:prstClr>
              </a:solidFill>
            </a:endParaRPr>
          </a:p>
        </p:txBody>
      </p:sp>
      <p:sp>
        <p:nvSpPr>
          <p:cNvPr id="4" name="Title 3"/>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ANALYSIS - SUMMARY</a:t>
            </a:r>
          </a:p>
        </p:txBody>
      </p:sp>
      <p:sp>
        <p:nvSpPr>
          <p:cNvPr id="2" name="Rectangle 1"/>
          <p:cNvSpPr/>
          <p:nvPr/>
        </p:nvSpPr>
        <p:spPr>
          <a:xfrm>
            <a:off x="206831" y="1300455"/>
            <a:ext cx="11778342" cy="5078313"/>
          </a:xfrm>
          <a:prstGeom prst="rect">
            <a:avLst/>
          </a:prstGeom>
        </p:spPr>
        <p:txBody>
          <a:bodyPr wrap="square">
            <a:spAutoFit/>
          </a:bodyPr>
          <a:lstStyle/>
          <a:p>
            <a:pPr algn="just"/>
            <a:r>
              <a:rPr lang="en-GB" dirty="0">
                <a:solidFill>
                  <a:prstClr val="black"/>
                </a:solidFill>
              </a:rPr>
              <a:t>Over the medium term, the Department </a:t>
            </a:r>
            <a:r>
              <a:rPr lang="en-GB" dirty="0" smtClean="0">
                <a:solidFill>
                  <a:prstClr val="black"/>
                </a:solidFill>
              </a:rPr>
              <a:t>will </a:t>
            </a:r>
            <a:r>
              <a:rPr lang="en-GB" dirty="0">
                <a:solidFill>
                  <a:prstClr val="black"/>
                </a:solidFill>
              </a:rPr>
              <a:t>continue to focus on creating jobs; building </a:t>
            </a:r>
            <a:r>
              <a:rPr lang="en-GB" dirty="0" smtClean="0">
                <a:solidFill>
                  <a:prstClr val="black"/>
                </a:solidFill>
              </a:rPr>
              <a:t>a capable </a:t>
            </a:r>
            <a:r>
              <a:rPr lang="en-GB" dirty="0">
                <a:solidFill>
                  <a:prstClr val="black"/>
                </a:solidFill>
              </a:rPr>
              <a:t>and developmental state by strengthening its governance, risk and compliance functions; </a:t>
            </a:r>
            <a:r>
              <a:rPr lang="en-GB" dirty="0" smtClean="0">
                <a:solidFill>
                  <a:prstClr val="black"/>
                </a:solidFill>
              </a:rPr>
              <a:t>fighting corruption </a:t>
            </a:r>
            <a:r>
              <a:rPr lang="en-GB" dirty="0">
                <a:solidFill>
                  <a:prstClr val="black"/>
                </a:solidFill>
              </a:rPr>
              <a:t>by strengthening oversight of the public works sector; and strengthening the department’s </a:t>
            </a:r>
            <a:r>
              <a:rPr lang="en-GB" dirty="0" smtClean="0">
                <a:solidFill>
                  <a:prstClr val="black"/>
                </a:solidFill>
              </a:rPr>
              <a:t>research and </a:t>
            </a:r>
            <a:r>
              <a:rPr lang="en-GB" dirty="0">
                <a:solidFill>
                  <a:prstClr val="black"/>
                </a:solidFill>
              </a:rPr>
              <a:t>policy development capacity. This supports the realisation of outcome 4 (decent employment </a:t>
            </a:r>
            <a:r>
              <a:rPr lang="en-GB" dirty="0" smtClean="0">
                <a:solidFill>
                  <a:prstClr val="black"/>
                </a:solidFill>
              </a:rPr>
              <a:t>through inclusive </a:t>
            </a:r>
            <a:r>
              <a:rPr lang="en-GB" dirty="0">
                <a:solidFill>
                  <a:prstClr val="black"/>
                </a:solidFill>
              </a:rPr>
              <a:t>growth), outcome 6 (an efficient, competitive and responsive economic infrastructure network) </a:t>
            </a:r>
            <a:r>
              <a:rPr lang="en-GB" dirty="0" smtClean="0">
                <a:solidFill>
                  <a:prstClr val="black"/>
                </a:solidFill>
              </a:rPr>
              <a:t>and outcome </a:t>
            </a:r>
            <a:r>
              <a:rPr lang="en-GB" dirty="0">
                <a:solidFill>
                  <a:prstClr val="black"/>
                </a:solidFill>
              </a:rPr>
              <a:t>12 (an efficient, effective and development-orientated public service) of government’s </a:t>
            </a:r>
            <a:r>
              <a:rPr lang="en-GB" dirty="0" smtClean="0">
                <a:solidFill>
                  <a:prstClr val="black"/>
                </a:solidFill>
              </a:rPr>
              <a:t>2014-2019 </a:t>
            </a:r>
            <a:r>
              <a:rPr lang="en-ZA" dirty="0" smtClean="0">
                <a:solidFill>
                  <a:prstClr val="black"/>
                </a:solidFill>
              </a:rPr>
              <a:t>medium-term </a:t>
            </a:r>
            <a:r>
              <a:rPr lang="en-ZA" dirty="0">
                <a:solidFill>
                  <a:prstClr val="black"/>
                </a:solidFill>
              </a:rPr>
              <a:t>strategic framework</a:t>
            </a:r>
            <a:r>
              <a:rPr lang="en-ZA" dirty="0" smtClean="0">
                <a:solidFill>
                  <a:prstClr val="black"/>
                </a:solidFill>
              </a:rPr>
              <a:t>.</a:t>
            </a:r>
          </a:p>
          <a:p>
            <a:pPr algn="just"/>
            <a:endParaRPr lang="en-ZA" dirty="0">
              <a:solidFill>
                <a:prstClr val="black"/>
              </a:solidFill>
            </a:endParaRPr>
          </a:p>
          <a:p>
            <a:pPr algn="just"/>
            <a:r>
              <a:rPr lang="en-GB" dirty="0" smtClean="0">
                <a:solidFill>
                  <a:prstClr val="black"/>
                </a:solidFill>
              </a:rPr>
              <a:t>The </a:t>
            </a:r>
            <a:r>
              <a:rPr lang="en-GB" dirty="0">
                <a:solidFill>
                  <a:prstClr val="black"/>
                </a:solidFill>
              </a:rPr>
              <a:t>average growth in the allocation to the </a:t>
            </a:r>
            <a:r>
              <a:rPr lang="en-GB" dirty="0" smtClean="0">
                <a:solidFill>
                  <a:prstClr val="black"/>
                </a:solidFill>
              </a:rPr>
              <a:t>Department over </a:t>
            </a:r>
            <a:r>
              <a:rPr lang="en-GB" dirty="0">
                <a:solidFill>
                  <a:prstClr val="black"/>
                </a:solidFill>
              </a:rPr>
              <a:t>the MTEF period is 6.7%. The budget reduction </a:t>
            </a:r>
            <a:r>
              <a:rPr lang="en-GB" dirty="0" smtClean="0">
                <a:solidFill>
                  <a:prstClr val="black"/>
                </a:solidFill>
              </a:rPr>
              <a:t>in 2017/18 </a:t>
            </a:r>
            <a:r>
              <a:rPr lang="en-GB" dirty="0">
                <a:solidFill>
                  <a:prstClr val="black"/>
                </a:solidFill>
              </a:rPr>
              <a:t>amounts to R183 million (2.5% of the </a:t>
            </a:r>
            <a:r>
              <a:rPr lang="en-GB" dirty="0" smtClean="0">
                <a:solidFill>
                  <a:prstClr val="black"/>
                </a:solidFill>
              </a:rPr>
              <a:t>baseline amount</a:t>
            </a:r>
            <a:r>
              <a:rPr lang="en-GB" dirty="0">
                <a:solidFill>
                  <a:prstClr val="black"/>
                </a:solidFill>
              </a:rPr>
              <a:t>), R168 million in 2018/19 (reducing the </a:t>
            </a:r>
            <a:r>
              <a:rPr lang="en-GB" dirty="0" smtClean="0">
                <a:solidFill>
                  <a:prstClr val="black"/>
                </a:solidFill>
              </a:rPr>
              <a:t>baseline amount </a:t>
            </a:r>
            <a:r>
              <a:rPr lang="en-GB" dirty="0">
                <a:solidFill>
                  <a:prstClr val="black"/>
                </a:solidFill>
              </a:rPr>
              <a:t>by 2.2%), and R163 million in </a:t>
            </a:r>
            <a:r>
              <a:rPr lang="en-GB" dirty="0" smtClean="0">
                <a:solidFill>
                  <a:prstClr val="black"/>
                </a:solidFill>
              </a:rPr>
              <a:t>2019/20 (</a:t>
            </a:r>
            <a:r>
              <a:rPr lang="en-GB" dirty="0">
                <a:solidFill>
                  <a:prstClr val="black"/>
                </a:solidFill>
              </a:rPr>
              <a:t>resulting in a 2% reduction). The bulk of the </a:t>
            </a:r>
            <a:r>
              <a:rPr lang="en-GB" dirty="0" smtClean="0">
                <a:solidFill>
                  <a:prstClr val="black"/>
                </a:solidFill>
              </a:rPr>
              <a:t>reductions over </a:t>
            </a:r>
            <a:r>
              <a:rPr lang="en-GB" dirty="0">
                <a:solidFill>
                  <a:prstClr val="black"/>
                </a:solidFill>
              </a:rPr>
              <a:t>the MTEF period are against transfers </a:t>
            </a:r>
            <a:r>
              <a:rPr lang="en-GB" dirty="0" smtClean="0">
                <a:solidFill>
                  <a:prstClr val="black"/>
                </a:solidFill>
              </a:rPr>
              <a:t>and subsidies</a:t>
            </a:r>
            <a:r>
              <a:rPr lang="en-GB" dirty="0">
                <a:solidFill>
                  <a:prstClr val="black"/>
                </a:solidFill>
              </a:rPr>
              <a:t>. </a:t>
            </a:r>
            <a:endParaRPr lang="en-GB" dirty="0" smtClean="0">
              <a:solidFill>
                <a:prstClr val="black"/>
              </a:solidFill>
            </a:endParaRPr>
          </a:p>
          <a:p>
            <a:pPr algn="just"/>
            <a:endParaRPr lang="en-GB" dirty="0" smtClean="0">
              <a:solidFill>
                <a:prstClr val="black"/>
              </a:solidFill>
            </a:endParaRPr>
          </a:p>
          <a:p>
            <a:pPr algn="just"/>
            <a:r>
              <a:rPr lang="en-GB" dirty="0">
                <a:solidFill>
                  <a:prstClr val="black"/>
                </a:solidFill>
              </a:rPr>
              <a:t>A</a:t>
            </a:r>
            <a:r>
              <a:rPr lang="en-GB" dirty="0" smtClean="0">
                <a:solidFill>
                  <a:prstClr val="black"/>
                </a:solidFill>
              </a:rPr>
              <a:t>n </a:t>
            </a:r>
            <a:r>
              <a:rPr lang="en-GB" dirty="0">
                <a:solidFill>
                  <a:prstClr val="black"/>
                </a:solidFill>
              </a:rPr>
              <a:t>average of 86.4% of the total budget over </a:t>
            </a:r>
            <a:r>
              <a:rPr lang="en-GB" dirty="0" smtClean="0">
                <a:solidFill>
                  <a:prstClr val="black"/>
                </a:solidFill>
              </a:rPr>
              <a:t>the medium term </a:t>
            </a:r>
            <a:r>
              <a:rPr lang="en-GB" dirty="0">
                <a:solidFill>
                  <a:prstClr val="black"/>
                </a:solidFill>
              </a:rPr>
              <a:t>is allocated to transfers and subsidies for </a:t>
            </a:r>
            <a:r>
              <a:rPr lang="en-GB" dirty="0" smtClean="0">
                <a:solidFill>
                  <a:prstClr val="black"/>
                </a:solidFill>
              </a:rPr>
              <a:t>the operations </a:t>
            </a:r>
            <a:r>
              <a:rPr lang="en-GB" dirty="0">
                <a:solidFill>
                  <a:prstClr val="black"/>
                </a:solidFill>
              </a:rPr>
              <a:t>of the Department’s entities; this </a:t>
            </a:r>
            <a:r>
              <a:rPr lang="en-GB" dirty="0" smtClean="0">
                <a:solidFill>
                  <a:prstClr val="black"/>
                </a:solidFill>
              </a:rPr>
              <a:t>includes the </a:t>
            </a:r>
            <a:r>
              <a:rPr lang="en-GB" dirty="0">
                <a:solidFill>
                  <a:prstClr val="black"/>
                </a:solidFill>
              </a:rPr>
              <a:t>Property Management Trading Entity, which </a:t>
            </a:r>
            <a:r>
              <a:rPr lang="en-GB" dirty="0" smtClean="0">
                <a:solidFill>
                  <a:prstClr val="black"/>
                </a:solidFill>
              </a:rPr>
              <a:t>performs </a:t>
            </a:r>
            <a:r>
              <a:rPr lang="en-ZA" dirty="0" smtClean="0">
                <a:solidFill>
                  <a:prstClr val="black"/>
                </a:solidFill>
              </a:rPr>
              <a:t>the </a:t>
            </a:r>
            <a:r>
              <a:rPr lang="en-ZA" dirty="0">
                <a:solidFill>
                  <a:prstClr val="black"/>
                </a:solidFill>
              </a:rPr>
              <a:t>immovable asset management functions </a:t>
            </a:r>
            <a:r>
              <a:rPr lang="en-ZA" dirty="0" smtClean="0">
                <a:solidFill>
                  <a:prstClr val="black"/>
                </a:solidFill>
              </a:rPr>
              <a:t>on </a:t>
            </a:r>
            <a:r>
              <a:rPr lang="en-GB" dirty="0">
                <a:solidFill>
                  <a:prstClr val="black"/>
                </a:solidFill>
              </a:rPr>
              <a:t>behalf of the Department of Public Works; the </a:t>
            </a:r>
            <a:r>
              <a:rPr lang="en-GB" dirty="0" smtClean="0">
                <a:solidFill>
                  <a:prstClr val="black"/>
                </a:solidFill>
              </a:rPr>
              <a:t>Construction Industry </a:t>
            </a:r>
            <a:r>
              <a:rPr lang="en-GB" dirty="0">
                <a:solidFill>
                  <a:prstClr val="black"/>
                </a:solidFill>
              </a:rPr>
              <a:t>Development Board, which </a:t>
            </a:r>
            <a:r>
              <a:rPr lang="en-GB" dirty="0" smtClean="0">
                <a:solidFill>
                  <a:prstClr val="black"/>
                </a:solidFill>
              </a:rPr>
              <a:t>provides strategic </a:t>
            </a:r>
            <a:r>
              <a:rPr lang="en-GB" dirty="0">
                <a:solidFill>
                  <a:prstClr val="black"/>
                </a:solidFill>
              </a:rPr>
              <a:t>leadership to the construction industry; </a:t>
            </a:r>
            <a:r>
              <a:rPr lang="en-GB" dirty="0" smtClean="0">
                <a:solidFill>
                  <a:prstClr val="black"/>
                </a:solidFill>
              </a:rPr>
              <a:t>and the </a:t>
            </a:r>
            <a:r>
              <a:rPr lang="en-GB" dirty="0">
                <a:solidFill>
                  <a:prstClr val="black"/>
                </a:solidFill>
              </a:rPr>
              <a:t>Council for the Built Environment, which </a:t>
            </a:r>
            <a:r>
              <a:rPr lang="en-GB" dirty="0" smtClean="0">
                <a:solidFill>
                  <a:prstClr val="black"/>
                </a:solidFill>
              </a:rPr>
              <a:t>promotes and </a:t>
            </a:r>
            <a:r>
              <a:rPr lang="en-GB" dirty="0">
                <a:solidFill>
                  <a:prstClr val="black"/>
                </a:solidFill>
              </a:rPr>
              <a:t>protects the interests of the public in the built environment</a:t>
            </a:r>
            <a:r>
              <a:rPr lang="en-GB" dirty="0" smtClean="0">
                <a:solidFill>
                  <a:prstClr val="black"/>
                </a:solidFill>
              </a:rPr>
              <a:t>. The </a:t>
            </a:r>
            <a:r>
              <a:rPr lang="en-GB" dirty="0">
                <a:solidFill>
                  <a:prstClr val="black"/>
                </a:solidFill>
              </a:rPr>
              <a:t>Department also makes transfer </a:t>
            </a:r>
            <a:r>
              <a:rPr lang="en-GB" dirty="0" smtClean="0">
                <a:solidFill>
                  <a:prstClr val="black"/>
                </a:solidFill>
              </a:rPr>
              <a:t>payments in </a:t>
            </a:r>
            <a:r>
              <a:rPr lang="en-GB" dirty="0">
                <a:solidFill>
                  <a:prstClr val="black"/>
                </a:solidFill>
              </a:rPr>
              <a:t>the form of conditional grants to </a:t>
            </a:r>
            <a:r>
              <a:rPr lang="en-GB" dirty="0" smtClean="0">
                <a:solidFill>
                  <a:prstClr val="black"/>
                </a:solidFill>
              </a:rPr>
              <a:t>Provinces and </a:t>
            </a:r>
            <a:r>
              <a:rPr lang="en-GB" dirty="0">
                <a:solidFill>
                  <a:prstClr val="black"/>
                </a:solidFill>
              </a:rPr>
              <a:t>Municipalities for the implementation of the EPWP.</a:t>
            </a:r>
            <a:endParaRPr lang="en-ZA" kern="0" dirty="0">
              <a:solidFill>
                <a:prstClr val="black"/>
              </a:solidFill>
              <a:latin typeface="Arial" panose="020B0604020202020204" pitchFamily="34" charset="0"/>
              <a:cs typeface="Arial" panose="020B0604020202020204" pitchFamily="34" charset="0"/>
            </a:endParaRPr>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828173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28</a:t>
            </a:fld>
            <a:endParaRPr lang="en-US" dirty="0">
              <a:solidFill>
                <a:prstClr val="black">
                  <a:tint val="75000"/>
                </a:prstClr>
              </a:solidFill>
            </a:endParaRPr>
          </a:p>
        </p:txBody>
      </p:sp>
      <p:sp>
        <p:nvSpPr>
          <p:cNvPr id="4" name="Title 3"/>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SALIENT ISSUES ON THE BUDGET: BASELINE REDUCTION</a:t>
            </a:r>
          </a:p>
        </p:txBody>
      </p:sp>
      <p:sp>
        <p:nvSpPr>
          <p:cNvPr id="2" name="Rectangle 1"/>
          <p:cNvSpPr/>
          <p:nvPr/>
        </p:nvSpPr>
        <p:spPr>
          <a:xfrm>
            <a:off x="413658" y="1189869"/>
            <a:ext cx="11778342" cy="5509200"/>
          </a:xfrm>
          <a:prstGeom prst="rect">
            <a:avLst/>
          </a:prstGeom>
        </p:spPr>
        <p:txBody>
          <a:bodyPr wrap="square">
            <a:spAutoFit/>
          </a:bodyPr>
          <a:lstStyle/>
          <a:p>
            <a:pPr marL="342900" indent="-342900" algn="just" defTabSz="914400" eaLnBrk="0" fontAlgn="base" hangingPunct="0">
              <a:spcBef>
                <a:spcPct val="20000"/>
              </a:spcBef>
              <a:spcAft>
                <a:spcPct val="0"/>
              </a:spcAft>
              <a:buFont typeface="Arial" charset="0"/>
              <a:buAutoNum type="arabicPeriod"/>
              <a:defRPr/>
            </a:pPr>
            <a:r>
              <a:rPr lang="en-ZA" sz="1600" kern="0" dirty="0" smtClean="0">
                <a:solidFill>
                  <a:prstClr val="black"/>
                </a:solidFill>
                <a:latin typeface="Arial" panose="020B0604020202020204" pitchFamily="34" charset="0"/>
                <a:cs typeface="Arial" panose="020B0604020202020204" pitchFamily="34" charset="0"/>
              </a:rPr>
              <a:t>Budget for compensation of employees:</a:t>
            </a:r>
          </a:p>
          <a:p>
            <a:pPr marL="742950" lvl="1" indent="-285750" algn="just" defTabSz="914400" eaLnBrk="0" fontAlgn="base" hangingPunct="0">
              <a:spcBef>
                <a:spcPct val="20000"/>
              </a:spcBef>
              <a:spcAft>
                <a:spcPct val="0"/>
              </a:spcAft>
              <a:buFontTx/>
              <a:buChar char="-"/>
              <a:defRPr/>
            </a:pPr>
            <a:r>
              <a:rPr lang="en-ZA" sz="1600" kern="0" dirty="0" smtClean="0">
                <a:solidFill>
                  <a:prstClr val="black"/>
                </a:solidFill>
                <a:latin typeface="Arial" panose="020B0604020202020204" pitchFamily="34" charset="0"/>
                <a:cs typeface="Arial" panose="020B0604020202020204" pitchFamily="34" charset="0"/>
              </a:rPr>
              <a:t>R5.4 million in 2017/18</a:t>
            </a:r>
          </a:p>
          <a:p>
            <a:pPr marL="742950" lvl="1" indent="-285750" algn="just" defTabSz="914400" eaLnBrk="0" fontAlgn="base" hangingPunct="0">
              <a:spcBef>
                <a:spcPct val="20000"/>
              </a:spcBef>
              <a:spcAft>
                <a:spcPct val="0"/>
              </a:spcAft>
              <a:buFontTx/>
              <a:buChar char="-"/>
              <a:defRPr/>
            </a:pPr>
            <a:r>
              <a:rPr lang="en-ZA" sz="1600" kern="0" dirty="0" smtClean="0">
                <a:solidFill>
                  <a:prstClr val="black"/>
                </a:solidFill>
                <a:latin typeface="Arial" panose="020B0604020202020204" pitchFamily="34" charset="0"/>
                <a:cs typeface="Arial" panose="020B0604020202020204" pitchFamily="34" charset="0"/>
              </a:rPr>
              <a:t>R2.7 million in 2018/19</a:t>
            </a:r>
          </a:p>
          <a:p>
            <a:pPr marL="742950" lvl="1" indent="-285750" algn="just" defTabSz="914400" eaLnBrk="0" fontAlgn="base" hangingPunct="0">
              <a:spcBef>
                <a:spcPct val="20000"/>
              </a:spcBef>
              <a:spcAft>
                <a:spcPct val="0"/>
              </a:spcAft>
              <a:buFontTx/>
              <a:buChar char="-"/>
              <a:defRPr/>
            </a:pPr>
            <a:r>
              <a:rPr lang="en-ZA" sz="1600" kern="0" dirty="0" smtClean="0">
                <a:solidFill>
                  <a:prstClr val="black"/>
                </a:solidFill>
                <a:latin typeface="Arial" panose="020B0604020202020204" pitchFamily="34" charset="0"/>
                <a:cs typeface="Arial" panose="020B0604020202020204" pitchFamily="34" charset="0"/>
              </a:rPr>
              <a:t>R6.2 million in 2019/20</a:t>
            </a:r>
          </a:p>
          <a:p>
            <a:pPr algn="just" defTabSz="914400" eaLnBrk="0" fontAlgn="base" hangingPunct="0">
              <a:spcBef>
                <a:spcPct val="20000"/>
              </a:spcBef>
              <a:spcAft>
                <a:spcPct val="0"/>
              </a:spcAft>
              <a:defRPr/>
            </a:pPr>
            <a:endParaRPr lang="en-ZA" sz="1600" kern="0" dirty="0" smtClean="0">
              <a:solidFill>
                <a:prstClr val="black"/>
              </a:solidFill>
              <a:latin typeface="Arial" panose="020B0604020202020204" pitchFamily="34" charset="0"/>
              <a:cs typeface="Arial" panose="020B0604020202020204" pitchFamily="34" charset="0"/>
            </a:endParaRPr>
          </a:p>
          <a:p>
            <a:pPr marL="358775" indent="-358775" algn="just" defTabSz="914400" eaLnBrk="0" fontAlgn="base" hangingPunct="0">
              <a:spcBef>
                <a:spcPct val="20000"/>
              </a:spcBef>
              <a:spcAft>
                <a:spcPct val="0"/>
              </a:spcAft>
              <a:defRPr/>
            </a:pPr>
            <a:r>
              <a:rPr lang="en-ZA" sz="1600" kern="0" dirty="0" smtClean="0">
                <a:solidFill>
                  <a:prstClr val="black"/>
                </a:solidFill>
                <a:latin typeface="Arial" panose="020B0604020202020204" pitchFamily="34" charset="0"/>
                <a:cs typeface="Arial" panose="020B0604020202020204" pitchFamily="34" charset="0"/>
              </a:rPr>
              <a:t>2.    Budget for goods and services (normal commitments):</a:t>
            </a:r>
          </a:p>
          <a:p>
            <a:pPr marL="742950" lvl="1" indent="-285750" algn="just" defTabSz="914400" eaLnBrk="0" fontAlgn="base" hangingPunct="0">
              <a:spcBef>
                <a:spcPct val="20000"/>
              </a:spcBef>
              <a:spcAft>
                <a:spcPct val="0"/>
              </a:spcAft>
              <a:buFontTx/>
              <a:buChar char="-"/>
              <a:defRPr/>
            </a:pPr>
            <a:r>
              <a:rPr lang="en-ZA" sz="1600" kern="0" dirty="0" smtClean="0">
                <a:solidFill>
                  <a:prstClr val="black"/>
                </a:solidFill>
                <a:latin typeface="Arial" panose="020B0604020202020204" pitchFamily="34" charset="0"/>
                <a:cs typeface="Arial" panose="020B0604020202020204" pitchFamily="34" charset="0"/>
              </a:rPr>
              <a:t>R4.2 million in 2017/18</a:t>
            </a:r>
          </a:p>
          <a:p>
            <a:pPr marL="742950" lvl="1" indent="-285750" algn="just" defTabSz="914400" eaLnBrk="0" fontAlgn="base" hangingPunct="0">
              <a:spcBef>
                <a:spcPct val="20000"/>
              </a:spcBef>
              <a:spcAft>
                <a:spcPct val="0"/>
              </a:spcAft>
              <a:buFontTx/>
              <a:buChar char="-"/>
              <a:defRPr/>
            </a:pPr>
            <a:r>
              <a:rPr lang="en-ZA" sz="1600" kern="0" dirty="0" smtClean="0">
                <a:solidFill>
                  <a:prstClr val="black"/>
                </a:solidFill>
                <a:latin typeface="Arial" panose="020B0604020202020204" pitchFamily="34" charset="0"/>
                <a:cs typeface="Arial" panose="020B0604020202020204" pitchFamily="34" charset="0"/>
              </a:rPr>
              <a:t>R52.5 million in 2018/19</a:t>
            </a:r>
          </a:p>
          <a:p>
            <a:pPr marL="742950" lvl="1" indent="-285750" algn="just" defTabSz="914400" eaLnBrk="0" fontAlgn="base" hangingPunct="0">
              <a:spcBef>
                <a:spcPct val="20000"/>
              </a:spcBef>
              <a:spcAft>
                <a:spcPct val="0"/>
              </a:spcAft>
              <a:buFontTx/>
              <a:buChar char="-"/>
              <a:defRPr/>
            </a:pPr>
            <a:r>
              <a:rPr lang="en-ZA" sz="1600" kern="0" dirty="0" smtClean="0">
                <a:solidFill>
                  <a:prstClr val="black"/>
                </a:solidFill>
                <a:latin typeface="Arial" panose="020B0604020202020204" pitchFamily="34" charset="0"/>
                <a:cs typeface="Arial" panose="020B0604020202020204" pitchFamily="34" charset="0"/>
              </a:rPr>
              <a:t>R53 million in 2019/20</a:t>
            </a:r>
          </a:p>
          <a:p>
            <a:pPr algn="just" eaLnBrk="0" fontAlgn="base" hangingPunct="0">
              <a:spcBef>
                <a:spcPct val="20000"/>
              </a:spcBef>
              <a:spcAft>
                <a:spcPct val="0"/>
              </a:spcAft>
            </a:pPr>
            <a:endParaRPr lang="en-ZA" sz="1600" kern="0" dirty="0" smtClean="0">
              <a:solidFill>
                <a:prstClr val="black"/>
              </a:solidFill>
              <a:latin typeface="Arial" panose="020B0604020202020204" pitchFamily="34" charset="0"/>
              <a:cs typeface="Arial" panose="020B0604020202020204" pitchFamily="34" charset="0"/>
            </a:endParaRPr>
          </a:p>
          <a:p>
            <a:pPr algn="just"/>
            <a:r>
              <a:rPr lang="en-ZA" sz="1600" dirty="0" smtClean="0">
                <a:solidFill>
                  <a:prstClr val="black"/>
                </a:solidFill>
                <a:latin typeface="Arial" panose="020B0604020202020204" pitchFamily="34" charset="0"/>
                <a:cs typeface="Arial" panose="020B0604020202020204" pitchFamily="34" charset="0"/>
              </a:rPr>
              <a:t>3.    PMTE </a:t>
            </a:r>
            <a:r>
              <a:rPr lang="en-ZA" sz="1600" dirty="0">
                <a:solidFill>
                  <a:prstClr val="black"/>
                </a:solidFill>
                <a:latin typeface="Arial" panose="020B0604020202020204" pitchFamily="34" charset="0"/>
                <a:cs typeface="Arial" panose="020B0604020202020204" pitchFamily="34" charset="0"/>
              </a:rPr>
              <a:t>transfer budget has been decreased as follows:</a:t>
            </a: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R38.7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2017/18</a:t>
            </a:r>
            <a:endParaRPr lang="en-ZA" sz="1600" kern="0" dirty="0">
              <a:solidFill>
                <a:prstClr val="black"/>
              </a:solidFill>
              <a:latin typeface="Arial" panose="020B0604020202020204" pitchFamily="34" charset="0"/>
              <a:cs typeface="Arial" panose="020B0604020202020204" pitchFamily="34" charset="0"/>
            </a:endParaRP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R41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2018/19</a:t>
            </a:r>
            <a:endParaRPr lang="en-ZA" sz="1600" kern="0" dirty="0">
              <a:solidFill>
                <a:prstClr val="black"/>
              </a:solidFill>
              <a:latin typeface="Arial" panose="020B0604020202020204" pitchFamily="34" charset="0"/>
              <a:cs typeface="Arial" panose="020B0604020202020204" pitchFamily="34" charset="0"/>
            </a:endParaRP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R43.4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2019/20</a:t>
            </a:r>
            <a:endParaRPr lang="en-ZA" sz="1600" kern="0" dirty="0">
              <a:solidFill>
                <a:prstClr val="black"/>
              </a:solidFill>
              <a:latin typeface="Arial" panose="020B0604020202020204" pitchFamily="34" charset="0"/>
              <a:cs typeface="Arial" panose="020B0604020202020204" pitchFamily="34" charset="0"/>
            </a:endParaRPr>
          </a:p>
          <a:p>
            <a:pPr lvl="1" algn="just">
              <a:buFontTx/>
              <a:buChar char="-"/>
            </a:pPr>
            <a:endParaRPr lang="en-ZA" sz="1600" dirty="0">
              <a:solidFill>
                <a:prstClr val="black"/>
              </a:solidFill>
              <a:latin typeface="Arial" panose="020B0604020202020204" pitchFamily="34" charset="0"/>
              <a:cs typeface="Arial" panose="020B0604020202020204" pitchFamily="34" charset="0"/>
            </a:endParaRPr>
          </a:p>
          <a:p>
            <a:pPr algn="just"/>
            <a:r>
              <a:rPr lang="en-ZA" sz="1600" dirty="0" smtClean="0">
                <a:solidFill>
                  <a:prstClr val="black"/>
                </a:solidFill>
                <a:latin typeface="Arial" panose="020B0604020202020204" pitchFamily="34" charset="0"/>
                <a:cs typeface="Arial" panose="020B0604020202020204" pitchFamily="34" charset="0"/>
              </a:rPr>
              <a:t>4.     Conditional Grants (Integrated Grants)m transfer </a:t>
            </a:r>
            <a:r>
              <a:rPr lang="en-ZA" sz="1600" dirty="0">
                <a:solidFill>
                  <a:prstClr val="black"/>
                </a:solidFill>
                <a:latin typeface="Arial" panose="020B0604020202020204" pitchFamily="34" charset="0"/>
                <a:cs typeface="Arial" panose="020B0604020202020204" pitchFamily="34" charset="0"/>
              </a:rPr>
              <a:t>budget has been decreased as follows:</a:t>
            </a: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R53.2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2017/18</a:t>
            </a:r>
            <a:endParaRPr lang="en-ZA" sz="1600" kern="0" dirty="0">
              <a:solidFill>
                <a:prstClr val="black"/>
              </a:solidFill>
              <a:latin typeface="Arial" panose="020B0604020202020204" pitchFamily="34" charset="0"/>
              <a:cs typeface="Arial" panose="020B0604020202020204" pitchFamily="34" charset="0"/>
            </a:endParaRP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R61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2018/19</a:t>
            </a:r>
            <a:endParaRPr lang="en-ZA" sz="1600" kern="0" dirty="0">
              <a:solidFill>
                <a:prstClr val="black"/>
              </a:solidFill>
              <a:latin typeface="Arial" panose="020B0604020202020204" pitchFamily="34" charset="0"/>
              <a:cs typeface="Arial" panose="020B0604020202020204" pitchFamily="34" charset="0"/>
            </a:endParaRP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R41.4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2019/20</a:t>
            </a:r>
            <a:endParaRPr lang="en-ZA" sz="1600" kern="0" dirty="0">
              <a:solidFill>
                <a:prstClr val="black"/>
              </a:solidFill>
              <a:latin typeface="Arial" panose="020B0604020202020204" pitchFamily="34" charset="0"/>
              <a:cs typeface="Arial" panose="020B0604020202020204" pitchFamily="34" charset="0"/>
            </a:endParaRPr>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35104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29</a:t>
            </a:fld>
            <a:endParaRPr lang="en-US" dirty="0">
              <a:solidFill>
                <a:prstClr val="black">
                  <a:tint val="75000"/>
                </a:prstClr>
              </a:solidFill>
            </a:endParaRPr>
          </a:p>
        </p:txBody>
      </p:sp>
      <p:sp>
        <p:nvSpPr>
          <p:cNvPr id="4" name="Title 3"/>
          <p:cNvSpPr>
            <a:spLocks noGrp="1"/>
          </p:cNvSpPr>
          <p:nvPr>
            <p:ph type="title"/>
          </p:nvPr>
        </p:nvSpPr>
        <p:spPr/>
        <p:txBody>
          <a:bodyPr>
            <a:normAutofit/>
          </a:bodyPr>
          <a:lstStyle/>
          <a:p>
            <a:r>
              <a:rPr lang="en-ZA" b="1" dirty="0" smtClean="0">
                <a:solidFill>
                  <a:srgbClr val="F79646">
                    <a:lumMod val="50000"/>
                  </a:srgbClr>
                </a:solidFill>
                <a:latin typeface="Tahoma" pitchFamily="34" charset="0"/>
                <a:ea typeface="Tahoma" pitchFamily="34" charset="0"/>
                <a:cs typeface="Tahoma" pitchFamily="34" charset="0"/>
              </a:rPr>
              <a:t>SALIENT </a:t>
            </a:r>
            <a:r>
              <a:rPr lang="en-ZA" b="1" dirty="0">
                <a:solidFill>
                  <a:srgbClr val="F79646">
                    <a:lumMod val="50000"/>
                  </a:srgbClr>
                </a:solidFill>
                <a:latin typeface="Tahoma" pitchFamily="34" charset="0"/>
                <a:ea typeface="Tahoma" pitchFamily="34" charset="0"/>
                <a:cs typeface="Tahoma" pitchFamily="34" charset="0"/>
              </a:rPr>
              <a:t>ISSUES ON THE BUDGET: BASELINE REDUCTION</a:t>
            </a:r>
          </a:p>
        </p:txBody>
      </p:sp>
      <p:sp>
        <p:nvSpPr>
          <p:cNvPr id="2" name="Rectangle 1"/>
          <p:cNvSpPr/>
          <p:nvPr/>
        </p:nvSpPr>
        <p:spPr>
          <a:xfrm>
            <a:off x="224561" y="1036910"/>
            <a:ext cx="10951028" cy="1224951"/>
          </a:xfrm>
          <a:prstGeom prst="rect">
            <a:avLst/>
          </a:prstGeom>
        </p:spPr>
        <p:txBody>
          <a:bodyPr wrap="square">
            <a:spAutoFit/>
          </a:bodyPr>
          <a:lstStyle/>
          <a:p>
            <a:pPr algn="just"/>
            <a:r>
              <a:rPr lang="en-ZA" sz="1600" dirty="0" smtClean="0">
                <a:solidFill>
                  <a:prstClr val="black"/>
                </a:solidFill>
                <a:latin typeface="Arial" panose="020B0604020202020204" pitchFamily="34" charset="0"/>
                <a:cs typeface="Arial" panose="020B0604020202020204" pitchFamily="34" charset="0"/>
              </a:rPr>
              <a:t>4.    Payment for capital assets (Machinery and equipment):</a:t>
            </a:r>
            <a:endParaRPr lang="en-ZA" sz="1600" dirty="0">
              <a:solidFill>
                <a:prstClr val="black"/>
              </a:solidFill>
              <a:latin typeface="Arial" panose="020B0604020202020204" pitchFamily="34" charset="0"/>
              <a:cs typeface="Arial" panose="020B0604020202020204" pitchFamily="34" charset="0"/>
            </a:endParaRP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R24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2017/18</a:t>
            </a:r>
            <a:endParaRPr lang="en-ZA" sz="1600" kern="0" dirty="0">
              <a:solidFill>
                <a:prstClr val="black"/>
              </a:solidFill>
              <a:latin typeface="Arial" panose="020B0604020202020204" pitchFamily="34" charset="0"/>
              <a:cs typeface="Arial" panose="020B0604020202020204" pitchFamily="34" charset="0"/>
            </a:endParaRP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R25.5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2018/19</a:t>
            </a:r>
            <a:endParaRPr lang="en-ZA" sz="1600" kern="0" dirty="0">
              <a:solidFill>
                <a:prstClr val="black"/>
              </a:solidFill>
              <a:latin typeface="Arial" panose="020B0604020202020204" pitchFamily="34" charset="0"/>
              <a:cs typeface="Arial" panose="020B0604020202020204" pitchFamily="34" charset="0"/>
            </a:endParaRP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R26.9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2019/20</a:t>
            </a:r>
            <a:endParaRPr lang="en-ZA" sz="1600" kern="0" dirty="0">
              <a:solidFill>
                <a:prstClr val="black"/>
              </a:solidFill>
              <a:latin typeface="Arial" panose="020B0604020202020204" pitchFamily="34" charset="0"/>
              <a:cs typeface="Arial" panose="020B0604020202020204" pitchFamily="34" charset="0"/>
            </a:endParaRPr>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254492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3" name="Footer Placeholder 2"/>
          <p:cNvSpPr>
            <a:spLocks noGrp="1"/>
          </p:cNvSpPr>
          <p:nvPr>
            <p:ph type="ftr" sz="quarter" idx="11"/>
          </p:nvPr>
        </p:nvSpPr>
        <p:spPr/>
        <p:txBody>
          <a:bodyPr/>
          <a:lstStyle/>
          <a:p>
            <a:r>
              <a:rPr lang="en-US" dirty="0" smtClean="0"/>
              <a:t>DPW APP 2017/18</a:t>
            </a:r>
            <a:endParaRPr lang="en-US"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3</a:t>
            </a:fld>
            <a:endParaRPr lang="en-US"/>
          </a:p>
        </p:txBody>
      </p:sp>
      <p:sp>
        <p:nvSpPr>
          <p:cNvPr id="5" name="Title 4"/>
          <p:cNvSpPr>
            <a:spLocks noGrp="1"/>
          </p:cNvSpPr>
          <p:nvPr>
            <p:ph type="title"/>
          </p:nvPr>
        </p:nvSpPr>
        <p:spPr>
          <a:xfrm>
            <a:off x="0" y="-11915"/>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PROGRAMME BUDGET STRUCTURE</a:t>
            </a:r>
          </a:p>
        </p:txBody>
      </p:sp>
      <p:graphicFrame>
        <p:nvGraphicFramePr>
          <p:cNvPr id="6" name="Content Placeholder 3"/>
          <p:cNvGraphicFramePr>
            <a:graphicFrameLocks/>
          </p:cNvGraphicFramePr>
          <p:nvPr>
            <p:extLst>
              <p:ext uri="{D42A27DB-BD31-4B8C-83A1-F6EECF244321}">
                <p14:modId xmlns:p14="http://schemas.microsoft.com/office/powerpoint/2010/main" xmlns="" val="1594628528"/>
              </p:ext>
            </p:extLst>
          </p:nvPr>
        </p:nvGraphicFramePr>
        <p:xfrm>
          <a:off x="523709" y="1105481"/>
          <a:ext cx="3240000" cy="56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xmlns="" val="3667316294"/>
              </p:ext>
            </p:extLst>
          </p:nvPr>
        </p:nvGraphicFramePr>
        <p:xfrm>
          <a:off x="8164083" y="1122377"/>
          <a:ext cx="3240000" cy="5582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p:cNvPicPr>
            <a:picLocks noChangeAspect="1"/>
          </p:cNvPicPr>
          <p:nvPr/>
        </p:nvPicPr>
        <p:blipFill>
          <a:blip r:embed="rId13" cstate="print"/>
          <a:stretch>
            <a:fillRect/>
          </a:stretch>
        </p:blipFill>
        <p:spPr>
          <a:xfrm>
            <a:off x="4565185" y="2243292"/>
            <a:ext cx="2759718" cy="1872000"/>
          </a:xfrm>
          <a:prstGeom prst="rect">
            <a:avLst/>
          </a:prstGeom>
        </p:spPr>
      </p:pic>
      <p:sp>
        <p:nvSpPr>
          <p:cNvPr id="11" name="TextBox 10"/>
          <p:cNvSpPr txBox="1"/>
          <p:nvPr/>
        </p:nvSpPr>
        <p:spPr>
          <a:xfrm>
            <a:off x="4565185" y="1828800"/>
            <a:ext cx="2759718" cy="381000"/>
          </a:xfrm>
          <a:prstGeom prst="rect">
            <a:avLst/>
          </a:prstGeom>
          <a:noFill/>
        </p:spPr>
        <p:txBody>
          <a:bodyPr wrap="square" rtlCol="0">
            <a:spAutoFit/>
          </a:bodyPr>
          <a:lstStyle/>
          <a:p>
            <a:pPr algn="ctr"/>
            <a:r>
              <a:rPr lang="en-ZA" b="1" dirty="0" smtClean="0">
                <a:solidFill>
                  <a:schemeClr val="accent6"/>
                </a:solidFill>
              </a:rPr>
              <a:t>Shared Services</a:t>
            </a:r>
            <a:endParaRPr lang="en-ZA" b="1" dirty="0">
              <a:solidFill>
                <a:schemeClr val="accent6"/>
              </a:solidFill>
            </a:endParaRPr>
          </a:p>
        </p:txBody>
      </p:sp>
      <p:sp>
        <p:nvSpPr>
          <p:cNvPr id="12" name="TextBox 11"/>
          <p:cNvSpPr txBox="1"/>
          <p:nvPr/>
        </p:nvSpPr>
        <p:spPr>
          <a:xfrm>
            <a:off x="4457701" y="4167457"/>
            <a:ext cx="3276600" cy="206210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ZA" dirty="0"/>
              <a:t>Finance &amp; SCM</a:t>
            </a:r>
          </a:p>
          <a:p>
            <a:pPr marL="285750" indent="-285750">
              <a:spcAft>
                <a:spcPts val="600"/>
              </a:spcAft>
              <a:buFont typeface="Arial" panose="020B0604020202020204" pitchFamily="34" charset="0"/>
              <a:buChar char="•"/>
            </a:pPr>
            <a:r>
              <a:rPr lang="en-ZA" dirty="0" smtClean="0"/>
              <a:t>Corporate </a:t>
            </a:r>
            <a:r>
              <a:rPr lang="en-ZA" dirty="0"/>
              <a:t>Services</a:t>
            </a:r>
          </a:p>
          <a:p>
            <a:pPr marL="285750" indent="-285750">
              <a:spcAft>
                <a:spcPts val="600"/>
              </a:spcAft>
              <a:buFont typeface="Arial" panose="020B0604020202020204" pitchFamily="34" charset="0"/>
              <a:buChar char="•"/>
            </a:pPr>
            <a:r>
              <a:rPr lang="en-ZA" dirty="0" smtClean="0"/>
              <a:t>Governance, Risk </a:t>
            </a:r>
            <a:r>
              <a:rPr lang="en-ZA" dirty="0"/>
              <a:t>and Compliance </a:t>
            </a:r>
          </a:p>
          <a:p>
            <a:pPr marL="285750" indent="-285750">
              <a:spcAft>
                <a:spcPts val="600"/>
              </a:spcAft>
              <a:buFont typeface="Arial" panose="020B0604020202020204" pitchFamily="34" charset="0"/>
              <a:buChar char="•"/>
            </a:pPr>
            <a:r>
              <a:rPr lang="en-ZA" dirty="0" smtClean="0"/>
              <a:t>Professional Services</a:t>
            </a:r>
          </a:p>
          <a:p>
            <a:pPr marL="285750" indent="-285750">
              <a:spcAft>
                <a:spcPts val="600"/>
              </a:spcAft>
              <a:buFont typeface="Arial" panose="020B0604020202020204" pitchFamily="34" charset="0"/>
              <a:buChar char="•"/>
            </a:pPr>
            <a:r>
              <a:rPr lang="en-ZA" dirty="0" smtClean="0"/>
              <a:t>Internal Audit</a:t>
            </a:r>
          </a:p>
        </p:txBody>
      </p:sp>
    </p:spTree>
    <p:extLst>
      <p:ext uri="{BB962C8B-B14F-4D97-AF65-F5344CB8AC3E}">
        <p14:creationId xmlns:p14="http://schemas.microsoft.com/office/powerpoint/2010/main" xmlns="" val="343048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30</a:t>
            </a:fld>
            <a:endParaRPr lang="en-US" dirty="0">
              <a:solidFill>
                <a:prstClr val="black">
                  <a:tint val="75000"/>
                </a:prstClr>
              </a:solidFill>
            </a:endParaRPr>
          </a:p>
        </p:txBody>
      </p:sp>
      <p:sp>
        <p:nvSpPr>
          <p:cNvPr id="4" name="Title 3"/>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SALIENT ISSUES ON THE BUDGET: BASELINE INCREASE</a:t>
            </a:r>
          </a:p>
        </p:txBody>
      </p:sp>
      <p:sp>
        <p:nvSpPr>
          <p:cNvPr id="2" name="Rectangle 1"/>
          <p:cNvSpPr/>
          <p:nvPr/>
        </p:nvSpPr>
        <p:spPr>
          <a:xfrm>
            <a:off x="224561" y="1036910"/>
            <a:ext cx="10951028" cy="4875181"/>
          </a:xfrm>
          <a:prstGeom prst="rect">
            <a:avLst/>
          </a:prstGeom>
        </p:spPr>
        <p:txBody>
          <a:bodyPr wrap="square">
            <a:spAutoFit/>
          </a:bodyPr>
          <a:lstStyle/>
          <a:p>
            <a:pPr marL="342900" indent="-342900" algn="just" eaLnBrk="0" fontAlgn="base" hangingPunct="0">
              <a:spcBef>
                <a:spcPct val="20000"/>
              </a:spcBef>
              <a:spcAft>
                <a:spcPct val="0"/>
              </a:spcAft>
              <a:buFont typeface="Arial" charset="0"/>
              <a:buAutoNum type="arabicPeriod"/>
              <a:defRPr/>
            </a:pPr>
            <a:r>
              <a:rPr lang="en-ZA" kern="0" dirty="0" smtClean="0">
                <a:solidFill>
                  <a:prstClr val="black"/>
                </a:solidFill>
                <a:latin typeface="Arial" panose="020B0604020202020204" pitchFamily="34" charset="0"/>
                <a:cs typeface="Arial" panose="020B0604020202020204" pitchFamily="34" charset="0"/>
              </a:rPr>
              <a:t>Operationalisation of Agrėment South Africa Transfers and subsidies):</a:t>
            </a:r>
          </a:p>
          <a:p>
            <a:pPr marL="742950" lvl="1" indent="-285750" algn="just" defTabSz="914400" eaLnBrk="0" fontAlgn="base" hangingPunct="0">
              <a:spcBef>
                <a:spcPct val="20000"/>
              </a:spcBef>
              <a:spcAft>
                <a:spcPct val="0"/>
              </a:spcAft>
              <a:buFontTx/>
              <a:buChar char="-"/>
              <a:defRPr/>
            </a:pPr>
            <a:r>
              <a:rPr lang="en-ZA" sz="1600" kern="0" dirty="0" smtClean="0">
                <a:solidFill>
                  <a:prstClr val="black"/>
                </a:solidFill>
                <a:latin typeface="Arial" panose="020B0604020202020204" pitchFamily="34" charset="0"/>
                <a:cs typeface="Arial" panose="020B0604020202020204" pitchFamily="34" charset="0"/>
              </a:rPr>
              <a:t>R15.9 </a:t>
            </a:r>
            <a:r>
              <a:rPr lang="en-ZA" sz="1600" kern="0" dirty="0">
                <a:solidFill>
                  <a:prstClr val="black"/>
                </a:solidFill>
                <a:latin typeface="Arial" panose="020B0604020202020204" pitchFamily="34" charset="0"/>
                <a:cs typeface="Arial" panose="020B0604020202020204" pitchFamily="34" charset="0"/>
              </a:rPr>
              <a:t>million in 2017/18</a:t>
            </a:r>
          </a:p>
          <a:p>
            <a:pPr marL="742950" lvl="1" indent="-285750" algn="just" defTabSz="914400" eaLnBrk="0" fontAlgn="base" hangingPunct="0">
              <a:spcBef>
                <a:spcPct val="20000"/>
              </a:spcBef>
              <a:spcAft>
                <a:spcPct val="0"/>
              </a:spcAft>
              <a:buFontTx/>
              <a:buChar char="-"/>
              <a:defRPr/>
            </a:pPr>
            <a:r>
              <a:rPr lang="en-ZA" sz="1600" kern="0" dirty="0" smtClean="0">
                <a:solidFill>
                  <a:prstClr val="black"/>
                </a:solidFill>
                <a:latin typeface="Arial" panose="020B0604020202020204" pitchFamily="34" charset="0"/>
                <a:cs typeface="Arial" panose="020B0604020202020204" pitchFamily="34" charset="0"/>
              </a:rPr>
              <a:t>R16.9 </a:t>
            </a:r>
            <a:r>
              <a:rPr lang="en-ZA" sz="1600" kern="0" dirty="0">
                <a:solidFill>
                  <a:prstClr val="black"/>
                </a:solidFill>
                <a:latin typeface="Arial" panose="020B0604020202020204" pitchFamily="34" charset="0"/>
                <a:cs typeface="Arial" panose="020B0604020202020204" pitchFamily="34" charset="0"/>
              </a:rPr>
              <a:t>million in 2018/19</a:t>
            </a:r>
          </a:p>
          <a:p>
            <a:pPr marL="742950" lvl="1" indent="-285750" algn="just" defTabSz="914400" eaLnBrk="0" fontAlgn="base" hangingPunct="0">
              <a:spcBef>
                <a:spcPct val="20000"/>
              </a:spcBef>
              <a:spcAft>
                <a:spcPct val="0"/>
              </a:spcAft>
              <a:buFontTx/>
              <a:buChar char="-"/>
              <a:defRPr/>
            </a:pPr>
            <a:r>
              <a:rPr lang="en-ZA" sz="1600" kern="0" dirty="0" smtClean="0">
                <a:solidFill>
                  <a:prstClr val="black"/>
                </a:solidFill>
                <a:latin typeface="Arial" panose="020B0604020202020204" pitchFamily="34" charset="0"/>
                <a:cs typeface="Arial" panose="020B0604020202020204" pitchFamily="34" charset="0"/>
              </a:rPr>
              <a:t>R17.8 </a:t>
            </a:r>
            <a:r>
              <a:rPr lang="en-ZA" sz="1600" kern="0" dirty="0">
                <a:solidFill>
                  <a:prstClr val="black"/>
                </a:solidFill>
                <a:latin typeface="Arial" panose="020B0604020202020204" pitchFamily="34" charset="0"/>
                <a:cs typeface="Arial" panose="020B0604020202020204" pitchFamily="34" charset="0"/>
              </a:rPr>
              <a:t>million in </a:t>
            </a:r>
            <a:r>
              <a:rPr lang="en-ZA" sz="1600" kern="0" dirty="0" smtClean="0">
                <a:solidFill>
                  <a:prstClr val="black"/>
                </a:solidFill>
                <a:latin typeface="Arial" panose="020B0604020202020204" pitchFamily="34" charset="0"/>
                <a:cs typeface="Arial" panose="020B0604020202020204" pitchFamily="34" charset="0"/>
              </a:rPr>
              <a:t>2019/20</a:t>
            </a:r>
          </a:p>
          <a:p>
            <a:pPr marL="457200" lvl="1" algn="just" defTabSz="914400" eaLnBrk="0" fontAlgn="base" hangingPunct="0">
              <a:spcBef>
                <a:spcPct val="20000"/>
              </a:spcBef>
              <a:spcAft>
                <a:spcPct val="0"/>
              </a:spcAft>
              <a:defRPr/>
            </a:pPr>
            <a:endParaRPr lang="en-ZA" sz="1600" kern="0" dirty="0">
              <a:solidFill>
                <a:prstClr val="black"/>
              </a:solidFill>
              <a:latin typeface="Arial" panose="020B0604020202020204" pitchFamily="34" charset="0"/>
              <a:cs typeface="Arial" panose="020B0604020202020204" pitchFamily="34" charset="0"/>
            </a:endParaRPr>
          </a:p>
          <a:p>
            <a:pPr marL="342900" indent="-342900" algn="just" eaLnBrk="0" fontAlgn="base" hangingPunct="0">
              <a:spcBef>
                <a:spcPct val="20000"/>
              </a:spcBef>
              <a:spcAft>
                <a:spcPct val="0"/>
              </a:spcAft>
              <a:buFont typeface="Arial" charset="0"/>
              <a:buAutoNum type="arabicPeriod"/>
              <a:defRPr/>
            </a:pPr>
            <a:r>
              <a:rPr lang="en-ZA" kern="0" dirty="0" smtClean="0">
                <a:solidFill>
                  <a:prstClr val="black"/>
                </a:solidFill>
                <a:latin typeface="Arial" panose="020B0604020202020204" pitchFamily="34" charset="0"/>
                <a:cs typeface="Arial" panose="020B0604020202020204" pitchFamily="34" charset="0"/>
              </a:rPr>
              <a:t>Capacitation of Internal Audit (Compensation </a:t>
            </a:r>
            <a:r>
              <a:rPr lang="en-ZA" kern="0" dirty="0">
                <a:solidFill>
                  <a:prstClr val="black"/>
                </a:solidFill>
                <a:latin typeface="Arial" panose="020B0604020202020204" pitchFamily="34" charset="0"/>
                <a:cs typeface="Arial" panose="020B0604020202020204" pitchFamily="34" charset="0"/>
              </a:rPr>
              <a:t>of </a:t>
            </a:r>
            <a:r>
              <a:rPr lang="en-ZA" kern="0" dirty="0" smtClean="0">
                <a:solidFill>
                  <a:prstClr val="black"/>
                </a:solidFill>
                <a:latin typeface="Arial" panose="020B0604020202020204" pitchFamily="34" charset="0"/>
                <a:cs typeface="Arial" panose="020B0604020202020204" pitchFamily="34" charset="0"/>
              </a:rPr>
              <a:t>employees):</a:t>
            </a:r>
            <a:endParaRPr lang="en-ZA" kern="0" dirty="0">
              <a:solidFill>
                <a:prstClr val="black"/>
              </a:solidFill>
              <a:latin typeface="Arial" panose="020B0604020202020204" pitchFamily="34" charset="0"/>
              <a:cs typeface="Arial" panose="020B0604020202020204" pitchFamily="34" charset="0"/>
            </a:endParaRPr>
          </a:p>
          <a:p>
            <a:pPr marL="742950" lvl="1" indent="-285750" algn="just" defTabSz="914400" eaLnBrk="0" fontAlgn="base" hangingPunct="0">
              <a:spcBef>
                <a:spcPct val="20000"/>
              </a:spcBef>
              <a:spcAft>
                <a:spcPct val="0"/>
              </a:spcAft>
              <a:buFontTx/>
              <a:buChar char="-"/>
              <a:defRPr/>
            </a:pPr>
            <a:r>
              <a:rPr lang="en-ZA" kern="0" dirty="0" smtClean="0">
                <a:solidFill>
                  <a:prstClr val="black"/>
                </a:solidFill>
                <a:latin typeface="Arial" panose="020B0604020202020204" pitchFamily="34" charset="0"/>
                <a:cs typeface="Arial" panose="020B0604020202020204" pitchFamily="34" charset="0"/>
              </a:rPr>
              <a:t>R3.4 </a:t>
            </a:r>
            <a:r>
              <a:rPr lang="en-ZA" kern="0" dirty="0">
                <a:solidFill>
                  <a:prstClr val="black"/>
                </a:solidFill>
                <a:latin typeface="Arial" panose="020B0604020202020204" pitchFamily="34" charset="0"/>
                <a:cs typeface="Arial" panose="020B0604020202020204" pitchFamily="34" charset="0"/>
              </a:rPr>
              <a:t>million in 2017/18</a:t>
            </a:r>
          </a:p>
          <a:p>
            <a:pPr marL="742950" lvl="1" indent="-285750" algn="just" defTabSz="914400" eaLnBrk="0" fontAlgn="base" hangingPunct="0">
              <a:spcBef>
                <a:spcPct val="20000"/>
              </a:spcBef>
              <a:spcAft>
                <a:spcPct val="0"/>
              </a:spcAft>
              <a:buFontTx/>
              <a:buChar char="-"/>
              <a:defRPr/>
            </a:pPr>
            <a:r>
              <a:rPr lang="en-ZA" kern="0" dirty="0" smtClean="0">
                <a:solidFill>
                  <a:prstClr val="black"/>
                </a:solidFill>
                <a:latin typeface="Arial" panose="020B0604020202020204" pitchFamily="34" charset="0"/>
                <a:cs typeface="Arial" panose="020B0604020202020204" pitchFamily="34" charset="0"/>
              </a:rPr>
              <a:t>R3.6 </a:t>
            </a:r>
            <a:r>
              <a:rPr lang="en-ZA" kern="0" dirty="0">
                <a:solidFill>
                  <a:prstClr val="black"/>
                </a:solidFill>
                <a:latin typeface="Arial" panose="020B0604020202020204" pitchFamily="34" charset="0"/>
                <a:cs typeface="Arial" panose="020B0604020202020204" pitchFamily="34" charset="0"/>
              </a:rPr>
              <a:t>million in 2018/19</a:t>
            </a:r>
          </a:p>
          <a:p>
            <a:pPr marL="742950" lvl="1" indent="-285750" algn="just" defTabSz="914400" eaLnBrk="0" fontAlgn="base" hangingPunct="0">
              <a:spcBef>
                <a:spcPct val="20000"/>
              </a:spcBef>
              <a:spcAft>
                <a:spcPct val="0"/>
              </a:spcAft>
              <a:buFontTx/>
              <a:buChar char="-"/>
              <a:defRPr/>
            </a:pPr>
            <a:r>
              <a:rPr lang="en-ZA" kern="0" dirty="0" smtClean="0">
                <a:solidFill>
                  <a:prstClr val="black"/>
                </a:solidFill>
                <a:latin typeface="Arial" panose="020B0604020202020204" pitchFamily="34" charset="0"/>
                <a:cs typeface="Arial" panose="020B0604020202020204" pitchFamily="34" charset="0"/>
              </a:rPr>
              <a:t>R3.9 </a:t>
            </a:r>
            <a:r>
              <a:rPr lang="en-ZA" kern="0" dirty="0">
                <a:solidFill>
                  <a:prstClr val="black"/>
                </a:solidFill>
                <a:latin typeface="Arial" panose="020B0604020202020204" pitchFamily="34" charset="0"/>
                <a:cs typeface="Arial" panose="020B0604020202020204" pitchFamily="34" charset="0"/>
              </a:rPr>
              <a:t>million in </a:t>
            </a:r>
            <a:r>
              <a:rPr lang="en-ZA" kern="0" dirty="0" smtClean="0">
                <a:solidFill>
                  <a:prstClr val="black"/>
                </a:solidFill>
                <a:latin typeface="Arial" panose="020B0604020202020204" pitchFamily="34" charset="0"/>
                <a:cs typeface="Arial" panose="020B0604020202020204" pitchFamily="34" charset="0"/>
              </a:rPr>
              <a:t>2019/20</a:t>
            </a:r>
          </a:p>
          <a:p>
            <a:pPr marL="457200" lvl="1" algn="just" defTabSz="914400" eaLnBrk="0" fontAlgn="base" hangingPunct="0">
              <a:spcBef>
                <a:spcPct val="20000"/>
              </a:spcBef>
              <a:spcAft>
                <a:spcPct val="0"/>
              </a:spcAft>
              <a:defRPr/>
            </a:pPr>
            <a:endParaRPr lang="en-ZA" kern="0" dirty="0">
              <a:solidFill>
                <a:prstClr val="black"/>
              </a:solidFill>
              <a:latin typeface="Arial" panose="020B0604020202020204" pitchFamily="34" charset="0"/>
              <a:cs typeface="Arial" panose="020B0604020202020204" pitchFamily="34" charset="0"/>
            </a:endParaRPr>
          </a:p>
          <a:p>
            <a:pPr marL="358775" indent="-358775" algn="just" defTabSz="914400" eaLnBrk="0" fontAlgn="base" hangingPunct="0">
              <a:spcBef>
                <a:spcPct val="20000"/>
              </a:spcBef>
              <a:spcAft>
                <a:spcPct val="0"/>
              </a:spcAft>
              <a:defRPr/>
            </a:pPr>
            <a:r>
              <a:rPr lang="en-ZA" kern="0" dirty="0" smtClean="0">
                <a:solidFill>
                  <a:prstClr val="black"/>
                </a:solidFill>
                <a:latin typeface="Arial" panose="020B0604020202020204" pitchFamily="34" charset="0"/>
                <a:cs typeface="Arial" panose="020B0604020202020204" pitchFamily="34" charset="0"/>
              </a:rPr>
              <a:t>3.</a:t>
            </a:r>
            <a:r>
              <a:rPr lang="en-ZA" kern="0" dirty="0">
                <a:solidFill>
                  <a:prstClr val="black"/>
                </a:solidFill>
                <a:latin typeface="Arial" panose="020B0604020202020204" pitchFamily="34" charset="0"/>
                <a:cs typeface="Arial" panose="020B0604020202020204" pitchFamily="34" charset="0"/>
              </a:rPr>
              <a:t>	</a:t>
            </a:r>
            <a:r>
              <a:rPr lang="en-ZA" kern="0" dirty="0" smtClean="0">
                <a:solidFill>
                  <a:prstClr val="black"/>
                </a:solidFill>
                <a:latin typeface="Arial" panose="020B0604020202020204" pitchFamily="34" charset="0"/>
                <a:cs typeface="Arial" panose="020B0604020202020204" pitchFamily="34" charset="0"/>
              </a:rPr>
              <a:t>Creating technical capacity in the built environment (Goods </a:t>
            </a:r>
            <a:r>
              <a:rPr lang="en-ZA" kern="0" dirty="0">
                <a:solidFill>
                  <a:prstClr val="black"/>
                </a:solidFill>
                <a:latin typeface="Arial" panose="020B0604020202020204" pitchFamily="34" charset="0"/>
                <a:cs typeface="Arial" panose="020B0604020202020204" pitchFamily="34" charset="0"/>
              </a:rPr>
              <a:t>and </a:t>
            </a:r>
            <a:r>
              <a:rPr lang="en-ZA" kern="0" dirty="0" smtClean="0">
                <a:solidFill>
                  <a:prstClr val="black"/>
                </a:solidFill>
                <a:latin typeface="Arial" panose="020B0604020202020204" pitchFamily="34" charset="0"/>
                <a:cs typeface="Arial" panose="020B0604020202020204" pitchFamily="34" charset="0"/>
              </a:rPr>
              <a:t>services): </a:t>
            </a:r>
            <a:endParaRPr lang="en-ZA" kern="0" dirty="0">
              <a:solidFill>
                <a:prstClr val="black"/>
              </a:solidFill>
              <a:latin typeface="Arial" panose="020B0604020202020204" pitchFamily="34" charset="0"/>
              <a:cs typeface="Arial" panose="020B0604020202020204" pitchFamily="34" charset="0"/>
            </a:endParaRPr>
          </a:p>
          <a:p>
            <a:pPr marL="742950" lvl="1" indent="-285750" algn="just" defTabSz="914400" eaLnBrk="0" fontAlgn="base" hangingPunct="0">
              <a:spcBef>
                <a:spcPct val="20000"/>
              </a:spcBef>
              <a:spcAft>
                <a:spcPct val="0"/>
              </a:spcAft>
              <a:buFontTx/>
              <a:buChar char="-"/>
              <a:defRPr/>
            </a:pPr>
            <a:r>
              <a:rPr lang="en-ZA" kern="0" dirty="0" smtClean="0">
                <a:solidFill>
                  <a:prstClr val="black"/>
                </a:solidFill>
                <a:latin typeface="Arial" panose="020B0604020202020204" pitchFamily="34" charset="0"/>
                <a:cs typeface="Arial" panose="020B0604020202020204" pitchFamily="34" charset="0"/>
              </a:rPr>
              <a:t>R4.7 </a:t>
            </a:r>
            <a:r>
              <a:rPr lang="en-ZA" kern="0" dirty="0">
                <a:solidFill>
                  <a:prstClr val="black"/>
                </a:solidFill>
                <a:latin typeface="Arial" panose="020B0604020202020204" pitchFamily="34" charset="0"/>
                <a:cs typeface="Arial" panose="020B0604020202020204" pitchFamily="34" charset="0"/>
              </a:rPr>
              <a:t>million in 2017/18</a:t>
            </a:r>
          </a:p>
          <a:p>
            <a:pPr marL="742950" lvl="1" indent="-285750" algn="just" defTabSz="914400" eaLnBrk="0" fontAlgn="base" hangingPunct="0">
              <a:spcBef>
                <a:spcPct val="20000"/>
              </a:spcBef>
              <a:spcAft>
                <a:spcPct val="0"/>
              </a:spcAft>
              <a:buFontTx/>
              <a:buChar char="-"/>
              <a:defRPr/>
            </a:pPr>
            <a:r>
              <a:rPr lang="en-ZA" kern="0" dirty="0" smtClean="0">
                <a:solidFill>
                  <a:prstClr val="black"/>
                </a:solidFill>
                <a:latin typeface="Arial" panose="020B0604020202020204" pitchFamily="34" charset="0"/>
                <a:cs typeface="Arial" panose="020B0604020202020204" pitchFamily="34" charset="0"/>
              </a:rPr>
              <a:t>R4.9 </a:t>
            </a:r>
            <a:r>
              <a:rPr lang="en-ZA" kern="0" dirty="0">
                <a:solidFill>
                  <a:prstClr val="black"/>
                </a:solidFill>
                <a:latin typeface="Arial" panose="020B0604020202020204" pitchFamily="34" charset="0"/>
                <a:cs typeface="Arial" panose="020B0604020202020204" pitchFamily="34" charset="0"/>
              </a:rPr>
              <a:t>million in 2018/19</a:t>
            </a:r>
          </a:p>
          <a:p>
            <a:pPr marL="742950" lvl="1" indent="-285750" algn="just" defTabSz="914400" eaLnBrk="0" fontAlgn="base" hangingPunct="0">
              <a:spcBef>
                <a:spcPct val="20000"/>
              </a:spcBef>
              <a:spcAft>
                <a:spcPct val="0"/>
              </a:spcAft>
              <a:buFontTx/>
              <a:buChar char="-"/>
              <a:defRPr/>
            </a:pPr>
            <a:r>
              <a:rPr lang="en-ZA" kern="0" dirty="0" smtClean="0">
                <a:solidFill>
                  <a:prstClr val="black"/>
                </a:solidFill>
                <a:latin typeface="Arial" panose="020B0604020202020204" pitchFamily="34" charset="0"/>
                <a:cs typeface="Arial" panose="020B0604020202020204" pitchFamily="34" charset="0"/>
              </a:rPr>
              <a:t>R5.2 </a:t>
            </a:r>
            <a:r>
              <a:rPr lang="en-ZA" kern="0" dirty="0">
                <a:solidFill>
                  <a:prstClr val="black"/>
                </a:solidFill>
                <a:latin typeface="Arial" panose="020B0604020202020204" pitchFamily="34" charset="0"/>
                <a:cs typeface="Arial" panose="020B0604020202020204" pitchFamily="34" charset="0"/>
              </a:rPr>
              <a:t>million in 2019/20</a:t>
            </a:r>
          </a:p>
          <a:p>
            <a:pPr algn="just" eaLnBrk="0" fontAlgn="base" hangingPunct="0">
              <a:spcBef>
                <a:spcPct val="20000"/>
              </a:spcBef>
              <a:spcAft>
                <a:spcPct val="0"/>
              </a:spcAft>
              <a:defRPr/>
            </a:pPr>
            <a:endParaRPr lang="en-ZA" kern="0" dirty="0">
              <a:solidFill>
                <a:prstClr val="black"/>
              </a:solidFill>
              <a:latin typeface="Arial" panose="020B0604020202020204" pitchFamily="34" charset="0"/>
              <a:cs typeface="Arial" panose="020B0604020202020204" pitchFamily="34" charset="0"/>
            </a:endParaRPr>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1371038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31</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MTEF ALLOCATION – EARMARKED FUNDS</a:t>
            </a:r>
          </a:p>
        </p:txBody>
      </p:sp>
      <p:graphicFrame>
        <p:nvGraphicFramePr>
          <p:cNvPr id="6" name="Content Placeholder 4"/>
          <p:cNvGraphicFramePr>
            <a:graphicFrameLocks/>
          </p:cNvGraphicFramePr>
          <p:nvPr>
            <p:extLst>
              <p:ext uri="{D42A27DB-BD31-4B8C-83A1-F6EECF244321}">
                <p14:modId xmlns:p14="http://schemas.microsoft.com/office/powerpoint/2010/main" xmlns="" val="2574803258"/>
              </p:ext>
            </p:extLst>
          </p:nvPr>
        </p:nvGraphicFramePr>
        <p:xfrm>
          <a:off x="279992" y="1057309"/>
          <a:ext cx="11632019" cy="5800691"/>
        </p:xfrm>
        <a:graphic>
          <a:graphicData uri="http://schemas.openxmlformats.org/drawingml/2006/table">
            <a:tbl>
              <a:tblPr/>
              <a:tblGrid>
                <a:gridCol w="7788413"/>
                <a:gridCol w="1369721"/>
                <a:gridCol w="1202000"/>
                <a:gridCol w="1271885"/>
              </a:tblGrid>
              <a:tr h="332353">
                <a:tc rowSpan="3">
                  <a:txBody>
                    <a:bodyPr/>
                    <a:lstStyle/>
                    <a:p>
                      <a:pPr algn="l" fontAlgn="ctr"/>
                      <a:r>
                        <a:rPr lang="en-US" sz="1250" b="1" i="0" u="sng" strike="noStrike" dirty="0" smtClean="0">
                          <a:solidFill>
                            <a:srgbClr val="000000"/>
                          </a:solidFill>
                          <a:effectLst/>
                          <a:latin typeface="Arial"/>
                        </a:rPr>
                        <a:t>Earmarked </a:t>
                      </a:r>
                      <a:r>
                        <a:rPr lang="en-US" sz="1250" b="1" i="0" u="sng" strike="noStrike" dirty="0">
                          <a:solidFill>
                            <a:srgbClr val="000000"/>
                          </a:solidFill>
                          <a:effectLst/>
                          <a:latin typeface="Arial"/>
                        </a:rPr>
                        <a:t>Budget Allocation</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gridSpan="3">
                  <a:txBody>
                    <a:bodyPr/>
                    <a:lstStyle/>
                    <a:p>
                      <a:pPr algn="ctr" fontAlgn="ctr"/>
                      <a:r>
                        <a:rPr lang="en-US" sz="1250" b="1" i="0" u="none" strike="noStrike" dirty="0">
                          <a:solidFill>
                            <a:srgbClr val="000000"/>
                          </a:solidFill>
                          <a:effectLst/>
                          <a:latin typeface="Arial"/>
                        </a:rPr>
                        <a:t>Medium-term expenditure estimate</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08809">
                <a:tc vMerge="1">
                  <a:txBody>
                    <a:bodyPr/>
                    <a:lstStyle/>
                    <a:p>
                      <a:endParaRPr lang="en-US"/>
                    </a:p>
                  </a:txBody>
                  <a:tcPr/>
                </a:tc>
                <a:tc>
                  <a:txBody>
                    <a:bodyPr/>
                    <a:lstStyle/>
                    <a:p>
                      <a:pPr algn="ctr" fontAlgn="ctr"/>
                      <a:r>
                        <a:rPr lang="en-US" sz="1250" b="1" i="0" u="none" strike="noStrike" dirty="0" smtClean="0">
                          <a:solidFill>
                            <a:srgbClr val="000000"/>
                          </a:solidFill>
                          <a:effectLst/>
                          <a:latin typeface="Arial"/>
                        </a:rPr>
                        <a:t>2017/18</a:t>
                      </a:r>
                      <a:endParaRPr lang="en-US" sz="1250" b="1" i="0" u="none" strike="noStrike" dirty="0">
                        <a:solidFill>
                          <a:srgbClr val="000000"/>
                        </a:solidFill>
                        <a:effectLst/>
                        <a:latin typeface="Arial"/>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US" sz="1250" b="1" i="0" u="none" strike="noStrike" dirty="0" smtClean="0">
                          <a:solidFill>
                            <a:srgbClr val="000000"/>
                          </a:solidFill>
                          <a:effectLst/>
                          <a:latin typeface="Arial"/>
                        </a:rPr>
                        <a:t>2018/19</a:t>
                      </a:r>
                      <a:endParaRPr lang="en-US" sz="1250" b="1" i="0" u="none" strike="noStrike" dirty="0">
                        <a:solidFill>
                          <a:srgbClr val="000000"/>
                        </a:solidFill>
                        <a:effectLst/>
                        <a:latin typeface="Arial"/>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US" sz="1250" b="1" i="0" u="none" strike="noStrike" dirty="0" smtClean="0">
                          <a:solidFill>
                            <a:srgbClr val="000000"/>
                          </a:solidFill>
                          <a:effectLst/>
                          <a:latin typeface="Arial"/>
                        </a:rPr>
                        <a:t>2019/20</a:t>
                      </a:r>
                      <a:endParaRPr lang="en-US" sz="1250" b="1" i="0" u="none" strike="noStrike" dirty="0">
                        <a:solidFill>
                          <a:srgbClr val="000000"/>
                        </a:solidFill>
                        <a:effectLst/>
                        <a:latin typeface="Arial"/>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r>
              <a:tr h="208809">
                <a:tc vMerge="1">
                  <a:txBody>
                    <a:bodyPr/>
                    <a:lstStyle/>
                    <a:p>
                      <a:endParaRPr lang="en-US"/>
                    </a:p>
                  </a:txBody>
                  <a:tcPr/>
                </a:tc>
                <a:tc>
                  <a:txBody>
                    <a:bodyPr/>
                    <a:lstStyle/>
                    <a:p>
                      <a:pPr algn="ctr" fontAlgn="ctr"/>
                      <a:r>
                        <a:rPr lang="en-US" sz="1250" b="1" i="0" u="none" strike="noStrike" dirty="0">
                          <a:solidFill>
                            <a:srgbClr val="000000"/>
                          </a:solidFill>
                          <a:effectLst/>
                          <a:latin typeface="Arial"/>
                        </a:rPr>
                        <a:t>(</a:t>
                      </a:r>
                      <a:r>
                        <a:rPr lang="en-US" sz="1250" b="1" i="0" u="none" strike="noStrike" dirty="0" err="1">
                          <a:solidFill>
                            <a:srgbClr val="000000"/>
                          </a:solidFill>
                          <a:effectLst/>
                          <a:latin typeface="Arial"/>
                        </a:rPr>
                        <a:t>R’000</a:t>
                      </a:r>
                      <a:r>
                        <a:rPr lang="en-US" sz="1250" b="1" i="0" u="none" strike="noStrike" dirty="0">
                          <a:solidFill>
                            <a:srgbClr val="000000"/>
                          </a:solidFill>
                          <a:effectLst/>
                          <a:latin typeface="Arial"/>
                        </a:rPr>
                        <a:t>)</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US" sz="1250" b="1" i="0" u="none" strike="noStrike" dirty="0">
                          <a:solidFill>
                            <a:srgbClr val="000000"/>
                          </a:solidFill>
                          <a:effectLst/>
                          <a:latin typeface="Arial"/>
                        </a:rPr>
                        <a:t>(</a:t>
                      </a:r>
                      <a:r>
                        <a:rPr lang="en-US" sz="1250" b="1" i="0" u="none" strike="noStrike" dirty="0" err="1">
                          <a:solidFill>
                            <a:srgbClr val="000000"/>
                          </a:solidFill>
                          <a:effectLst/>
                          <a:latin typeface="Arial"/>
                        </a:rPr>
                        <a:t>R’000</a:t>
                      </a:r>
                      <a:r>
                        <a:rPr lang="en-US" sz="1250" b="1" i="0" u="none" strike="noStrike" dirty="0">
                          <a:solidFill>
                            <a:srgbClr val="000000"/>
                          </a:solidFill>
                          <a:effectLst/>
                          <a:latin typeface="Arial"/>
                        </a:rPr>
                        <a:t>)</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US" sz="1250" b="1" i="0" u="none" strike="noStrike" dirty="0">
                          <a:solidFill>
                            <a:srgbClr val="000000"/>
                          </a:solidFill>
                          <a:effectLst/>
                          <a:latin typeface="Arial"/>
                        </a:rPr>
                        <a:t>(R’000)</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r>
              <a:tr h="208809">
                <a:tc>
                  <a:txBody>
                    <a:bodyPr/>
                    <a:lstStyle/>
                    <a:p>
                      <a:pPr algn="l" fontAlgn="ctr"/>
                      <a:r>
                        <a:rPr lang="en-US" sz="1250" b="0" i="0" u="none" strike="noStrike" dirty="0">
                          <a:solidFill>
                            <a:srgbClr val="000000"/>
                          </a:solidFill>
                          <a:effectLst/>
                          <a:latin typeface="Arial Narrow"/>
                        </a:rPr>
                        <a:t>Expanded Public Works Programme non state sector</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595 803</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630 427</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665 730</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41786">
                <a:tc>
                  <a:txBody>
                    <a:bodyPr/>
                    <a:lstStyle/>
                    <a:p>
                      <a:pPr algn="l" fontAlgn="ctr"/>
                      <a:r>
                        <a:rPr lang="en-US" sz="1250" b="0" i="0" u="none" strike="noStrike" dirty="0">
                          <a:solidFill>
                            <a:srgbClr val="000000"/>
                          </a:solidFill>
                          <a:effectLst/>
                          <a:latin typeface="Arial Narrow"/>
                        </a:rPr>
                        <a:t>Expanded Public </a:t>
                      </a:r>
                      <a:r>
                        <a:rPr lang="en-US" sz="1250" b="0" i="0" u="none" strike="noStrike" dirty="0" smtClean="0">
                          <a:solidFill>
                            <a:srgbClr val="000000"/>
                          </a:solidFill>
                          <a:effectLst/>
                          <a:latin typeface="Arial Narrow"/>
                        </a:rPr>
                        <a:t>Works provision </a:t>
                      </a:r>
                      <a:r>
                        <a:rPr lang="en-US" sz="1250" b="0" i="0" u="none" strike="noStrike" dirty="0">
                          <a:solidFill>
                            <a:srgbClr val="000000"/>
                          </a:solidFill>
                          <a:effectLst/>
                          <a:latin typeface="Arial Narrow"/>
                        </a:rPr>
                        <a:t>for payments of non wage costs by  the non state </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28 101</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29 731</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31 396</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21226">
                <a:tc>
                  <a:txBody>
                    <a:bodyPr/>
                    <a:lstStyle/>
                    <a:p>
                      <a:pPr algn="l" fontAlgn="ctr"/>
                      <a:r>
                        <a:rPr lang="en-US" sz="1250" b="0" i="0" u="none" strike="noStrike" dirty="0">
                          <a:solidFill>
                            <a:srgbClr val="000000"/>
                          </a:solidFill>
                          <a:effectLst/>
                          <a:latin typeface="Arial Narrow"/>
                        </a:rPr>
                        <a:t>Independent Development Trust </a:t>
                      </a:r>
                      <a:r>
                        <a:rPr lang="en-US" sz="1250" b="0" i="0" u="none" strike="noStrike" dirty="0" smtClean="0">
                          <a:solidFill>
                            <a:srgbClr val="000000"/>
                          </a:solidFill>
                          <a:effectLst/>
                          <a:latin typeface="Arial Narrow"/>
                        </a:rPr>
                        <a:t>( </a:t>
                      </a:r>
                      <a:r>
                        <a:rPr lang="en-US" sz="1250" b="0" i="0" u="none" strike="noStrike" dirty="0">
                          <a:solidFill>
                            <a:srgbClr val="000000"/>
                          </a:solidFill>
                          <a:effectLst/>
                          <a:latin typeface="Arial Narrow"/>
                        </a:rPr>
                        <a:t>Intermediary </a:t>
                      </a:r>
                      <a:r>
                        <a:rPr lang="en-US" sz="1250" b="0" i="0" u="none" strike="noStrike" dirty="0" smtClean="0">
                          <a:solidFill>
                            <a:srgbClr val="000000"/>
                          </a:solidFill>
                          <a:effectLst/>
                          <a:latin typeface="Arial Narrow"/>
                        </a:rPr>
                        <a:t>Programme </a:t>
                      </a:r>
                      <a:r>
                        <a:rPr lang="en-US" sz="1250" b="0" i="0" u="none" strike="noStrike" dirty="0">
                          <a:solidFill>
                            <a:srgbClr val="000000"/>
                          </a:solidFill>
                          <a:effectLst/>
                          <a:latin typeface="Arial Narrow"/>
                        </a:rPr>
                        <a:t>management cost)</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28 678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0" i="0" u="none" strike="noStrike" kern="1200">
                          <a:solidFill>
                            <a:schemeClr val="tx1"/>
                          </a:solidFill>
                          <a:effectLst/>
                          <a:latin typeface="Arial Narrow"/>
                          <a:ea typeface="+mn-ea"/>
                          <a:cs typeface="+mn-cs"/>
                        </a:rPr>
                        <a:t>           42 127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44 486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Construction </a:t>
                      </a:r>
                      <a:r>
                        <a:rPr lang="en-US" sz="1250" b="0" i="0" u="none" strike="noStrike" dirty="0">
                          <a:solidFill>
                            <a:srgbClr val="000000"/>
                          </a:solidFill>
                          <a:effectLst/>
                          <a:latin typeface="Arial Narrow"/>
                        </a:rPr>
                        <a:t>Industry Development Board</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74 984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75 203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79 414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a:solidFill>
                            <a:srgbClr val="000000"/>
                          </a:solidFill>
                          <a:effectLst/>
                          <a:latin typeface="Arial Narrow"/>
                        </a:rPr>
                        <a:t>Council for the Built Environment</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48 568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0" i="0" u="none" strike="noStrike" kern="1200">
                          <a:solidFill>
                            <a:schemeClr val="tx1"/>
                          </a:solidFill>
                          <a:effectLst/>
                          <a:latin typeface="Arial Narrow"/>
                          <a:ea typeface="+mn-ea"/>
                          <a:cs typeface="+mn-cs"/>
                        </a:rPr>
                        <a:t>       51 385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54 263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Parliamentary Villages Management Board</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10 051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10 634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11 230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Agrėment South Africa</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29 045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0" i="0" u="none" strike="noStrike" kern="1200">
                          <a:solidFill>
                            <a:schemeClr val="tx1"/>
                          </a:solidFill>
                          <a:effectLst/>
                          <a:latin typeface="Arial Narrow"/>
                          <a:ea typeface="+mn-ea"/>
                          <a:cs typeface="+mn-cs"/>
                        </a:rPr>
                        <a:t>              30 757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32 480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1" i="0" u="none" strike="noStrike" dirty="0" smtClean="0">
                          <a:solidFill>
                            <a:srgbClr val="000000"/>
                          </a:solidFill>
                          <a:effectLst/>
                          <a:latin typeface="Arial Narrow"/>
                        </a:rPr>
                        <a:t>Property Management Trading Entity</a:t>
                      </a:r>
                      <a:endParaRPr lang="en-US" sz="1250" b="1"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1" i="0" u="none" strike="noStrike" kern="1200" dirty="0">
                          <a:solidFill>
                            <a:schemeClr val="tx1"/>
                          </a:solidFill>
                          <a:effectLst/>
                          <a:latin typeface="Arial Narrow"/>
                          <a:ea typeface="+mn-ea"/>
                          <a:cs typeface="+mn-cs"/>
                        </a:rPr>
                        <a:t>  3 758 922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1" i="0" u="none" strike="noStrike" kern="1200">
                          <a:solidFill>
                            <a:schemeClr val="tx1"/>
                          </a:solidFill>
                          <a:effectLst/>
                          <a:latin typeface="Arial Narrow"/>
                          <a:ea typeface="+mn-ea"/>
                          <a:cs typeface="+mn-cs"/>
                        </a:rPr>
                        <a:t>  4 067 372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1" i="0" u="none" strike="noStrike" kern="1200" dirty="0">
                          <a:solidFill>
                            <a:schemeClr val="tx1"/>
                          </a:solidFill>
                          <a:effectLst/>
                          <a:latin typeface="Arial Narrow"/>
                          <a:ea typeface="+mn-ea"/>
                          <a:cs typeface="+mn-cs"/>
                        </a:rPr>
                        <a:t>  4 283 146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Augmentation of the Property Management Trading Entity</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670 360</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788 030</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820 160</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Funding for in-shifted functions </a:t>
                      </a:r>
                      <a:r>
                        <a:rPr lang="en-US" sz="1250" b="0" i="1" u="sng" strike="noStrike" dirty="0" smtClean="0">
                          <a:solidFill>
                            <a:srgbClr val="000000"/>
                          </a:solidFill>
                          <a:effectLst/>
                          <a:latin typeface="Arial Narrow"/>
                        </a:rPr>
                        <a:t>of which:</a:t>
                      </a:r>
                      <a:endParaRPr lang="en-US" sz="1250" b="0" i="1" u="sng"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3 088 562</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3 279 342</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3 462 986</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       Infrastructure (Public </a:t>
                      </a:r>
                      <a:r>
                        <a:rPr lang="en-US" sz="1250" b="0" i="0" u="none" strike="noStrike" dirty="0">
                          <a:solidFill>
                            <a:srgbClr val="000000"/>
                          </a:solidFill>
                          <a:effectLst/>
                          <a:latin typeface="Arial Narrow"/>
                        </a:rPr>
                        <a:t>Works)</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748 239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804 609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849 667</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chemeClr val="tx1"/>
                          </a:solidFill>
                          <a:effectLst/>
                          <a:latin typeface="Arial Narrow"/>
                        </a:rPr>
                        <a:t>       Included in the Public Works Infrastructure is Border </a:t>
                      </a:r>
                      <a:r>
                        <a:rPr lang="en-US" sz="1250" b="0" i="0" u="none" strike="noStrike" dirty="0">
                          <a:solidFill>
                            <a:schemeClr val="tx1"/>
                          </a:solidFill>
                          <a:effectLst/>
                          <a:latin typeface="Arial Narrow"/>
                        </a:rPr>
                        <a:t>Control Operational Coordinating </a:t>
                      </a:r>
                      <a:r>
                        <a:rPr lang="en-US" sz="1250" b="0" i="0" u="none" strike="noStrike" dirty="0" smtClean="0">
                          <a:solidFill>
                            <a:schemeClr val="tx1"/>
                          </a:solidFill>
                          <a:effectLst/>
                          <a:latin typeface="Arial Narrow"/>
                        </a:rPr>
                        <a:t>Committee (</a:t>
                      </a:r>
                      <a:r>
                        <a:rPr lang="en-US" sz="1250" b="0" i="0" u="none" strike="noStrike" dirty="0">
                          <a:solidFill>
                            <a:schemeClr val="tx1"/>
                          </a:solidFill>
                          <a:effectLst/>
                          <a:latin typeface="Arial Narrow"/>
                        </a:rPr>
                        <a:t>BCOCC)</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200 664</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216 553</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228 680</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       Turnaround </a:t>
                      </a:r>
                      <a:r>
                        <a:rPr lang="en-US" sz="1250" b="0" i="0" u="none" strike="noStrike" dirty="0">
                          <a:solidFill>
                            <a:srgbClr val="000000"/>
                          </a:solidFill>
                          <a:effectLst/>
                          <a:latin typeface="Arial Narrow"/>
                        </a:rPr>
                        <a:t>P</a:t>
                      </a:r>
                      <a:r>
                        <a:rPr lang="en-US" sz="1250" b="0" i="0" u="none" strike="noStrike" dirty="0" smtClean="0">
                          <a:solidFill>
                            <a:srgbClr val="000000"/>
                          </a:solidFill>
                          <a:effectLst/>
                          <a:latin typeface="Arial Narrow"/>
                        </a:rPr>
                        <a:t>rogramme</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168 829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178 525</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188 522</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a:solidFill>
                            <a:srgbClr val="000000"/>
                          </a:solidFill>
                          <a:effectLst/>
                          <a:latin typeface="Arial Narrow"/>
                        </a:rPr>
                        <a:t> </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1" i="0" u="none" strike="noStrike" dirty="0">
                          <a:solidFill>
                            <a:srgbClr val="FFFF00"/>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1" i="0" u="none" strike="noStrike" dirty="0">
                          <a:solidFill>
                            <a:srgbClr val="FFFF00"/>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1" i="0" u="none" strike="noStrike" dirty="0">
                          <a:solidFill>
                            <a:srgbClr val="FFFF00"/>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75099">
                <a:tc>
                  <a:txBody>
                    <a:bodyPr/>
                    <a:lstStyle/>
                    <a:p>
                      <a:pPr algn="l" fontAlgn="ctr"/>
                      <a:r>
                        <a:rPr lang="en-US" sz="1250" b="1" i="0" u="none" strike="noStrike" dirty="0">
                          <a:solidFill>
                            <a:srgbClr val="000000"/>
                          </a:solidFill>
                          <a:effectLst/>
                          <a:latin typeface="Arial Narrow"/>
                        </a:rPr>
                        <a:t>Conditional Grants to Local Government</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1" i="0" u="none" strike="noStrike" kern="1200" dirty="0">
                          <a:solidFill>
                            <a:schemeClr val="tx1"/>
                          </a:solidFill>
                          <a:effectLst/>
                          <a:latin typeface="Arial Narrow"/>
                          <a:ea typeface="+mn-ea"/>
                          <a:cs typeface="+mn-cs"/>
                        </a:rPr>
                        <a:t>            691 447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1" i="0" u="none" strike="noStrike" kern="1200" dirty="0">
                          <a:solidFill>
                            <a:schemeClr val="tx1"/>
                          </a:solidFill>
                          <a:effectLst/>
                          <a:latin typeface="Arial Narrow"/>
                          <a:ea typeface="+mn-ea"/>
                          <a:cs typeface="+mn-cs"/>
                        </a:rPr>
                        <a:t>            729 345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1" i="0" u="none" strike="noStrike" kern="1200" dirty="0">
                          <a:solidFill>
                            <a:schemeClr val="tx1"/>
                          </a:solidFill>
                          <a:effectLst/>
                          <a:latin typeface="Arial Narrow"/>
                          <a:ea typeface="+mn-ea"/>
                          <a:cs typeface="+mn-cs"/>
                        </a:rPr>
                        <a:t>            780 965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a:solidFill>
                            <a:srgbClr val="000000"/>
                          </a:solidFill>
                          <a:effectLst/>
                          <a:latin typeface="Arial Narrow"/>
                        </a:rPr>
                        <a:t>Expanded Public Works Programme Integrated Grant For </a:t>
                      </a:r>
                      <a:r>
                        <a:rPr lang="en-US" sz="1250" b="0" i="0" u="none" strike="noStrike" dirty="0" smtClean="0">
                          <a:solidFill>
                            <a:srgbClr val="000000"/>
                          </a:solidFill>
                          <a:effectLst/>
                          <a:latin typeface="Arial Narrow"/>
                        </a:rPr>
                        <a:t>Municipalities</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691 447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729 345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780 965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a:solidFill>
                            <a:srgbClr val="000000"/>
                          </a:solidFill>
                          <a:effectLst/>
                          <a:latin typeface="Arial Narrow"/>
                        </a:rPr>
                        <a:t> </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US" sz="1250" b="0" i="0" u="none" strike="noStrike" kern="1200" dirty="0">
                          <a:solidFill>
                            <a:schemeClr val="tx1"/>
                          </a:solidFill>
                          <a:effectLst/>
                          <a:latin typeface="Arial Narrow"/>
                          <a:ea typeface="+mn-ea"/>
                          <a:cs typeface="+mn-cs"/>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US" sz="1250" b="0" i="0" u="none" strike="noStrike" kern="1200" dirty="0">
                          <a:solidFill>
                            <a:schemeClr val="tx1"/>
                          </a:solidFill>
                          <a:effectLst/>
                          <a:latin typeface="Arial Narrow"/>
                          <a:ea typeface="+mn-ea"/>
                          <a:cs typeface="+mn-cs"/>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US" sz="1250" b="0" i="0" u="none" strike="noStrike" kern="1200" dirty="0">
                          <a:solidFill>
                            <a:schemeClr val="tx1"/>
                          </a:solidFill>
                          <a:effectLst/>
                          <a:latin typeface="Arial Narrow"/>
                          <a:ea typeface="+mn-ea"/>
                          <a:cs typeface="+mn-cs"/>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327728">
                <a:tc>
                  <a:txBody>
                    <a:bodyPr/>
                    <a:lstStyle/>
                    <a:p>
                      <a:pPr algn="l" fontAlgn="ctr"/>
                      <a:r>
                        <a:rPr lang="en-US" sz="1250" b="1" i="0" u="none" strike="noStrike" dirty="0">
                          <a:solidFill>
                            <a:srgbClr val="000000"/>
                          </a:solidFill>
                          <a:effectLst/>
                          <a:latin typeface="Arial Narrow"/>
                        </a:rPr>
                        <a:t>Conditional Grants to </a:t>
                      </a:r>
                      <a:r>
                        <a:rPr lang="en-US" sz="1250" b="1" i="0" u="none" strike="noStrike" dirty="0" smtClean="0">
                          <a:solidFill>
                            <a:srgbClr val="000000"/>
                          </a:solidFill>
                          <a:effectLst/>
                          <a:latin typeface="Arial Narrow"/>
                        </a:rPr>
                        <a:t>Provinces</a:t>
                      </a:r>
                      <a:endParaRPr lang="en-US" sz="1250" b="1"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1" i="0" u="none" strike="noStrike" dirty="0" smtClean="0">
                          <a:solidFill>
                            <a:schemeClr val="tx1"/>
                          </a:solidFill>
                          <a:effectLst/>
                          <a:latin typeface="Arial Narrow"/>
                        </a:rPr>
                        <a:t>781 162</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1" i="0" u="none" strike="noStrike" dirty="0" smtClean="0">
                          <a:solidFill>
                            <a:schemeClr val="tx1"/>
                          </a:solidFill>
                          <a:effectLst/>
                          <a:latin typeface="Arial Narrow"/>
                        </a:rPr>
                        <a:t>823 983</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1" i="0" u="none" strike="noStrike" dirty="0" smtClean="0">
                          <a:solidFill>
                            <a:schemeClr val="tx1"/>
                          </a:solidFill>
                          <a:effectLst/>
                          <a:latin typeface="Arial Narrow"/>
                        </a:rPr>
                        <a:t>882 297</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a:solidFill>
                            <a:srgbClr val="000000"/>
                          </a:solidFill>
                          <a:effectLst/>
                          <a:latin typeface="Arial Narrow"/>
                        </a:rPr>
                        <a:t>Expanded Public Works Programme Integrated Grant For </a:t>
                      </a:r>
                      <a:r>
                        <a:rPr lang="en-US" sz="1250" b="0" i="0" u="none" strike="noStrike" dirty="0" smtClean="0">
                          <a:solidFill>
                            <a:srgbClr val="000000"/>
                          </a:solidFill>
                          <a:effectLst/>
                          <a:latin typeface="Arial Narrow"/>
                        </a:rPr>
                        <a:t>Provinces</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395 579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416 036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451 505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a:solidFill>
                            <a:srgbClr val="000000"/>
                          </a:solidFill>
                          <a:effectLst/>
                          <a:latin typeface="Arial Narrow"/>
                        </a:rPr>
                        <a:t>Social Sector Expanded Public Works Programme Incentive Grant for </a:t>
                      </a:r>
                      <a:r>
                        <a:rPr lang="en-US" sz="1250" b="0" i="0" u="none" strike="noStrike" dirty="0" smtClean="0">
                          <a:solidFill>
                            <a:srgbClr val="000000"/>
                          </a:solidFill>
                          <a:effectLst/>
                          <a:latin typeface="Arial Narrow"/>
                        </a:rPr>
                        <a:t>Provinces</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385 583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407 947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algn="r" defTabSz="914391" rtl="0" eaLnBrk="1" fontAlgn="ctr" latinLnBrk="0" hangingPunct="1"/>
                      <a:r>
                        <a:rPr lang="en-ZA" sz="1250" b="0" i="0" u="none" strike="noStrike" kern="1200" dirty="0">
                          <a:solidFill>
                            <a:schemeClr val="tx1"/>
                          </a:solidFill>
                          <a:effectLst/>
                          <a:latin typeface="Arial Narrow"/>
                          <a:ea typeface="+mn-ea"/>
                          <a:cs typeface="+mn-cs"/>
                        </a:rPr>
                        <a:t>            430 792 </a:t>
                      </a:r>
                    </a:p>
                  </a:txBody>
                  <a:tcPr marL="7620" marR="7620" marT="762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a:solidFill>
                            <a:srgbClr val="000000"/>
                          </a:solidFill>
                          <a:effectLst/>
                          <a:latin typeface="Arial Narrow"/>
                        </a:rPr>
                        <a:t> </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endParaRPr lang="en-US" sz="1250" b="0" i="0" u="none" strike="noStrike">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1" i="0" u="none" strike="noStrike" dirty="0">
                          <a:solidFill>
                            <a:srgbClr val="000000"/>
                          </a:solidFill>
                          <a:effectLst/>
                          <a:latin typeface="Arial Narrow"/>
                        </a:rPr>
                        <a:t> </a:t>
                      </a:r>
                      <a:r>
                        <a:rPr lang="en-US" sz="1250" b="1" i="0" u="none" strike="noStrike" dirty="0" smtClean="0">
                          <a:solidFill>
                            <a:srgbClr val="000000"/>
                          </a:solidFill>
                          <a:effectLst/>
                          <a:latin typeface="Arial Narrow"/>
                        </a:rPr>
                        <a:t>Compensation of employees ceiling</a:t>
                      </a:r>
                      <a:endParaRPr lang="en-US" sz="1250" b="1"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b"/>
                      <a:r>
                        <a:rPr lang="en-ZA" sz="1250" b="1" i="0" u="none" strike="noStrike" kern="1200">
                          <a:solidFill>
                            <a:schemeClr val="tx1"/>
                          </a:solidFill>
                          <a:effectLst/>
                          <a:latin typeface="Arial Narrow"/>
                          <a:ea typeface="+mn-ea"/>
                          <a:cs typeface="+mn-cs"/>
                        </a:rPr>
                        <a:t>     486 413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b"/>
                      <a:r>
                        <a:rPr lang="en-ZA" sz="1250" b="1" i="0" u="none" strike="noStrike" kern="1200">
                          <a:solidFill>
                            <a:schemeClr val="tx1"/>
                          </a:solidFill>
                          <a:effectLst/>
                          <a:latin typeface="Arial Narrow"/>
                          <a:ea typeface="+mn-ea"/>
                          <a:cs typeface="+mn-cs"/>
                        </a:rPr>
                        <a:t>     518 347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b"/>
                      <a:r>
                        <a:rPr lang="en-ZA" sz="1250" b="1" i="0" u="none" strike="noStrike" kern="1200" dirty="0">
                          <a:solidFill>
                            <a:schemeClr val="tx1"/>
                          </a:solidFill>
                          <a:effectLst/>
                          <a:latin typeface="Arial Narrow"/>
                          <a:ea typeface="+mn-ea"/>
                          <a:cs typeface="+mn-cs"/>
                        </a:rPr>
                        <a:t>     557 826 </a:t>
                      </a:r>
                    </a:p>
                  </a:txBody>
                  <a:tcPr marL="0" marR="0" marT="0"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26319">
                <a:tc>
                  <a:txBody>
                    <a:bodyPr/>
                    <a:lstStyle/>
                    <a:p>
                      <a:pPr algn="l" fontAlgn="ctr"/>
                      <a:r>
                        <a:rPr lang="en-US" sz="1250" b="1" i="0" u="none" strike="noStrike" dirty="0">
                          <a:solidFill>
                            <a:srgbClr val="000000"/>
                          </a:solidFill>
                          <a:effectLst/>
                          <a:latin typeface="Arial Narrow"/>
                        </a:rPr>
                        <a:t>Total</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1" i="0" u="none" strike="noStrike" dirty="0" smtClean="0">
                          <a:solidFill>
                            <a:schemeClr val="tx1"/>
                          </a:solidFill>
                          <a:effectLst/>
                          <a:latin typeface="Arial Narrow"/>
                        </a:rPr>
                        <a:t>6 533 174</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1" i="0" u="none" strike="noStrike" dirty="0" smtClean="0">
                          <a:solidFill>
                            <a:schemeClr val="tx1"/>
                          </a:solidFill>
                          <a:effectLst/>
                          <a:latin typeface="Arial Narrow"/>
                        </a:rPr>
                        <a:t>7</a:t>
                      </a:r>
                      <a:r>
                        <a:rPr lang="en-US" sz="1250" b="1" i="0" u="none" strike="noStrike" baseline="0" dirty="0" smtClean="0">
                          <a:solidFill>
                            <a:schemeClr val="tx1"/>
                          </a:solidFill>
                          <a:effectLst/>
                          <a:latin typeface="Arial Narrow"/>
                        </a:rPr>
                        <a:t> 009 311</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1" i="0" u="none" strike="noStrike" dirty="0" smtClean="0">
                          <a:solidFill>
                            <a:schemeClr val="tx1"/>
                          </a:solidFill>
                          <a:effectLst/>
                          <a:latin typeface="Arial Narrow"/>
                        </a:rPr>
                        <a:t>7 423</a:t>
                      </a:r>
                      <a:r>
                        <a:rPr lang="en-US" sz="1250" b="1" i="0" u="none" strike="noStrike" baseline="0" dirty="0" smtClean="0">
                          <a:solidFill>
                            <a:schemeClr val="tx1"/>
                          </a:solidFill>
                          <a:effectLst/>
                          <a:latin typeface="Arial Narrow"/>
                        </a:rPr>
                        <a:t> 233</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848945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val 2"/>
          <p:cNvSpPr/>
          <p:nvPr/>
        </p:nvSpPr>
        <p:spPr>
          <a:xfrm>
            <a:off x="4267200" y="1524000"/>
            <a:ext cx="3733800" cy="3352800"/>
          </a:xfrm>
          <a:prstGeom prst="ellipse">
            <a:avLst/>
          </a:pr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4" name="Rectangle 3"/>
          <p:cNvSpPr/>
          <p:nvPr/>
        </p:nvSpPr>
        <p:spPr>
          <a:xfrm>
            <a:off x="0" y="2438400"/>
            <a:ext cx="121920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 name="Title 1"/>
          <p:cNvSpPr>
            <a:spLocks noGrp="1"/>
          </p:cNvSpPr>
          <p:nvPr>
            <p:ph type="title"/>
          </p:nvPr>
        </p:nvSpPr>
        <p:spPr>
          <a:xfrm>
            <a:off x="4419600" y="2480733"/>
            <a:ext cx="3733800" cy="1441410"/>
          </a:xfrm>
        </p:spPr>
        <p:txBody>
          <a:bodyPr>
            <a:normAutofit/>
          </a:bodyPr>
          <a:lstStyle/>
          <a:p>
            <a:r>
              <a:rPr lang="en-ZA" sz="9143" b="1" spc="50" dirty="0" smtClean="0">
                <a:ln w="0"/>
                <a:solidFill>
                  <a:schemeClr val="bg2"/>
                </a:solidFill>
                <a:effectLst>
                  <a:innerShdw blurRad="63500" dist="50800" dir="13500000">
                    <a:srgbClr val="000000">
                      <a:alpha val="50000"/>
                    </a:srgbClr>
                  </a:innerShdw>
                </a:effectLst>
              </a:rPr>
              <a:t>Part B</a:t>
            </a:r>
            <a:endParaRPr lang="en-ZA" sz="9143"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xmlns="" val="19193008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 y="76200"/>
            <a:ext cx="12201144" cy="6858000"/>
            <a:chOff x="-9144" y="76200"/>
            <a:chExt cx="12201144" cy="6858000"/>
          </a:xfrm>
        </p:grpSpPr>
        <p:sp>
          <p:nvSpPr>
            <p:cNvPr id="5" name="Rounded Rectangle 4"/>
            <p:cNvSpPr/>
            <p:nvPr/>
          </p:nvSpPr>
          <p:spPr>
            <a:xfrm>
              <a:off x="-9144" y="76200"/>
              <a:ext cx="12192000" cy="6858000"/>
            </a:xfrm>
            <a:prstGeom prst="roundRect">
              <a:avLst/>
            </a:prstGeom>
            <a:gradFill flip="none" rotWithShape="1">
              <a:gsLst>
                <a:gs pos="0">
                  <a:schemeClr val="accent6">
                    <a:lumMod val="20000"/>
                    <a:lumOff val="80000"/>
                  </a:schemeClr>
                </a:gs>
                <a:gs pos="77000">
                  <a:schemeClr val="accent6">
                    <a:lumMod val="95000"/>
                    <a:lumOff val="5000"/>
                  </a:schemeClr>
                </a:gs>
                <a:gs pos="100000">
                  <a:schemeClr val="accent6">
                    <a:lumMod val="75000"/>
                  </a:schemeClr>
                </a:gs>
              </a:gsLst>
              <a:path path="shape">
                <a:fillToRect l="50000" t="50000" r="50000" b="50000"/>
              </a:path>
              <a:tileRect/>
            </a:gra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ln w="0"/>
                <a:gradFill>
                  <a:gsLst>
                    <a:gs pos="21000">
                      <a:srgbClr val="53575C"/>
                    </a:gs>
                    <a:gs pos="88000">
                      <a:srgbClr val="C5C7CA"/>
                    </a:gs>
                  </a:gsLst>
                  <a:lin ang="5400000"/>
                </a:gradFill>
              </a:endParaRPr>
            </a:p>
          </p:txBody>
        </p:sp>
        <p:sp>
          <p:nvSpPr>
            <p:cNvPr id="6" name="Rectangle 5"/>
            <p:cNvSpPr/>
            <p:nvPr/>
          </p:nvSpPr>
          <p:spPr>
            <a:xfrm>
              <a:off x="0" y="1447800"/>
              <a:ext cx="12192000" cy="4114800"/>
            </a:xfrm>
            <a:prstGeom prst="rect">
              <a:avLst/>
            </a:prstGeom>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grpSp>
      <p:sp>
        <p:nvSpPr>
          <p:cNvPr id="2" name="TextBox 1"/>
          <p:cNvSpPr txBox="1"/>
          <p:nvPr/>
        </p:nvSpPr>
        <p:spPr>
          <a:xfrm>
            <a:off x="228600" y="2209800"/>
            <a:ext cx="11734800" cy="2576539"/>
          </a:xfrm>
          <a:prstGeom prst="rect">
            <a:avLst/>
          </a:prstGeom>
          <a:noFill/>
        </p:spPr>
        <p:txBody>
          <a:bodyPr wrap="square" rtlCol="0">
            <a:spAutoFit/>
          </a:bodyPr>
          <a:lstStyle/>
          <a:p>
            <a:pPr algn="ctr">
              <a:spcAft>
                <a:spcPts val="1200"/>
              </a:spcAft>
            </a:pPr>
            <a:r>
              <a:rPr lang="en-ZA" sz="9143" b="1" dirty="0" smtClean="0">
                <a:ln w="6600">
                  <a:solidFill>
                    <a:srgbClr val="F79646"/>
                  </a:solidFill>
                  <a:prstDash val="solid"/>
                </a:ln>
                <a:solidFill>
                  <a:srgbClr val="FFFFFF"/>
                </a:solidFill>
                <a:effectLst>
                  <a:outerShdw dist="38100" dir="2700000" algn="tl" rotWithShape="0">
                    <a:srgbClr val="C0504D"/>
                  </a:outerShdw>
                </a:effectLst>
                <a:latin typeface="Arial"/>
              </a:rPr>
              <a:t>PROGRAMME 1</a:t>
            </a:r>
          </a:p>
          <a:p>
            <a:pPr algn="ctr">
              <a:spcAft>
                <a:spcPts val="1200"/>
              </a:spcAft>
            </a:pPr>
            <a:r>
              <a:rPr lang="en-ZA" sz="6000" b="1" dirty="0" smtClean="0">
                <a:ln w="6600">
                  <a:solidFill>
                    <a:srgbClr val="F79646"/>
                  </a:solidFill>
                  <a:prstDash val="solid"/>
                </a:ln>
                <a:solidFill>
                  <a:srgbClr val="FFFFFF"/>
                </a:solidFill>
                <a:effectLst>
                  <a:outerShdw dist="38100" dir="2700000" algn="tl" rotWithShape="0">
                    <a:srgbClr val="C0504D"/>
                  </a:outerShdw>
                </a:effectLst>
                <a:latin typeface="Arial"/>
              </a:rPr>
              <a:t>Administration</a:t>
            </a:r>
            <a:endParaRPr lang="en-ZA" sz="6000" b="1" dirty="0">
              <a:ln w="6600">
                <a:solidFill>
                  <a:srgbClr val="F79646"/>
                </a:solidFill>
                <a:prstDash val="solid"/>
              </a:ln>
              <a:solidFill>
                <a:srgbClr val="FFFFFF"/>
              </a:solidFill>
              <a:effectLst>
                <a:outerShdw dist="38100" dir="2700000" algn="tl" rotWithShape="0">
                  <a:srgbClr val="C0504D"/>
                </a:outerShdw>
              </a:effectLst>
              <a:latin typeface="Aria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xmlns="" val="3762381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982200" cy="990600"/>
          </a:xfrm>
        </p:spPr>
        <p:txBody>
          <a:bodyPr>
            <a:normAutofit/>
          </a:bodyPr>
          <a:lstStyle/>
          <a:p>
            <a:r>
              <a:rPr lang="en-ZA" b="1" dirty="0" smtClean="0">
                <a:solidFill>
                  <a:srgbClr val="F79646">
                    <a:lumMod val="50000"/>
                  </a:srgbClr>
                </a:solidFill>
                <a:latin typeface="Tahoma" pitchFamily="34" charset="0"/>
                <a:ea typeface="Tahoma" pitchFamily="34" charset="0"/>
                <a:cs typeface="Tahoma" pitchFamily="34" charset="0"/>
              </a:rPr>
              <a:t>2017/18 ANNUAL PERFORMANCE PLAN (Management)</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DPW APP 2017/18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34</a:t>
            </a:fld>
            <a:endParaRPr lang="en-US">
              <a:solidFill>
                <a:prstClr val="black">
                  <a:tint val="75000"/>
                </a:prstClr>
              </a:solidFill>
            </a:endParaRPr>
          </a:p>
        </p:txBody>
      </p:sp>
      <p:sp>
        <p:nvSpPr>
          <p:cNvPr id="2" name="Rectangle 1"/>
          <p:cNvSpPr/>
          <p:nvPr/>
        </p:nvSpPr>
        <p:spPr>
          <a:xfrm>
            <a:off x="381000" y="1295400"/>
            <a:ext cx="11417402" cy="5426081"/>
          </a:xfrm>
          <a:prstGeom prst="rect">
            <a:avLst/>
          </a:prstGeom>
        </p:spPr>
        <p:txBody>
          <a:bodyPr/>
          <a:lstStyle/>
          <a:p>
            <a:endParaRPr lang="en-US">
              <a:solidFill>
                <a:prstClr val="black"/>
              </a:solidFill>
            </a:endParaRPr>
          </a:p>
        </p:txBody>
      </p:sp>
      <p:sp>
        <p:nvSpPr>
          <p:cNvPr id="9" name="Rectangle 8"/>
          <p:cNvSpPr/>
          <p:nvPr/>
        </p:nvSpPr>
        <p:spPr>
          <a:xfrm>
            <a:off x="284790" y="1259066"/>
            <a:ext cx="11582400" cy="938623"/>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r>
              <a:rPr lang="en-ZA" dirty="0">
                <a:solidFill>
                  <a:prstClr val="black"/>
                </a:solidFill>
                <a:latin typeface="Arial" panose="020B0604020202020204" pitchFamily="34" charset="0"/>
                <a:ea typeface="Times New Roman" panose="02020603050405020304" pitchFamily="18" charset="0"/>
              </a:rPr>
              <a:t>To support service delivery in a smart, proactive and business-centric manner that is aligned to statutory requirements</a:t>
            </a:r>
            <a:endParaRPr lang="en-GB" dirty="0">
              <a:solidFill>
                <a:prstClr val="black"/>
              </a:solidFill>
              <a:latin typeface="Arial" panose="020B0604020202020204" pitchFamily="34" charset="0"/>
              <a:ea typeface="Times New Roman" panose="02020603050405020304" pitchFamily="18" charset="0"/>
            </a:endParaRPr>
          </a:p>
        </p:txBody>
      </p:sp>
      <p:sp>
        <p:nvSpPr>
          <p:cNvPr id="11" name="Rounded Rectangle 10"/>
          <p:cNvSpPr/>
          <p:nvPr/>
        </p:nvSpPr>
        <p:spPr>
          <a:xfrm>
            <a:off x="723900" y="1096929"/>
            <a:ext cx="10744200" cy="432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dirty="0" smtClean="0">
                <a:solidFill>
                  <a:prstClr val="white"/>
                </a:solidFill>
              </a:rPr>
              <a:t>STRATEGIC GOAL</a:t>
            </a:r>
            <a:endParaRPr lang="en-ZA"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xmlns="" val="4201555361"/>
              </p:ext>
            </p:extLst>
          </p:nvPr>
        </p:nvGraphicFramePr>
        <p:xfrm>
          <a:off x="327122" y="2357719"/>
          <a:ext cx="11548535" cy="4186614"/>
        </p:xfrm>
        <a:graphic>
          <a:graphicData uri="http://schemas.openxmlformats.org/drawingml/2006/table">
            <a:tbl>
              <a:tblPr firstRow="1" firstCol="1" lastRow="1" lastCol="1" bandRow="1" bandCol="1"/>
              <a:tblGrid>
                <a:gridCol w="293585"/>
                <a:gridCol w="2678215"/>
                <a:gridCol w="1143000"/>
                <a:gridCol w="1143000"/>
                <a:gridCol w="1066800"/>
                <a:gridCol w="1676400"/>
                <a:gridCol w="1219200"/>
                <a:gridCol w="1143000"/>
                <a:gridCol w="1185335"/>
              </a:tblGrid>
              <a:tr h="243887">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Estimated Performance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496081">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250631">
                <a:tc gridSpan="9">
                  <a:txBody>
                    <a:bodyPr/>
                    <a:lstStyle/>
                    <a:p>
                      <a:pPr>
                        <a:lnSpc>
                          <a:spcPct val="115000"/>
                        </a:lnSpc>
                        <a:spcAft>
                          <a:spcPts val="0"/>
                        </a:spcAft>
                      </a:pPr>
                      <a:r>
                        <a:rPr lang="en-ZA" sz="1000" kern="1200" noProof="0" dirty="0" smtClean="0">
                          <a:solidFill>
                            <a:schemeClr val="tx1"/>
                          </a:solidFill>
                          <a:effectLst/>
                          <a:latin typeface="Arial" panose="020B0604020202020204" pitchFamily="34" charset="0"/>
                          <a:ea typeface="Times New Roman" panose="02020603050405020304" pitchFamily="18" charset="0"/>
                          <a:cs typeface="+mn-cs"/>
                        </a:rPr>
                        <a:t>Strategic Objective: To improve governance processes within the Department and PMTE</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631631">
                <a:tc>
                  <a:txBody>
                    <a:bodyPr/>
                    <a:lstStyle/>
                    <a:p>
                      <a:pPr>
                        <a:lnSpc>
                          <a:spcPct val="115000"/>
                        </a:lnSpc>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Change in the index </a:t>
                      </a:r>
                      <a:r>
                        <a:rPr lang="en-ZA" sz="1000" dirty="0">
                          <a:effectLst/>
                          <a:latin typeface="Arial" panose="020B0604020202020204" pitchFamily="34" charset="0"/>
                          <a:ea typeface="Times New Roman" panose="02020603050405020304" pitchFamily="18" charset="0"/>
                          <a:cs typeface="Times New Roman" panose="02020603050405020304" pitchFamily="18" charset="0"/>
                        </a:rPr>
                        <a:t>score for management practices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2 Average score for management practices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1.8 Average score for management practices</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2.7 Average score for management practices </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3.5 Average score for management practices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3.8 index score for management practices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4.0 index score for management practices</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4.0 index score for management practices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315655">
                <a:tc gridSpan="9">
                  <a:txBody>
                    <a:bodyPr/>
                    <a:lstStyle/>
                    <a:p>
                      <a:pPr>
                        <a:lnSpc>
                          <a:spcPct val="115000"/>
                        </a:lnSpc>
                        <a:spcAft>
                          <a:spcPts val="0"/>
                        </a:spcAft>
                      </a:pPr>
                      <a:r>
                        <a:rPr lang="en-ZA" sz="1000" dirty="0" smtClean="0">
                          <a:effectLst/>
                          <a:latin typeface="Arial" panose="020B0604020202020204" pitchFamily="34" charset="0"/>
                          <a:ea typeface="Times New Roman" panose="02020603050405020304" pitchFamily="18" charset="0"/>
                        </a:rPr>
                        <a:t>Strategic Objective: To combat fraud and corruption within the Department and PMTE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Aft>
                          <a:spcPts val="0"/>
                        </a:spcAf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391"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928897">
                <a:tc>
                  <a:txBody>
                    <a:bodyPr/>
                    <a:lstStyle/>
                    <a:p>
                      <a:pPr>
                        <a:lnSpc>
                          <a:spcPct val="115000"/>
                        </a:lnSpc>
                        <a:spcAft>
                          <a:spcPts val="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Percentage of investigations initiated within 30 days in respect of validated allegations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0 investigations initiated within 30 days in respect of validated allegations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 (35) </a:t>
                      </a: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investigations initiated within </a:t>
                      </a: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 days </a:t>
                      </a: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 respect of validated </a:t>
                      </a: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allegations</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 (50) </a:t>
                      </a: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investigations initiated within 30 days in respect of validated allegations</a:t>
                      </a:r>
                      <a:endParaRPr lang="en-ZA"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100</a:t>
                      </a:r>
                      <a:r>
                        <a:rPr lang="en-ZA" sz="1000" dirty="0" smtClean="0">
                          <a:effectLst/>
                          <a:latin typeface="Arial" panose="020B0604020202020204" pitchFamily="34" charset="0"/>
                          <a:ea typeface="Times New Roman" panose="02020603050405020304" pitchFamily="18" charset="0"/>
                          <a:cs typeface="Times New Roman" panose="02020603050405020304" pitchFamily="18" charset="0"/>
                        </a:rPr>
                        <a:t>% (24) </a:t>
                      </a:r>
                      <a:r>
                        <a:rPr lang="en-ZA" sz="1000" dirty="0">
                          <a:effectLst/>
                          <a:latin typeface="Arial" panose="020B0604020202020204" pitchFamily="34" charset="0"/>
                          <a:ea typeface="Times New Roman" panose="02020603050405020304" pitchFamily="18" charset="0"/>
                          <a:cs typeface="Times New Roman" panose="02020603050405020304" pitchFamily="18" charset="0"/>
                        </a:rPr>
                        <a:t>investigations initiated within 30 days in respect of validated allegations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802613">
                <a:tc>
                  <a:txBody>
                    <a:bodyPr/>
                    <a:lstStyle/>
                    <a:p>
                      <a:pPr>
                        <a:lnSpc>
                          <a:spcPct val="107000"/>
                        </a:lnSpc>
                        <a:spcAft>
                          <a:spcPts val="800"/>
                        </a:spcAft>
                      </a:pPr>
                      <a:r>
                        <a:rPr lang="en-US" sz="10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Number of interventions recommended resulting from fraud risk management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 interventions recommended for mitigation of fraud risks within DPW and 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 interventions recommended for mitigation of fraud risks within DPW and 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 interventions recommended for mitigation of fraud risks within DPW and 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 interventions recommended for mitigation of fraud risks within DPW and 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1588580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35</a:t>
            </a:fld>
            <a:endParaRPr lang="en-US">
              <a:solidFill>
                <a:prstClr val="black">
                  <a:tint val="75000"/>
                </a:prstClr>
              </a:solidFill>
            </a:endParaRPr>
          </a:p>
        </p:txBody>
      </p:sp>
      <p:sp>
        <p:nvSpPr>
          <p:cNvPr id="5" name="Title 4"/>
          <p:cNvSpPr>
            <a:spLocks noGrp="1"/>
          </p:cNvSpPr>
          <p:nvPr>
            <p:ph type="title"/>
          </p:nvPr>
        </p:nvSpPr>
        <p:spPr>
          <a:xfrm>
            <a:off x="0" y="-45597"/>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a:t>
            </a:r>
            <a:r>
              <a:rPr lang="en-ZA" b="1" dirty="0" smtClean="0">
                <a:solidFill>
                  <a:srgbClr val="F79646">
                    <a:lumMod val="50000"/>
                  </a:srgbClr>
                </a:solidFill>
                <a:latin typeface="Tahoma" pitchFamily="34" charset="0"/>
                <a:ea typeface="Tahoma" pitchFamily="34" charset="0"/>
                <a:cs typeface="Tahoma" pitchFamily="34" charset="0"/>
              </a:rPr>
              <a:t>PLAN (Finance and SCM)</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2429391987"/>
              </p:ext>
            </p:extLst>
          </p:nvPr>
        </p:nvGraphicFramePr>
        <p:xfrm>
          <a:off x="317076" y="1143000"/>
          <a:ext cx="11557850" cy="4817362"/>
        </p:xfrm>
        <a:graphic>
          <a:graphicData uri="http://schemas.openxmlformats.org/drawingml/2006/table">
            <a:tbl>
              <a:tblPr firstRow="1" firstCol="1" lastRow="1" lastCol="1" bandRow="1" bandCol="1"/>
              <a:tblGrid>
                <a:gridCol w="293585"/>
                <a:gridCol w="2687529"/>
                <a:gridCol w="1143000"/>
                <a:gridCol w="1143000"/>
                <a:gridCol w="1273811"/>
                <a:gridCol w="1469390"/>
                <a:gridCol w="1219200"/>
                <a:gridCol w="1143000"/>
                <a:gridCol w="1185335"/>
              </a:tblGrid>
              <a:tr h="215864">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Estimated Performance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439081">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06697">
                <a:tc gridSpan="9">
                  <a:txBody>
                    <a:bodyPr/>
                    <a:lstStyle/>
                    <a:p>
                      <a:pPr marL="0" marR="0" lvl="0" indent="0" algn="l" defTabSz="91431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To provide a compliant internal control, financial and supply chain management service</a:t>
                      </a:r>
                      <a:endParaRPr kumimoji="0" lang="en-ZA" sz="11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01193">
                <a:tc>
                  <a:txBody>
                    <a:bodyPr/>
                    <a:lstStyle/>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change in the irregular expenditure baseline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R583 million (cumulative since 2009)</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R400 million (cumulative since 2009)</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 reduction of irregular expenditure baseline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r>
                        <a:rPr lang="en-GB" sz="11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reduction of the irregular expenditure baseline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reduction of the irregular expenditure baseline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GB"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reduction of the irregular expenditure baseline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reduction of the irregular expenditure baseline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01193">
                <a:tc>
                  <a:txBody>
                    <a:bodyPr/>
                    <a:lstStyle/>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5. </a:t>
                      </a:r>
                    </a:p>
                    <a:p>
                      <a:pPr>
                        <a:lnSpc>
                          <a:spcPct val="115000"/>
                        </a:lnSpc>
                        <a:spcAft>
                          <a:spcPts val="0"/>
                        </a:spcAft>
                      </a:pPr>
                      <a:endParaRPr lang="en-ZA" sz="11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Percentage of compliant invoices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settled within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75% (80 384) compliant invoices settled within 21 days for DPW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89% (60 522) compliant invoices settled within 30 days for DPW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75% (20 209) compliant invoices settled within 30 days for DPW </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 </a:t>
                      </a:r>
                      <a:r>
                        <a:rPr lang="en-ZA"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a:t>
                      </a:r>
                      <a:r>
                        <a:rPr lang="en-ZA" sz="11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700) </a:t>
                      </a:r>
                      <a:r>
                        <a:rPr lang="en-ZA"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compliant </a:t>
                      </a:r>
                      <a:r>
                        <a:rPr lang="en-ZA"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invoices  </a:t>
                      </a:r>
                      <a:r>
                        <a:rPr lang="en-ZA"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settled  </a:t>
                      </a:r>
                      <a:r>
                        <a:rPr lang="en-ZA"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within 30 days</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100% compliant invoices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settled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100% compliant invoices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settled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100% compliant invoices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settled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within 30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01193">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6.</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Percentage of bids awarded within 56 working days of closure of tender advertisement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89 bids awarded in 2012/13 for DPW</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119 bids awarded in 2013/14 for DPW</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78% (20 out of 25 bids) of bids awarded within 56 days for DPW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31% (5 out of 16) of bids awarded within 56 working days of closure of tender advertisement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65% of bids awarded within 56 working days of closure of tender advertisement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70% of bids awarded within 56 working days of closure of tender advertisement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75% of bids awarded within 56 working days of closure of tender advertisement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01193">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7.</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Percentage of quotations awarded within 30 days from requisition date</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741 Quotations awarded in 2013/14 for DPW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873 Quotations awarded in 2014/15 for DPW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58% (268 out of 455 quotations) awarded within 14 days for DPW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79% (122 out of 155) of quotations awarded within 30 days from requisition date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88% of quotations awarded within 30 days from requisition date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90% of quotations awarded within 30 days from requisition date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92% of quotations awarded within 30 days from requisition date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385260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36</a:t>
            </a:fld>
            <a:endParaRPr lang="en-US">
              <a:solidFill>
                <a:prstClr val="black">
                  <a:tint val="75000"/>
                </a:prstClr>
              </a:solidFill>
            </a:endParaRPr>
          </a:p>
        </p:txBody>
      </p:sp>
      <p:sp>
        <p:nvSpPr>
          <p:cNvPr id="5" name="Title 4"/>
          <p:cNvSpPr>
            <a:spLocks noGrp="1"/>
          </p:cNvSpPr>
          <p:nvPr>
            <p:ph type="title"/>
          </p:nvPr>
        </p:nvSpPr>
        <p:spPr>
          <a:xfrm>
            <a:off x="0" y="-17929"/>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PLAN (Corporate Services)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696390340"/>
              </p:ext>
            </p:extLst>
          </p:nvPr>
        </p:nvGraphicFramePr>
        <p:xfrm>
          <a:off x="317076" y="1111624"/>
          <a:ext cx="11557850" cy="5683886"/>
        </p:xfrm>
        <a:graphic>
          <a:graphicData uri="http://schemas.openxmlformats.org/drawingml/2006/table">
            <a:tbl>
              <a:tblPr firstRow="1" firstCol="1" lastRow="1" lastCol="1" bandRow="1" bandCol="1"/>
              <a:tblGrid>
                <a:gridCol w="293585"/>
                <a:gridCol w="2687529"/>
                <a:gridCol w="1143000"/>
                <a:gridCol w="1143000"/>
                <a:gridCol w="1272231"/>
                <a:gridCol w="1470970"/>
                <a:gridCol w="1219200"/>
                <a:gridCol w="1143000"/>
                <a:gridCol w="1185335"/>
              </a:tblGrid>
              <a:tr h="210938">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Estimated Performance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429063">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27997">
                <a:tc gridSpan="9">
                  <a:txBody>
                    <a:bodyPr/>
                    <a:lstStyle/>
                    <a:p>
                      <a:pPr marL="0" marR="0" lvl="0" indent="0" algn="l" defTabSz="914391" rtl="0" eaLnBrk="1" fontAlgn="auto" latinLnBrk="0" hangingPunct="1">
                        <a:lnSpc>
                          <a:spcPct val="115000"/>
                        </a:lnSpc>
                        <a:spcBef>
                          <a:spcPts val="0"/>
                        </a:spcBef>
                        <a:spcAft>
                          <a:spcPts val="0"/>
                        </a:spcAft>
                        <a:buClrTx/>
                        <a:buSzTx/>
                        <a:buFontTx/>
                        <a:buNone/>
                        <a:tabLst/>
                        <a:defRPr/>
                      </a:pPr>
                      <a:r>
                        <a:rPr lang="en-ZA" sz="950" dirty="0" smtClean="0">
                          <a:effectLst/>
                          <a:latin typeface="Arial" panose="020B0604020202020204" pitchFamily="34" charset="0"/>
                          <a:ea typeface="Calibri" panose="020F0502020204030204" pitchFamily="34" charset="0"/>
                        </a:rPr>
                        <a:t>Strategic Objective: </a:t>
                      </a:r>
                      <a:r>
                        <a:rPr kumimoji="0" lang="en-ZA" sz="95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To facilitate organisational transformation through effective performance management</a:t>
                      </a:r>
                      <a:endParaRPr kumimoji="0" lang="en-ZA" sz="95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1044578">
                <a:tc>
                  <a:txBody>
                    <a:bodyPr/>
                    <a:lstStyle/>
                    <a:p>
                      <a:pPr>
                        <a:lnSpc>
                          <a:spcPct val="100000"/>
                        </a:lnSpc>
                        <a:spcBef>
                          <a:spcPts val="0"/>
                        </a:spcBef>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8</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Percentage of funded prioritised vacancies filled as per approved recruitment plan</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565 positions filled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1 626 positions filled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95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100% funded prioritised vacancies filled </a:t>
                      </a:r>
                      <a:r>
                        <a:rPr lang="en-ZA" sz="95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(603 </a:t>
                      </a:r>
                      <a:r>
                        <a:rPr lang="en-ZA" sz="95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appointments made, 107 promotions) </a:t>
                      </a:r>
                      <a:endParaRPr lang="en-ZA" sz="9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950" dirty="0" smtClean="0">
                          <a:effectLst/>
                          <a:latin typeface="Arial" panose="020B0604020202020204" pitchFamily="34" charset="0"/>
                          <a:ea typeface="Times New Roman" panose="02020603050405020304" pitchFamily="18" charset="0"/>
                          <a:cs typeface="Times New Roman" panose="02020603050405020304" pitchFamily="18" charset="0"/>
                        </a:rPr>
                        <a:t>52% (129 of 250) </a:t>
                      </a:r>
                      <a:r>
                        <a:rPr lang="en-ZA" sz="950" dirty="0">
                          <a:effectLst/>
                          <a:latin typeface="Arial" panose="020B0604020202020204" pitchFamily="34" charset="0"/>
                          <a:ea typeface="Times New Roman" panose="02020603050405020304" pitchFamily="18" charset="0"/>
                          <a:cs typeface="Times New Roman" panose="02020603050405020304" pitchFamily="18" charset="0"/>
                        </a:rPr>
                        <a:t>funded prioritised vacancies filled within </a:t>
                      </a:r>
                      <a:r>
                        <a:rPr lang="en-ZA" sz="950" dirty="0" smtClean="0">
                          <a:effectLst/>
                          <a:latin typeface="Arial" panose="020B0604020202020204" pitchFamily="34" charset="0"/>
                          <a:ea typeface="Times New Roman" panose="02020603050405020304" pitchFamily="18" charset="0"/>
                          <a:cs typeface="Times New Roman" panose="02020603050405020304" pitchFamily="18" charset="0"/>
                        </a:rPr>
                        <a:t>4 </a:t>
                      </a:r>
                      <a:r>
                        <a:rPr lang="en-ZA" sz="950" dirty="0">
                          <a:effectLst/>
                          <a:latin typeface="Arial" panose="020B0604020202020204" pitchFamily="34" charset="0"/>
                          <a:ea typeface="Times New Roman" panose="02020603050405020304" pitchFamily="18" charset="0"/>
                          <a:cs typeface="Times New Roman" panose="02020603050405020304" pitchFamily="18" charset="0"/>
                        </a:rPr>
                        <a:t>months from the date of advertisement </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6 months from the date of advertisement </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0000"/>
                        </a:lnSpc>
                        <a:spcBef>
                          <a:spcPts val="0"/>
                        </a:spcBef>
                        <a:spcAft>
                          <a:spcPts val="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6 months from the date of advertisement </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6 months from the date of advertisement</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179826">
                <a:tc gridSpan="9">
                  <a:txBody>
                    <a:bodyPr/>
                    <a:lstStyle/>
                    <a:p>
                      <a:pPr>
                        <a:lnSpc>
                          <a:spcPct val="115000"/>
                        </a:lnSpc>
                        <a:spcAft>
                          <a:spcPts val="0"/>
                        </a:spcAft>
                      </a:pPr>
                      <a:r>
                        <a:rPr lang="en-ZA" sz="950" dirty="0" smtClean="0">
                          <a:effectLst/>
                          <a:latin typeface="Arial" panose="020B0604020202020204" pitchFamily="34" charset="0"/>
                          <a:ea typeface="Calibri" panose="020F0502020204030204" pitchFamily="34" charset="0"/>
                        </a:rPr>
                        <a:t>Strategic Objective: To provide an enterprise ICT architecture to support all business functions</a:t>
                      </a:r>
                      <a:endParaRPr lang="en-ZA" sz="9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902231">
                <a:tc>
                  <a:txBody>
                    <a:bodyPr/>
                    <a:lstStyle/>
                    <a:p>
                      <a:pPr>
                        <a:lnSpc>
                          <a:spcPct val="115000"/>
                        </a:lnSpc>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9 </a:t>
                      </a:r>
                    </a:p>
                    <a:p>
                      <a:pPr>
                        <a:lnSpc>
                          <a:spcPct val="115000"/>
                        </a:lnSpc>
                        <a:spcAft>
                          <a:spcPts val="0"/>
                        </a:spcAft>
                      </a:pPr>
                      <a:endParaRPr lang="en-ZA" sz="105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Number of property management  modules implemented </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Procurement of a Property Management System</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smtClean="0">
                          <a:effectLst/>
                          <a:latin typeface="Arial" panose="020B0604020202020204" pitchFamily="34" charset="0"/>
                          <a:ea typeface="Times New Roman" panose="02020603050405020304" pitchFamily="18" charset="0"/>
                          <a:cs typeface="Times New Roman" panose="02020603050405020304" pitchFamily="18" charset="0"/>
                        </a:rPr>
                        <a:t>2 </a:t>
                      </a:r>
                      <a:r>
                        <a:rPr lang="en-ZA" sz="950" dirty="0">
                          <a:effectLst/>
                          <a:latin typeface="Arial" panose="020B0604020202020204" pitchFamily="34" charset="0"/>
                          <a:ea typeface="Times New Roman" panose="02020603050405020304" pitchFamily="18" charset="0"/>
                          <a:cs typeface="Times New Roman" panose="02020603050405020304" pitchFamily="18" charset="0"/>
                        </a:rPr>
                        <a:t>modules implemented for PMTE </a:t>
                      </a:r>
                      <a:r>
                        <a:rPr lang="en-ZA" sz="950" dirty="0" smtClean="0">
                          <a:effectLst/>
                          <a:latin typeface="Arial" panose="020B0604020202020204" pitchFamily="34" charset="0"/>
                          <a:ea typeface="Times New Roman" panose="02020603050405020304" pitchFamily="18" charset="0"/>
                          <a:cs typeface="Times New Roman" panose="02020603050405020304" pitchFamily="18" charset="0"/>
                        </a:rPr>
                        <a:t>(Asset Register and Lease)</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smtClean="0">
                          <a:effectLst/>
                          <a:latin typeface="Arial" panose="020B0604020202020204" pitchFamily="34" charset="0"/>
                          <a:ea typeface="Times New Roman" panose="02020603050405020304" pitchFamily="18" charset="0"/>
                          <a:cs typeface="Times New Roman" panose="02020603050405020304" pitchFamily="18" charset="0"/>
                        </a:rPr>
                        <a:t>1 module </a:t>
                      </a:r>
                      <a:r>
                        <a:rPr lang="en-ZA" sz="950" dirty="0">
                          <a:effectLst/>
                          <a:latin typeface="Arial" panose="020B0604020202020204" pitchFamily="34" charset="0"/>
                          <a:ea typeface="Times New Roman" panose="02020603050405020304" pitchFamily="18" charset="0"/>
                          <a:cs typeface="Times New Roman" panose="02020603050405020304" pitchFamily="18" charset="0"/>
                        </a:rPr>
                        <a:t>implemented for PMTE </a:t>
                      </a:r>
                      <a:r>
                        <a:rPr lang="en-ZA" sz="950" dirty="0" smtClean="0">
                          <a:effectLst/>
                          <a:latin typeface="Arial" panose="020B0604020202020204" pitchFamily="34" charset="0"/>
                          <a:ea typeface="Times New Roman" panose="02020603050405020304" pitchFamily="18" charset="0"/>
                          <a:cs typeface="Times New Roman" panose="02020603050405020304" pitchFamily="18" charset="0"/>
                        </a:rPr>
                        <a:t>(Infrastructure</a:t>
                      </a:r>
                      <a:r>
                        <a:rPr lang="en-ZA" sz="95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950" dirty="0" smtClean="0">
                          <a:effectLst/>
                          <a:latin typeface="Arial" panose="020B0604020202020204" pitchFamily="34" charset="0"/>
                          <a:ea typeface="Times New Roman" panose="02020603050405020304" pitchFamily="18" charset="0"/>
                          <a:cs typeface="Times New Roman" panose="02020603050405020304" pitchFamily="18" charset="0"/>
                        </a:rPr>
                        <a:t>Management</a:t>
                      </a:r>
                      <a:r>
                        <a:rPr lang="en-ZA" sz="95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719438">
                <a:tc>
                  <a:txBody>
                    <a:bodyPr/>
                    <a:lstStyle/>
                    <a:p>
                      <a:pPr>
                        <a:lnSpc>
                          <a:spcPct val="115000"/>
                        </a:lnSpc>
                        <a:spcBef>
                          <a:spcPts val="300"/>
                        </a:spcBef>
                        <a:spcAft>
                          <a:spcPts val="300"/>
                        </a:spcAft>
                      </a:pPr>
                      <a:r>
                        <a:rPr lang="en-ZA" sz="1050" dirty="0" smtClean="0">
                          <a:effectLst/>
                          <a:latin typeface="Calibri" panose="020F0502020204030204" pitchFamily="34" charset="0"/>
                          <a:ea typeface="Times New Roman" panose="02020603050405020304" pitchFamily="18" charset="0"/>
                          <a:cs typeface="Times New Roman" panose="02020603050405020304" pitchFamily="18" charset="0"/>
                        </a:rPr>
                        <a:t>10</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ERP system developed for the public works sector</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smtClean="0">
                          <a:effectLst/>
                          <a:latin typeface="Arial" panose="020B0604020202020204" pitchFamily="34" charset="0"/>
                          <a:ea typeface="Times New Roman" panose="02020603050405020304" pitchFamily="18" charset="0"/>
                          <a:cs typeface="Times New Roman" panose="02020603050405020304" pitchFamily="18" charset="0"/>
                        </a:rPr>
                        <a:t>_</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smtClean="0">
                          <a:effectLst/>
                          <a:latin typeface="Arial" panose="020B0604020202020204" pitchFamily="34" charset="0"/>
                          <a:ea typeface="Times New Roman" panose="02020603050405020304" pitchFamily="18" charset="0"/>
                          <a:cs typeface="Times New Roman" panose="02020603050405020304" pitchFamily="18" charset="0"/>
                        </a:rPr>
                        <a:t>_</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smtClean="0">
                          <a:effectLst/>
                          <a:latin typeface="Arial" panose="020B0604020202020204" pitchFamily="34" charset="0"/>
                          <a:ea typeface="Times New Roman" panose="02020603050405020304" pitchFamily="18" charset="0"/>
                          <a:cs typeface="Times New Roman" panose="02020603050405020304" pitchFamily="18" charset="0"/>
                        </a:rPr>
                        <a:t>_</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smtClean="0">
                          <a:effectLst/>
                          <a:latin typeface="Arial" panose="020B0604020202020204" pitchFamily="34" charset="0"/>
                          <a:ea typeface="Times New Roman" panose="02020603050405020304" pitchFamily="18" charset="0"/>
                          <a:cs typeface="Times New Roman" panose="02020603050405020304" pitchFamily="18" charset="0"/>
                        </a:rPr>
                        <a:t>_</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Assessment of current ERP across the sector </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Specification of the new ERP system developed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Phased implemented on the ERP system for the sector</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1086664">
                <a:tc>
                  <a:txBody>
                    <a:bodyPr/>
                    <a:lstStyle/>
                    <a:p>
                      <a:pPr>
                        <a:lnSpc>
                          <a:spcPct val="115000"/>
                        </a:lnSpc>
                        <a:spcBef>
                          <a:spcPts val="300"/>
                        </a:spcBef>
                        <a:spcAft>
                          <a:spcPts val="300"/>
                        </a:spcAf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11</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Percentage of reported fraud and corruption misconduct cases subjected to disciplinary processes</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 fraud and corruption misconduct cases finalised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3 fraud and corruption misconduct cases finalised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(7) fraud and corruption misconduct cases subjected to disciplinary processes</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(7) reported fraud and corruption misconduct cases subjected to disciplinary processes</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reported fraud and corruption misconduct cases subjected to disciplinary processes</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reported fraud and corruption misconduct cases subjected to disciplinary processes</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reported fraud and corruption misconduct cases subjected to disciplinary processes</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704336">
                <a:tc>
                  <a:txBody>
                    <a:bodyPr/>
                    <a:lstStyle/>
                    <a:p>
                      <a:pPr>
                        <a:lnSpc>
                          <a:spcPct val="115000"/>
                        </a:lnSpc>
                        <a:spcBef>
                          <a:spcPts val="300"/>
                        </a:spcBef>
                        <a:spcAft>
                          <a:spcPts val="300"/>
                        </a:spcAf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12</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a:effectLst/>
                          <a:latin typeface="Arial" panose="020B0604020202020204" pitchFamily="34" charset="0"/>
                          <a:ea typeface="Times New Roman" panose="02020603050405020304" pitchFamily="18" charset="0"/>
                          <a:cs typeface="Times New Roman" panose="02020603050405020304" pitchFamily="18" charset="0"/>
                        </a:rPr>
                        <a:t>Percentage of default judgments against the Department prevented</a:t>
                      </a:r>
                      <a:endParaRPr lang="en-ZA" sz="9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a:effectLst/>
                          <a:latin typeface="Arial" panose="020B0604020202020204" pitchFamily="34" charset="0"/>
                          <a:ea typeface="Times New Roman" panose="02020603050405020304" pitchFamily="18" charset="0"/>
                          <a:cs typeface="Times New Roman" panose="02020603050405020304" pitchFamily="18" charset="0"/>
                        </a:rPr>
                        <a:t>86% (13) Default Judgements prevented</a:t>
                      </a:r>
                      <a:endParaRPr lang="en-ZA" sz="9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98% (2) Default Judgements prevented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99% (1) default judgements prevented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(0) default judgments against the Department prevented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default judgments against the Department prevented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default judgments against the Department prevented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50" dirty="0">
                          <a:effectLst/>
                          <a:latin typeface="Arial" panose="020B0604020202020204" pitchFamily="34" charset="0"/>
                          <a:ea typeface="Times New Roman" panose="02020603050405020304" pitchFamily="18" charset="0"/>
                          <a:cs typeface="Times New Roman" panose="02020603050405020304" pitchFamily="18" charset="0"/>
                        </a:rPr>
                        <a:t>100% default judgments against the Department prevented</a:t>
                      </a:r>
                      <a:endParaRPr lang="en-ZA"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917976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982200" cy="990600"/>
          </a:xfrm>
        </p:spPr>
        <p:txBody>
          <a:bodyPr>
            <a:normAutofit/>
          </a:bodyPr>
          <a:lstStyle/>
          <a:p>
            <a:r>
              <a:rPr lang="en-ZA" b="1" dirty="0" smtClean="0">
                <a:solidFill>
                  <a:srgbClr val="F79646">
                    <a:lumMod val="50000"/>
                  </a:srgbClr>
                </a:solidFill>
                <a:latin typeface="Tahoma" pitchFamily="34" charset="0"/>
                <a:ea typeface="Tahoma" pitchFamily="34" charset="0"/>
                <a:cs typeface="Tahoma" pitchFamily="34" charset="0"/>
              </a:rPr>
              <a:t>2017/18 ANNUAL PERFORMANCE PLAN (Management)</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DPW APP 2017/18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37</a:t>
            </a:fld>
            <a:endParaRPr lang="en-US">
              <a:solidFill>
                <a:prstClr val="black">
                  <a:tint val="75000"/>
                </a:prstClr>
              </a:solidFill>
            </a:endParaRPr>
          </a:p>
        </p:txBody>
      </p:sp>
      <p:graphicFrame>
        <p:nvGraphicFramePr>
          <p:cNvPr id="10" name="Diagram 9"/>
          <p:cNvGraphicFramePr/>
          <p:nvPr>
            <p:extLst/>
          </p:nvPr>
        </p:nvGraphicFramePr>
        <p:xfrm>
          <a:off x="381000" y="1295400"/>
          <a:ext cx="11417402" cy="5426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p:cNvGraphicFramePr>
            <a:graphicFrameLocks noGrp="1"/>
          </p:cNvGraphicFramePr>
          <p:nvPr>
            <p:extLst/>
          </p:nvPr>
        </p:nvGraphicFramePr>
        <p:xfrm>
          <a:off x="232441" y="1219200"/>
          <a:ext cx="11633196" cy="4860396"/>
        </p:xfrm>
        <a:graphic>
          <a:graphicData uri="http://schemas.openxmlformats.org/drawingml/2006/table">
            <a:tbl>
              <a:tblPr firstRow="1" bandRow="1"/>
              <a:tblGrid>
                <a:gridCol w="506376"/>
                <a:gridCol w="2233640"/>
                <a:gridCol w="1679584"/>
                <a:gridCol w="1885964"/>
                <a:gridCol w="1331908"/>
                <a:gridCol w="1331908"/>
                <a:gridCol w="1331908"/>
                <a:gridCol w="1331908"/>
              </a:tblGrid>
              <a:tr h="689208">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636084">
                <a:tc>
                  <a:txBody>
                    <a:bodyPr/>
                    <a:lstStyle/>
                    <a:p>
                      <a:r>
                        <a:rPr lang="en-US" sz="1400" dirty="0" smtClean="0"/>
                        <a:t>1.</a:t>
                      </a:r>
                      <a:endParaRPr lang="en-US" sz="1400" dirty="0"/>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Change in the index score for management practices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Quarterly</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3.8 index score for management practices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300"/>
                        </a:spcBef>
                        <a:spcAft>
                          <a:spcPts val="3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300"/>
                        </a:spcBef>
                        <a:spcAft>
                          <a:spcPts val="3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300"/>
                        </a:spcBef>
                        <a:spcAft>
                          <a:spcPts val="3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3.8 index score for management practices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300"/>
                        </a:spcBef>
                        <a:spcAft>
                          <a:spcPts val="30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1272168">
                <a:tc>
                  <a:txBody>
                    <a:bodyPr/>
                    <a:lstStyle/>
                    <a:p>
                      <a:r>
                        <a:rPr lang="en-US" sz="1400" dirty="0" smtClean="0"/>
                        <a:t>2.</a:t>
                      </a:r>
                      <a:endParaRPr lang="en-US" sz="1400" dirty="0"/>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Percentage of investigation initiated within 30 days in respect of validated allegations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1060140">
                <a:tc>
                  <a:txBody>
                    <a:bodyPr/>
                    <a:lstStyle/>
                    <a:p>
                      <a:r>
                        <a:rPr lang="en-US" sz="1400" dirty="0" smtClean="0"/>
                        <a:t>3.</a:t>
                      </a:r>
                      <a:endParaRPr lang="en-US" sz="1400" dirty="0"/>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Number of interventions recommended resulting from fraud risk management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Bi-annually</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4 interventions recommended for mitigation of fraud risk within DPW and PMTE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2 interventions recommended for mitigation of fraud risk within DPW and PMTE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2 interventions recommended for mitigation of fraud risk within DPW and PMTE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506522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38</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PLAN (</a:t>
            </a:r>
            <a:r>
              <a:rPr lang="en-ZA" b="1" dirty="0" smtClean="0">
                <a:solidFill>
                  <a:srgbClr val="F79646">
                    <a:lumMod val="50000"/>
                  </a:srgbClr>
                </a:solidFill>
                <a:latin typeface="Tahoma" pitchFamily="34" charset="0"/>
                <a:ea typeface="Tahoma" pitchFamily="34" charset="0"/>
                <a:cs typeface="Tahoma" pitchFamily="34" charset="0"/>
              </a:rPr>
              <a:t>Finance and SCM)</a:t>
            </a:r>
            <a:endParaRPr lang="en-US" dirty="0"/>
          </a:p>
        </p:txBody>
      </p:sp>
      <p:graphicFrame>
        <p:nvGraphicFramePr>
          <p:cNvPr id="11" name="Table 10"/>
          <p:cNvGraphicFramePr>
            <a:graphicFrameLocks noGrp="1"/>
          </p:cNvGraphicFramePr>
          <p:nvPr>
            <p:extLst/>
          </p:nvPr>
        </p:nvGraphicFramePr>
        <p:xfrm>
          <a:off x="317503" y="1134036"/>
          <a:ext cx="11556996" cy="5505456"/>
        </p:xfrm>
        <a:graphic>
          <a:graphicData uri="http://schemas.openxmlformats.org/drawingml/2006/table">
            <a:tbl>
              <a:tblPr firstRow="1" bandRow="1"/>
              <a:tblGrid>
                <a:gridCol w="430176"/>
                <a:gridCol w="2233640"/>
                <a:gridCol w="1679584"/>
                <a:gridCol w="1885964"/>
                <a:gridCol w="1331908"/>
                <a:gridCol w="1331908"/>
                <a:gridCol w="1331908"/>
                <a:gridCol w="1331908"/>
              </a:tblGrid>
              <a:tr h="598176">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544824">
                <a:tc>
                  <a:txBody>
                    <a:bodyPr/>
                    <a:lstStyle/>
                    <a:p>
                      <a:pPr>
                        <a:lnSpc>
                          <a:spcPct val="115000"/>
                        </a:lnSpc>
                        <a:spcBef>
                          <a:spcPts val="300"/>
                        </a:spcBef>
                        <a:spcAft>
                          <a:spcPts val="3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change in the irregular expenditure baseline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reduction of the irregular expenditure baseline</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reduction of the irregular expenditure baseline</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5</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Percentage of compliant invoices paid within 30 days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nSpc>
                          <a:spcPct val="115000"/>
                        </a:lnSpc>
                        <a:spcBef>
                          <a:spcPts val="300"/>
                        </a:spcBef>
                        <a:spcAft>
                          <a:spcPts val="3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Percentage of bids awarded within prescribed timeframes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65% of bids awarded within 56 working days of closure of tender advertisement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65% of bids awarded within 56 working days of closure of tender advertisement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65% of bids awarded within 56 working days of closure of tender advertisement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65% of bids awarded within 56 working days of closure of tender advertisement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65% of bids awarded within 56 working days of closure of tender advertisement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nSpc>
                          <a:spcPct val="115000"/>
                        </a:lnSpc>
                        <a:spcBef>
                          <a:spcPts val="300"/>
                        </a:spcBef>
                        <a:spcAft>
                          <a:spcPts val="3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Percentage of quotations awarded within agreed timeframes</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88% of quotations awarded within 30 days from requisition date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88% of quotations awarded within 30 days from requisition date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88% of quotations awarded within 30 days from requisition date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88% of quotations awarded within 30 days from requisition date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88% of quotations awarded within 30 days from requisition date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719265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39</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PLAN (Corporate Services)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2270723391"/>
              </p:ext>
            </p:extLst>
          </p:nvPr>
        </p:nvGraphicFramePr>
        <p:xfrm>
          <a:off x="317503" y="1219200"/>
          <a:ext cx="11556997" cy="5215896"/>
        </p:xfrm>
        <a:graphic>
          <a:graphicData uri="http://schemas.openxmlformats.org/drawingml/2006/table">
            <a:tbl>
              <a:tblPr firstRow="1" bandRow="1"/>
              <a:tblGrid>
                <a:gridCol w="430176"/>
                <a:gridCol w="2233640"/>
                <a:gridCol w="1285881"/>
                <a:gridCol w="1981200"/>
                <a:gridCol w="1406525"/>
                <a:gridCol w="1406525"/>
                <a:gridCol w="1406525"/>
                <a:gridCol w="1406525"/>
              </a:tblGrid>
              <a:tr h="598176">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544824">
                <a:tc>
                  <a:txBody>
                    <a:bodyPr/>
                    <a:lstStyle/>
                    <a:p>
                      <a:pPr>
                        <a:lnSpc>
                          <a:spcPct val="115000"/>
                        </a:lnSpc>
                        <a:spcBef>
                          <a:spcPts val="300"/>
                        </a:spcBef>
                        <a:spcAft>
                          <a:spcPts val="3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8.</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Percentage of funded prioritised vacancies filled as per recruitment plan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6 months from the date of advertisement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6 months from the date of advertisement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6 months from the date of advertisement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6 months from the date of advertisement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9</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Number of property management  modules implemented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Quarterly </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 module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implemented for PMTE (Capital Budget and Project Management)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 module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implemented at HO</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 module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implemented at 4 Regional Offices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 module</a:t>
                      </a:r>
                      <a:r>
                        <a:rPr lang="en-ZA"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implemented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3 Regional Offices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 module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implemented at 4 Regional Offices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nSpc>
                          <a:spcPct val="115000"/>
                        </a:lnSpc>
                        <a:spcBef>
                          <a:spcPts val="300"/>
                        </a:spcBef>
                        <a:spcAft>
                          <a:spcPts val="3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ERP system developed for the public works sector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Quarterly </a:t>
                      </a:r>
                    </a:p>
                    <a:p>
                      <a:pPr>
                        <a:lnSpc>
                          <a:spcPct val="115000"/>
                        </a:lnSpc>
                        <a:spcBef>
                          <a:spcPts val="300"/>
                        </a:spcBef>
                        <a:spcAft>
                          <a:spcPts val="300"/>
                        </a:spcAft>
                      </a:pPr>
                      <a:r>
                        <a:rPr lang="en-ZA"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(cumulatively)</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Assessment of current ERP across the sector</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Assessment of current ERPs in 3 </a:t>
                      </a:r>
                      <a:r>
                        <a:rPr lang="en-GB"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provinces</a:t>
                      </a:r>
                    </a:p>
                    <a:p>
                      <a:pPr>
                        <a:lnSpc>
                          <a:spcPct val="115000"/>
                        </a:lnSpc>
                        <a:spcBef>
                          <a:spcPts val="300"/>
                        </a:spcBef>
                        <a:spcAft>
                          <a:spcPts val="30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Assessment of current ERPs in </a:t>
                      </a:r>
                      <a:r>
                        <a:rPr lang="en-GB"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provinces</a:t>
                      </a:r>
                    </a:p>
                    <a:p>
                      <a:pPr>
                        <a:lnSpc>
                          <a:spcPct val="115000"/>
                        </a:lnSpc>
                        <a:spcBef>
                          <a:spcPts val="300"/>
                        </a:spcBef>
                        <a:spcAft>
                          <a:spcPts val="30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Assessment of current ERPs in </a:t>
                      </a:r>
                      <a:r>
                        <a:rPr lang="en-GB"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 provinces</a:t>
                      </a:r>
                    </a:p>
                    <a:p>
                      <a:pPr>
                        <a:lnSpc>
                          <a:spcPct val="115000"/>
                        </a:lnSpc>
                        <a:spcBef>
                          <a:spcPts val="300"/>
                        </a:spcBef>
                        <a:spcAft>
                          <a:spcPts val="300"/>
                        </a:spcAft>
                      </a:pP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Consolidated sector report on the ERP for all 9 provinces</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nSpc>
                          <a:spcPct val="115000"/>
                        </a:lnSpc>
                        <a:spcBef>
                          <a:spcPts val="300"/>
                        </a:spcBef>
                        <a:spcAft>
                          <a:spcPts val="30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11.</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Percentage of reported fraud and corruption misconduct cases subjected to disciplinary processes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100% reported fraud and corruption misconduct cases subjected to disciplinary processes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100% reported fraud and corruption misconduct cases subjected to disciplinary processes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100% reported fraud and corruption misconduct cases subjected to disciplinary processes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100% reported fraud and corruption misconduct cases subjected to disciplinary processes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100% reported fraud and corruption misconduct cases subjected to disciplinary processes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r>
                        <a:rPr kumimoji="0" lang="en-ZA" sz="1100" b="0" i="0" u="none" strike="noStrike" kern="1200" cap="none" spc="0" normalizeH="0" baseline="0" noProof="0" dirty="0" smtClean="0">
                          <a:ln>
                            <a:noFill/>
                          </a:ln>
                          <a:solidFill>
                            <a:prstClr val="black"/>
                          </a:solidFill>
                          <a:effectLst/>
                          <a:uLnTx/>
                          <a:uFillTx/>
                          <a:latin typeface="Calibri" panose="020F0502020204030204" pitchFamily="34" charset="0"/>
                          <a:cs typeface="Times New Roman" panose="02020603050405020304" pitchFamily="18" charset="0"/>
                        </a:rPr>
                        <a:t>12.</a:t>
                      </a:r>
                      <a:endParaRPr lang="en-ZA" sz="1100" dirty="0"/>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Percentage of default judgments against the Department prevented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100% default judgments against the Department prevented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100% default judgments against the Department prevented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100% default judgments against the Department prevented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100% default judgments against the Department prevented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100% default judgments against the Department prevented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929559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4" name="Footer Placeholder 3"/>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4</a:t>
            </a:fld>
            <a:endParaRPr lang="en-US">
              <a:solidFill>
                <a:prstClr val="black">
                  <a:tint val="75000"/>
                </a:prstClr>
              </a:solidFill>
            </a:endParaRPr>
          </a:p>
        </p:txBody>
      </p:sp>
      <p:sp>
        <p:nvSpPr>
          <p:cNvPr id="3" name="Title 2"/>
          <p:cNvSpPr>
            <a:spLocks noGrp="1"/>
          </p:cNvSpPr>
          <p:nvPr>
            <p:ph type="title"/>
          </p:nvPr>
        </p:nvSpPr>
        <p:spPr>
          <a:xfrm>
            <a:off x="31376" y="-8026"/>
            <a:ext cx="10972799" cy="990600"/>
          </a:xfrm>
        </p:spPr>
        <p:txBody>
          <a:bodyPr>
            <a:normAutofit/>
          </a:bodyPr>
          <a:lstStyle/>
          <a:p>
            <a:r>
              <a:rPr lang="en-ZA" b="1" dirty="0" smtClean="0">
                <a:solidFill>
                  <a:srgbClr val="F79646">
                    <a:lumMod val="50000"/>
                  </a:srgbClr>
                </a:solidFill>
                <a:latin typeface="Tahoma" pitchFamily="34" charset="0"/>
                <a:ea typeface="Tahoma" pitchFamily="34" charset="0"/>
                <a:cs typeface="Tahoma" pitchFamily="34" charset="0"/>
              </a:rPr>
              <a:t>CONSTITUTIONAL AND LEGISLATIVE MANDATE</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6" name="Rectangle 92"/>
          <p:cNvSpPr>
            <a:spLocks noChangeArrowheads="1"/>
          </p:cNvSpPr>
          <p:nvPr/>
        </p:nvSpPr>
        <p:spPr bwMode="auto">
          <a:xfrm>
            <a:off x="245295" y="1138243"/>
            <a:ext cx="11337107" cy="540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defTabSz="914400">
              <a:defRPr/>
            </a:pPr>
            <a:r>
              <a:rPr lang="en-GB" sz="1500" b="1" dirty="0">
                <a:solidFill>
                  <a:prstClr val="black"/>
                </a:solidFill>
                <a:ea typeface="Arial Unicode MS" pitchFamily="34" charset="-128"/>
                <a:cs typeface="Arial" panose="020B0604020202020204" pitchFamily="34" charset="0"/>
              </a:rPr>
              <a:t>Constitutional mandate:</a:t>
            </a:r>
          </a:p>
          <a:p>
            <a:pPr algn="just" defTabSz="914400">
              <a:defRPr/>
            </a:pPr>
            <a:r>
              <a:rPr lang="en-GB" sz="1500" dirty="0">
                <a:solidFill>
                  <a:prstClr val="black"/>
                </a:solidFill>
                <a:ea typeface="Arial Unicode MS" pitchFamily="34" charset="-128"/>
                <a:cs typeface="Arial" panose="020B0604020202020204" pitchFamily="34" charset="0"/>
              </a:rPr>
              <a:t>The Constitutional mandate is provided for in Schedule 4, Part A, of the Constitution of the Republic of South Africa: Functional Areas of Concurrent National and Provincial Legislative Competence.</a:t>
            </a:r>
          </a:p>
          <a:p>
            <a:pPr algn="just" defTabSz="914400">
              <a:defRPr/>
            </a:pPr>
            <a:endParaRPr lang="en-GB" sz="1500" dirty="0">
              <a:solidFill>
                <a:prstClr val="black"/>
              </a:solidFill>
              <a:ea typeface="Arial Unicode MS" pitchFamily="34" charset="-128"/>
              <a:cs typeface="Arial" panose="020B0604020202020204" pitchFamily="34" charset="0"/>
            </a:endParaRPr>
          </a:p>
          <a:p>
            <a:pPr algn="just" defTabSz="914400">
              <a:defRPr/>
            </a:pPr>
            <a:r>
              <a:rPr lang="en-GB" sz="1500" b="1" dirty="0">
                <a:solidFill>
                  <a:prstClr val="black"/>
                </a:solidFill>
                <a:ea typeface="Arial Unicode MS" pitchFamily="34" charset="-128"/>
                <a:cs typeface="Arial" panose="020B0604020202020204" pitchFamily="34" charset="0"/>
              </a:rPr>
              <a:t>Legislative mandate</a:t>
            </a:r>
          </a:p>
          <a:p>
            <a:pPr algn="just" defTabSz="914400">
              <a:defRPr/>
            </a:pPr>
            <a:r>
              <a:rPr lang="en-ZA" sz="1500" dirty="0">
                <a:solidFill>
                  <a:prstClr val="black"/>
                </a:solidFill>
                <a:ea typeface="Arial Unicode MS" pitchFamily="34" charset="-128"/>
                <a:cs typeface="Arial" panose="020B0604020202020204" pitchFamily="34" charset="0"/>
              </a:rPr>
              <a:t>The legislative mandates of the Department are underpinned by the following Acts:</a:t>
            </a: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Government </a:t>
            </a:r>
            <a:r>
              <a:rPr lang="en-ZA" sz="1500" dirty="0">
                <a:solidFill>
                  <a:prstClr val="black"/>
                </a:solidFill>
                <a:ea typeface="Arial Unicode MS" pitchFamily="34" charset="-128"/>
                <a:cs typeface="Arial" panose="020B0604020202020204" pitchFamily="34" charset="0"/>
              </a:rPr>
              <a:t>Immovable Asset Management Act, 2007 (Act No. 19 of 2007);  </a:t>
            </a: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Construction </a:t>
            </a:r>
            <a:r>
              <a:rPr lang="en-ZA" sz="1500" dirty="0">
                <a:solidFill>
                  <a:prstClr val="black"/>
                </a:solidFill>
                <a:ea typeface="Arial Unicode MS" pitchFamily="34" charset="-128"/>
                <a:cs typeface="Arial" panose="020B0604020202020204" pitchFamily="34" charset="0"/>
              </a:rPr>
              <a:t>Industry Development Board Act, 2000 (Act No. 38 of 2000</a:t>
            </a:r>
            <a:r>
              <a:rPr lang="en-ZA" sz="1500" dirty="0" smtClean="0">
                <a:solidFill>
                  <a:prstClr val="black"/>
                </a:solidFill>
                <a:ea typeface="Arial Unicode MS" pitchFamily="34" charset="-128"/>
                <a:cs typeface="Arial" panose="020B0604020202020204" pitchFamily="34" charset="0"/>
              </a:rPr>
              <a:t>);</a:t>
            </a:r>
            <a:endParaRPr lang="en-ZA" sz="1500" dirty="0">
              <a:solidFill>
                <a:prstClr val="black"/>
              </a:solidFill>
              <a:ea typeface="Arial Unicode MS" pitchFamily="34" charset="-128"/>
              <a:cs typeface="Arial" panose="020B0604020202020204" pitchFamily="34" charset="0"/>
            </a:endParaRP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Council </a:t>
            </a:r>
            <a:r>
              <a:rPr lang="en-ZA" sz="1500" dirty="0">
                <a:solidFill>
                  <a:prstClr val="black"/>
                </a:solidFill>
                <a:ea typeface="Arial Unicode MS" pitchFamily="34" charset="-128"/>
                <a:cs typeface="Arial" panose="020B0604020202020204" pitchFamily="34" charset="0"/>
              </a:rPr>
              <a:t>for the Built Environment Act, 2000 (Act No. 43 of 2000</a:t>
            </a:r>
            <a:r>
              <a:rPr lang="en-ZA" sz="1500" dirty="0" smtClean="0">
                <a:solidFill>
                  <a:prstClr val="black"/>
                </a:solidFill>
                <a:ea typeface="Arial Unicode MS" pitchFamily="34" charset="-128"/>
                <a:cs typeface="Arial" panose="020B0604020202020204" pitchFamily="34" charset="0"/>
              </a:rPr>
              <a:t>);</a:t>
            </a:r>
            <a:endParaRPr lang="en-ZA" sz="1500" dirty="0">
              <a:solidFill>
                <a:prstClr val="black"/>
              </a:solidFill>
              <a:ea typeface="Arial Unicode MS" pitchFamily="34" charset="-128"/>
              <a:cs typeface="Arial" panose="020B0604020202020204" pitchFamily="34" charset="0"/>
            </a:endParaRP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Professional </a:t>
            </a:r>
            <a:r>
              <a:rPr lang="en-ZA" sz="1500" dirty="0">
                <a:solidFill>
                  <a:prstClr val="black"/>
                </a:solidFill>
                <a:ea typeface="Arial Unicode MS" pitchFamily="34" charset="-128"/>
                <a:cs typeface="Arial" panose="020B0604020202020204" pitchFamily="34" charset="0"/>
              </a:rPr>
              <a:t>Council Acts that regulate the six Built Environment Professions (BEPs);</a:t>
            </a:r>
          </a:p>
          <a:p>
            <a:pPr marL="400050" indent="-400050" algn="just" defTabSz="914400">
              <a:lnSpc>
                <a:spcPct val="120000"/>
              </a:lnSpc>
              <a:buFont typeface="+mj-lt"/>
              <a:buAutoNum type="romanLcPeriod"/>
              <a:defRPr/>
            </a:pPr>
            <a:r>
              <a:rPr lang="en-ZA" sz="1500" dirty="0" smtClean="0">
                <a:solidFill>
                  <a:prstClr val="black"/>
                </a:solidFill>
                <a:ea typeface="Arial Unicode MS" pitchFamily="34" charset="-128"/>
                <a:cs typeface="Arial" panose="020B0604020202020204" pitchFamily="34" charset="0"/>
              </a:rPr>
              <a:t>Public </a:t>
            </a:r>
            <a:r>
              <a:rPr lang="en-ZA" sz="1500" dirty="0">
                <a:solidFill>
                  <a:prstClr val="black"/>
                </a:solidFill>
                <a:ea typeface="Arial Unicode MS" pitchFamily="34" charset="-128"/>
                <a:cs typeface="Arial" panose="020B0604020202020204" pitchFamily="34" charset="0"/>
              </a:rPr>
              <a:t>Finance Management Act, 1999 (Act No. 1 of 1999).  </a:t>
            </a:r>
          </a:p>
          <a:p>
            <a:pPr algn="just" defTabSz="914400">
              <a:lnSpc>
                <a:spcPct val="120000"/>
              </a:lnSpc>
              <a:defRPr/>
            </a:pPr>
            <a:r>
              <a:rPr lang="en-ZA" sz="1500" i="1" dirty="0" smtClean="0">
                <a:solidFill>
                  <a:prstClr val="black"/>
                </a:solidFill>
                <a:ea typeface="Arial Unicode MS" pitchFamily="34" charset="-128"/>
                <a:cs typeface="Arial" panose="020B0604020202020204" pitchFamily="34" charset="0"/>
              </a:rPr>
              <a:t>(Other </a:t>
            </a:r>
            <a:r>
              <a:rPr lang="en-ZA" sz="1500" i="1" dirty="0">
                <a:solidFill>
                  <a:prstClr val="black"/>
                </a:solidFill>
                <a:ea typeface="Arial Unicode MS" pitchFamily="34" charset="-128"/>
                <a:cs typeface="Arial" panose="020B0604020202020204" pitchFamily="34" charset="0"/>
              </a:rPr>
              <a:t>Acts </a:t>
            </a:r>
            <a:r>
              <a:rPr lang="en-ZA" sz="1500" i="1" dirty="0" smtClean="0">
                <a:solidFill>
                  <a:prstClr val="black"/>
                </a:solidFill>
                <a:ea typeface="Arial Unicode MS" pitchFamily="34" charset="-128"/>
                <a:cs typeface="Arial" panose="020B0604020202020204" pitchFamily="34" charset="0"/>
              </a:rPr>
              <a:t>are listed </a:t>
            </a:r>
            <a:r>
              <a:rPr lang="en-ZA" sz="1500" i="1" dirty="0">
                <a:solidFill>
                  <a:prstClr val="black"/>
                </a:solidFill>
                <a:ea typeface="Arial Unicode MS" pitchFamily="34" charset="-128"/>
                <a:cs typeface="Arial" panose="020B0604020202020204" pitchFamily="34" charset="0"/>
              </a:rPr>
              <a:t>in Annexure A </a:t>
            </a:r>
            <a:r>
              <a:rPr lang="en-ZA" sz="1500" i="1" dirty="0" smtClean="0">
                <a:solidFill>
                  <a:prstClr val="black"/>
                </a:solidFill>
                <a:ea typeface="Arial Unicode MS" pitchFamily="34" charset="-128"/>
                <a:cs typeface="Arial" panose="020B0604020202020204" pitchFamily="34" charset="0"/>
              </a:rPr>
              <a:t>of the Strategic Plan and Annual Performance Plan)</a:t>
            </a:r>
            <a:endParaRPr lang="en-ZA" sz="1500" i="1" dirty="0">
              <a:solidFill>
                <a:prstClr val="black"/>
              </a:solidFill>
              <a:ea typeface="Arial Unicode MS" pitchFamily="34" charset="-128"/>
              <a:cs typeface="Arial" panose="020B0604020202020204" pitchFamily="34" charset="0"/>
            </a:endParaRPr>
          </a:p>
          <a:p>
            <a:pPr algn="just" defTabSz="914400">
              <a:defRPr/>
            </a:pPr>
            <a:endParaRPr lang="en-US" sz="1500" dirty="0">
              <a:solidFill>
                <a:srgbClr val="FF0000"/>
              </a:solidFill>
              <a:ea typeface="Arial Unicode MS" pitchFamily="34" charset="-128"/>
              <a:cs typeface="Arial" panose="020B0604020202020204" pitchFamily="34" charset="0"/>
            </a:endParaRPr>
          </a:p>
          <a:p>
            <a:pPr algn="just" defTabSz="914400">
              <a:defRPr/>
            </a:pPr>
            <a:r>
              <a:rPr lang="en-US" sz="1500" b="1" dirty="0">
                <a:solidFill>
                  <a:prstClr val="black"/>
                </a:solidFill>
                <a:ea typeface="Arial Unicode MS" pitchFamily="34" charset="-128"/>
                <a:cs typeface="Arial" panose="020B0604020202020204" pitchFamily="34" charset="0"/>
              </a:rPr>
              <a:t>Policy mandates</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DPW White Paper: Public Works, Towards the 21st Century, 1997</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DPW White Paper: Creating an Enabling Environment for Reconstruction, Growth and Development in the Construction Industry, 1999</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Construction Sector Transformation Charter, 2006</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Property Sector Transformation Charter, 2007</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DPW Broad-based Black Economic Empowerment Strategy, 2006</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Property Management Strategy on BBBEE, Job Creation and Poverty Alleviation, 2007</a:t>
            </a:r>
          </a:p>
          <a:p>
            <a:pPr marL="400050" indent="-400050" algn="just" defTabSz="914400">
              <a:lnSpc>
                <a:spcPct val="120000"/>
              </a:lnSpc>
              <a:buFont typeface="+mj-lt"/>
              <a:buAutoNum type="romanLcPeriod"/>
              <a:defRPr/>
            </a:pPr>
            <a:r>
              <a:rPr lang="en-US" sz="1500" dirty="0">
                <a:solidFill>
                  <a:prstClr val="black"/>
                </a:solidFill>
                <a:ea typeface="Arial Unicode MS" pitchFamily="34" charset="-128"/>
                <a:cs typeface="Arial" panose="020B0604020202020204" pitchFamily="34" charset="0"/>
              </a:rPr>
              <a:t>Green Building Framework, 2011</a:t>
            </a:r>
          </a:p>
          <a:p>
            <a:pPr algn="just" defTabSz="914400">
              <a:defRPr/>
            </a:pPr>
            <a:endParaRPr lang="en-US" sz="1500" dirty="0">
              <a:solidFill>
                <a:prstClr val="black"/>
              </a:solidFill>
              <a:ea typeface="Arial Unicode MS" pitchFamily="34" charset="-128"/>
              <a:cs typeface="Arial" panose="020B0604020202020204" pitchFamily="34" charset="0"/>
            </a:endParaRPr>
          </a:p>
          <a:p>
            <a:pPr marL="285750" indent="-285750" algn="just" defTabSz="914400">
              <a:buFont typeface="Arial" panose="020B0604020202020204" pitchFamily="34" charset="0"/>
              <a:buChar char="•"/>
              <a:defRPr/>
            </a:pPr>
            <a:endParaRPr lang="en-GB" sz="1500" dirty="0">
              <a:solidFill>
                <a:prstClr val="black"/>
              </a:solidFill>
              <a:ea typeface="Arial Unicode MS" pitchFamily="34" charset="-128"/>
              <a:cs typeface="Arial" panose="020B0604020202020204" pitchFamily="34" charset="0"/>
            </a:endParaRPr>
          </a:p>
        </p:txBody>
      </p:sp>
    </p:spTree>
    <p:extLst>
      <p:ext uri="{BB962C8B-B14F-4D97-AF65-F5344CB8AC3E}">
        <p14:creationId xmlns:p14="http://schemas.microsoft.com/office/powerpoint/2010/main" xmlns="" val="139615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40</a:t>
            </a:fld>
            <a:endParaRPr lang="en-US">
              <a:solidFill>
                <a:prstClr val="black">
                  <a:tint val="75000"/>
                </a:prstClr>
              </a:solidFill>
            </a:endParaRPr>
          </a:p>
        </p:txBody>
      </p:sp>
      <p:sp>
        <p:nvSpPr>
          <p:cNvPr id="5" name="Title 4"/>
          <p:cNvSpPr>
            <a:spLocks noGrp="1"/>
          </p:cNvSpPr>
          <p:nvPr>
            <p:ph type="title"/>
          </p:nvPr>
        </p:nvSpPr>
        <p:spPr>
          <a:xfrm>
            <a:off x="-6881"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1</a:t>
            </a:r>
          </a:p>
        </p:txBody>
      </p:sp>
      <p:graphicFrame>
        <p:nvGraphicFramePr>
          <p:cNvPr id="6" name="Table 5"/>
          <p:cNvGraphicFramePr>
            <a:graphicFrameLocks noGrp="1"/>
          </p:cNvGraphicFramePr>
          <p:nvPr>
            <p:extLst>
              <p:ext uri="{D42A27DB-BD31-4B8C-83A1-F6EECF244321}">
                <p14:modId xmlns:p14="http://schemas.microsoft.com/office/powerpoint/2010/main" xmlns="" val="642035137"/>
              </p:ext>
            </p:extLst>
          </p:nvPr>
        </p:nvGraphicFramePr>
        <p:xfrm>
          <a:off x="584790" y="1187058"/>
          <a:ext cx="11004698" cy="4012035"/>
        </p:xfrm>
        <a:graphic>
          <a:graphicData uri="http://schemas.openxmlformats.org/drawingml/2006/table">
            <a:tbl>
              <a:tblPr/>
              <a:tblGrid>
                <a:gridCol w="5197398"/>
                <a:gridCol w="1988801"/>
                <a:gridCol w="1272833"/>
                <a:gridCol w="1272833"/>
                <a:gridCol w="1272833"/>
              </a:tblGrid>
              <a:tr h="603185">
                <a:tc rowSpan="3">
                  <a:txBody>
                    <a:bodyPr/>
                    <a:lstStyle/>
                    <a:p>
                      <a:pPr algn="l" fontAlgn="ctr"/>
                      <a:r>
                        <a:rPr lang="en-GB" sz="2000" b="1" i="0" u="none" strike="noStrike" dirty="0" smtClean="0">
                          <a:solidFill>
                            <a:srgbClr val="000000"/>
                          </a:solidFill>
                          <a:effectLst/>
                          <a:latin typeface="Arial"/>
                        </a:rPr>
                        <a:t>Programme</a:t>
                      </a:r>
                      <a:r>
                        <a:rPr lang="en-GB" sz="2000" b="1" i="0" u="none" strike="noStrike" baseline="0" dirty="0" smtClean="0">
                          <a:solidFill>
                            <a:srgbClr val="000000"/>
                          </a:solidFill>
                          <a:effectLst/>
                          <a:latin typeface="Arial"/>
                        </a:rPr>
                        <a:t> 1: Administration</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Adjusted appropriation</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2000" b="1" i="0" u="none" strike="noStrike" dirty="0">
                          <a:solidFill>
                            <a:srgbClr val="000000"/>
                          </a:solidFill>
                          <a:effectLst/>
                          <a:latin typeface="Arial"/>
                        </a:rPr>
                        <a:t>Medium-term expenditure estimate</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376990">
                <a:tc vMerge="1">
                  <a:txBody>
                    <a:bodyPr/>
                    <a:lstStyle/>
                    <a:p>
                      <a:endParaRPr lang="en-US"/>
                    </a:p>
                  </a:txBody>
                  <a:tcPr/>
                </a:tc>
                <a:tc>
                  <a:txBody>
                    <a:bodyPr/>
                    <a:lstStyle/>
                    <a:p>
                      <a:pPr algn="ctr" fontAlgn="ctr"/>
                      <a:r>
                        <a:rPr lang="en-GB" sz="2000" b="1" i="0" u="none" strike="noStrike" dirty="0" smtClean="0">
                          <a:solidFill>
                            <a:srgbClr val="000000"/>
                          </a:solidFill>
                          <a:effectLst/>
                          <a:latin typeface="Arial"/>
                        </a:rPr>
                        <a:t>2016/17</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2017/18</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2018/19</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2019/20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76990">
                <a:tc vMerge="1">
                  <a:txBody>
                    <a:bodyPr/>
                    <a:lstStyle/>
                    <a:p>
                      <a:endParaRPr lang="en-US"/>
                    </a:p>
                  </a:txBody>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76990">
                <a:tc>
                  <a:txBody>
                    <a:bodyPr/>
                    <a:lstStyle/>
                    <a:p>
                      <a:pPr algn="l" fontAlgn="ctr"/>
                      <a:r>
                        <a:rPr lang="en-US" sz="2000" b="0" i="0" u="none" strike="noStrike" dirty="0" smtClean="0">
                          <a:solidFill>
                            <a:srgbClr val="000000"/>
                          </a:solidFill>
                          <a:effectLst/>
                          <a:latin typeface="Arial Narrow"/>
                        </a:rPr>
                        <a:t>Ministry</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dirty="0">
                          <a:solidFill>
                            <a:srgbClr val="000000"/>
                          </a:solidFill>
                          <a:effectLst/>
                          <a:latin typeface="Arial Narrow" panose="020B0606020202030204" pitchFamily="34" charset="0"/>
                        </a:rPr>
                        <a:t>       31 155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dirty="0">
                          <a:solidFill>
                            <a:srgbClr val="000000"/>
                          </a:solidFill>
                          <a:effectLst/>
                          <a:latin typeface="Arial Narrow" panose="020B0606020202030204" pitchFamily="34" charset="0"/>
                        </a:rPr>
                        <a:t>       37 181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39 719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a:solidFill>
                            <a:srgbClr val="000000"/>
                          </a:solidFill>
                          <a:effectLst/>
                          <a:latin typeface="Arial Narrow" panose="020B0606020202030204" pitchFamily="34" charset="0"/>
                        </a:rPr>
                        <a:t>       42 282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US" sz="2000" b="0" i="0" u="none" strike="noStrike" dirty="0" smtClean="0">
                          <a:solidFill>
                            <a:srgbClr val="000000"/>
                          </a:solidFill>
                          <a:effectLst/>
                          <a:latin typeface="Arial Narrow"/>
                        </a:rPr>
                        <a:t>Management</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90 472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dirty="0">
                          <a:solidFill>
                            <a:srgbClr val="000000"/>
                          </a:solidFill>
                          <a:effectLst/>
                          <a:latin typeface="Arial Narrow" panose="020B0606020202030204" pitchFamily="34" charset="0"/>
                        </a:rPr>
                        <a:t>     102 551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106 457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a:solidFill>
                            <a:srgbClr val="000000"/>
                          </a:solidFill>
                          <a:effectLst/>
                          <a:latin typeface="Arial Narrow" panose="020B0606020202030204" pitchFamily="34" charset="0"/>
                        </a:rPr>
                        <a:t>     113 900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US" sz="2000" b="0" i="0" u="none" strike="noStrike" dirty="0" smtClean="0">
                          <a:solidFill>
                            <a:srgbClr val="000000"/>
                          </a:solidFill>
                          <a:effectLst/>
                          <a:latin typeface="Arial Narrow"/>
                        </a:rPr>
                        <a:t>Corporate Services</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275 715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238 348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247 463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a:solidFill>
                            <a:srgbClr val="000000"/>
                          </a:solidFill>
                          <a:effectLst/>
                          <a:latin typeface="Arial Narrow" panose="020B0606020202030204" pitchFamily="34" charset="0"/>
                        </a:rPr>
                        <a:t>     258 026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US" sz="2000" b="0" i="0" u="none" strike="noStrike" dirty="0" smtClean="0">
                          <a:solidFill>
                            <a:srgbClr val="000000"/>
                          </a:solidFill>
                          <a:effectLst/>
                          <a:latin typeface="Arial Narrow"/>
                        </a:rPr>
                        <a:t>Finance and Supply Chain Management</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69 264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62 582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64 217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68 987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US" sz="2000" b="0" i="0" u="none" strike="noStrike" dirty="0" smtClean="0">
                          <a:solidFill>
                            <a:srgbClr val="000000"/>
                          </a:solidFill>
                          <a:effectLst/>
                          <a:latin typeface="Arial Narrow"/>
                        </a:rPr>
                        <a:t>Office Accommodation</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49 400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53 148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54 492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57 268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GB" sz="2000" b="1" i="0" u="none" strike="noStrike" dirty="0">
                          <a:solidFill>
                            <a:srgbClr val="000000"/>
                          </a:solidFill>
                          <a:effectLst/>
                          <a:latin typeface="Arial Narrow"/>
                          <a:cs typeface="Arial"/>
                        </a:rPr>
                        <a:t> </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GB" sz="2000" b="1" i="0" u="none" strike="noStrike">
                          <a:solidFill>
                            <a:srgbClr val="000000"/>
                          </a:solidFill>
                          <a:effectLst/>
                          <a:latin typeface="Arial Narrow"/>
                        </a:rPr>
                        <a:t> </a:t>
                      </a: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GB" sz="2000" b="1" i="0" u="none" strike="noStrike" dirty="0">
                          <a:solidFill>
                            <a:srgbClr val="000000"/>
                          </a:solidFill>
                          <a:effectLst/>
                          <a:latin typeface="Arial Narrow"/>
                        </a:rPr>
                        <a:t> </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GB" sz="2000" b="1" i="0" u="none" strike="noStrike">
                          <a:solidFill>
                            <a:srgbClr val="000000"/>
                          </a:solidFill>
                          <a:effectLst/>
                          <a:latin typeface="Arial Narrow"/>
                        </a:rPr>
                        <a:t> </a:t>
                      </a: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GB" sz="2000" b="1" i="0" u="none" strike="noStrike" dirty="0">
                          <a:solidFill>
                            <a:srgbClr val="000000"/>
                          </a:solidFill>
                          <a:effectLst/>
                          <a:latin typeface="Arial Narrow"/>
                        </a:rPr>
                        <a:t> </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GB" sz="2000" b="1" i="0" u="none" strike="noStrike" dirty="0">
                          <a:solidFill>
                            <a:srgbClr val="000000"/>
                          </a:solidFill>
                          <a:effectLst/>
                          <a:latin typeface="Arial Narrow"/>
                          <a:cs typeface="Arial"/>
                        </a:rPr>
                        <a:t>Total</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516 006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493 810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1" i="0" u="none" strike="noStrike">
                          <a:solidFill>
                            <a:srgbClr val="000000"/>
                          </a:solidFill>
                          <a:effectLst/>
                          <a:latin typeface="Arial Narrow" panose="020B0606020202030204" pitchFamily="34" charset="0"/>
                        </a:rPr>
                        <a:t>     512 348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1" i="0" u="none" strike="noStrike" dirty="0">
                          <a:solidFill>
                            <a:srgbClr val="000000"/>
                          </a:solidFill>
                          <a:effectLst/>
                          <a:latin typeface="Arial Narrow" panose="020B0606020202030204" pitchFamily="34" charset="0"/>
                        </a:rPr>
                        <a:t>     540 463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554521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41</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1: ECONOMIC CLASSIFICATION</a:t>
            </a:r>
          </a:p>
        </p:txBody>
      </p:sp>
      <p:graphicFrame>
        <p:nvGraphicFramePr>
          <p:cNvPr id="6" name="Content Placeholder 5"/>
          <p:cNvGraphicFramePr>
            <a:graphicFrameLocks/>
          </p:cNvGraphicFramePr>
          <p:nvPr>
            <p:extLst>
              <p:ext uri="{D42A27DB-BD31-4B8C-83A1-F6EECF244321}">
                <p14:modId xmlns:p14="http://schemas.microsoft.com/office/powerpoint/2010/main" xmlns="" val="2466271770"/>
              </p:ext>
            </p:extLst>
          </p:nvPr>
        </p:nvGraphicFramePr>
        <p:xfrm>
          <a:off x="609603" y="1524000"/>
          <a:ext cx="10664416" cy="4531995"/>
        </p:xfrm>
        <a:graphic>
          <a:graphicData uri="http://schemas.openxmlformats.org/drawingml/2006/table">
            <a:tbl>
              <a:tblPr/>
              <a:tblGrid>
                <a:gridCol w="5294671"/>
                <a:gridCol w="1889125"/>
                <a:gridCol w="1297858"/>
                <a:gridCol w="1120878"/>
                <a:gridCol w="1061884"/>
              </a:tblGrid>
              <a:tr h="423565">
                <a:tc rowSpan="3">
                  <a:txBody>
                    <a:bodyPr/>
                    <a:lstStyle/>
                    <a:p>
                      <a:pPr algn="l" fontAlgn="ctr"/>
                      <a:r>
                        <a:rPr lang="en-GB" sz="1800" b="1" i="0" u="sng" strike="noStrike" dirty="0">
                          <a:solidFill>
                            <a:srgbClr val="000000"/>
                          </a:solidFill>
                          <a:effectLst/>
                          <a:latin typeface="Arial"/>
                        </a:rPr>
                        <a:t>Economic classification</a:t>
                      </a:r>
                      <a:endParaRPr lang="en-US" sz="18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Adjusted appropriation</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800" b="1" i="0" u="none" strike="noStrike" dirty="0">
                          <a:solidFill>
                            <a:srgbClr val="000000"/>
                          </a:solidFill>
                          <a:effectLst/>
                          <a:latin typeface="Arial"/>
                        </a:rPr>
                        <a:t>Medium-term expenditure estimate</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63789">
                <a:tc vMerge="1">
                  <a:txBody>
                    <a:bodyPr/>
                    <a:lstStyle/>
                    <a:p>
                      <a:endParaRPr lang="en-US"/>
                    </a:p>
                  </a:txBody>
                  <a:tcPr/>
                </a:tc>
                <a:tc>
                  <a:txBody>
                    <a:bodyPr/>
                    <a:lstStyle/>
                    <a:p>
                      <a:pPr algn="ctr" fontAlgn="ctr"/>
                      <a:r>
                        <a:rPr lang="en-GB" sz="1800" b="1" i="0" u="none" strike="noStrike" dirty="0" smtClean="0">
                          <a:solidFill>
                            <a:srgbClr val="000000"/>
                          </a:solidFill>
                          <a:effectLst/>
                          <a:latin typeface="Arial"/>
                        </a:rPr>
                        <a:t>2016/17</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2017/18</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2018/19</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2019/20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vMerge="1">
                  <a:txBody>
                    <a:bodyPr/>
                    <a:lstStyle/>
                    <a:p>
                      <a:endParaRPr lang="en-US"/>
                    </a:p>
                  </a:txBody>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a:txBody>
                    <a:bodyPr/>
                    <a:lstStyle/>
                    <a:p>
                      <a:pPr algn="l" fontAlgn="ctr"/>
                      <a:r>
                        <a:rPr lang="en-GB" sz="1800" b="1" i="0" u="none" strike="noStrike">
                          <a:solidFill>
                            <a:srgbClr val="000000"/>
                          </a:solidFill>
                          <a:effectLst/>
                          <a:latin typeface="Arial Narrow"/>
                        </a:rPr>
                        <a:t>Current payments</a:t>
                      </a: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486 029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480 161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494 881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526 658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dirty="0">
                          <a:solidFill>
                            <a:srgbClr val="000000"/>
                          </a:solidFill>
                          <a:effectLst/>
                          <a:latin typeface="Arial Narrow"/>
                        </a:rPr>
                        <a:t>Compensation of employees</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254 247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250 032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269 759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290 316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a:solidFill>
                            <a:srgbClr val="000000"/>
                          </a:solidFill>
                          <a:effectLst/>
                          <a:latin typeface="Arial Narrow"/>
                        </a:rPr>
                        <a:t>Goods and services</a:t>
                      </a:r>
                      <a:endParaRPr lang="en-US" sz="18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231 782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230 129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225 122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236 342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1" i="0" u="none" strike="noStrike" dirty="0">
                          <a:solidFill>
                            <a:srgbClr val="000000"/>
                          </a:solidFill>
                          <a:effectLst/>
                          <a:latin typeface="Arial Narrow"/>
                        </a:rPr>
                        <a:t>Transfers and subsidies</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7 650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5 264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5 882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6 230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a:solidFill>
                            <a:srgbClr val="000000"/>
                          </a:solidFill>
                          <a:effectLst/>
                          <a:latin typeface="Arial Narrow"/>
                        </a:rPr>
                        <a:t>Provinces and municipalities</a:t>
                      </a:r>
                      <a:endParaRPr lang="en-US" sz="18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800" b="0" i="0" u="none" strike="noStrike" dirty="0" smtClean="0">
                          <a:solidFill>
                            <a:srgbClr val="000000"/>
                          </a:solidFill>
                          <a:effectLst/>
                          <a:latin typeface="Arial Narrow"/>
                        </a:rPr>
                        <a:t>6</a:t>
                      </a:r>
                      <a:endParaRPr lang="en-US" sz="18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800" b="0" i="0" u="none" strike="noStrike" dirty="0" smtClean="0">
                          <a:solidFill>
                            <a:srgbClr val="000000"/>
                          </a:solidFill>
                          <a:effectLst/>
                          <a:latin typeface="Arial Narrow"/>
                        </a:rPr>
                        <a:t>6</a:t>
                      </a:r>
                      <a:endParaRPr lang="en-US" sz="18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800" b="0" i="0" u="none" strike="noStrike" dirty="0" smtClean="0">
                          <a:solidFill>
                            <a:srgbClr val="000000"/>
                          </a:solidFill>
                          <a:effectLst/>
                          <a:latin typeface="Arial Narrow"/>
                        </a:rPr>
                        <a:t>6</a:t>
                      </a:r>
                      <a:endParaRPr lang="en-US" sz="18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800" b="0" i="0" u="none" strike="noStrike" dirty="0" smtClean="0">
                          <a:solidFill>
                            <a:srgbClr val="000000"/>
                          </a:solidFill>
                          <a:effectLst/>
                          <a:latin typeface="Arial Narrow"/>
                        </a:rPr>
                        <a:t>6</a:t>
                      </a:r>
                      <a:endParaRPr lang="en-US" sz="18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dirty="0">
                          <a:solidFill>
                            <a:srgbClr val="000000"/>
                          </a:solidFill>
                          <a:effectLst/>
                          <a:latin typeface="Arial Narrow"/>
                        </a:rPr>
                        <a:t>Households</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7 644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5 258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5 876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6 224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1" i="0" u="none" strike="noStrike" dirty="0">
                          <a:solidFill>
                            <a:srgbClr val="000000"/>
                          </a:solidFill>
                          <a:effectLst/>
                          <a:latin typeface="Arial Narrow"/>
                        </a:rPr>
                        <a:t>Payments for capital assets</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22 327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8 385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dirty="0">
                          <a:solidFill>
                            <a:srgbClr val="000000"/>
                          </a:solidFill>
                          <a:effectLst/>
                          <a:latin typeface="Arial Narrow" panose="020B0606020202030204" pitchFamily="34" charset="0"/>
                        </a:rPr>
                        <a:t>       11 585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a:solidFill>
                            <a:srgbClr val="000000"/>
                          </a:solidFill>
                          <a:effectLst/>
                          <a:latin typeface="Arial Narrow" panose="020B0606020202030204" pitchFamily="34" charset="0"/>
                        </a:rPr>
                        <a:t>         7 575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dirty="0">
                          <a:solidFill>
                            <a:srgbClr val="000000"/>
                          </a:solidFill>
                          <a:effectLst/>
                          <a:latin typeface="Arial Narrow"/>
                        </a:rPr>
                        <a:t>Machinery and equipment</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22 327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8 385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dirty="0">
                          <a:solidFill>
                            <a:srgbClr val="000000"/>
                          </a:solidFill>
                          <a:effectLst/>
                          <a:latin typeface="Arial Narrow" panose="020B0606020202030204" pitchFamily="34" charset="0"/>
                        </a:rPr>
                        <a:t>       11 585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7 575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ZA" sz="1800" b="1" i="0" u="none" strike="noStrike" dirty="0">
                          <a:solidFill>
                            <a:srgbClr val="000000"/>
                          </a:solidFill>
                          <a:effectLst/>
                          <a:latin typeface="Arial Narrow"/>
                        </a:rPr>
                        <a:t> </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1" i="0" u="none" strike="noStrike">
                          <a:solidFill>
                            <a:srgbClr val="000000"/>
                          </a:solidFill>
                          <a:effectLst/>
                          <a:latin typeface="Arial Narrow"/>
                        </a:rPr>
                        <a:t>Total</a:t>
                      </a: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516 006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493 810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dirty="0">
                          <a:solidFill>
                            <a:srgbClr val="000000"/>
                          </a:solidFill>
                          <a:effectLst/>
                          <a:latin typeface="Arial Narrow" panose="020B0606020202030204" pitchFamily="34" charset="0"/>
                        </a:rPr>
                        <a:t>     512 348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540 463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992227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42</a:t>
            </a:fld>
            <a:endParaRPr lang="en-US" dirty="0">
              <a:solidFill>
                <a:prstClr val="black">
                  <a:tint val="75000"/>
                </a:prstClr>
              </a:solidFill>
            </a:endParaRPr>
          </a:p>
        </p:txBody>
      </p:sp>
      <p:sp>
        <p:nvSpPr>
          <p:cNvPr id="4" name="Title 3"/>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ANALYSIS – PROGRAMME 1</a:t>
            </a:r>
          </a:p>
        </p:txBody>
      </p:sp>
      <p:sp>
        <p:nvSpPr>
          <p:cNvPr id="2" name="Rectangle 1"/>
          <p:cNvSpPr/>
          <p:nvPr/>
        </p:nvSpPr>
        <p:spPr>
          <a:xfrm>
            <a:off x="413658" y="1630430"/>
            <a:ext cx="10863942" cy="2585323"/>
          </a:xfrm>
          <a:prstGeom prst="rect">
            <a:avLst/>
          </a:prstGeom>
        </p:spPr>
        <p:txBody>
          <a:bodyPr wrap="square">
            <a:spAutoFit/>
          </a:bodyPr>
          <a:lstStyle/>
          <a:p>
            <a:pPr algn="just"/>
            <a:r>
              <a:rPr lang="en-GB" dirty="0">
                <a:solidFill>
                  <a:prstClr val="black"/>
                </a:solidFill>
              </a:rPr>
              <a:t>The spending focus over the medium-term will be on activities directed at fighting fraud and corruption, improving governance processes and internal controls</a:t>
            </a:r>
            <a:r>
              <a:rPr lang="en-GB" dirty="0" smtClean="0">
                <a:solidFill>
                  <a:prstClr val="black"/>
                </a:solidFill>
              </a:rPr>
              <a:t>, integration </a:t>
            </a:r>
            <a:r>
              <a:rPr lang="en-GB" dirty="0">
                <a:solidFill>
                  <a:prstClr val="black"/>
                </a:solidFill>
              </a:rPr>
              <a:t>of IT systems, implementation of change management activities as well as office accommodation. The bulk of this expenditure is on compensation </a:t>
            </a:r>
            <a:r>
              <a:rPr lang="en-GB" dirty="0" smtClean="0">
                <a:solidFill>
                  <a:prstClr val="black"/>
                </a:solidFill>
              </a:rPr>
              <a:t>of employees </a:t>
            </a:r>
            <a:r>
              <a:rPr lang="en-GB" dirty="0">
                <a:solidFill>
                  <a:prstClr val="black"/>
                </a:solidFill>
              </a:rPr>
              <a:t>and goods and services.</a:t>
            </a:r>
          </a:p>
          <a:p>
            <a:pPr algn="just"/>
            <a:endParaRPr lang="en-GB" dirty="0" smtClean="0">
              <a:solidFill>
                <a:prstClr val="black"/>
              </a:solidFill>
            </a:endParaRPr>
          </a:p>
          <a:p>
            <a:pPr algn="just"/>
            <a:r>
              <a:rPr lang="en-GB" dirty="0" smtClean="0">
                <a:solidFill>
                  <a:prstClr val="black"/>
                </a:solidFill>
              </a:rPr>
              <a:t>Over </a:t>
            </a:r>
            <a:r>
              <a:rPr lang="en-GB" dirty="0">
                <a:solidFill>
                  <a:prstClr val="black"/>
                </a:solidFill>
              </a:rPr>
              <a:t>the medium term, the expenditure on transfers and subsidies is projected to increase at an average rate of 1.5 per cent, and this is due to decreased </a:t>
            </a:r>
            <a:r>
              <a:rPr lang="en-GB" dirty="0" smtClean="0">
                <a:solidFill>
                  <a:prstClr val="black"/>
                </a:solidFill>
              </a:rPr>
              <a:t>budget for </a:t>
            </a:r>
            <a:r>
              <a:rPr lang="en-GB" dirty="0">
                <a:solidFill>
                  <a:prstClr val="black"/>
                </a:solidFill>
              </a:rPr>
              <a:t>compensation of employees, goods and services, payments for capital assets as well as reprioritisation of funds to Programme 2 for the operationalization </a:t>
            </a:r>
            <a:r>
              <a:rPr lang="en-GB" dirty="0" smtClean="0">
                <a:solidFill>
                  <a:prstClr val="black"/>
                </a:solidFill>
              </a:rPr>
              <a:t>of </a:t>
            </a:r>
            <a:r>
              <a:rPr lang="en-ZA" dirty="0" smtClean="0">
                <a:solidFill>
                  <a:prstClr val="black"/>
                </a:solidFill>
              </a:rPr>
              <a:t>the </a:t>
            </a:r>
            <a:r>
              <a:rPr lang="en-ZA" dirty="0">
                <a:solidFill>
                  <a:prstClr val="black"/>
                </a:solidFill>
              </a:rPr>
              <a:t>Professional Services function</a:t>
            </a:r>
            <a:r>
              <a:rPr lang="en-ZA" dirty="0" smtClean="0">
                <a:solidFill>
                  <a:prstClr val="black"/>
                </a:solidFill>
              </a:rPr>
              <a:t>.</a:t>
            </a:r>
            <a:endParaRPr lang="en-ZA" dirty="0">
              <a:solidFill>
                <a:prstClr val="black"/>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251545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 y="76200"/>
            <a:ext cx="12201144" cy="6858000"/>
            <a:chOff x="-9144" y="76200"/>
            <a:chExt cx="12201144" cy="6858000"/>
          </a:xfrm>
        </p:grpSpPr>
        <p:sp>
          <p:nvSpPr>
            <p:cNvPr id="5" name="Rounded Rectangle 4"/>
            <p:cNvSpPr/>
            <p:nvPr/>
          </p:nvSpPr>
          <p:spPr>
            <a:xfrm>
              <a:off x="-9144" y="76200"/>
              <a:ext cx="12192000" cy="6858000"/>
            </a:xfrm>
            <a:prstGeom prst="roundRect">
              <a:avLst/>
            </a:prstGeom>
            <a:gradFill flip="none" rotWithShape="1">
              <a:gsLst>
                <a:gs pos="0">
                  <a:schemeClr val="accent6">
                    <a:lumMod val="20000"/>
                    <a:lumOff val="80000"/>
                  </a:schemeClr>
                </a:gs>
                <a:gs pos="77000">
                  <a:schemeClr val="accent6">
                    <a:lumMod val="95000"/>
                    <a:lumOff val="5000"/>
                  </a:schemeClr>
                </a:gs>
                <a:gs pos="100000">
                  <a:schemeClr val="accent6">
                    <a:lumMod val="75000"/>
                  </a:schemeClr>
                </a:gs>
              </a:gsLst>
              <a:path path="shape">
                <a:fillToRect l="50000" t="50000" r="50000" b="50000"/>
              </a:path>
              <a:tileRect/>
            </a:gra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ln w="0"/>
                <a:gradFill>
                  <a:gsLst>
                    <a:gs pos="21000">
                      <a:srgbClr val="53575C"/>
                    </a:gs>
                    <a:gs pos="88000">
                      <a:srgbClr val="C5C7CA"/>
                    </a:gs>
                  </a:gsLst>
                  <a:lin ang="5400000"/>
                </a:gradFill>
              </a:endParaRPr>
            </a:p>
          </p:txBody>
        </p:sp>
        <p:sp>
          <p:nvSpPr>
            <p:cNvPr id="6" name="Rectangle 5"/>
            <p:cNvSpPr/>
            <p:nvPr/>
          </p:nvSpPr>
          <p:spPr>
            <a:xfrm>
              <a:off x="0" y="1447800"/>
              <a:ext cx="12192000" cy="4114800"/>
            </a:xfrm>
            <a:prstGeom prst="rect">
              <a:avLst/>
            </a:prstGeom>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grpSp>
      <p:sp>
        <p:nvSpPr>
          <p:cNvPr id="2" name="TextBox 1"/>
          <p:cNvSpPr txBox="1"/>
          <p:nvPr/>
        </p:nvSpPr>
        <p:spPr>
          <a:xfrm>
            <a:off x="228600" y="2209800"/>
            <a:ext cx="11734800" cy="2545762"/>
          </a:xfrm>
          <a:prstGeom prst="rect">
            <a:avLst/>
          </a:prstGeom>
          <a:noFill/>
        </p:spPr>
        <p:txBody>
          <a:bodyPr wrap="square" rtlCol="0">
            <a:spAutoFit/>
          </a:bodyPr>
          <a:lstStyle/>
          <a:p>
            <a:pPr algn="ctr">
              <a:spcAft>
                <a:spcPts val="1200"/>
              </a:spcAft>
            </a:pPr>
            <a:r>
              <a:rPr lang="en-ZA" sz="9143" b="1" dirty="0" smtClean="0">
                <a:ln w="6600">
                  <a:solidFill>
                    <a:srgbClr val="F79646"/>
                  </a:solidFill>
                  <a:prstDash val="solid"/>
                </a:ln>
                <a:solidFill>
                  <a:srgbClr val="FFFFFF"/>
                </a:solidFill>
                <a:effectLst>
                  <a:outerShdw dist="38100" dir="2700000" algn="tl" rotWithShape="0">
                    <a:srgbClr val="C0504D"/>
                  </a:outerShdw>
                </a:effectLst>
                <a:latin typeface="Arial"/>
              </a:rPr>
              <a:t>PROGRAMME 2</a:t>
            </a:r>
          </a:p>
          <a:p>
            <a:pPr algn="ctr">
              <a:spcAft>
                <a:spcPts val="1200"/>
              </a:spcAft>
            </a:pPr>
            <a:r>
              <a:rPr lang="en-ZA" sz="5800" b="1" dirty="0" smtClean="0">
                <a:ln w="6600">
                  <a:solidFill>
                    <a:srgbClr val="F79646"/>
                  </a:solidFill>
                  <a:prstDash val="solid"/>
                </a:ln>
                <a:solidFill>
                  <a:srgbClr val="FFFFFF"/>
                </a:solidFill>
                <a:effectLst>
                  <a:outerShdw dist="38100" dir="2700000" algn="tl" rotWithShape="0">
                    <a:srgbClr val="C0504D"/>
                  </a:outerShdw>
                </a:effectLst>
                <a:latin typeface="Arial"/>
              </a:rPr>
              <a:t>Intergovernmental Coordination</a:t>
            </a:r>
            <a:endParaRPr lang="en-ZA" sz="5800" b="1" dirty="0">
              <a:ln w="6600">
                <a:solidFill>
                  <a:srgbClr val="F79646"/>
                </a:solidFill>
                <a:prstDash val="solid"/>
              </a:ln>
              <a:solidFill>
                <a:srgbClr val="FFFFFF"/>
              </a:solidFill>
              <a:effectLst>
                <a:outerShdw dist="38100" dir="2700000" algn="tl" rotWithShape="0">
                  <a:srgbClr val="C0504D"/>
                </a:outerShdw>
              </a:effectLst>
              <a:latin typeface="Aria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xmlns="" val="1015011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1802" y="1307764"/>
            <a:ext cx="11582400" cy="693089"/>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endParaRPr lang="en-GB" strike="sngStrike" dirty="0" smtClean="0">
              <a:solidFill>
                <a:prstClr val="black"/>
              </a:solidFill>
            </a:endParaRPr>
          </a:p>
          <a:p>
            <a:pPr marL="285750" indent="-285750">
              <a:buFont typeface="Arial" panose="020B0604020202020204" pitchFamily="34" charset="0"/>
              <a:buChar char="•"/>
            </a:pPr>
            <a:r>
              <a:rPr lang="en-ZA" dirty="0">
                <a:solidFill>
                  <a:prstClr val="black"/>
                </a:solidFill>
              </a:rPr>
              <a:t>To provide oversight of the Public Works Sector</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44</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PLAN (IGC)</a:t>
            </a:r>
            <a:endParaRPr lang="en-US" dirty="0"/>
          </a:p>
        </p:txBody>
      </p:sp>
      <p:sp>
        <p:nvSpPr>
          <p:cNvPr id="12" name="Rectangle 11"/>
          <p:cNvSpPr/>
          <p:nvPr/>
        </p:nvSpPr>
        <p:spPr>
          <a:xfrm>
            <a:off x="431802" y="2338389"/>
            <a:ext cx="11557000" cy="685800"/>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b"/>
          <a:lstStyle/>
          <a:p>
            <a:pPr marL="285750" indent="-285750" algn="ctr">
              <a:buFont typeface="Arial" panose="020B0604020202020204" pitchFamily="34" charset="0"/>
              <a:buChar char="•"/>
            </a:pPr>
            <a:endParaRPr lang="en-ZA" dirty="0" smtClean="0">
              <a:solidFill>
                <a:prstClr val="black"/>
              </a:solidFill>
            </a:endParaRPr>
          </a:p>
          <a:p>
            <a:pPr marL="285750" indent="-285750">
              <a:buFont typeface="Arial" panose="020B0604020202020204" pitchFamily="34" charset="0"/>
              <a:buChar char="•"/>
            </a:pPr>
            <a:r>
              <a:rPr lang="en-ZA" dirty="0">
                <a:solidFill>
                  <a:prstClr val="black"/>
                </a:solidFill>
              </a:rPr>
              <a:t>To ensure integrated planning and coordination of concurrent functions</a:t>
            </a:r>
          </a:p>
        </p:txBody>
      </p:sp>
      <p:graphicFrame>
        <p:nvGraphicFramePr>
          <p:cNvPr id="13" name="Table 12"/>
          <p:cNvGraphicFramePr>
            <a:graphicFrameLocks noGrp="1"/>
          </p:cNvGraphicFramePr>
          <p:nvPr>
            <p:extLst>
              <p:ext uri="{D42A27DB-BD31-4B8C-83A1-F6EECF244321}">
                <p14:modId xmlns:p14="http://schemas.microsoft.com/office/powerpoint/2010/main" xmlns="" val="2977546205"/>
              </p:ext>
            </p:extLst>
          </p:nvPr>
        </p:nvGraphicFramePr>
        <p:xfrm>
          <a:off x="399957" y="3127858"/>
          <a:ext cx="11548536" cy="3510686"/>
        </p:xfrm>
        <a:graphic>
          <a:graphicData uri="http://schemas.openxmlformats.org/drawingml/2006/table">
            <a:tbl>
              <a:tblPr firstRow="1" firstCol="1" lastRow="1" lastCol="1" bandRow="1" bandCol="1"/>
              <a:tblGrid>
                <a:gridCol w="293585"/>
                <a:gridCol w="2513115"/>
                <a:gridCol w="1308100"/>
                <a:gridCol w="1143000"/>
                <a:gridCol w="1066800"/>
                <a:gridCol w="1358900"/>
                <a:gridCol w="1295400"/>
                <a:gridCol w="1295400"/>
                <a:gridCol w="1274236"/>
              </a:tblGrid>
              <a:tr h="252956">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Estimated Performance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514530">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985114">
                <a:tc>
                  <a:txBody>
                    <a:bodyPr/>
                    <a:lstStyle/>
                    <a:p>
                      <a:pPr>
                        <a:lnSpc>
                          <a:spcPct val="115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p>
                      <a:pPr>
                        <a:lnSpc>
                          <a:spcPct val="115000"/>
                        </a:lnSpc>
                        <a:spcAft>
                          <a:spcPts val="0"/>
                        </a:spcAft>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performance review reports for the Sector Programme of Action presented to </a:t>
                      </a: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MinMec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170">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rPr>
                        <a:t>_</a:t>
                      </a:r>
                      <a:endParaRPr lang="en-ZA" sz="1200" dirty="0">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170">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rPr>
                        <a:t>_</a:t>
                      </a:r>
                      <a:endParaRPr lang="en-ZA" sz="1200" dirty="0">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rPr>
                        <a:t>_</a:t>
                      </a:r>
                      <a:endParaRPr lang="en-ZA" sz="1200" dirty="0">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 performance review reports for the 2017/18 Sector Programme of Action presented to </a:t>
                      </a: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MinMec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0000"/>
                        </a:lnSpc>
                        <a:spcBef>
                          <a:spcPts val="0"/>
                        </a:spcBef>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4 performance review reports for the 2018/19 Sector Programme of Action presented to MinMec</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 performance review reports for the 2019/20 Sector Programme of Action presented to </a:t>
                      </a:r>
                      <a:r>
                        <a:rPr lang="en-ZA" sz="1200" dirty="0" err="1">
                          <a:effectLst/>
                          <a:latin typeface="Arial" panose="020B0604020202020204" pitchFamily="34" charset="0"/>
                          <a:ea typeface="Times New Roman" panose="02020603050405020304" pitchFamily="18" charset="0"/>
                          <a:cs typeface="Times New Roman" panose="02020603050405020304" pitchFamily="18" charset="0"/>
                        </a:rPr>
                        <a:t>MinMec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582073">
                <a:tc>
                  <a:txBody>
                    <a:bodyPr/>
                    <a:lstStyle/>
                    <a:p>
                      <a:pPr>
                        <a:lnSpc>
                          <a:spcPct val="115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2</a:t>
                      </a:r>
                    </a:p>
                    <a:p>
                      <a:pPr>
                        <a:lnSpc>
                          <a:spcPct val="115000"/>
                        </a:lnSpc>
                        <a:spcAft>
                          <a:spcPts val="0"/>
                        </a:spcAft>
                      </a:pP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agreements signed for joint service delivery with Provinces and Municipalities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170" algn="l">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rPr>
                        <a:t>_</a:t>
                      </a:r>
                      <a:endParaRPr lang="en-ZA" sz="1200" dirty="0">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170" algn="l">
                        <a:lnSpc>
                          <a:spcPct val="100000"/>
                        </a:lnSpc>
                        <a:spcBef>
                          <a:spcPts val="0"/>
                        </a:spcBef>
                        <a:spcAft>
                          <a:spcPts val="0"/>
                        </a:spcAft>
                      </a:pPr>
                      <a:r>
                        <a:rPr lang="en-ZA" sz="1200" dirty="0">
                          <a:effectLst/>
                          <a:latin typeface="Arial" panose="020B0604020202020204" pitchFamily="34" charset="0"/>
                          <a:ea typeface="Times New Roman" panose="02020603050405020304" pitchFamily="18" charset="0"/>
                        </a:rPr>
                        <a:t>_</a:t>
                      </a:r>
                      <a:endParaRPr lang="en-ZA" sz="1200" dirty="0">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rPr>
                        <a:t>2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agreements signed for joint service delivery with Provinces and Municipalities</a:t>
                      </a:r>
                      <a:endParaRPr kumimoji="0" lang="en-ZA" sz="12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10 agreements signed for joint service delivery with Provinces and Municipalities</a:t>
                      </a:r>
                      <a:endParaRPr lang="en-ZA"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20 agreements signed for joint service delivery with Provinces and Municipalities</a:t>
                      </a:r>
                      <a:endParaRPr lang="en-ZA"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25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agreements signed for joint service delivery with Provinces and Municipalities</a:t>
                      </a:r>
                      <a:endParaRPr kumimoji="0" lang="en-ZA" sz="12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30 agreements signed for joint service delivery with Provinces and Municipalities</a:t>
                      </a:r>
                      <a:endParaRPr lang="en-ZA"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Rounded Rectangle 7"/>
          <p:cNvSpPr/>
          <p:nvPr/>
        </p:nvSpPr>
        <p:spPr>
          <a:xfrm>
            <a:off x="713874" y="1093855"/>
            <a:ext cx="107442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dirty="0" smtClean="0">
                <a:solidFill>
                  <a:prstClr val="white"/>
                </a:solidFill>
              </a:rPr>
              <a:t>STRATEGIC GOAL</a:t>
            </a:r>
            <a:endParaRPr lang="en-ZA" dirty="0">
              <a:solidFill>
                <a:prstClr val="white"/>
              </a:solidFill>
            </a:endParaRPr>
          </a:p>
        </p:txBody>
      </p:sp>
      <p:sp>
        <p:nvSpPr>
          <p:cNvPr id="11" name="Rounded Rectangle 10"/>
          <p:cNvSpPr/>
          <p:nvPr/>
        </p:nvSpPr>
        <p:spPr>
          <a:xfrm>
            <a:off x="709392" y="2117606"/>
            <a:ext cx="108204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dirty="0" smtClean="0">
                <a:solidFill>
                  <a:prstClr val="white"/>
                </a:solidFill>
              </a:rPr>
              <a:t>STRATEGIC OBJECTIVE</a:t>
            </a:r>
            <a:endParaRPr lang="en-ZA" dirty="0">
              <a:solidFill>
                <a:prstClr val="white"/>
              </a:solidFill>
            </a:endParaRPr>
          </a:p>
        </p:txBody>
      </p:sp>
    </p:spTree>
    <p:extLst>
      <p:ext uri="{BB962C8B-B14F-4D97-AF65-F5344CB8AC3E}">
        <p14:creationId xmlns:p14="http://schemas.microsoft.com/office/powerpoint/2010/main" xmlns="" val="1684779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45</a:t>
            </a:fld>
            <a:endParaRPr lang="en-US">
              <a:solidFill>
                <a:prstClr val="black">
                  <a:tint val="75000"/>
                </a:prstClr>
              </a:solidFill>
            </a:endParaRPr>
          </a:p>
        </p:txBody>
      </p:sp>
      <p:sp>
        <p:nvSpPr>
          <p:cNvPr id="8" name="Title 7"/>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PLAN (IGC)</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xmlns="" val="558831345"/>
              </p:ext>
            </p:extLst>
          </p:nvPr>
        </p:nvGraphicFramePr>
        <p:xfrm>
          <a:off x="152401" y="1125904"/>
          <a:ext cx="11887199" cy="3093302"/>
        </p:xfrm>
        <a:graphic>
          <a:graphicData uri="http://schemas.openxmlformats.org/drawingml/2006/table">
            <a:tbl>
              <a:tblPr firstRow="1" firstCol="1" lastRow="1" lastCol="1" bandRow="1" bandCol="1"/>
              <a:tblGrid>
                <a:gridCol w="302194"/>
                <a:gridCol w="2414881"/>
                <a:gridCol w="1254034"/>
                <a:gridCol w="1134291"/>
                <a:gridCol w="1373777"/>
                <a:gridCol w="1724298"/>
                <a:gridCol w="1254034"/>
                <a:gridCol w="1254034"/>
                <a:gridCol w="1175656"/>
              </a:tblGrid>
              <a:tr h="230329">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Performance Indicator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Estimated Performance </a:t>
                      </a:r>
                      <a:r>
                        <a:rPr lang="en-ZA" sz="1200" b="1" dirty="0" smtClean="0">
                          <a:effectLst/>
                          <a:latin typeface="Arial" panose="020B0604020202020204" pitchFamily="34" charset="0"/>
                          <a:ea typeface="Times New Roman" panose="02020603050405020304" pitchFamily="18" charset="0"/>
                          <a:cs typeface="Arial" panose="020B0604020202020204" pitchFamily="34" charset="0"/>
                        </a:rPr>
                        <a:t>2016/17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Medium-Term Targets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339229">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036478">
                <a:tc>
                  <a:txBody>
                    <a:bodyPr/>
                    <a:lstStyle/>
                    <a:p>
                      <a:pPr>
                        <a:lnSpc>
                          <a:spcPct val="107000"/>
                        </a:lnSpc>
                        <a:spcAft>
                          <a:spcPts val="80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3</a:t>
                      </a:r>
                    </a:p>
                    <a:p>
                      <a:pPr>
                        <a:lnSpc>
                          <a:spcPct val="107000"/>
                        </a:lnSpc>
                        <a:spcAft>
                          <a:spcPts val="800"/>
                        </a:spcAft>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reviews conducted on the intergovernmental governance structures</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170">
                        <a:lnSpc>
                          <a:spcPct val="115000"/>
                        </a:lnSpc>
                        <a:spcBef>
                          <a:spcPts val="300"/>
                        </a:spcBef>
                        <a:spcAft>
                          <a:spcPts val="300"/>
                        </a:spcAft>
                      </a:pPr>
                      <a:r>
                        <a:rPr lang="en-ZA" sz="1200" dirty="0" smtClean="0">
                          <a:solidFill>
                            <a:schemeClr val="tx1"/>
                          </a:solidFill>
                          <a:effectLst/>
                          <a:latin typeface="Arial" panose="020B0604020202020204" pitchFamily="34" charset="0"/>
                          <a:ea typeface="Times New Roman" panose="02020603050405020304" pitchFamily="18" charset="0"/>
                        </a:rPr>
                        <a:t>-</a:t>
                      </a:r>
                      <a:endParaRPr lang="en-ZA" sz="1200" dirty="0">
                        <a:solidFill>
                          <a:schemeClr val="tx1"/>
                        </a:solidFill>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170">
                        <a:lnSpc>
                          <a:spcPct val="115000"/>
                        </a:lnSpc>
                        <a:spcBef>
                          <a:spcPts val="300"/>
                        </a:spcBef>
                        <a:spcAft>
                          <a:spcPts val="300"/>
                        </a:spcAft>
                      </a:pPr>
                      <a:r>
                        <a:rPr lang="en-ZA" sz="1200" dirty="0" smtClean="0">
                          <a:solidFill>
                            <a:schemeClr val="tx1"/>
                          </a:solidFill>
                          <a:effectLst/>
                          <a:latin typeface="Arial" panose="020B0604020202020204" pitchFamily="34" charset="0"/>
                          <a:ea typeface="Times New Roman" panose="02020603050405020304" pitchFamily="18" charset="0"/>
                        </a:rPr>
                        <a:t>-</a:t>
                      </a:r>
                      <a:endParaRPr lang="en-ZA" sz="1200" dirty="0">
                        <a:solidFill>
                          <a:schemeClr val="tx1"/>
                        </a:solidFill>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Bef>
                          <a:spcPts val="300"/>
                        </a:spcBef>
                        <a:spcAft>
                          <a:spcPts val="300"/>
                        </a:spcAft>
                      </a:pPr>
                      <a:r>
                        <a:rPr lang="en-ZA" sz="1200" dirty="0">
                          <a:solidFill>
                            <a:schemeClr val="tx1"/>
                          </a:solidFill>
                          <a:effectLst/>
                          <a:latin typeface="Arial" panose="020B0604020202020204" pitchFamily="34" charset="0"/>
                          <a:ea typeface="Times New Roman" panose="02020603050405020304" pitchFamily="18" charset="0"/>
                        </a:rPr>
                        <a:t>Intergovernmental Coordination Policy approved</a:t>
                      </a:r>
                      <a:endParaRPr lang="en-ZA" sz="1200" dirty="0">
                        <a:solidFill>
                          <a:schemeClr val="tx1"/>
                        </a:solidFill>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ZA" sz="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reviews conducted on the intergovernmental governance structures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r>
                        <a:rPr lang="en-ZA" sz="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reviews conducted on the intergovernmental governance structures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lnSpc>
                          <a:spcPct val="115000"/>
                        </a:lnSpc>
                        <a:spcBef>
                          <a:spcPts val="300"/>
                        </a:spcBef>
                        <a:spcAft>
                          <a:spcPts val="300"/>
                        </a:spcAft>
                      </a:pPr>
                      <a:r>
                        <a:rPr lang="en-ZA" sz="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reviews conducted on the intergovernmental governance structures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r>
                        <a:rPr lang="en-ZA" sz="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review</a:t>
                      </a:r>
                      <a:r>
                        <a:rPr lang="en-ZA" sz="12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conducted on the intergovernmental governance structures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1036478">
                <a:tc>
                  <a:txBody>
                    <a:bodyPr/>
                    <a:lstStyle/>
                    <a:p>
                      <a:pPr>
                        <a:lnSpc>
                          <a:spcPct val="107000"/>
                        </a:lnSpc>
                        <a:spcAft>
                          <a:spcPts val="800"/>
                        </a:spcAf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Policy Frameworks developed for the Public Works Sector</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170">
                        <a:lnSpc>
                          <a:spcPct val="115000"/>
                        </a:lnSpc>
                        <a:spcBef>
                          <a:spcPts val="300"/>
                        </a:spcBef>
                        <a:spcAft>
                          <a:spcPts val="300"/>
                        </a:spcAft>
                      </a:pPr>
                      <a:r>
                        <a:rPr lang="en-ZA" sz="1200" dirty="0">
                          <a:solidFill>
                            <a:schemeClr val="tx1"/>
                          </a:solidFill>
                          <a:effectLst/>
                          <a:latin typeface="Arial" panose="020B0604020202020204" pitchFamily="34" charset="0"/>
                          <a:ea typeface="Times New Roman" panose="02020603050405020304" pitchFamily="18" charset="0"/>
                        </a:rPr>
                        <a:t>-</a:t>
                      </a:r>
                      <a:endParaRPr lang="en-ZA" sz="1200" dirty="0">
                        <a:solidFill>
                          <a:schemeClr val="tx1"/>
                        </a:solidFill>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170">
                        <a:lnSpc>
                          <a:spcPct val="115000"/>
                        </a:lnSpc>
                        <a:spcBef>
                          <a:spcPts val="300"/>
                        </a:spcBef>
                        <a:spcAft>
                          <a:spcPts val="300"/>
                        </a:spcAft>
                      </a:pPr>
                      <a:r>
                        <a:rPr lang="en-ZA" sz="1200" dirty="0">
                          <a:solidFill>
                            <a:schemeClr val="tx1"/>
                          </a:solidFill>
                          <a:effectLst/>
                          <a:latin typeface="Arial" panose="020B0604020202020204" pitchFamily="34" charset="0"/>
                          <a:ea typeface="Times New Roman" panose="02020603050405020304" pitchFamily="18" charset="0"/>
                        </a:rPr>
                        <a:t>-</a:t>
                      </a:r>
                      <a:endParaRPr lang="en-ZA" sz="1200" dirty="0">
                        <a:solidFill>
                          <a:schemeClr val="tx1"/>
                        </a:solidFill>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170" indent="-90170">
                        <a:lnSpc>
                          <a:spcPct val="115000"/>
                        </a:lnSpc>
                        <a:spcBef>
                          <a:spcPts val="300"/>
                        </a:spcBef>
                        <a:spcAft>
                          <a:spcPts val="300"/>
                        </a:spcAft>
                      </a:pPr>
                      <a:r>
                        <a:rPr lang="en-ZA" sz="1200" dirty="0">
                          <a:solidFill>
                            <a:schemeClr val="tx1"/>
                          </a:solidFill>
                          <a:effectLst/>
                          <a:latin typeface="Arial" panose="020B0604020202020204" pitchFamily="34" charset="0"/>
                          <a:ea typeface="Times New Roman" panose="02020603050405020304" pitchFamily="18" charset="0"/>
                        </a:rPr>
                        <a:t>-</a:t>
                      </a:r>
                      <a:endParaRPr lang="en-ZA" sz="1200" dirty="0">
                        <a:solidFill>
                          <a:schemeClr val="tx1"/>
                        </a:solidFill>
                        <a:effectLst/>
                        <a:latin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r>
                        <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r>
                        <a:rPr lang="en-ZA" sz="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Policy Frameworks developed for the Public Works Sector</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lnSpc>
                          <a:spcPct val="115000"/>
                        </a:lnSpc>
                        <a:spcBef>
                          <a:spcPts val="300"/>
                        </a:spcBef>
                        <a:spcAft>
                          <a:spcPts val="300"/>
                        </a:spcAft>
                      </a:pPr>
                      <a:r>
                        <a:rPr lang="en-ZA" sz="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Policy Frameworks developed for the Public Works Sector</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300"/>
                        </a:spcBef>
                        <a:spcAft>
                          <a:spcPts val="300"/>
                        </a:spcAft>
                      </a:pPr>
                      <a:r>
                        <a:rPr lang="en-ZA" sz="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Policy Frameworks developed for the Public Works Sector</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283257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1802" y="1307764"/>
            <a:ext cx="11582400" cy="693089"/>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r>
              <a:rPr lang="en-ZA">
                <a:solidFill>
                  <a:prstClr val="black"/>
                </a:solidFill>
              </a:rPr>
              <a:t>To build State capacity in the Built Environment Professions</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46</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PLAN </a:t>
            </a:r>
            <a:r>
              <a:rPr lang="en-ZA" b="1" dirty="0" smtClean="0">
                <a:solidFill>
                  <a:srgbClr val="F79646">
                    <a:lumMod val="50000"/>
                  </a:srgbClr>
                </a:solidFill>
                <a:latin typeface="Tahoma" pitchFamily="34" charset="0"/>
                <a:ea typeface="Tahoma" pitchFamily="34" charset="0"/>
                <a:cs typeface="Tahoma" pitchFamily="34" charset="0"/>
              </a:rPr>
              <a:t>(Professional Services)</a:t>
            </a:r>
            <a:endParaRPr lang="en-US" dirty="0"/>
          </a:p>
        </p:txBody>
      </p:sp>
      <p:sp>
        <p:nvSpPr>
          <p:cNvPr id="12" name="Rectangle 11"/>
          <p:cNvSpPr/>
          <p:nvPr/>
        </p:nvSpPr>
        <p:spPr>
          <a:xfrm>
            <a:off x="431802" y="2338389"/>
            <a:ext cx="11557000" cy="685800"/>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b"/>
          <a:lstStyle/>
          <a:p>
            <a:pPr marL="285750" indent="-285750" algn="ctr">
              <a:buFont typeface="Arial" panose="020B0604020202020204" pitchFamily="34" charset="0"/>
              <a:buChar char="•"/>
            </a:pPr>
            <a:endParaRPr lang="en-ZA" dirty="0" smtClean="0">
              <a:solidFill>
                <a:prstClr val="black"/>
              </a:solidFill>
            </a:endParaRPr>
          </a:p>
          <a:p>
            <a:pPr marL="285750" indent="-285750">
              <a:buFont typeface="Arial" panose="020B0604020202020204" pitchFamily="34" charset="0"/>
              <a:buChar char="•"/>
            </a:pPr>
            <a:r>
              <a:rPr lang="en-ZA" dirty="0">
                <a:solidFill>
                  <a:prstClr val="black"/>
                </a:solidFill>
                <a:latin typeface="Arial" panose="020B0604020202020204" pitchFamily="34" charset="0"/>
                <a:ea typeface="Times New Roman" panose="02020603050405020304" pitchFamily="18" charset="0"/>
              </a:rPr>
              <a:t>To restore the skills pipeline in the built environment</a:t>
            </a:r>
            <a:endParaRPr lang="en-ZA" dirty="0">
              <a:solidFill>
                <a:prstClr val="black"/>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3004416788"/>
              </p:ext>
            </p:extLst>
          </p:nvPr>
        </p:nvGraphicFramePr>
        <p:xfrm>
          <a:off x="399957" y="3127858"/>
          <a:ext cx="11548536" cy="3552596"/>
        </p:xfrm>
        <a:graphic>
          <a:graphicData uri="http://schemas.openxmlformats.org/drawingml/2006/table">
            <a:tbl>
              <a:tblPr firstRow="1" firstCol="1" lastRow="1" lastCol="1" bandRow="1" bandCol="1"/>
              <a:tblGrid>
                <a:gridCol w="293585"/>
                <a:gridCol w="2513115"/>
                <a:gridCol w="1308100"/>
                <a:gridCol w="1143000"/>
                <a:gridCol w="1066800"/>
                <a:gridCol w="1358900"/>
                <a:gridCol w="1295400"/>
                <a:gridCol w="1295400"/>
                <a:gridCol w="1274236"/>
              </a:tblGrid>
              <a:tr h="252956">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Estimated Performance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514530">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985114">
                <a:tc>
                  <a:txBody>
                    <a:bodyPr/>
                    <a:lstStyle/>
                    <a:p>
                      <a:pPr>
                        <a:lnSpc>
                          <a:spcPct val="115000"/>
                        </a:lnSpc>
                        <a:spcBef>
                          <a:spcPts val="3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Number of beneficiaries participating in the DPW/PMTE skills development programme </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1 027 beneficiaries participating in the DPW skills improvement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300"/>
                        </a:spcBef>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rPr>
                        <a:t>198 Young professionals </a:t>
                      </a:r>
                      <a:endParaRPr lang="en-ZA" sz="1000" dirty="0">
                        <a:effectLst/>
                        <a:latin typeface="Calibri" panose="020F0502020204030204" pitchFamily="34" charset="0"/>
                        <a:ea typeface="Times New Roman" panose="02020603050405020304" pitchFamily="18" charset="0"/>
                      </a:endParaRPr>
                    </a:p>
                    <a:p>
                      <a:pPr marL="93663" lvl="0" indent="-93663">
                        <a:lnSpc>
                          <a:spcPct val="115000"/>
                        </a:lnSpc>
                        <a:spcBef>
                          <a:spcPts val="300"/>
                        </a:spcBef>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rPr>
                        <a:t>539 interns</a:t>
                      </a:r>
                      <a:endParaRPr lang="en-ZA" sz="1000" dirty="0">
                        <a:effectLst/>
                        <a:latin typeface="Calibri" panose="020F0502020204030204" pitchFamily="34" charset="0"/>
                        <a:ea typeface="Times New Roman" panose="02020603050405020304" pitchFamily="18" charset="0"/>
                      </a:endParaRPr>
                    </a:p>
                    <a:p>
                      <a:pPr marL="93663" lvl="0" indent="-93663">
                        <a:lnSpc>
                          <a:spcPct val="115000"/>
                        </a:lnSpc>
                        <a:spcBef>
                          <a:spcPts val="300"/>
                        </a:spcBef>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rPr>
                        <a:t>261 </a:t>
                      </a:r>
                      <a:r>
                        <a:rPr lang="en-ZA" sz="900" dirty="0" smtClean="0">
                          <a:effectLst/>
                          <a:latin typeface="Arial" panose="020B0604020202020204" pitchFamily="34" charset="0"/>
                          <a:ea typeface="Times New Roman" panose="02020603050405020304" pitchFamily="18" charset="0"/>
                        </a:rPr>
                        <a:t>Learnerships</a:t>
                      </a:r>
                      <a:endParaRPr lang="en-ZA" sz="1000" dirty="0" smtClean="0">
                        <a:effectLst/>
                        <a:latin typeface="Calibri" panose="020F0502020204030204" pitchFamily="34" charset="0"/>
                        <a:ea typeface="Times New Roman" panose="02020603050405020304" pitchFamily="18" charset="0"/>
                      </a:endParaRPr>
                    </a:p>
                    <a:p>
                      <a:pPr marL="93663" lvl="0" indent="-93663">
                        <a:lnSpc>
                          <a:spcPct val="115000"/>
                        </a:lnSpc>
                        <a:spcBef>
                          <a:spcPts val="300"/>
                        </a:spcBef>
                        <a:spcAft>
                          <a:spcPts val="300"/>
                        </a:spcAft>
                        <a:buFont typeface="Arial" panose="020B0604020202020204" pitchFamily="34" charset="0"/>
                        <a:buChar char="•"/>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29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Management Trainees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1 114 beneficiaries participating in the DPW skills development programme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300"/>
                        </a:spcBef>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rPr>
                        <a:t>189 Young professionals </a:t>
                      </a:r>
                      <a:endParaRPr lang="en-ZA" sz="1000" dirty="0">
                        <a:effectLst/>
                        <a:latin typeface="Calibri" panose="020F0502020204030204" pitchFamily="34" charset="0"/>
                        <a:ea typeface="Times New Roman" panose="02020603050405020304" pitchFamily="18" charset="0"/>
                      </a:endParaRPr>
                    </a:p>
                    <a:p>
                      <a:pPr marL="93663" lvl="0" indent="-93663">
                        <a:lnSpc>
                          <a:spcPct val="115000"/>
                        </a:lnSpc>
                        <a:spcBef>
                          <a:spcPts val="300"/>
                        </a:spcBef>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rPr>
                        <a:t>582 interns</a:t>
                      </a:r>
                      <a:endParaRPr lang="en-ZA" sz="1000" dirty="0">
                        <a:effectLst/>
                        <a:latin typeface="Calibri" panose="020F0502020204030204" pitchFamily="34" charset="0"/>
                        <a:ea typeface="Times New Roman" panose="02020603050405020304" pitchFamily="18" charset="0"/>
                      </a:endParaRPr>
                    </a:p>
                    <a:p>
                      <a:pPr marL="93663" lvl="0" indent="-93663">
                        <a:lnSpc>
                          <a:spcPct val="115000"/>
                        </a:lnSpc>
                        <a:spcBef>
                          <a:spcPts val="300"/>
                        </a:spcBef>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rPr>
                        <a:t>249 </a:t>
                      </a:r>
                      <a:r>
                        <a:rPr lang="en-ZA" sz="900" dirty="0" smtClean="0">
                          <a:effectLst/>
                          <a:latin typeface="Arial" panose="020B0604020202020204" pitchFamily="34" charset="0"/>
                          <a:ea typeface="Times New Roman" panose="02020603050405020304" pitchFamily="18" charset="0"/>
                        </a:rPr>
                        <a:t>Learnerships</a:t>
                      </a:r>
                      <a:endParaRPr lang="en-ZA" sz="1000" dirty="0">
                        <a:effectLst/>
                        <a:latin typeface="Calibri" panose="020F0502020204030204" pitchFamily="34" charset="0"/>
                        <a:ea typeface="Times New Roman" panose="02020603050405020304" pitchFamily="18" charset="0"/>
                      </a:endParaRPr>
                    </a:p>
                    <a:p>
                      <a:pPr marL="93663" lvl="0" indent="-93663">
                        <a:lnSpc>
                          <a:spcPct val="115000"/>
                        </a:lnSpc>
                        <a:spcBef>
                          <a:spcPts val="300"/>
                        </a:spcBef>
                        <a:spcAft>
                          <a:spcPts val="300"/>
                        </a:spcAft>
                        <a:buFont typeface="Arial" panose="020B0604020202020204" pitchFamily="34" charset="0"/>
                        <a:buChar char="•"/>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55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Management Trainees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1 294 Beneficiaries participating in the DPW Skills Development </a:t>
                      </a:r>
                      <a:endPar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3663" indent="-93663">
                        <a:lnSpc>
                          <a:spcPct val="115000"/>
                        </a:lnSpc>
                        <a:spcBef>
                          <a:spcPts val="300"/>
                        </a:spcBef>
                        <a:spcAft>
                          <a:spcPts val="300"/>
                        </a:spcAft>
                        <a:buFont typeface="Arial" panose="020B0604020202020204" pitchFamily="34" charset="0"/>
                        <a:buChar char="•"/>
                      </a:pPr>
                      <a:r>
                        <a:rPr lang="en-ZA" sz="9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r>
                        <a:rPr lang="en-ZA" sz="9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90 Young Professionals </a:t>
                      </a:r>
                      <a:endPar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3663" indent="-93663">
                        <a:lnSpc>
                          <a:spcPct val="115000"/>
                        </a:lnSpc>
                        <a:spcBef>
                          <a:spcPts val="300"/>
                        </a:spcBef>
                        <a:spcAft>
                          <a:spcPts val="300"/>
                        </a:spcAft>
                        <a:buFont typeface="Arial" panose="020B0604020202020204" pitchFamily="34" charset="0"/>
                        <a:buChar char="•"/>
                      </a:pPr>
                      <a:r>
                        <a:rPr lang="en-ZA" sz="9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700 </a:t>
                      </a:r>
                      <a:r>
                        <a:rPr lang="en-ZA" sz="9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Interns </a:t>
                      </a:r>
                      <a:endPar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3663" indent="-93663">
                        <a:lnSpc>
                          <a:spcPct val="115000"/>
                        </a:lnSpc>
                        <a:spcBef>
                          <a:spcPts val="300"/>
                        </a:spcBef>
                        <a:spcAft>
                          <a:spcPts val="300"/>
                        </a:spcAft>
                        <a:buFont typeface="Arial" panose="020B0604020202020204" pitchFamily="34" charset="0"/>
                        <a:buChar char="•"/>
                      </a:pPr>
                      <a:r>
                        <a:rPr lang="en-ZA" sz="9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319 </a:t>
                      </a:r>
                      <a:r>
                        <a:rPr lang="en-ZA" sz="9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Learnerships </a:t>
                      </a:r>
                      <a:endPar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3663" indent="-93663">
                        <a:lnSpc>
                          <a:spcPct val="115000"/>
                        </a:lnSpc>
                        <a:spcBef>
                          <a:spcPts val="300"/>
                        </a:spcBef>
                        <a:spcAft>
                          <a:spcPts val="300"/>
                        </a:spcAft>
                        <a:buFont typeface="Arial" panose="020B0604020202020204" pitchFamily="34" charset="0"/>
                        <a:buChar char="•"/>
                      </a:pPr>
                      <a:r>
                        <a:rPr lang="en-ZA" sz="9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52 </a:t>
                      </a:r>
                      <a:r>
                        <a:rPr lang="en-ZA" sz="9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Management Trainees </a:t>
                      </a:r>
                      <a:endPar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3663" indent="-93663">
                        <a:lnSpc>
                          <a:spcPct val="115000"/>
                        </a:lnSpc>
                        <a:spcBef>
                          <a:spcPts val="300"/>
                        </a:spcBef>
                        <a:spcAft>
                          <a:spcPts val="300"/>
                        </a:spcAft>
                        <a:buFont typeface="Arial" panose="020B0604020202020204" pitchFamily="34" charset="0"/>
                        <a:buChar char="•"/>
                      </a:pPr>
                      <a:r>
                        <a:rPr lang="en-GB" sz="9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133 </a:t>
                      </a:r>
                      <a:r>
                        <a:rPr lang="en-GB" sz="9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Programme Artisans </a:t>
                      </a:r>
                      <a:endPar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1 067 beneficiaries participating in the DPW skills development programme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1 075 beneficiaries participating in the DPW skills development programme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Young Professionals: 104</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Interns: 199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Learnerships: 396</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Management Trainees:  43</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Aft>
                          <a:spcPts val="0"/>
                        </a:spcAft>
                        <a:buFont typeface="Arial" panose="020B0604020202020204" pitchFamily="34" charset="0"/>
                        <a:buChar char="•"/>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Programme Artisans: 100</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Bursary Programme: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233</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520 beneficiaries participating in the DPW skills development programme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Young Professionals: 104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Interns: 50</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Learnerships: 120</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Aft>
                          <a:spcPts val="30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Management Trainees:  0</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Programme Artisans: 100</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Bursary Programme: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146</a:t>
                      </a: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350 beneficiaries participating in the DPW skills development programme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Young Professionals: 54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Interns: 50</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0"/>
                        </a:spcAft>
                        <a:buFont typeface="Arial" panose="020B0604020202020204" pitchFamily="34" charset="0"/>
                        <a:buChar char="•"/>
                      </a:pPr>
                      <a:r>
                        <a:rPr lang="en-ZA" sz="900" dirty="0" err="1">
                          <a:effectLst/>
                          <a:latin typeface="Arial" panose="020B0604020202020204" pitchFamily="34" charset="0"/>
                          <a:ea typeface="Times New Roman" panose="02020603050405020304" pitchFamily="18" charset="0"/>
                          <a:cs typeface="Times New Roman" panose="02020603050405020304" pitchFamily="18" charset="0"/>
                        </a:rPr>
                        <a:t>Learnerships</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 0</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Management Trainees:  0</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Programme Artisans: 100</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93663" lvl="0" indent="-93663">
                        <a:lnSpc>
                          <a:spcPct val="115000"/>
                        </a:lnSpc>
                        <a:spcBef>
                          <a:spcPts val="500"/>
                        </a:spcBef>
                        <a:spcAft>
                          <a:spcPts val="0"/>
                        </a:spcAft>
                        <a:buFont typeface="Arial" panose="020B0604020202020204" pitchFamily="34" charset="0"/>
                        <a:buChar char="•"/>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Bursary Programme: 146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Rounded Rectangle 7"/>
          <p:cNvSpPr/>
          <p:nvPr/>
        </p:nvSpPr>
        <p:spPr>
          <a:xfrm>
            <a:off x="713874" y="1093855"/>
            <a:ext cx="107442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dirty="0" smtClean="0">
                <a:solidFill>
                  <a:prstClr val="white"/>
                </a:solidFill>
              </a:rPr>
              <a:t>STRATEGIC GOAL</a:t>
            </a:r>
            <a:endParaRPr lang="en-ZA" dirty="0">
              <a:solidFill>
                <a:prstClr val="white"/>
              </a:solidFill>
            </a:endParaRPr>
          </a:p>
        </p:txBody>
      </p:sp>
      <p:sp>
        <p:nvSpPr>
          <p:cNvPr id="11" name="Rounded Rectangle 10"/>
          <p:cNvSpPr/>
          <p:nvPr/>
        </p:nvSpPr>
        <p:spPr>
          <a:xfrm>
            <a:off x="709392" y="2117606"/>
            <a:ext cx="108204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dirty="0" smtClean="0">
                <a:solidFill>
                  <a:prstClr val="white"/>
                </a:solidFill>
              </a:rPr>
              <a:t>STRATEGIC OBJECTIVE</a:t>
            </a:r>
            <a:endParaRPr lang="en-ZA" dirty="0">
              <a:solidFill>
                <a:prstClr val="white"/>
              </a:solidFill>
            </a:endParaRPr>
          </a:p>
        </p:txBody>
      </p:sp>
    </p:spTree>
    <p:extLst>
      <p:ext uri="{BB962C8B-B14F-4D97-AF65-F5344CB8AC3E}">
        <p14:creationId xmlns:p14="http://schemas.microsoft.com/office/powerpoint/2010/main" xmlns="" val="3843427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1802" y="1307764"/>
            <a:ext cx="11582400" cy="693089"/>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r>
              <a:rPr lang="en-ZA">
                <a:solidFill>
                  <a:prstClr val="black"/>
                </a:solidFill>
              </a:rPr>
              <a:t>To build State capacity in the Built Environment Professions</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47</a:t>
            </a:fld>
            <a:endParaRPr lang="en-US">
              <a:solidFill>
                <a:prstClr val="black">
                  <a:tint val="75000"/>
                </a:prstClr>
              </a:solidFill>
            </a:endParaRPr>
          </a:p>
        </p:txBody>
      </p:sp>
      <p:sp>
        <p:nvSpPr>
          <p:cNvPr id="5" name="Title 4"/>
          <p:cNvSpPr>
            <a:spLocks noGrp="1"/>
          </p:cNvSpPr>
          <p:nvPr>
            <p:ph type="title"/>
          </p:nvPr>
        </p:nvSpPr>
        <p:spPr>
          <a:xfrm>
            <a:off x="-17929" y="-13498"/>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PLAN </a:t>
            </a:r>
            <a:r>
              <a:rPr lang="en-ZA" b="1" dirty="0" smtClean="0">
                <a:solidFill>
                  <a:srgbClr val="F79646">
                    <a:lumMod val="50000"/>
                  </a:srgbClr>
                </a:solidFill>
                <a:latin typeface="Tahoma" pitchFamily="34" charset="0"/>
                <a:ea typeface="Tahoma" pitchFamily="34" charset="0"/>
                <a:cs typeface="Tahoma" pitchFamily="34" charset="0"/>
              </a:rPr>
              <a:t>(Professional Services)</a:t>
            </a:r>
            <a:endParaRPr lang="en-US" dirty="0"/>
          </a:p>
        </p:txBody>
      </p:sp>
      <p:sp>
        <p:nvSpPr>
          <p:cNvPr id="12" name="Rectangle 11"/>
          <p:cNvSpPr/>
          <p:nvPr/>
        </p:nvSpPr>
        <p:spPr>
          <a:xfrm>
            <a:off x="431802" y="2338389"/>
            <a:ext cx="11557000" cy="685800"/>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b"/>
          <a:lstStyle/>
          <a:p>
            <a:pPr marL="285750" indent="-285750">
              <a:buFont typeface="Arial" panose="020B0604020202020204" pitchFamily="34" charset="0"/>
              <a:buChar char="•"/>
            </a:pPr>
            <a:r>
              <a:rPr lang="en-ZA" sz="1500">
                <a:solidFill>
                  <a:prstClr val="black"/>
                </a:solidFill>
              </a:rPr>
              <a:t>To introduce Asset Management Tools that enable establishment of institutional capacity to manage the public infrastructure programme(s)</a:t>
            </a:r>
            <a:endParaRPr lang="en-ZA" sz="1500" dirty="0">
              <a:solidFill>
                <a:prstClr val="black"/>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1569704463"/>
              </p:ext>
            </p:extLst>
          </p:nvPr>
        </p:nvGraphicFramePr>
        <p:xfrm>
          <a:off x="399957" y="3127858"/>
          <a:ext cx="11548536" cy="2029358"/>
        </p:xfrm>
        <a:graphic>
          <a:graphicData uri="http://schemas.openxmlformats.org/drawingml/2006/table">
            <a:tbl>
              <a:tblPr firstRow="1" firstCol="1" lastRow="1" lastCol="1" bandRow="1" bandCol="1"/>
              <a:tblGrid>
                <a:gridCol w="293585"/>
                <a:gridCol w="2513115"/>
                <a:gridCol w="1308100"/>
                <a:gridCol w="1143000"/>
                <a:gridCol w="1066800"/>
                <a:gridCol w="1358900"/>
                <a:gridCol w="1295400"/>
                <a:gridCol w="1295400"/>
                <a:gridCol w="1274236"/>
              </a:tblGrid>
              <a:tr h="252956">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Estimated Performance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514530">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985114">
                <a:tc>
                  <a:txBody>
                    <a:bodyPr/>
                    <a:lstStyle/>
                    <a:p>
                      <a:pPr>
                        <a:lnSpc>
                          <a:spcPct val="115000"/>
                        </a:lnSpc>
                        <a:spcBef>
                          <a:spcPts val="300"/>
                        </a:spcBef>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Number of Asset Management Service tools approved (within the different GIAMA phases)</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 Asset Management Service tools approved for the acquisition phase</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300"/>
                        </a:spcBef>
                        <a:spcAft>
                          <a:spcPts val="30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2 Asset Management Service tools approved for the operations phase</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 Asset Management Service tools approved for the construction phase</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Rounded Rectangle 7"/>
          <p:cNvSpPr/>
          <p:nvPr/>
        </p:nvSpPr>
        <p:spPr>
          <a:xfrm>
            <a:off x="713874" y="1093855"/>
            <a:ext cx="10744200"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dirty="0" smtClean="0">
                <a:solidFill>
                  <a:prstClr val="white"/>
                </a:solidFill>
              </a:rPr>
              <a:t>STRATEGIC GOAL</a:t>
            </a:r>
            <a:endParaRPr lang="en-ZA" dirty="0">
              <a:solidFill>
                <a:prstClr val="white"/>
              </a:solidFill>
            </a:endParaRPr>
          </a:p>
        </p:txBody>
      </p:sp>
      <p:sp>
        <p:nvSpPr>
          <p:cNvPr id="11" name="Rounded Rectangle 10"/>
          <p:cNvSpPr/>
          <p:nvPr/>
        </p:nvSpPr>
        <p:spPr>
          <a:xfrm>
            <a:off x="709392" y="2117606"/>
            <a:ext cx="108204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dirty="0" smtClean="0">
                <a:solidFill>
                  <a:prstClr val="white"/>
                </a:solidFill>
              </a:rPr>
              <a:t>STRATEGIC OBJECTIVE</a:t>
            </a:r>
            <a:endParaRPr lang="en-ZA" dirty="0">
              <a:solidFill>
                <a:prstClr val="white"/>
              </a:solidFill>
            </a:endParaRPr>
          </a:p>
        </p:txBody>
      </p:sp>
    </p:spTree>
    <p:extLst>
      <p:ext uri="{BB962C8B-B14F-4D97-AF65-F5344CB8AC3E}">
        <p14:creationId xmlns:p14="http://schemas.microsoft.com/office/powerpoint/2010/main" xmlns="" val="22980504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48</a:t>
            </a:fld>
            <a:endParaRPr lang="en-US">
              <a:solidFill>
                <a:prstClr val="black">
                  <a:tint val="75000"/>
                </a:prstClr>
              </a:solidFill>
            </a:endParaRPr>
          </a:p>
        </p:txBody>
      </p:sp>
      <p:sp>
        <p:nvSpPr>
          <p:cNvPr id="8" name="Title 7"/>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PLAN (IGC)</a:t>
            </a:r>
            <a:endParaRPr lang="en-US" dirty="0"/>
          </a:p>
        </p:txBody>
      </p:sp>
      <p:graphicFrame>
        <p:nvGraphicFramePr>
          <p:cNvPr id="14" name="Table 13"/>
          <p:cNvGraphicFramePr>
            <a:graphicFrameLocks noGrp="1"/>
          </p:cNvGraphicFramePr>
          <p:nvPr>
            <p:extLst/>
          </p:nvPr>
        </p:nvGraphicFramePr>
        <p:xfrm>
          <a:off x="317503" y="1295400"/>
          <a:ext cx="11556996" cy="5046108"/>
        </p:xfrm>
        <a:graphic>
          <a:graphicData uri="http://schemas.openxmlformats.org/drawingml/2006/table">
            <a:tbl>
              <a:tblPr firstRow="1" bandRow="1"/>
              <a:tblGrid>
                <a:gridCol w="430176"/>
                <a:gridCol w="2233640"/>
                <a:gridCol w="1298584"/>
                <a:gridCol w="2266964"/>
                <a:gridCol w="1331908"/>
                <a:gridCol w="1331908"/>
                <a:gridCol w="1331908"/>
                <a:gridCol w="1331908"/>
              </a:tblGrid>
              <a:tr h="598176">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544824">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performance review reports for the Sector Programme of Action presented to </a:t>
                      </a:r>
                      <a:r>
                        <a:rPr lang="en-ZA" sz="1100" dirty="0" err="1">
                          <a:effectLst/>
                          <a:latin typeface="Arial" panose="020B0604020202020204" pitchFamily="34" charset="0"/>
                          <a:ea typeface="Times New Roman" panose="02020603050405020304" pitchFamily="18" charset="0"/>
                          <a:cs typeface="Times New Roman" panose="02020603050405020304" pitchFamily="18" charset="0"/>
                        </a:rPr>
                        <a:t>MinMec</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Bi annual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2 performance review reports for the 2017/18 Sector Programme of Action presented to MinMec</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 performance review reports for the 2017/18 Sector Programme of Action presented to MinMec</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 performance review reports for the 2017/18 Sector Programme of Action presented to </a:t>
                      </a:r>
                      <a:r>
                        <a:rPr lang="en-ZA" sz="1100" dirty="0" err="1">
                          <a:effectLst/>
                          <a:latin typeface="Arial" panose="020B0604020202020204" pitchFamily="34" charset="0"/>
                          <a:ea typeface="Times New Roman" panose="02020603050405020304" pitchFamily="18" charset="0"/>
                          <a:cs typeface="Times New Roman" panose="02020603050405020304" pitchFamily="18" charset="0"/>
                        </a:rPr>
                        <a:t>MinMec</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533400">
                <a:tc>
                  <a:txBody>
                    <a:bodyPr/>
                    <a:lstStyle/>
                    <a:p>
                      <a:pPr>
                        <a:lnSpc>
                          <a:spcPct val="115000"/>
                        </a:lnSpc>
                        <a:spcBef>
                          <a:spcPts val="300"/>
                        </a:spcBef>
                        <a:spcAft>
                          <a:spcPts val="3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agreements signed for joint service delivery with Provinces and Municipalities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20 agreements signed for joint service delivery with Provinces and Municipalities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5 agreements signed for joint service delivery with Provinces and Municipalities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5 agreements signed for joint service delivery with Provinces and Municipalities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5 agreements signed for joint service delivery with Provinces and Municipalities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5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agreements signed for joint service delivery with Provinces and Municipalities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48219">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3</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Number of reviews conducted on the intergovernmental governance structures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Annual</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2 reviews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conducted on the intergovernmental governance structures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2 reviews conducted on the intergovernmental governance structures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1363356">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4</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Number of Policy Frameworks developed for the Public Works Sector</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Annual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2 Sector Policy Frameworks developed for the Public Works Sector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Times New Roman" panose="02020603050405020304" pitchFamily="18" charset="0"/>
                        <a:buChar char="-"/>
                        <a:tabLst>
                          <a:tab pos="457200" algn="l"/>
                        </a:tabLs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Maintenance Framework</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Times New Roman" panose="02020603050405020304" pitchFamily="18" charset="0"/>
                        <a:buChar char="-"/>
                        <a:tabLst>
                          <a:tab pos="457200" algn="l"/>
                        </a:tabLs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Institutional Frameworks on Small Harbours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2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 Sector Policy Frameworks developed for the Public Works Sector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2620835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49</a:t>
            </a:fld>
            <a:endParaRPr lang="en-US">
              <a:solidFill>
                <a:prstClr val="black">
                  <a:tint val="75000"/>
                </a:prstClr>
              </a:solidFill>
            </a:endParaRPr>
          </a:p>
        </p:txBody>
      </p:sp>
      <p:sp>
        <p:nvSpPr>
          <p:cNvPr id="8" name="Title 7"/>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PLAN </a:t>
            </a:r>
            <a:r>
              <a:rPr lang="en-ZA" b="1" dirty="0" smtClean="0">
                <a:solidFill>
                  <a:srgbClr val="F79646">
                    <a:lumMod val="50000"/>
                  </a:srgbClr>
                </a:solidFill>
                <a:latin typeface="Tahoma" pitchFamily="34" charset="0"/>
                <a:ea typeface="Tahoma" pitchFamily="34" charset="0"/>
                <a:cs typeface="Tahoma" pitchFamily="34" charset="0"/>
              </a:rPr>
              <a:t>(Professional Services)</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xmlns="" val="3515392181"/>
              </p:ext>
            </p:extLst>
          </p:nvPr>
        </p:nvGraphicFramePr>
        <p:xfrm>
          <a:off x="317503" y="1107975"/>
          <a:ext cx="11556996" cy="5183124"/>
        </p:xfrm>
        <a:graphic>
          <a:graphicData uri="http://schemas.openxmlformats.org/drawingml/2006/table">
            <a:tbl>
              <a:tblPr firstRow="1" bandRow="1"/>
              <a:tblGrid>
                <a:gridCol w="430176"/>
                <a:gridCol w="2233640"/>
                <a:gridCol w="1298584"/>
                <a:gridCol w="2266964"/>
                <a:gridCol w="1331908"/>
                <a:gridCol w="1331908"/>
                <a:gridCol w="1331908"/>
                <a:gridCol w="1331908"/>
              </a:tblGrid>
              <a:tr h="492225">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544824">
                <a:tc>
                  <a:txBody>
                    <a:bodyPr/>
                    <a:lstStyle/>
                    <a:p>
                      <a:pPr>
                        <a:lnSpc>
                          <a:spcPct val="115000"/>
                        </a:lnSpc>
                        <a:spcBef>
                          <a:spcPts val="300"/>
                        </a:spcBef>
                        <a:spcAft>
                          <a:spcPts val="3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5.</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beneficiaries participating in DPW skills development programme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Annual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Bef>
                          <a:spcPts val="300"/>
                        </a:spcBef>
                        <a:spcAft>
                          <a:spcPts val="30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1 075 beneficiaries participating in the DPW skills development programme</a:t>
                      </a:r>
                    </a:p>
                    <a:p>
                      <a:pPr marL="0" lvl="0" indent="-342900" algn="l" defTabSz="914391" rtl="0" eaLnBrk="1" latinLnBrk="0" hangingPunct="1">
                        <a:lnSpc>
                          <a:spcPct val="115000"/>
                        </a:lnSpc>
                        <a:spcBef>
                          <a:spcPts val="300"/>
                        </a:spcBef>
                        <a:spcAft>
                          <a:spcPts val="300"/>
                        </a:spcAft>
                        <a:buFont typeface="Arial" panose="020B0604020202020204" pitchFamily="34" charset="0"/>
                        <a:buChar char="•"/>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Young Professionals: 104</a:t>
                      </a:r>
                    </a:p>
                    <a:p>
                      <a:pPr marL="0" lvl="0" indent="-342900" algn="l" defTabSz="914391" rtl="0" eaLnBrk="1" latinLnBrk="0" hangingPunct="1">
                        <a:lnSpc>
                          <a:spcPct val="115000"/>
                        </a:lnSpc>
                        <a:spcBef>
                          <a:spcPts val="300"/>
                        </a:spcBef>
                        <a:spcAft>
                          <a:spcPts val="300"/>
                        </a:spcAft>
                        <a:buFont typeface="Arial" panose="020B0604020202020204" pitchFamily="34" charset="0"/>
                        <a:buChar char="•"/>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Interns: 199 </a:t>
                      </a:r>
                    </a:p>
                    <a:p>
                      <a:pPr marL="0" lvl="0" indent="-342900" algn="l" defTabSz="914391" rtl="0" eaLnBrk="1" latinLnBrk="0" hangingPunct="1">
                        <a:lnSpc>
                          <a:spcPct val="115000"/>
                        </a:lnSpc>
                        <a:spcBef>
                          <a:spcPts val="300"/>
                        </a:spcBef>
                        <a:spcAft>
                          <a:spcPts val="300"/>
                        </a:spcAft>
                        <a:buFont typeface="Arial" panose="020B0604020202020204" pitchFamily="34" charset="0"/>
                        <a:buChar char="•"/>
                      </a:pPr>
                      <a:r>
                        <a:rPr lang="en-ZA" sz="1100" kern="12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Learnerships</a:t>
                      </a: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396</a:t>
                      </a:r>
                    </a:p>
                    <a:p>
                      <a:pPr marL="0" lvl="0" indent="-342900" algn="l" defTabSz="914391" rtl="0" eaLnBrk="1" latinLnBrk="0" hangingPunct="1">
                        <a:lnSpc>
                          <a:spcPct val="115000"/>
                        </a:lnSpc>
                        <a:spcBef>
                          <a:spcPts val="300"/>
                        </a:spcBef>
                        <a:spcAft>
                          <a:spcPts val="300"/>
                        </a:spcAft>
                        <a:buFont typeface="Arial" panose="020B0604020202020204" pitchFamily="34" charset="0"/>
                        <a:buChar char="•"/>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Management Trainees:  43</a:t>
                      </a:r>
                    </a:p>
                    <a:p>
                      <a:pPr marL="0" lvl="0" indent="-342900" algn="l" defTabSz="914391" rtl="0" eaLnBrk="1" latinLnBrk="0" hangingPunct="1">
                        <a:lnSpc>
                          <a:spcPct val="115000"/>
                        </a:lnSpc>
                        <a:spcBef>
                          <a:spcPts val="300"/>
                        </a:spcBef>
                        <a:spcAft>
                          <a:spcPts val="300"/>
                        </a:spcAft>
                        <a:buFont typeface="Arial" panose="020B0604020202020204" pitchFamily="34" charset="0"/>
                        <a:buChar char="•"/>
                      </a:pP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Programme Artisans: 100</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342900" algn="l" defTabSz="914391" rtl="0" eaLnBrk="1" latinLnBrk="0" hangingPunct="1">
                        <a:lnSpc>
                          <a:spcPct val="115000"/>
                        </a:lnSpc>
                        <a:spcBef>
                          <a:spcPts val="300"/>
                        </a:spcBef>
                        <a:spcAft>
                          <a:spcPts val="300"/>
                        </a:spcAft>
                        <a:buFont typeface="Arial" panose="020B0604020202020204" pitchFamily="34" charset="0"/>
                        <a:buChar char="•"/>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Bursary Programme: 233</a:t>
                      </a:r>
                    </a:p>
                    <a:p>
                      <a:pPr marL="0" algn="l" defTabSz="914391" rtl="0" eaLnBrk="1" latinLnBrk="0" hangingPunct="1">
                        <a:lnSpc>
                          <a:spcPct val="115000"/>
                        </a:lnSpc>
                        <a:spcBef>
                          <a:spcPts val="300"/>
                        </a:spcBef>
                        <a:spcAft>
                          <a:spcPts val="30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Bef>
                          <a:spcPts val="300"/>
                        </a:spcBef>
                        <a:spcAft>
                          <a:spcPts val="30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Bef>
                          <a:spcPts val="300"/>
                        </a:spcBef>
                        <a:spcAft>
                          <a:spcPts val="30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Bef>
                          <a:spcPts val="300"/>
                        </a:spcBef>
                        <a:spcAft>
                          <a:spcPts val="30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91" rtl="0" eaLnBrk="1" latinLnBrk="0" hangingPunct="1">
                        <a:lnSpc>
                          <a:spcPct val="115000"/>
                        </a:lnSpc>
                        <a:spcBef>
                          <a:spcPts val="300"/>
                        </a:spcBef>
                        <a:spcAft>
                          <a:spcPts val="30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1 075 beneficiaries participating in the DPW skills development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programme</a:t>
                      </a:r>
                    </a:p>
                    <a:p>
                      <a:pPr marL="171450" indent="-171450" algn="l" defTabSz="914391" rtl="0" eaLnBrk="1" latinLnBrk="0" hangingPunct="1">
                        <a:lnSpc>
                          <a:spcPct val="115000"/>
                        </a:lnSpc>
                        <a:spcBef>
                          <a:spcPts val="0"/>
                        </a:spcBef>
                        <a:spcAft>
                          <a:spcPts val="0"/>
                        </a:spcAft>
                        <a:buFont typeface="Arial" panose="020B0604020202020204" pitchFamily="34" charset="0"/>
                        <a:buChar char="•"/>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Young Professionals</a:t>
                      </a: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104</a:t>
                      </a:r>
                    </a:p>
                    <a:p>
                      <a:pPr marL="171450" indent="-171450" algn="l" defTabSz="914391" rtl="0" eaLnBrk="1" latinLnBrk="0" hangingPunct="1">
                        <a:lnSpc>
                          <a:spcPct val="115000"/>
                        </a:lnSpc>
                        <a:spcBef>
                          <a:spcPts val="0"/>
                        </a:spcBef>
                        <a:spcAft>
                          <a:spcPts val="0"/>
                        </a:spcAft>
                        <a:buFont typeface="Arial" panose="020B0604020202020204" pitchFamily="34" charset="0"/>
                        <a:buChar char="•"/>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Interns</a:t>
                      </a: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199 </a:t>
                      </a:r>
                      <a:endPar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lgn="l" defTabSz="914391" rtl="0" eaLnBrk="1" latinLnBrk="0" hangingPunct="1">
                        <a:lnSpc>
                          <a:spcPct val="115000"/>
                        </a:lnSpc>
                        <a:spcBef>
                          <a:spcPts val="0"/>
                        </a:spcBef>
                        <a:spcAft>
                          <a:spcPts val="0"/>
                        </a:spcAft>
                        <a:buFont typeface="Arial" panose="020B0604020202020204" pitchFamily="34" charset="0"/>
                        <a:buChar char="•"/>
                      </a:pPr>
                      <a:r>
                        <a:rPr lang="en-ZA" sz="1100" kern="12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Learnerships</a:t>
                      </a: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396</a:t>
                      </a:r>
                    </a:p>
                    <a:p>
                      <a:pPr marL="171450" indent="-171450" algn="l" defTabSz="914391" rtl="0" eaLnBrk="1" latinLnBrk="0" hangingPunct="1">
                        <a:lnSpc>
                          <a:spcPct val="115000"/>
                        </a:lnSpc>
                        <a:spcBef>
                          <a:spcPts val="0"/>
                        </a:spcBef>
                        <a:spcAft>
                          <a:spcPts val="0"/>
                        </a:spcAft>
                        <a:buFont typeface="Arial" panose="020B0604020202020204" pitchFamily="34" charset="0"/>
                        <a:buChar char="•"/>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Management </a:t>
                      </a: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Trainees: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43</a:t>
                      </a:r>
                    </a:p>
                    <a:p>
                      <a:pPr marL="171450" indent="-171450" algn="l" defTabSz="914391" rtl="0" eaLnBrk="1" latinLnBrk="0" hangingPunct="1">
                        <a:lnSpc>
                          <a:spcPct val="115000"/>
                        </a:lnSpc>
                        <a:spcBef>
                          <a:spcPts val="0"/>
                        </a:spcBef>
                        <a:spcAft>
                          <a:spcPts val="0"/>
                        </a:spcAft>
                        <a:buFont typeface="Arial" panose="020B0604020202020204" pitchFamily="34" charset="0"/>
                        <a:buChar char="•"/>
                      </a:pPr>
                      <a:r>
                        <a:rPr lang="en-GB"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Programme </a:t>
                      </a:r>
                      <a:r>
                        <a:rPr lang="en-GB"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Artisans: </a:t>
                      </a:r>
                      <a:r>
                        <a:rPr lang="en-GB"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lgn="l" defTabSz="914391" rtl="0" eaLnBrk="1" latinLnBrk="0" hangingPunct="1">
                        <a:lnSpc>
                          <a:spcPct val="115000"/>
                        </a:lnSpc>
                        <a:spcBef>
                          <a:spcPts val="0"/>
                        </a:spcBef>
                        <a:spcAft>
                          <a:spcPts val="0"/>
                        </a:spcAft>
                        <a:buFont typeface="Arial" panose="020B0604020202020204" pitchFamily="34" charset="0"/>
                        <a:buChar char="•"/>
                      </a:pP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Bursary </a:t>
                      </a: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Programme: </a:t>
                      </a:r>
                      <a:r>
                        <a:rPr lang="en-ZA" sz="11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233</a:t>
                      </a:r>
                      <a:endPar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533400">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6</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Number of Asset Management Service tools approved (within the different GIAMA phases)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2 Asset Management Service tools approved for the acquisition phase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3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300"/>
                        </a:spcBef>
                        <a:spcAft>
                          <a:spcPts val="300"/>
                        </a:spcAft>
                      </a:pPr>
                      <a:r>
                        <a:rPr lang="en-ZA"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Asset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Management Service tool for construction 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300"/>
                        </a:spcBef>
                        <a:spcAft>
                          <a:spcPts val="300"/>
                        </a:spcAft>
                      </a:pPr>
                      <a:r>
                        <a:rPr lang="en-ZA"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A</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sset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Management Service tool for property management 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22832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36" name="Slide Number Placeholder 35"/>
          <p:cNvSpPr>
            <a:spLocks noGrp="1"/>
          </p:cNvSpPr>
          <p:nvPr>
            <p:ph type="sldNum" sz="quarter" idx="12"/>
          </p:nvPr>
        </p:nvSpPr>
        <p:spPr/>
        <p:txBody>
          <a:bodyPr/>
          <a:lstStyle/>
          <a:p>
            <a:fld id="{6D88B901-4B89-400A-9326-FD413AFBC764}" type="slidenum">
              <a:rPr lang="en-US" smtClean="0">
                <a:solidFill>
                  <a:prstClr val="black">
                    <a:tint val="75000"/>
                  </a:prstClr>
                </a:solidFill>
              </a:rPr>
              <a:pPr/>
              <a:t>5</a:t>
            </a:fld>
            <a:endParaRPr lang="en-US">
              <a:solidFill>
                <a:prstClr val="black">
                  <a:tint val="75000"/>
                </a:prstClr>
              </a:solidFill>
            </a:endParaRPr>
          </a:p>
        </p:txBody>
      </p:sp>
      <p:sp>
        <p:nvSpPr>
          <p:cNvPr id="3" name="Title 2"/>
          <p:cNvSpPr>
            <a:spLocks noGrp="1"/>
          </p:cNvSpPr>
          <p:nvPr>
            <p:ph type="title"/>
          </p:nvPr>
        </p:nvSpPr>
        <p:spPr>
          <a:xfrm>
            <a:off x="4485" y="-26482"/>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t>
            </a:r>
            <a:r>
              <a:rPr lang="en-ZA" b="1" dirty="0">
                <a:solidFill>
                  <a:srgbClr val="F79646">
                    <a:lumMod val="50000"/>
                  </a:srgbClr>
                </a:solidFill>
                <a:latin typeface="Tahoma" pitchFamily="34" charset="0"/>
                <a:ea typeface="Tahoma" pitchFamily="34" charset="0"/>
                <a:cs typeface="Tahoma" pitchFamily="34" charset="0"/>
              </a:rPr>
              <a:t>APP FOR DPW</a:t>
            </a:r>
          </a:p>
        </p:txBody>
      </p:sp>
      <p:grpSp>
        <p:nvGrpSpPr>
          <p:cNvPr id="33" name="Group 32"/>
          <p:cNvGrpSpPr/>
          <p:nvPr/>
        </p:nvGrpSpPr>
        <p:grpSpPr>
          <a:xfrm>
            <a:off x="304800" y="1143001"/>
            <a:ext cx="11507274" cy="5629514"/>
            <a:chOff x="488372" y="748149"/>
            <a:chExt cx="11526798" cy="6211272"/>
          </a:xfrm>
        </p:grpSpPr>
        <p:sp>
          <p:nvSpPr>
            <p:cNvPr id="4" name="Rectangle 3"/>
            <p:cNvSpPr/>
            <p:nvPr/>
          </p:nvSpPr>
          <p:spPr>
            <a:xfrm>
              <a:off x="838200" y="748149"/>
              <a:ext cx="11163300" cy="6130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91"/>
              <a:r>
                <a:rPr lang="en-ZA" sz="1600" kern="0" dirty="0">
                  <a:solidFill>
                    <a:prstClr val="black"/>
                  </a:solidFill>
                </a:rPr>
                <a:t>Convenient access to dignified public services.</a:t>
              </a:r>
            </a:p>
          </p:txBody>
        </p:sp>
        <p:sp>
          <p:nvSpPr>
            <p:cNvPr id="5" name="Rectangle 4"/>
            <p:cNvSpPr/>
            <p:nvPr/>
          </p:nvSpPr>
          <p:spPr>
            <a:xfrm>
              <a:off x="838200" y="1411724"/>
              <a:ext cx="11163300" cy="613063"/>
            </a:xfrm>
            <a:prstGeom prst="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391"/>
              <a:r>
                <a:rPr lang="en-ZA" sz="1000" kern="0" dirty="0">
                  <a:solidFill>
                    <a:prstClr val="black"/>
                  </a:solidFill>
                </a:rPr>
                <a:t>The Department is committed to the attainment of a transformed built environment sector by: ● Providing strategic leadership to the South African Construction and Property industries;   </a:t>
              </a:r>
              <a:r>
                <a:rPr lang="en-ZA" sz="1000" kern="0" dirty="0" smtClean="0">
                  <a:solidFill>
                    <a:prstClr val="black"/>
                  </a:solidFill>
                </a:rPr>
                <a:t>● </a:t>
              </a:r>
              <a:r>
                <a:rPr lang="en-ZA" sz="1000" kern="0" dirty="0">
                  <a:solidFill>
                    <a:prstClr val="black"/>
                  </a:solidFill>
                </a:rPr>
                <a:t>Establishing and ensuring compliance to Policy and Legislative prescripts for the management of State-owned and leased-in immovable assets; and South African Construction and Property sectors; ● Providing strategic direction on the integration of Public Works priorities; and ● Contributing to the National goals of job creation and poverty alleviation through Public Works Programmes.</a:t>
              </a:r>
            </a:p>
          </p:txBody>
        </p:sp>
        <p:sp>
          <p:nvSpPr>
            <p:cNvPr id="6" name="Rectangle 5"/>
            <p:cNvSpPr/>
            <p:nvPr/>
          </p:nvSpPr>
          <p:spPr>
            <a:xfrm>
              <a:off x="838200" y="2075299"/>
              <a:ext cx="11163300" cy="613063"/>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defTabSz="914391"/>
              <a:r>
                <a:rPr lang="en-ZA" sz="1600" kern="0" dirty="0">
                  <a:solidFill>
                    <a:prstClr val="black"/>
                  </a:solidFill>
                </a:rPr>
                <a:t>●</a:t>
              </a:r>
              <a:r>
                <a:rPr lang="en-ZA" sz="1600" kern="0" dirty="0">
                  <a:solidFill>
                    <a:srgbClr val="FF0000"/>
                  </a:solidFill>
                </a:rPr>
                <a:t>I</a:t>
              </a:r>
              <a:r>
                <a:rPr lang="en-ZA" sz="1600" kern="0" dirty="0">
                  <a:solidFill>
                    <a:prstClr val="black"/>
                  </a:solidFill>
                </a:rPr>
                <a:t>nnovation ● </a:t>
              </a:r>
              <a:r>
                <a:rPr lang="en-ZA" sz="1600" kern="0" dirty="0">
                  <a:solidFill>
                    <a:srgbClr val="FF0000"/>
                  </a:solidFill>
                </a:rPr>
                <a:t>I</a:t>
              </a:r>
              <a:r>
                <a:rPr lang="en-ZA" sz="1600" kern="0" dirty="0">
                  <a:solidFill>
                    <a:prstClr val="black"/>
                  </a:solidFill>
                </a:rPr>
                <a:t>ntegrity ● </a:t>
              </a:r>
              <a:r>
                <a:rPr lang="en-ZA" sz="1600" kern="0" dirty="0">
                  <a:solidFill>
                    <a:srgbClr val="FF0000"/>
                  </a:solidFill>
                </a:rPr>
                <a:t>M</a:t>
              </a:r>
              <a:r>
                <a:rPr lang="en-ZA" sz="1600" kern="0" dirty="0">
                  <a:solidFill>
                    <a:prstClr val="black"/>
                  </a:solidFill>
                </a:rPr>
                <a:t>otivation ● </a:t>
              </a:r>
              <a:r>
                <a:rPr lang="en-ZA" sz="1600" kern="0" dirty="0">
                  <a:solidFill>
                    <a:srgbClr val="FF0000"/>
                  </a:solidFill>
                </a:rPr>
                <a:t>P</a:t>
              </a:r>
              <a:r>
                <a:rPr lang="en-ZA" sz="1600" kern="0" dirty="0">
                  <a:solidFill>
                    <a:prstClr val="black"/>
                  </a:solidFill>
                </a:rPr>
                <a:t>rofessionalism ● </a:t>
              </a:r>
              <a:r>
                <a:rPr lang="en-ZA" sz="1600" kern="0" dirty="0">
                  <a:solidFill>
                    <a:srgbClr val="FF0000"/>
                  </a:solidFill>
                </a:rPr>
                <a:t>A</a:t>
              </a:r>
              <a:r>
                <a:rPr lang="en-ZA" sz="1600" kern="0" dirty="0">
                  <a:solidFill>
                    <a:prstClr val="black"/>
                  </a:solidFill>
                </a:rPr>
                <a:t>ccountability ● </a:t>
              </a:r>
              <a:r>
                <a:rPr lang="en-ZA" sz="1600" kern="0" dirty="0">
                  <a:solidFill>
                    <a:srgbClr val="FF0000"/>
                  </a:solidFill>
                </a:rPr>
                <a:t>R</a:t>
              </a:r>
              <a:r>
                <a:rPr lang="en-ZA" sz="1600" kern="0" dirty="0">
                  <a:solidFill>
                    <a:prstClr val="black"/>
                  </a:solidFill>
                </a:rPr>
                <a:t>esults-orientated ● </a:t>
              </a:r>
              <a:r>
                <a:rPr lang="en-ZA" sz="1600" kern="0" dirty="0">
                  <a:solidFill>
                    <a:srgbClr val="FF0000"/>
                  </a:solidFill>
                </a:rPr>
                <a:t>T</a:t>
              </a:r>
              <a:r>
                <a:rPr lang="en-ZA" sz="1600" kern="0" dirty="0">
                  <a:solidFill>
                    <a:prstClr val="black"/>
                  </a:solidFill>
                </a:rPr>
                <a:t>eamwork</a:t>
              </a:r>
            </a:p>
          </p:txBody>
        </p:sp>
        <p:sp>
          <p:nvSpPr>
            <p:cNvPr id="7" name="Rectangle 6"/>
            <p:cNvSpPr/>
            <p:nvPr/>
          </p:nvSpPr>
          <p:spPr>
            <a:xfrm>
              <a:off x="840406" y="2727614"/>
              <a:ext cx="1839115" cy="613064"/>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914391"/>
              <a:r>
                <a:rPr lang="en-ZA" sz="950" kern="0" dirty="0">
                  <a:solidFill>
                    <a:prstClr val="black"/>
                  </a:solidFill>
                </a:rPr>
                <a:t>Transform the Construction and Property Sectors through the development of policy and legislature prescripts</a:t>
              </a:r>
            </a:p>
          </p:txBody>
        </p:sp>
        <p:sp>
          <p:nvSpPr>
            <p:cNvPr id="8" name="Rectangle 7"/>
            <p:cNvSpPr/>
            <p:nvPr/>
          </p:nvSpPr>
          <p:spPr>
            <a:xfrm>
              <a:off x="4598417" y="2727614"/>
              <a:ext cx="1839115" cy="613064"/>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914391"/>
              <a:r>
                <a:rPr lang="en-ZA" sz="700" kern="0" dirty="0">
                  <a:solidFill>
                    <a:prstClr val="black"/>
                  </a:solidFill>
                </a:rPr>
                <a:t>To provide an oversight role in the implementation of Public Employment Programmes (PEPs) through Expanded Public Works Programme (EPWP) standardised frameworks</a:t>
              </a:r>
            </a:p>
          </p:txBody>
        </p:sp>
        <p:sp>
          <p:nvSpPr>
            <p:cNvPr id="9" name="Rectangle 8"/>
            <p:cNvSpPr/>
            <p:nvPr/>
          </p:nvSpPr>
          <p:spPr>
            <a:xfrm>
              <a:off x="6457988" y="2729014"/>
              <a:ext cx="1839115" cy="613064"/>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914391"/>
              <a:r>
                <a:rPr lang="en-ZA" sz="1100" kern="0" dirty="0">
                  <a:solidFill>
                    <a:prstClr val="black"/>
                  </a:solidFill>
                </a:rPr>
                <a:t>To oversee the efficient delivery of identified services to Prestige Clients</a:t>
              </a:r>
            </a:p>
          </p:txBody>
        </p:sp>
        <p:sp>
          <p:nvSpPr>
            <p:cNvPr id="10" name="Rectangle 9"/>
            <p:cNvSpPr/>
            <p:nvPr/>
          </p:nvSpPr>
          <p:spPr>
            <a:xfrm>
              <a:off x="2731694" y="3391193"/>
              <a:ext cx="1839115" cy="613064"/>
            </a:xfrm>
            <a:prstGeom prst="rect">
              <a:avLst/>
            </a:prstGeom>
            <a:solidFill>
              <a:srgbClr val="FFC000"/>
            </a:solidFill>
            <a:ln w="12700" cap="flat" cmpd="sng" algn="ctr">
              <a:solidFill>
                <a:srgbClr val="FFFF00"/>
              </a:solidFill>
              <a:prstDash val="solid"/>
              <a:miter lim="800000"/>
            </a:ln>
            <a:effectLst/>
          </p:spPr>
          <p:txBody>
            <a:bodyPr rtlCol="0" anchor="ctr"/>
            <a:lstStyle/>
            <a:p>
              <a:pPr algn="ctr" defTabSz="914391"/>
              <a:r>
                <a:rPr lang="en-ZA" sz="1200" kern="0" dirty="0">
                  <a:solidFill>
                    <a:prstClr val="black"/>
                  </a:solidFill>
                </a:rPr>
                <a:t>To ensure integrated planning and coordination of concurrent functions </a:t>
              </a:r>
            </a:p>
          </p:txBody>
        </p:sp>
        <p:sp>
          <p:nvSpPr>
            <p:cNvPr id="11" name="Rectangle 10"/>
            <p:cNvSpPr/>
            <p:nvPr/>
          </p:nvSpPr>
          <p:spPr>
            <a:xfrm>
              <a:off x="10212116" y="4786090"/>
              <a:ext cx="1803054" cy="613064"/>
            </a:xfrm>
            <a:prstGeom prst="rect">
              <a:avLst/>
            </a:prstGeom>
            <a:solidFill>
              <a:srgbClr val="FF0000"/>
            </a:solidFill>
            <a:ln w="12700" cap="flat" cmpd="sng" algn="ctr">
              <a:solidFill>
                <a:srgbClr val="CC0000"/>
              </a:solidFill>
              <a:prstDash val="solid"/>
              <a:miter lim="800000"/>
            </a:ln>
            <a:effectLst/>
          </p:spPr>
          <p:txBody>
            <a:bodyPr rtlCol="0" anchor="ctr"/>
            <a:lstStyle/>
            <a:p>
              <a:pPr algn="ctr" defTabSz="914391"/>
              <a:r>
                <a:rPr lang="en-ZA" sz="1300" kern="0" dirty="0">
                  <a:solidFill>
                    <a:prstClr val="black"/>
                  </a:solidFill>
                </a:rPr>
                <a:t>To restore the skills pipeline in the built environment </a:t>
              </a:r>
            </a:p>
          </p:txBody>
        </p:sp>
        <p:sp>
          <p:nvSpPr>
            <p:cNvPr id="12" name="Rectangle 11"/>
            <p:cNvSpPr/>
            <p:nvPr/>
          </p:nvSpPr>
          <p:spPr>
            <a:xfrm>
              <a:off x="10210212" y="3396627"/>
              <a:ext cx="1803054" cy="1338709"/>
            </a:xfrm>
            <a:prstGeom prst="rect">
              <a:avLst/>
            </a:prstGeom>
            <a:solidFill>
              <a:srgbClr val="FF0000"/>
            </a:solidFill>
            <a:ln w="12700" cap="flat" cmpd="sng" algn="ctr">
              <a:solidFill>
                <a:srgbClr val="CC0000"/>
              </a:solidFill>
              <a:prstDash val="solid"/>
              <a:miter lim="800000"/>
            </a:ln>
            <a:effectLst/>
          </p:spPr>
          <p:txBody>
            <a:bodyPr rtlCol="0" anchor="ctr"/>
            <a:lstStyle/>
            <a:p>
              <a:pPr algn="ctr" defTabSz="914391"/>
              <a:r>
                <a:rPr lang="en-ZA" sz="1200" kern="0" dirty="0">
                  <a:solidFill>
                    <a:prstClr val="black"/>
                  </a:solidFill>
                </a:rPr>
                <a:t>To introduce asset </a:t>
              </a:r>
              <a:r>
                <a:rPr lang="en-ZA" sz="1200" kern="0" dirty="0" smtClean="0">
                  <a:solidFill>
                    <a:prstClr val="black"/>
                  </a:solidFill>
                </a:rPr>
                <a:t> management </a:t>
              </a:r>
              <a:r>
                <a:rPr lang="en-ZA" sz="1200" kern="0" dirty="0">
                  <a:solidFill>
                    <a:prstClr val="black"/>
                  </a:solidFill>
                </a:rPr>
                <a:t>tools that enable establishment of institutional capacity to manage the public infrastructure programmes</a:t>
              </a:r>
            </a:p>
          </p:txBody>
        </p:sp>
        <p:sp>
          <p:nvSpPr>
            <p:cNvPr id="13" name="Rectangle 12"/>
            <p:cNvSpPr/>
            <p:nvPr/>
          </p:nvSpPr>
          <p:spPr>
            <a:xfrm>
              <a:off x="4598974" y="3397359"/>
              <a:ext cx="1839115" cy="468000"/>
            </a:xfrm>
            <a:prstGeom prst="rect">
              <a:avLst/>
            </a:prstGeom>
            <a:solidFill>
              <a:srgbClr val="B07BD7"/>
            </a:solidFill>
            <a:ln w="12700" cap="flat" cmpd="sng" algn="ctr">
              <a:solidFill>
                <a:srgbClr val="5B9BD5">
                  <a:shade val="50000"/>
                </a:srgbClr>
              </a:solidFill>
              <a:prstDash val="solid"/>
              <a:miter lim="800000"/>
            </a:ln>
            <a:effectLst/>
          </p:spPr>
          <p:txBody>
            <a:bodyPr rtlCol="0" anchor="ctr"/>
            <a:lstStyle/>
            <a:p>
              <a:pPr algn="ctr" defTabSz="914391"/>
              <a:r>
                <a:rPr lang="en-ZA" sz="1000" kern="0" dirty="0">
                  <a:solidFill>
                    <a:prstClr val="black"/>
                  </a:solidFill>
                </a:rPr>
                <a:t>To monitor and evaluate the implementation of PEPs within the EPWP.</a:t>
              </a:r>
            </a:p>
          </p:txBody>
        </p:sp>
        <p:sp>
          <p:nvSpPr>
            <p:cNvPr id="14" name="Rectangle 13"/>
            <p:cNvSpPr/>
            <p:nvPr/>
          </p:nvSpPr>
          <p:spPr>
            <a:xfrm>
              <a:off x="4603478" y="3914796"/>
              <a:ext cx="1839115" cy="468000"/>
            </a:xfrm>
            <a:prstGeom prst="rect">
              <a:avLst/>
            </a:prstGeom>
            <a:solidFill>
              <a:srgbClr val="B07BD7"/>
            </a:solidFill>
            <a:ln w="12700" cap="flat" cmpd="sng" algn="ctr">
              <a:solidFill>
                <a:srgbClr val="5B9BD5">
                  <a:shade val="50000"/>
                </a:srgbClr>
              </a:solidFill>
              <a:prstDash val="solid"/>
              <a:miter lim="800000"/>
            </a:ln>
            <a:effectLst/>
          </p:spPr>
          <p:txBody>
            <a:bodyPr rtlCol="0" anchor="ctr"/>
            <a:lstStyle/>
            <a:p>
              <a:pPr algn="ctr" defTabSz="914391"/>
              <a:r>
                <a:rPr lang="en-ZA" sz="900" kern="0" dirty="0">
                  <a:solidFill>
                    <a:prstClr val="black"/>
                  </a:solidFill>
                </a:rPr>
                <a:t>To support NPOs to implement PEPs within EPWP in the Non-State Sector</a:t>
              </a:r>
            </a:p>
          </p:txBody>
        </p:sp>
        <p:sp>
          <p:nvSpPr>
            <p:cNvPr id="15" name="Rectangle 14"/>
            <p:cNvSpPr/>
            <p:nvPr/>
          </p:nvSpPr>
          <p:spPr>
            <a:xfrm>
              <a:off x="4603478" y="4415573"/>
              <a:ext cx="1839115" cy="582494"/>
            </a:xfrm>
            <a:prstGeom prst="rect">
              <a:avLst/>
            </a:prstGeom>
            <a:solidFill>
              <a:srgbClr val="B07BD7"/>
            </a:solidFill>
            <a:ln w="12700" cap="flat" cmpd="sng" algn="ctr">
              <a:solidFill>
                <a:srgbClr val="5B9BD5">
                  <a:shade val="50000"/>
                </a:srgbClr>
              </a:solidFill>
              <a:prstDash val="solid"/>
              <a:miter lim="800000"/>
            </a:ln>
            <a:effectLst/>
          </p:spPr>
          <p:txBody>
            <a:bodyPr rtlCol="0" anchor="ctr"/>
            <a:lstStyle/>
            <a:p>
              <a:pPr algn="ctr" defTabSz="914391"/>
              <a:r>
                <a:rPr lang="en-ZA" sz="900" kern="0" dirty="0">
                  <a:solidFill>
                    <a:prstClr val="black"/>
                  </a:solidFill>
                </a:rPr>
                <a:t>To support public bodies to implement PEPs within EPWP in the Infrastructure, Social and Environment and Culture Sectors</a:t>
              </a:r>
            </a:p>
          </p:txBody>
        </p:sp>
        <p:sp>
          <p:nvSpPr>
            <p:cNvPr id="16" name="Rectangle 15"/>
            <p:cNvSpPr/>
            <p:nvPr/>
          </p:nvSpPr>
          <p:spPr>
            <a:xfrm>
              <a:off x="6466253" y="3391193"/>
              <a:ext cx="1839115" cy="613064"/>
            </a:xfrm>
            <a:prstGeom prst="rect">
              <a:avLst/>
            </a:prstGeom>
            <a:solidFill>
              <a:srgbClr val="00B050"/>
            </a:solidFill>
            <a:ln w="12700" cap="flat" cmpd="sng" algn="ctr">
              <a:solidFill>
                <a:srgbClr val="5B9BD5">
                  <a:shade val="50000"/>
                </a:srgbClr>
              </a:solidFill>
              <a:prstDash val="solid"/>
              <a:miter lim="800000"/>
            </a:ln>
            <a:effectLst/>
          </p:spPr>
          <p:txBody>
            <a:bodyPr rtlCol="0" anchor="ctr"/>
            <a:lstStyle/>
            <a:p>
              <a:pPr algn="ctr" defTabSz="914391"/>
              <a:r>
                <a:rPr lang="en-ZA" sz="1200" kern="0" dirty="0">
                  <a:solidFill>
                    <a:prstClr val="black"/>
                  </a:solidFill>
                </a:rPr>
                <a:t>To improve the delivery of services to Prestige clients </a:t>
              </a:r>
            </a:p>
          </p:txBody>
        </p:sp>
        <p:sp>
          <p:nvSpPr>
            <p:cNvPr id="17" name="Rectangle 16"/>
            <p:cNvSpPr/>
            <p:nvPr/>
          </p:nvSpPr>
          <p:spPr>
            <a:xfrm>
              <a:off x="8338038" y="3391190"/>
              <a:ext cx="1839115" cy="432000"/>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91"/>
              <a:r>
                <a:rPr lang="en-ZA" sz="900" kern="0" dirty="0">
                  <a:solidFill>
                    <a:prstClr val="black"/>
                  </a:solidFill>
                </a:rPr>
                <a:t>To improve governance processes within the Department and PMTE</a:t>
              </a:r>
            </a:p>
          </p:txBody>
        </p:sp>
        <p:sp>
          <p:nvSpPr>
            <p:cNvPr id="18" name="Rectangle 17"/>
            <p:cNvSpPr/>
            <p:nvPr/>
          </p:nvSpPr>
          <p:spPr>
            <a:xfrm>
              <a:off x="8338038" y="3864373"/>
              <a:ext cx="1839115" cy="360000"/>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91"/>
              <a:r>
                <a:rPr lang="en-ZA" sz="900" kern="0" dirty="0">
                  <a:solidFill>
                    <a:prstClr val="black"/>
                  </a:solidFill>
                </a:rPr>
                <a:t>To combat fraud and corruption within the Department and PMTE</a:t>
              </a:r>
            </a:p>
          </p:txBody>
        </p:sp>
        <p:sp>
          <p:nvSpPr>
            <p:cNvPr id="19" name="Rectangle 18"/>
            <p:cNvSpPr/>
            <p:nvPr/>
          </p:nvSpPr>
          <p:spPr>
            <a:xfrm>
              <a:off x="488372" y="748149"/>
              <a:ext cx="238992" cy="613063"/>
            </a:xfrm>
            <a:prstGeom prst="rect">
              <a:avLst/>
            </a:prstGeom>
            <a:solidFill>
              <a:srgbClr val="5B9BD5"/>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vert="vert270" rtlCol="0" anchor="ctr"/>
            <a:lstStyle/>
            <a:p>
              <a:pPr algn="ctr" defTabSz="914391">
                <a:defRPr/>
              </a:pPr>
              <a:r>
                <a:rPr lang="en-ZA" sz="1100" kern="0" dirty="0">
                  <a:solidFill>
                    <a:prstClr val="black"/>
                  </a:solidFill>
                </a:rPr>
                <a:t>Vision</a:t>
              </a:r>
            </a:p>
          </p:txBody>
        </p:sp>
        <p:sp>
          <p:nvSpPr>
            <p:cNvPr id="20" name="Rectangle 19"/>
            <p:cNvSpPr/>
            <p:nvPr/>
          </p:nvSpPr>
          <p:spPr>
            <a:xfrm>
              <a:off x="488372" y="1408261"/>
              <a:ext cx="238992" cy="613063"/>
            </a:xfrm>
            <a:prstGeom prst="rect">
              <a:avLst/>
            </a:prstGeom>
            <a:solidFill>
              <a:srgbClr val="5B9BD5">
                <a:lumMod val="60000"/>
                <a:lumOff val="4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vert="vert270" rtlCol="0" anchor="ctr"/>
            <a:lstStyle/>
            <a:p>
              <a:pPr algn="ctr" defTabSz="914391">
                <a:defRPr/>
              </a:pPr>
              <a:r>
                <a:rPr lang="en-ZA" sz="1000" kern="0" dirty="0">
                  <a:solidFill>
                    <a:prstClr val="black"/>
                  </a:solidFill>
                </a:rPr>
                <a:t>Mission</a:t>
              </a:r>
            </a:p>
          </p:txBody>
        </p:sp>
        <p:sp>
          <p:nvSpPr>
            <p:cNvPr id="21" name="Rectangle 20"/>
            <p:cNvSpPr/>
            <p:nvPr/>
          </p:nvSpPr>
          <p:spPr>
            <a:xfrm>
              <a:off x="488372" y="2075299"/>
              <a:ext cx="238992" cy="613063"/>
            </a:xfrm>
            <a:prstGeom prst="rect">
              <a:avLst/>
            </a:prstGeom>
            <a:solidFill>
              <a:srgbClr val="5B9BD5">
                <a:lumMod val="40000"/>
                <a:lumOff val="6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vert="vert270" rtlCol="0" anchor="ctr"/>
            <a:lstStyle/>
            <a:p>
              <a:pPr algn="ctr" defTabSz="914391">
                <a:defRPr/>
              </a:pPr>
              <a:r>
                <a:rPr lang="en-ZA" sz="1100" kern="0" dirty="0">
                  <a:solidFill>
                    <a:prstClr val="black"/>
                  </a:solidFill>
                </a:rPr>
                <a:t>Values</a:t>
              </a:r>
            </a:p>
          </p:txBody>
        </p:sp>
        <p:sp>
          <p:nvSpPr>
            <p:cNvPr id="22" name="Rectangle 21"/>
            <p:cNvSpPr/>
            <p:nvPr/>
          </p:nvSpPr>
          <p:spPr>
            <a:xfrm>
              <a:off x="488372" y="2738873"/>
              <a:ext cx="238992" cy="602672"/>
            </a:xfrm>
            <a:prstGeom prst="rect">
              <a:avLst/>
            </a:prstGeom>
            <a:solidFill>
              <a:srgbClr val="5B9BD5">
                <a:lumMod val="20000"/>
                <a:lumOff val="8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vert="vert270" rtlCol="0" anchor="ctr"/>
            <a:lstStyle/>
            <a:p>
              <a:pPr algn="ctr" defTabSz="914391">
                <a:defRPr/>
              </a:pPr>
              <a:r>
                <a:rPr lang="en-ZA" sz="1100" kern="0" dirty="0">
                  <a:solidFill>
                    <a:prstClr val="black"/>
                  </a:solidFill>
                </a:rPr>
                <a:t>Goals</a:t>
              </a:r>
            </a:p>
          </p:txBody>
        </p:sp>
        <p:sp>
          <p:nvSpPr>
            <p:cNvPr id="23" name="Rectangle 22"/>
            <p:cNvSpPr/>
            <p:nvPr/>
          </p:nvSpPr>
          <p:spPr>
            <a:xfrm>
              <a:off x="494850" y="3425826"/>
              <a:ext cx="232514" cy="2270866"/>
            </a:xfrm>
            <a:prstGeom prst="rect">
              <a:avLst/>
            </a:prstGeom>
            <a:noFill/>
            <a:ln w="12700" cap="flat" cmpd="sng" algn="ctr">
              <a:solidFill>
                <a:srgbClr val="5B9BD5">
                  <a:shade val="50000"/>
                </a:srgbClr>
              </a:solidFill>
              <a:prstDash val="solid"/>
              <a:miter lim="800000"/>
            </a:ln>
            <a:effectLst/>
            <a:scene3d>
              <a:camera prst="orthographicFront"/>
              <a:lightRig rig="threePt" dir="t"/>
            </a:scene3d>
            <a:sp3d>
              <a:bevelT/>
            </a:sp3d>
          </p:spPr>
          <p:txBody>
            <a:bodyPr vert="vert270" rtlCol="0" anchor="ctr"/>
            <a:lstStyle/>
            <a:p>
              <a:pPr algn="ctr" defTabSz="914391">
                <a:defRPr/>
              </a:pPr>
              <a:r>
                <a:rPr lang="en-ZA" sz="1100" kern="0" dirty="0">
                  <a:solidFill>
                    <a:prstClr val="black"/>
                  </a:solidFill>
                </a:rPr>
                <a:t>Strategic Objectives</a:t>
              </a:r>
            </a:p>
          </p:txBody>
        </p:sp>
        <p:sp>
          <p:nvSpPr>
            <p:cNvPr id="24" name="Left-Right Arrow 23"/>
            <p:cNvSpPr/>
            <p:nvPr/>
          </p:nvSpPr>
          <p:spPr>
            <a:xfrm>
              <a:off x="494850" y="5577849"/>
              <a:ext cx="11506650" cy="1381572"/>
            </a:xfrm>
            <a:prstGeom prst="leftRightArrow">
              <a:avLst/>
            </a:prstGeom>
            <a:solidFill>
              <a:srgbClr val="D9F9D7"/>
            </a:solidFill>
            <a:ln w="12700" cap="flat" cmpd="sng" algn="ctr">
              <a:solidFill>
                <a:srgbClr val="5B9BD5">
                  <a:shade val="50000"/>
                </a:srgbClr>
              </a:solidFill>
              <a:prstDash val="solid"/>
              <a:miter lim="800000"/>
            </a:ln>
            <a:effectLst/>
          </p:spPr>
          <p:txBody>
            <a:bodyPr rtlCol="0" anchor="ctr"/>
            <a:lstStyle/>
            <a:p>
              <a:pPr algn="ctr" defTabSz="914391"/>
              <a:endParaRPr lang="en-ZA" sz="1050" kern="0" dirty="0">
                <a:solidFill>
                  <a:prstClr val="black"/>
                </a:solidFill>
              </a:endParaRPr>
            </a:p>
            <a:p>
              <a:pPr algn="ctr" defTabSz="914391"/>
              <a:r>
                <a:rPr lang="en-ZA" sz="1050" kern="0" dirty="0">
                  <a:solidFill>
                    <a:prstClr val="black"/>
                  </a:solidFill>
                </a:rPr>
                <a:t>NDP Chapter 3: Economy and employment, New Growth Path: Jobs Driver 4 : Investing in Social Capital and MTSF Outcome 4: Decent employment through inclusive economic growth       </a:t>
              </a:r>
            </a:p>
            <a:p>
              <a:pPr algn="ctr" defTabSz="914391"/>
              <a:r>
                <a:rPr lang="en-ZA" sz="1050" kern="0" dirty="0">
                  <a:solidFill>
                    <a:prstClr val="black"/>
                  </a:solidFill>
                </a:rPr>
                <a:t>NDP Chapter 9: Improving education, training and innovation and MTSF Outcome 5 - Skilled and capable workforce to support an inclusive growth path.</a:t>
              </a:r>
            </a:p>
            <a:p>
              <a:pPr algn="ctr" defTabSz="914391"/>
              <a:r>
                <a:rPr lang="fr-FR" sz="1050" kern="0" dirty="0">
                  <a:solidFill>
                    <a:prstClr val="black"/>
                  </a:solidFill>
                </a:rPr>
                <a:t>NDP </a:t>
              </a:r>
              <a:r>
                <a:rPr lang="fr-FR" sz="1050" kern="0" dirty="0" err="1" smtClean="0">
                  <a:solidFill>
                    <a:prstClr val="black"/>
                  </a:solidFill>
                </a:rPr>
                <a:t>Chapter</a:t>
              </a:r>
              <a:r>
                <a:rPr lang="fr-FR" sz="1050" kern="0" dirty="0" smtClean="0">
                  <a:solidFill>
                    <a:prstClr val="black"/>
                  </a:solidFill>
                </a:rPr>
                <a:t> 11</a:t>
              </a:r>
              <a:r>
                <a:rPr lang="fr-FR" sz="1050" kern="0" dirty="0">
                  <a:solidFill>
                    <a:prstClr val="black"/>
                  </a:solidFill>
                </a:rPr>
                <a:t>: Social protection and </a:t>
              </a:r>
              <a:r>
                <a:rPr lang="en-ZA" sz="1050" kern="0" dirty="0">
                  <a:solidFill>
                    <a:prstClr val="black"/>
                  </a:solidFill>
                </a:rPr>
                <a:t>MTSF Outcome 13 – An inclusive and responsive social protection system </a:t>
              </a:r>
            </a:p>
            <a:p>
              <a:pPr algn="ctr" defTabSz="914391"/>
              <a:endParaRPr lang="en-ZA" sz="800" kern="0" dirty="0">
                <a:solidFill>
                  <a:prstClr val="black"/>
                </a:solidFill>
              </a:endParaRPr>
            </a:p>
          </p:txBody>
        </p:sp>
        <p:sp>
          <p:nvSpPr>
            <p:cNvPr id="25" name="Rectangle 24"/>
            <p:cNvSpPr/>
            <p:nvPr/>
          </p:nvSpPr>
          <p:spPr>
            <a:xfrm>
              <a:off x="2716518" y="2727614"/>
              <a:ext cx="1839115" cy="613064"/>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914391"/>
              <a:r>
                <a:rPr lang="en-ZA" sz="1200" kern="0" dirty="0">
                  <a:solidFill>
                    <a:prstClr val="black"/>
                  </a:solidFill>
                </a:rPr>
                <a:t>To provide oversight of the public works sector</a:t>
              </a:r>
            </a:p>
          </p:txBody>
        </p:sp>
        <p:sp>
          <p:nvSpPr>
            <p:cNvPr id="26" name="Rectangle 25"/>
            <p:cNvSpPr/>
            <p:nvPr/>
          </p:nvSpPr>
          <p:spPr>
            <a:xfrm>
              <a:off x="8334100" y="2727614"/>
              <a:ext cx="1839115" cy="613064"/>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914391"/>
              <a:r>
                <a:rPr lang="en-ZA" sz="950" kern="0" dirty="0">
                  <a:solidFill>
                    <a:prstClr val="black"/>
                  </a:solidFill>
                </a:rPr>
                <a:t>To support service delivery in a smart, proactive and business centric manner that is aligned to statutory requirements</a:t>
              </a:r>
            </a:p>
          </p:txBody>
        </p:sp>
        <p:sp>
          <p:nvSpPr>
            <p:cNvPr id="27" name="Rectangle 26"/>
            <p:cNvSpPr/>
            <p:nvPr/>
          </p:nvSpPr>
          <p:spPr>
            <a:xfrm>
              <a:off x="8338038" y="4257977"/>
              <a:ext cx="1839115" cy="360000"/>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91"/>
              <a:r>
                <a:rPr lang="en-ZA" sz="900" kern="0" dirty="0">
                  <a:solidFill>
                    <a:prstClr val="black"/>
                  </a:solidFill>
                </a:rPr>
                <a:t>To provide a compliant internal control, financial and SCM service</a:t>
              </a:r>
            </a:p>
          </p:txBody>
        </p:sp>
        <p:sp>
          <p:nvSpPr>
            <p:cNvPr id="28" name="Rectangle 27"/>
            <p:cNvSpPr/>
            <p:nvPr/>
          </p:nvSpPr>
          <p:spPr>
            <a:xfrm>
              <a:off x="8342912" y="4649716"/>
              <a:ext cx="1839115" cy="360000"/>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91"/>
              <a:r>
                <a:rPr lang="en-ZA" sz="700" kern="0" dirty="0">
                  <a:solidFill>
                    <a:prstClr val="black"/>
                  </a:solidFill>
                </a:rPr>
                <a:t>To facilitate organisational transformation through effective performance management. </a:t>
              </a:r>
            </a:p>
          </p:txBody>
        </p:sp>
        <p:sp>
          <p:nvSpPr>
            <p:cNvPr id="29" name="Rectangle 28"/>
            <p:cNvSpPr/>
            <p:nvPr/>
          </p:nvSpPr>
          <p:spPr>
            <a:xfrm>
              <a:off x="8342912" y="5056404"/>
              <a:ext cx="1839115" cy="360000"/>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91"/>
              <a:r>
                <a:rPr lang="en-ZA" sz="800" kern="0" dirty="0">
                  <a:solidFill>
                    <a:prstClr val="black"/>
                  </a:solidFill>
                </a:rPr>
                <a:t>To provide an enterprise ICT architecture to support all business functions</a:t>
              </a:r>
            </a:p>
          </p:txBody>
        </p:sp>
        <p:sp>
          <p:nvSpPr>
            <p:cNvPr id="30" name="Rectangle 29"/>
            <p:cNvSpPr/>
            <p:nvPr/>
          </p:nvSpPr>
          <p:spPr>
            <a:xfrm>
              <a:off x="8342912" y="5461020"/>
              <a:ext cx="1839115" cy="360000"/>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91"/>
              <a:r>
                <a:rPr lang="en-ZA" sz="800" kern="0" dirty="0">
                  <a:solidFill>
                    <a:prstClr val="black"/>
                  </a:solidFill>
                </a:rPr>
                <a:t>To protect the interests of the Department by providing legal services </a:t>
              </a:r>
            </a:p>
          </p:txBody>
        </p:sp>
        <p:sp>
          <p:nvSpPr>
            <p:cNvPr id="31" name="Rectangle 30"/>
            <p:cNvSpPr/>
            <p:nvPr/>
          </p:nvSpPr>
          <p:spPr>
            <a:xfrm>
              <a:off x="4603478" y="5069376"/>
              <a:ext cx="1839115" cy="554334"/>
            </a:xfrm>
            <a:prstGeom prst="rect">
              <a:avLst/>
            </a:prstGeom>
            <a:solidFill>
              <a:srgbClr val="B07BD7"/>
            </a:solidFill>
            <a:ln w="12700" cap="flat" cmpd="sng" algn="ctr">
              <a:solidFill>
                <a:srgbClr val="5B9BD5">
                  <a:shade val="50000"/>
                </a:srgbClr>
              </a:solidFill>
              <a:prstDash val="solid"/>
              <a:miter lim="800000"/>
            </a:ln>
            <a:effectLst/>
          </p:spPr>
          <p:txBody>
            <a:bodyPr rtlCol="0" anchor="ctr"/>
            <a:lstStyle/>
            <a:p>
              <a:pPr algn="ctr" defTabSz="914391"/>
              <a:r>
                <a:rPr lang="en-ZA" sz="900" kern="0" dirty="0">
                  <a:solidFill>
                    <a:prstClr val="black"/>
                  </a:solidFill>
                </a:rPr>
                <a:t>To provide strategic guidance on sector convergence</a:t>
              </a:r>
            </a:p>
          </p:txBody>
        </p:sp>
        <p:sp>
          <p:nvSpPr>
            <p:cNvPr id="32" name="Rectangle 31"/>
            <p:cNvSpPr/>
            <p:nvPr/>
          </p:nvSpPr>
          <p:spPr>
            <a:xfrm>
              <a:off x="840406" y="3391190"/>
              <a:ext cx="1839115" cy="792000"/>
            </a:xfrm>
            <a:prstGeom prst="rect">
              <a:avLst/>
            </a:prstGeom>
            <a:solidFill>
              <a:srgbClr val="FFCCFF"/>
            </a:solidFill>
            <a:ln w="12700" cap="flat" cmpd="sng" algn="ctr">
              <a:solidFill>
                <a:srgbClr val="FFCCFF"/>
              </a:solidFill>
              <a:prstDash val="solid"/>
              <a:miter lim="800000"/>
            </a:ln>
            <a:effectLst/>
          </p:spPr>
          <p:txBody>
            <a:bodyPr rtlCol="0" anchor="ctr"/>
            <a:lstStyle/>
            <a:p>
              <a:pPr algn="ctr" defTabSz="914391"/>
              <a:r>
                <a:rPr lang="en-ZA" sz="1050" kern="0" dirty="0">
                  <a:solidFill>
                    <a:prstClr val="black"/>
                  </a:solidFill>
                </a:rPr>
                <a:t>To research and develop policies and legislative prescripts for the construction and property sector </a:t>
              </a:r>
            </a:p>
          </p:txBody>
        </p:sp>
      </p:grpSp>
      <p:sp>
        <p:nvSpPr>
          <p:cNvPr id="35" name="Rectangle 34"/>
          <p:cNvSpPr/>
          <p:nvPr/>
        </p:nvSpPr>
        <p:spPr>
          <a:xfrm>
            <a:off x="10010173" y="2937066"/>
            <a:ext cx="1800000" cy="555643"/>
          </a:xfrm>
          <a:prstGeom prst="rect">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914391"/>
            <a:r>
              <a:rPr lang="en-ZA" sz="1050" kern="0" dirty="0">
                <a:solidFill>
                  <a:prstClr val="black"/>
                </a:solidFill>
              </a:rPr>
              <a:t>To </a:t>
            </a:r>
            <a:r>
              <a:rPr lang="en-ZA" sz="1050" kern="0" dirty="0" smtClean="0">
                <a:solidFill>
                  <a:prstClr val="black"/>
                </a:solidFill>
              </a:rPr>
              <a:t>build State capacity in the Built Environment Professions</a:t>
            </a:r>
            <a:endParaRPr lang="en-ZA" sz="1050" kern="0" dirty="0">
              <a:solidFill>
                <a:prstClr val="black"/>
              </a:solidFill>
            </a:endParaRPr>
          </a:p>
        </p:txBody>
      </p:sp>
    </p:spTree>
    <p:extLst>
      <p:ext uri="{BB962C8B-B14F-4D97-AF65-F5344CB8AC3E}">
        <p14:creationId xmlns:p14="http://schemas.microsoft.com/office/powerpoint/2010/main" xmlns="" val="303145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50</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2</a:t>
            </a:r>
          </a:p>
        </p:txBody>
      </p:sp>
      <p:graphicFrame>
        <p:nvGraphicFramePr>
          <p:cNvPr id="6" name="Table 5"/>
          <p:cNvGraphicFramePr>
            <a:graphicFrameLocks noGrp="1"/>
          </p:cNvGraphicFramePr>
          <p:nvPr>
            <p:extLst>
              <p:ext uri="{D42A27DB-BD31-4B8C-83A1-F6EECF244321}">
                <p14:modId xmlns:p14="http://schemas.microsoft.com/office/powerpoint/2010/main" xmlns="" val="2482392252"/>
              </p:ext>
            </p:extLst>
          </p:nvPr>
        </p:nvGraphicFramePr>
        <p:xfrm>
          <a:off x="609603" y="1174756"/>
          <a:ext cx="10439400" cy="5181600"/>
        </p:xfrm>
        <a:graphic>
          <a:graphicData uri="http://schemas.openxmlformats.org/drawingml/2006/table">
            <a:tbl>
              <a:tblPr/>
              <a:tblGrid>
                <a:gridCol w="4930414"/>
                <a:gridCol w="1886639"/>
                <a:gridCol w="1207449"/>
                <a:gridCol w="1207449"/>
                <a:gridCol w="1207449"/>
              </a:tblGrid>
              <a:tr h="1115741">
                <a:tc rowSpan="3">
                  <a:txBody>
                    <a:bodyPr/>
                    <a:lstStyle/>
                    <a:p>
                      <a:pPr algn="l" fontAlgn="ctr"/>
                      <a:r>
                        <a:rPr lang="en-GB" sz="2000" b="1" i="0" u="none" strike="noStrike" dirty="0" smtClean="0">
                          <a:solidFill>
                            <a:srgbClr val="000000"/>
                          </a:solidFill>
                          <a:effectLst/>
                          <a:latin typeface="Arial"/>
                        </a:rPr>
                        <a:t>Programme</a:t>
                      </a:r>
                      <a:r>
                        <a:rPr lang="en-GB" sz="2000" b="1" i="0" u="none" strike="noStrike" baseline="0" dirty="0" smtClean="0">
                          <a:solidFill>
                            <a:srgbClr val="000000"/>
                          </a:solidFill>
                          <a:effectLst/>
                          <a:latin typeface="Arial"/>
                        </a:rPr>
                        <a:t> 2: Intergovernmental Coordination</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Adjusted appropriation</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2000" b="1" i="0" u="none" strike="noStrike" dirty="0">
                          <a:solidFill>
                            <a:srgbClr val="000000"/>
                          </a:solidFill>
                          <a:effectLst/>
                          <a:latin typeface="Arial"/>
                        </a:rPr>
                        <a:t>Medium-term expenditure estimate</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461470">
                <a:tc vMerge="1">
                  <a:txBody>
                    <a:bodyPr/>
                    <a:lstStyle/>
                    <a:p>
                      <a:endParaRPr lang="en-US"/>
                    </a:p>
                  </a:txBody>
                  <a:tcPr/>
                </a:tc>
                <a:tc>
                  <a:txBody>
                    <a:bodyPr/>
                    <a:lstStyle/>
                    <a:p>
                      <a:pPr algn="ctr" fontAlgn="ctr"/>
                      <a:r>
                        <a:rPr lang="en-GB" sz="2000" b="1" i="0" u="none" strike="noStrike" dirty="0" smtClean="0">
                          <a:solidFill>
                            <a:srgbClr val="000000"/>
                          </a:solidFill>
                          <a:effectLst/>
                          <a:latin typeface="Arial"/>
                        </a:rPr>
                        <a:t>2016/17</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2017/18</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2018/19</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2019/20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61470">
                <a:tc vMerge="1">
                  <a:txBody>
                    <a:bodyPr/>
                    <a:lstStyle/>
                    <a:p>
                      <a:endParaRPr lang="en-US"/>
                    </a:p>
                  </a:txBody>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61470">
                <a:tc>
                  <a:txBody>
                    <a:bodyPr/>
                    <a:lstStyle/>
                    <a:p>
                      <a:pPr algn="l"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736159">
                <a:tc>
                  <a:txBody>
                    <a:bodyPr/>
                    <a:lstStyle/>
                    <a:p>
                      <a:pPr algn="l" fontAlgn="ctr"/>
                      <a:r>
                        <a:rPr lang="en-US" sz="2000" b="0" i="0" u="none" strike="noStrike" dirty="0" smtClean="0">
                          <a:solidFill>
                            <a:srgbClr val="000000"/>
                          </a:solidFill>
                          <a:effectLst/>
                          <a:latin typeface="Arial Narrow"/>
                        </a:rPr>
                        <a:t>Monitoring, Evaluation and Reporting</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14 903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14 026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15 000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a:solidFill>
                            <a:srgbClr val="000000"/>
                          </a:solidFill>
                          <a:effectLst/>
                          <a:latin typeface="Arial Narrow" panose="020B0606020202030204" pitchFamily="34" charset="0"/>
                        </a:rPr>
                        <a:t>       16 055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747661">
                <a:tc>
                  <a:txBody>
                    <a:bodyPr/>
                    <a:lstStyle/>
                    <a:p>
                      <a:pPr algn="l" fontAlgn="ctr"/>
                      <a:r>
                        <a:rPr lang="en-US" sz="2000" b="0" i="0" u="none" strike="noStrike" dirty="0" smtClean="0">
                          <a:solidFill>
                            <a:srgbClr val="000000"/>
                          </a:solidFill>
                          <a:effectLst/>
                          <a:latin typeface="Arial Narrow"/>
                        </a:rPr>
                        <a:t>Intergovernmental Relations</a:t>
                      </a:r>
                      <a:r>
                        <a:rPr lang="en-US" sz="2000" b="0" i="0" u="none" strike="noStrike" baseline="0" dirty="0" smtClean="0">
                          <a:solidFill>
                            <a:srgbClr val="000000"/>
                          </a:solidFill>
                          <a:effectLst/>
                          <a:latin typeface="Arial Narrow"/>
                        </a:rPr>
                        <a:t> and Coordination</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13 736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46 204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50 040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53 208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61470">
                <a:tc>
                  <a:txBody>
                    <a:bodyPr/>
                    <a:lstStyle/>
                    <a:p>
                      <a:pPr algn="l" fontAlgn="ctr"/>
                      <a:r>
                        <a:rPr lang="en-GB" sz="2000" b="1" i="0" u="none" strike="noStrike" dirty="0">
                          <a:solidFill>
                            <a:srgbClr val="000000"/>
                          </a:solidFill>
                          <a:effectLst/>
                          <a:latin typeface="Arial Narrow"/>
                          <a:cs typeface="Arial"/>
                        </a:rPr>
                        <a:t> </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736159">
                <a:tc>
                  <a:txBody>
                    <a:bodyPr/>
                    <a:lstStyle/>
                    <a:p>
                      <a:pPr algn="l" fontAlgn="ctr"/>
                      <a:r>
                        <a:rPr lang="en-GB" sz="2000" b="1" i="0" u="none" strike="noStrike">
                          <a:solidFill>
                            <a:srgbClr val="000000"/>
                          </a:solidFill>
                          <a:effectLst/>
                          <a:latin typeface="Arial Narrow"/>
                          <a:cs typeface="Arial"/>
                        </a:rPr>
                        <a:t>Total</a:t>
                      </a: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28 639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60 230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1" i="0" u="none" strike="noStrike">
                          <a:solidFill>
                            <a:srgbClr val="000000"/>
                          </a:solidFill>
                          <a:effectLst/>
                          <a:latin typeface="Arial Narrow" panose="020B0606020202030204" pitchFamily="34" charset="0"/>
                        </a:rPr>
                        <a:t>       65 040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1" i="0" u="none" strike="noStrike" dirty="0">
                          <a:solidFill>
                            <a:srgbClr val="000000"/>
                          </a:solidFill>
                          <a:effectLst/>
                          <a:latin typeface="Arial Narrow" panose="020B0606020202030204" pitchFamily="34" charset="0"/>
                        </a:rPr>
                        <a:t>       69 263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102424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51</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2: ECONOMIC CLASSIFICATION</a:t>
            </a:r>
          </a:p>
        </p:txBody>
      </p:sp>
      <p:graphicFrame>
        <p:nvGraphicFramePr>
          <p:cNvPr id="6" name="Content Placeholder 5"/>
          <p:cNvGraphicFramePr>
            <a:graphicFrameLocks/>
          </p:cNvGraphicFramePr>
          <p:nvPr>
            <p:extLst>
              <p:ext uri="{D42A27DB-BD31-4B8C-83A1-F6EECF244321}">
                <p14:modId xmlns:p14="http://schemas.microsoft.com/office/powerpoint/2010/main" xmlns="" val="3899262351"/>
              </p:ext>
            </p:extLst>
          </p:nvPr>
        </p:nvGraphicFramePr>
        <p:xfrm>
          <a:off x="304800" y="1295398"/>
          <a:ext cx="11506199" cy="4933952"/>
        </p:xfrm>
        <a:graphic>
          <a:graphicData uri="http://schemas.openxmlformats.org/drawingml/2006/table">
            <a:tbl>
              <a:tblPr/>
              <a:tblGrid>
                <a:gridCol w="5712600"/>
                <a:gridCol w="2038241"/>
                <a:gridCol w="1400302"/>
                <a:gridCol w="1209353"/>
                <a:gridCol w="1145703"/>
              </a:tblGrid>
              <a:tr h="649204">
                <a:tc rowSpan="3">
                  <a:txBody>
                    <a:bodyPr/>
                    <a:lstStyle/>
                    <a:p>
                      <a:pPr algn="l" fontAlgn="ctr"/>
                      <a:r>
                        <a:rPr lang="en-GB" sz="2000" b="1" i="0" u="sng" strike="noStrike" dirty="0">
                          <a:solidFill>
                            <a:srgbClr val="000000"/>
                          </a:solidFill>
                          <a:effectLst/>
                          <a:latin typeface="Arial"/>
                        </a:rPr>
                        <a:t>Economic classification</a:t>
                      </a:r>
                      <a:endParaRPr lang="en-US" sz="20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Adjusted appropriation</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2000" b="1" i="0" u="none" strike="noStrike" dirty="0">
                          <a:solidFill>
                            <a:srgbClr val="000000"/>
                          </a:solidFill>
                          <a:effectLst/>
                          <a:latin typeface="Arial"/>
                        </a:rPr>
                        <a:t>Medium-term expenditure estimate</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329596">
                <a:tc vMerge="1">
                  <a:txBody>
                    <a:bodyPr/>
                    <a:lstStyle/>
                    <a:p>
                      <a:endParaRPr lang="en-US"/>
                    </a:p>
                  </a:txBody>
                  <a:tcPr/>
                </a:tc>
                <a:tc>
                  <a:txBody>
                    <a:bodyPr/>
                    <a:lstStyle/>
                    <a:p>
                      <a:pPr algn="ctr" fontAlgn="ctr"/>
                      <a:r>
                        <a:rPr lang="en-GB" sz="2000" b="1" i="0" u="none" strike="noStrike" dirty="0" smtClean="0">
                          <a:solidFill>
                            <a:srgbClr val="000000"/>
                          </a:solidFill>
                          <a:effectLst/>
                          <a:latin typeface="Arial"/>
                        </a:rPr>
                        <a:t>2016/17</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2017/18</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2018/19</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2019/20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29596">
                <a:tc vMerge="1">
                  <a:txBody>
                    <a:bodyPr/>
                    <a:lstStyle/>
                    <a:p>
                      <a:endParaRPr lang="en-US"/>
                    </a:p>
                  </a:txBody>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29596">
                <a:tc>
                  <a:txBody>
                    <a:bodyPr/>
                    <a:lstStyle/>
                    <a:p>
                      <a:pPr algn="l" fontAlgn="ctr"/>
                      <a:r>
                        <a:rPr lang="en-GB" sz="2000" b="1" i="0" u="none" strike="noStrike" dirty="0">
                          <a:solidFill>
                            <a:srgbClr val="000000"/>
                          </a:solidFill>
                          <a:effectLst/>
                          <a:latin typeface="Arial Narrow"/>
                        </a:rPr>
                        <a:t>Current payments</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26 339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Arial Narrow" panose="020B0606020202030204" pitchFamily="34" charset="0"/>
                        </a:rPr>
                        <a:t>       54 355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1" i="0" u="none" strike="noStrike">
                          <a:solidFill>
                            <a:srgbClr val="000000"/>
                          </a:solidFill>
                          <a:effectLst/>
                          <a:latin typeface="Arial Narrow" panose="020B0606020202030204" pitchFamily="34" charset="0"/>
                        </a:rPr>
                        <a:t>       59 165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1" i="0" u="none" strike="noStrike">
                          <a:solidFill>
                            <a:srgbClr val="000000"/>
                          </a:solidFill>
                          <a:effectLst/>
                          <a:latin typeface="Arial Narrow" panose="020B0606020202030204" pitchFamily="34" charset="0"/>
                        </a:rPr>
                        <a:t>       63 108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r>
                        <a:rPr lang="en-GB" sz="2000" b="0" i="0" u="none" strike="noStrike" dirty="0">
                          <a:solidFill>
                            <a:srgbClr val="000000"/>
                          </a:solidFill>
                          <a:effectLst/>
                          <a:latin typeface="Arial Narrow"/>
                        </a:rPr>
                        <a:t>Compensation of employees</a:t>
                      </a:r>
                      <a:endParaRPr lang="en-US" sz="20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20 281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dirty="0">
                          <a:solidFill>
                            <a:srgbClr val="000000"/>
                          </a:solidFill>
                          <a:effectLst/>
                          <a:latin typeface="Arial Narrow" panose="020B0606020202030204" pitchFamily="34" charset="0"/>
                        </a:rPr>
                        <a:t>       39 273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a:solidFill>
                            <a:srgbClr val="000000"/>
                          </a:solidFill>
                          <a:effectLst/>
                          <a:latin typeface="Arial Narrow" panose="020B0606020202030204" pitchFamily="34" charset="0"/>
                        </a:rPr>
                        <a:t>       43 015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46 066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r>
                        <a:rPr lang="en-GB" sz="2000" b="0" i="0" u="none" strike="noStrike" dirty="0">
                          <a:solidFill>
                            <a:srgbClr val="000000"/>
                          </a:solidFill>
                          <a:effectLst/>
                          <a:latin typeface="Arial Narrow"/>
                        </a:rPr>
                        <a:t>Goods and services</a:t>
                      </a:r>
                      <a:endParaRPr lang="en-US" sz="20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6 058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15 082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16 150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17 042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r>
                        <a:rPr lang="en-GB" sz="2000" b="1" i="0" u="none" strike="noStrike" dirty="0">
                          <a:solidFill>
                            <a:srgbClr val="000000"/>
                          </a:solidFill>
                          <a:effectLst/>
                          <a:latin typeface="Arial Narrow"/>
                        </a:rPr>
                        <a:t>Transfers and subsidies</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300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5 150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1" i="0" u="none" strike="noStrike" dirty="0">
                          <a:solidFill>
                            <a:srgbClr val="000000"/>
                          </a:solidFill>
                          <a:effectLst/>
                          <a:latin typeface="Arial Narrow" panose="020B0606020202030204" pitchFamily="34" charset="0"/>
                        </a:rPr>
                        <a:t>         5 150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1" i="0" u="none" strike="noStrike">
                          <a:solidFill>
                            <a:srgbClr val="000000"/>
                          </a:solidFill>
                          <a:effectLst/>
                          <a:latin typeface="Arial Narrow" panose="020B0606020202030204" pitchFamily="34" charset="0"/>
                        </a:rPr>
                        <a:t>         5 430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r>
                        <a:rPr lang="en-GB" sz="2000" b="0" i="0" u="none" strike="noStrike" dirty="0">
                          <a:solidFill>
                            <a:srgbClr val="000000"/>
                          </a:solidFill>
                          <a:effectLst/>
                          <a:latin typeface="Arial Narrow"/>
                        </a:rPr>
                        <a:t>Households</a:t>
                      </a:r>
                      <a:endParaRPr lang="en-US" sz="20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300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5 150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5 150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5 430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r>
                        <a:rPr lang="en-GB" sz="2000" b="1" i="0" u="none" strike="noStrike" dirty="0">
                          <a:solidFill>
                            <a:srgbClr val="000000"/>
                          </a:solidFill>
                          <a:effectLst/>
                          <a:latin typeface="Arial Narrow"/>
                        </a:rPr>
                        <a:t>Payments for capital assets</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2 000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725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1" i="0" u="none" strike="noStrike" dirty="0">
                          <a:solidFill>
                            <a:srgbClr val="000000"/>
                          </a:solidFill>
                          <a:effectLst/>
                          <a:latin typeface="Arial Narrow" panose="020B0606020202030204" pitchFamily="34" charset="0"/>
                        </a:rPr>
                        <a:t>            725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1" i="0" u="none" strike="noStrike" dirty="0">
                          <a:solidFill>
                            <a:srgbClr val="000000"/>
                          </a:solidFill>
                          <a:effectLst/>
                          <a:latin typeface="Arial Narrow" panose="020B0606020202030204" pitchFamily="34" charset="0"/>
                        </a:rPr>
                        <a:t>            725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r>
                        <a:rPr lang="en-GB" sz="2000" b="0" i="0" u="none" strike="noStrike" dirty="0">
                          <a:solidFill>
                            <a:srgbClr val="000000"/>
                          </a:solidFill>
                          <a:effectLst/>
                          <a:latin typeface="Arial Narrow"/>
                        </a:rPr>
                        <a:t>Machinery and equipment</a:t>
                      </a:r>
                      <a:endParaRPr lang="en-US" sz="20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2 000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725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a:solidFill>
                            <a:srgbClr val="000000"/>
                          </a:solidFill>
                          <a:effectLst/>
                          <a:latin typeface="Arial Narrow" panose="020B0606020202030204" pitchFamily="34" charset="0"/>
                        </a:rPr>
                        <a:t>            725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725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r>
                        <a:rPr lang="en-ZA" sz="2000" b="1" i="0" u="none" strike="noStrike" dirty="0">
                          <a:solidFill>
                            <a:srgbClr val="000000"/>
                          </a:solidFill>
                          <a:effectLst/>
                          <a:latin typeface="Arial Narrow"/>
                        </a:rPr>
                        <a:t> </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29596">
                <a:tc>
                  <a:txBody>
                    <a:bodyPr/>
                    <a:lstStyle/>
                    <a:p>
                      <a:pPr algn="l" fontAlgn="ctr"/>
                      <a:r>
                        <a:rPr lang="en-GB" sz="2000" b="1" i="0" u="none" strike="noStrike">
                          <a:solidFill>
                            <a:srgbClr val="000000"/>
                          </a:solidFill>
                          <a:effectLst/>
                          <a:latin typeface="Arial Narrow"/>
                        </a:rPr>
                        <a:t>Total</a:t>
                      </a: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28 639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60 230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1" i="0" u="none" strike="noStrike">
                          <a:solidFill>
                            <a:srgbClr val="000000"/>
                          </a:solidFill>
                          <a:effectLst/>
                          <a:latin typeface="Arial Narrow" panose="020B0606020202030204" pitchFamily="34" charset="0"/>
                        </a:rPr>
                        <a:t>       65 040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1" i="0" u="none" strike="noStrike" dirty="0">
                          <a:solidFill>
                            <a:srgbClr val="000000"/>
                          </a:solidFill>
                          <a:effectLst/>
                          <a:latin typeface="Arial Narrow" panose="020B0606020202030204" pitchFamily="34" charset="0"/>
                        </a:rPr>
                        <a:t>       69 263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737431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52</a:t>
            </a:fld>
            <a:endParaRPr lang="en-US" dirty="0">
              <a:solidFill>
                <a:prstClr val="black">
                  <a:tint val="75000"/>
                </a:prstClr>
              </a:solidFill>
            </a:endParaRPr>
          </a:p>
        </p:txBody>
      </p:sp>
      <p:sp>
        <p:nvSpPr>
          <p:cNvPr id="4" name="Title 3"/>
          <p:cNvSpPr>
            <a:spLocks noGrp="1"/>
          </p:cNvSpPr>
          <p:nvPr>
            <p:ph type="title"/>
          </p:nvPr>
        </p:nvSpPr>
        <p:spPr>
          <a:xfrm>
            <a:off x="-22412"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ANALYSIS – PROGRAMME 2</a:t>
            </a:r>
          </a:p>
        </p:txBody>
      </p:sp>
      <p:sp>
        <p:nvSpPr>
          <p:cNvPr id="2" name="Rectangle 1"/>
          <p:cNvSpPr/>
          <p:nvPr/>
        </p:nvSpPr>
        <p:spPr>
          <a:xfrm>
            <a:off x="391246" y="1447800"/>
            <a:ext cx="11778342" cy="3139321"/>
          </a:xfrm>
          <a:prstGeom prst="rect">
            <a:avLst/>
          </a:prstGeom>
        </p:spPr>
        <p:txBody>
          <a:bodyPr wrap="square">
            <a:spAutoFit/>
          </a:bodyPr>
          <a:lstStyle/>
          <a:p>
            <a:pPr algn="just"/>
            <a:r>
              <a:rPr lang="en-GB" dirty="0">
                <a:solidFill>
                  <a:prstClr val="black"/>
                </a:solidFill>
              </a:rPr>
              <a:t>The spending focus over the medium-term will be on improving cooperative governance across the three spheres of Government in partnership with </a:t>
            </a:r>
            <a:r>
              <a:rPr lang="en-GB" dirty="0" smtClean="0">
                <a:solidFill>
                  <a:prstClr val="black"/>
                </a:solidFill>
              </a:rPr>
              <a:t>relevant State </a:t>
            </a:r>
            <a:r>
              <a:rPr lang="en-GB" dirty="0">
                <a:solidFill>
                  <a:prstClr val="black"/>
                </a:solidFill>
              </a:rPr>
              <a:t>Entities and ensuring integrated planning and implementation of identified public works sector priorities.</a:t>
            </a:r>
          </a:p>
          <a:p>
            <a:pPr algn="just"/>
            <a:endParaRPr lang="en-GB" dirty="0" smtClean="0">
              <a:solidFill>
                <a:prstClr val="black"/>
              </a:solidFill>
            </a:endParaRPr>
          </a:p>
          <a:p>
            <a:pPr algn="just"/>
            <a:r>
              <a:rPr lang="en-GB" dirty="0" smtClean="0">
                <a:solidFill>
                  <a:prstClr val="black"/>
                </a:solidFill>
              </a:rPr>
              <a:t>The </a:t>
            </a:r>
            <a:r>
              <a:rPr lang="en-GB" dirty="0">
                <a:solidFill>
                  <a:prstClr val="black"/>
                </a:solidFill>
              </a:rPr>
              <a:t>average growth in the allocation to the programme over the medium term period is 30.1 per cent, and the increase is mainly due to the </a:t>
            </a:r>
            <a:r>
              <a:rPr lang="en-GB" dirty="0" smtClean="0">
                <a:solidFill>
                  <a:prstClr val="black"/>
                </a:solidFill>
              </a:rPr>
              <a:t>operationalisation of </a:t>
            </a:r>
            <a:r>
              <a:rPr lang="en-GB" dirty="0">
                <a:solidFill>
                  <a:prstClr val="black"/>
                </a:solidFill>
              </a:rPr>
              <a:t>a dedicated Professional Services function in the Department. The bulk of the expenditure in this programme is spent towards compensation of </a:t>
            </a:r>
            <a:r>
              <a:rPr lang="en-GB" dirty="0" smtClean="0">
                <a:solidFill>
                  <a:prstClr val="black"/>
                </a:solidFill>
              </a:rPr>
              <a:t>employees as </a:t>
            </a:r>
            <a:r>
              <a:rPr lang="en-GB" dirty="0">
                <a:solidFill>
                  <a:prstClr val="black"/>
                </a:solidFill>
              </a:rPr>
              <a:t>well as goods and services. The increase is being financed through the reprioritisation of funds from Programme 1. The Department has prioritised </a:t>
            </a:r>
            <a:r>
              <a:rPr lang="en-GB" dirty="0" smtClean="0">
                <a:solidFill>
                  <a:prstClr val="black"/>
                </a:solidFill>
              </a:rPr>
              <a:t>the operationalisation </a:t>
            </a:r>
            <a:r>
              <a:rPr lang="en-GB" dirty="0">
                <a:solidFill>
                  <a:prstClr val="black"/>
                </a:solidFill>
              </a:rPr>
              <a:t>of the Professional Services function to give effect to the mandate to create technical capacity for the State in the built environment. </a:t>
            </a:r>
            <a:r>
              <a:rPr lang="en-GB" dirty="0" smtClean="0">
                <a:solidFill>
                  <a:prstClr val="black"/>
                </a:solidFill>
              </a:rPr>
              <a:t>The mandate </a:t>
            </a:r>
            <a:r>
              <a:rPr lang="en-GB" dirty="0">
                <a:solidFill>
                  <a:prstClr val="black"/>
                </a:solidFill>
              </a:rPr>
              <a:t>of Professional Services is aligned to Chapter 9 of the National Development Plan and Outcome 5 in the Medium Term Strategic </a:t>
            </a:r>
            <a:r>
              <a:rPr lang="en-GB" dirty="0" smtClean="0">
                <a:solidFill>
                  <a:prstClr val="black"/>
                </a:solidFill>
              </a:rPr>
              <a:t>Framework.</a:t>
            </a:r>
            <a:endParaRPr lang="en-ZA" dirty="0">
              <a:solidFill>
                <a:prstClr val="black"/>
              </a:solidFill>
            </a:endParaRPr>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1293377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 y="-76200"/>
            <a:ext cx="12201144" cy="6858000"/>
            <a:chOff x="-9144" y="76200"/>
            <a:chExt cx="12201144" cy="6858000"/>
          </a:xfrm>
        </p:grpSpPr>
        <p:sp>
          <p:nvSpPr>
            <p:cNvPr id="5" name="Rounded Rectangle 4"/>
            <p:cNvSpPr/>
            <p:nvPr/>
          </p:nvSpPr>
          <p:spPr>
            <a:xfrm>
              <a:off x="-9144" y="76200"/>
              <a:ext cx="12192000" cy="6858000"/>
            </a:xfrm>
            <a:prstGeom prst="roundRect">
              <a:avLst/>
            </a:prstGeom>
            <a:gradFill flip="none" rotWithShape="1">
              <a:gsLst>
                <a:gs pos="0">
                  <a:schemeClr val="accent6">
                    <a:lumMod val="20000"/>
                    <a:lumOff val="80000"/>
                  </a:schemeClr>
                </a:gs>
                <a:gs pos="77000">
                  <a:schemeClr val="accent6">
                    <a:lumMod val="95000"/>
                    <a:lumOff val="5000"/>
                  </a:schemeClr>
                </a:gs>
                <a:gs pos="100000">
                  <a:schemeClr val="accent6">
                    <a:lumMod val="75000"/>
                  </a:schemeClr>
                </a:gs>
              </a:gsLst>
              <a:path path="shape">
                <a:fillToRect l="50000" t="50000" r="50000" b="50000"/>
              </a:path>
              <a:tileRect/>
            </a:gra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ln w="0"/>
                <a:gradFill>
                  <a:gsLst>
                    <a:gs pos="21000">
                      <a:srgbClr val="53575C"/>
                    </a:gs>
                    <a:gs pos="88000">
                      <a:srgbClr val="C5C7CA"/>
                    </a:gs>
                  </a:gsLst>
                  <a:lin ang="5400000"/>
                </a:gradFill>
              </a:endParaRPr>
            </a:p>
          </p:txBody>
        </p:sp>
        <p:sp>
          <p:nvSpPr>
            <p:cNvPr id="6" name="Rectangle 5"/>
            <p:cNvSpPr/>
            <p:nvPr/>
          </p:nvSpPr>
          <p:spPr>
            <a:xfrm>
              <a:off x="0" y="1447800"/>
              <a:ext cx="12192000" cy="4114800"/>
            </a:xfrm>
            <a:prstGeom prst="rect">
              <a:avLst/>
            </a:prstGeom>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grpSp>
      <p:sp>
        <p:nvSpPr>
          <p:cNvPr id="2" name="TextBox 1"/>
          <p:cNvSpPr txBox="1"/>
          <p:nvPr/>
        </p:nvSpPr>
        <p:spPr>
          <a:xfrm>
            <a:off x="228600" y="2209800"/>
            <a:ext cx="11734800" cy="2915093"/>
          </a:xfrm>
          <a:prstGeom prst="rect">
            <a:avLst/>
          </a:prstGeom>
          <a:noFill/>
        </p:spPr>
        <p:txBody>
          <a:bodyPr wrap="square" rtlCol="0">
            <a:spAutoFit/>
          </a:bodyPr>
          <a:lstStyle/>
          <a:p>
            <a:pPr algn="ctr">
              <a:spcAft>
                <a:spcPts val="1200"/>
              </a:spcAft>
            </a:pPr>
            <a:r>
              <a:rPr lang="en-ZA" sz="9143" b="1" dirty="0" smtClean="0">
                <a:ln w="6600">
                  <a:solidFill>
                    <a:srgbClr val="F79646"/>
                  </a:solidFill>
                  <a:prstDash val="solid"/>
                </a:ln>
                <a:solidFill>
                  <a:srgbClr val="FFFFFF"/>
                </a:solidFill>
                <a:effectLst>
                  <a:outerShdw dist="38100" dir="2700000" algn="tl" rotWithShape="0">
                    <a:srgbClr val="C0504D"/>
                  </a:outerShdw>
                </a:effectLst>
                <a:latin typeface="Arial"/>
              </a:rPr>
              <a:t>PROGRAMME 3</a:t>
            </a:r>
          </a:p>
          <a:p>
            <a:pPr algn="ctr">
              <a:spcAft>
                <a:spcPts val="1200"/>
              </a:spcAft>
            </a:pPr>
            <a:endParaRPr lang="en-ZA" sz="2800" b="1" dirty="0" smtClean="0">
              <a:ln w="6600">
                <a:solidFill>
                  <a:srgbClr val="F79646"/>
                </a:solidFill>
                <a:prstDash val="solid"/>
              </a:ln>
              <a:solidFill>
                <a:srgbClr val="FFFFFF"/>
              </a:solidFill>
              <a:effectLst>
                <a:outerShdw dist="38100" dir="2700000" algn="tl" rotWithShape="0">
                  <a:srgbClr val="C0504D"/>
                </a:outerShdw>
              </a:effectLst>
              <a:latin typeface="Arial"/>
            </a:endParaRPr>
          </a:p>
          <a:p>
            <a:pPr algn="ctr">
              <a:spcAft>
                <a:spcPts val="1200"/>
              </a:spcAft>
            </a:pPr>
            <a:r>
              <a:rPr lang="en-ZA" sz="4400" b="1" dirty="0" smtClean="0">
                <a:ln w="6600">
                  <a:solidFill>
                    <a:srgbClr val="F79646"/>
                  </a:solidFill>
                  <a:prstDash val="solid"/>
                </a:ln>
                <a:solidFill>
                  <a:srgbClr val="FFFFFF"/>
                </a:solidFill>
                <a:effectLst>
                  <a:outerShdw dist="38100" dir="2700000" algn="tl" rotWithShape="0">
                    <a:srgbClr val="C0504D"/>
                  </a:outerShdw>
                </a:effectLst>
                <a:latin typeface="Arial"/>
              </a:rPr>
              <a:t>EXPANDED PUBLIC WORKS PROGRAMME</a:t>
            </a:r>
            <a:endParaRPr lang="en-ZA" sz="4400" b="1" dirty="0">
              <a:ln w="6600">
                <a:solidFill>
                  <a:srgbClr val="F79646"/>
                </a:solidFill>
                <a:prstDash val="solid"/>
              </a:ln>
              <a:solidFill>
                <a:srgbClr val="FFFFFF"/>
              </a:solidFill>
              <a:effectLst>
                <a:outerShdw dist="38100" dir="2700000" algn="tl" rotWithShape="0">
                  <a:srgbClr val="C0504D"/>
                </a:outerShdw>
              </a:effectLst>
              <a:latin typeface="Aria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xmlns="" val="35139016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1" y="1264179"/>
            <a:ext cx="11520000" cy="9386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ZA" dirty="0" smtClean="0">
              <a:solidFill>
                <a:prstClr val="black"/>
              </a:solidFill>
            </a:endParaRPr>
          </a:p>
          <a:p>
            <a:endParaRPr lang="en-ZA" dirty="0">
              <a:solidFill>
                <a:prstClr val="black"/>
              </a:solidFill>
            </a:endParaRPr>
          </a:p>
          <a:p>
            <a:endParaRPr lang="en-ZA" dirty="0" smtClean="0">
              <a:solidFill>
                <a:prstClr val="black"/>
              </a:solidFill>
            </a:endParaRPr>
          </a:p>
          <a:p>
            <a:endParaRPr lang="en-ZA" dirty="0">
              <a:solidFill>
                <a:prstClr val="black"/>
              </a:solidFill>
            </a:endParaRPr>
          </a:p>
          <a:p>
            <a:pPr marL="285750" indent="-285750">
              <a:buFont typeface="Arial" panose="020B0604020202020204" pitchFamily="34" charset="0"/>
              <a:buChar char="•"/>
            </a:pPr>
            <a:r>
              <a:rPr lang="en-ZA" sz="1400" dirty="0">
                <a:solidFill>
                  <a:prstClr val="black"/>
                </a:solidFill>
                <a:latin typeface="Arial" panose="020B0604020202020204" pitchFamily="34" charset="0"/>
                <a:ea typeface="Times New Roman" panose="02020603050405020304" pitchFamily="18" charset="0"/>
              </a:rPr>
              <a:t>To provide an oversight role in the implementation of Public Employment Programmes (PEPs) through Expanded Public Works Programme (EPWP) standardised frameworks</a:t>
            </a:r>
          </a:p>
          <a:p>
            <a:pPr algn="ctr"/>
            <a:endParaRPr lang="en-ZA" sz="5400" dirty="0">
              <a:solidFill>
                <a:srgbClr val="000000"/>
              </a:solidFill>
              <a:latin typeface="Arial" panose="020B0604020202020204" pitchFamily="34" charset="0"/>
            </a:endParaRPr>
          </a:p>
        </p:txBody>
      </p:sp>
      <p:pic>
        <p:nvPicPr>
          <p:cNvPr id="6" name="Content Placeholder 5"/>
          <p:cNvPicPr>
            <a:picLocks noGrp="1" noChangeAspect="1"/>
          </p:cNvPicPr>
          <p:nvPr>
            <p:ph idx="1"/>
          </p:nvPr>
        </p:nvPicPr>
        <p:blipFill>
          <a:blip r:embed="rId2" cstate="print"/>
          <a:stretch>
            <a:fillRect/>
          </a:stretch>
        </p:blipFill>
        <p:spPr>
          <a:xfrm>
            <a:off x="457200" y="990613"/>
            <a:ext cx="11088000" cy="629142"/>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54</a:t>
            </a:fld>
            <a:endParaRPr lang="en-US">
              <a:solidFill>
                <a:prstClr val="black">
                  <a:tint val="75000"/>
                </a:prstClr>
              </a:solidFill>
            </a:endParaRPr>
          </a:p>
        </p:txBody>
      </p:sp>
      <p:sp>
        <p:nvSpPr>
          <p:cNvPr id="5" name="Title 4"/>
          <p:cNvSpPr>
            <a:spLocks noGrp="1"/>
          </p:cNvSpPr>
          <p:nvPr>
            <p:ph type="title"/>
          </p:nvPr>
        </p:nvSpPr>
        <p:spPr>
          <a:xfrm>
            <a:off x="0" y="-4699"/>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a:t>
            </a:r>
            <a:r>
              <a:rPr lang="en-ZA" b="1" dirty="0" smtClean="0">
                <a:solidFill>
                  <a:srgbClr val="F79646">
                    <a:lumMod val="50000"/>
                  </a:srgbClr>
                </a:solidFill>
                <a:latin typeface="Tahoma" pitchFamily="34" charset="0"/>
                <a:ea typeface="Tahoma" pitchFamily="34" charset="0"/>
                <a:cs typeface="Tahoma" pitchFamily="34" charset="0"/>
              </a:rPr>
              <a:t>PLAN</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2431027226"/>
              </p:ext>
            </p:extLst>
          </p:nvPr>
        </p:nvGraphicFramePr>
        <p:xfrm>
          <a:off x="300319" y="2329642"/>
          <a:ext cx="11560764" cy="4396551"/>
        </p:xfrm>
        <a:graphic>
          <a:graphicData uri="http://schemas.openxmlformats.org/drawingml/2006/table">
            <a:tbl>
              <a:tblPr firstRow="1" firstCol="1" lastRow="1" lastCol="1" bandRow="1" bandCol="1"/>
              <a:tblGrid>
                <a:gridCol w="293585"/>
                <a:gridCol w="2690441"/>
                <a:gridCol w="1143000"/>
                <a:gridCol w="1143000"/>
                <a:gridCol w="1272232"/>
                <a:gridCol w="1470970"/>
                <a:gridCol w="1219201"/>
                <a:gridCol w="1143000"/>
                <a:gridCol w="1185335"/>
              </a:tblGrid>
              <a:tr h="209472">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Estimated Performance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426079">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229321">
                <a:tc gridSpan="9">
                  <a:txBody>
                    <a:bodyPr/>
                    <a:lstStyle/>
                    <a:p>
                      <a:pPr>
                        <a:lnSpc>
                          <a:spcPct val="115000"/>
                        </a:lnSpc>
                        <a:spcAft>
                          <a:spcPts val="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Strategic Objective: To monitor and evaluate the implementation of PEPs within the EPWP.</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fontAlgn="t">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8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8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8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8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8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8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8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887609">
                <a:tc>
                  <a:txBody>
                    <a:bodyPr/>
                    <a:lstStyle/>
                    <a:p>
                      <a:r>
                        <a:rPr lang="en-US" sz="1000" dirty="0" smtClean="0"/>
                        <a:t>1.</a:t>
                      </a:r>
                      <a:endParaRPr lang="en-US" sz="1000" dirty="0"/>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Number of work opportunities reported in the EPWP-RS by public </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bodies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t">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1 012 664 validated work opportunities reported.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000">
                          <a:effectLst/>
                          <a:latin typeface="Arial" panose="020B0604020202020204" pitchFamily="34" charset="0"/>
                          <a:ea typeface="Calibri" panose="020F0502020204030204" pitchFamily="34" charset="0"/>
                          <a:cs typeface="Times New Roman" panose="02020603050405020304" pitchFamily="18" charset="0"/>
                        </a:rPr>
                        <a:t>1 103 983 validated work opportunities reported.</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741 540 validated work opportunities reported.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1 343 154 work opportunities reported in the EPWP-RS by public bodies.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1 406 736 work opportunities reported in the EPWP-RS by public bodies.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500"/>
                        </a:spcBef>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1 455 840 work opportunities reported in the EPWP-RS by public bodies.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1 455 000 work opportunities reported in the EPWP-RS by public bodies</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459190">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2.</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Percentage EPWP participation among designated groups (women, youth and persons with disabilities) reported on the EPWP RS by public bodies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3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49% Youth (496 205)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3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61% Women (617 725)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0.98% persons with disabilities (9 924)</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3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51% Youth (563 031)</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3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63% Women (695 509)</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0.71% persons with disabilities (7 838)</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3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45.94% Youth (340 663)</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3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68.52% Women (508 103)</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1.68% persons with disabilities (12 457)</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3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55% Youth (738 735)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3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55% Women (738 735)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2% persons with disabilities (26 863)</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55% Youth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55% Women</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2% persons with disabilities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500"/>
                        </a:spcBef>
                        <a:spcAft>
                          <a:spcPts val="8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55% Youth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55% Women</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2% persons with disabilities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55% Youth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55% Women</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2% persons with disabilities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459190">
                <a:tc>
                  <a:txBody>
                    <a:bodyPr/>
                    <a:lstStyle/>
                    <a:p>
                      <a:r>
                        <a:rPr lang="en-US" sz="1000" dirty="0" smtClean="0"/>
                        <a:t>3.</a:t>
                      </a:r>
                      <a:endParaRPr lang="en-US" sz="1000" dirty="0"/>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Number of data quality assessment reports produced.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_</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000">
                          <a:effectLst/>
                          <a:latin typeface="Arial" panose="020B0604020202020204" pitchFamily="34" charset="0"/>
                          <a:ea typeface="Calibri" panose="020F0502020204030204" pitchFamily="34" charset="0"/>
                          <a:cs typeface="Times New Roman" panose="02020603050405020304" pitchFamily="18" charset="0"/>
                        </a:rPr>
                        <a:t>_</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000">
                          <a:effectLst/>
                          <a:latin typeface="Arial" panose="020B0604020202020204" pitchFamily="34" charset="0"/>
                          <a:ea typeface="Calibri" panose="020F0502020204030204" pitchFamily="34" charset="0"/>
                          <a:cs typeface="Times New Roman" panose="02020603050405020304" pitchFamily="18" charset="0"/>
                        </a:rPr>
                        <a:t>_</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2 data quality assessment reports produced.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2 data quality assessment reports produced.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fontAlgn="t">
                        <a:lnSpc>
                          <a:spcPct val="115000"/>
                        </a:lnSpc>
                        <a:spcBef>
                          <a:spcPts val="500"/>
                        </a:spcBef>
                        <a:spcAft>
                          <a:spcPts val="0"/>
                        </a:spcAft>
                      </a:pPr>
                      <a:r>
                        <a:rPr lang="en-ZA" sz="1000">
                          <a:effectLst/>
                          <a:latin typeface="Arial" panose="020B0604020202020204" pitchFamily="34" charset="0"/>
                          <a:ea typeface="Calibri" panose="020F0502020204030204" pitchFamily="34" charset="0"/>
                          <a:cs typeface="Times New Roman" panose="02020603050405020304" pitchFamily="18" charset="0"/>
                        </a:rPr>
                        <a:t>2 data quality assessment reports produced.</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2 data quality assessment reports produced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266806">
                <a:tc gridSpan="9">
                  <a:txBody>
                    <a:bodyPr/>
                    <a:lstStyle/>
                    <a:p>
                      <a:pPr marL="0" algn="l" defTabSz="914391" rtl="0" eaLnBrk="1" latinLnBrk="0" hangingPunct="1">
                        <a:lnSpc>
                          <a:spcPct val="115000"/>
                        </a:lnSpc>
                        <a:spcAft>
                          <a:spcPts val="0"/>
                        </a:spcAft>
                      </a:pPr>
                      <a:r>
                        <a:rPr lang="en-ZA" sz="10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Strategic Objective: To support NPOs to implement PEPs within EPWP in the Non-State Sector</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300"/>
                        </a:spcBef>
                        <a:spcAft>
                          <a:spcPts val="3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lnTlToBr w="12700" cmpd="sng">
                      <a:noFill/>
                      <a:prstDash val="solid"/>
                    </a:lnTlToBr>
                    <a:lnBlToTr w="12700" cmpd="sng">
                      <a:noFill/>
                      <a:prstDash val="solid"/>
                    </a:lnBlToTr>
                    <a:noFill/>
                  </a:tcPr>
                </a:tc>
              </a:tr>
              <a:tr h="646457">
                <a:tc>
                  <a:txBody>
                    <a:bodyPr/>
                    <a:lstStyle/>
                    <a:p>
                      <a:r>
                        <a:rPr lang="en-US" sz="1000" dirty="0" smtClean="0"/>
                        <a:t>4.</a:t>
                      </a:r>
                      <a:endParaRPr lang="en-US" sz="1000" dirty="0"/>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Number of contracted Non Profit Organisations (NPOs) to implement the Non-State Sector (NSS): Non Profit Organisations Programme supported.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329 NPOs contracted.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000">
                          <a:effectLst/>
                          <a:latin typeface="Arial" panose="020B0604020202020204" pitchFamily="34" charset="0"/>
                          <a:ea typeface="Calibri" panose="020F0502020204030204" pitchFamily="34" charset="0"/>
                          <a:cs typeface="Times New Roman" panose="02020603050405020304" pitchFamily="18" charset="0"/>
                        </a:rPr>
                        <a:t>300 NPOs contracted.</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396 NPOs contracted.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300 NPOs contracted.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10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350 contracted NPOs supported.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500"/>
                        </a:spcBef>
                        <a:spcAft>
                          <a:spcPts val="1000"/>
                        </a:spcAft>
                      </a:pPr>
                      <a:r>
                        <a:rPr lang="en-ZA" sz="1000">
                          <a:effectLst/>
                          <a:latin typeface="Arial" panose="020B0604020202020204" pitchFamily="34" charset="0"/>
                          <a:ea typeface="Calibri" panose="020F0502020204030204" pitchFamily="34" charset="0"/>
                          <a:cs typeface="Times New Roman" panose="02020603050405020304" pitchFamily="18" charset="0"/>
                        </a:rPr>
                        <a:t>400 contracted NPOs supported.</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10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400 contracted NPOs supported.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1812833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stretch>
            <a:fillRect/>
          </a:stretch>
        </p:blipFill>
        <p:spPr>
          <a:xfrm>
            <a:off x="457200" y="1295400"/>
            <a:ext cx="10851821" cy="61574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55</a:t>
            </a:fld>
            <a:endParaRPr lang="en-US">
              <a:solidFill>
                <a:prstClr val="black">
                  <a:tint val="75000"/>
                </a:prstClr>
              </a:solidFill>
            </a:endParaRPr>
          </a:p>
        </p:txBody>
      </p:sp>
      <p:sp>
        <p:nvSpPr>
          <p:cNvPr id="5" name="Title 4"/>
          <p:cNvSpPr>
            <a:spLocks noGrp="1"/>
          </p:cNvSpPr>
          <p:nvPr>
            <p:ph type="title"/>
          </p:nvPr>
        </p:nvSpPr>
        <p:spPr>
          <a:xfrm>
            <a:off x="0" y="8965"/>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a:t>
            </a:r>
            <a:r>
              <a:rPr lang="en-ZA" b="1" dirty="0" smtClean="0">
                <a:solidFill>
                  <a:srgbClr val="F79646">
                    <a:lumMod val="50000"/>
                  </a:srgbClr>
                </a:solidFill>
                <a:latin typeface="Tahoma" pitchFamily="34" charset="0"/>
                <a:ea typeface="Tahoma" pitchFamily="34" charset="0"/>
                <a:cs typeface="Tahoma" pitchFamily="34" charset="0"/>
              </a:rPr>
              <a:t>PLAN</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2271592432"/>
              </p:ext>
            </p:extLst>
          </p:nvPr>
        </p:nvGraphicFramePr>
        <p:xfrm>
          <a:off x="228600" y="1219200"/>
          <a:ext cx="11557850" cy="3876484"/>
        </p:xfrm>
        <a:graphic>
          <a:graphicData uri="http://schemas.openxmlformats.org/drawingml/2006/table">
            <a:tbl>
              <a:tblPr firstRow="1" firstCol="1" lastRow="1" lastCol="1" bandRow="1" bandCol="1"/>
              <a:tblGrid>
                <a:gridCol w="293585"/>
                <a:gridCol w="2687529"/>
                <a:gridCol w="1143000"/>
                <a:gridCol w="1143000"/>
                <a:gridCol w="1272231"/>
                <a:gridCol w="1470970"/>
                <a:gridCol w="1219200"/>
                <a:gridCol w="1143000"/>
                <a:gridCol w="1185335"/>
              </a:tblGrid>
              <a:tr h="294213">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Estimated Performance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598448">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26539">
                <a:tc gridSpan="9">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Strategic Objective: To support public bodies to implement PEPs within EPWP in the Infrastructure, Social and Environment and Culture Sectors</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fontAlgn="t">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nSpc>
                          <a:spcPct val="115000"/>
                        </a:lnSpc>
                        <a:spcBef>
                          <a:spcPts val="500"/>
                        </a:spcBef>
                        <a:spcAft>
                          <a:spcPts val="10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nSpc>
                          <a:spcPct val="115000"/>
                        </a:lnSpc>
                        <a:spcBef>
                          <a:spcPts val="500"/>
                        </a:spcBef>
                        <a:spcAft>
                          <a:spcPts val="10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27513">
                <a:tc>
                  <a:txBody>
                    <a:bodyPr/>
                    <a:lstStyle/>
                    <a:p>
                      <a:r>
                        <a:rPr lang="en-US" sz="1000" dirty="0" smtClean="0"/>
                        <a:t>5.</a:t>
                      </a:r>
                      <a:endParaRPr lang="en-US" sz="1000" dirty="0"/>
                    </a:p>
                  </a:txBody>
                  <a:tcPr marL="68580" marR="68580" marT="0" marB="0">
                    <a:lnL w="12700" cap="flat" cmpd="sng" algn="ctr">
                      <a:solidFill>
                        <a:srgbClr val="FFC000"/>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Number of public bodies provided with technical support</a:t>
                      </a: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271 municipalities provided with technical support.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274 municipalities provided with technical support.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278 municipalities provided with technical support.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290 public bodies provided with technical support.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10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290 public bodies provided with technical support.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290 public bodies provided with technical support.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10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290 public bodies provided with technical support.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r>
              <a:tr h="343852">
                <a:tc gridSpan="9">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Strategic Objective: To provide strategic guidance on sector convergence through the development of implementation framework</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fontAlgn="t">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fontAlgn="t">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pPr>
                        <a:lnSpc>
                          <a:spcPct val="115000"/>
                        </a:lnSpc>
                        <a:spcAft>
                          <a:spcPts val="0"/>
                        </a:spcAft>
                      </a:pPr>
                      <a:r>
                        <a:rPr lang="en-ZA" sz="9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Number of frameworks on sector convergence approved.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 Framework approved (Recruitment guidelines on EPWP Participants).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 Framework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approved (Audit</a:t>
                      </a:r>
                      <a:r>
                        <a:rPr lang="en-ZA" sz="1200" baseline="0" dirty="0" smtClean="0">
                          <a:effectLst/>
                          <a:latin typeface="Arial" panose="020B0604020202020204" pitchFamily="34" charset="0"/>
                          <a:ea typeface="Calibri" panose="020F0502020204030204" pitchFamily="34" charset="0"/>
                          <a:cs typeface="Times New Roman" panose="02020603050405020304" pitchFamily="18" charset="0"/>
                        </a:rPr>
                        <a:t> guidelines)</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fontAlgn="t">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 Framework approved.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 Framework approved.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5018411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56</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a:t>
            </a:r>
            <a:r>
              <a:rPr lang="en-ZA" b="1" dirty="0" smtClean="0">
                <a:solidFill>
                  <a:srgbClr val="F79646">
                    <a:lumMod val="50000"/>
                  </a:srgbClr>
                </a:solidFill>
                <a:latin typeface="Tahoma" pitchFamily="34" charset="0"/>
                <a:ea typeface="Tahoma" pitchFamily="34" charset="0"/>
                <a:cs typeface="Tahoma" pitchFamily="34" charset="0"/>
              </a:rPr>
              <a:t>PLAN</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2352956478"/>
              </p:ext>
            </p:extLst>
          </p:nvPr>
        </p:nvGraphicFramePr>
        <p:xfrm>
          <a:off x="228600" y="1057836"/>
          <a:ext cx="11556996" cy="5842000"/>
        </p:xfrm>
        <a:graphic>
          <a:graphicData uri="http://schemas.openxmlformats.org/drawingml/2006/table">
            <a:tbl>
              <a:tblPr firstRow="1" bandRow="1"/>
              <a:tblGrid>
                <a:gridCol w="430176"/>
                <a:gridCol w="2233640"/>
                <a:gridCol w="1374784"/>
                <a:gridCol w="2190764"/>
                <a:gridCol w="1331908"/>
                <a:gridCol w="1331908"/>
                <a:gridCol w="1331908"/>
                <a:gridCol w="1331908"/>
              </a:tblGrid>
              <a:tr h="457200">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1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729877">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work opportunities reported in the EPWP-RS by public bodies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500"/>
                        </a:spcBef>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Quarterly</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1200" dirty="0">
                          <a:effectLst/>
                          <a:latin typeface="Arial" panose="020B0604020202020204" pitchFamily="34" charset="0"/>
                          <a:ea typeface="Calibri" panose="020F0502020204030204" pitchFamily="34" charset="0"/>
                          <a:cs typeface="Times New Roman" panose="02020603050405020304" pitchFamily="18" charset="0"/>
                        </a:rPr>
                        <a:t>Cumulative)</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500"/>
                        </a:spcBef>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1 406 736 work opportunities reported in the EPWP-RS by public bodies.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250 000 work opportunities reported in the EPWP-RS by public bodies.</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650 000 work opportunities reported in the EPWP-RS by public bodies.</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950 000 work opportunities reported in the EPWP-RS by public bodies.</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1 406 736 work opportunities reported in the EPWP-RS by public bodies.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Percentage EPWP participation among designated groups (women, youth and persons with disabilities) reported on the EPWP RS by public bodies</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500"/>
                        </a:spcBef>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Quarterly</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(Cumulative)</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55% Youth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55% Women)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 persons with disabilities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55% Youth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55% Women)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 persons with disabilities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55% Youth </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55% Women)</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2% persons with disabilities </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55% Youth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55% Women)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 persons with disabilities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55% Youth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55% Women)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 persons with disabilities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Number of data quality assessment reports produced.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Bi-annual</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0"/>
                        </a:spcAft>
                      </a:pP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(Cumulative</a:t>
                      </a:r>
                      <a:r>
                        <a:rPr lang="en-GB"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 data quality assessment reports produced.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 data quality assessment report produced.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2 </a:t>
                      </a:r>
                      <a:r>
                        <a:rPr lang="en-ZA" sz="1200" dirty="0">
                          <a:effectLst/>
                          <a:latin typeface="Arial" panose="020B0604020202020204" pitchFamily="34" charset="0"/>
                          <a:ea typeface="Calibri" panose="020F0502020204030204" pitchFamily="34" charset="0"/>
                          <a:cs typeface="Times New Roman" panose="02020603050405020304" pitchFamily="18" charset="0"/>
                        </a:rPr>
                        <a:t>data quality assessment report produced.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1021080">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Number of contracted Non Profit Organisations (NPOs) to implement the Non-State Sector (NSS): NPO Programme supported</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500"/>
                        </a:spcBef>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Quarterly</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800"/>
                        </a:spcAft>
                      </a:pP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(Cumulative</a:t>
                      </a:r>
                      <a:r>
                        <a:rPr lang="en-GB"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500"/>
                        </a:spcBef>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350 contracted NPOs supported.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
                        <a:lnSpc>
                          <a:spcPct val="115000"/>
                        </a:lnSpc>
                        <a:spcBef>
                          <a:spcPts val="500"/>
                        </a:spcBef>
                        <a:spcAft>
                          <a:spcPts val="1000"/>
                        </a:spcAft>
                      </a:pPr>
                      <a:r>
                        <a:rPr lang="en-ZA" sz="1200" kern="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
                        <a:lnSpc>
                          <a:spcPct val="115000"/>
                        </a:lnSpc>
                        <a:spcBef>
                          <a:spcPts val="500"/>
                        </a:spcBef>
                        <a:spcAft>
                          <a:spcPts val="10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350 contracted NPOs supported.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
                        <a:lnSpc>
                          <a:spcPct val="115000"/>
                        </a:lnSpc>
                        <a:spcBef>
                          <a:spcPts val="500"/>
                        </a:spcBef>
                        <a:spcAft>
                          <a:spcPts val="10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350 contracted NPOs supported.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
                        <a:lnSpc>
                          <a:spcPct val="115000"/>
                        </a:lnSpc>
                        <a:spcBef>
                          <a:spcPts val="500"/>
                        </a:spcBef>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350 contracted NPOs supported.</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Number of public bodies provided with technical support</a:t>
                      </a:r>
                      <a:r>
                        <a:rPr lang="en-ZA" sz="1200">
                          <a:effectLst/>
                          <a:latin typeface="Arial" panose="020B0604020202020204" pitchFamily="34" charset="0"/>
                          <a:ea typeface="Calibri" panose="020F0502020204030204" pitchFamily="34" charset="0"/>
                          <a:cs typeface="Times New Roman" panose="02020603050405020304" pitchFamily="18" charset="0"/>
                        </a:rPr>
                        <a: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500"/>
                        </a:spcBef>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Bi-annual</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500"/>
                        </a:spcBef>
                        <a:spcAft>
                          <a:spcPts val="800"/>
                        </a:spcAft>
                      </a:pPr>
                      <a:r>
                        <a:rPr lang="en-GB" sz="1200">
                          <a:effectLst/>
                          <a:latin typeface="Arial" panose="020B0604020202020204" pitchFamily="34" charset="0"/>
                          <a:ea typeface="Calibri" panose="020F0502020204030204" pitchFamily="34" charset="0"/>
                          <a:cs typeface="Times New Roman" panose="02020603050405020304" pitchFamily="18" charset="0"/>
                        </a:rPr>
                        <a:t>(Cumulative)</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500"/>
                        </a:spcBef>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290 public bodies provided with technical support.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1000"/>
                        </a:spcAft>
                      </a:pPr>
                      <a:r>
                        <a:rPr lang="en-ZA" sz="1200" kern="120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10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200 public bodies provided with technical support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10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10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290 public bodies provided with technical support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19895">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Number of frameworks on sector convergence approved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t">
                        <a:lnSpc>
                          <a:spcPct val="115000"/>
                        </a:lnSpc>
                        <a:spcBef>
                          <a:spcPts val="5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Bi-annual </a:t>
                      </a:r>
                      <a:endParaRPr lang="en-GB"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391" rtl="0" eaLnBrk="1" fontAlgn="t" latinLnBrk="0" hangingPunct="1">
                        <a:lnSpc>
                          <a:spcPct val="115000"/>
                        </a:lnSpc>
                        <a:spcBef>
                          <a:spcPts val="500"/>
                        </a:spcBef>
                        <a:spcAft>
                          <a:spcPts val="0"/>
                        </a:spcAft>
                        <a:buClrTx/>
                        <a:buSzTx/>
                        <a:buFontTx/>
                        <a:buNone/>
                        <a:tabLst/>
                        <a:defRPr/>
                      </a:pPr>
                      <a:r>
                        <a:rPr lang="en-GB"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(Cumulative)</a:t>
                      </a:r>
                      <a:endParaRPr lang="en-ZA"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Framework approved (Audit</a:t>
                      </a:r>
                      <a:r>
                        <a:rPr lang="en-ZA" sz="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guidelines)</a:t>
                      </a:r>
                      <a:r>
                        <a:rPr lang="en-ZA"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Draft framework developed for consultation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1 Framework approved.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3533494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57</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3</a:t>
            </a:r>
          </a:p>
        </p:txBody>
      </p:sp>
      <p:graphicFrame>
        <p:nvGraphicFramePr>
          <p:cNvPr id="6" name="Table 5"/>
          <p:cNvGraphicFramePr>
            <a:graphicFrameLocks noGrp="1"/>
          </p:cNvGraphicFramePr>
          <p:nvPr>
            <p:extLst>
              <p:ext uri="{D42A27DB-BD31-4B8C-83A1-F6EECF244321}">
                <p14:modId xmlns:p14="http://schemas.microsoft.com/office/powerpoint/2010/main" xmlns="" val="1610870541"/>
              </p:ext>
            </p:extLst>
          </p:nvPr>
        </p:nvGraphicFramePr>
        <p:xfrm>
          <a:off x="380999" y="1220798"/>
          <a:ext cx="10932042" cy="5037661"/>
        </p:xfrm>
        <a:graphic>
          <a:graphicData uri="http://schemas.openxmlformats.org/drawingml/2006/table">
            <a:tbl>
              <a:tblPr/>
              <a:tblGrid>
                <a:gridCol w="5363240"/>
                <a:gridCol w="1775289"/>
                <a:gridCol w="1268977"/>
                <a:gridCol w="1262268"/>
                <a:gridCol w="1262268"/>
              </a:tblGrid>
              <a:tr h="818241">
                <a:tc rowSpan="3">
                  <a:txBody>
                    <a:bodyPr/>
                    <a:lstStyle/>
                    <a:p>
                      <a:pPr algn="l" fontAlgn="ctr"/>
                      <a:r>
                        <a:rPr lang="en-GB" sz="2000" b="1" i="0" u="none" strike="noStrike" dirty="0" smtClean="0">
                          <a:solidFill>
                            <a:srgbClr val="000000"/>
                          </a:solidFill>
                          <a:effectLst/>
                          <a:latin typeface="Arial"/>
                        </a:rPr>
                        <a:t>Programme</a:t>
                      </a:r>
                      <a:r>
                        <a:rPr lang="en-GB" sz="2000" b="1" i="0" u="none" strike="noStrike" baseline="0" dirty="0" smtClean="0">
                          <a:solidFill>
                            <a:srgbClr val="000000"/>
                          </a:solidFill>
                          <a:effectLst/>
                          <a:latin typeface="Arial"/>
                        </a:rPr>
                        <a:t> 3: Expanded Public Works Programme</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Adjusted appropriation</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2000" b="1" i="0" u="none" strike="noStrike" dirty="0">
                          <a:solidFill>
                            <a:srgbClr val="000000"/>
                          </a:solidFill>
                          <a:effectLst/>
                          <a:latin typeface="Arial"/>
                        </a:rPr>
                        <a:t>Medium-term expenditure estimate</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421942">
                <a:tc vMerge="1">
                  <a:txBody>
                    <a:bodyPr/>
                    <a:lstStyle/>
                    <a:p>
                      <a:endParaRPr lang="en-US"/>
                    </a:p>
                  </a:txBody>
                  <a:tcPr/>
                </a:tc>
                <a:tc>
                  <a:txBody>
                    <a:bodyPr/>
                    <a:lstStyle/>
                    <a:p>
                      <a:pPr algn="ctr" fontAlgn="ctr"/>
                      <a:r>
                        <a:rPr lang="en-GB" sz="2000" b="1" i="0" u="none" strike="noStrike" dirty="0" smtClean="0">
                          <a:solidFill>
                            <a:srgbClr val="000000"/>
                          </a:solidFill>
                          <a:effectLst/>
                          <a:latin typeface="Arial"/>
                        </a:rPr>
                        <a:t>2016/17</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2017/18</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2018/19</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2019/20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21942">
                <a:tc vMerge="1">
                  <a:txBody>
                    <a:bodyPr/>
                    <a:lstStyle/>
                    <a:p>
                      <a:endParaRPr lang="en-US"/>
                    </a:p>
                  </a:txBody>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21942">
                <a:tc>
                  <a:txBody>
                    <a:bodyPr/>
                    <a:lstStyle/>
                    <a:p>
                      <a:pPr algn="l"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21942">
                <a:tc>
                  <a:txBody>
                    <a:bodyPr/>
                    <a:lstStyle/>
                    <a:p>
                      <a:pPr algn="l" fontAlgn="ctr"/>
                      <a:r>
                        <a:rPr lang="en-US" sz="2000" b="0" i="0" u="none" strike="noStrike" dirty="0" smtClean="0">
                          <a:solidFill>
                            <a:srgbClr val="000000"/>
                          </a:solidFill>
                          <a:effectLst/>
                          <a:latin typeface="Arial Narrow"/>
                        </a:rPr>
                        <a:t>EPWP Monitoring</a:t>
                      </a:r>
                      <a:r>
                        <a:rPr lang="en-US" sz="2000" b="0" i="0" u="none" strike="noStrike" baseline="0" dirty="0" smtClean="0">
                          <a:solidFill>
                            <a:srgbClr val="000000"/>
                          </a:solidFill>
                          <a:effectLst/>
                          <a:latin typeface="Arial Narrow"/>
                        </a:rPr>
                        <a:t> and Evaluation</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81 085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70 135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65 107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a:solidFill>
                            <a:srgbClr val="000000"/>
                          </a:solidFill>
                          <a:effectLst/>
                          <a:latin typeface="Arial Narrow" panose="020B0606020202030204" pitchFamily="34" charset="0"/>
                        </a:rPr>
                        <a:t>       70 827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21942">
                <a:tc>
                  <a:txBody>
                    <a:bodyPr/>
                    <a:lstStyle/>
                    <a:p>
                      <a:pPr algn="l" fontAlgn="ctr"/>
                      <a:r>
                        <a:rPr lang="en-US" sz="2000" b="0" i="0" u="none" strike="noStrike" dirty="0" smtClean="0">
                          <a:solidFill>
                            <a:srgbClr val="000000"/>
                          </a:solidFill>
                          <a:effectLst/>
                          <a:latin typeface="Arial Narrow"/>
                        </a:rPr>
                        <a:t>EPWP Infrastructure</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1 166 222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1 191 281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1 242 795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a:solidFill>
                            <a:srgbClr val="000000"/>
                          </a:solidFill>
                          <a:effectLst/>
                          <a:latin typeface="Arial Narrow" panose="020B0606020202030204" pitchFamily="34" charset="0"/>
                        </a:rPr>
                        <a:t>  1 337 669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21942">
                <a:tc>
                  <a:txBody>
                    <a:bodyPr/>
                    <a:lstStyle/>
                    <a:p>
                      <a:pPr algn="l" fontAlgn="ctr"/>
                      <a:r>
                        <a:rPr lang="en-US" sz="2000" b="0" i="0" u="none" strike="noStrike" dirty="0" smtClean="0">
                          <a:solidFill>
                            <a:srgbClr val="000000"/>
                          </a:solidFill>
                          <a:effectLst/>
                          <a:latin typeface="Arial Narrow"/>
                        </a:rPr>
                        <a:t>EPWP Operations</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1 008 379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1 077 092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1 148 675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a:solidFill>
                            <a:srgbClr val="000000"/>
                          </a:solidFill>
                          <a:effectLst/>
                          <a:latin typeface="Arial Narrow" panose="020B0606020202030204" pitchFamily="34" charset="0"/>
                        </a:rPr>
                        <a:t>  1 213 434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21942">
                <a:tc>
                  <a:txBody>
                    <a:bodyPr/>
                    <a:lstStyle/>
                    <a:p>
                      <a:pPr algn="l" fontAlgn="ctr"/>
                      <a:r>
                        <a:rPr lang="en-US" sz="2000" b="0" i="0" u="none" strike="noStrike" dirty="0" smtClean="0">
                          <a:solidFill>
                            <a:srgbClr val="000000"/>
                          </a:solidFill>
                          <a:effectLst/>
                          <a:latin typeface="Arial Narrow"/>
                        </a:rPr>
                        <a:t>EPWP Partnership Support</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56 504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68 539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dirty="0">
                          <a:solidFill>
                            <a:srgbClr val="000000"/>
                          </a:solidFill>
                          <a:effectLst/>
                          <a:latin typeface="Arial Narrow" panose="020B0606020202030204" pitchFamily="34" charset="0"/>
                        </a:rPr>
                        <a:t>       69 155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73 620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21942">
                <a:tc>
                  <a:txBody>
                    <a:bodyPr/>
                    <a:lstStyle/>
                    <a:p>
                      <a:pPr algn="l" fontAlgn="ctr"/>
                      <a:r>
                        <a:rPr lang="en-US" sz="2000" b="0" i="0" u="none" strike="noStrike" dirty="0" smtClean="0">
                          <a:solidFill>
                            <a:srgbClr val="000000"/>
                          </a:solidFill>
                          <a:effectLst/>
                          <a:latin typeface="Arial Narrow"/>
                        </a:rPr>
                        <a:t>EPWP Public Employment Coordinating Commission</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7 310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7 536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a:solidFill>
                            <a:srgbClr val="000000"/>
                          </a:solidFill>
                          <a:effectLst/>
                          <a:latin typeface="Arial Narrow" panose="020B0606020202030204" pitchFamily="34" charset="0"/>
                        </a:rPr>
                        <a:t>         7 494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8 035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21942">
                <a:tc>
                  <a:txBody>
                    <a:bodyPr/>
                    <a:lstStyle/>
                    <a:p>
                      <a:pPr algn="l" fontAlgn="ctr"/>
                      <a:r>
                        <a:rPr lang="en-GB" sz="2000" b="1" i="0" u="none" strike="noStrike" dirty="0">
                          <a:solidFill>
                            <a:srgbClr val="000000"/>
                          </a:solidFill>
                          <a:effectLst/>
                          <a:latin typeface="Arial Narrow"/>
                          <a:cs typeface="Arial"/>
                        </a:rPr>
                        <a:t> </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21942">
                <a:tc>
                  <a:txBody>
                    <a:bodyPr/>
                    <a:lstStyle/>
                    <a:p>
                      <a:pPr algn="l" fontAlgn="ctr"/>
                      <a:r>
                        <a:rPr lang="en-GB" sz="2000" b="1" i="0" u="none" strike="noStrike">
                          <a:solidFill>
                            <a:srgbClr val="000000"/>
                          </a:solidFill>
                          <a:effectLst/>
                          <a:latin typeface="Arial Narrow"/>
                          <a:cs typeface="Arial"/>
                        </a:rPr>
                        <a:t>Total</a:t>
                      </a: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2 319 500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2 414 583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1" i="0" u="none" strike="noStrike">
                          <a:solidFill>
                            <a:srgbClr val="000000"/>
                          </a:solidFill>
                          <a:effectLst/>
                          <a:latin typeface="Arial Narrow" panose="020B0606020202030204" pitchFamily="34" charset="0"/>
                        </a:rPr>
                        <a:t>  2 533 226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1" i="0" u="none" strike="noStrike" dirty="0">
                          <a:solidFill>
                            <a:srgbClr val="000000"/>
                          </a:solidFill>
                          <a:effectLst/>
                          <a:latin typeface="Arial Narrow" panose="020B0606020202030204" pitchFamily="34" charset="0"/>
                        </a:rPr>
                        <a:t>  2 703 585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988385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58</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3: ECONOMIC CLASSIFICATION</a:t>
            </a:r>
          </a:p>
        </p:txBody>
      </p:sp>
      <p:graphicFrame>
        <p:nvGraphicFramePr>
          <p:cNvPr id="6" name="Content Placeholder 5"/>
          <p:cNvGraphicFramePr>
            <a:graphicFrameLocks/>
          </p:cNvGraphicFramePr>
          <p:nvPr>
            <p:extLst>
              <p:ext uri="{D42A27DB-BD31-4B8C-83A1-F6EECF244321}">
                <p14:modId xmlns:p14="http://schemas.microsoft.com/office/powerpoint/2010/main" xmlns="" val="2137650542"/>
              </p:ext>
            </p:extLst>
          </p:nvPr>
        </p:nvGraphicFramePr>
        <p:xfrm>
          <a:off x="381000" y="1219205"/>
          <a:ext cx="11201401" cy="5137150"/>
        </p:xfrm>
        <a:graphic>
          <a:graphicData uri="http://schemas.openxmlformats.org/drawingml/2006/table">
            <a:tbl>
              <a:tblPr/>
              <a:tblGrid>
                <a:gridCol w="5561274"/>
                <a:gridCol w="1984248"/>
                <a:gridCol w="1363209"/>
                <a:gridCol w="1177317"/>
                <a:gridCol w="1115353"/>
              </a:tblGrid>
              <a:tr h="595405">
                <a:tc rowSpan="3">
                  <a:txBody>
                    <a:bodyPr/>
                    <a:lstStyle/>
                    <a:p>
                      <a:pPr algn="l" fontAlgn="ctr"/>
                      <a:r>
                        <a:rPr lang="en-GB" sz="1800" b="1" i="0" u="sng" strike="noStrike" dirty="0">
                          <a:solidFill>
                            <a:srgbClr val="000000"/>
                          </a:solidFill>
                          <a:effectLst/>
                          <a:latin typeface="Arial"/>
                        </a:rPr>
                        <a:t>Economic classification</a:t>
                      </a:r>
                      <a:endParaRPr lang="en-US" sz="18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Adjusted appropriation</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800" b="1" i="0" u="none" strike="noStrike" dirty="0">
                          <a:solidFill>
                            <a:srgbClr val="000000"/>
                          </a:solidFill>
                          <a:effectLst/>
                          <a:latin typeface="Arial"/>
                        </a:rPr>
                        <a:t>Medium-term expenditure estimate</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302783">
                <a:tc vMerge="1">
                  <a:txBody>
                    <a:bodyPr/>
                    <a:lstStyle/>
                    <a:p>
                      <a:endParaRPr lang="en-US"/>
                    </a:p>
                  </a:txBody>
                  <a:tcPr/>
                </a:tc>
                <a:tc>
                  <a:txBody>
                    <a:bodyPr/>
                    <a:lstStyle/>
                    <a:p>
                      <a:pPr algn="ctr" fontAlgn="ctr"/>
                      <a:r>
                        <a:rPr lang="en-GB" sz="1800" b="1" i="0" u="none" strike="noStrike" dirty="0" smtClean="0">
                          <a:solidFill>
                            <a:srgbClr val="000000"/>
                          </a:solidFill>
                          <a:effectLst/>
                          <a:latin typeface="Arial"/>
                        </a:rPr>
                        <a:t>2016/17</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2017/18</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2018/19</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2019/20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02783">
                <a:tc vMerge="1">
                  <a:txBody>
                    <a:bodyPr/>
                    <a:lstStyle/>
                    <a:p>
                      <a:endParaRPr lang="en-US"/>
                    </a:p>
                  </a:txBody>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02783">
                <a:tc>
                  <a:txBody>
                    <a:bodyPr/>
                    <a:lstStyle/>
                    <a:p>
                      <a:pPr algn="l" fontAlgn="ctr"/>
                      <a:r>
                        <a:rPr lang="en-GB" sz="1800" b="1" i="0" u="none" strike="noStrike">
                          <a:solidFill>
                            <a:srgbClr val="000000"/>
                          </a:solidFill>
                          <a:effectLst/>
                          <a:latin typeface="Arial Narrow"/>
                        </a:rPr>
                        <a:t>Current payments</a:t>
                      </a: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290 933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315 290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316 797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a:solidFill>
                            <a:srgbClr val="000000"/>
                          </a:solidFill>
                          <a:effectLst/>
                          <a:latin typeface="Arial Narrow" panose="020B0606020202030204" pitchFamily="34" charset="0"/>
                        </a:rPr>
                        <a:t>     340 245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GB" sz="1800" b="0" i="0" u="none" strike="noStrike" dirty="0">
                          <a:solidFill>
                            <a:srgbClr val="000000"/>
                          </a:solidFill>
                          <a:effectLst/>
                          <a:latin typeface="Arial Narrow"/>
                        </a:rPr>
                        <a:t>Compensation of employees</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154 748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156 379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dirty="0">
                          <a:solidFill>
                            <a:srgbClr val="000000"/>
                          </a:solidFill>
                          <a:effectLst/>
                          <a:latin typeface="Arial Narrow" panose="020B0606020202030204" pitchFamily="34" charset="0"/>
                        </a:rPr>
                        <a:t>     163 207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175 631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GB" sz="1800" b="0" i="0" u="none" strike="noStrike" dirty="0">
                          <a:solidFill>
                            <a:srgbClr val="000000"/>
                          </a:solidFill>
                          <a:effectLst/>
                          <a:latin typeface="Arial Narrow"/>
                        </a:rPr>
                        <a:t>Goods and services</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136 185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158 911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dirty="0">
                          <a:solidFill>
                            <a:srgbClr val="000000"/>
                          </a:solidFill>
                          <a:effectLst/>
                          <a:latin typeface="Arial Narrow" panose="020B0606020202030204" pitchFamily="34" charset="0"/>
                        </a:rPr>
                        <a:t>     153 590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164 614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GB" sz="1800" b="1" i="0" u="none" strike="noStrike" dirty="0">
                          <a:solidFill>
                            <a:srgbClr val="000000"/>
                          </a:solidFill>
                          <a:effectLst/>
                          <a:latin typeface="Arial Narrow"/>
                        </a:rPr>
                        <a:t>Transfers and subsidies</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2 026 079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2 096 681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2 213 665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2 360 577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GB" sz="1800" b="0" i="0" u="none" strike="noStrike">
                          <a:solidFill>
                            <a:srgbClr val="000000"/>
                          </a:solidFill>
                          <a:effectLst/>
                          <a:latin typeface="Arial Narrow"/>
                        </a:rPr>
                        <a:t>Provinces and municipalities</a:t>
                      </a:r>
                      <a:endParaRPr lang="en-US" sz="18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1 425 662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1 472 609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1 553 329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1 663 263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GB" sz="1800" b="0" i="0" u="none" strike="noStrike" dirty="0">
                          <a:solidFill>
                            <a:srgbClr val="000000"/>
                          </a:solidFill>
                          <a:effectLst/>
                          <a:latin typeface="Arial Narrow"/>
                        </a:rPr>
                        <a:t>Non-profit institutions</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600 257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623 904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660 158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697 126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GB" sz="1800" b="0" i="0" u="none" strike="noStrike" dirty="0">
                          <a:solidFill>
                            <a:srgbClr val="000000"/>
                          </a:solidFill>
                          <a:effectLst/>
                          <a:latin typeface="Arial Narrow"/>
                        </a:rPr>
                        <a:t>Households</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160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168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178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188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GB" sz="1800" b="1" i="0" u="none" strike="noStrike" dirty="0">
                          <a:solidFill>
                            <a:srgbClr val="000000"/>
                          </a:solidFill>
                          <a:effectLst/>
                          <a:latin typeface="Arial Narrow"/>
                        </a:rPr>
                        <a:t>Payments for capital assets</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2 488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2 612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2 764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2 763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GB" sz="1800" b="0" i="0" u="none" strike="noStrike" dirty="0">
                          <a:solidFill>
                            <a:srgbClr val="000000"/>
                          </a:solidFill>
                          <a:effectLst/>
                          <a:latin typeface="Arial Narrow"/>
                        </a:rPr>
                        <a:t>Machinery and equipment</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2 488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2 612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2 764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2 763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ZA" sz="1800" b="1" i="0" u="none" strike="noStrike" dirty="0">
                          <a:solidFill>
                            <a:srgbClr val="000000"/>
                          </a:solidFill>
                          <a:effectLst/>
                          <a:latin typeface="Arial Narrow"/>
                        </a:rPr>
                        <a:t> </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02783">
                <a:tc>
                  <a:txBody>
                    <a:bodyPr/>
                    <a:lstStyle/>
                    <a:p>
                      <a:pPr algn="l" fontAlgn="ctr"/>
                      <a:r>
                        <a:rPr lang="en-GB" sz="1800" b="1" i="0" u="none" strike="noStrike">
                          <a:solidFill>
                            <a:srgbClr val="000000"/>
                          </a:solidFill>
                          <a:effectLst/>
                          <a:latin typeface="Arial Narrow"/>
                        </a:rPr>
                        <a:t>Total</a:t>
                      </a: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2 319 500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2 414 583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2 533 226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2 703 585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4077637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59</a:t>
            </a:fld>
            <a:endParaRPr lang="en-US" dirty="0">
              <a:solidFill>
                <a:prstClr val="black">
                  <a:tint val="75000"/>
                </a:prstClr>
              </a:solidFill>
            </a:endParaRPr>
          </a:p>
        </p:txBody>
      </p:sp>
      <p:sp>
        <p:nvSpPr>
          <p:cNvPr id="4" name="Title 3"/>
          <p:cNvSpPr>
            <a:spLocks noGrp="1"/>
          </p:cNvSpPr>
          <p:nvPr>
            <p:ph type="title"/>
          </p:nvPr>
        </p:nvSpPr>
        <p:spPr>
          <a:xfrm>
            <a:off x="8110" y="4482"/>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ANALYSIS – PROGRAMME 3</a:t>
            </a:r>
          </a:p>
        </p:txBody>
      </p:sp>
      <p:sp>
        <p:nvSpPr>
          <p:cNvPr id="2" name="Rectangle 1"/>
          <p:cNvSpPr/>
          <p:nvPr/>
        </p:nvSpPr>
        <p:spPr>
          <a:xfrm>
            <a:off x="457200" y="1295400"/>
            <a:ext cx="11277600" cy="3139321"/>
          </a:xfrm>
          <a:prstGeom prst="rect">
            <a:avLst/>
          </a:prstGeom>
        </p:spPr>
        <p:txBody>
          <a:bodyPr wrap="square">
            <a:spAutoFit/>
          </a:bodyPr>
          <a:lstStyle/>
          <a:p>
            <a:pPr algn="just"/>
            <a:r>
              <a:rPr lang="en-GB" dirty="0">
                <a:solidFill>
                  <a:prstClr val="black"/>
                </a:solidFill>
              </a:rPr>
              <a:t>The spending focus over the medium-term will be on coordinating the implementation of the Expanded Public Works Programme which aims to create work </a:t>
            </a:r>
            <a:r>
              <a:rPr lang="en-GB" dirty="0" smtClean="0">
                <a:solidFill>
                  <a:prstClr val="black"/>
                </a:solidFill>
              </a:rPr>
              <a:t>opportunities and </a:t>
            </a:r>
            <a:r>
              <a:rPr lang="en-GB" dirty="0">
                <a:solidFill>
                  <a:prstClr val="black"/>
                </a:solidFill>
              </a:rPr>
              <a:t>provide income support to poor and unemployed through the use of labour intensive methods. The bulk of the programme’s budget goes towards </a:t>
            </a:r>
            <a:r>
              <a:rPr lang="en-GB" dirty="0" smtClean="0">
                <a:solidFill>
                  <a:prstClr val="black"/>
                </a:solidFill>
              </a:rPr>
              <a:t>the payment </a:t>
            </a:r>
            <a:r>
              <a:rPr lang="en-GB" dirty="0">
                <a:solidFill>
                  <a:prstClr val="black"/>
                </a:solidFill>
              </a:rPr>
              <a:t>for performance based incentives to eligible Provinces, Municipalities and non-profit organisations to incentivise them to increase job creation efforts in </a:t>
            </a:r>
            <a:r>
              <a:rPr lang="en-GB" dirty="0" smtClean="0">
                <a:solidFill>
                  <a:prstClr val="black"/>
                </a:solidFill>
              </a:rPr>
              <a:t>the </a:t>
            </a:r>
            <a:r>
              <a:rPr lang="en-ZA" dirty="0" smtClean="0">
                <a:solidFill>
                  <a:prstClr val="black"/>
                </a:solidFill>
              </a:rPr>
              <a:t>Expanded </a:t>
            </a:r>
            <a:r>
              <a:rPr lang="en-ZA" dirty="0">
                <a:solidFill>
                  <a:prstClr val="black"/>
                </a:solidFill>
              </a:rPr>
              <a:t>Public Works Programme.</a:t>
            </a:r>
          </a:p>
          <a:p>
            <a:pPr algn="just"/>
            <a:endParaRPr lang="en-GB" dirty="0" smtClean="0">
              <a:solidFill>
                <a:prstClr val="black"/>
              </a:solidFill>
            </a:endParaRPr>
          </a:p>
          <a:p>
            <a:pPr algn="just"/>
            <a:r>
              <a:rPr lang="en-GB" dirty="0" smtClean="0">
                <a:solidFill>
                  <a:prstClr val="black"/>
                </a:solidFill>
              </a:rPr>
              <a:t>The </a:t>
            </a:r>
            <a:r>
              <a:rPr lang="en-GB" dirty="0">
                <a:solidFill>
                  <a:prstClr val="black"/>
                </a:solidFill>
              </a:rPr>
              <a:t>average increase of 5.3 per cent in spending between 2013/14 and 2015/16 was due to the allocation of additional funding in the form of performance </a:t>
            </a:r>
            <a:r>
              <a:rPr lang="en-GB" dirty="0" smtClean="0">
                <a:solidFill>
                  <a:prstClr val="black"/>
                </a:solidFill>
              </a:rPr>
              <a:t>incentives to </a:t>
            </a:r>
            <a:r>
              <a:rPr lang="en-GB" dirty="0">
                <a:solidFill>
                  <a:prstClr val="black"/>
                </a:solidFill>
              </a:rPr>
              <a:t>eligible public bodies for the creation effort in support of the Phase III. Over the medium-term, the budget for the Expanded Public Works Programme </a:t>
            </a:r>
            <a:r>
              <a:rPr lang="en-GB" dirty="0" smtClean="0">
                <a:solidFill>
                  <a:prstClr val="black"/>
                </a:solidFill>
              </a:rPr>
              <a:t>will increase </a:t>
            </a:r>
            <a:r>
              <a:rPr lang="en-GB" dirty="0">
                <a:solidFill>
                  <a:prstClr val="black"/>
                </a:solidFill>
              </a:rPr>
              <a:t>at an average of 5 per cent with the bulk of the of the expenditure going towards the transfers to Provinces, Municipalities and Non-Profit </a:t>
            </a:r>
            <a:r>
              <a:rPr lang="en-GB" dirty="0" smtClean="0">
                <a:solidFill>
                  <a:prstClr val="black"/>
                </a:solidFill>
              </a:rPr>
              <a:t>Organisations for </a:t>
            </a:r>
            <a:r>
              <a:rPr lang="en-GB" dirty="0">
                <a:solidFill>
                  <a:prstClr val="black"/>
                </a:solidFill>
              </a:rPr>
              <a:t>the creation of job opportunities.</a:t>
            </a:r>
            <a:endParaRPr lang="en-ZA" dirty="0">
              <a:solidFill>
                <a:prstClr val="black"/>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96318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6</a:t>
            </a:fld>
            <a:endParaRPr lang="en-US">
              <a:solidFill>
                <a:prstClr val="black">
                  <a:tint val="75000"/>
                </a:prstClr>
              </a:solidFill>
            </a:endParaRPr>
          </a:p>
        </p:txBody>
      </p:sp>
      <p:sp>
        <p:nvSpPr>
          <p:cNvPr id="3" name="Title 2"/>
          <p:cNvSpPr>
            <a:spLocks noGrp="1"/>
          </p:cNvSpPr>
          <p:nvPr>
            <p:ph type="title"/>
          </p:nvPr>
        </p:nvSpPr>
        <p:spPr>
          <a:xfrm>
            <a:off x="0" y="0"/>
            <a:ext cx="10972799" cy="990600"/>
          </a:xfrm>
        </p:spPr>
        <p:txBody>
          <a:bodyPr>
            <a:normAutofit/>
          </a:bodyPr>
          <a:lstStyle/>
          <a:p>
            <a:r>
              <a:rPr lang="en-ZA" b="1" dirty="0" smtClean="0">
                <a:solidFill>
                  <a:srgbClr val="F79646">
                    <a:lumMod val="50000"/>
                  </a:srgbClr>
                </a:solidFill>
                <a:latin typeface="Tahoma" pitchFamily="34" charset="0"/>
                <a:ea typeface="Tahoma" pitchFamily="34" charset="0"/>
                <a:cs typeface="Tahoma" pitchFamily="34" charset="0"/>
              </a:rPr>
              <a:t>PLANNED POLICY INIATIVES</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381000" y="982133"/>
            <a:ext cx="11430000" cy="369332"/>
          </a:xfrm>
          <a:prstGeom prst="rect">
            <a:avLst/>
          </a:prstGeom>
          <a:noFill/>
        </p:spPr>
        <p:txBody>
          <a:bodyPr wrap="square" rtlCol="0">
            <a:spAutoFit/>
          </a:bodyPr>
          <a:lstStyle/>
          <a:p>
            <a:pPr algn="ctr"/>
            <a:endParaRPr lang="en-ZA" dirty="0">
              <a:solidFill>
                <a:prstClr val="black"/>
              </a:solidFill>
            </a:endParaRPr>
          </a:p>
        </p:txBody>
      </p:sp>
      <p:sp>
        <p:nvSpPr>
          <p:cNvPr id="6" name="Rectangle 92"/>
          <p:cNvSpPr>
            <a:spLocks noChangeArrowheads="1"/>
          </p:cNvSpPr>
          <p:nvPr/>
        </p:nvSpPr>
        <p:spPr bwMode="auto">
          <a:xfrm>
            <a:off x="245295" y="1254159"/>
            <a:ext cx="11337107" cy="544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defTabSz="914400">
              <a:defRPr/>
            </a:pPr>
            <a:r>
              <a:rPr lang="en-US" sz="1550" b="1" dirty="0" smtClean="0">
                <a:solidFill>
                  <a:prstClr val="black"/>
                </a:solidFill>
                <a:ea typeface="Arial Unicode MS" pitchFamily="34" charset="-128"/>
                <a:cs typeface="Arial" panose="020B0604020202020204" pitchFamily="34" charset="0"/>
              </a:rPr>
              <a:t>The </a:t>
            </a:r>
            <a:r>
              <a:rPr lang="en-US" sz="1550" b="1" dirty="0">
                <a:solidFill>
                  <a:prstClr val="black"/>
                </a:solidFill>
                <a:ea typeface="Arial Unicode MS" pitchFamily="34" charset="-128"/>
                <a:cs typeface="Arial" panose="020B0604020202020204" pitchFamily="34" charset="0"/>
              </a:rPr>
              <a:t>Department will review and/or develop the following policies and </a:t>
            </a:r>
            <a:r>
              <a:rPr lang="en-US" sz="1550" b="1" dirty="0" smtClean="0">
                <a:solidFill>
                  <a:prstClr val="black"/>
                </a:solidFill>
                <a:ea typeface="Arial Unicode MS" pitchFamily="34" charset="-128"/>
                <a:cs typeface="Arial" panose="020B0604020202020204" pitchFamily="34" charset="0"/>
              </a:rPr>
              <a:t>legislation during 2017/18:</a:t>
            </a:r>
            <a:endParaRPr lang="en-US" sz="1550" b="1" dirty="0">
              <a:solidFill>
                <a:prstClr val="black"/>
              </a:solidFill>
              <a:ea typeface="Arial Unicode MS" pitchFamily="34" charset="-128"/>
              <a:cs typeface="Arial" panose="020B0604020202020204" pitchFamily="34" charset="0"/>
            </a:endParaRPr>
          </a:p>
          <a:p>
            <a:pPr algn="just" defTabSz="914400">
              <a:defRPr/>
            </a:pPr>
            <a:endParaRPr lang="en-US" sz="1550" dirty="0">
              <a:solidFill>
                <a:prstClr val="black"/>
              </a:solidFill>
              <a:ea typeface="Arial Unicode MS" pitchFamily="34" charset="-128"/>
              <a:cs typeface="Arial" panose="020B0604020202020204" pitchFamily="34" charset="0"/>
            </a:endParaRPr>
          </a:p>
          <a:p>
            <a:pPr marL="400050" indent="-400050" algn="just" defTabSz="914400">
              <a:spcBef>
                <a:spcPts val="1200"/>
              </a:spcBef>
              <a:spcAft>
                <a:spcPts val="600"/>
              </a:spcAft>
              <a:buFont typeface="+mj-lt"/>
              <a:buAutoNum type="arabicPeriod"/>
              <a:defRPr/>
            </a:pPr>
            <a:r>
              <a:rPr lang="en-ZA" sz="1550" dirty="0">
                <a:ea typeface="Arial Unicode MS" pitchFamily="34" charset="-128"/>
                <a:cs typeface="Arial" panose="020B0604020202020204" pitchFamily="34" charset="0"/>
              </a:rPr>
              <a:t>The Expropriation Bill [B 4D-2015] </a:t>
            </a:r>
            <a:r>
              <a:rPr lang="en-ZA" sz="1550" dirty="0" smtClean="0">
                <a:ea typeface="Arial Unicode MS" pitchFamily="34" charset="-128"/>
                <a:cs typeface="Arial" panose="020B0604020202020204" pitchFamily="34" charset="0"/>
              </a:rPr>
              <a:t>that was passed by Parliament in 2016, has </a:t>
            </a:r>
            <a:r>
              <a:rPr lang="en-ZA" sz="1550" dirty="0">
                <a:ea typeface="Arial Unicode MS" pitchFamily="34" charset="-128"/>
                <a:cs typeface="Arial" panose="020B0604020202020204" pitchFamily="34" charset="0"/>
              </a:rPr>
              <a:t>been </a:t>
            </a:r>
            <a:r>
              <a:rPr lang="en-ZA" sz="1550" dirty="0" smtClean="0">
                <a:ea typeface="Arial Unicode MS" pitchFamily="34" charset="-128"/>
                <a:cs typeface="Arial" panose="020B0604020202020204" pitchFamily="34" charset="0"/>
              </a:rPr>
              <a:t>returned by the President, citing a lack of proper consultation. </a:t>
            </a:r>
            <a:r>
              <a:rPr lang="en-ZA" sz="1550" dirty="0">
                <a:ea typeface="Arial Unicode MS" pitchFamily="34" charset="-128"/>
                <a:cs typeface="Arial" panose="020B0604020202020204" pitchFamily="34" charset="0"/>
              </a:rPr>
              <a:t>The legislation will ultimately replace the Expropriation Act, 1975 which is inconsistent with the spirit and provisions of the Constitution, 1996.</a:t>
            </a:r>
            <a:endParaRPr lang="en-US" sz="1550" dirty="0" smtClean="0">
              <a:ea typeface="Arial Unicode MS" pitchFamily="34" charset="-128"/>
              <a:cs typeface="Arial" panose="020B0604020202020204" pitchFamily="34" charset="0"/>
            </a:endParaRPr>
          </a:p>
          <a:p>
            <a:pPr marL="400050" indent="-400050" algn="just" defTabSz="914400">
              <a:spcBef>
                <a:spcPts val="1200"/>
              </a:spcBef>
              <a:spcAft>
                <a:spcPts val="600"/>
              </a:spcAft>
              <a:buFont typeface="+mj-lt"/>
              <a:buAutoNum type="arabicPeriod"/>
              <a:defRPr/>
            </a:pPr>
            <a:r>
              <a:rPr lang="en-ZA" sz="1550" dirty="0" smtClean="0">
                <a:solidFill>
                  <a:prstClr val="black"/>
                </a:solidFill>
                <a:ea typeface="Arial Unicode MS" pitchFamily="34" charset="-128"/>
                <a:cs typeface="Arial" panose="020B0604020202020204" pitchFamily="34" charset="0"/>
              </a:rPr>
              <a:t>the </a:t>
            </a:r>
            <a:r>
              <a:rPr lang="en-ZA" sz="1550" dirty="0">
                <a:solidFill>
                  <a:prstClr val="black"/>
                </a:solidFill>
                <a:ea typeface="Arial Unicode MS" pitchFamily="34" charset="-128"/>
                <a:cs typeface="Arial" panose="020B0604020202020204" pitchFamily="34" charset="0"/>
              </a:rPr>
              <a:t>Department is processing the draft Public Works General Laws Amendment and Repeal Bill that has been developed to repeal or amend legislation or provisions in legislation assigned to the Department that are inconsistent with the Constitution or are redundant or </a:t>
            </a:r>
            <a:r>
              <a:rPr lang="en-ZA" sz="1550" dirty="0" smtClean="0">
                <a:solidFill>
                  <a:prstClr val="black"/>
                </a:solidFill>
                <a:ea typeface="Arial Unicode MS" pitchFamily="34" charset="-128"/>
                <a:cs typeface="Arial" panose="020B0604020202020204" pitchFamily="34" charset="0"/>
              </a:rPr>
              <a:t>obsolete.</a:t>
            </a:r>
            <a:endParaRPr lang="en-US" sz="1550" dirty="0" smtClean="0">
              <a:solidFill>
                <a:prstClr val="black"/>
              </a:solidFill>
              <a:ea typeface="Arial Unicode MS" pitchFamily="34" charset="-128"/>
              <a:cs typeface="Arial" panose="020B0604020202020204" pitchFamily="34" charset="0"/>
            </a:endParaRPr>
          </a:p>
          <a:p>
            <a:pPr marL="400050" indent="-400050" algn="just" defTabSz="914400">
              <a:spcBef>
                <a:spcPts val="1200"/>
              </a:spcBef>
              <a:spcAft>
                <a:spcPts val="600"/>
              </a:spcAft>
              <a:buFont typeface="+mj-lt"/>
              <a:buAutoNum type="arabicPeriod"/>
              <a:defRPr/>
            </a:pPr>
            <a:r>
              <a:rPr lang="en-US" sz="1550" dirty="0" smtClean="0">
                <a:ea typeface="Arial Unicode MS" pitchFamily="34" charset="-128"/>
                <a:cs typeface="Arial" panose="020B0604020202020204" pitchFamily="34" charset="0"/>
              </a:rPr>
              <a:t>Review </a:t>
            </a:r>
            <a:r>
              <a:rPr lang="en-US" sz="1550" dirty="0">
                <a:ea typeface="Arial Unicode MS" pitchFamily="34" charset="-128"/>
                <a:cs typeface="Arial" panose="020B0604020202020204" pitchFamily="34" charset="0"/>
              </a:rPr>
              <a:t>of the Department’s White Papers: </a:t>
            </a:r>
            <a:r>
              <a:rPr lang="en-US" sz="1550" i="1" dirty="0">
                <a:ea typeface="Arial Unicode MS" pitchFamily="34" charset="-128"/>
                <a:cs typeface="Arial" panose="020B0604020202020204" pitchFamily="34" charset="0"/>
              </a:rPr>
              <a:t>“Public Works towards the 21st </a:t>
            </a:r>
            <a:r>
              <a:rPr lang="en-US" sz="1550" i="1" dirty="0" smtClean="0">
                <a:ea typeface="Arial Unicode MS" pitchFamily="34" charset="-128"/>
                <a:cs typeface="Arial" panose="020B0604020202020204" pitchFamily="34" charset="0"/>
              </a:rPr>
              <a:t>Century</a:t>
            </a:r>
            <a:r>
              <a:rPr lang="en-US" sz="1550" i="1" dirty="0">
                <a:ea typeface="Arial Unicode MS" pitchFamily="34" charset="-128"/>
                <a:cs typeface="Arial" panose="020B0604020202020204" pitchFamily="34" charset="0"/>
              </a:rPr>
              <a:t>, </a:t>
            </a:r>
            <a:r>
              <a:rPr lang="en-US" sz="1550" i="1" dirty="0" smtClean="0">
                <a:ea typeface="Arial Unicode MS" pitchFamily="34" charset="-128"/>
                <a:cs typeface="Arial" panose="020B0604020202020204" pitchFamily="34" charset="0"/>
              </a:rPr>
              <a:t>1997”</a:t>
            </a:r>
            <a:r>
              <a:rPr lang="en-US" sz="1550" dirty="0" smtClean="0">
                <a:ea typeface="Arial Unicode MS" pitchFamily="34" charset="-128"/>
                <a:cs typeface="Arial" panose="020B0604020202020204" pitchFamily="34" charset="0"/>
              </a:rPr>
              <a:t>; </a:t>
            </a:r>
            <a:r>
              <a:rPr lang="en-US" sz="1550" dirty="0">
                <a:ea typeface="Arial Unicode MS" pitchFamily="34" charset="-128"/>
                <a:cs typeface="Arial" panose="020B0604020202020204" pitchFamily="34" charset="0"/>
              </a:rPr>
              <a:t>and </a:t>
            </a:r>
            <a:r>
              <a:rPr lang="en-US" sz="1550" i="1" dirty="0" smtClean="0">
                <a:ea typeface="Arial Unicode MS" pitchFamily="34" charset="-128"/>
                <a:cs typeface="Arial" panose="020B0604020202020204" pitchFamily="34" charset="0"/>
              </a:rPr>
              <a:t>“Creating </a:t>
            </a:r>
            <a:r>
              <a:rPr lang="en-US" sz="1550" i="1" dirty="0">
                <a:ea typeface="Arial Unicode MS" pitchFamily="34" charset="-128"/>
                <a:cs typeface="Arial" panose="020B0604020202020204" pitchFamily="34" charset="0"/>
              </a:rPr>
              <a:t>an Enabling Environment for Reconstruction, Growth and Development in the Construction Industry, 1999”</a:t>
            </a:r>
            <a:r>
              <a:rPr lang="en-US" sz="1550" dirty="0">
                <a:ea typeface="Arial Unicode MS" pitchFamily="34" charset="-128"/>
                <a:cs typeface="Arial" panose="020B0604020202020204" pitchFamily="34" charset="0"/>
              </a:rPr>
              <a:t> towards the development of </a:t>
            </a:r>
            <a:r>
              <a:rPr lang="en-US" sz="1550" dirty="0" smtClean="0">
                <a:ea typeface="Arial Unicode MS" pitchFamily="34" charset="-128"/>
                <a:cs typeface="Arial" panose="020B0604020202020204" pitchFamily="34" charset="0"/>
              </a:rPr>
              <a:t> a new Public Works White Paper and ultimately enabling legislation.</a:t>
            </a:r>
            <a:endParaRPr lang="en-US" sz="1550" dirty="0">
              <a:ea typeface="Arial Unicode MS" pitchFamily="34" charset="-128"/>
              <a:cs typeface="Arial" panose="020B0604020202020204" pitchFamily="34" charset="0"/>
            </a:endParaRPr>
          </a:p>
          <a:p>
            <a:pPr marL="400050" indent="-400050" algn="just" defTabSz="914400">
              <a:spcBef>
                <a:spcPts val="1200"/>
              </a:spcBef>
              <a:spcAft>
                <a:spcPts val="600"/>
              </a:spcAft>
              <a:buFont typeface="+mj-lt"/>
              <a:buAutoNum type="arabicPeriod"/>
              <a:defRPr/>
            </a:pPr>
            <a:r>
              <a:rPr lang="en-US" sz="1550" dirty="0" smtClean="0">
                <a:solidFill>
                  <a:prstClr val="black"/>
                </a:solidFill>
                <a:ea typeface="Arial Unicode MS" pitchFamily="34" charset="-128"/>
                <a:cs typeface="Arial" panose="020B0604020202020204" pitchFamily="34" charset="0"/>
              </a:rPr>
              <a:t>Review of the Construction Industry Development Board (</a:t>
            </a:r>
            <a:r>
              <a:rPr lang="en-US" sz="1550" dirty="0" err="1" smtClean="0">
                <a:solidFill>
                  <a:prstClr val="black"/>
                </a:solidFill>
                <a:ea typeface="Arial Unicode MS" pitchFamily="34" charset="-128"/>
                <a:cs typeface="Arial" panose="020B0604020202020204" pitchFamily="34" charset="0"/>
              </a:rPr>
              <a:t>cidb</a:t>
            </a:r>
            <a:r>
              <a:rPr lang="en-US" sz="1550" dirty="0" smtClean="0">
                <a:solidFill>
                  <a:prstClr val="black"/>
                </a:solidFill>
                <a:ea typeface="Arial Unicode MS" pitchFamily="34" charset="-128"/>
                <a:cs typeface="Arial" panose="020B0604020202020204" pitchFamily="34" charset="0"/>
              </a:rPr>
              <a:t>) and Council for the Built Environment (CBE) Acts.</a:t>
            </a:r>
            <a:endParaRPr lang="en-US" sz="1550" dirty="0">
              <a:solidFill>
                <a:prstClr val="black"/>
              </a:solidFill>
              <a:ea typeface="Arial Unicode MS" pitchFamily="34" charset="-128"/>
              <a:cs typeface="Arial" panose="020B0604020202020204" pitchFamily="34" charset="0"/>
            </a:endParaRPr>
          </a:p>
          <a:p>
            <a:pPr marL="400050" indent="-400050" algn="just" defTabSz="914400">
              <a:spcBef>
                <a:spcPts val="1200"/>
              </a:spcBef>
              <a:spcAft>
                <a:spcPts val="600"/>
              </a:spcAft>
              <a:buFont typeface="+mj-lt"/>
              <a:buAutoNum type="arabicPeriod"/>
              <a:defRPr/>
            </a:pPr>
            <a:r>
              <a:rPr lang="en-US" sz="1550" dirty="0">
                <a:solidFill>
                  <a:prstClr val="black"/>
                </a:solidFill>
                <a:ea typeface="Arial Unicode MS" pitchFamily="34" charset="-128"/>
                <a:cs typeface="Arial" panose="020B0604020202020204" pitchFamily="34" charset="0"/>
              </a:rPr>
              <a:t>D</a:t>
            </a:r>
            <a:r>
              <a:rPr lang="en-US" sz="1550" dirty="0" smtClean="0">
                <a:solidFill>
                  <a:prstClr val="black"/>
                </a:solidFill>
                <a:ea typeface="Arial Unicode MS" pitchFamily="34" charset="-128"/>
                <a:cs typeface="Arial" panose="020B0604020202020204" pitchFamily="34" charset="0"/>
              </a:rPr>
              <a:t>evelop </a:t>
            </a:r>
            <a:r>
              <a:rPr lang="en-US" sz="1550" dirty="0">
                <a:solidFill>
                  <a:prstClr val="black"/>
                </a:solidFill>
                <a:ea typeface="Arial Unicode MS" pitchFamily="34" charset="-128"/>
                <a:cs typeface="Arial" panose="020B0604020202020204" pitchFamily="34" charset="0"/>
              </a:rPr>
              <a:t>legislation to establish the Independent Development Trust (IDT) </a:t>
            </a:r>
            <a:r>
              <a:rPr lang="en-US" sz="1550" dirty="0" smtClean="0">
                <a:solidFill>
                  <a:prstClr val="black"/>
                </a:solidFill>
                <a:ea typeface="Arial Unicode MS" pitchFamily="34" charset="-128"/>
                <a:cs typeface="Arial" panose="020B0604020202020204" pitchFamily="34" charset="0"/>
              </a:rPr>
              <a:t>as a public entity that supports </a:t>
            </a:r>
            <a:r>
              <a:rPr lang="en-US" sz="1550" dirty="0">
                <a:solidFill>
                  <a:prstClr val="black"/>
                </a:solidFill>
                <a:ea typeface="Arial Unicode MS" pitchFamily="34" charset="-128"/>
                <a:cs typeface="Arial" panose="020B0604020202020204" pitchFamily="34" charset="0"/>
              </a:rPr>
              <a:t>the State in the delivery of social </a:t>
            </a:r>
            <a:r>
              <a:rPr lang="en-US" sz="1550" dirty="0" smtClean="0">
                <a:solidFill>
                  <a:prstClr val="black"/>
                </a:solidFill>
                <a:ea typeface="Arial Unicode MS" pitchFamily="34" charset="-128"/>
                <a:cs typeface="Arial" panose="020B0604020202020204" pitchFamily="34" charset="0"/>
              </a:rPr>
              <a:t>infrastructure.</a:t>
            </a:r>
            <a:endParaRPr lang="en-US" sz="1550" dirty="0">
              <a:solidFill>
                <a:prstClr val="black"/>
              </a:solidFill>
              <a:ea typeface="Arial Unicode MS" pitchFamily="34" charset="-128"/>
              <a:cs typeface="Arial" panose="020B0604020202020204" pitchFamily="34" charset="0"/>
            </a:endParaRPr>
          </a:p>
          <a:p>
            <a:pPr algn="just" defTabSz="914400">
              <a:lnSpc>
                <a:spcPct val="120000"/>
              </a:lnSpc>
              <a:spcBef>
                <a:spcPts val="800"/>
              </a:spcBef>
            </a:pPr>
            <a:endParaRPr lang="en-ZA" sz="1200" dirty="0">
              <a:solidFill>
                <a:prstClr val="black"/>
              </a:solidFill>
              <a:ea typeface="Times New Roman" panose="02020603050405020304" pitchFamily="18" charset="0"/>
              <a:cs typeface="Times New Roman" panose="02020603050405020304" pitchFamily="18" charset="0"/>
            </a:endParaRPr>
          </a:p>
          <a:p>
            <a:pPr algn="just" defTabSz="914400">
              <a:lnSpc>
                <a:spcPct val="120000"/>
              </a:lnSpc>
              <a:spcBef>
                <a:spcPts val="800"/>
              </a:spcBef>
            </a:pPr>
            <a:endParaRPr lang="en-ZA" sz="1500" b="1" dirty="0">
              <a:solidFill>
                <a:srgbClr val="C00000"/>
              </a:solidFill>
              <a:ea typeface="Arial Unicode MS" pitchFamily="34" charset="-128"/>
              <a:cs typeface="Arial" panose="020B0604020202020204" pitchFamily="34" charset="0"/>
            </a:endParaRPr>
          </a:p>
          <a:p>
            <a:pPr marL="450215" algn="just" defTabSz="914400">
              <a:lnSpc>
                <a:spcPct val="130000"/>
              </a:lnSpc>
              <a:spcBef>
                <a:spcPts val="1200"/>
              </a:spcBef>
              <a:spcAft>
                <a:spcPts val="1800"/>
              </a:spcAft>
            </a:pPr>
            <a:r>
              <a:rPr lang="en-ZA" sz="1600" dirty="0" smtClean="0">
                <a:solidFill>
                  <a:prstClr val="black"/>
                </a:solidFill>
                <a:ea typeface="Times New Roman" panose="02020603050405020304" pitchFamily="18" charset="0"/>
                <a:cs typeface="Times New Roman" panose="02020603050405020304" pitchFamily="18" charset="0"/>
              </a:rPr>
              <a:t>  </a:t>
            </a:r>
            <a:endParaRPr lang="en-ZA" sz="1600" dirty="0">
              <a:solidFill>
                <a:prstClr val="black"/>
              </a:solidFill>
              <a:ea typeface="Times New Roman" panose="02020603050405020304" pitchFamily="18" charset="0"/>
              <a:cs typeface="Times New Roman" panose="02020603050405020304" pitchFamily="18" charset="0"/>
            </a:endParaRPr>
          </a:p>
          <a:p>
            <a:pPr algn="just" defTabSz="914400">
              <a:defRPr/>
            </a:pPr>
            <a:endParaRPr lang="en-GB" sz="1500" dirty="0">
              <a:solidFill>
                <a:prstClr val="black"/>
              </a:solidFill>
              <a:ea typeface="Arial Unicode MS" pitchFamily="34" charset="-128"/>
              <a:cs typeface="Arial" panose="020B0604020202020204" pitchFamily="34" charset="0"/>
            </a:endParaRPr>
          </a:p>
        </p:txBody>
      </p:sp>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1144788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 y="152400"/>
            <a:ext cx="12201144" cy="6858000"/>
            <a:chOff x="-9144" y="76200"/>
            <a:chExt cx="12201144" cy="6858000"/>
          </a:xfrm>
        </p:grpSpPr>
        <p:sp>
          <p:nvSpPr>
            <p:cNvPr id="5" name="Rounded Rectangle 4"/>
            <p:cNvSpPr/>
            <p:nvPr/>
          </p:nvSpPr>
          <p:spPr>
            <a:xfrm>
              <a:off x="-9144" y="76200"/>
              <a:ext cx="12192000" cy="6858000"/>
            </a:xfrm>
            <a:prstGeom prst="roundRect">
              <a:avLst/>
            </a:prstGeom>
            <a:gradFill flip="none" rotWithShape="1">
              <a:gsLst>
                <a:gs pos="0">
                  <a:schemeClr val="accent6">
                    <a:lumMod val="20000"/>
                    <a:lumOff val="80000"/>
                  </a:schemeClr>
                </a:gs>
                <a:gs pos="77000">
                  <a:schemeClr val="accent6">
                    <a:lumMod val="95000"/>
                    <a:lumOff val="5000"/>
                  </a:schemeClr>
                </a:gs>
                <a:gs pos="100000">
                  <a:schemeClr val="accent6">
                    <a:lumMod val="75000"/>
                  </a:schemeClr>
                </a:gs>
              </a:gsLst>
              <a:path path="shape">
                <a:fillToRect l="50000" t="50000" r="50000" b="50000"/>
              </a:path>
              <a:tileRect/>
            </a:gra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ln w="0"/>
                <a:gradFill>
                  <a:gsLst>
                    <a:gs pos="21000">
                      <a:srgbClr val="53575C"/>
                    </a:gs>
                    <a:gs pos="88000">
                      <a:srgbClr val="C5C7CA"/>
                    </a:gs>
                  </a:gsLst>
                  <a:lin ang="5400000"/>
                </a:gradFill>
              </a:endParaRPr>
            </a:p>
          </p:txBody>
        </p:sp>
        <p:sp>
          <p:nvSpPr>
            <p:cNvPr id="6" name="Rectangle 5"/>
            <p:cNvSpPr/>
            <p:nvPr/>
          </p:nvSpPr>
          <p:spPr>
            <a:xfrm>
              <a:off x="0" y="1447800"/>
              <a:ext cx="12192000" cy="4114800"/>
            </a:xfrm>
            <a:prstGeom prst="rect">
              <a:avLst/>
            </a:prstGeom>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grpSp>
      <p:sp>
        <p:nvSpPr>
          <p:cNvPr id="2" name="TextBox 1"/>
          <p:cNvSpPr txBox="1"/>
          <p:nvPr/>
        </p:nvSpPr>
        <p:spPr>
          <a:xfrm>
            <a:off x="228600" y="2209800"/>
            <a:ext cx="11734800" cy="3130537"/>
          </a:xfrm>
          <a:prstGeom prst="rect">
            <a:avLst/>
          </a:prstGeom>
          <a:noFill/>
        </p:spPr>
        <p:txBody>
          <a:bodyPr wrap="square" rtlCol="0">
            <a:spAutoFit/>
          </a:bodyPr>
          <a:lstStyle/>
          <a:p>
            <a:pPr algn="ctr">
              <a:spcAft>
                <a:spcPts val="1200"/>
              </a:spcAft>
            </a:pPr>
            <a:r>
              <a:rPr lang="en-ZA" sz="9143" b="1" dirty="0" smtClean="0">
                <a:ln w="6600">
                  <a:solidFill>
                    <a:srgbClr val="F79646"/>
                  </a:solidFill>
                  <a:prstDash val="solid"/>
                </a:ln>
                <a:solidFill>
                  <a:srgbClr val="FFFFFF"/>
                </a:solidFill>
                <a:effectLst>
                  <a:outerShdw dist="38100" dir="2700000" algn="tl" rotWithShape="0">
                    <a:srgbClr val="C0504D"/>
                  </a:outerShdw>
                </a:effectLst>
                <a:latin typeface="Arial"/>
              </a:rPr>
              <a:t>PROGRAMME 4 </a:t>
            </a:r>
          </a:p>
          <a:p>
            <a:pPr algn="ctr">
              <a:spcAft>
                <a:spcPts val="1200"/>
              </a:spcAft>
            </a:pPr>
            <a:r>
              <a:rPr lang="en-ZA" sz="4800" b="1" dirty="0" smtClean="0">
                <a:ln w="6600">
                  <a:solidFill>
                    <a:srgbClr val="F79646"/>
                  </a:solidFill>
                  <a:prstDash val="solid"/>
                </a:ln>
                <a:solidFill>
                  <a:srgbClr val="FFFFFF"/>
                </a:solidFill>
                <a:effectLst>
                  <a:outerShdw dist="38100" dir="2700000" algn="tl" rotWithShape="0">
                    <a:srgbClr val="C0504D"/>
                  </a:outerShdw>
                </a:effectLst>
                <a:latin typeface="Arial"/>
              </a:rPr>
              <a:t>PROPERTY AND CONSTRUCTION INDUSTRY POLICY AND RESEARCH</a:t>
            </a:r>
            <a:endParaRPr lang="en-ZA" sz="4800" b="1" dirty="0">
              <a:ln w="6600">
                <a:solidFill>
                  <a:srgbClr val="F79646"/>
                </a:solidFill>
                <a:prstDash val="solid"/>
              </a:ln>
              <a:solidFill>
                <a:srgbClr val="FFFFFF"/>
              </a:solidFill>
              <a:effectLst>
                <a:outerShdw dist="38100" dir="2700000" algn="tl" rotWithShape="0">
                  <a:srgbClr val="C0504D"/>
                </a:outerShdw>
              </a:effectLst>
              <a:latin typeface="Aria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xmlns="" val="1686843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61</a:t>
            </a:fld>
            <a:endParaRPr lang="en-US">
              <a:solidFill>
                <a:prstClr val="black">
                  <a:tint val="75000"/>
                </a:prstClr>
              </a:solidFill>
            </a:endParaRPr>
          </a:p>
        </p:txBody>
      </p:sp>
      <p:sp>
        <p:nvSpPr>
          <p:cNvPr id="5" name="Title 4"/>
          <p:cNvSpPr>
            <a:spLocks noGrp="1"/>
          </p:cNvSpPr>
          <p:nvPr>
            <p:ph type="title"/>
          </p:nvPr>
        </p:nvSpPr>
        <p:spPr>
          <a:xfrm>
            <a:off x="-22036" y="-4482"/>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a:t>
            </a:r>
            <a:r>
              <a:rPr lang="en-ZA" b="1" dirty="0" smtClean="0">
                <a:solidFill>
                  <a:srgbClr val="F79646">
                    <a:lumMod val="50000"/>
                  </a:srgbClr>
                </a:solidFill>
                <a:latin typeface="Tahoma" pitchFamily="34" charset="0"/>
                <a:ea typeface="Tahoma" pitchFamily="34" charset="0"/>
                <a:cs typeface="Tahoma" pitchFamily="34" charset="0"/>
              </a:rPr>
              <a:t>PLAN</a:t>
            </a:r>
            <a:endParaRPr lang="en-US" dirty="0"/>
          </a:p>
        </p:txBody>
      </p:sp>
      <p:sp>
        <p:nvSpPr>
          <p:cNvPr id="8" name="Rectangle 7"/>
          <p:cNvSpPr/>
          <p:nvPr/>
        </p:nvSpPr>
        <p:spPr>
          <a:xfrm>
            <a:off x="452857" y="1288855"/>
            <a:ext cx="11520000" cy="648000"/>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endParaRPr lang="en-ZA" dirty="0">
              <a:solidFill>
                <a:prstClr val="black"/>
              </a:solidFill>
            </a:endParaRPr>
          </a:p>
          <a:p>
            <a:pPr marL="285750" indent="-285750">
              <a:buFont typeface="Arial" panose="020B0604020202020204" pitchFamily="34" charset="0"/>
              <a:buChar char="•"/>
            </a:pPr>
            <a:r>
              <a:rPr lang="en-ZA" dirty="0" smtClean="0">
                <a:solidFill>
                  <a:prstClr val="black"/>
                </a:solidFill>
              </a:rPr>
              <a:t>Transform </a:t>
            </a:r>
            <a:r>
              <a:rPr lang="en-ZA" dirty="0">
                <a:solidFill>
                  <a:prstClr val="black"/>
                </a:solidFill>
              </a:rPr>
              <a:t>the Construction and Property Sectors through the development of policy and legislative prescripts</a:t>
            </a:r>
            <a:endParaRPr lang="en-US" dirty="0">
              <a:solidFill>
                <a:prstClr val="black"/>
              </a:solidFill>
            </a:endParaRPr>
          </a:p>
        </p:txBody>
      </p:sp>
      <p:sp>
        <p:nvSpPr>
          <p:cNvPr id="10" name="Rectangle 9"/>
          <p:cNvSpPr/>
          <p:nvPr/>
        </p:nvSpPr>
        <p:spPr>
          <a:xfrm>
            <a:off x="488952" y="2347448"/>
            <a:ext cx="11448000" cy="569167"/>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b"/>
          <a:lstStyle/>
          <a:p>
            <a:pPr marL="285750" indent="-285750">
              <a:buFont typeface="Arial" panose="020B0604020202020204" pitchFamily="34" charset="0"/>
              <a:buChar char="•"/>
            </a:pPr>
            <a:r>
              <a:rPr lang="en-ZA" dirty="0">
                <a:solidFill>
                  <a:prstClr val="black"/>
                </a:solidFill>
              </a:rPr>
              <a:t>To research and develop policies and legislative prescripts for the construction and property sectors</a:t>
            </a:r>
            <a:endParaRPr lang="en-ZA" dirty="0" smtClean="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xmlns="" val="3032176907"/>
              </p:ext>
            </p:extLst>
          </p:nvPr>
        </p:nvGraphicFramePr>
        <p:xfrm>
          <a:off x="403552" y="3071148"/>
          <a:ext cx="11591998" cy="3445475"/>
        </p:xfrm>
        <a:graphic>
          <a:graphicData uri="http://schemas.openxmlformats.org/drawingml/2006/table">
            <a:tbl>
              <a:tblPr firstRow="1" firstCol="1" lastRow="1" lastCol="1" bandRow="1" bandCol="1"/>
              <a:tblGrid>
                <a:gridCol w="296591"/>
                <a:gridCol w="2370104"/>
                <a:gridCol w="1230781"/>
                <a:gridCol w="1230781"/>
                <a:gridCol w="1230781"/>
                <a:gridCol w="1692326"/>
                <a:gridCol w="1230781"/>
                <a:gridCol w="1230781"/>
                <a:gridCol w="1079072"/>
              </a:tblGrid>
              <a:tr h="230329">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Performance Indicator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Estimated Performance </a:t>
                      </a:r>
                      <a:r>
                        <a:rPr lang="en-ZA" sz="1200" b="1" dirty="0" smtClean="0">
                          <a:effectLst/>
                          <a:latin typeface="Arial" panose="020B0604020202020204" pitchFamily="34" charset="0"/>
                          <a:ea typeface="Times New Roman" panose="02020603050405020304" pitchFamily="18" charset="0"/>
                          <a:cs typeface="Arial" panose="020B0604020202020204" pitchFamily="34" charset="0"/>
                        </a:rPr>
                        <a:t>2016/17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Medium-Term Targets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339229">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036478">
                <a:tc>
                  <a:txBody>
                    <a:bodyPr/>
                    <a:lstStyle/>
                    <a:p>
                      <a:pPr>
                        <a:lnSpc>
                          <a:spcPct val="100000"/>
                        </a:lnSpc>
                        <a:spcBef>
                          <a:spcPts val="0"/>
                        </a:spcBef>
                        <a:spcAft>
                          <a:spcPts val="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Public Works Bill submitted to Parliament</a:t>
                      </a:r>
                      <a:endParaRPr lang="en-ZA"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Situational analysis and recommended research themes submitted to Minister for approval</a:t>
                      </a:r>
                      <a:endParaRPr lang="en-ZA"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Draft Public Works White Paper gazetted for public comment</a:t>
                      </a:r>
                      <a:endParaRPr lang="en-ZA"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0000"/>
                        </a:lnSpc>
                        <a:spcBef>
                          <a:spcPts val="0"/>
                        </a:spcBef>
                        <a:spcAft>
                          <a:spcPts val="0"/>
                        </a:spcAft>
                      </a:pPr>
                      <a:r>
                        <a:rPr lang="en-ZA" sz="1100" b="0" strike="no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Public Works White </a:t>
                      </a:r>
                      <a:r>
                        <a:rPr lang="en-ZA" sz="1100" b="0" strike="noStrik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Paper</a:t>
                      </a:r>
                      <a:r>
                        <a:rPr lang="en-ZA" sz="1100" b="0" strike="noStrike"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submitted to</a:t>
                      </a:r>
                      <a:r>
                        <a:rPr lang="en-ZA" sz="1100" b="0" strike="noStrik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Cabinet for approval</a:t>
                      </a:r>
                      <a:endParaRPr lang="en-ZA" sz="1100" b="0" strike="no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Draft Public Works Bill developed for consultation</a:t>
                      </a:r>
                      <a:endParaRPr lang="en-ZA"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Public Works Bill submitted to Parliament</a:t>
                      </a:r>
                      <a:endParaRPr lang="en-ZA" sz="1100" b="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582591">
                <a:tc>
                  <a:txBody>
                    <a:bodyPr/>
                    <a:lstStyle/>
                    <a:p>
                      <a:pPr>
                        <a:lnSpc>
                          <a:spcPct val="100000"/>
                        </a:lnSpc>
                        <a:spcBef>
                          <a:spcPts val="0"/>
                        </a:spcBef>
                        <a:spcAft>
                          <a:spcPts val="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b="0">
                          <a:effectLst/>
                          <a:latin typeface="Arial" panose="020B0604020202020204" pitchFamily="34" charset="0"/>
                          <a:ea typeface="Times New Roman" panose="02020603050405020304" pitchFamily="18" charset="0"/>
                          <a:cs typeface="Times New Roman" panose="02020603050405020304" pitchFamily="18" charset="0"/>
                        </a:rPr>
                        <a:t>Amended Construction Industry Development Board (cidb) Act</a:t>
                      </a:r>
                      <a:endParaRPr lang="en-ZA" sz="11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err="1">
                          <a:effectLst/>
                          <a:latin typeface="Arial" panose="020B0604020202020204" pitchFamily="34" charset="0"/>
                          <a:ea typeface="Times New Roman" panose="02020603050405020304" pitchFamily="18" charset="0"/>
                          <a:cs typeface="Times New Roman" panose="02020603050405020304" pitchFamily="18" charset="0"/>
                        </a:rPr>
                        <a:t>cidb</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 5 Year Review</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Prompt regulations gazetted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Draft cidb Amendment Bill developed for consultation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Stakeholder consultation on the draft cidb Amendment Bill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cidb Amendment Bill submitted to Parliament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u="none"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Participation in the Parliamentary process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96597">
                <a:tc>
                  <a:txBody>
                    <a:bodyPr/>
                    <a:lstStyle/>
                    <a:p>
                      <a:pPr>
                        <a:lnSpc>
                          <a:spcPct val="100000"/>
                        </a:lnSpc>
                        <a:spcBef>
                          <a:spcPts val="0"/>
                        </a:spcBef>
                        <a:spcAft>
                          <a:spcPts val="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Amended Council for the Built Environment (CBE) Act </a:t>
                      </a:r>
                      <a:endParaRPr lang="en-ZA"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b="0">
                          <a:effectLst/>
                          <a:latin typeface="Arial" panose="020B0604020202020204" pitchFamily="34" charset="0"/>
                          <a:ea typeface="Times New Roman" panose="02020603050405020304" pitchFamily="18" charset="0"/>
                          <a:cs typeface="Times New Roman" panose="02020603050405020304" pitchFamily="18" charset="0"/>
                        </a:rPr>
                        <a:t>BEP Policy developed</a:t>
                      </a:r>
                      <a:endParaRPr lang="en-ZA" sz="11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Consultation on the BEP Policy</a:t>
                      </a:r>
                      <a:endParaRPr lang="en-ZA"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_</a:t>
                      </a:r>
                      <a:endParaRPr lang="en-ZA"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Revised Built Environment Professions (BEP) Policy submitted to Minister for approval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Stakeholder consultation on the draft CBE Amendment Bill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CBE Amendment Bill submitted to Parliament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en-ZA"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Participation in the Parliamentary process</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 name="Content Placeholder 6"/>
          <p:cNvPicPr>
            <a:picLocks noGrp="1" noChangeAspect="1"/>
          </p:cNvPicPr>
          <p:nvPr>
            <p:ph idx="1"/>
          </p:nvPr>
        </p:nvPicPr>
        <p:blipFill>
          <a:blip r:embed="rId2" cstate="print"/>
          <a:stretch>
            <a:fillRect/>
          </a:stretch>
        </p:blipFill>
        <p:spPr>
          <a:xfrm>
            <a:off x="623050" y="988849"/>
            <a:ext cx="10980000" cy="623013"/>
          </a:xfrm>
          <a:prstGeom prst="rect">
            <a:avLst/>
          </a:prstGeom>
        </p:spPr>
      </p:pic>
      <p:sp>
        <p:nvSpPr>
          <p:cNvPr id="9" name="Rounded Rectangle 8"/>
          <p:cNvSpPr/>
          <p:nvPr/>
        </p:nvSpPr>
        <p:spPr>
          <a:xfrm>
            <a:off x="667873" y="2079551"/>
            <a:ext cx="108204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dirty="0" smtClean="0">
                <a:solidFill>
                  <a:prstClr val="white"/>
                </a:solidFill>
              </a:rPr>
              <a:t>STRATEGIC OBJECTIVE</a:t>
            </a:r>
            <a:endParaRPr lang="en-ZA" dirty="0">
              <a:solidFill>
                <a:prstClr val="white"/>
              </a:solidFill>
            </a:endParaRPr>
          </a:p>
        </p:txBody>
      </p:sp>
    </p:spTree>
    <p:extLst>
      <p:ext uri="{BB962C8B-B14F-4D97-AF65-F5344CB8AC3E}">
        <p14:creationId xmlns:p14="http://schemas.microsoft.com/office/powerpoint/2010/main" xmlns="" val="5254746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62</a:t>
            </a:fld>
            <a:endParaRPr lang="en-US">
              <a:solidFill>
                <a:prstClr val="black">
                  <a:tint val="75000"/>
                </a:prstClr>
              </a:solidFill>
            </a:endParaRPr>
          </a:p>
        </p:txBody>
      </p:sp>
      <p:sp>
        <p:nvSpPr>
          <p:cNvPr id="5" name="Title 4"/>
          <p:cNvSpPr>
            <a:spLocks noGrp="1"/>
          </p:cNvSpPr>
          <p:nvPr>
            <p:ph type="title"/>
          </p:nvPr>
        </p:nvSpPr>
        <p:spPr>
          <a:xfrm>
            <a:off x="4482" y="14449"/>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a:t>
            </a:r>
            <a:r>
              <a:rPr lang="en-ZA" b="1" dirty="0" smtClean="0">
                <a:solidFill>
                  <a:srgbClr val="F79646">
                    <a:lumMod val="50000"/>
                  </a:srgbClr>
                </a:solidFill>
                <a:latin typeface="Tahoma" pitchFamily="34" charset="0"/>
                <a:ea typeface="Tahoma" pitchFamily="34" charset="0"/>
                <a:cs typeface="Tahoma" pitchFamily="34" charset="0"/>
              </a:rPr>
              <a:t>PLAN</a:t>
            </a:r>
            <a:endParaRPr lang="en-US" dirty="0"/>
          </a:p>
        </p:txBody>
      </p:sp>
      <p:graphicFrame>
        <p:nvGraphicFramePr>
          <p:cNvPr id="12" name="Table 11"/>
          <p:cNvGraphicFramePr>
            <a:graphicFrameLocks noGrp="1"/>
          </p:cNvGraphicFramePr>
          <p:nvPr>
            <p:extLst/>
          </p:nvPr>
        </p:nvGraphicFramePr>
        <p:xfrm>
          <a:off x="317503" y="1318436"/>
          <a:ext cx="11556996" cy="4724533"/>
        </p:xfrm>
        <a:graphic>
          <a:graphicData uri="http://schemas.openxmlformats.org/drawingml/2006/table">
            <a:tbl>
              <a:tblPr firstRow="1" bandRow="1"/>
              <a:tblGrid>
                <a:gridCol w="430176"/>
                <a:gridCol w="2233640"/>
                <a:gridCol w="1679584"/>
                <a:gridCol w="1885964"/>
                <a:gridCol w="1331908"/>
                <a:gridCol w="1331908"/>
                <a:gridCol w="1331908"/>
                <a:gridCol w="1331908"/>
              </a:tblGrid>
              <a:tr h="518293">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111611">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Public Works White Paper developed</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Draft Public Works White Paper gazetted for public comment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Draft 1 of Public Works White Paper circulated to stakeholders for comment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Draft 2 of Public Works White Paper circulated to stakeholders for comment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Draft 3 of Public Works White Paper submitted to Minister for approval to gazette for public comment.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Draft Public Works White Paper gazetted for public comment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1111611">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2</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Amended Construction Industry Development Board (cidb) Act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Stakeholder consultation on the draft cidb Amendment Bill</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Construction industry stakeholders consulted on the Draft cidb Amendment Bill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Draft cidb Amendment Bill approved by Minister to gazette for public comment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868855">
                <a:tc>
                  <a:txBody>
                    <a:bodyPr/>
                    <a:lstStyle/>
                    <a:p>
                      <a:pPr>
                        <a:lnSpc>
                          <a:spcPct val="115000"/>
                        </a:lnSpc>
                        <a:spcBef>
                          <a:spcPts val="500"/>
                        </a:spcBef>
                        <a:spcAft>
                          <a:spcPts val="300"/>
                        </a:spcAft>
                      </a:pPr>
                      <a:r>
                        <a:rPr lang="en-GB" sz="12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Amended Council for the Built Environment (CBE) Act </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Stakeholder consultation on the draft CBE Amendment Bill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Built Environment and Property  Sector Stakeholders consulted on the Draft CBE Amendment Bill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Draft CBE Amendment Bill approved by Minister to gazette for public comment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508764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63</a:t>
            </a:fld>
            <a:endParaRPr lang="en-US">
              <a:solidFill>
                <a:prstClr val="black">
                  <a:tint val="75000"/>
                </a:prstClr>
              </a:solidFill>
            </a:endParaRPr>
          </a:p>
        </p:txBody>
      </p:sp>
      <p:sp>
        <p:nvSpPr>
          <p:cNvPr id="5" name="Title 4"/>
          <p:cNvSpPr>
            <a:spLocks noGrp="1"/>
          </p:cNvSpPr>
          <p:nvPr>
            <p:ph type="title"/>
          </p:nvPr>
        </p:nvSpPr>
        <p:spPr>
          <a:xfrm>
            <a:off x="4482"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4 </a:t>
            </a:r>
          </a:p>
        </p:txBody>
      </p:sp>
      <p:graphicFrame>
        <p:nvGraphicFramePr>
          <p:cNvPr id="6" name="Table 5"/>
          <p:cNvGraphicFramePr>
            <a:graphicFrameLocks noGrp="1"/>
          </p:cNvGraphicFramePr>
          <p:nvPr>
            <p:extLst>
              <p:ext uri="{D42A27DB-BD31-4B8C-83A1-F6EECF244321}">
                <p14:modId xmlns:p14="http://schemas.microsoft.com/office/powerpoint/2010/main" xmlns="" val="1510972851"/>
              </p:ext>
            </p:extLst>
          </p:nvPr>
        </p:nvGraphicFramePr>
        <p:xfrm>
          <a:off x="381001" y="1222812"/>
          <a:ext cx="11430000" cy="5199915"/>
        </p:xfrm>
        <a:graphic>
          <a:graphicData uri="http://schemas.openxmlformats.org/drawingml/2006/table">
            <a:tbl>
              <a:tblPr/>
              <a:tblGrid>
                <a:gridCol w="5791199"/>
                <a:gridCol w="1671485"/>
                <a:gridCol w="1519084"/>
                <a:gridCol w="1238864"/>
                <a:gridCol w="1209368"/>
              </a:tblGrid>
              <a:tr h="411658">
                <a:tc rowSpan="3">
                  <a:txBody>
                    <a:bodyPr/>
                    <a:lstStyle/>
                    <a:p>
                      <a:pPr algn="l" fontAlgn="ctr"/>
                      <a:r>
                        <a:rPr lang="en-GB" sz="1800" b="1" i="0" u="none" strike="noStrike" dirty="0" smtClean="0">
                          <a:solidFill>
                            <a:srgbClr val="000000"/>
                          </a:solidFill>
                          <a:effectLst/>
                          <a:latin typeface="Arial"/>
                        </a:rPr>
                        <a:t>Programme</a:t>
                      </a:r>
                      <a:r>
                        <a:rPr lang="en-GB" sz="1800" b="1" i="0" u="none" strike="noStrike" baseline="0" dirty="0" smtClean="0">
                          <a:solidFill>
                            <a:srgbClr val="000000"/>
                          </a:solidFill>
                          <a:effectLst/>
                          <a:latin typeface="Arial"/>
                        </a:rPr>
                        <a:t> 4: Property and Construction Industry Policy and Research</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GB" sz="1800" b="1" i="0" u="none" strike="noStrike" dirty="0">
                          <a:solidFill>
                            <a:srgbClr val="000000"/>
                          </a:solidFill>
                          <a:effectLst/>
                          <a:latin typeface="Arial"/>
                        </a:rPr>
                        <a:t>Adjusted appropriation</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r" fontAlgn="ctr"/>
                      <a:r>
                        <a:rPr lang="en-GB" sz="1800" b="1" i="0" u="none" strike="noStrike" dirty="0">
                          <a:solidFill>
                            <a:srgbClr val="000000"/>
                          </a:solidFill>
                          <a:effectLst/>
                          <a:latin typeface="Arial"/>
                        </a:rPr>
                        <a:t>Medium-term expenditure estimate</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409311">
                <a:tc vMerge="1">
                  <a:txBody>
                    <a:bodyPr/>
                    <a:lstStyle/>
                    <a:p>
                      <a:endParaRPr lang="en-US"/>
                    </a:p>
                  </a:txBody>
                  <a:tcPr/>
                </a:tc>
                <a:tc>
                  <a:txBody>
                    <a:bodyPr/>
                    <a:lstStyle/>
                    <a:p>
                      <a:pPr algn="ctr" fontAlgn="ctr"/>
                      <a:r>
                        <a:rPr lang="en-GB" sz="1800" b="1" i="0" u="none" strike="noStrike" dirty="0" smtClean="0">
                          <a:solidFill>
                            <a:srgbClr val="000000"/>
                          </a:solidFill>
                          <a:effectLst/>
                          <a:latin typeface="Arial"/>
                        </a:rPr>
                        <a:t>2016/17</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2017/18</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2018/19</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2019/20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09311">
                <a:tc vMerge="1">
                  <a:txBody>
                    <a:bodyPr/>
                    <a:lstStyle/>
                    <a:p>
                      <a:endParaRPr lang="en-US"/>
                    </a:p>
                  </a:txBody>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09311">
                <a:tc>
                  <a:txBody>
                    <a:bodyPr/>
                    <a:lstStyle/>
                    <a:p>
                      <a:pPr algn="l" fontAlgn="b"/>
                      <a:r>
                        <a:rPr lang="en-ZA" sz="1800" b="0" i="0" u="none" strike="noStrike" dirty="0">
                          <a:effectLst/>
                          <a:latin typeface="Arial Narrow"/>
                        </a:rPr>
                        <a:t> Construction Policy Development Programme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26 243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45 896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dirty="0">
                          <a:solidFill>
                            <a:srgbClr val="000000"/>
                          </a:solidFill>
                          <a:effectLst/>
                          <a:latin typeface="Arial Narrow" panose="020B0606020202030204" pitchFamily="34" charset="0"/>
                        </a:rPr>
                        <a:t>       49 211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a:solidFill>
                            <a:srgbClr val="000000"/>
                          </a:solidFill>
                          <a:effectLst/>
                          <a:latin typeface="Arial Narrow" panose="020B0606020202030204" pitchFamily="34" charset="0"/>
                        </a:rPr>
                        <a:t>       52 135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800" b="0" i="0" u="none" strike="noStrike" dirty="0">
                          <a:effectLst/>
                          <a:latin typeface="Arial Narrow"/>
                        </a:rPr>
                        <a:t> Property Policy Development Programme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12 665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14 954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dirty="0">
                          <a:solidFill>
                            <a:srgbClr val="000000"/>
                          </a:solidFill>
                          <a:effectLst/>
                          <a:latin typeface="Arial Narrow" panose="020B0606020202030204" pitchFamily="34" charset="0"/>
                        </a:rPr>
                        <a:t>       16 494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17 575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800" b="0" i="0" u="none" strike="noStrike" dirty="0">
                          <a:effectLst/>
                          <a:latin typeface="Arial Narrow"/>
                        </a:rPr>
                        <a:t> Construction Industry Development Board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52 059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74 984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75 203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79 414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800" b="0" i="0" u="none" strike="noStrike" dirty="0">
                          <a:effectLst/>
                          <a:latin typeface="Arial Narrow"/>
                        </a:rPr>
                        <a:t> Council for the Built Environment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43 413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48 568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51 385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54 263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800" b="0" i="0" u="none" strike="noStrike" dirty="0">
                          <a:effectLst/>
                          <a:latin typeface="Arial Narrow"/>
                        </a:rPr>
                        <a:t> Construction Education and Training Authority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500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516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546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577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800" b="0" i="0" u="none" strike="noStrike" dirty="0">
                          <a:effectLst/>
                          <a:latin typeface="Arial Narrow"/>
                        </a:rPr>
                        <a:t> Property Management Trading Entity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3 389 448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3 758 922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4 067 372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4 283 146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90511">
                <a:tc>
                  <a:txBody>
                    <a:bodyPr/>
                    <a:lstStyle/>
                    <a:p>
                      <a:pPr algn="l" fontAlgn="b"/>
                      <a:r>
                        <a:rPr lang="en-ZA" sz="1800" b="0" i="0" u="none" strike="noStrike" dirty="0">
                          <a:effectLst/>
                          <a:latin typeface="Arial Narrow"/>
                        </a:rPr>
                        <a:t> Assistance to Organisations for the Preservation of National Memorials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28 234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26 031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27 523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29 064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r" fontAlgn="ctr"/>
                      <a:r>
                        <a:rPr lang="en-GB" sz="1800" b="1" i="0" u="none" strike="noStrike" dirty="0">
                          <a:solidFill>
                            <a:srgbClr val="000000"/>
                          </a:solidFill>
                          <a:effectLst/>
                          <a:latin typeface="Arial Narrow"/>
                          <a:cs typeface="Arial"/>
                        </a:rPr>
                        <a:t> </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ctr"/>
                      <a:r>
                        <a:rPr lang="en-GB" sz="1800" b="1" i="0" u="none" strike="noStrike" dirty="0">
                          <a:solidFill>
                            <a:srgbClr val="000000"/>
                          </a:solidFill>
                          <a:effectLst/>
                          <a:latin typeface="Arial Narrow"/>
                          <a:cs typeface="Arial"/>
                        </a:rPr>
                        <a:t>Total</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3 552 562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3 969 871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4 287 734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4 516 174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617442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64</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4: ECONOMIC CLASSIFICATION</a:t>
            </a:r>
          </a:p>
        </p:txBody>
      </p:sp>
      <p:graphicFrame>
        <p:nvGraphicFramePr>
          <p:cNvPr id="6" name="Content Placeholder 5"/>
          <p:cNvGraphicFramePr>
            <a:graphicFrameLocks/>
          </p:cNvGraphicFramePr>
          <p:nvPr>
            <p:extLst>
              <p:ext uri="{D42A27DB-BD31-4B8C-83A1-F6EECF244321}">
                <p14:modId xmlns:p14="http://schemas.microsoft.com/office/powerpoint/2010/main" xmlns="" val="2913914304"/>
              </p:ext>
            </p:extLst>
          </p:nvPr>
        </p:nvGraphicFramePr>
        <p:xfrm>
          <a:off x="533402" y="1219200"/>
          <a:ext cx="10900875" cy="4953004"/>
        </p:xfrm>
        <a:graphic>
          <a:graphicData uri="http://schemas.openxmlformats.org/drawingml/2006/table">
            <a:tbl>
              <a:tblPr/>
              <a:tblGrid>
                <a:gridCol w="5413393"/>
                <a:gridCol w="1928817"/>
                <a:gridCol w="1326960"/>
                <a:gridCol w="1146011"/>
                <a:gridCol w="1085694"/>
              </a:tblGrid>
              <a:tr h="523324">
                <a:tc rowSpan="3">
                  <a:txBody>
                    <a:bodyPr/>
                    <a:lstStyle/>
                    <a:p>
                      <a:pPr algn="l" fontAlgn="ctr"/>
                      <a:r>
                        <a:rPr lang="en-GB" sz="1600" b="1" i="0" u="sng" strike="noStrike" dirty="0">
                          <a:solidFill>
                            <a:srgbClr val="000000"/>
                          </a:solidFill>
                          <a:effectLst/>
                          <a:latin typeface="Arial"/>
                        </a:rPr>
                        <a:t>Economic classification</a:t>
                      </a:r>
                      <a:endParaRPr lang="en-US" sz="16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Adjusted appropriation</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600" b="1" i="0" u="none" strike="noStrike" dirty="0">
                          <a:solidFill>
                            <a:srgbClr val="000000"/>
                          </a:solidFill>
                          <a:effectLst/>
                          <a:latin typeface="Arial"/>
                        </a:rPr>
                        <a:t>Medium-term expenditure estimate</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76855">
                <a:tc vMerge="1">
                  <a:txBody>
                    <a:bodyPr/>
                    <a:lstStyle/>
                    <a:p>
                      <a:endParaRPr lang="en-US"/>
                    </a:p>
                  </a:txBody>
                  <a:tcPr/>
                </a:tc>
                <a:tc>
                  <a:txBody>
                    <a:bodyPr/>
                    <a:lstStyle/>
                    <a:p>
                      <a:pPr algn="ctr" fontAlgn="ctr"/>
                      <a:r>
                        <a:rPr lang="en-GB" sz="1600" b="1" i="0" u="none" strike="noStrike" dirty="0" smtClean="0">
                          <a:solidFill>
                            <a:srgbClr val="000000"/>
                          </a:solidFill>
                          <a:effectLst/>
                          <a:latin typeface="Arial"/>
                        </a:rPr>
                        <a:t>2016/17</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2017/18</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2018/19</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2019/20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76855">
                <a:tc vMerge="1">
                  <a:txBody>
                    <a:bodyPr/>
                    <a:lstStyle/>
                    <a:p>
                      <a:endParaRPr lang="en-US"/>
                    </a:p>
                  </a:txBody>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76855">
                <a:tc>
                  <a:txBody>
                    <a:bodyPr/>
                    <a:lstStyle/>
                    <a:p>
                      <a:pPr algn="l" fontAlgn="ctr"/>
                      <a:r>
                        <a:rPr lang="en-GB" sz="1600" b="1" i="0" u="none" strike="noStrike">
                          <a:solidFill>
                            <a:srgbClr val="000000"/>
                          </a:solidFill>
                          <a:effectLst/>
                          <a:latin typeface="Arial Narrow"/>
                        </a:rPr>
                        <a:t>Current payments</a:t>
                      </a: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Arial Narrow" panose="020B0606020202030204" pitchFamily="34" charset="0"/>
                        </a:rPr>
                        <a:t>       26 036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Arial Narrow" panose="020B0606020202030204" pitchFamily="34" charset="0"/>
                        </a:rPr>
                        <a:t>       31 175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1" i="0" u="none" strike="noStrike">
                          <a:solidFill>
                            <a:srgbClr val="000000"/>
                          </a:solidFill>
                          <a:effectLst/>
                          <a:latin typeface="Arial Narrow" panose="020B0606020202030204" pitchFamily="34" charset="0"/>
                        </a:rPr>
                        <a:t>       34 426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1" i="0" u="none" strike="noStrike">
                          <a:solidFill>
                            <a:srgbClr val="000000"/>
                          </a:solidFill>
                          <a:effectLst/>
                          <a:latin typeface="Arial Narrow" panose="020B0606020202030204" pitchFamily="34" charset="0"/>
                        </a:rPr>
                        <a:t>       36 696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0" i="0" u="none" strike="noStrike" dirty="0">
                          <a:solidFill>
                            <a:srgbClr val="000000"/>
                          </a:solidFill>
                          <a:effectLst/>
                          <a:latin typeface="Arial Narrow"/>
                        </a:rPr>
                        <a:t>Compensation of employees</a:t>
                      </a:r>
                      <a:endParaRPr lang="en-US" sz="16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16 284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Narrow" panose="020B0606020202030204" pitchFamily="34" charset="0"/>
                        </a:rPr>
                        <a:t>       15 546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a:solidFill>
                            <a:srgbClr val="000000"/>
                          </a:solidFill>
                          <a:effectLst/>
                          <a:latin typeface="Arial Narrow" panose="020B0606020202030204" pitchFamily="34" charset="0"/>
                        </a:rPr>
                        <a:t>       17 021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Narrow" panose="020B0606020202030204" pitchFamily="34" charset="0"/>
                        </a:rPr>
                        <a:t>       18 316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0" i="0" u="none" strike="noStrike" dirty="0">
                          <a:solidFill>
                            <a:srgbClr val="000000"/>
                          </a:solidFill>
                          <a:effectLst/>
                          <a:latin typeface="Arial Narrow"/>
                        </a:rPr>
                        <a:t>Goods and services</a:t>
                      </a:r>
                      <a:endParaRPr lang="en-US" sz="16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9 752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15 629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a:solidFill>
                            <a:srgbClr val="000000"/>
                          </a:solidFill>
                          <a:effectLst/>
                          <a:latin typeface="Arial Narrow" panose="020B0606020202030204" pitchFamily="34" charset="0"/>
                        </a:rPr>
                        <a:t>       17 405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Narrow" panose="020B0606020202030204" pitchFamily="34" charset="0"/>
                        </a:rPr>
                        <a:t>       18 380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1" i="0" u="none" strike="noStrike" dirty="0">
                          <a:solidFill>
                            <a:srgbClr val="000000"/>
                          </a:solidFill>
                          <a:effectLst/>
                          <a:latin typeface="Arial Narrow"/>
                        </a:rPr>
                        <a:t>Transfers and subsidies</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Arial Narrow" panose="020B0606020202030204" pitchFamily="34" charset="0"/>
                        </a:rPr>
                        <a:t>  3 526 407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Arial Narrow" panose="020B0606020202030204" pitchFamily="34" charset="0"/>
                        </a:rPr>
                        <a:t>  3 938 396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1" i="0" u="none" strike="noStrike" dirty="0">
                          <a:solidFill>
                            <a:srgbClr val="000000"/>
                          </a:solidFill>
                          <a:effectLst/>
                          <a:latin typeface="Arial Narrow" panose="020B0606020202030204" pitchFamily="34" charset="0"/>
                        </a:rPr>
                        <a:t>  4 253 008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1" i="0" u="none" strike="noStrike" dirty="0">
                          <a:solidFill>
                            <a:srgbClr val="000000"/>
                          </a:solidFill>
                          <a:effectLst/>
                          <a:latin typeface="Arial Narrow" panose="020B0606020202030204" pitchFamily="34" charset="0"/>
                        </a:rPr>
                        <a:t>  4 479 178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0" i="0" u="none" strike="noStrike" dirty="0">
                          <a:solidFill>
                            <a:srgbClr val="000000"/>
                          </a:solidFill>
                          <a:effectLst/>
                          <a:latin typeface="Arial Narrow"/>
                        </a:rPr>
                        <a:t>Departmental agencies and accounts</a:t>
                      </a:r>
                      <a:endParaRPr lang="en-US" sz="16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3 497 803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3 912 035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a:solidFill>
                            <a:srgbClr val="000000"/>
                          </a:solidFill>
                          <a:effectLst/>
                          <a:latin typeface="Arial Narrow" panose="020B0606020202030204" pitchFamily="34" charset="0"/>
                        </a:rPr>
                        <a:t>  4 225 263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Narrow" panose="020B0606020202030204" pitchFamily="34" charset="0"/>
                        </a:rPr>
                        <a:t>  4 449 880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0" i="0" u="none" strike="noStrike">
                          <a:solidFill>
                            <a:srgbClr val="000000"/>
                          </a:solidFill>
                          <a:effectLst/>
                          <a:latin typeface="Arial Narrow"/>
                        </a:rPr>
                        <a:t>Foreign governments and international organisations</a:t>
                      </a:r>
                      <a:endParaRPr lang="en-US" sz="16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28 234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26 031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a:solidFill>
                            <a:srgbClr val="000000"/>
                          </a:solidFill>
                          <a:effectLst/>
                          <a:latin typeface="Arial Narrow" panose="020B0606020202030204" pitchFamily="34" charset="0"/>
                        </a:rPr>
                        <a:t>       27 523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Narrow" panose="020B0606020202030204" pitchFamily="34" charset="0"/>
                        </a:rPr>
                        <a:t>       29 064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0" i="0" u="none" strike="noStrike" dirty="0">
                          <a:solidFill>
                            <a:srgbClr val="000000"/>
                          </a:solidFill>
                          <a:effectLst/>
                          <a:latin typeface="Arial Narrow"/>
                        </a:rPr>
                        <a:t>Non-profit </a:t>
                      </a:r>
                      <a:r>
                        <a:rPr lang="en-GB" sz="1600" b="0" i="0" u="none" strike="noStrike" dirty="0" smtClean="0">
                          <a:solidFill>
                            <a:srgbClr val="000000"/>
                          </a:solidFill>
                          <a:effectLst/>
                          <a:latin typeface="Arial Narrow"/>
                        </a:rPr>
                        <a:t>institutions (SACLAP)</a:t>
                      </a:r>
                      <a:endParaRPr lang="en-US" sz="16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170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120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a:solidFill>
                            <a:srgbClr val="000000"/>
                          </a:solidFill>
                          <a:effectLst/>
                          <a:latin typeface="Arial Narrow" panose="020B0606020202030204" pitchFamily="34" charset="0"/>
                        </a:rPr>
                        <a:t>                 -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Narrow" panose="020B0606020202030204" pitchFamily="34" charset="0"/>
                        </a:rPr>
                        <a:t>                 -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0" i="0" u="none" strike="noStrike" dirty="0">
                          <a:solidFill>
                            <a:srgbClr val="000000"/>
                          </a:solidFill>
                          <a:effectLst/>
                          <a:latin typeface="Arial Narrow"/>
                        </a:rPr>
                        <a:t>Households</a:t>
                      </a:r>
                      <a:endParaRPr lang="en-US" sz="16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200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210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a:solidFill>
                            <a:srgbClr val="000000"/>
                          </a:solidFill>
                          <a:effectLst/>
                          <a:latin typeface="Arial Narrow" panose="020B0606020202030204" pitchFamily="34" charset="0"/>
                        </a:rPr>
                        <a:t>            222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Narrow" panose="020B0606020202030204" pitchFamily="34" charset="0"/>
                        </a:rPr>
                        <a:t>            234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1" i="0" u="none" strike="noStrike" dirty="0">
                          <a:solidFill>
                            <a:srgbClr val="000000"/>
                          </a:solidFill>
                          <a:effectLst/>
                          <a:latin typeface="Arial Narrow"/>
                        </a:rPr>
                        <a:t>Payments for capital assets</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119</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300</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1" i="0" u="none" strike="noStrike" dirty="0" smtClean="0">
                          <a:solidFill>
                            <a:srgbClr val="000000"/>
                          </a:solidFill>
                          <a:effectLst/>
                          <a:latin typeface="Arial Narrow"/>
                        </a:rPr>
                        <a:t>300</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1" i="0" u="none" strike="noStrike" dirty="0" smtClean="0">
                          <a:solidFill>
                            <a:srgbClr val="000000"/>
                          </a:solidFill>
                          <a:effectLst/>
                          <a:latin typeface="Arial Narrow"/>
                        </a:rPr>
                        <a:t>300</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0" i="0" u="none" strike="noStrike" dirty="0">
                          <a:solidFill>
                            <a:srgbClr val="000000"/>
                          </a:solidFill>
                          <a:effectLst/>
                          <a:latin typeface="Arial Narrow"/>
                        </a:rPr>
                        <a:t>Machinery and equipment</a:t>
                      </a:r>
                      <a:endParaRPr lang="en-US" sz="16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119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Narrow" panose="020B0606020202030204" pitchFamily="34" charset="0"/>
                        </a:rPr>
                        <a:t>            300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a:solidFill>
                            <a:srgbClr val="000000"/>
                          </a:solidFill>
                          <a:effectLst/>
                          <a:latin typeface="Arial Narrow" panose="020B0606020202030204" pitchFamily="34" charset="0"/>
                        </a:rPr>
                        <a:t>            300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a:solidFill>
                            <a:srgbClr val="000000"/>
                          </a:solidFill>
                          <a:effectLst/>
                          <a:latin typeface="Arial Narrow" panose="020B0606020202030204" pitchFamily="34" charset="0"/>
                        </a:rPr>
                        <a:t>            300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ZA" sz="1600" b="1" i="0" u="none" strike="noStrike" dirty="0">
                          <a:solidFill>
                            <a:srgbClr val="000000"/>
                          </a:solidFill>
                          <a:effectLst/>
                          <a:latin typeface="Arial Narrow"/>
                        </a:rPr>
                        <a:t> </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76855">
                <a:tc>
                  <a:txBody>
                    <a:bodyPr/>
                    <a:lstStyle/>
                    <a:p>
                      <a:pPr algn="l" fontAlgn="ctr"/>
                      <a:r>
                        <a:rPr lang="en-GB" sz="1600" b="1" i="0" u="none" strike="noStrike">
                          <a:solidFill>
                            <a:srgbClr val="000000"/>
                          </a:solidFill>
                          <a:effectLst/>
                          <a:latin typeface="Arial Narrow"/>
                        </a:rPr>
                        <a:t>Total</a:t>
                      </a: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Arial Narrow" panose="020B0606020202030204" pitchFamily="34" charset="0"/>
                        </a:rPr>
                        <a:t>  3 552 562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Arial Narrow" panose="020B0606020202030204" pitchFamily="34" charset="0"/>
                        </a:rPr>
                        <a:t>  3 969 871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1" i="0" u="none" strike="noStrike">
                          <a:solidFill>
                            <a:srgbClr val="000000"/>
                          </a:solidFill>
                          <a:effectLst/>
                          <a:latin typeface="Arial Narrow" panose="020B0606020202030204" pitchFamily="34" charset="0"/>
                        </a:rPr>
                        <a:t>  4 287 734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1" i="0" u="none" strike="noStrike" dirty="0">
                          <a:solidFill>
                            <a:srgbClr val="000000"/>
                          </a:solidFill>
                          <a:effectLst/>
                          <a:latin typeface="Arial Narrow" panose="020B0606020202030204" pitchFamily="34" charset="0"/>
                        </a:rPr>
                        <a:t>  4 516 174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2464918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65</a:t>
            </a:fld>
            <a:endParaRPr lang="en-US" dirty="0">
              <a:solidFill>
                <a:prstClr val="black">
                  <a:tint val="75000"/>
                </a:prstClr>
              </a:solidFill>
            </a:endParaRPr>
          </a:p>
        </p:txBody>
      </p:sp>
      <p:sp>
        <p:nvSpPr>
          <p:cNvPr id="4" name="Title 3"/>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ANALYSIS – PROGRAMME 4</a:t>
            </a:r>
          </a:p>
        </p:txBody>
      </p:sp>
      <p:sp>
        <p:nvSpPr>
          <p:cNvPr id="2" name="Rectangle 1"/>
          <p:cNvSpPr/>
          <p:nvPr/>
        </p:nvSpPr>
        <p:spPr>
          <a:xfrm>
            <a:off x="413658" y="1295400"/>
            <a:ext cx="11168744" cy="3416320"/>
          </a:xfrm>
          <a:prstGeom prst="rect">
            <a:avLst/>
          </a:prstGeom>
        </p:spPr>
        <p:txBody>
          <a:bodyPr wrap="square">
            <a:spAutoFit/>
          </a:bodyPr>
          <a:lstStyle/>
          <a:p>
            <a:pPr algn="just"/>
            <a:r>
              <a:rPr lang="en-GB" dirty="0">
                <a:solidFill>
                  <a:prstClr val="black"/>
                </a:solidFill>
              </a:rPr>
              <a:t>The spending focus over the medium-term will be on providing strategic leadership for the regulation of the construction sector to contribute to growth and </a:t>
            </a:r>
            <a:r>
              <a:rPr lang="en-GB" dirty="0" smtClean="0">
                <a:solidFill>
                  <a:prstClr val="black"/>
                </a:solidFill>
              </a:rPr>
              <a:t>transformation and </a:t>
            </a:r>
            <a:r>
              <a:rPr lang="en-GB" dirty="0">
                <a:solidFill>
                  <a:prstClr val="black"/>
                </a:solidFill>
              </a:rPr>
              <a:t>sound public sector immovable asset management. This will be achieved through the review of the Public Works White Papers, as well as the </a:t>
            </a:r>
            <a:r>
              <a:rPr lang="en-GB" dirty="0" smtClean="0">
                <a:solidFill>
                  <a:prstClr val="black"/>
                </a:solidFill>
              </a:rPr>
              <a:t>review of </a:t>
            </a:r>
            <a:r>
              <a:rPr lang="en-GB" dirty="0">
                <a:solidFill>
                  <a:prstClr val="black"/>
                </a:solidFill>
              </a:rPr>
              <a:t>the </a:t>
            </a:r>
            <a:r>
              <a:rPr lang="en-GB" dirty="0" err="1">
                <a:solidFill>
                  <a:prstClr val="black"/>
                </a:solidFill>
              </a:rPr>
              <a:t>cidb</a:t>
            </a:r>
            <a:r>
              <a:rPr lang="en-GB" dirty="0">
                <a:solidFill>
                  <a:prstClr val="black"/>
                </a:solidFill>
              </a:rPr>
              <a:t> and CBE Acts.</a:t>
            </a:r>
          </a:p>
          <a:p>
            <a:pPr algn="just"/>
            <a:endParaRPr lang="en-GB" dirty="0" smtClean="0">
              <a:solidFill>
                <a:prstClr val="black"/>
              </a:solidFill>
            </a:endParaRPr>
          </a:p>
          <a:p>
            <a:pPr algn="just"/>
            <a:r>
              <a:rPr lang="en-GB" dirty="0" smtClean="0">
                <a:solidFill>
                  <a:prstClr val="black"/>
                </a:solidFill>
              </a:rPr>
              <a:t>The </a:t>
            </a:r>
            <a:r>
              <a:rPr lang="en-GB" dirty="0">
                <a:solidFill>
                  <a:prstClr val="black"/>
                </a:solidFill>
              </a:rPr>
              <a:t>average growth in the allocation to the programme over the medium term period is 8.2 per cent. Expenditure increased in the Programme from R4.9 billion </a:t>
            </a:r>
            <a:r>
              <a:rPr lang="en-GB" dirty="0" smtClean="0">
                <a:solidFill>
                  <a:prstClr val="black"/>
                </a:solidFill>
              </a:rPr>
              <a:t>to R3.8 </a:t>
            </a:r>
            <a:r>
              <a:rPr lang="en-GB" dirty="0">
                <a:solidFill>
                  <a:prstClr val="black"/>
                </a:solidFill>
              </a:rPr>
              <a:t>billion in 2015/16 at an average rate negative 8.3 per cent</a:t>
            </a:r>
            <a:r>
              <a:rPr lang="en-GB" dirty="0" smtClean="0">
                <a:solidFill>
                  <a:prstClr val="black"/>
                </a:solidFill>
              </a:rPr>
              <a:t>.</a:t>
            </a:r>
          </a:p>
          <a:p>
            <a:pPr algn="just"/>
            <a:endParaRPr lang="en-GB" dirty="0">
              <a:solidFill>
                <a:prstClr val="black"/>
              </a:solidFill>
            </a:endParaRPr>
          </a:p>
          <a:p>
            <a:pPr algn="just"/>
            <a:r>
              <a:rPr lang="en-GB" dirty="0">
                <a:solidFill>
                  <a:prstClr val="black"/>
                </a:solidFill>
              </a:rPr>
              <a:t>Over the medium term, the expenditure on transfers and subsidies is projected to increase at an average rate of 8.3 per cent. </a:t>
            </a:r>
            <a:r>
              <a:rPr lang="en-GB" dirty="0" smtClean="0">
                <a:solidFill>
                  <a:prstClr val="black"/>
                </a:solidFill>
              </a:rPr>
              <a:t>An </a:t>
            </a:r>
            <a:r>
              <a:rPr lang="en-GB" dirty="0">
                <a:solidFill>
                  <a:prstClr val="black"/>
                </a:solidFill>
              </a:rPr>
              <a:t>average percentage of 95 per </a:t>
            </a:r>
            <a:r>
              <a:rPr lang="en-GB" dirty="0" smtClean="0">
                <a:solidFill>
                  <a:prstClr val="black"/>
                </a:solidFill>
              </a:rPr>
              <a:t>cent of </a:t>
            </a:r>
            <a:r>
              <a:rPr lang="en-GB" dirty="0">
                <a:solidFill>
                  <a:prstClr val="black"/>
                </a:solidFill>
              </a:rPr>
              <a:t>the total budget for the programme is allocated to the Property Management Trading Entity over the MTEF period. Compensation of employees is projected </a:t>
            </a:r>
            <a:r>
              <a:rPr lang="en-GB" dirty="0" smtClean="0">
                <a:solidFill>
                  <a:prstClr val="black"/>
                </a:solidFill>
              </a:rPr>
              <a:t>to increase </a:t>
            </a:r>
            <a:r>
              <a:rPr lang="en-GB" dirty="0">
                <a:solidFill>
                  <a:prstClr val="black"/>
                </a:solidFill>
              </a:rPr>
              <a:t>at an average of 4 per cent over the medium term.</a:t>
            </a:r>
            <a:endParaRPr lang="en-ZA" dirty="0">
              <a:solidFill>
                <a:prstClr val="black"/>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7858943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 y="-76200"/>
            <a:ext cx="12201144" cy="6858000"/>
            <a:chOff x="-9144" y="76200"/>
            <a:chExt cx="12201144" cy="6858000"/>
          </a:xfrm>
        </p:grpSpPr>
        <p:sp>
          <p:nvSpPr>
            <p:cNvPr id="5" name="Rounded Rectangle 4"/>
            <p:cNvSpPr/>
            <p:nvPr/>
          </p:nvSpPr>
          <p:spPr>
            <a:xfrm>
              <a:off x="-9144" y="76200"/>
              <a:ext cx="12192000" cy="6858000"/>
            </a:xfrm>
            <a:prstGeom prst="roundRect">
              <a:avLst/>
            </a:prstGeom>
            <a:gradFill flip="none" rotWithShape="1">
              <a:gsLst>
                <a:gs pos="0">
                  <a:schemeClr val="accent6">
                    <a:lumMod val="20000"/>
                    <a:lumOff val="80000"/>
                  </a:schemeClr>
                </a:gs>
                <a:gs pos="77000">
                  <a:schemeClr val="accent6">
                    <a:lumMod val="95000"/>
                    <a:lumOff val="5000"/>
                  </a:schemeClr>
                </a:gs>
                <a:gs pos="100000">
                  <a:schemeClr val="accent6">
                    <a:lumMod val="75000"/>
                  </a:schemeClr>
                </a:gs>
              </a:gsLst>
              <a:path path="shape">
                <a:fillToRect l="50000" t="50000" r="50000" b="50000"/>
              </a:path>
              <a:tileRect/>
            </a:gra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ln w="0"/>
                <a:gradFill>
                  <a:gsLst>
                    <a:gs pos="21000">
                      <a:srgbClr val="53575C"/>
                    </a:gs>
                    <a:gs pos="88000">
                      <a:srgbClr val="C5C7CA"/>
                    </a:gs>
                  </a:gsLst>
                  <a:lin ang="5400000"/>
                </a:gradFill>
              </a:endParaRPr>
            </a:p>
          </p:txBody>
        </p:sp>
        <p:sp>
          <p:nvSpPr>
            <p:cNvPr id="6" name="Rectangle 5"/>
            <p:cNvSpPr/>
            <p:nvPr/>
          </p:nvSpPr>
          <p:spPr>
            <a:xfrm>
              <a:off x="0" y="1447800"/>
              <a:ext cx="12192000" cy="4114800"/>
            </a:xfrm>
            <a:prstGeom prst="rect">
              <a:avLst/>
            </a:prstGeom>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grpSp>
      <p:sp>
        <p:nvSpPr>
          <p:cNvPr id="2" name="TextBox 1"/>
          <p:cNvSpPr txBox="1"/>
          <p:nvPr/>
        </p:nvSpPr>
        <p:spPr>
          <a:xfrm>
            <a:off x="228600" y="2209800"/>
            <a:ext cx="11734800" cy="2576539"/>
          </a:xfrm>
          <a:prstGeom prst="rect">
            <a:avLst/>
          </a:prstGeom>
          <a:noFill/>
        </p:spPr>
        <p:txBody>
          <a:bodyPr wrap="square" rtlCol="0">
            <a:spAutoFit/>
          </a:bodyPr>
          <a:lstStyle/>
          <a:p>
            <a:pPr algn="ctr">
              <a:spcAft>
                <a:spcPts val="1200"/>
              </a:spcAft>
            </a:pPr>
            <a:r>
              <a:rPr lang="en-ZA" sz="9143" b="1" dirty="0" smtClean="0">
                <a:ln w="6600">
                  <a:solidFill>
                    <a:srgbClr val="F79646"/>
                  </a:solidFill>
                  <a:prstDash val="solid"/>
                </a:ln>
                <a:solidFill>
                  <a:srgbClr val="FFFFFF"/>
                </a:solidFill>
                <a:effectLst>
                  <a:outerShdw dist="38100" dir="2700000" algn="tl" rotWithShape="0">
                    <a:srgbClr val="C0504D"/>
                  </a:outerShdw>
                </a:effectLst>
                <a:latin typeface="Arial"/>
              </a:rPr>
              <a:t>PROGRAMME 5 </a:t>
            </a:r>
          </a:p>
          <a:p>
            <a:pPr algn="ctr">
              <a:spcAft>
                <a:spcPts val="1200"/>
              </a:spcAft>
            </a:pPr>
            <a:r>
              <a:rPr lang="en-ZA" sz="6000" b="1" dirty="0" smtClean="0">
                <a:ln w="6600">
                  <a:solidFill>
                    <a:srgbClr val="F79646"/>
                  </a:solidFill>
                  <a:prstDash val="solid"/>
                </a:ln>
                <a:solidFill>
                  <a:srgbClr val="FFFFFF"/>
                </a:solidFill>
                <a:effectLst>
                  <a:outerShdw dist="38100" dir="2700000" algn="tl" rotWithShape="0">
                    <a:srgbClr val="C0504D"/>
                  </a:outerShdw>
                </a:effectLst>
                <a:latin typeface="Arial"/>
              </a:rPr>
              <a:t>PRESTIGE POLICY</a:t>
            </a:r>
            <a:endParaRPr lang="en-ZA" sz="6000" b="1" dirty="0">
              <a:ln w="6600">
                <a:solidFill>
                  <a:srgbClr val="F79646"/>
                </a:solidFill>
                <a:prstDash val="solid"/>
              </a:ln>
              <a:solidFill>
                <a:srgbClr val="FFFFFF"/>
              </a:solidFill>
              <a:effectLst>
                <a:outerShdw dist="38100" dir="2700000" algn="tl" rotWithShape="0">
                  <a:srgbClr val="C0504D"/>
                </a:outerShdw>
              </a:effectLst>
              <a:latin typeface="Aria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xmlns="" val="23152257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1135711"/>
            <a:ext cx="11582400" cy="769289"/>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marL="285750" indent="-285750">
              <a:buFont typeface="Arial" panose="020B0604020202020204" pitchFamily="34" charset="0"/>
              <a:buChar char="•"/>
            </a:pPr>
            <a:r>
              <a:rPr lang="en-ZA" dirty="0" smtClean="0">
                <a:solidFill>
                  <a:prstClr val="black"/>
                </a:solidFill>
                <a:ea typeface="Times New Roman" panose="02020603050405020304" pitchFamily="18" charset="0"/>
              </a:rPr>
              <a:t>To </a:t>
            </a:r>
            <a:r>
              <a:rPr lang="en-ZA" dirty="0">
                <a:solidFill>
                  <a:prstClr val="black"/>
                </a:solidFill>
                <a:ea typeface="Times New Roman" panose="02020603050405020304" pitchFamily="18" charset="0"/>
              </a:rPr>
              <a:t>oversee the efficient delivery of identified services to Prestige Clients</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67</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a:t>
            </a:r>
            <a:r>
              <a:rPr lang="en-ZA" b="1" dirty="0" smtClean="0">
                <a:solidFill>
                  <a:srgbClr val="F79646">
                    <a:lumMod val="50000"/>
                  </a:srgbClr>
                </a:solidFill>
                <a:latin typeface="Tahoma" pitchFamily="34" charset="0"/>
                <a:ea typeface="Tahoma" pitchFamily="34" charset="0"/>
                <a:cs typeface="Tahoma" pitchFamily="34" charset="0"/>
              </a:rPr>
              <a:t>PLAN</a:t>
            </a:r>
            <a:endParaRPr lang="en-US" dirty="0"/>
          </a:p>
        </p:txBody>
      </p:sp>
      <p:sp>
        <p:nvSpPr>
          <p:cNvPr id="6" name="Rounded Rectangle 5"/>
          <p:cNvSpPr/>
          <p:nvPr/>
        </p:nvSpPr>
        <p:spPr>
          <a:xfrm>
            <a:off x="723900" y="1024466"/>
            <a:ext cx="10744200" cy="468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dirty="0" smtClean="0">
                <a:solidFill>
                  <a:prstClr val="white"/>
                </a:solidFill>
              </a:rPr>
              <a:t>STRATEGIC GOAL</a:t>
            </a:r>
            <a:endParaRPr lang="en-ZA" dirty="0">
              <a:solidFill>
                <a:prstClr val="white"/>
              </a:solidFill>
            </a:endParaRPr>
          </a:p>
        </p:txBody>
      </p:sp>
      <p:sp>
        <p:nvSpPr>
          <p:cNvPr id="9" name="Rectangle 8"/>
          <p:cNvSpPr/>
          <p:nvPr/>
        </p:nvSpPr>
        <p:spPr>
          <a:xfrm>
            <a:off x="340161" y="2270907"/>
            <a:ext cx="11557000" cy="685800"/>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lgn="ctr">
              <a:buFont typeface="Arial" panose="020B0604020202020204" pitchFamily="34" charset="0"/>
              <a:buChar char="•"/>
            </a:pPr>
            <a:endParaRPr lang="en-ZA" dirty="0" smtClean="0">
              <a:solidFill>
                <a:prstClr val="black"/>
              </a:solidFill>
            </a:endParaRPr>
          </a:p>
          <a:p>
            <a:pPr marL="285750" indent="-285750">
              <a:buFont typeface="Arial" panose="020B0604020202020204" pitchFamily="34" charset="0"/>
              <a:buChar char="•"/>
            </a:pPr>
            <a:r>
              <a:rPr lang="en-ZA" dirty="0">
                <a:solidFill>
                  <a:prstClr val="black"/>
                </a:solidFill>
                <a:ea typeface="Times New Roman" panose="02020603050405020304" pitchFamily="18" charset="0"/>
              </a:rPr>
              <a:t>To improve the delivery of services to Prestige clients</a:t>
            </a:r>
            <a:endParaRPr lang="en-ZA"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750360747"/>
              </p:ext>
            </p:extLst>
          </p:nvPr>
        </p:nvGraphicFramePr>
        <p:xfrm>
          <a:off x="321732" y="3133844"/>
          <a:ext cx="11548535" cy="3276600"/>
        </p:xfrm>
        <a:graphic>
          <a:graphicData uri="http://schemas.openxmlformats.org/drawingml/2006/table">
            <a:tbl>
              <a:tblPr firstRow="1" firstCol="1" lastRow="1" lastCol="1" bandRow="1" bandCol="1"/>
              <a:tblGrid>
                <a:gridCol w="293585"/>
                <a:gridCol w="2678215"/>
                <a:gridCol w="1143000"/>
                <a:gridCol w="1143000"/>
                <a:gridCol w="1284514"/>
                <a:gridCol w="1458686"/>
                <a:gridCol w="1219200"/>
                <a:gridCol w="1143000"/>
                <a:gridCol w="1185335"/>
              </a:tblGrid>
              <a:tr h="265531">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Estimated Performance </a:t>
                      </a: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2016/17</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Medium-Term Targets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540107">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marL="0" algn="ctr" defTabSz="914391" rtl="0" eaLnBrk="1" latinLnBrk="0" hangingPunct="1">
                        <a:lnSpc>
                          <a:spcPct val="115000"/>
                        </a:lnSpc>
                        <a:spcBef>
                          <a:spcPts val="500"/>
                        </a:spcBef>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2470962">
                <a:tc>
                  <a:txBody>
                    <a:bodyPr/>
                    <a:lstStyle/>
                    <a:p>
                      <a:pPr>
                        <a:lnSpc>
                          <a:spcPct val="115000"/>
                        </a:lnSpc>
                        <a:spcBef>
                          <a:spcPts val="500"/>
                        </a:spcBef>
                        <a:spcAft>
                          <a:spcPts val="0"/>
                        </a:spcAft>
                      </a:pPr>
                      <a:r>
                        <a:rPr lang="en-US" sz="1000" dirty="0">
                          <a:effectLst/>
                        </a:rPr>
                        <a:t>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fontAlgn="t">
                        <a:lnSpc>
                          <a:spcPct val="115000"/>
                        </a:lnSpc>
                        <a:spcBef>
                          <a:spcPts val="500"/>
                        </a:spcBef>
                        <a:spcAft>
                          <a:spcPts val="0"/>
                        </a:spcAft>
                      </a:pPr>
                      <a:r>
                        <a:rPr lang="en-ZA" sz="1000" b="0" dirty="0" smtClean="0">
                          <a:effectLst/>
                          <a:latin typeface="Arial" panose="020B0604020202020204" pitchFamily="34" charset="0"/>
                          <a:ea typeface="Times New Roman" panose="02020603050405020304" pitchFamily="18" charset="0"/>
                          <a:cs typeface="Times New Roman" panose="02020603050405020304" pitchFamily="18" charset="0"/>
                        </a:rPr>
                        <a:t>Number of Prestige policies approved</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500"/>
                        </a:spcBef>
                        <a:spcAft>
                          <a:spcPts val="0"/>
                        </a:spcAft>
                      </a:pPr>
                      <a:r>
                        <a:rPr lang="en-ZA" sz="1000" b="0" dirty="0">
                          <a:effectLst/>
                          <a:latin typeface="Arial" panose="020B0604020202020204" pitchFamily="34" charset="0"/>
                          <a:ea typeface="Times New Roman" panose="02020603050405020304" pitchFamily="18" charset="0"/>
                          <a:cs typeface="Times New Roman" panose="02020603050405020304" pitchFamily="18" charset="0"/>
                        </a:rPr>
                        <a:t>_</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15000"/>
                        </a:lnSpc>
                        <a:spcBef>
                          <a:spcPts val="500"/>
                        </a:spcBef>
                        <a:spcAft>
                          <a:spcPts val="0"/>
                        </a:spcAft>
                      </a:pPr>
                      <a:r>
                        <a:rPr lang="en-ZA" sz="1000" b="0" dirty="0">
                          <a:effectLst/>
                          <a:latin typeface="Arial" panose="020B0604020202020204" pitchFamily="34" charset="0"/>
                          <a:ea typeface="Times New Roman" panose="02020603050405020304" pitchFamily="18" charset="0"/>
                          <a:cs typeface="Times New Roman" panose="02020603050405020304" pitchFamily="18" charset="0"/>
                        </a:rPr>
                        <a:t>Norms and standards for provision of accommodation for President, Deputy President and Members of the Executive developed</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a:lnSpc>
                          <a:spcPct val="115000"/>
                        </a:lnSpc>
                        <a:spcBef>
                          <a:spcPts val="500"/>
                        </a:spcBef>
                        <a:spcAft>
                          <a:spcPts val="0"/>
                        </a:spcAft>
                        <a:buFont typeface="Symbol" panose="05050102010706020507" pitchFamily="18" charset="2"/>
                        <a:buNone/>
                      </a:pPr>
                      <a:r>
                        <a:rPr lang="en-ZA" sz="1000" b="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Policy guidelines on installation, management and maintenance of security infrastructure at National Key Points developed</a:t>
                      </a:r>
                      <a:endParaRPr lang="en-US" sz="10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391" rtl="0" eaLnBrk="1" fontAlgn="auto" latinLnBrk="0" hangingPunct="1">
                        <a:lnSpc>
                          <a:spcPct val="115000"/>
                        </a:lnSpc>
                        <a:spcBef>
                          <a:spcPts val="500"/>
                        </a:spcBef>
                        <a:spcAft>
                          <a:spcPts val="0"/>
                        </a:spcAft>
                        <a:buClrTx/>
                        <a:buSzTx/>
                        <a:buFontTx/>
                        <a:buNone/>
                        <a:tabLst/>
                        <a:defRPr/>
                      </a:pPr>
                      <a:r>
                        <a:rPr lang="en-ZA" sz="1000" b="0" dirty="0" smtClean="0">
                          <a:effectLst/>
                          <a:latin typeface="Arial" panose="020B0604020202020204" pitchFamily="34" charset="0"/>
                          <a:ea typeface="Times New Roman" panose="02020603050405020304" pitchFamily="18" charset="0"/>
                          <a:cs typeface="Times New Roman" panose="02020603050405020304" pitchFamily="18" charset="0"/>
                        </a:rPr>
                        <a:t>4 Prestige policies approved</a:t>
                      </a:r>
                      <a:endParaRPr lang="en-US" sz="10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500"/>
                        </a:spcBef>
                        <a:spcAft>
                          <a:spcPts val="0"/>
                        </a:spcAft>
                      </a:pP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391" rtl="0" eaLnBrk="1" fontAlgn="auto" latinLnBrk="0" hangingPunct="1">
                        <a:lnSpc>
                          <a:spcPct val="115000"/>
                        </a:lnSpc>
                        <a:spcBef>
                          <a:spcPts val="500"/>
                        </a:spcBef>
                        <a:spcAft>
                          <a:spcPts val="0"/>
                        </a:spcAft>
                        <a:buClrTx/>
                        <a:buSzTx/>
                        <a:buFontTx/>
                        <a:buNone/>
                        <a:tabLst/>
                        <a:defRPr/>
                      </a:pPr>
                      <a:r>
                        <a:rPr lang="en-ZA" sz="1000" b="0" dirty="0" smtClean="0">
                          <a:effectLst/>
                          <a:latin typeface="Arial" panose="020B0604020202020204" pitchFamily="34" charset="0"/>
                          <a:ea typeface="Times New Roman" panose="02020603050405020304" pitchFamily="18" charset="0"/>
                          <a:cs typeface="Times New Roman" panose="02020603050405020304" pitchFamily="18" charset="0"/>
                        </a:rPr>
                        <a:t>4 Prestige policies approved</a:t>
                      </a:r>
                      <a:endParaRPr lang="en-US" sz="10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500"/>
                        </a:spcBef>
                        <a:spcAft>
                          <a:spcPts val="0"/>
                        </a:spcAft>
                      </a:pP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just" defTabSz="914391" rtl="0" eaLnBrk="1" fontAlgn="auto" latinLnBrk="0" hangingPunct="1">
                        <a:lnSpc>
                          <a:spcPct val="115000"/>
                        </a:lnSpc>
                        <a:spcBef>
                          <a:spcPts val="500"/>
                        </a:spcBef>
                        <a:spcAft>
                          <a:spcPts val="0"/>
                        </a:spcAft>
                        <a:buClrTx/>
                        <a:buSzTx/>
                        <a:buFontTx/>
                        <a:buNone/>
                        <a:tabLst/>
                        <a:defRPr/>
                      </a:pPr>
                      <a:r>
                        <a:rPr lang="en-ZA" sz="1000" b="0" dirty="0" smtClean="0">
                          <a:effectLst/>
                          <a:latin typeface="Arial" panose="020B0604020202020204" pitchFamily="34" charset="0"/>
                          <a:ea typeface="Times New Roman" panose="02020603050405020304" pitchFamily="18" charset="0"/>
                          <a:cs typeface="Times New Roman" panose="02020603050405020304" pitchFamily="18" charset="0"/>
                        </a:rPr>
                        <a:t>3 Prestige policies approved</a:t>
                      </a:r>
                      <a:endParaRPr lang="en-US" sz="10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500"/>
                        </a:spcBef>
                        <a:spcAft>
                          <a:spcPts val="0"/>
                        </a:spcAft>
                      </a:pP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15000"/>
                        </a:lnSpc>
                        <a:spcBef>
                          <a:spcPts val="500"/>
                        </a:spcBef>
                        <a:spcAft>
                          <a:spcPts val="0"/>
                        </a:spcAft>
                      </a:pPr>
                      <a:r>
                        <a:rPr lang="en-ZA" sz="1000" b="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Rounded Rectangle 7"/>
          <p:cNvSpPr/>
          <p:nvPr/>
        </p:nvSpPr>
        <p:spPr>
          <a:xfrm>
            <a:off x="647700" y="2093770"/>
            <a:ext cx="10820400" cy="457200"/>
          </a:xfrm>
          <a:prstGeom prst="roundRect">
            <a:avLst/>
          </a:prstGeom>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ZA" dirty="0" smtClean="0">
                <a:solidFill>
                  <a:prstClr val="white"/>
                </a:solidFill>
              </a:rPr>
              <a:t>STRATEGIC OBJECTIVE</a:t>
            </a:r>
            <a:endParaRPr lang="en-ZA" dirty="0">
              <a:solidFill>
                <a:prstClr val="white"/>
              </a:solidFill>
            </a:endParaRPr>
          </a:p>
        </p:txBody>
      </p:sp>
    </p:spTree>
    <p:extLst>
      <p:ext uri="{BB962C8B-B14F-4D97-AF65-F5344CB8AC3E}">
        <p14:creationId xmlns:p14="http://schemas.microsoft.com/office/powerpoint/2010/main" xmlns="" val="2149165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68</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a:t>
            </a:r>
            <a:r>
              <a:rPr lang="en-ZA" b="1" dirty="0" smtClean="0">
                <a:solidFill>
                  <a:srgbClr val="F79646">
                    <a:lumMod val="50000"/>
                  </a:srgbClr>
                </a:solidFill>
                <a:latin typeface="Tahoma" pitchFamily="34" charset="0"/>
                <a:ea typeface="Tahoma" pitchFamily="34" charset="0"/>
                <a:cs typeface="Tahoma" pitchFamily="34" charset="0"/>
              </a:rPr>
              <a:t>PLAN</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1894036951"/>
              </p:ext>
            </p:extLst>
          </p:nvPr>
        </p:nvGraphicFramePr>
        <p:xfrm>
          <a:off x="300001" y="1066800"/>
          <a:ext cx="11591999" cy="5261805"/>
        </p:xfrm>
        <a:graphic>
          <a:graphicData uri="http://schemas.openxmlformats.org/drawingml/2006/table">
            <a:tbl>
              <a:tblPr firstRow="1" firstCol="1" lastRow="1" lastCol="1" bandRow="1" bandCol="1"/>
              <a:tblGrid>
                <a:gridCol w="294691"/>
                <a:gridCol w="2354913"/>
                <a:gridCol w="1222891"/>
                <a:gridCol w="1222891"/>
                <a:gridCol w="1222891"/>
                <a:gridCol w="1681478"/>
                <a:gridCol w="1222891"/>
                <a:gridCol w="1222891"/>
                <a:gridCol w="1146462"/>
              </a:tblGrid>
              <a:tr h="310205">
                <a:tc rowSpan="2" grid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Performance Indicator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hMerge="1">
                  <a:txBody>
                    <a:bodyPr/>
                    <a:lstStyle/>
                    <a:p>
                      <a:endParaRPr lang="en-ZA"/>
                    </a:p>
                  </a:txBody>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c rowSpan="2">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Estimated Performance </a:t>
                      </a:r>
                      <a:r>
                        <a:rPr lang="en-ZA" sz="1200" b="1" dirty="0" smtClean="0">
                          <a:effectLst/>
                          <a:latin typeface="Arial" panose="020B0604020202020204" pitchFamily="34" charset="0"/>
                          <a:ea typeface="Times New Roman" panose="02020603050405020304" pitchFamily="18" charset="0"/>
                          <a:cs typeface="Arial" panose="020B0604020202020204" pitchFamily="34" charset="0"/>
                        </a:rPr>
                        <a:t>2016/17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Medium-Term Targets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ZA"/>
                    </a:p>
                  </a:txBody>
                  <a:tcPr/>
                </a:tc>
                <a:tc hMerge="1">
                  <a:txBody>
                    <a:bodyPr/>
                    <a:lstStyle/>
                    <a:p>
                      <a:endParaRPr lang="en-ZA"/>
                    </a:p>
                  </a:txBody>
                  <a:tcPr/>
                </a:tc>
              </a:tr>
              <a:tr h="375595">
                <a:tc gridSpan="2" vMerge="1">
                  <a:txBody>
                    <a:bodyPr/>
                    <a:lstStyle/>
                    <a:p>
                      <a:endParaRPr lang="en-ZA"/>
                    </a:p>
                  </a:txBody>
                  <a:tcPr/>
                </a:tc>
                <a:tc hMerge="1"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2013/14</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2014/15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2015/16</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ZA"/>
                    </a:p>
                  </a:txBody>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2017/18</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2018/19</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kern="1200">
                          <a:solidFill>
                            <a:schemeClr val="tx1"/>
                          </a:solidFill>
                          <a:latin typeface="Arial"/>
                        </a:defRPr>
                      </a:lvl1pPr>
                      <a:lvl2pPr marL="457196" algn="l" defTabSz="914391" rtl="0" eaLnBrk="1" latinLnBrk="0" hangingPunct="1">
                        <a:defRPr sz="1800" kern="1200">
                          <a:solidFill>
                            <a:schemeClr val="tx1"/>
                          </a:solidFill>
                          <a:latin typeface="Arial"/>
                        </a:defRPr>
                      </a:lvl2pPr>
                      <a:lvl3pPr marL="914391" algn="l" defTabSz="914391" rtl="0" eaLnBrk="1" latinLnBrk="0" hangingPunct="1">
                        <a:defRPr sz="1800" kern="1200">
                          <a:solidFill>
                            <a:schemeClr val="tx1"/>
                          </a:solidFill>
                          <a:latin typeface="Arial"/>
                        </a:defRPr>
                      </a:lvl3pPr>
                      <a:lvl4pPr marL="1371587" algn="l" defTabSz="914391" rtl="0" eaLnBrk="1" latinLnBrk="0" hangingPunct="1">
                        <a:defRPr sz="1800" kern="1200">
                          <a:solidFill>
                            <a:schemeClr val="tx1"/>
                          </a:solidFill>
                          <a:latin typeface="Arial"/>
                        </a:defRPr>
                      </a:lvl4pPr>
                      <a:lvl5pPr marL="1828783" algn="l" defTabSz="914391" rtl="0" eaLnBrk="1" latinLnBrk="0" hangingPunct="1">
                        <a:defRPr sz="1800" kern="1200">
                          <a:solidFill>
                            <a:schemeClr val="tx1"/>
                          </a:solidFill>
                          <a:latin typeface="Arial"/>
                        </a:defRPr>
                      </a:lvl5pPr>
                      <a:lvl6pPr marL="2285978" algn="l" defTabSz="914391" rtl="0" eaLnBrk="1" latinLnBrk="0" hangingPunct="1">
                        <a:defRPr sz="1800" kern="1200">
                          <a:solidFill>
                            <a:schemeClr val="tx1"/>
                          </a:solidFill>
                          <a:latin typeface="Arial"/>
                        </a:defRPr>
                      </a:lvl6pPr>
                      <a:lvl7pPr marL="2743174" algn="l" defTabSz="914391" rtl="0" eaLnBrk="1" latinLnBrk="0" hangingPunct="1">
                        <a:defRPr sz="1800" kern="1200">
                          <a:solidFill>
                            <a:schemeClr val="tx1"/>
                          </a:solidFill>
                          <a:latin typeface="Arial"/>
                        </a:defRPr>
                      </a:lvl7pPr>
                      <a:lvl8pPr marL="3200370" algn="l" defTabSz="914391" rtl="0" eaLnBrk="1" latinLnBrk="0" hangingPunct="1">
                        <a:defRPr sz="1800" kern="1200">
                          <a:solidFill>
                            <a:schemeClr val="tx1"/>
                          </a:solidFill>
                          <a:latin typeface="Arial"/>
                        </a:defRPr>
                      </a:lvl8pPr>
                      <a:lvl9pPr marL="3657565" algn="l" defTabSz="914391" rtl="0" eaLnBrk="1" latinLnBrk="0" hangingPunct="1">
                        <a:defRPr sz="1800" kern="1200">
                          <a:solidFill>
                            <a:schemeClr val="tx1"/>
                          </a:solidFill>
                          <a:latin typeface="Arial"/>
                        </a:defRPr>
                      </a:lvl9pPr>
                    </a:lstStyle>
                    <a:p>
                      <a:pPr algn="ctr">
                        <a:lnSpc>
                          <a:spcPct val="115000"/>
                        </a:lnSpc>
                        <a:spcBef>
                          <a:spcPts val="500"/>
                        </a:spcBef>
                        <a:spcAft>
                          <a:spcPts val="0"/>
                        </a:spcAft>
                      </a:pPr>
                      <a:r>
                        <a:rPr lang="en-ZA" sz="1200" b="1" dirty="0" smtClean="0">
                          <a:effectLst/>
                          <a:latin typeface="Arial" panose="020B0604020202020204" pitchFamily="34" charset="0"/>
                          <a:ea typeface="Times New Roman" panose="02020603050405020304" pitchFamily="18" charset="0"/>
                          <a:cs typeface="Times New Roman" panose="02020603050405020304" pitchFamily="18" charset="0"/>
                        </a:rPr>
                        <a:t>2019/20</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31" marR="53731"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137924">
                <a:tc>
                  <a:txBody>
                    <a:bodyPr/>
                    <a:lstStyle/>
                    <a:p>
                      <a:pPr>
                        <a:lnSpc>
                          <a:spcPct val="115000"/>
                        </a:lnSpc>
                        <a:spcBef>
                          <a:spcPts val="500"/>
                        </a:spcBef>
                        <a:spcAft>
                          <a:spcPts val="0"/>
                        </a:spcAft>
                      </a:pPr>
                      <a:r>
                        <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0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fontAlgn="t">
                        <a:lnSpc>
                          <a:spcPct val="115000"/>
                        </a:lnSpc>
                        <a:spcBef>
                          <a:spcPts val="500"/>
                        </a:spcBef>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Average number of working days taken to resolve mechanical breakdowns after logging of complaint</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 working days taken to resolve mechanical breakdowns</a:t>
                      </a:r>
                      <a:endParaRPr lang="en-US"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 working days taken to resolve mechanical breakdowns</a:t>
                      </a:r>
                      <a:endParaRPr lang="en-US"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 working days taken to resolve mechanical breakdowns</a:t>
                      </a:r>
                      <a:endParaRPr lang="en-US"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 working days taken to resolve mechanical </a:t>
                      </a:r>
                      <a:r>
                        <a:rPr lang="en-ZA"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breakdowns after logging of complaint by Prestige clients</a:t>
                      </a:r>
                      <a:endPar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working days taken to resolve mechanical breakdowns after logging of complaint </a:t>
                      </a:r>
                      <a:r>
                        <a:rPr lang="en-ZA"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by Prestige clients</a:t>
                      </a:r>
                      <a:endPar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working days taken to resolve mechanical breakdowns after logging of complaint </a:t>
                      </a:r>
                      <a:r>
                        <a:rPr lang="en-ZA"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by Prestige clients</a:t>
                      </a:r>
                      <a:endPar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a:t>
                      </a:r>
                      <a:r>
                        <a:rPr lang="en-ZA" sz="1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working days taken to resolve mechanical breakdowns after logging of complaint </a:t>
                      </a:r>
                      <a:r>
                        <a:rPr lang="en-ZA"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by Prestige clients</a:t>
                      </a:r>
                      <a:endPar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1108515">
                <a:tc>
                  <a:txBody>
                    <a:bodyPr/>
                    <a:lstStyle/>
                    <a:p>
                      <a:pPr>
                        <a:lnSpc>
                          <a:spcPct val="115000"/>
                        </a:lnSpc>
                        <a:spcBef>
                          <a:spcPts val="500"/>
                        </a:spcBef>
                        <a:spcAft>
                          <a:spcPts val="0"/>
                        </a:spcAft>
                      </a:pPr>
                      <a:r>
                        <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0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fontAlgn="t">
                        <a:lnSpc>
                          <a:spcPct val="115000"/>
                        </a:lnSpc>
                        <a:spcBef>
                          <a:spcPts val="500"/>
                        </a:spcBef>
                        <a:spcAft>
                          <a:spcPts val="0"/>
                        </a:spcAft>
                      </a:pPr>
                      <a:r>
                        <a:rPr lang="en-ZA"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Average number of working days taken to resolve emergency breakdowns after logging of complaint</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days taken to resolve emergency breakdowns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days taken to resolve emergency breakdowns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days taken to resolve emergency breakdowns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days taken to resolve emergency breakdowns after logging of complaint </a:t>
                      </a:r>
                      <a:r>
                        <a:rPr lang="en-ZA"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by Prestige clients</a:t>
                      </a:r>
                      <a:endPar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l" defTabSz="914391" rtl="0" eaLnBrk="1" fontAlgn="auto" latinLnBrk="0" hangingPunct="1">
                        <a:lnSpc>
                          <a:spcPct val="115000"/>
                        </a:lnSpc>
                        <a:spcBef>
                          <a:spcPts val="500"/>
                        </a:spcBef>
                        <a:spcAft>
                          <a:spcPts val="0"/>
                        </a:spcAft>
                        <a:buClrTx/>
                        <a:buSzTx/>
                        <a:buFontTx/>
                        <a:buNone/>
                        <a:tabLst/>
                        <a:defRPr/>
                      </a:pP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days taken to resolve emergency breakdowns after logging of complaint </a:t>
                      </a:r>
                      <a:r>
                        <a:rPr lang="en-ZA"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by Prestige clients</a:t>
                      </a:r>
                      <a:endPar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a:t>
                      </a: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day taken to resolve emergency breakdowns after logging of complaint </a:t>
                      </a:r>
                      <a:r>
                        <a:rPr lang="en-ZA"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by Prestige clients</a:t>
                      </a:r>
                      <a:endPar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a:t>
                      </a: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day taken to resolve emergency breakdowns after logging of complaint </a:t>
                      </a:r>
                      <a:r>
                        <a:rPr lang="en-ZA"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by Prestige clients</a:t>
                      </a:r>
                      <a:endPar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720285">
                <a:tc>
                  <a:txBody>
                    <a:bodyPr/>
                    <a:lstStyle/>
                    <a:p>
                      <a:pPr>
                        <a:lnSpc>
                          <a:spcPct val="115000"/>
                        </a:lnSpc>
                        <a:spcBef>
                          <a:spcPts val="500"/>
                        </a:spcBef>
                        <a:spcAft>
                          <a:spcPts val="0"/>
                        </a:spcAft>
                      </a:pPr>
                      <a:r>
                        <a:rPr lang="en-ZA"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0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fontAlgn="t">
                        <a:lnSpc>
                          <a:spcPct val="115000"/>
                        </a:lnSpc>
                        <a:spcBef>
                          <a:spcPts val="500"/>
                        </a:spcBef>
                        <a:spcAft>
                          <a:spcPts val="0"/>
                        </a:spcAft>
                      </a:pPr>
                      <a:r>
                        <a:rPr lang="en-ZA"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planned State events supported with movable structures</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 planned State events supported with movable structures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 planned State events supported with movable structures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5240" marR="0" indent="0" algn="just"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planned State events supported with movable structures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planned State events supported with movable structures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planned State events supported with movable structures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planned State events supported with movable structures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 planned State events supported with movable structures</a:t>
                      </a:r>
                      <a:endParaRPr lang="en-US" sz="1000" b="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792548">
                <a:tc>
                  <a:txBody>
                    <a:bodyPr/>
                    <a:lstStyle/>
                    <a:p>
                      <a:pPr>
                        <a:lnSpc>
                          <a:spcPct val="115000"/>
                        </a:lnSpc>
                        <a:spcBef>
                          <a:spcPts val="500"/>
                        </a:spcBef>
                        <a:spcAft>
                          <a:spcPts val="0"/>
                        </a:spcAft>
                      </a:pPr>
                      <a:r>
                        <a:rPr lang="en-US" sz="10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0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fontAlgn="t">
                        <a:lnSpc>
                          <a:spcPct val="115000"/>
                        </a:lnSpc>
                        <a:spcBef>
                          <a:spcPts val="500"/>
                        </a:spcBef>
                        <a:spcAft>
                          <a:spcPts val="0"/>
                        </a:spcAft>
                      </a:pPr>
                      <a:r>
                        <a:rPr lang="en-ZA"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Average number of working days taken to provide </a:t>
                      </a:r>
                      <a:r>
                        <a:rPr lang="en-ZA"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Movable </a:t>
                      </a:r>
                      <a:r>
                        <a:rPr lang="en-ZA" sz="1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Assets to Prestige clients</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500"/>
                        </a:spcBef>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500"/>
                        </a:spcBef>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5240" marR="0" algn="just">
                        <a:lnSpc>
                          <a:spcPct val="115000"/>
                        </a:lnSpc>
                        <a:spcBef>
                          <a:spcPts val="500"/>
                        </a:spcBef>
                        <a:spcAft>
                          <a:spcPts val="0"/>
                        </a:spcAft>
                      </a:pPr>
                      <a:r>
                        <a:rPr lang="en-ZA"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 working days to provide Movable assets (office and residential) to Prestige Clients from receipt of request.</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 working days to provide Movable assets (office and residential) to Prestige Clients from receipt of request. </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 working days to provide Movable assets (office and residential) to Prestige Clients from receipt of request. </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91" rtl="0" eaLnBrk="1" fontAlgn="auto" latinLnBrk="0" hangingPunct="1">
                        <a:lnSpc>
                          <a:spcPct val="115000"/>
                        </a:lnSpc>
                        <a:spcBef>
                          <a:spcPts val="500"/>
                        </a:spcBef>
                        <a:spcAft>
                          <a:spcPts val="0"/>
                        </a:spcAft>
                        <a:buClrTx/>
                        <a:buSzTx/>
                        <a:buFontTx/>
                        <a:buNone/>
                        <a:tabLst/>
                        <a:defRPr/>
                      </a:pPr>
                      <a:r>
                        <a:rPr lang="en-ZA" sz="10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 working days to provide Movable assets (office and residential) to Prestige Clients from receipt of request. </a:t>
                      </a: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7775829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69</a:t>
            </a:fld>
            <a:endParaRPr lang="en-US">
              <a:solidFill>
                <a:prstClr val="black">
                  <a:tint val="75000"/>
                </a:prstClr>
              </a:solidFill>
            </a:endParaRPr>
          </a:p>
        </p:txBody>
      </p:sp>
      <p:sp>
        <p:nvSpPr>
          <p:cNvPr id="5" name="Title 4"/>
          <p:cNvSpPr>
            <a:spLocks noGrp="1"/>
          </p:cNvSpPr>
          <p:nvPr>
            <p:ph type="title"/>
          </p:nvPr>
        </p:nvSpPr>
        <p:spPr>
          <a:xfrm>
            <a:off x="0" y="0"/>
            <a:ext cx="10972799" cy="990600"/>
          </a:xfrm>
        </p:spPr>
        <p:txBody>
          <a:bodyPr/>
          <a:lstStyle/>
          <a:p>
            <a:r>
              <a:rPr lang="en-ZA" b="1" dirty="0">
                <a:solidFill>
                  <a:srgbClr val="F79646">
                    <a:lumMod val="50000"/>
                  </a:srgbClr>
                </a:solidFill>
                <a:latin typeface="Tahoma" pitchFamily="34" charset="0"/>
                <a:ea typeface="Tahoma" pitchFamily="34" charset="0"/>
                <a:cs typeface="Tahoma" pitchFamily="34" charset="0"/>
              </a:rPr>
              <a:t>2017/18 ANNUAL PERFORMANCE </a:t>
            </a:r>
            <a:r>
              <a:rPr lang="en-ZA" b="1" dirty="0" smtClean="0">
                <a:solidFill>
                  <a:srgbClr val="F79646">
                    <a:lumMod val="50000"/>
                  </a:srgbClr>
                </a:solidFill>
                <a:latin typeface="Tahoma" pitchFamily="34" charset="0"/>
                <a:ea typeface="Tahoma" pitchFamily="34" charset="0"/>
                <a:cs typeface="Tahoma" pitchFamily="34" charset="0"/>
              </a:rPr>
              <a:t>PLAN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6764889"/>
              </p:ext>
            </p:extLst>
          </p:nvPr>
        </p:nvGraphicFramePr>
        <p:xfrm>
          <a:off x="282389" y="1180646"/>
          <a:ext cx="11664002" cy="5374479"/>
        </p:xfrm>
        <a:graphic>
          <a:graphicData uri="http://schemas.openxmlformats.org/drawingml/2006/table">
            <a:tbl>
              <a:tblPr firstRow="1" bandRow="1"/>
              <a:tblGrid>
                <a:gridCol w="434159"/>
                <a:gridCol w="2254321"/>
                <a:gridCol w="1464419"/>
                <a:gridCol w="2134143"/>
                <a:gridCol w="1344240"/>
                <a:gridCol w="1344240"/>
                <a:gridCol w="1344240"/>
                <a:gridCol w="1344240"/>
              </a:tblGrid>
              <a:tr h="515324">
                <a:tc gridSpan="2">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GB"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Reporting period</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391" rtl="0" eaLnBrk="1" latinLnBrk="0" hangingPunct="1">
                        <a:defRPr sz="1800" b="1" kern="1200">
                          <a:solidFill>
                            <a:schemeClr val="lt1"/>
                          </a:solidFill>
                          <a:latin typeface="Arial"/>
                        </a:defRPr>
                      </a:lvl1pPr>
                      <a:lvl2pPr marL="457196" algn="l" defTabSz="914391" rtl="0" eaLnBrk="1" latinLnBrk="0" hangingPunct="1">
                        <a:defRPr sz="1800" b="1" kern="1200">
                          <a:solidFill>
                            <a:schemeClr val="lt1"/>
                          </a:solidFill>
                          <a:latin typeface="Arial"/>
                        </a:defRPr>
                      </a:lvl2pPr>
                      <a:lvl3pPr marL="914391" algn="l" defTabSz="914391" rtl="0" eaLnBrk="1" latinLnBrk="0" hangingPunct="1">
                        <a:defRPr sz="1800" b="1" kern="1200">
                          <a:solidFill>
                            <a:schemeClr val="lt1"/>
                          </a:solidFill>
                          <a:latin typeface="Arial"/>
                        </a:defRPr>
                      </a:lvl3pPr>
                      <a:lvl4pPr marL="1371587" algn="l" defTabSz="914391" rtl="0" eaLnBrk="1" latinLnBrk="0" hangingPunct="1">
                        <a:defRPr sz="1800" b="1" kern="1200">
                          <a:solidFill>
                            <a:schemeClr val="lt1"/>
                          </a:solidFill>
                          <a:latin typeface="Arial"/>
                        </a:defRPr>
                      </a:lvl4pPr>
                      <a:lvl5pPr marL="1828783" algn="l" defTabSz="914391" rtl="0" eaLnBrk="1" latinLnBrk="0" hangingPunct="1">
                        <a:defRPr sz="1800" b="1" kern="1200">
                          <a:solidFill>
                            <a:schemeClr val="lt1"/>
                          </a:solidFill>
                          <a:latin typeface="Arial"/>
                        </a:defRPr>
                      </a:lvl5pPr>
                      <a:lvl6pPr marL="2285978" algn="l" defTabSz="914391" rtl="0" eaLnBrk="1" latinLnBrk="0" hangingPunct="1">
                        <a:defRPr sz="1800" b="1" kern="1200">
                          <a:solidFill>
                            <a:schemeClr val="lt1"/>
                          </a:solidFill>
                          <a:latin typeface="Arial"/>
                        </a:defRPr>
                      </a:lvl6pPr>
                      <a:lvl7pPr marL="2743174" algn="l" defTabSz="914391" rtl="0" eaLnBrk="1" latinLnBrk="0" hangingPunct="1">
                        <a:defRPr sz="1800" b="1" kern="1200">
                          <a:solidFill>
                            <a:schemeClr val="lt1"/>
                          </a:solidFill>
                          <a:latin typeface="Arial"/>
                        </a:defRPr>
                      </a:lvl7pPr>
                      <a:lvl8pPr marL="3200370" algn="l" defTabSz="914391" rtl="0" eaLnBrk="1" latinLnBrk="0" hangingPunct="1">
                        <a:defRPr sz="1800" b="1" kern="1200">
                          <a:solidFill>
                            <a:schemeClr val="lt1"/>
                          </a:solidFill>
                          <a:latin typeface="Arial"/>
                        </a:defRPr>
                      </a:lvl8pPr>
                      <a:lvl9pPr marL="3657565" algn="l" defTabSz="914391" rtl="0" eaLnBrk="1" latinLnBrk="0" hangingPunct="1">
                        <a:defRPr sz="1800" b="1" kern="1200">
                          <a:solidFill>
                            <a:schemeClr val="lt1"/>
                          </a:solidFill>
                          <a:latin typeface="Arial"/>
                        </a:defRPr>
                      </a:lvl9pPr>
                    </a:lstStyle>
                    <a:p>
                      <a:r>
                        <a:rPr lang="en-ZA"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425077">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Number of Prestige policies approved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4 Prestige policies approved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 Prestige policy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 Prestige policy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 Prestige policy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1 Prestige policy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approved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lvl1pPr marL="0" algn="l" defTabSz="914391" rtl="0" eaLnBrk="1" latinLnBrk="0" hangingPunct="1">
                        <a:defRPr sz="1800" kern="1200">
                          <a:solidFill>
                            <a:schemeClr val="dk1"/>
                          </a:solidFill>
                          <a:latin typeface="Arial"/>
                        </a:defRPr>
                      </a:lvl1pPr>
                      <a:lvl2pPr marL="457196" algn="l" defTabSz="914391" rtl="0" eaLnBrk="1" latinLnBrk="0" hangingPunct="1">
                        <a:defRPr sz="1800" kern="1200">
                          <a:solidFill>
                            <a:schemeClr val="dk1"/>
                          </a:solidFill>
                          <a:latin typeface="Arial"/>
                        </a:defRPr>
                      </a:lvl2pPr>
                      <a:lvl3pPr marL="914391" algn="l" defTabSz="914391" rtl="0" eaLnBrk="1" latinLnBrk="0" hangingPunct="1">
                        <a:defRPr sz="1800" kern="1200">
                          <a:solidFill>
                            <a:schemeClr val="dk1"/>
                          </a:solidFill>
                          <a:latin typeface="Arial"/>
                        </a:defRPr>
                      </a:lvl3pPr>
                      <a:lvl4pPr marL="1371587" algn="l" defTabSz="914391" rtl="0" eaLnBrk="1" latinLnBrk="0" hangingPunct="1">
                        <a:defRPr sz="1800" kern="1200">
                          <a:solidFill>
                            <a:schemeClr val="dk1"/>
                          </a:solidFill>
                          <a:latin typeface="Arial"/>
                        </a:defRPr>
                      </a:lvl4pPr>
                      <a:lvl5pPr marL="1828783" algn="l" defTabSz="914391" rtl="0" eaLnBrk="1" latinLnBrk="0" hangingPunct="1">
                        <a:defRPr sz="1800" kern="1200">
                          <a:solidFill>
                            <a:schemeClr val="dk1"/>
                          </a:solidFill>
                          <a:latin typeface="Arial"/>
                        </a:defRPr>
                      </a:lvl5pPr>
                      <a:lvl6pPr marL="2285978" algn="l" defTabSz="914391" rtl="0" eaLnBrk="1" latinLnBrk="0" hangingPunct="1">
                        <a:defRPr sz="1800" kern="1200">
                          <a:solidFill>
                            <a:schemeClr val="dk1"/>
                          </a:solidFill>
                          <a:latin typeface="Arial"/>
                        </a:defRPr>
                      </a:lvl6pPr>
                      <a:lvl7pPr marL="2743174" algn="l" defTabSz="914391" rtl="0" eaLnBrk="1" latinLnBrk="0" hangingPunct="1">
                        <a:defRPr sz="1800" kern="1200">
                          <a:solidFill>
                            <a:schemeClr val="dk1"/>
                          </a:solidFill>
                          <a:latin typeface="Arial"/>
                        </a:defRPr>
                      </a:lvl7pPr>
                      <a:lvl8pPr marL="3200370" algn="l" defTabSz="914391" rtl="0" eaLnBrk="1" latinLnBrk="0" hangingPunct="1">
                        <a:defRPr sz="1800" kern="1200">
                          <a:solidFill>
                            <a:schemeClr val="dk1"/>
                          </a:solidFill>
                          <a:latin typeface="Arial"/>
                        </a:defRPr>
                      </a:lvl8pPr>
                      <a:lvl9pPr marL="3657565" algn="l" defTabSz="914391" rtl="0" eaLnBrk="1" latinLnBrk="0" hangingPunct="1">
                        <a:defRPr sz="1800" kern="1200">
                          <a:solidFill>
                            <a:schemeClr val="dk1"/>
                          </a:solidFill>
                          <a:latin typeface="Arial"/>
                        </a:defRPr>
                      </a:lvl9pPr>
                    </a:lstStyle>
                    <a:p>
                      <a:pPr>
                        <a:lnSpc>
                          <a:spcPct val="115000"/>
                        </a:lnSpc>
                        <a:spcBef>
                          <a:spcPts val="500"/>
                        </a:spcBef>
                        <a:spcAft>
                          <a:spcPts val="3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2</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Average number of working days taken to resolve mechanical breakdowns after logging of complaint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15 working days to resolve mechanical breakdowns after logging of complaint by Prestige clients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15 working days to resolve mechanical breakdowns after logging of complaint by Prestige clients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15 working days to resolve mechanical breakdowns after logging of complaint by Prestige clients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15 working days to resolve mechanical breakdowns after logging of complaint by Prestige clients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15 working days to resolve mechanical breakdowns after logging of complaint by Prestige clients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609600">
                <a:tc>
                  <a:txBody>
                    <a:bodyPr/>
                    <a:lstStyle/>
                    <a:p>
                      <a:pPr>
                        <a:lnSpc>
                          <a:spcPct val="115000"/>
                        </a:lnSpc>
                        <a:spcBef>
                          <a:spcPts val="500"/>
                        </a:spcBef>
                        <a:spcAft>
                          <a:spcPts val="30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Average number of working days taken to resolve emergency breakdowns after logging of complaint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2 working days to resolve emergency breakdowns after logging of complaint by Prestige client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2 working days to resolve emergency breakdowns after logging of complaint by Prestige client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2 working days to resolve emergency breakdowns after logging of complaint by Prestige client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2 working days to resolve emergency breakdowns after logging of complaint by Prestige client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2 working days to resolve emergency breakdowns after logging of complaint by Prestige client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nSpc>
                          <a:spcPct val="115000"/>
                        </a:lnSpc>
                        <a:spcBef>
                          <a:spcPts val="500"/>
                        </a:spcBef>
                        <a:spcAft>
                          <a:spcPts val="30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Number of planned State events supported with movable structures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8 Planned State events supported with movable structures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2 Planned State events supported with movable structures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2 Planned State events supported with movable structures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2 Planned State events supported with movable structures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2 Planned State events supported with movable structures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r h="533400">
                <a:tc>
                  <a:txBody>
                    <a:bodyPr/>
                    <a:lstStyle/>
                    <a:p>
                      <a:pPr>
                        <a:lnSpc>
                          <a:spcPct val="115000"/>
                        </a:lnSpc>
                        <a:spcBef>
                          <a:spcPts val="500"/>
                        </a:spcBef>
                        <a:spcAft>
                          <a:spcPts val="300"/>
                        </a:spcAft>
                      </a:pPr>
                      <a:r>
                        <a:rPr lang="en-GB" sz="11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Average number of working days taken to provide  furniture to Prestige clients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Quarterly</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60 working days to provide Movable assets (office and residential) to Prestige Clients from receipt of request.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60 working days to provide Movable assets (office and residential) to Prestige Clients from receipt of request.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60 working days to provide Movable assets (office and residential) to Prestige Clients from receipt of request.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60 working days to provide Movable assets (office and residential) to Prestige Clients from receipt of request.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500"/>
                        </a:spcBef>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60 working days to provide Movable assets (office and residential) to Prestige Clients from receipt of request.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409478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val 2"/>
          <p:cNvSpPr/>
          <p:nvPr/>
        </p:nvSpPr>
        <p:spPr>
          <a:xfrm>
            <a:off x="4267200" y="1524000"/>
            <a:ext cx="3733800" cy="3352800"/>
          </a:xfrm>
          <a:prstGeom prst="ellipse">
            <a:avLst/>
          </a:pr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4" name="Rectangle 3"/>
          <p:cNvSpPr/>
          <p:nvPr/>
        </p:nvSpPr>
        <p:spPr>
          <a:xfrm>
            <a:off x="0" y="2438400"/>
            <a:ext cx="121920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 name="Title 1"/>
          <p:cNvSpPr>
            <a:spLocks noGrp="1"/>
          </p:cNvSpPr>
          <p:nvPr>
            <p:ph type="title"/>
          </p:nvPr>
        </p:nvSpPr>
        <p:spPr>
          <a:xfrm>
            <a:off x="4419600" y="2438400"/>
            <a:ext cx="3733800" cy="1441410"/>
          </a:xfrm>
        </p:spPr>
        <p:txBody>
          <a:bodyPr>
            <a:normAutofit/>
          </a:bodyPr>
          <a:lstStyle/>
          <a:p>
            <a:r>
              <a:rPr lang="en-ZA" sz="9143" b="1" spc="50" dirty="0">
                <a:ln w="0"/>
                <a:solidFill>
                  <a:schemeClr val="bg2"/>
                </a:solidFill>
                <a:effectLst>
                  <a:innerShdw blurRad="63500" dist="50800" dir="13500000">
                    <a:srgbClr val="000000">
                      <a:alpha val="50000"/>
                    </a:srgbClr>
                  </a:innerShdw>
                </a:effectLst>
              </a:rPr>
              <a:t>Part A</a:t>
            </a:r>
          </a:p>
        </p:txBody>
      </p:sp>
    </p:spTree>
    <p:extLst>
      <p:ext uri="{BB962C8B-B14F-4D97-AF65-F5344CB8AC3E}">
        <p14:creationId xmlns:p14="http://schemas.microsoft.com/office/powerpoint/2010/main" xmlns="" val="1576392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70</a:t>
            </a:fld>
            <a:endParaRPr lang="en-US">
              <a:solidFill>
                <a:prstClr val="black">
                  <a:tint val="75000"/>
                </a:prstClr>
              </a:solidFill>
            </a:endParaRPr>
          </a:p>
        </p:txBody>
      </p:sp>
      <p:sp>
        <p:nvSpPr>
          <p:cNvPr id="5" name="Title 4"/>
          <p:cNvSpPr>
            <a:spLocks noGrp="1"/>
          </p:cNvSpPr>
          <p:nvPr>
            <p:ph type="title"/>
          </p:nvPr>
        </p:nvSpPr>
        <p:spPr>
          <a:xfrm>
            <a:off x="0" y="4482"/>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5</a:t>
            </a:r>
          </a:p>
        </p:txBody>
      </p:sp>
      <p:graphicFrame>
        <p:nvGraphicFramePr>
          <p:cNvPr id="6" name="Table 5"/>
          <p:cNvGraphicFramePr>
            <a:graphicFrameLocks noGrp="1"/>
          </p:cNvGraphicFramePr>
          <p:nvPr>
            <p:extLst>
              <p:ext uri="{D42A27DB-BD31-4B8C-83A1-F6EECF244321}">
                <p14:modId xmlns:p14="http://schemas.microsoft.com/office/powerpoint/2010/main" xmlns="" val="2637052337"/>
              </p:ext>
            </p:extLst>
          </p:nvPr>
        </p:nvGraphicFramePr>
        <p:xfrm>
          <a:off x="467833" y="1504334"/>
          <a:ext cx="11217347" cy="3294070"/>
        </p:xfrm>
        <a:graphic>
          <a:graphicData uri="http://schemas.openxmlformats.org/drawingml/2006/table">
            <a:tbl>
              <a:tblPr/>
              <a:tblGrid>
                <a:gridCol w="5328085"/>
                <a:gridCol w="2016871"/>
                <a:gridCol w="1290797"/>
                <a:gridCol w="1290797"/>
                <a:gridCol w="1290797"/>
              </a:tblGrid>
              <a:tr h="611417">
                <a:tc rowSpan="3">
                  <a:txBody>
                    <a:bodyPr/>
                    <a:lstStyle/>
                    <a:p>
                      <a:pPr algn="l" fontAlgn="ctr"/>
                      <a:r>
                        <a:rPr lang="en-GB" sz="2000" b="1" i="0" u="none" strike="noStrike" dirty="0" smtClean="0">
                          <a:solidFill>
                            <a:srgbClr val="000000"/>
                          </a:solidFill>
                          <a:effectLst/>
                          <a:latin typeface="Arial"/>
                        </a:rPr>
                        <a:t>Programme</a:t>
                      </a:r>
                      <a:r>
                        <a:rPr lang="en-GB" sz="2000" b="1" i="0" u="none" strike="noStrike" baseline="0" dirty="0" smtClean="0">
                          <a:solidFill>
                            <a:srgbClr val="000000"/>
                          </a:solidFill>
                          <a:effectLst/>
                          <a:latin typeface="Arial"/>
                        </a:rPr>
                        <a:t> 5: Prestige Policy</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Adjusted appropriation</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2000" b="1" i="0" u="none" strike="noStrike" dirty="0">
                          <a:solidFill>
                            <a:srgbClr val="000000"/>
                          </a:solidFill>
                          <a:effectLst/>
                          <a:latin typeface="Arial"/>
                        </a:rPr>
                        <a:t>Medium-term expenditure estimate</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382135">
                <a:tc vMerge="1">
                  <a:txBody>
                    <a:bodyPr/>
                    <a:lstStyle/>
                    <a:p>
                      <a:endParaRPr lang="en-US"/>
                    </a:p>
                  </a:txBody>
                  <a:tcPr/>
                </a:tc>
                <a:tc>
                  <a:txBody>
                    <a:bodyPr/>
                    <a:lstStyle/>
                    <a:p>
                      <a:pPr algn="ctr" fontAlgn="ctr"/>
                      <a:r>
                        <a:rPr lang="en-GB" sz="2000" b="1" i="0" u="none" strike="noStrike" dirty="0" smtClean="0">
                          <a:solidFill>
                            <a:srgbClr val="000000"/>
                          </a:solidFill>
                          <a:effectLst/>
                          <a:latin typeface="Arial"/>
                        </a:rPr>
                        <a:t>2016/17</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2017/18</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2018/19</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smtClean="0">
                          <a:solidFill>
                            <a:srgbClr val="000000"/>
                          </a:solidFill>
                          <a:effectLst/>
                          <a:latin typeface="Arial"/>
                        </a:rPr>
                        <a:t>2019/20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82135">
                <a:tc vMerge="1">
                  <a:txBody>
                    <a:bodyPr/>
                    <a:lstStyle/>
                    <a:p>
                      <a:endParaRPr lang="en-US"/>
                    </a:p>
                  </a:txBody>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2000" b="1" i="0" u="none" strike="noStrike" dirty="0">
                          <a:solidFill>
                            <a:srgbClr val="000000"/>
                          </a:solidFill>
                          <a:effectLst/>
                          <a:latin typeface="Arial"/>
                        </a:rPr>
                        <a:t>(R’000)</a:t>
                      </a:r>
                      <a:endParaRPr lang="en-US" sz="20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82135">
                <a:tc>
                  <a:txBody>
                    <a:bodyPr/>
                    <a:lstStyle/>
                    <a:p>
                      <a:pPr algn="l"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US" sz="2000" b="0" i="0" u="none" strike="noStrike" dirty="0" smtClean="0">
                          <a:solidFill>
                            <a:srgbClr val="000000"/>
                          </a:solidFill>
                          <a:effectLst/>
                          <a:latin typeface="Arial Narrow"/>
                        </a:rPr>
                        <a:t>Prestige Accommodation and State Functions</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86 520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89 585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a:solidFill>
                            <a:srgbClr val="000000"/>
                          </a:solidFill>
                          <a:effectLst/>
                          <a:latin typeface="Arial Narrow" panose="020B0606020202030204" pitchFamily="34" charset="0"/>
                        </a:rPr>
                        <a:t>       85 272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97 065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US" sz="2000" b="0" i="0" u="none" strike="noStrike" dirty="0" smtClean="0">
                          <a:solidFill>
                            <a:srgbClr val="000000"/>
                          </a:solidFill>
                          <a:effectLst/>
                          <a:latin typeface="Arial Narrow"/>
                        </a:rPr>
                        <a:t>Parliamentary Villages Management Board</a:t>
                      </a:r>
                      <a:endParaRPr lang="en-US" sz="20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9 572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0" i="0" u="none" strike="noStrike">
                          <a:solidFill>
                            <a:srgbClr val="000000"/>
                          </a:solidFill>
                          <a:effectLst/>
                          <a:latin typeface="Arial Narrow" panose="020B0606020202030204" pitchFamily="34" charset="0"/>
                        </a:rPr>
                        <a:t>       10 051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0" i="0" u="none" strike="noStrike">
                          <a:solidFill>
                            <a:srgbClr val="000000"/>
                          </a:solidFill>
                          <a:effectLst/>
                          <a:latin typeface="Arial Narrow" panose="020B0606020202030204" pitchFamily="34" charset="0"/>
                        </a:rPr>
                        <a:t>       10 634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0" i="0" u="none" strike="noStrike" dirty="0">
                          <a:solidFill>
                            <a:srgbClr val="000000"/>
                          </a:solidFill>
                          <a:effectLst/>
                          <a:latin typeface="Arial Narrow" panose="020B0606020202030204" pitchFamily="34" charset="0"/>
                        </a:rPr>
                        <a:t>       11 230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GB" sz="2000" b="1" i="0" u="none" strike="noStrike" dirty="0">
                          <a:solidFill>
                            <a:srgbClr val="000000"/>
                          </a:solidFill>
                          <a:effectLst/>
                          <a:latin typeface="Arial Narrow"/>
                          <a:cs typeface="Arial"/>
                        </a:rPr>
                        <a:t> </a:t>
                      </a: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20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GB" sz="2000" b="1" i="0" u="none" strike="noStrike">
                          <a:solidFill>
                            <a:srgbClr val="000000"/>
                          </a:solidFill>
                          <a:effectLst/>
                          <a:latin typeface="Arial Narrow"/>
                          <a:cs typeface="Arial"/>
                        </a:rPr>
                        <a:t>Total</a:t>
                      </a:r>
                      <a:endParaRPr lang="en-US" sz="20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96 092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2000" b="1" i="0" u="none" strike="noStrike">
                          <a:solidFill>
                            <a:srgbClr val="000000"/>
                          </a:solidFill>
                          <a:effectLst/>
                          <a:latin typeface="Arial Narrow" panose="020B0606020202030204" pitchFamily="34" charset="0"/>
                        </a:rPr>
                        <a:t>       99 636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2000" b="1" i="0" u="none" strike="noStrike">
                          <a:solidFill>
                            <a:srgbClr val="000000"/>
                          </a:solidFill>
                          <a:effectLst/>
                          <a:latin typeface="Arial Narrow" panose="020B0606020202030204" pitchFamily="34" charset="0"/>
                        </a:rPr>
                        <a:t>       95 906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2000" b="1" i="0" u="none" strike="noStrike" dirty="0">
                          <a:solidFill>
                            <a:srgbClr val="000000"/>
                          </a:solidFill>
                          <a:effectLst/>
                          <a:latin typeface="Arial Narrow" panose="020B0606020202030204" pitchFamily="34" charset="0"/>
                        </a:rPr>
                        <a:t>     108 295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2594499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DPW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71</a:t>
            </a:fld>
            <a:endParaRPr lang="en-US">
              <a:solidFill>
                <a:prstClr val="black">
                  <a:tint val="75000"/>
                </a:prstClr>
              </a:solidFill>
            </a:endParaRPr>
          </a:p>
        </p:txBody>
      </p:sp>
      <p:sp>
        <p:nvSpPr>
          <p:cNvPr id="5" name="Title 4"/>
          <p:cNvSpPr>
            <a:spLocks noGrp="1"/>
          </p:cNvSpPr>
          <p:nvPr>
            <p:ph type="title"/>
          </p:nvPr>
        </p:nvSpPr>
        <p:spPr>
          <a:xfrm>
            <a:off x="26898"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ALLOCATION FOR PROGRAMME 5: ECONOMIC CLASSIFICATION</a:t>
            </a:r>
          </a:p>
        </p:txBody>
      </p:sp>
      <p:graphicFrame>
        <p:nvGraphicFramePr>
          <p:cNvPr id="6" name="Content Placeholder 5"/>
          <p:cNvGraphicFramePr>
            <a:graphicFrameLocks/>
          </p:cNvGraphicFramePr>
          <p:nvPr>
            <p:extLst>
              <p:ext uri="{D42A27DB-BD31-4B8C-83A1-F6EECF244321}">
                <p14:modId xmlns:p14="http://schemas.microsoft.com/office/powerpoint/2010/main" xmlns="" val="565316731"/>
              </p:ext>
            </p:extLst>
          </p:nvPr>
        </p:nvGraphicFramePr>
        <p:xfrm>
          <a:off x="591674" y="1583798"/>
          <a:ext cx="11170360" cy="4531995"/>
        </p:xfrm>
        <a:graphic>
          <a:graphicData uri="http://schemas.openxmlformats.org/drawingml/2006/table">
            <a:tbl>
              <a:tblPr/>
              <a:tblGrid>
                <a:gridCol w="5545862"/>
                <a:gridCol w="2008252"/>
                <a:gridCol w="1329929"/>
                <a:gridCol w="1174055"/>
                <a:gridCol w="1112262"/>
              </a:tblGrid>
              <a:tr h="423565">
                <a:tc rowSpan="3">
                  <a:txBody>
                    <a:bodyPr/>
                    <a:lstStyle/>
                    <a:p>
                      <a:pPr algn="l" fontAlgn="ctr"/>
                      <a:r>
                        <a:rPr lang="en-GB" sz="1800" b="1" i="0" u="sng" strike="noStrike" dirty="0">
                          <a:solidFill>
                            <a:srgbClr val="000000"/>
                          </a:solidFill>
                          <a:effectLst/>
                          <a:latin typeface="Arial"/>
                        </a:rPr>
                        <a:t>Economic classification</a:t>
                      </a:r>
                      <a:endParaRPr lang="en-US" sz="18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Adjusted appropriation</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800" b="1" i="0" u="none" strike="noStrike" dirty="0">
                          <a:solidFill>
                            <a:srgbClr val="000000"/>
                          </a:solidFill>
                          <a:effectLst/>
                          <a:latin typeface="Arial"/>
                        </a:rPr>
                        <a:t>Medium-term expenditure estimate</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63789">
                <a:tc vMerge="1">
                  <a:txBody>
                    <a:bodyPr/>
                    <a:lstStyle/>
                    <a:p>
                      <a:endParaRPr lang="en-US"/>
                    </a:p>
                  </a:txBody>
                  <a:tcPr/>
                </a:tc>
                <a:tc>
                  <a:txBody>
                    <a:bodyPr/>
                    <a:lstStyle/>
                    <a:p>
                      <a:pPr algn="ctr" fontAlgn="ctr"/>
                      <a:r>
                        <a:rPr lang="en-GB" sz="1800" b="1" i="0" u="none" strike="noStrike" dirty="0" smtClean="0">
                          <a:solidFill>
                            <a:srgbClr val="000000"/>
                          </a:solidFill>
                          <a:effectLst/>
                          <a:latin typeface="Arial"/>
                        </a:rPr>
                        <a:t>2016/17</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2017/18</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2018/19</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smtClean="0">
                          <a:solidFill>
                            <a:srgbClr val="000000"/>
                          </a:solidFill>
                          <a:effectLst/>
                          <a:latin typeface="Arial"/>
                        </a:rPr>
                        <a:t>2019/20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vMerge="1">
                  <a:txBody>
                    <a:bodyPr/>
                    <a:lstStyle/>
                    <a:p>
                      <a:endParaRPr lang="en-US"/>
                    </a:p>
                  </a:txBody>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800" b="1" i="0" u="none" strike="noStrike" dirty="0">
                          <a:solidFill>
                            <a:srgbClr val="000000"/>
                          </a:solidFill>
                          <a:effectLst/>
                          <a:latin typeface="Arial"/>
                        </a:rPr>
                        <a:t>(R’000)</a:t>
                      </a:r>
                      <a:endParaRPr lang="en-US" sz="18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a:txBody>
                    <a:bodyPr/>
                    <a:lstStyle/>
                    <a:p>
                      <a:pPr algn="l" fontAlgn="ctr"/>
                      <a:r>
                        <a:rPr lang="en-GB" sz="1800" b="1" i="0" u="none" strike="noStrike">
                          <a:solidFill>
                            <a:srgbClr val="000000"/>
                          </a:solidFill>
                          <a:effectLst/>
                          <a:latin typeface="Arial Narrow"/>
                        </a:rPr>
                        <a:t>Current payments</a:t>
                      </a: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75 746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79 385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76 972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a:solidFill>
                            <a:srgbClr val="000000"/>
                          </a:solidFill>
                          <a:effectLst/>
                          <a:latin typeface="Arial Narrow" panose="020B0606020202030204" pitchFamily="34" charset="0"/>
                        </a:rPr>
                        <a:t>       83 463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dirty="0">
                          <a:solidFill>
                            <a:srgbClr val="000000"/>
                          </a:solidFill>
                          <a:effectLst/>
                          <a:latin typeface="Arial Narrow"/>
                        </a:rPr>
                        <a:t>Compensation of employees</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26 265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25 183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25 345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27 497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a:solidFill>
                            <a:srgbClr val="000000"/>
                          </a:solidFill>
                          <a:effectLst/>
                          <a:latin typeface="Arial Narrow"/>
                        </a:rPr>
                        <a:t>Goods and services</a:t>
                      </a:r>
                      <a:endParaRPr lang="en-US" sz="18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49 481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Arial Narrow" panose="020B0606020202030204" pitchFamily="34" charset="0"/>
                        </a:rPr>
                        <a:t>       54 202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51 627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55 966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1" i="0" u="none" strike="noStrike" dirty="0">
                          <a:solidFill>
                            <a:srgbClr val="000000"/>
                          </a:solidFill>
                          <a:effectLst/>
                          <a:latin typeface="Arial Narrow"/>
                        </a:rPr>
                        <a:t>Transfers and subsidies</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Arial Narrow" panose="020B0606020202030204" pitchFamily="34" charset="0"/>
                        </a:rPr>
                        <a:t>         9 772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10 251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dirty="0">
                          <a:solidFill>
                            <a:srgbClr val="000000"/>
                          </a:solidFill>
                          <a:effectLst/>
                          <a:latin typeface="Arial Narrow" panose="020B0606020202030204" pitchFamily="34" charset="0"/>
                        </a:rPr>
                        <a:t>       10 834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11 430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dirty="0">
                          <a:solidFill>
                            <a:srgbClr val="000000"/>
                          </a:solidFill>
                          <a:effectLst/>
                          <a:latin typeface="Arial Narrow"/>
                        </a:rPr>
                        <a:t>Departmental agencies and accounts</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9 572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10 051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dirty="0">
                          <a:solidFill>
                            <a:srgbClr val="000000"/>
                          </a:solidFill>
                          <a:effectLst/>
                          <a:latin typeface="Arial Narrow" panose="020B0606020202030204" pitchFamily="34" charset="0"/>
                        </a:rPr>
                        <a:t>       10 634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11 230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dirty="0">
                          <a:solidFill>
                            <a:srgbClr val="000000"/>
                          </a:solidFill>
                          <a:effectLst/>
                          <a:latin typeface="Arial Narrow"/>
                        </a:rPr>
                        <a:t>Households</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200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200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dirty="0">
                          <a:solidFill>
                            <a:srgbClr val="000000"/>
                          </a:solidFill>
                          <a:effectLst/>
                          <a:latin typeface="Arial Narrow" panose="020B0606020202030204" pitchFamily="34" charset="0"/>
                        </a:rPr>
                        <a:t>            200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200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1" i="0" u="none" strike="noStrike" dirty="0">
                          <a:solidFill>
                            <a:srgbClr val="000000"/>
                          </a:solidFill>
                          <a:effectLst/>
                          <a:latin typeface="Arial Narrow"/>
                        </a:rPr>
                        <a:t>Payments for capital assets</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10 574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10 000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8 100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13 402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0" i="0" u="none" strike="noStrike" dirty="0">
                          <a:solidFill>
                            <a:srgbClr val="000000"/>
                          </a:solidFill>
                          <a:effectLst/>
                          <a:latin typeface="Arial Narrow"/>
                        </a:rPr>
                        <a:t>Machinery and equipment</a:t>
                      </a:r>
                      <a:endParaRPr lang="en-US" sz="18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10 574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Arial Narrow" panose="020B0606020202030204" pitchFamily="34" charset="0"/>
                        </a:rPr>
                        <a:t>       10 000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0" i="0" u="none" strike="noStrike">
                          <a:solidFill>
                            <a:srgbClr val="000000"/>
                          </a:solidFill>
                          <a:effectLst/>
                          <a:latin typeface="Arial Narrow" panose="020B0606020202030204" pitchFamily="34" charset="0"/>
                        </a:rPr>
                        <a:t>         8 100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0" i="0" u="none" strike="noStrike" dirty="0">
                          <a:solidFill>
                            <a:srgbClr val="000000"/>
                          </a:solidFill>
                          <a:effectLst/>
                          <a:latin typeface="Arial Narrow" panose="020B0606020202030204" pitchFamily="34" charset="0"/>
                        </a:rPr>
                        <a:t>       13 402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ZA" sz="1800" b="1" i="0" u="none" strike="noStrike" dirty="0">
                          <a:solidFill>
                            <a:srgbClr val="000000"/>
                          </a:solidFill>
                          <a:effectLst/>
                          <a:latin typeface="Arial Narrow"/>
                        </a:rPr>
                        <a:t> </a:t>
                      </a: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8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800" b="1" i="0" u="none" strike="noStrike">
                          <a:solidFill>
                            <a:srgbClr val="000000"/>
                          </a:solidFill>
                          <a:effectLst/>
                          <a:latin typeface="Arial Narrow"/>
                        </a:rPr>
                        <a:t>Total</a:t>
                      </a:r>
                      <a:endParaRPr lang="en-US" sz="18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96 092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800" b="1" i="0" u="none" strike="noStrike">
                          <a:solidFill>
                            <a:srgbClr val="000000"/>
                          </a:solidFill>
                          <a:effectLst/>
                          <a:latin typeface="Arial Narrow" panose="020B0606020202030204" pitchFamily="34" charset="0"/>
                        </a:rPr>
                        <a:t>       99 636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800" b="1" i="0" u="none" strike="noStrike">
                          <a:solidFill>
                            <a:srgbClr val="000000"/>
                          </a:solidFill>
                          <a:effectLst/>
                          <a:latin typeface="Arial Narrow" panose="020B0606020202030204" pitchFamily="34" charset="0"/>
                        </a:rPr>
                        <a:t>       95 906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800" b="1" i="0" u="none" strike="noStrike" dirty="0">
                          <a:solidFill>
                            <a:srgbClr val="000000"/>
                          </a:solidFill>
                          <a:effectLst/>
                          <a:latin typeface="Arial Narrow" panose="020B0606020202030204" pitchFamily="34" charset="0"/>
                        </a:rPr>
                        <a:t>     108 295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20296338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72</a:t>
            </a:fld>
            <a:endParaRPr lang="en-US" dirty="0">
              <a:solidFill>
                <a:prstClr val="black">
                  <a:tint val="75000"/>
                </a:prstClr>
              </a:solidFill>
            </a:endParaRPr>
          </a:p>
        </p:txBody>
      </p:sp>
      <p:sp>
        <p:nvSpPr>
          <p:cNvPr id="4" name="Title 3"/>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BUDGET ANALYSIS – PROGRAMME 5</a:t>
            </a:r>
          </a:p>
        </p:txBody>
      </p:sp>
      <p:sp>
        <p:nvSpPr>
          <p:cNvPr id="2" name="Rectangle 1"/>
          <p:cNvSpPr/>
          <p:nvPr/>
        </p:nvSpPr>
        <p:spPr>
          <a:xfrm>
            <a:off x="206831" y="1371600"/>
            <a:ext cx="11778342" cy="2031325"/>
          </a:xfrm>
          <a:prstGeom prst="rect">
            <a:avLst/>
          </a:prstGeom>
        </p:spPr>
        <p:txBody>
          <a:bodyPr wrap="square">
            <a:spAutoFit/>
          </a:bodyPr>
          <a:lstStyle/>
          <a:p>
            <a:pPr algn="just"/>
            <a:r>
              <a:rPr lang="en-GB" dirty="0">
                <a:solidFill>
                  <a:prstClr val="black"/>
                </a:solidFill>
              </a:rPr>
              <a:t>The spending focus over the medium term will be on developing and reviewing policies for the prestige accommodation portfolio in line with the Ministerial Handbook</a:t>
            </a:r>
            <a:r>
              <a:rPr lang="en-GB" dirty="0" smtClean="0">
                <a:solidFill>
                  <a:prstClr val="black"/>
                </a:solidFill>
              </a:rPr>
              <a:t>, improving </a:t>
            </a:r>
            <a:r>
              <a:rPr lang="en-GB" dirty="0">
                <a:solidFill>
                  <a:prstClr val="black"/>
                </a:solidFill>
              </a:rPr>
              <a:t>the delivery of services to Prestige clients with regard to the provision of both movable and immovable assets as well as meeting the </a:t>
            </a:r>
            <a:r>
              <a:rPr lang="en-GB" dirty="0" smtClean="0">
                <a:solidFill>
                  <a:prstClr val="black"/>
                </a:solidFill>
              </a:rPr>
              <a:t>protocol responsibilities </a:t>
            </a:r>
            <a:r>
              <a:rPr lang="en-GB" dirty="0">
                <a:solidFill>
                  <a:prstClr val="black"/>
                </a:solidFill>
              </a:rPr>
              <a:t>for State functions. Compensation of employees is projected to increase at an average of 3 per cent over the medium term</a:t>
            </a:r>
            <a:r>
              <a:rPr lang="en-GB" dirty="0" smtClean="0">
                <a:solidFill>
                  <a:prstClr val="black"/>
                </a:solidFill>
              </a:rPr>
              <a:t>.</a:t>
            </a:r>
          </a:p>
          <a:p>
            <a:pPr algn="just"/>
            <a:endParaRPr lang="en-GB" dirty="0">
              <a:solidFill>
                <a:prstClr val="black"/>
              </a:solidFill>
            </a:endParaRPr>
          </a:p>
          <a:p>
            <a:r>
              <a:rPr lang="en-GB" dirty="0">
                <a:solidFill>
                  <a:prstClr val="black"/>
                </a:solidFill>
              </a:rPr>
              <a:t>The bulk of the expenditure </a:t>
            </a:r>
            <a:r>
              <a:rPr lang="en-GB" dirty="0" smtClean="0">
                <a:solidFill>
                  <a:prstClr val="black"/>
                </a:solidFill>
              </a:rPr>
              <a:t>in this </a:t>
            </a:r>
            <a:r>
              <a:rPr lang="en-GB" dirty="0">
                <a:solidFill>
                  <a:prstClr val="black"/>
                </a:solidFill>
              </a:rPr>
              <a:t>programme is spent towards compensation of employees as well as goods and services. The main expenditure item within the goods and services relate </a:t>
            </a:r>
            <a:r>
              <a:rPr lang="en-GB" dirty="0" smtClean="0">
                <a:solidFill>
                  <a:prstClr val="black"/>
                </a:solidFill>
              </a:rPr>
              <a:t>to </a:t>
            </a:r>
            <a:r>
              <a:rPr lang="en-ZA" dirty="0" smtClean="0">
                <a:solidFill>
                  <a:prstClr val="black"/>
                </a:solidFill>
              </a:rPr>
              <a:t>State </a:t>
            </a:r>
            <a:r>
              <a:rPr lang="en-ZA" dirty="0">
                <a:solidFill>
                  <a:prstClr val="black"/>
                </a:solidFill>
              </a:rPr>
              <a:t>functions.</a:t>
            </a: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12896025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val 2"/>
          <p:cNvSpPr/>
          <p:nvPr/>
        </p:nvSpPr>
        <p:spPr>
          <a:xfrm>
            <a:off x="4267200" y="1524000"/>
            <a:ext cx="3733800" cy="3352800"/>
          </a:xfrm>
          <a:prstGeom prst="ellipse">
            <a:avLst/>
          </a:pr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4" name="Rectangle 3"/>
          <p:cNvSpPr/>
          <p:nvPr/>
        </p:nvSpPr>
        <p:spPr>
          <a:xfrm>
            <a:off x="0" y="2438400"/>
            <a:ext cx="121920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 name="Title 1"/>
          <p:cNvSpPr>
            <a:spLocks noGrp="1"/>
          </p:cNvSpPr>
          <p:nvPr>
            <p:ph type="title"/>
          </p:nvPr>
        </p:nvSpPr>
        <p:spPr>
          <a:xfrm>
            <a:off x="4419600" y="2479695"/>
            <a:ext cx="3733800" cy="1441410"/>
          </a:xfrm>
        </p:spPr>
        <p:txBody>
          <a:bodyPr>
            <a:normAutofit/>
          </a:bodyPr>
          <a:lstStyle/>
          <a:p>
            <a:r>
              <a:rPr lang="en-ZA" sz="9143" b="1" spc="50" dirty="0">
                <a:ln w="0"/>
                <a:solidFill>
                  <a:schemeClr val="bg2"/>
                </a:solidFill>
                <a:effectLst>
                  <a:innerShdw blurRad="63500" dist="50800" dir="13500000">
                    <a:srgbClr val="000000">
                      <a:alpha val="50000"/>
                    </a:srgbClr>
                  </a:innerShdw>
                </a:effectLst>
              </a:rPr>
              <a:t>Part C</a:t>
            </a:r>
          </a:p>
        </p:txBody>
      </p:sp>
    </p:spTree>
    <p:extLst>
      <p:ext uri="{BB962C8B-B14F-4D97-AF65-F5344CB8AC3E}">
        <p14:creationId xmlns:p14="http://schemas.microsoft.com/office/powerpoint/2010/main" xmlns="" val="29376181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3604712030"/>
              </p:ext>
            </p:extLst>
          </p:nvPr>
        </p:nvGraphicFramePr>
        <p:xfrm>
          <a:off x="457200" y="1042117"/>
          <a:ext cx="10972800" cy="5510248"/>
        </p:xfrm>
        <a:graphic>
          <a:graphicData uri="http://schemas.openxmlformats.org/drawingml/2006/table">
            <a:tbl>
              <a:tblPr firstRow="1" firstCol="1" bandRow="1">
                <a:tableStyleId>{93296810-A885-4BE3-A3E7-6D5BEEA58F35}</a:tableStyleId>
              </a:tblPr>
              <a:tblGrid>
                <a:gridCol w="1265314"/>
                <a:gridCol w="3349317"/>
                <a:gridCol w="6358169"/>
              </a:tblGrid>
              <a:tr h="391409">
                <a:tc>
                  <a:txBody>
                    <a:bodyPr/>
                    <a:lstStyle/>
                    <a:p>
                      <a:pPr algn="ctr">
                        <a:lnSpc>
                          <a:spcPct val="130000"/>
                        </a:lnSpc>
                        <a:spcBef>
                          <a:spcPts val="600"/>
                        </a:spcBef>
                        <a:spcAft>
                          <a:spcPts val="0"/>
                        </a:spcAft>
                      </a:pPr>
                      <a:r>
                        <a:rPr lang="en-ZA" sz="1600" dirty="0" smtClean="0">
                          <a:effectLst/>
                          <a:latin typeface="Arial" panose="020B0604020202020204" pitchFamily="34" charset="0"/>
                          <a:cs typeface="Arial" panose="020B0604020202020204" pitchFamily="34" charset="0"/>
                        </a:rPr>
                        <a:t>Programme</a:t>
                      </a:r>
                      <a:endParaRPr lang="en-ZA" sz="16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c>
                  <a:txBody>
                    <a:bodyPr/>
                    <a:lstStyle/>
                    <a:p>
                      <a:pPr algn="ctr"/>
                      <a:r>
                        <a:rPr lang="en-ZA" sz="2000" dirty="0" smtClean="0">
                          <a:latin typeface="Arial" panose="020B0604020202020204" pitchFamily="34" charset="0"/>
                          <a:cs typeface="Arial" panose="020B0604020202020204" pitchFamily="34" charset="0"/>
                        </a:rPr>
                        <a:t>Service Delivery Areas</a:t>
                      </a:r>
                      <a:endParaRPr lang="en-ZA" sz="2000" b="1" i="0" dirty="0">
                        <a:solidFill>
                          <a:schemeClr val="tx1"/>
                        </a:solidFill>
                        <a:latin typeface="Arial" panose="020B0604020202020204" pitchFamily="34" charset="0"/>
                        <a:cs typeface="Arial" panose="020B0604020202020204" pitchFamily="34" charset="0"/>
                      </a:endParaRPr>
                    </a:p>
                  </a:txBody>
                  <a:tcPr marL="64971" marR="64971" marT="0" marB="0"/>
                </a:tc>
                <a:tc>
                  <a:txBody>
                    <a:bodyPr/>
                    <a:lstStyle/>
                    <a:p>
                      <a:pPr algn="ctr">
                        <a:lnSpc>
                          <a:spcPct val="130000"/>
                        </a:lnSpc>
                        <a:spcBef>
                          <a:spcPts val="600"/>
                        </a:spcBef>
                        <a:spcAft>
                          <a:spcPts val="0"/>
                        </a:spcAft>
                      </a:pPr>
                      <a:r>
                        <a:rPr lang="en-ZA" sz="2000" dirty="0" smtClean="0">
                          <a:effectLst/>
                          <a:latin typeface="Arial" panose="020B0604020202020204" pitchFamily="34" charset="0"/>
                          <a:cs typeface="Arial" panose="020B0604020202020204" pitchFamily="34" charset="0"/>
                        </a:rPr>
                        <a:t>Improvement Activities</a:t>
                      </a:r>
                      <a:endParaRPr lang="en-ZA" sz="2000" b="1"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r>
              <a:tr h="605137">
                <a:tc>
                  <a:txBody>
                    <a:bodyPr/>
                    <a:lstStyle/>
                    <a:p>
                      <a:pPr algn="just">
                        <a:lnSpc>
                          <a:spcPct val="130000"/>
                        </a:lnSpc>
                        <a:spcBef>
                          <a:spcPts val="600"/>
                        </a:spcBef>
                        <a:spcAft>
                          <a:spcPts val="0"/>
                        </a:spcAft>
                      </a:pPr>
                      <a:r>
                        <a:rPr lang="en-ZA" sz="1600" dirty="0">
                          <a:effectLst/>
                          <a:latin typeface="Arial" panose="020B0604020202020204" pitchFamily="34" charset="0"/>
                          <a:cs typeface="Arial" panose="020B0604020202020204" pitchFamily="34" charset="0"/>
                        </a:rPr>
                        <a:t>EPWP</a:t>
                      </a:r>
                      <a:endParaRPr lang="en-ZA" sz="16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c>
                  <a:txBody>
                    <a:bodyPr/>
                    <a:lstStyle/>
                    <a:p>
                      <a:pPr marL="285750" marR="0" indent="-285750" algn="l" defTabSz="9141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effectLst/>
                          <a:latin typeface="Arial" panose="020B0604020202020204" pitchFamily="34" charset="0"/>
                          <a:cs typeface="Arial" panose="020B0604020202020204" pitchFamily="34" charset="0"/>
                        </a:rPr>
                        <a:t>Improved recruitment procedures in the EPWP</a:t>
                      </a:r>
                      <a:endParaRPr lang="en-ZA" sz="1600" b="0" kern="1200" dirty="0" smtClean="0">
                        <a:solidFill>
                          <a:schemeClr val="tx1"/>
                        </a:solidFill>
                        <a:effectLst/>
                        <a:latin typeface="Arial" panose="020B0604020202020204" pitchFamily="34" charset="0"/>
                        <a:ea typeface="+mn-ea"/>
                        <a:cs typeface="Arial" panose="020B0604020202020204" pitchFamily="34" charset="0"/>
                      </a:endParaRPr>
                    </a:p>
                  </a:txBody>
                  <a:tcPr marL="64971" marR="64971" marT="0" marB="0"/>
                </a:tc>
                <a:tc>
                  <a:txBody>
                    <a:bodyPr/>
                    <a:lstStyle/>
                    <a:p>
                      <a:pPr marL="342900" lvl="0" indent="-342900" algn="just">
                        <a:lnSpc>
                          <a:spcPct val="130000"/>
                        </a:lnSpc>
                        <a:spcBef>
                          <a:spcPts val="600"/>
                        </a:spcBef>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Undertake awareness campaigns</a:t>
                      </a:r>
                      <a:endParaRPr lang="en-ZA" sz="16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r>
              <a:tr h="2442202">
                <a:tc>
                  <a:txBody>
                    <a:bodyPr/>
                    <a:lstStyle/>
                    <a:p>
                      <a:pPr algn="just">
                        <a:lnSpc>
                          <a:spcPct val="130000"/>
                        </a:lnSpc>
                        <a:spcBef>
                          <a:spcPts val="600"/>
                        </a:spcBef>
                        <a:spcAft>
                          <a:spcPts val="0"/>
                        </a:spcAft>
                      </a:pPr>
                      <a:r>
                        <a:rPr lang="en-ZA" sz="1600" dirty="0">
                          <a:effectLst/>
                          <a:latin typeface="Arial" panose="020B0604020202020204" pitchFamily="34" charset="0"/>
                          <a:cs typeface="Arial" panose="020B0604020202020204" pitchFamily="34" charset="0"/>
                        </a:rPr>
                        <a:t>Prestige Policy </a:t>
                      </a:r>
                      <a:endParaRPr lang="en-ZA" sz="1600" b="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c>
                  <a:txBody>
                    <a:bodyPr/>
                    <a:lstStyle/>
                    <a:p>
                      <a:pPr marL="285750" indent="-285750">
                        <a:buFont typeface="Arial" panose="020B0604020202020204" pitchFamily="34" charset="0"/>
                        <a:buChar char="•"/>
                      </a:pPr>
                      <a:r>
                        <a:rPr lang="en-GB" sz="1600" kern="1200" dirty="0" smtClean="0">
                          <a:effectLst/>
                          <a:latin typeface="Arial" panose="020B0604020202020204" pitchFamily="34" charset="0"/>
                          <a:cs typeface="Arial" panose="020B0604020202020204" pitchFamily="34" charset="0"/>
                        </a:rPr>
                        <a:t>Active Management of client Relations</a:t>
                      </a:r>
                    </a:p>
                    <a:p>
                      <a:pPr marL="285750" indent="-285750">
                        <a:buFont typeface="Arial" panose="020B0604020202020204" pitchFamily="34" charset="0"/>
                        <a:buChar char="•"/>
                      </a:pPr>
                      <a:endParaRPr lang="en-ZA" sz="1600" kern="1200" dirty="0" smtClean="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kern="1200" dirty="0" smtClean="0">
                          <a:effectLst/>
                          <a:latin typeface="Arial" panose="020B0604020202020204" pitchFamily="34" charset="0"/>
                          <a:cs typeface="Arial" panose="020B0604020202020204" pitchFamily="34" charset="0"/>
                        </a:rPr>
                        <a:t>Effective management of lease related payments by Prestige Clients</a:t>
                      </a:r>
                    </a:p>
                    <a:p>
                      <a:pPr marL="0" indent="0">
                        <a:buFont typeface="Arial" panose="020B0604020202020204" pitchFamily="34" charset="0"/>
                        <a:buNone/>
                      </a:pPr>
                      <a:endParaRPr lang="en-ZA" sz="1600" kern="1200" dirty="0" smtClean="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kern="1200" dirty="0" smtClean="0">
                          <a:effectLst/>
                          <a:latin typeface="Arial" panose="020B0604020202020204" pitchFamily="34" charset="0"/>
                          <a:cs typeface="Arial" panose="020B0604020202020204" pitchFamily="34" charset="0"/>
                        </a:rPr>
                        <a:t>Prestige accommodation enhancement</a:t>
                      </a:r>
                      <a:endParaRPr lang="en-ZA" sz="1600" b="0" kern="1200" dirty="0" smtClean="0">
                        <a:solidFill>
                          <a:schemeClr val="tx1"/>
                        </a:solidFill>
                        <a:effectLst/>
                        <a:latin typeface="Arial" panose="020B0604020202020204" pitchFamily="34" charset="0"/>
                        <a:ea typeface="+mn-ea"/>
                        <a:cs typeface="Arial" panose="020B0604020202020204" pitchFamily="34" charset="0"/>
                      </a:endParaRPr>
                    </a:p>
                  </a:txBody>
                  <a:tcPr marL="64971" marR="64971" marT="0" marB="0"/>
                </a:tc>
                <a:tc>
                  <a:txBody>
                    <a:bodyPr/>
                    <a:lstStyle/>
                    <a:p>
                      <a:pPr marL="342900" lvl="0" indent="-342900" algn="just">
                        <a:lnSpc>
                          <a:spcPct val="100000"/>
                        </a:lnSpc>
                        <a:spcBef>
                          <a:spcPts val="0"/>
                        </a:spcBef>
                        <a:spcAft>
                          <a:spcPts val="120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Develop </a:t>
                      </a:r>
                      <a:r>
                        <a:rPr lang="en-ZA" sz="1600" dirty="0" smtClean="0">
                          <a:effectLst/>
                          <a:latin typeface="Arial" panose="020B0604020202020204" pitchFamily="34" charset="0"/>
                          <a:cs typeface="Arial" panose="020B0604020202020204" pitchFamily="34" charset="0"/>
                        </a:rPr>
                        <a:t>prestige </a:t>
                      </a:r>
                      <a:r>
                        <a:rPr lang="en-ZA" sz="1600" dirty="0">
                          <a:effectLst/>
                          <a:latin typeface="Arial" panose="020B0604020202020204" pitchFamily="34" charset="0"/>
                          <a:cs typeface="Arial" panose="020B0604020202020204" pitchFamily="34" charset="0"/>
                        </a:rPr>
                        <a:t>Client target </a:t>
                      </a:r>
                      <a:r>
                        <a:rPr lang="en-ZA" sz="1600" dirty="0" smtClean="0">
                          <a:effectLst/>
                          <a:latin typeface="Arial" panose="020B0604020202020204" pitchFamily="34" charset="0"/>
                          <a:cs typeface="Arial" panose="020B0604020202020204" pitchFamily="34" charset="0"/>
                        </a:rPr>
                        <a:t>ratio</a:t>
                      </a:r>
                      <a:endParaRPr lang="en-ZA" sz="1600" dirty="0">
                        <a:effectLst/>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120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Develop and implement CRM and Complaints management </a:t>
                      </a:r>
                      <a:r>
                        <a:rPr lang="en-ZA" sz="1600" dirty="0" smtClean="0">
                          <a:effectLst/>
                          <a:latin typeface="Arial" panose="020B0604020202020204" pitchFamily="34" charset="0"/>
                          <a:cs typeface="Arial" panose="020B0604020202020204" pitchFamily="34" charset="0"/>
                        </a:rPr>
                        <a:t>system</a:t>
                      </a:r>
                      <a:endParaRPr lang="en-ZA" sz="1600" dirty="0">
                        <a:effectLst/>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120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Measure </a:t>
                      </a:r>
                      <a:r>
                        <a:rPr lang="en-ZA" sz="1600" dirty="0" smtClean="0">
                          <a:effectLst/>
                          <a:latin typeface="Arial" panose="020B0604020202020204" pitchFamily="34" charset="0"/>
                          <a:cs typeface="Arial" panose="020B0604020202020204" pitchFamily="34" charset="0"/>
                        </a:rPr>
                        <a:t>Prestige </a:t>
                      </a:r>
                      <a:r>
                        <a:rPr lang="en-ZA" sz="1600" dirty="0">
                          <a:effectLst/>
                          <a:latin typeface="Arial" panose="020B0604020202020204" pitchFamily="34" charset="0"/>
                          <a:cs typeface="Arial" panose="020B0604020202020204" pitchFamily="34" charset="0"/>
                        </a:rPr>
                        <a:t>client index (SLA &amp; </a:t>
                      </a:r>
                      <a:r>
                        <a:rPr lang="en-ZA" sz="1600" dirty="0" err="1">
                          <a:effectLst/>
                          <a:latin typeface="Arial" panose="020B0604020202020204" pitchFamily="34" charset="0"/>
                          <a:cs typeface="Arial" panose="020B0604020202020204" pitchFamily="34" charset="0"/>
                        </a:rPr>
                        <a:t>Batho</a:t>
                      </a:r>
                      <a:r>
                        <a:rPr lang="en-ZA" sz="1600" dirty="0">
                          <a:effectLst/>
                          <a:latin typeface="Arial" panose="020B0604020202020204" pitchFamily="34" charset="0"/>
                          <a:cs typeface="Arial" panose="020B0604020202020204" pitchFamily="34" charset="0"/>
                        </a:rPr>
                        <a:t> Pele standards</a:t>
                      </a:r>
                      <a:r>
                        <a:rPr lang="en-ZA" sz="1600" dirty="0" smtClean="0">
                          <a:effectLst/>
                          <a:latin typeface="Arial" panose="020B0604020202020204" pitchFamily="34" charset="0"/>
                          <a:cs typeface="Arial" panose="020B0604020202020204" pitchFamily="34" charset="0"/>
                        </a:rPr>
                        <a:t>)</a:t>
                      </a:r>
                      <a:endParaRPr lang="en-ZA" sz="1600" dirty="0">
                        <a:effectLst/>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120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Implement an optimised lease payment process in line with the lease </a:t>
                      </a:r>
                      <a:r>
                        <a:rPr lang="en-ZA" sz="1600" dirty="0" smtClean="0">
                          <a:effectLst/>
                          <a:latin typeface="Arial" panose="020B0604020202020204" pitchFamily="34" charset="0"/>
                          <a:cs typeface="Arial" panose="020B0604020202020204" pitchFamily="34" charset="0"/>
                        </a:rPr>
                        <a:t>agreement</a:t>
                      </a:r>
                      <a:endParaRPr lang="en-ZA" sz="1600" dirty="0">
                        <a:effectLst/>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120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Conduct condition </a:t>
                      </a:r>
                      <a:r>
                        <a:rPr lang="en-ZA" sz="1600" dirty="0" smtClean="0">
                          <a:effectLst/>
                          <a:latin typeface="Arial" panose="020B0604020202020204" pitchFamily="34" charset="0"/>
                          <a:cs typeface="Arial" panose="020B0604020202020204" pitchFamily="34" charset="0"/>
                        </a:rPr>
                        <a:t>assessments </a:t>
                      </a:r>
                      <a:r>
                        <a:rPr lang="en-ZA" sz="1600" dirty="0">
                          <a:effectLst/>
                          <a:latin typeface="Arial" panose="020B0604020202020204" pitchFamily="34" charset="0"/>
                          <a:cs typeface="Arial" panose="020B0604020202020204" pitchFamily="34" charset="0"/>
                        </a:rPr>
                        <a:t>for Prestige </a:t>
                      </a:r>
                      <a:r>
                        <a:rPr lang="en-ZA" sz="1600" dirty="0" smtClean="0">
                          <a:effectLst/>
                          <a:latin typeface="Arial" panose="020B0604020202020204" pitchFamily="34" charset="0"/>
                          <a:cs typeface="Arial" panose="020B0604020202020204" pitchFamily="34" charset="0"/>
                        </a:rPr>
                        <a:t>portfolio</a:t>
                      </a:r>
                      <a:endParaRPr lang="en-ZA" sz="16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r>
              <a:tr h="758198">
                <a:tc>
                  <a:txBody>
                    <a:bodyPr/>
                    <a:lstStyle/>
                    <a:p>
                      <a:pPr algn="just">
                        <a:lnSpc>
                          <a:spcPct val="130000"/>
                        </a:lnSpc>
                        <a:spcBef>
                          <a:spcPts val="600"/>
                        </a:spcBef>
                        <a:spcAft>
                          <a:spcPts val="0"/>
                        </a:spcAft>
                      </a:pPr>
                      <a:r>
                        <a:rPr lang="en-ZA" sz="1600" dirty="0">
                          <a:effectLst/>
                          <a:latin typeface="Arial" panose="020B0604020202020204" pitchFamily="34" charset="0"/>
                          <a:cs typeface="Arial" panose="020B0604020202020204" pitchFamily="34" charset="0"/>
                        </a:rPr>
                        <a:t>Policy</a:t>
                      </a:r>
                      <a:endParaRPr lang="en-ZA" sz="16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c>
                  <a:txBody>
                    <a:bodyPr/>
                    <a:lstStyle/>
                    <a:p>
                      <a:pPr marL="285750" marR="0" indent="-285750" algn="l" defTabSz="9141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effectLst/>
                          <a:latin typeface="Arial" panose="020B0604020202020204" pitchFamily="34" charset="0"/>
                          <a:cs typeface="Arial" panose="020B0604020202020204" pitchFamily="34" charset="0"/>
                        </a:rPr>
                        <a:t>Property Policy Research &amp; Development </a:t>
                      </a:r>
                      <a:endParaRPr lang="en-ZA" sz="1600" b="0" kern="1200" dirty="0" smtClean="0">
                        <a:solidFill>
                          <a:schemeClr val="tx1"/>
                        </a:solidFill>
                        <a:effectLst/>
                        <a:latin typeface="Arial" panose="020B0604020202020204" pitchFamily="34" charset="0"/>
                        <a:ea typeface="+mn-ea"/>
                        <a:cs typeface="Arial" panose="020B0604020202020204" pitchFamily="34" charset="0"/>
                      </a:endParaRPr>
                    </a:p>
                  </a:txBody>
                  <a:tcPr marL="64971" marR="64971" marT="0" marB="0"/>
                </a:tc>
                <a:tc>
                  <a:txBody>
                    <a:bodyPr/>
                    <a:lstStyle/>
                    <a:p>
                      <a:pPr marL="342900" lvl="0" indent="-342900" algn="just">
                        <a:lnSpc>
                          <a:spcPct val="130000"/>
                        </a:lnSpc>
                        <a:spcBef>
                          <a:spcPts val="600"/>
                        </a:spcBef>
                        <a:spcAft>
                          <a:spcPts val="0"/>
                        </a:spcAft>
                        <a:buFont typeface="Symbol" panose="05050102010706020507" pitchFamily="18" charset="2"/>
                        <a:buChar char=""/>
                      </a:pPr>
                      <a:r>
                        <a:rPr lang="en-US" sz="1600" dirty="0" smtClean="0">
                          <a:effectLst/>
                          <a:latin typeface="Arial" panose="020B0604020202020204" pitchFamily="34" charset="0"/>
                          <a:cs typeface="Arial" panose="020B0604020202020204" pitchFamily="34" charset="0"/>
                        </a:rPr>
                        <a:t>Research, develop and monitor the </a:t>
                      </a:r>
                      <a:r>
                        <a:rPr lang="en-US" sz="1600" dirty="0">
                          <a:effectLst/>
                          <a:latin typeface="Arial" panose="020B0604020202020204" pitchFamily="34" charset="0"/>
                          <a:cs typeface="Arial" panose="020B0604020202020204" pitchFamily="34" charset="0"/>
                        </a:rPr>
                        <a:t>property management empowerment </a:t>
                      </a:r>
                      <a:r>
                        <a:rPr lang="en-US" sz="1600" dirty="0" smtClean="0">
                          <a:effectLst/>
                          <a:latin typeface="Arial" panose="020B0604020202020204" pitchFamily="34" charset="0"/>
                          <a:cs typeface="Arial" panose="020B0604020202020204" pitchFamily="34" charset="0"/>
                        </a:rPr>
                        <a:t>policy.</a:t>
                      </a:r>
                      <a:endParaRPr lang="en-ZA" sz="16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r>
              <a:tr h="1308471">
                <a:tc>
                  <a:txBody>
                    <a:bodyPr/>
                    <a:lstStyle/>
                    <a:p>
                      <a:pPr algn="just">
                        <a:lnSpc>
                          <a:spcPct val="130000"/>
                        </a:lnSpc>
                        <a:spcBef>
                          <a:spcPts val="600"/>
                        </a:spcBef>
                        <a:spcAft>
                          <a:spcPts val="0"/>
                        </a:spcAft>
                      </a:pPr>
                      <a:r>
                        <a:rPr lang="en-ZA" sz="1600" dirty="0">
                          <a:effectLst/>
                          <a:latin typeface="Arial" panose="020B0604020202020204" pitchFamily="34" charset="0"/>
                          <a:cs typeface="Arial" panose="020B0604020202020204" pitchFamily="34" charset="0"/>
                        </a:rPr>
                        <a:t>SCM</a:t>
                      </a:r>
                      <a:endParaRPr lang="en-ZA" sz="16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c>
                  <a:txBody>
                    <a:bodyPr/>
                    <a:lstStyle/>
                    <a:p>
                      <a:pPr marL="285750" indent="-285750">
                        <a:buFont typeface="Arial" panose="020B0604020202020204" pitchFamily="34" charset="0"/>
                        <a:buChar char="•"/>
                      </a:pPr>
                      <a:r>
                        <a:rPr lang="en-ZA" sz="1600" kern="1200" dirty="0" smtClean="0">
                          <a:effectLst/>
                          <a:latin typeface="Arial" panose="020B0604020202020204" pitchFamily="34" charset="0"/>
                          <a:cs typeface="Arial" panose="020B0604020202020204" pitchFamily="34" charset="0"/>
                        </a:rPr>
                        <a:t>Infrastructure  procurement</a:t>
                      </a:r>
                      <a:r>
                        <a:rPr lang="en-ZA" sz="1600" kern="1200" baseline="0" dirty="0" smtClean="0">
                          <a:effectLst/>
                          <a:latin typeface="Arial" panose="020B0604020202020204" pitchFamily="34" charset="0"/>
                          <a:cs typeface="Arial" panose="020B0604020202020204" pitchFamily="34" charset="0"/>
                        </a:rPr>
                        <a:t> </a:t>
                      </a:r>
                      <a:r>
                        <a:rPr lang="en-ZA" sz="1600" kern="1200" dirty="0" smtClean="0">
                          <a:effectLst/>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ZA" sz="1600" kern="1200" dirty="0" smtClean="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kern="1200" dirty="0" smtClean="0">
                          <a:effectLst/>
                          <a:latin typeface="Arial" panose="020B0604020202020204" pitchFamily="34" charset="0"/>
                          <a:cs typeface="Arial" panose="020B0604020202020204" pitchFamily="34" charset="0"/>
                        </a:rPr>
                        <a:t>Tender negotiations prior awarding.</a:t>
                      </a:r>
                      <a:endParaRPr lang="en-ZA" sz="1600" i="0" dirty="0">
                        <a:solidFill>
                          <a:schemeClr val="tx1"/>
                        </a:solidFill>
                        <a:latin typeface="Arial" panose="020B0604020202020204" pitchFamily="34" charset="0"/>
                        <a:cs typeface="Arial" panose="020B0604020202020204" pitchFamily="34" charset="0"/>
                      </a:endParaRPr>
                    </a:p>
                  </a:txBody>
                  <a:tcPr marL="64971" marR="64971" marT="0" marB="0"/>
                </a:tc>
                <a:tc>
                  <a:txBody>
                    <a:bodyPr/>
                    <a:lstStyle/>
                    <a:p>
                      <a:pPr marL="342900" lvl="0" indent="-342900" algn="just">
                        <a:lnSpc>
                          <a:spcPct val="100000"/>
                        </a:lnSpc>
                        <a:spcBef>
                          <a:spcPts val="0"/>
                        </a:spcBef>
                        <a:spcAft>
                          <a:spcPts val="120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Establish and institutionalise a dedicated National Bid Adjudication Committee (NBAC) for Infrastructure </a:t>
                      </a:r>
                      <a:r>
                        <a:rPr lang="en-ZA" sz="1600" dirty="0" smtClean="0">
                          <a:effectLst/>
                          <a:latin typeface="Arial" panose="020B0604020202020204" pitchFamily="34" charset="0"/>
                          <a:cs typeface="Arial" panose="020B0604020202020204" pitchFamily="34" charset="0"/>
                        </a:rPr>
                        <a:t>procurement</a:t>
                      </a:r>
                      <a:endParaRPr lang="en-ZA" sz="1600" dirty="0">
                        <a:effectLst/>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120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Develop and implement </a:t>
                      </a:r>
                      <a:r>
                        <a:rPr lang="en-ZA" sz="1600" dirty="0" smtClean="0">
                          <a:effectLst/>
                          <a:latin typeface="Arial" panose="020B0604020202020204" pitchFamily="34" charset="0"/>
                          <a:cs typeface="Arial" panose="020B0604020202020204" pitchFamily="34" charset="0"/>
                        </a:rPr>
                        <a:t>SOP </a:t>
                      </a:r>
                      <a:r>
                        <a:rPr lang="en-ZA" sz="1600" dirty="0">
                          <a:effectLst/>
                          <a:latin typeface="Arial" panose="020B0604020202020204" pitchFamily="34" charset="0"/>
                          <a:cs typeface="Arial" panose="020B0604020202020204" pitchFamily="34" charset="0"/>
                        </a:rPr>
                        <a:t>to facilitate negotiations of tenders prior </a:t>
                      </a:r>
                      <a:r>
                        <a:rPr lang="en-ZA" sz="1600" dirty="0" smtClean="0">
                          <a:effectLst/>
                          <a:latin typeface="Arial" panose="020B0604020202020204" pitchFamily="34" charset="0"/>
                          <a:cs typeface="Arial" panose="020B0604020202020204" pitchFamily="34" charset="0"/>
                        </a:rPr>
                        <a:t>awarding.</a:t>
                      </a:r>
                      <a:endParaRPr lang="en-ZA" sz="16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971" marR="64971" marT="0" marB="0"/>
                </a:tc>
              </a:tr>
            </a:tbl>
          </a:graphicData>
        </a:graphic>
      </p:graphicFrame>
      <p:sp>
        <p:nvSpPr>
          <p:cNvPr id="4" name="Footer Placeholder 3"/>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74</a:t>
            </a:fld>
            <a:endParaRPr lang="en-US">
              <a:solidFill>
                <a:prstClr val="black">
                  <a:tint val="75000"/>
                </a:prstClr>
              </a:solidFill>
            </a:endParaRPr>
          </a:p>
        </p:txBody>
      </p:sp>
      <p:sp>
        <p:nvSpPr>
          <p:cNvPr id="3" name="Title 2"/>
          <p:cNvSpPr>
            <a:spLocks noGrp="1"/>
          </p:cNvSpPr>
          <p:nvPr>
            <p:ph type="title"/>
          </p:nvPr>
        </p:nvSpPr>
        <p:spPr>
          <a:xfrm>
            <a:off x="0" y="0"/>
            <a:ext cx="10972799" cy="990600"/>
          </a:xfrm>
        </p:spPr>
        <p:txBody>
          <a:bodyPr>
            <a:normAutofit/>
          </a:bodyPr>
          <a:lstStyle/>
          <a:p>
            <a:r>
              <a:rPr lang="en-ZA" b="1" dirty="0" smtClean="0">
                <a:solidFill>
                  <a:srgbClr val="F79646">
                    <a:lumMod val="50000"/>
                  </a:srgbClr>
                </a:solidFill>
                <a:latin typeface="Tahoma" pitchFamily="34" charset="0"/>
                <a:ea typeface="Tahoma" pitchFamily="34" charset="0"/>
                <a:cs typeface="Tahoma" pitchFamily="34" charset="0"/>
              </a:rPr>
              <a:t>SERVICE DELIVERY AREAS TARGETED FOR IMPROVEMENT</a:t>
            </a:r>
            <a:endParaRPr lang="en-ZA" b="1" dirty="0">
              <a:solidFill>
                <a:srgbClr val="F79646">
                  <a:lumMod val="50000"/>
                </a:srgb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4768735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75</a:t>
            </a:fld>
            <a:endParaRPr lang="en-US">
              <a:solidFill>
                <a:prstClr val="black">
                  <a:tint val="75000"/>
                </a:prstClr>
              </a:solidFill>
            </a:endParaRPr>
          </a:p>
        </p:txBody>
      </p:sp>
      <p:sp>
        <p:nvSpPr>
          <p:cNvPr id="3" name="Title 2"/>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STRATEGIC </a:t>
            </a:r>
            <a:r>
              <a:rPr lang="en-ZA" b="1" dirty="0" smtClean="0">
                <a:solidFill>
                  <a:srgbClr val="F79646">
                    <a:lumMod val="50000"/>
                  </a:srgbClr>
                </a:solidFill>
                <a:latin typeface="Tahoma" pitchFamily="34" charset="0"/>
                <a:ea typeface="Tahoma" pitchFamily="34" charset="0"/>
                <a:cs typeface="Tahoma" pitchFamily="34" charset="0"/>
              </a:rPr>
              <a:t>RISKS FOR THE DEPARTMENT OF PUBLIC WORKS</a:t>
            </a:r>
            <a:endParaRPr lang="en-ZA" b="1" dirty="0">
              <a:solidFill>
                <a:srgbClr val="F79646">
                  <a:lumMod val="50000"/>
                </a:srgbClr>
              </a:solidFill>
              <a:latin typeface="Tahoma" pitchFamily="34" charset="0"/>
              <a:ea typeface="Tahoma" pitchFamily="34" charset="0"/>
              <a:cs typeface="Tahoma" pitchFamily="34" charset="0"/>
            </a:endParaRPr>
          </a:p>
        </p:txBody>
      </p:sp>
      <p:graphicFrame>
        <p:nvGraphicFramePr>
          <p:cNvPr id="2" name="Diagram 1"/>
          <p:cNvGraphicFramePr/>
          <p:nvPr>
            <p:extLst>
              <p:ext uri="{D42A27DB-BD31-4B8C-83A1-F6EECF244321}">
                <p14:modId xmlns:p14="http://schemas.microsoft.com/office/powerpoint/2010/main" xmlns="" val="3068152083"/>
              </p:ext>
            </p:extLst>
          </p:nvPr>
        </p:nvGraphicFramePr>
        <p:xfrm>
          <a:off x="533400" y="1120251"/>
          <a:ext cx="11277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4399292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76</a:t>
            </a:fld>
            <a:endParaRPr lang="en-US">
              <a:solidFill>
                <a:prstClr val="black">
                  <a:tint val="75000"/>
                </a:prstClr>
              </a:solidFill>
            </a:endParaRPr>
          </a:p>
        </p:txBody>
      </p:sp>
      <p:sp>
        <p:nvSpPr>
          <p:cNvPr id="4" name="Title 3"/>
          <p:cNvSpPr>
            <a:spLocks noGrp="1"/>
          </p:cNvSpPr>
          <p:nvPr>
            <p:ph type="title"/>
          </p:nvPr>
        </p:nvSpPr>
        <p:spPr>
          <a:xfrm>
            <a:off x="18314"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CONDITIONAL GRANTS</a:t>
            </a: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graphicFrame>
        <p:nvGraphicFramePr>
          <p:cNvPr id="6" name="Diagram 5"/>
          <p:cNvGraphicFramePr/>
          <p:nvPr>
            <p:extLst/>
          </p:nvPr>
        </p:nvGraphicFramePr>
        <p:xfrm>
          <a:off x="596538" y="1283220"/>
          <a:ext cx="109858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8291054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77</a:t>
            </a:fld>
            <a:endParaRPr lang="en-US">
              <a:solidFill>
                <a:prstClr val="black">
                  <a:tint val="75000"/>
                </a:prstClr>
              </a:solidFill>
            </a:endParaRPr>
          </a:p>
        </p:txBody>
      </p:sp>
      <p:sp>
        <p:nvSpPr>
          <p:cNvPr id="4" name="Title 3"/>
          <p:cNvSpPr>
            <a:spLocks noGrp="1"/>
          </p:cNvSpPr>
          <p:nvPr>
            <p:ph type="title"/>
          </p:nvPr>
        </p:nvSpPr>
        <p:spPr>
          <a:xfrm>
            <a:off x="0" y="8965"/>
            <a:ext cx="10972799" cy="990600"/>
          </a:xfrm>
        </p:spPr>
        <p:txBody>
          <a:bodyPr>
            <a:normAutofit/>
          </a:bodyPr>
          <a:lstStyle/>
          <a:p>
            <a:r>
              <a:rPr lang="en-ZA" b="1" dirty="0" smtClean="0">
                <a:solidFill>
                  <a:srgbClr val="F79646">
                    <a:lumMod val="50000"/>
                  </a:srgbClr>
                </a:solidFill>
                <a:latin typeface="Tahoma" pitchFamily="34" charset="0"/>
                <a:ea typeface="Tahoma" pitchFamily="34" charset="0"/>
                <a:cs typeface="Tahoma" pitchFamily="34" charset="0"/>
              </a:rPr>
              <a:t>PUBLIC ENTITIES REPORTING TO THE DEPARTMENT</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graphicFrame>
        <p:nvGraphicFramePr>
          <p:cNvPr id="6" name="Diagram 5"/>
          <p:cNvGraphicFramePr/>
          <p:nvPr>
            <p:extLst/>
          </p:nvPr>
        </p:nvGraphicFramePr>
        <p:xfrm>
          <a:off x="304800" y="1219200"/>
          <a:ext cx="110997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261427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DPW APP 2017/18</a:t>
            </a:r>
            <a:endParaRPr lang="en-US" dirty="0"/>
          </a:p>
        </p:txBody>
      </p:sp>
      <p:sp>
        <p:nvSpPr>
          <p:cNvPr id="5" name="Slide Number Placeholder 4"/>
          <p:cNvSpPr>
            <a:spLocks noGrp="1"/>
          </p:cNvSpPr>
          <p:nvPr>
            <p:ph type="sldNum" sz="quarter" idx="12"/>
          </p:nvPr>
        </p:nvSpPr>
        <p:spPr/>
        <p:txBody>
          <a:bodyPr/>
          <a:lstStyle/>
          <a:p>
            <a:fld id="{6D88B901-4B89-400A-9326-FD413AFBC764}" type="slidenum">
              <a:rPr lang="en-US" smtClean="0"/>
              <a:pPr/>
              <a:t>78</a:t>
            </a:fld>
            <a:endParaRPr lang="en-US"/>
          </a:p>
        </p:txBody>
      </p:sp>
      <p:sp>
        <p:nvSpPr>
          <p:cNvPr id="3" name="Title 2"/>
          <p:cNvSpPr>
            <a:spLocks noGrp="1"/>
          </p:cNvSpPr>
          <p:nvPr>
            <p:ph type="title"/>
          </p:nvPr>
        </p:nvSpPr>
        <p:spPr>
          <a:xfrm>
            <a:off x="0" y="-14242"/>
            <a:ext cx="10972799" cy="990600"/>
          </a:xfrm>
        </p:spPr>
        <p:txBody>
          <a:bodyPr>
            <a:normAutofit/>
          </a:bodyPr>
          <a:lstStyle/>
          <a:p>
            <a:r>
              <a:rPr lang="en-ZA" b="1" dirty="0" smtClean="0">
                <a:solidFill>
                  <a:srgbClr val="F79646">
                    <a:lumMod val="50000"/>
                  </a:srgbClr>
                </a:solidFill>
                <a:latin typeface="Tahoma" pitchFamily="34" charset="0"/>
                <a:ea typeface="Tahoma" pitchFamily="34" charset="0"/>
                <a:cs typeface="Tahoma" pitchFamily="34" charset="0"/>
              </a:rPr>
              <a:t>END</a:t>
            </a:r>
            <a:endParaRPr lang="en-ZA" b="1" dirty="0">
              <a:solidFill>
                <a:srgbClr val="F79646">
                  <a:lumMod val="50000"/>
                </a:srgbClr>
              </a:solidFill>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stretch>
            <a:fillRect/>
          </a:stretch>
        </p:blipFill>
        <p:spPr>
          <a:xfrm>
            <a:off x="2404552" y="2237128"/>
            <a:ext cx="7382896" cy="2383743"/>
          </a:xfrm>
          <a:prstGeom prst="rect">
            <a:avLst/>
          </a:prstGeom>
        </p:spPr>
      </p:pic>
    </p:spTree>
    <p:extLst>
      <p:ext uri="{BB962C8B-B14F-4D97-AF65-F5344CB8AC3E}">
        <p14:creationId xmlns:p14="http://schemas.microsoft.com/office/powerpoint/2010/main" xmlns="" val="18858045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79</a:t>
            </a:fld>
            <a:endParaRPr lang="en-US">
              <a:solidFill>
                <a:prstClr val="black">
                  <a:tint val="75000"/>
                </a:prstClr>
              </a:solidFill>
            </a:endParaRPr>
          </a:p>
        </p:txBody>
      </p:sp>
      <p:sp>
        <p:nvSpPr>
          <p:cNvPr id="4" name="Title 3"/>
          <p:cNvSpPr>
            <a:spLocks noGrp="1"/>
          </p:cNvSpPr>
          <p:nvPr>
            <p:ph type="title"/>
          </p:nvPr>
        </p:nvSpPr>
        <p:spPr>
          <a:xfrm>
            <a:off x="0"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ADDITIONAL INFORMATION - Skills Programmes/Short Course: Provincial </a:t>
            </a:r>
            <a:r>
              <a:rPr lang="en-ZA" b="1" dirty="0" smtClean="0">
                <a:solidFill>
                  <a:srgbClr val="F79646">
                    <a:lumMod val="50000"/>
                  </a:srgbClr>
                </a:solidFill>
                <a:latin typeface="Tahoma" pitchFamily="34" charset="0"/>
                <a:ea typeface="Tahoma" pitchFamily="34" charset="0"/>
                <a:cs typeface="Tahoma" pitchFamily="34" charset="0"/>
              </a:rPr>
              <a:t>Breakdown</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7" name="Content Placeholder 2"/>
          <p:cNvSpPr txBox="1">
            <a:spLocks/>
          </p:cNvSpPr>
          <p:nvPr/>
        </p:nvSpPr>
        <p:spPr bwMode="auto">
          <a:xfrm>
            <a:off x="381000" y="1146001"/>
            <a:ext cx="11201402" cy="1063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14400">
              <a:buClr>
                <a:srgbClr val="FFC000"/>
              </a:buClr>
              <a:buNone/>
            </a:pPr>
            <a:r>
              <a:rPr lang="en-ZA" sz="2000" kern="0" dirty="0" smtClean="0">
                <a:latin typeface="Arial" panose="020B0604020202020204" pitchFamily="34" charset="0"/>
                <a:cs typeface="Arial" panose="020B0604020202020204" pitchFamily="34" charset="0"/>
              </a:rPr>
              <a:t>Provincial spread in terms of EPWP training opportunities on short courses and skills programmes. The target for short courses and skills programmes is 25,000 training opportunities (through the NSF monies allocated)</a:t>
            </a:r>
          </a:p>
          <a:p>
            <a:pPr algn="just" defTabSz="914400">
              <a:buClr>
                <a:srgbClr val="FFC000"/>
              </a:buClr>
              <a:buFont typeface="Wingdings" pitchFamily="2" charset="2"/>
              <a:buChar char="q"/>
            </a:pPr>
            <a:endParaRPr lang="en-ZA" sz="1600" kern="0" dirty="0" smtClean="0">
              <a:latin typeface="Arial" panose="020B0604020202020204" pitchFamily="34" charset="0"/>
              <a:cs typeface="Arial" panose="020B0604020202020204" pitchFamily="34" charset="0"/>
            </a:endParaRPr>
          </a:p>
          <a:p>
            <a:pPr algn="just" defTabSz="914400">
              <a:buClr>
                <a:srgbClr val="FFC000"/>
              </a:buClr>
              <a:buFont typeface="Wingdings" pitchFamily="2" charset="2"/>
              <a:buChar char="q"/>
            </a:pPr>
            <a:endParaRPr lang="en-ZA" sz="1600" kern="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67115541"/>
              </p:ext>
            </p:extLst>
          </p:nvPr>
        </p:nvGraphicFramePr>
        <p:xfrm>
          <a:off x="838201" y="2209800"/>
          <a:ext cx="10515600" cy="3922522"/>
        </p:xfrm>
        <a:graphic>
          <a:graphicData uri="http://schemas.openxmlformats.org/drawingml/2006/table">
            <a:tbl>
              <a:tblPr firstRow="1" firstCol="1" bandRow="1">
                <a:tableStyleId>{93296810-A885-4BE3-A3E7-6D5BEEA58F35}</a:tableStyleId>
              </a:tblPr>
              <a:tblGrid>
                <a:gridCol w="4119457"/>
                <a:gridCol w="6396143"/>
              </a:tblGrid>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ctr">
                        <a:lnSpc>
                          <a:spcPct val="115000"/>
                        </a:lnSpc>
                        <a:spcAft>
                          <a:spcPts val="0"/>
                        </a:spcAft>
                      </a:pPr>
                      <a:r>
                        <a:rPr lang="en-ZA" sz="2000" dirty="0">
                          <a:effectLst/>
                        </a:rPr>
                        <a:t>Province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ctr">
                        <a:lnSpc>
                          <a:spcPct val="115000"/>
                        </a:lnSpc>
                        <a:spcAft>
                          <a:spcPts val="0"/>
                        </a:spcAft>
                      </a:pPr>
                      <a:r>
                        <a:rPr lang="en-ZA" sz="2000" dirty="0">
                          <a:effectLst/>
                        </a:rPr>
                        <a:t>Training Opportunities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dirty="0">
                          <a:effectLst/>
                        </a:rPr>
                        <a:t>Eastern Cape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5 162</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dirty="0">
                          <a:effectLst/>
                        </a:rPr>
                        <a:t>Gauteng</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3 759</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a:effectLst/>
                        </a:rPr>
                        <a:t>Limpopo</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2 946</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dirty="0">
                          <a:effectLst/>
                        </a:rPr>
                        <a:t>North West</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2 819</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dirty="0">
                          <a:effectLst/>
                        </a:rPr>
                        <a:t>Mpumalanga</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2 155</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dirty="0">
                          <a:effectLst/>
                        </a:rPr>
                        <a:t>Northern Cape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1 841</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dirty="0" smtClean="0">
                          <a:effectLst/>
                        </a:rPr>
                        <a:t>KwaZulu </a:t>
                      </a:r>
                      <a:r>
                        <a:rPr lang="en-ZA" sz="2000" dirty="0">
                          <a:effectLst/>
                        </a:rPr>
                        <a:t>Natal</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2 225</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dirty="0">
                          <a:effectLst/>
                        </a:rPr>
                        <a:t>Western Cape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1 621</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a:effectLst/>
                        </a:rPr>
                        <a:t>Free State</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1 477</a:t>
                      </a:r>
                      <a:endParaRPr lang="en-ZA" sz="2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r h="301124">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2000">
                          <a:effectLst/>
                        </a:rPr>
                        <a:t>Total Trained</a:t>
                      </a:r>
                      <a:endParaRPr lang="en-ZA"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marL="0" algn="ctr" defTabSz="914400" rtl="0" eaLnBrk="1" fontAlgn="ctr" latinLnBrk="0" hangingPunct="1">
                        <a:lnSpc>
                          <a:spcPct val="115000"/>
                        </a:lnSpc>
                        <a:spcAft>
                          <a:spcPts val="0"/>
                        </a:spcAft>
                      </a:pPr>
                      <a:r>
                        <a:rPr lang="en-ZA" sz="2000" kern="1200" dirty="0" smtClean="0">
                          <a:effectLst/>
                        </a:rPr>
                        <a:t>24 005</a:t>
                      </a:r>
                      <a:endParaRPr lang="en-ZA" sz="20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2458022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8</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t>
            </a:r>
            <a:r>
              <a:rPr lang="en-ZA" b="1" dirty="0">
                <a:solidFill>
                  <a:srgbClr val="F79646">
                    <a:lumMod val="50000"/>
                  </a:srgbClr>
                </a:solidFill>
                <a:latin typeface="Tahoma" pitchFamily="34" charset="0"/>
                <a:ea typeface="Tahoma" pitchFamily="34" charset="0"/>
                <a:cs typeface="Tahoma" pitchFamily="34" charset="0"/>
              </a:rPr>
              <a:t>APP 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161367" y="1080528"/>
            <a:ext cx="11430000" cy="5293757"/>
          </a:xfrm>
          <a:prstGeom prst="rect">
            <a:avLst/>
          </a:prstGeom>
          <a:noFill/>
        </p:spPr>
        <p:txBody>
          <a:bodyPr wrap="square" rtlCol="0">
            <a:spAutoFit/>
          </a:bodyPr>
          <a:lstStyle/>
          <a:p>
            <a:pPr algn="ctr"/>
            <a:r>
              <a:rPr lang="en-ZA" sz="2400" b="1" dirty="0">
                <a:solidFill>
                  <a:srgbClr val="F79646">
                    <a:lumMod val="75000"/>
                  </a:srgbClr>
                </a:solidFill>
              </a:rPr>
              <a:t>External Environment</a:t>
            </a:r>
            <a:r>
              <a:rPr lang="en-ZA" sz="2400" b="1" dirty="0" smtClean="0">
                <a:solidFill>
                  <a:srgbClr val="F79646">
                    <a:lumMod val="75000"/>
                  </a:srgbClr>
                </a:solidFill>
              </a:rPr>
              <a:t>:</a:t>
            </a:r>
          </a:p>
          <a:p>
            <a:pPr lvl="0">
              <a:spcBef>
                <a:spcPts val="1200"/>
              </a:spcBef>
              <a:spcAft>
                <a:spcPts val="600"/>
              </a:spcAft>
            </a:pPr>
            <a:r>
              <a:rPr lang="en-ZA" sz="1900" dirty="0">
                <a:solidFill>
                  <a:prstClr val="black"/>
                </a:solidFill>
              </a:rPr>
              <a:t>The </a:t>
            </a:r>
            <a:r>
              <a:rPr lang="en-ZA" sz="1900" dirty="0" smtClean="0">
                <a:solidFill>
                  <a:prstClr val="black"/>
                </a:solidFill>
              </a:rPr>
              <a:t>Department has </a:t>
            </a:r>
            <a:r>
              <a:rPr lang="en-ZA" sz="1900" dirty="0">
                <a:solidFill>
                  <a:prstClr val="black"/>
                </a:solidFill>
              </a:rPr>
              <a:t>taken cognisance of the following external factors during its planning process: </a:t>
            </a:r>
          </a:p>
          <a:p>
            <a:pPr marL="342900" indent="-342900" algn="just">
              <a:spcBef>
                <a:spcPts val="600"/>
              </a:spcBef>
              <a:spcAft>
                <a:spcPts val="600"/>
              </a:spcAft>
              <a:buFont typeface="+mj-lt"/>
              <a:buAutoNum type="arabicPeriod"/>
            </a:pPr>
            <a:r>
              <a:rPr lang="en-ZA" sz="1900" b="1" dirty="0" smtClean="0">
                <a:solidFill>
                  <a:prstClr val="black"/>
                </a:solidFill>
              </a:rPr>
              <a:t>Global </a:t>
            </a:r>
            <a:r>
              <a:rPr lang="en-ZA" sz="1900" b="1" dirty="0">
                <a:solidFill>
                  <a:prstClr val="black"/>
                </a:solidFill>
              </a:rPr>
              <a:t>overview</a:t>
            </a:r>
            <a:r>
              <a:rPr lang="en-ZA" sz="1900" dirty="0">
                <a:solidFill>
                  <a:prstClr val="black"/>
                </a:solidFill>
              </a:rPr>
              <a:t>: Overall, growth in most advanced economies remained </a:t>
            </a:r>
            <a:r>
              <a:rPr lang="en-ZA" sz="1900" dirty="0" smtClean="0">
                <a:solidFill>
                  <a:prstClr val="black"/>
                </a:solidFill>
              </a:rPr>
              <a:t>lacklustre </a:t>
            </a:r>
            <a:r>
              <a:rPr lang="en-ZA" sz="1900" dirty="0">
                <a:solidFill>
                  <a:prstClr val="black"/>
                </a:solidFill>
              </a:rPr>
              <a:t>while prospects remained disparate across emerging markets and developing economies, with some improvement for a few large emerging </a:t>
            </a:r>
            <a:r>
              <a:rPr lang="en-ZA" sz="1900" dirty="0" smtClean="0">
                <a:solidFill>
                  <a:prstClr val="black"/>
                </a:solidFill>
              </a:rPr>
              <a:t>markets.  Although </a:t>
            </a:r>
            <a:r>
              <a:rPr lang="en-ZA" sz="1900" dirty="0">
                <a:solidFill>
                  <a:prstClr val="black"/>
                </a:solidFill>
              </a:rPr>
              <a:t>recent years’ events left the global market fragile and with uncertainties, global recovery is certainly gaining traction.</a:t>
            </a:r>
          </a:p>
          <a:p>
            <a:pPr marL="342900" indent="-342900" algn="just">
              <a:spcBef>
                <a:spcPts val="600"/>
              </a:spcBef>
              <a:spcAft>
                <a:spcPts val="600"/>
              </a:spcAft>
              <a:buFont typeface="+mj-lt"/>
              <a:buAutoNum type="arabicPeriod" startAt="2"/>
            </a:pPr>
            <a:r>
              <a:rPr lang="en-ZA" sz="1900" b="1" dirty="0">
                <a:solidFill>
                  <a:prstClr val="black"/>
                </a:solidFill>
              </a:rPr>
              <a:t>South African economic overview: </a:t>
            </a:r>
            <a:r>
              <a:rPr lang="en-ZA" sz="1900" dirty="0">
                <a:solidFill>
                  <a:prstClr val="black"/>
                </a:solidFill>
              </a:rPr>
              <a:t>Although 2016 has been a challenging year, the outlook is expected to improve in 2017 and more so in 2018. The South African Reserve Bank forecasts GDP growth for 2017 to be </a:t>
            </a:r>
            <a:r>
              <a:rPr lang="en-ZA" sz="1900" dirty="0" smtClean="0">
                <a:solidFill>
                  <a:prstClr val="black"/>
                </a:solidFill>
              </a:rPr>
              <a:t>1,2%. </a:t>
            </a:r>
            <a:endParaRPr lang="en-ZA" sz="1900" dirty="0">
              <a:solidFill>
                <a:prstClr val="black"/>
              </a:solidFill>
            </a:endParaRPr>
          </a:p>
          <a:p>
            <a:pPr marL="342900" indent="-342900" algn="just">
              <a:spcBef>
                <a:spcPts val="600"/>
              </a:spcBef>
              <a:spcAft>
                <a:spcPts val="600"/>
              </a:spcAft>
              <a:buFont typeface="+mj-lt"/>
              <a:buAutoNum type="arabicPeriod" startAt="2"/>
            </a:pPr>
            <a:r>
              <a:rPr lang="en-ZA" sz="1900" b="1" dirty="0">
                <a:solidFill>
                  <a:prstClr val="black"/>
                </a:solidFill>
              </a:rPr>
              <a:t>The Construction Sector: </a:t>
            </a:r>
            <a:r>
              <a:rPr lang="en-ZA" sz="1900" dirty="0">
                <a:solidFill>
                  <a:prstClr val="black"/>
                </a:solidFill>
              </a:rPr>
              <a:t>Although the growth in the construction sector has been subdued, there are a number of initiatives which are expected to improve growth in the sector. The increase in social infrastructure spend by government, including investment in housing, schools and roads, creates an opportunity for growth in the sector. </a:t>
            </a:r>
            <a:endParaRPr lang="en-ZA" sz="1900" dirty="0" smtClean="0">
              <a:solidFill>
                <a:prstClr val="black"/>
              </a:solidFill>
            </a:endParaRPr>
          </a:p>
          <a:p>
            <a:pPr marL="342900" indent="-342900" algn="just">
              <a:spcBef>
                <a:spcPts val="600"/>
              </a:spcBef>
              <a:spcAft>
                <a:spcPts val="600"/>
              </a:spcAft>
              <a:buFont typeface="+mj-lt"/>
              <a:buAutoNum type="arabicPeriod" startAt="2"/>
            </a:pPr>
            <a:r>
              <a:rPr lang="en-ZA" b="1" dirty="0" smtClean="0">
                <a:solidFill>
                  <a:prstClr val="black"/>
                </a:solidFill>
              </a:rPr>
              <a:t>Labour </a:t>
            </a:r>
            <a:r>
              <a:rPr lang="en-ZA" b="1" dirty="0">
                <a:solidFill>
                  <a:prstClr val="black"/>
                </a:solidFill>
              </a:rPr>
              <a:t>force</a:t>
            </a:r>
            <a:r>
              <a:rPr lang="en-ZA" dirty="0">
                <a:solidFill>
                  <a:prstClr val="black"/>
                </a:solidFill>
              </a:rPr>
              <a:t>: The growth in employment was offset by an increase in unemployment of 239 000 resulting in a rise of 0,5 of a percentage point in the unemployment rate to 27,1% in the third quarter of 2016</a:t>
            </a:r>
            <a:r>
              <a:rPr lang="en-ZA" dirty="0" smtClean="0">
                <a:solidFill>
                  <a:prstClr val="black"/>
                </a:solidFill>
              </a:rPr>
              <a:t>.</a:t>
            </a:r>
            <a:endParaRPr lang="en-ZA" dirty="0">
              <a:solidFill>
                <a:prstClr val="black"/>
              </a:solidFill>
            </a:endParaRP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5591617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80</a:t>
            </a:fld>
            <a:endParaRPr lang="en-US">
              <a:solidFill>
                <a:prstClr val="black">
                  <a:tint val="75000"/>
                </a:prstClr>
              </a:solidFill>
            </a:endParaRPr>
          </a:p>
        </p:txBody>
      </p:sp>
      <p:sp>
        <p:nvSpPr>
          <p:cNvPr id="4" name="Title 3"/>
          <p:cNvSpPr>
            <a:spLocks noGrp="1"/>
          </p:cNvSpPr>
          <p:nvPr>
            <p:ph type="title"/>
          </p:nvPr>
        </p:nvSpPr>
        <p:spPr>
          <a:xfrm>
            <a:off x="-8965" y="-44699"/>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ADDITIONAL INFORMATION - Learnerships: Provincial Breakdown</a:t>
            </a:r>
          </a:p>
        </p:txBody>
      </p:sp>
      <p:sp>
        <p:nvSpPr>
          <p:cNvPr id="9" name="Content Placeholder 2"/>
          <p:cNvSpPr txBox="1">
            <a:spLocks/>
          </p:cNvSpPr>
          <p:nvPr/>
        </p:nvSpPr>
        <p:spPr bwMode="auto">
          <a:xfrm>
            <a:off x="201228" y="1226697"/>
            <a:ext cx="11990772" cy="374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14400">
              <a:buClr>
                <a:srgbClr val="FFC000"/>
              </a:buClr>
              <a:buNone/>
            </a:pPr>
            <a:r>
              <a:rPr lang="en-ZA" sz="2000" kern="0" dirty="0" smtClean="0">
                <a:latin typeface="Arial" panose="020B0604020202020204" pitchFamily="34" charset="0"/>
                <a:cs typeface="Arial" panose="020B0604020202020204" pitchFamily="34" charset="0"/>
              </a:rPr>
              <a:t>Provincial spread in terms of EPWP training opportunities on learnerships. The target for learnerships is 531 training opportunities (through the NSF monies allocated).</a:t>
            </a:r>
          </a:p>
          <a:p>
            <a:pPr algn="just" defTabSz="914400">
              <a:buClr>
                <a:srgbClr val="FFC000"/>
              </a:buClr>
              <a:buFont typeface="Wingdings" pitchFamily="2" charset="2"/>
              <a:buChar char="q"/>
            </a:pPr>
            <a:endParaRPr lang="en-ZA" sz="1600" kern="0" dirty="0" smtClean="0">
              <a:latin typeface="Arial" panose="020B0604020202020204" pitchFamily="34" charset="0"/>
              <a:cs typeface="Arial" panose="020B0604020202020204" pitchFamily="34" charset="0"/>
            </a:endParaRPr>
          </a:p>
          <a:p>
            <a:pPr algn="just" defTabSz="914400">
              <a:buClr>
                <a:srgbClr val="FFC000"/>
              </a:buClr>
              <a:buFont typeface="Wingdings" pitchFamily="2" charset="2"/>
              <a:buChar char="q"/>
            </a:pPr>
            <a:endParaRPr lang="en-ZA" sz="1600" kern="0" dirty="0" smtClean="0">
              <a:latin typeface="Arial" panose="020B0604020202020204" pitchFamily="34" charset="0"/>
              <a:cs typeface="Arial" panose="020B0604020202020204" pitchFamily="34" charset="0"/>
            </a:endParaRPr>
          </a:p>
          <a:p>
            <a:pPr algn="just" defTabSz="914400">
              <a:buClr>
                <a:srgbClr val="FFC000"/>
              </a:buClr>
              <a:buFont typeface="Wingdings" pitchFamily="2" charset="2"/>
              <a:buChar char="q"/>
            </a:pPr>
            <a:endParaRPr lang="en-ZA" sz="1600" kern="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944023595"/>
              </p:ext>
            </p:extLst>
          </p:nvPr>
        </p:nvGraphicFramePr>
        <p:xfrm>
          <a:off x="838200" y="2133599"/>
          <a:ext cx="10058400" cy="3962400"/>
        </p:xfrm>
        <a:graphic>
          <a:graphicData uri="http://schemas.openxmlformats.org/drawingml/2006/table">
            <a:tbl>
              <a:tblPr firstRow="1" firstCol="1" bandRow="1">
                <a:tableStyleId>{93296810-A885-4BE3-A3E7-6D5BEEA58F35}</a:tableStyleId>
              </a:tblPr>
              <a:tblGrid>
                <a:gridCol w="4490419"/>
                <a:gridCol w="5567981"/>
              </a:tblGrid>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ctr">
                        <a:lnSpc>
                          <a:spcPct val="115000"/>
                        </a:lnSpc>
                        <a:spcAft>
                          <a:spcPts val="0"/>
                        </a:spcAft>
                      </a:pPr>
                      <a:r>
                        <a:rPr lang="en-ZA" sz="1800" dirty="0">
                          <a:effectLst/>
                        </a:rPr>
                        <a:t>Province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b="1" kern="1200" dirty="0" smtClean="0">
                          <a:solidFill>
                            <a:schemeClr val="lt1"/>
                          </a:solidFill>
                          <a:effectLst/>
                          <a:latin typeface="Times"/>
                          <a:ea typeface="+mn-ea"/>
                          <a:cs typeface="+mn-cs"/>
                        </a:rPr>
                        <a:t>Training opportunities</a:t>
                      </a:r>
                      <a:endParaRPr lang="en-ZA" sz="1800" b="1" kern="1200" dirty="0">
                        <a:solidFill>
                          <a:schemeClr val="lt1"/>
                        </a:solidFill>
                        <a:effectLst/>
                        <a:latin typeface="Times"/>
                        <a:ea typeface="+mn-ea"/>
                        <a:cs typeface="+mn-cs"/>
                      </a:endParaRPr>
                    </a:p>
                  </a:txBody>
                  <a:tcPr marL="68580" marR="68580" marT="0" marB="0"/>
                </a:tc>
              </a:tr>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1800" dirty="0">
                          <a:effectLst/>
                        </a:rPr>
                        <a:t>Mpumalanga</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dirty="0">
                          <a:effectLst/>
                        </a:rPr>
                        <a:t>100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1800" dirty="0">
                          <a:effectLst/>
                        </a:rPr>
                        <a:t>Free State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a:effectLst/>
                        </a:rPr>
                        <a:t>20</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1800" dirty="0">
                          <a:effectLst/>
                        </a:rPr>
                        <a:t>Limpopo</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dirty="0">
                          <a:effectLst/>
                        </a:rPr>
                        <a:t>100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1800" dirty="0">
                          <a:effectLst/>
                        </a:rPr>
                        <a:t>North West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dirty="0">
                          <a:effectLst/>
                        </a:rPr>
                        <a:t>20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1800" dirty="0">
                          <a:effectLst/>
                        </a:rPr>
                        <a:t>Kwazulu Natal</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dirty="0">
                          <a:effectLst/>
                        </a:rPr>
                        <a:t>70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1800">
                          <a:effectLst/>
                        </a:rPr>
                        <a:t>Gauteng</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dirty="0">
                          <a:effectLst/>
                        </a:rPr>
                        <a:t>60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1800" dirty="0">
                          <a:effectLst/>
                        </a:rPr>
                        <a:t>Northern Cape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dirty="0">
                          <a:effectLst/>
                        </a:rPr>
                        <a:t>40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1800">
                          <a:effectLst/>
                        </a:rPr>
                        <a:t>Eastern Cape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dirty="0">
                          <a:effectLst/>
                        </a:rPr>
                        <a:t>60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9624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just">
                        <a:lnSpc>
                          <a:spcPct val="115000"/>
                        </a:lnSpc>
                        <a:spcAft>
                          <a:spcPts val="0"/>
                        </a:spcAft>
                      </a:pPr>
                      <a:r>
                        <a:rPr lang="en-ZA" sz="1800" dirty="0">
                          <a:effectLst/>
                        </a:rPr>
                        <a:t>Total Trained</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ctr">
                        <a:lnSpc>
                          <a:spcPct val="115000"/>
                        </a:lnSpc>
                        <a:spcAft>
                          <a:spcPts val="0"/>
                        </a:spcAft>
                      </a:pPr>
                      <a:r>
                        <a:rPr lang="en-ZA" sz="1800" dirty="0">
                          <a:effectLst/>
                        </a:rPr>
                        <a:t>470</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xmlns="" val="24360083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D88B901-4B89-400A-9326-FD413AFBC764}" type="slidenum">
              <a:rPr lang="en-US" smtClean="0">
                <a:solidFill>
                  <a:prstClr val="black">
                    <a:tint val="75000"/>
                  </a:prstClr>
                </a:solidFill>
              </a:rPr>
              <a:pPr/>
              <a:t>81</a:t>
            </a:fld>
            <a:endParaRPr lang="en-US">
              <a:solidFill>
                <a:prstClr val="black">
                  <a:tint val="75000"/>
                </a:prstClr>
              </a:solidFill>
            </a:endParaRPr>
          </a:p>
        </p:txBody>
      </p:sp>
      <p:sp>
        <p:nvSpPr>
          <p:cNvPr id="4" name="Title 3"/>
          <p:cNvSpPr>
            <a:spLocks noGrp="1"/>
          </p:cNvSpPr>
          <p:nvPr>
            <p:ph type="title"/>
          </p:nvPr>
        </p:nvSpPr>
        <p:spPr>
          <a:xfrm>
            <a:off x="-17929" y="0"/>
            <a:ext cx="10972799" cy="990600"/>
          </a:xfrm>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ADDITIONAL INFORMATION - Enterprise Development: Progress </a:t>
            </a:r>
          </a:p>
        </p:txBody>
      </p:sp>
      <p:graphicFrame>
        <p:nvGraphicFramePr>
          <p:cNvPr id="9" name="Table 8"/>
          <p:cNvGraphicFramePr>
            <a:graphicFrameLocks noGrp="1"/>
          </p:cNvGraphicFramePr>
          <p:nvPr>
            <p:extLst>
              <p:ext uri="{D42A27DB-BD31-4B8C-83A1-F6EECF244321}">
                <p14:modId xmlns:p14="http://schemas.microsoft.com/office/powerpoint/2010/main" xmlns="" val="1230148839"/>
              </p:ext>
            </p:extLst>
          </p:nvPr>
        </p:nvGraphicFramePr>
        <p:xfrm>
          <a:off x="914400" y="1371600"/>
          <a:ext cx="10363200" cy="4643910"/>
        </p:xfrm>
        <a:graphic>
          <a:graphicData uri="http://schemas.openxmlformats.org/drawingml/2006/table">
            <a:tbl>
              <a:tblPr firstRow="1" lastRow="1">
                <a:tableStyleId>{93296810-A885-4BE3-A3E7-6D5BEEA58F35}</a:tableStyleId>
              </a:tblPr>
              <a:tblGrid>
                <a:gridCol w="3981340"/>
                <a:gridCol w="6381860"/>
              </a:tblGrid>
              <a:tr h="402450">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l" fontAlgn="t"/>
                      <a:r>
                        <a:rPr lang="en-ZA" sz="1500" u="none" strike="noStrike" dirty="0">
                          <a:effectLst/>
                        </a:rPr>
                        <a:t>Province</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l" fontAlgn="t"/>
                      <a:r>
                        <a:rPr lang="en-ZA" sz="1500" u="none" strike="noStrike" dirty="0" smtClean="0">
                          <a:effectLst/>
                        </a:rPr>
                        <a:t>SMMEs</a:t>
                      </a:r>
                      <a:r>
                        <a:rPr lang="en-ZA" sz="1500" u="none" strike="noStrike" baseline="0" dirty="0" smtClean="0">
                          <a:effectLst/>
                        </a:rPr>
                        <a:t> supported in 2016/17</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r>
              <a:tr h="416955">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just">
                        <a:lnSpc>
                          <a:spcPct val="115000"/>
                        </a:lnSpc>
                        <a:spcAft>
                          <a:spcPts val="0"/>
                        </a:spcAft>
                      </a:pPr>
                      <a:r>
                        <a:rPr lang="en-ZA" sz="1600" dirty="0" smtClean="0">
                          <a:effectLst/>
                        </a:rPr>
                        <a:t>Eastern Cape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a:effectLst/>
                        </a:rPr>
                        <a:t>35</a:t>
                      </a:r>
                      <a:endParaRPr lang="en-ZA" sz="1500" b="0" i="0" u="none" strike="noStrike">
                        <a:solidFill>
                          <a:schemeClr val="tx1"/>
                        </a:solidFill>
                        <a:effectLst/>
                        <a:latin typeface="Arial" panose="020B0604020202020204" pitchFamily="34" charset="0"/>
                        <a:cs typeface="Arial" panose="020B0604020202020204" pitchFamily="34" charset="0"/>
                      </a:endParaRPr>
                    </a:p>
                  </a:txBody>
                  <a:tcPr marL="0" marR="0" marT="0" marB="0"/>
                </a:tc>
              </a:tr>
              <a:tr h="416955">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dirty="0" smtClean="0">
                          <a:effectLst/>
                        </a:rPr>
                        <a:t>Free State</a:t>
                      </a:r>
                      <a:endParaRPr lang="en-ZA"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a:effectLst/>
                        </a:rPr>
                        <a:t>43</a:t>
                      </a:r>
                      <a:endParaRPr lang="en-ZA" sz="1500" b="0" i="0" u="none" strike="noStrike">
                        <a:solidFill>
                          <a:schemeClr val="tx1"/>
                        </a:solidFill>
                        <a:effectLst/>
                        <a:latin typeface="Arial" panose="020B0604020202020204" pitchFamily="34" charset="0"/>
                        <a:cs typeface="Arial" panose="020B0604020202020204" pitchFamily="34" charset="0"/>
                      </a:endParaRPr>
                    </a:p>
                  </a:txBody>
                  <a:tcPr marL="0" marR="0" marT="0" marB="0"/>
                </a:tc>
              </a:tr>
              <a:tr h="416955">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dirty="0" smtClean="0">
                          <a:effectLst/>
                        </a:rPr>
                        <a:t>Gauteng</a:t>
                      </a:r>
                      <a:endParaRPr lang="en-ZA"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dirty="0">
                          <a:effectLst/>
                        </a:rPr>
                        <a:t>21</a:t>
                      </a:r>
                      <a:endParaRPr lang="en-ZA"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r>
              <a:tr h="416955">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just">
                        <a:lnSpc>
                          <a:spcPct val="115000"/>
                        </a:lnSpc>
                        <a:spcAft>
                          <a:spcPts val="0"/>
                        </a:spcAft>
                      </a:pPr>
                      <a:r>
                        <a:rPr lang="en-ZA" sz="1600" dirty="0" err="1" smtClean="0">
                          <a:effectLst/>
                        </a:rPr>
                        <a:t>Kwazulu</a:t>
                      </a:r>
                      <a:r>
                        <a:rPr lang="en-ZA" sz="1600" dirty="0" smtClean="0">
                          <a:effectLst/>
                        </a:rPr>
                        <a:t> Natal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dirty="0">
                          <a:effectLst/>
                        </a:rPr>
                        <a:t>34</a:t>
                      </a:r>
                      <a:endParaRPr lang="en-ZA"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r>
              <a:tr h="416955">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just">
                        <a:lnSpc>
                          <a:spcPct val="115000"/>
                        </a:lnSpc>
                        <a:spcAft>
                          <a:spcPts val="0"/>
                        </a:spcAft>
                      </a:pPr>
                      <a:r>
                        <a:rPr lang="en-ZA" sz="1600" dirty="0" smtClean="0">
                          <a:effectLst/>
                        </a:rPr>
                        <a:t>Limpopo</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dirty="0">
                          <a:effectLst/>
                        </a:rPr>
                        <a:t>42</a:t>
                      </a:r>
                      <a:endParaRPr lang="en-ZA"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r>
              <a:tr h="416955">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just">
                        <a:lnSpc>
                          <a:spcPct val="115000"/>
                        </a:lnSpc>
                        <a:spcAft>
                          <a:spcPts val="0"/>
                        </a:spcAft>
                      </a:pPr>
                      <a:r>
                        <a:rPr lang="en-ZA" sz="1600" dirty="0" smtClean="0">
                          <a:effectLst/>
                        </a:rPr>
                        <a:t>Mpumalanga</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dirty="0">
                          <a:effectLst/>
                        </a:rPr>
                        <a:t>44</a:t>
                      </a:r>
                      <a:endParaRPr lang="en-ZA"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r>
              <a:tr h="416955">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just">
                        <a:lnSpc>
                          <a:spcPct val="115000"/>
                        </a:lnSpc>
                        <a:spcAft>
                          <a:spcPts val="0"/>
                        </a:spcAft>
                      </a:pPr>
                      <a:r>
                        <a:rPr lang="en-ZA" sz="1600" dirty="0" smtClean="0">
                          <a:effectLst/>
                        </a:rPr>
                        <a:t>Northern Cape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dirty="0">
                          <a:effectLst/>
                        </a:rPr>
                        <a:t>27</a:t>
                      </a:r>
                      <a:endParaRPr lang="en-ZA"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r>
              <a:tr h="488865">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just">
                        <a:lnSpc>
                          <a:spcPct val="115000"/>
                        </a:lnSpc>
                        <a:spcAft>
                          <a:spcPts val="0"/>
                        </a:spcAft>
                      </a:pPr>
                      <a:r>
                        <a:rPr lang="en-ZA" sz="1600" dirty="0" smtClean="0">
                          <a:effectLst/>
                        </a:rPr>
                        <a:t>North West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dirty="0">
                          <a:effectLst/>
                        </a:rPr>
                        <a:t>37</a:t>
                      </a:r>
                      <a:endParaRPr lang="en-ZA"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r>
              <a:tr h="416955">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just">
                        <a:lnSpc>
                          <a:spcPct val="115000"/>
                        </a:lnSpc>
                        <a:spcAft>
                          <a:spcPts val="0"/>
                        </a:spcAft>
                      </a:pPr>
                      <a:r>
                        <a:rPr lang="en-ZA" sz="1600" dirty="0" smtClean="0">
                          <a:effectLst/>
                        </a:rPr>
                        <a:t>Western Cape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lvl1pPr marL="0" algn="l" defTabSz="914391" rtl="0" eaLnBrk="1" latinLnBrk="0" hangingPunct="1">
                        <a:defRPr sz="1800" kern="1200">
                          <a:solidFill>
                            <a:schemeClr val="dk1"/>
                          </a:solidFill>
                          <a:latin typeface="Times"/>
                        </a:defRPr>
                      </a:lvl1pPr>
                      <a:lvl2pPr marL="457196" algn="l" defTabSz="914391" rtl="0" eaLnBrk="1" latinLnBrk="0" hangingPunct="1">
                        <a:defRPr sz="1800" kern="1200">
                          <a:solidFill>
                            <a:schemeClr val="dk1"/>
                          </a:solidFill>
                          <a:latin typeface="Times"/>
                        </a:defRPr>
                      </a:lvl2pPr>
                      <a:lvl3pPr marL="914391" algn="l" defTabSz="914391" rtl="0" eaLnBrk="1" latinLnBrk="0" hangingPunct="1">
                        <a:defRPr sz="1800" kern="1200">
                          <a:solidFill>
                            <a:schemeClr val="dk1"/>
                          </a:solidFill>
                          <a:latin typeface="Times"/>
                        </a:defRPr>
                      </a:lvl3pPr>
                      <a:lvl4pPr marL="1371587" algn="l" defTabSz="914391" rtl="0" eaLnBrk="1" latinLnBrk="0" hangingPunct="1">
                        <a:defRPr sz="1800" kern="1200">
                          <a:solidFill>
                            <a:schemeClr val="dk1"/>
                          </a:solidFill>
                          <a:latin typeface="Times"/>
                        </a:defRPr>
                      </a:lvl4pPr>
                      <a:lvl5pPr marL="1828783" algn="l" defTabSz="914391" rtl="0" eaLnBrk="1" latinLnBrk="0" hangingPunct="1">
                        <a:defRPr sz="1800" kern="1200">
                          <a:solidFill>
                            <a:schemeClr val="dk1"/>
                          </a:solidFill>
                          <a:latin typeface="Times"/>
                        </a:defRPr>
                      </a:lvl5pPr>
                      <a:lvl6pPr marL="2285978" algn="l" defTabSz="914391" rtl="0" eaLnBrk="1" latinLnBrk="0" hangingPunct="1">
                        <a:defRPr sz="1800" kern="1200">
                          <a:solidFill>
                            <a:schemeClr val="dk1"/>
                          </a:solidFill>
                          <a:latin typeface="Times"/>
                        </a:defRPr>
                      </a:lvl6pPr>
                      <a:lvl7pPr marL="2743174" algn="l" defTabSz="914391" rtl="0" eaLnBrk="1" latinLnBrk="0" hangingPunct="1">
                        <a:defRPr sz="1800" kern="1200">
                          <a:solidFill>
                            <a:schemeClr val="dk1"/>
                          </a:solidFill>
                          <a:latin typeface="Times"/>
                        </a:defRPr>
                      </a:lvl7pPr>
                      <a:lvl8pPr marL="3200370" algn="l" defTabSz="914391" rtl="0" eaLnBrk="1" latinLnBrk="0" hangingPunct="1">
                        <a:defRPr sz="1800" kern="1200">
                          <a:solidFill>
                            <a:schemeClr val="dk1"/>
                          </a:solidFill>
                          <a:latin typeface="Times"/>
                        </a:defRPr>
                      </a:lvl8pPr>
                      <a:lvl9pPr marL="3657565" algn="l" defTabSz="914391" rtl="0" eaLnBrk="1" latinLnBrk="0" hangingPunct="1">
                        <a:defRPr sz="1800" kern="1200">
                          <a:solidFill>
                            <a:schemeClr val="dk1"/>
                          </a:solidFill>
                          <a:latin typeface="Times"/>
                        </a:defRPr>
                      </a:lvl9pPr>
                    </a:lstStyle>
                    <a:p>
                      <a:pPr algn="l" fontAlgn="t"/>
                      <a:r>
                        <a:rPr lang="en-ZA" sz="1500" u="none" strike="noStrike" dirty="0">
                          <a:effectLst/>
                        </a:rPr>
                        <a:t>33</a:t>
                      </a:r>
                      <a:endParaRPr lang="en-ZA"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r>
              <a:tr h="416955">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l" fontAlgn="t"/>
                      <a:r>
                        <a:rPr lang="en-ZA" sz="1500" u="none" strike="noStrike">
                          <a:effectLst/>
                        </a:rPr>
                        <a:t>Total</a:t>
                      </a:r>
                      <a:endParaRPr lang="en-ZA" sz="1500" b="1" i="0" u="none" strike="noStrike">
                        <a:solidFill>
                          <a:schemeClr val="tx1"/>
                        </a:solidFill>
                        <a:effectLst/>
                        <a:latin typeface="Arial" panose="020B0604020202020204" pitchFamily="34" charset="0"/>
                        <a:cs typeface="Arial" panose="020B0604020202020204" pitchFamily="34" charset="0"/>
                      </a:endParaRPr>
                    </a:p>
                  </a:txBody>
                  <a:tcPr marL="0" marR="0" marT="0" marB="0"/>
                </a:tc>
                <a:tc>
                  <a:txBody>
                    <a:bodyPr/>
                    <a:lstStyle>
                      <a:lvl1pPr marL="0" algn="l" defTabSz="914391" rtl="0" eaLnBrk="1" latinLnBrk="0" hangingPunct="1">
                        <a:defRPr sz="1800" b="1" kern="1200">
                          <a:solidFill>
                            <a:schemeClr val="lt1"/>
                          </a:solidFill>
                          <a:latin typeface="Times"/>
                        </a:defRPr>
                      </a:lvl1pPr>
                      <a:lvl2pPr marL="457196" algn="l" defTabSz="914391" rtl="0" eaLnBrk="1" latinLnBrk="0" hangingPunct="1">
                        <a:defRPr sz="1800" b="1" kern="1200">
                          <a:solidFill>
                            <a:schemeClr val="lt1"/>
                          </a:solidFill>
                          <a:latin typeface="Times"/>
                        </a:defRPr>
                      </a:lvl2pPr>
                      <a:lvl3pPr marL="914391" algn="l" defTabSz="914391" rtl="0" eaLnBrk="1" latinLnBrk="0" hangingPunct="1">
                        <a:defRPr sz="1800" b="1" kern="1200">
                          <a:solidFill>
                            <a:schemeClr val="lt1"/>
                          </a:solidFill>
                          <a:latin typeface="Times"/>
                        </a:defRPr>
                      </a:lvl3pPr>
                      <a:lvl4pPr marL="1371587" algn="l" defTabSz="914391" rtl="0" eaLnBrk="1" latinLnBrk="0" hangingPunct="1">
                        <a:defRPr sz="1800" b="1" kern="1200">
                          <a:solidFill>
                            <a:schemeClr val="lt1"/>
                          </a:solidFill>
                          <a:latin typeface="Times"/>
                        </a:defRPr>
                      </a:lvl4pPr>
                      <a:lvl5pPr marL="1828783" algn="l" defTabSz="914391" rtl="0" eaLnBrk="1" latinLnBrk="0" hangingPunct="1">
                        <a:defRPr sz="1800" b="1" kern="1200">
                          <a:solidFill>
                            <a:schemeClr val="lt1"/>
                          </a:solidFill>
                          <a:latin typeface="Times"/>
                        </a:defRPr>
                      </a:lvl5pPr>
                      <a:lvl6pPr marL="2285978" algn="l" defTabSz="914391" rtl="0" eaLnBrk="1" latinLnBrk="0" hangingPunct="1">
                        <a:defRPr sz="1800" b="1" kern="1200">
                          <a:solidFill>
                            <a:schemeClr val="lt1"/>
                          </a:solidFill>
                          <a:latin typeface="Times"/>
                        </a:defRPr>
                      </a:lvl6pPr>
                      <a:lvl7pPr marL="2743174" algn="l" defTabSz="914391" rtl="0" eaLnBrk="1" latinLnBrk="0" hangingPunct="1">
                        <a:defRPr sz="1800" b="1" kern="1200">
                          <a:solidFill>
                            <a:schemeClr val="lt1"/>
                          </a:solidFill>
                          <a:latin typeface="Times"/>
                        </a:defRPr>
                      </a:lvl7pPr>
                      <a:lvl8pPr marL="3200370" algn="l" defTabSz="914391" rtl="0" eaLnBrk="1" latinLnBrk="0" hangingPunct="1">
                        <a:defRPr sz="1800" b="1" kern="1200">
                          <a:solidFill>
                            <a:schemeClr val="lt1"/>
                          </a:solidFill>
                          <a:latin typeface="Times"/>
                        </a:defRPr>
                      </a:lvl8pPr>
                      <a:lvl9pPr marL="3657565" algn="l" defTabSz="914391" rtl="0" eaLnBrk="1" latinLnBrk="0" hangingPunct="1">
                        <a:defRPr sz="1800" b="1" kern="1200">
                          <a:solidFill>
                            <a:schemeClr val="lt1"/>
                          </a:solidFill>
                          <a:latin typeface="Times"/>
                        </a:defRPr>
                      </a:lvl9pPr>
                    </a:lstStyle>
                    <a:p>
                      <a:pPr algn="l" fontAlgn="t"/>
                      <a:r>
                        <a:rPr lang="en-ZA" sz="1500" u="none" strike="noStrike" dirty="0">
                          <a:effectLst/>
                        </a:rPr>
                        <a:t>316</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tc>
              </a:tr>
            </a:tbl>
          </a:graphicData>
        </a:graphic>
      </p:graphicFrame>
    </p:spTree>
    <p:extLst>
      <p:ext uri="{BB962C8B-B14F-4D97-AF65-F5344CB8AC3E}">
        <p14:creationId xmlns:p14="http://schemas.microsoft.com/office/powerpoint/2010/main" xmlns="" val="1620667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4" name="Footer Placeholder 3"/>
          <p:cNvSpPr>
            <a:spLocks noGrp="1"/>
          </p:cNvSpPr>
          <p:nvPr>
            <p:ph type="ftr" sz="quarter" idx="11"/>
          </p:nvPr>
        </p:nvSpPr>
        <p:spPr/>
        <p:txBody>
          <a:bodyPr/>
          <a:lstStyle/>
          <a:p>
            <a:r>
              <a:rPr lang="en-US" dirty="0" smtClean="0">
                <a:solidFill>
                  <a:prstClr val="black">
                    <a:tint val="75000"/>
                  </a:prstClr>
                </a:solidFill>
              </a:rPr>
              <a:t>DPW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9</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ZA" b="1" dirty="0">
                <a:solidFill>
                  <a:srgbClr val="F79646">
                    <a:lumMod val="50000"/>
                  </a:srgbClr>
                </a:solidFill>
                <a:latin typeface="Tahoma" pitchFamily="34" charset="0"/>
                <a:ea typeface="Tahoma" pitchFamily="34" charset="0"/>
                <a:cs typeface="Tahoma" pitchFamily="34" charset="0"/>
              </a:rPr>
              <a:t>SUMMARY OF </a:t>
            </a:r>
            <a:r>
              <a:rPr lang="en-ZA" b="1" dirty="0" smtClean="0">
                <a:solidFill>
                  <a:srgbClr val="F79646">
                    <a:lumMod val="50000"/>
                  </a:srgbClr>
                </a:solidFill>
                <a:latin typeface="Tahoma" pitchFamily="34" charset="0"/>
                <a:ea typeface="Tahoma" pitchFamily="34" charset="0"/>
                <a:cs typeface="Tahoma" pitchFamily="34" charset="0"/>
              </a:rPr>
              <a:t>THE 2017/18 </a:t>
            </a:r>
            <a:r>
              <a:rPr lang="en-ZA" b="1" dirty="0">
                <a:solidFill>
                  <a:srgbClr val="F79646">
                    <a:lumMod val="50000"/>
                  </a:srgbClr>
                </a:solidFill>
                <a:latin typeface="Tahoma" pitchFamily="34" charset="0"/>
                <a:ea typeface="Tahoma" pitchFamily="34" charset="0"/>
                <a:cs typeface="Tahoma" pitchFamily="34" charset="0"/>
              </a:rPr>
              <a:t>APP FOR </a:t>
            </a:r>
            <a:r>
              <a:rPr lang="en-ZA" b="1" dirty="0" smtClean="0">
                <a:solidFill>
                  <a:srgbClr val="F79646">
                    <a:lumMod val="50000"/>
                  </a:srgbClr>
                </a:solidFill>
                <a:latin typeface="Tahoma" pitchFamily="34" charset="0"/>
                <a:ea typeface="Tahoma" pitchFamily="34" charset="0"/>
                <a:cs typeface="Tahoma" pitchFamily="34" charset="0"/>
              </a:rPr>
              <a:t>DPW (Part A)</a:t>
            </a:r>
            <a:endParaRPr lang="en-ZA" b="1" dirty="0">
              <a:solidFill>
                <a:srgbClr val="F79646">
                  <a:lumMod val="50000"/>
                </a:srgbClr>
              </a:solidFill>
              <a:latin typeface="Tahoma" pitchFamily="34" charset="0"/>
              <a:ea typeface="Tahoma" pitchFamily="34" charset="0"/>
              <a:cs typeface="Tahoma" pitchFamily="34" charset="0"/>
            </a:endParaRPr>
          </a:p>
        </p:txBody>
      </p:sp>
      <p:sp>
        <p:nvSpPr>
          <p:cNvPr id="2" name="TextBox 1"/>
          <p:cNvSpPr txBox="1"/>
          <p:nvPr/>
        </p:nvSpPr>
        <p:spPr>
          <a:xfrm>
            <a:off x="266701" y="1117967"/>
            <a:ext cx="11658600" cy="5740033"/>
          </a:xfrm>
          <a:prstGeom prst="rect">
            <a:avLst/>
          </a:prstGeom>
          <a:noFill/>
        </p:spPr>
        <p:txBody>
          <a:bodyPr wrap="square" rtlCol="0">
            <a:spAutoFit/>
          </a:bodyPr>
          <a:lstStyle/>
          <a:p>
            <a:pPr algn="ctr">
              <a:spcAft>
                <a:spcPts val="600"/>
              </a:spcAft>
            </a:pPr>
            <a:r>
              <a:rPr lang="en-ZA" sz="2400" b="1" dirty="0" smtClean="0">
                <a:solidFill>
                  <a:srgbClr val="F79646">
                    <a:lumMod val="75000"/>
                  </a:srgbClr>
                </a:solidFill>
              </a:rPr>
              <a:t>External Environment </a:t>
            </a:r>
            <a:r>
              <a:rPr lang="en-ZA" sz="2400" b="1" dirty="0">
                <a:solidFill>
                  <a:srgbClr val="F79646">
                    <a:lumMod val="75000"/>
                  </a:srgbClr>
                </a:solidFill>
              </a:rPr>
              <a:t>(response to external influences): </a:t>
            </a:r>
          </a:p>
          <a:p>
            <a:pPr marL="342900" indent="-342900" algn="just">
              <a:spcAft>
                <a:spcPts val="600"/>
              </a:spcAft>
              <a:buFont typeface="+mj-lt"/>
              <a:buAutoNum type="arabicPeriod"/>
            </a:pPr>
            <a:r>
              <a:rPr lang="en-ZA" sz="1700" b="1" dirty="0">
                <a:solidFill>
                  <a:prstClr val="black"/>
                </a:solidFill>
              </a:rPr>
              <a:t>Alleviation of poverty, unemployment and inequality through Public Employment Programmes </a:t>
            </a:r>
            <a:r>
              <a:rPr lang="en-ZA" sz="1700" dirty="0">
                <a:solidFill>
                  <a:prstClr val="black"/>
                </a:solidFill>
              </a:rPr>
              <a:t>- The EPWP, Phase III, is a nationwide government-led initiative with the objective “To provide work opportunities and income support to poor and unemployed people through the labour-intensive delivery of public and community assets and services, thereby contributing to development”. The goal of the EPWP Phase III is to create 6 million work opportunities equal to 2.5 million Full Time Equivalents (FTE’s) over the 2014/15 to 2018/19 financial years.</a:t>
            </a:r>
          </a:p>
          <a:p>
            <a:pPr marL="342900" indent="-342900" algn="just">
              <a:spcAft>
                <a:spcPts val="600"/>
              </a:spcAft>
              <a:buFont typeface="+mj-lt"/>
              <a:buAutoNum type="arabicPeriod"/>
            </a:pPr>
            <a:r>
              <a:rPr lang="en-ZA" sz="1700" b="1" dirty="0">
                <a:solidFill>
                  <a:prstClr val="black"/>
                </a:solidFill>
              </a:rPr>
              <a:t>Development of entrepreneurial capacity through the EPWP </a:t>
            </a:r>
            <a:r>
              <a:rPr lang="en-ZA" sz="1700" dirty="0" smtClean="0">
                <a:solidFill>
                  <a:prstClr val="black"/>
                </a:solidFill>
              </a:rPr>
              <a:t>- </a:t>
            </a:r>
            <a:r>
              <a:rPr lang="en-ZA" sz="1700" dirty="0">
                <a:solidFill>
                  <a:prstClr val="black"/>
                </a:solidFill>
              </a:rPr>
              <a:t>The EPWP Enterprise Development Programme is intended to enhance the entrepreneurial capacity of participants to enable them to establish income earning initiatives such as cooperatives and small businesses.  Enterprise development is one of many implementation models used by the EPWP, whereby small businesses, that are owned and created by the poor and unemployed, provide goods and services under the programme. </a:t>
            </a:r>
            <a:endParaRPr lang="en-ZA" sz="1700" dirty="0" smtClean="0">
              <a:solidFill>
                <a:prstClr val="black"/>
              </a:solidFill>
            </a:endParaRPr>
          </a:p>
          <a:p>
            <a:pPr marL="342900" indent="-342900" algn="just">
              <a:spcAft>
                <a:spcPts val="600"/>
              </a:spcAft>
              <a:buFont typeface="+mj-lt"/>
              <a:buAutoNum type="arabicPeriod"/>
            </a:pPr>
            <a:r>
              <a:rPr lang="en-ZA" sz="1700" b="1" dirty="0">
                <a:solidFill>
                  <a:prstClr val="black"/>
                </a:solidFill>
              </a:rPr>
              <a:t>Providing training through the Skills Programmes, Learnerships and Artisan Development </a:t>
            </a:r>
            <a:r>
              <a:rPr lang="en-ZA" sz="1700" dirty="0">
                <a:solidFill>
                  <a:prstClr val="black"/>
                </a:solidFill>
              </a:rPr>
              <a:t>- The EPWP aims to increase the potential of participants to earn a future income by providing work experience, training and information related to local work opportunities, further education and training, and small, medium and micro enterprise (SMME) development.  Accredited training (which is quality assured by the Sector Education Training Authorities and other Education and Training Quality Assurance (ETQA’s) is provided to the EPWP participants </a:t>
            </a:r>
          </a:p>
          <a:p>
            <a:pPr marL="342900" indent="-342900" algn="just">
              <a:spcAft>
                <a:spcPts val="600"/>
              </a:spcAft>
              <a:buFont typeface="+mj-lt"/>
              <a:buAutoNum type="arabicPeriod"/>
            </a:pPr>
            <a:r>
              <a:rPr lang="en-ZA" sz="1700" b="1" dirty="0">
                <a:solidFill>
                  <a:prstClr val="black"/>
                </a:solidFill>
              </a:rPr>
              <a:t>Skills development in the built environment </a:t>
            </a:r>
            <a:r>
              <a:rPr lang="en-ZA" sz="1700" b="1" dirty="0" smtClean="0">
                <a:solidFill>
                  <a:prstClr val="black"/>
                </a:solidFill>
              </a:rPr>
              <a:t>professions </a:t>
            </a:r>
            <a:r>
              <a:rPr lang="en-ZA" sz="1700" dirty="0">
                <a:solidFill>
                  <a:prstClr val="black"/>
                </a:solidFill>
              </a:rPr>
              <a:t>- </a:t>
            </a:r>
            <a:r>
              <a:rPr lang="en-ZA" sz="1700" dirty="0" smtClean="0">
                <a:solidFill>
                  <a:prstClr val="black"/>
                </a:solidFill>
              </a:rPr>
              <a:t>The </a:t>
            </a:r>
            <a:r>
              <a:rPr lang="en-ZA" sz="1700" dirty="0">
                <a:solidFill>
                  <a:prstClr val="black"/>
                </a:solidFill>
              </a:rPr>
              <a:t>Skills Pipeline Programme is </a:t>
            </a:r>
            <a:r>
              <a:rPr lang="en-ZA" sz="1700" dirty="0" smtClean="0">
                <a:solidFill>
                  <a:prstClr val="black"/>
                </a:solidFill>
              </a:rPr>
              <a:t>intended to </a:t>
            </a:r>
            <a:r>
              <a:rPr lang="en-ZA" sz="1700" dirty="0">
                <a:solidFill>
                  <a:prstClr val="black"/>
                </a:solidFill>
              </a:rPr>
              <a:t>produce competent, skilled and motivated built environment professionals through supported learning interventions and focused experiential learning processes.  The intervention starts at an early stage in the built environment professional’s life and continues after professional registration. </a:t>
            </a:r>
          </a:p>
        </p:txBody>
      </p:sp>
    </p:spTree>
    <p:extLst>
      <p:ext uri="{BB962C8B-B14F-4D97-AF65-F5344CB8AC3E}">
        <p14:creationId xmlns:p14="http://schemas.microsoft.com/office/powerpoint/2010/main" xmlns="" val="2291354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loitte_1">
  <a:themeElements>
    <a:clrScheme name="Custom 2">
      <a:dk1>
        <a:srgbClr val="000000"/>
      </a:dk1>
      <a:lt1>
        <a:sysClr val="window" lastClr="FFFFFF"/>
      </a:lt1>
      <a:dk2>
        <a:srgbClr val="E48312"/>
      </a:dk2>
      <a:lt2>
        <a:srgbClr val="CCDDEA"/>
      </a:lt2>
      <a:accent1>
        <a:srgbClr val="E48312"/>
      </a:accent1>
      <a:accent2>
        <a:srgbClr val="BD582C"/>
      </a:accent2>
      <a:accent3>
        <a:srgbClr val="E48312"/>
      </a:accent3>
      <a:accent4>
        <a:srgbClr val="F3B46C"/>
      </a:accent4>
      <a:accent5>
        <a:srgbClr val="F3B46C"/>
      </a:accent5>
      <a:accent6>
        <a:srgbClr val="AB620D"/>
      </a:accent6>
      <a:hlink>
        <a:srgbClr val="BD582C"/>
      </a:hlink>
      <a:folHlink>
        <a:srgbClr val="DF97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Deloitte_1" id="{C85F8D9F-79EB-4FAB-A9D4-2A622E25CE59}" vid="{DB9DC079-0767-49CF-B922-770342EC38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9366</TotalTime>
  <Words>13510</Words>
  <Application>Microsoft Office PowerPoint</Application>
  <PresentationFormat>Custom</PresentationFormat>
  <Paragraphs>2384</Paragraphs>
  <Slides>81</Slides>
  <Notes>20</Notes>
  <HiddenSlides>0</HiddenSlides>
  <MMClips>0</MMClips>
  <ScaleCrop>false</ScaleCrop>
  <HeadingPairs>
    <vt:vector size="4" baseType="variant">
      <vt:variant>
        <vt:lpstr>Theme</vt:lpstr>
      </vt:variant>
      <vt:variant>
        <vt:i4>3</vt:i4>
      </vt:variant>
      <vt:variant>
        <vt:lpstr>Slide Titles</vt:lpstr>
      </vt:variant>
      <vt:variant>
        <vt:i4>81</vt:i4>
      </vt:variant>
    </vt:vector>
  </HeadingPairs>
  <TitlesOfParts>
    <vt:vector size="84" baseType="lpstr">
      <vt:lpstr>Office Theme</vt:lpstr>
      <vt:lpstr>3_Office Theme</vt:lpstr>
      <vt:lpstr>Deloitte_1</vt:lpstr>
      <vt:lpstr>Slide 1</vt:lpstr>
      <vt:lpstr>TABLE OF CONTENTS</vt:lpstr>
      <vt:lpstr>PROGRAMME BUDGET STRUCTURE</vt:lpstr>
      <vt:lpstr>CONSTITUTIONAL AND LEGISLATIVE MANDATE</vt:lpstr>
      <vt:lpstr>SUMMARY OF THE 2017/18 APP FOR DPW</vt:lpstr>
      <vt:lpstr>PLANNED POLICY INIATIVES</vt:lpstr>
      <vt:lpstr>Part A</vt:lpstr>
      <vt:lpstr>SUMMARY OF THE 2017/18 APP FOR DPW (Part A)</vt:lpstr>
      <vt:lpstr>SUMMARY OF THE 2017/18 APP FOR DPW (Part A)</vt:lpstr>
      <vt:lpstr>SUMMARY OF THE 2017/18 APP FOR DPW (Part A)</vt:lpstr>
      <vt:lpstr>SUMMARY OF THE 2017/18 APP FOR DPW (Part A)</vt:lpstr>
      <vt:lpstr>SUMMARY OF THE 2017/18 APP FOR DPW (Part A)</vt:lpstr>
      <vt:lpstr>SUMMARY OF THE 2017/18 APP FOR DPW (Part A)</vt:lpstr>
      <vt:lpstr>SUMMARY OF THE 2017/18 APP FOR DPW (Part A)</vt:lpstr>
      <vt:lpstr>SUMMARY OF THE 2017/18 APP FOR DPW (Part A)</vt:lpstr>
      <vt:lpstr>SUMMARY OF THE 2017/18 APP FOR DPW (Part A)</vt:lpstr>
      <vt:lpstr>SUMMARY OF THE 2017/18 APP FOR DPW (Part A)</vt:lpstr>
      <vt:lpstr>SUMMARY OF THE 2017/18 APP FOR DPW (Part A)</vt:lpstr>
      <vt:lpstr>SUMMARY OF THE 2017/18 APP FOR DPW (Part A)</vt:lpstr>
      <vt:lpstr>  EPWP INTEGRATED GRANT FOR PROVINCES – MTEF ALLOCATION  </vt:lpstr>
      <vt:lpstr> INTEGRATED GRANT FOR PROVINCES – EXPENDITURE AS AT 31 MARCH 2017 </vt:lpstr>
      <vt:lpstr>SOCIAL SECTOR EPWP INCENTIVE GRANT FOR PROVINCES – MTEF ALLOCATION </vt:lpstr>
      <vt:lpstr>SOCIAL SECTOR EPWP INCENTIVE GRANT FOR PROVINCES – EXPENDITURE AS AT 31 MARCH 2017</vt:lpstr>
      <vt:lpstr>SUMMARY OF THE 2017/18 APP FOR DPW (Part A)</vt:lpstr>
      <vt:lpstr>BUDGET ALLOCATION PER PROGRAMME</vt:lpstr>
      <vt:lpstr>BUDGET ALLOCATION PER ECONOMIC CLASSIFICATION</vt:lpstr>
      <vt:lpstr>BUDGET ANALYSIS - SUMMARY</vt:lpstr>
      <vt:lpstr>SALIENT ISSUES ON THE BUDGET: BASELINE REDUCTION</vt:lpstr>
      <vt:lpstr>SALIENT ISSUES ON THE BUDGET: BASELINE REDUCTION</vt:lpstr>
      <vt:lpstr>SALIENT ISSUES ON THE BUDGET: BASELINE INCREASE</vt:lpstr>
      <vt:lpstr>MTEF ALLOCATION – EARMARKED FUNDS</vt:lpstr>
      <vt:lpstr>Part B</vt:lpstr>
      <vt:lpstr>Slide 33</vt:lpstr>
      <vt:lpstr>2017/18 ANNUAL PERFORMANCE PLAN (Management)</vt:lpstr>
      <vt:lpstr>2017/18 ANNUAL PERFORMANCE PLAN (Finance and SCM)</vt:lpstr>
      <vt:lpstr>2017/18 ANNUAL PERFORMANCE PLAN (Corporate Services)</vt:lpstr>
      <vt:lpstr>2017/18 ANNUAL PERFORMANCE PLAN (Management)</vt:lpstr>
      <vt:lpstr>2017/18 ANNUAL PERFORMANCE PLAN (Finance and SCM)</vt:lpstr>
      <vt:lpstr>2017/18 ANNUAL PERFORMANCE PLAN (Corporate Services)</vt:lpstr>
      <vt:lpstr>BUDGET ALLOCATION FOR PROGRAMME 1</vt:lpstr>
      <vt:lpstr>BUDGET ALLOCATION FOR PROGRAMME 1: ECONOMIC CLASSIFICATION</vt:lpstr>
      <vt:lpstr>BUDGET ANALYSIS – PROGRAMME 1</vt:lpstr>
      <vt:lpstr>Slide 43</vt:lpstr>
      <vt:lpstr>2017/18 ANNUAL PERFORMANCE PLAN (IGC)</vt:lpstr>
      <vt:lpstr>2017/18 ANNUAL PERFORMANCE PLAN (IGC)</vt:lpstr>
      <vt:lpstr>2017/18 ANNUAL PERFORMANCE PLAN (Professional Services)</vt:lpstr>
      <vt:lpstr>2017/18 ANNUAL PERFORMANCE PLAN (Professional Services)</vt:lpstr>
      <vt:lpstr>2017/18 ANNUAL PERFORMANCE PLAN (IGC)</vt:lpstr>
      <vt:lpstr>2017/18 ANNUAL PERFORMANCE PLAN (Professional Services)</vt:lpstr>
      <vt:lpstr>BUDGET ALLOCATION FOR PROGRAMME 2</vt:lpstr>
      <vt:lpstr>BUDGET ALLOCATION FOR PROGRAMME 2: ECONOMIC CLASSIFICATION</vt:lpstr>
      <vt:lpstr>BUDGET ANALYSIS – PROGRAMME 2</vt:lpstr>
      <vt:lpstr>Slide 53</vt:lpstr>
      <vt:lpstr>2017/18 ANNUAL PERFORMANCE PLAN</vt:lpstr>
      <vt:lpstr>2017/18 ANNUAL PERFORMANCE PLAN</vt:lpstr>
      <vt:lpstr>2017/18 ANNUAL PERFORMANCE PLAN</vt:lpstr>
      <vt:lpstr>BUDGET ALLOCATION FOR PROGRAMME 3</vt:lpstr>
      <vt:lpstr>BUDGET ALLOCATION FOR PROGRAMME 3: ECONOMIC CLASSIFICATION</vt:lpstr>
      <vt:lpstr>BUDGET ANALYSIS – PROGRAMME 3</vt:lpstr>
      <vt:lpstr>Slide 60</vt:lpstr>
      <vt:lpstr>2017/18 ANNUAL PERFORMANCE PLAN</vt:lpstr>
      <vt:lpstr>2017/18 ANNUAL PERFORMANCE PLAN</vt:lpstr>
      <vt:lpstr>BUDGET ALLOCATION FOR PROGRAMME 4 </vt:lpstr>
      <vt:lpstr>BUDGET ALLOCATION FOR PROGRAMME 4: ECONOMIC CLASSIFICATION</vt:lpstr>
      <vt:lpstr>BUDGET ANALYSIS – PROGRAMME 4</vt:lpstr>
      <vt:lpstr>Slide 66</vt:lpstr>
      <vt:lpstr>2017/18 ANNUAL PERFORMANCE PLAN</vt:lpstr>
      <vt:lpstr>2017/18 ANNUAL PERFORMANCE PLAN</vt:lpstr>
      <vt:lpstr>2017/18 ANNUAL PERFORMANCE PLAN</vt:lpstr>
      <vt:lpstr>BUDGET ALLOCATION FOR PROGRAMME 5</vt:lpstr>
      <vt:lpstr>BUDGET ALLOCATION FOR PROGRAMME 5: ECONOMIC CLASSIFICATION</vt:lpstr>
      <vt:lpstr>BUDGET ANALYSIS – PROGRAMME 5</vt:lpstr>
      <vt:lpstr>Part C</vt:lpstr>
      <vt:lpstr>SERVICE DELIVERY AREAS TARGETED FOR IMPROVEMENT</vt:lpstr>
      <vt:lpstr>STRATEGIC RISKS FOR THE DEPARTMENT OF PUBLIC WORKS</vt:lpstr>
      <vt:lpstr>CONDITIONAL GRANTS</vt:lpstr>
      <vt:lpstr>PUBLIC ENTITIES REPORTING TO THE DEPARTMENT</vt:lpstr>
      <vt:lpstr>END</vt:lpstr>
      <vt:lpstr>ADDITIONAL INFORMATION - Skills Programmes/Short Course: Provincial Breakdown</vt:lpstr>
      <vt:lpstr>ADDITIONAL INFORMATION - Learnerships: Provincial Breakdown</vt:lpstr>
      <vt:lpstr>ADDITIONAL INFORMATION - Enterprise Development: Progress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WORKS    PORTFOLIO COMMITTEE ON PUBLIC WEORKS PARLIAMENT OF SOUTH AFRICA  13 FEBRUARY 2013 CAPE TOWN</dc:title>
  <dc:creator>Lwazi Mahlangu</dc:creator>
  <cp:lastModifiedBy>PUMZA</cp:lastModifiedBy>
  <cp:revision>914</cp:revision>
  <cp:lastPrinted>2017-01-09T12:47:19Z</cp:lastPrinted>
  <dcterms:created xsi:type="dcterms:W3CDTF">2013-02-07T08:05:38Z</dcterms:created>
  <dcterms:modified xsi:type="dcterms:W3CDTF">2017-06-22T09:04:19Z</dcterms:modified>
</cp:coreProperties>
</file>