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339" r:id="rId4"/>
    <p:sldId id="342" r:id="rId5"/>
    <p:sldId id="354" r:id="rId6"/>
    <p:sldId id="358" r:id="rId7"/>
    <p:sldId id="344" r:id="rId8"/>
    <p:sldId id="359" r:id="rId9"/>
    <p:sldId id="357" r:id="rId10"/>
    <p:sldId id="353" r:id="rId11"/>
    <p:sldId id="360" r:id="rId12"/>
    <p:sldId id="349" r:id="rId13"/>
    <p:sldId id="35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56306"/>
    <a:srgbClr val="FAAA17"/>
    <a:srgbClr val="4368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537" autoAdjust="0"/>
  </p:normalViewPr>
  <p:slideViewPr>
    <p:cSldViewPr snapToGrid="0">
      <p:cViewPr varScale="1">
        <p:scale>
          <a:sx n="109" d="100"/>
          <a:sy n="109" d="100"/>
        </p:scale>
        <p:origin x="-57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650D0-B589-4EC3-8583-42F5789CEB0C}" type="datetimeFigureOut">
              <a:rPr lang="en-ZA" smtClean="0"/>
              <a:pPr/>
              <a:t>2017/06/15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2AA01-FD56-4BA5-B2FC-098C364EDD7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1430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A2ECD-1087-4D39-B39E-A0A68A31D23E}" type="datetimeFigureOut">
              <a:rPr lang="en-ZA" smtClean="0"/>
              <a:pPr/>
              <a:t>2017/06/15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5A6A7-CE50-40F4-923B-4462BCF8675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0531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5A6A7-CE50-40F4-923B-4462BCF8675B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5870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" r="20945"/>
          <a:stretch/>
        </p:blipFill>
        <p:spPr>
          <a:xfrm>
            <a:off x="-12700" y="-5038"/>
            <a:ext cx="12204000" cy="5805573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394039"/>
            <a:ext cx="9841800" cy="1117687"/>
          </a:xfrm>
          <a:prstGeom prst="rect">
            <a:avLst/>
          </a:prstGeom>
          <a:solidFill>
            <a:srgbClr val="D56306"/>
          </a:solidFill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</p:spPr>
        <p:txBody>
          <a:bodyPr/>
          <a:lstStyle/>
          <a:p>
            <a:fld id="{B59ACEC8-D248-43BB-9E41-8F603F9ACC5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4817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933964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944111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0"/>
            <a:ext cx="10437812" cy="9525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6" y="7713"/>
            <a:ext cx="1602997" cy="944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68295"/>
            <a:ext cx="10083800" cy="6702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4546"/>
            <a:ext cx="11809203" cy="45454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200" y="141292"/>
            <a:ext cx="912603" cy="697290"/>
          </a:xfrm>
          <a:prstGeom prst="rect">
            <a:avLst/>
          </a:prstGeom>
        </p:spPr>
        <p:txBody>
          <a:bodyPr/>
          <a:lstStyle/>
          <a:p>
            <a:fld id="{B59ACEC8-D248-43BB-9E41-8F603F9ACC5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3475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3070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3071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1710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1710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4" y="1853895"/>
            <a:ext cx="9613860" cy="10907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4" y="3216171"/>
            <a:ext cx="9613860" cy="1704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7" y="1853895"/>
            <a:ext cx="1154151" cy="1090789"/>
          </a:xfrm>
          <a:prstGeom prst="rect">
            <a:avLst/>
          </a:prstGeom>
        </p:spPr>
        <p:txBody>
          <a:bodyPr/>
          <a:lstStyle/>
          <a:p>
            <a:fld id="{B59ACEC8-D248-43BB-9E41-8F603F9ACC5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436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5" y="838582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5" y="36710"/>
            <a:ext cx="1602997" cy="8018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25200" y="141292"/>
            <a:ext cx="912603" cy="697290"/>
          </a:xfrm>
          <a:prstGeom prst="rect">
            <a:avLst/>
          </a:prstGeom>
        </p:spPr>
        <p:txBody>
          <a:bodyPr/>
          <a:lstStyle/>
          <a:p>
            <a:fld id="{B59ACEC8-D248-43BB-9E41-8F603F9ACC5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5894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1841498"/>
            <a:ext cx="8718877" cy="3036061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4885279"/>
            <a:ext cx="8156579" cy="5489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3572" y="19800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42654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34" name="Picture 33" descr="HD-ShadowLon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933964"/>
            <a:ext cx="10437812" cy="321164"/>
          </a:xfrm>
          <a:prstGeom prst="rect">
            <a:avLst/>
          </a:prstGeom>
        </p:spPr>
      </p:pic>
      <p:pic>
        <p:nvPicPr>
          <p:cNvPr id="35" name="Picture 34" descr="HD-ShadowShor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944111"/>
            <a:ext cx="1602997" cy="144270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 bwMode="ltGray">
          <a:xfrm>
            <a:off x="0" y="0"/>
            <a:ext cx="10437812" cy="9525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36"/>
          <p:cNvSpPr/>
          <p:nvPr userDrawn="1"/>
        </p:nvSpPr>
        <p:spPr>
          <a:xfrm>
            <a:off x="10585826" y="7713"/>
            <a:ext cx="1602997" cy="944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 txBox="1">
            <a:spLocks/>
          </p:cNvSpPr>
          <p:nvPr userDrawn="1"/>
        </p:nvSpPr>
        <p:spPr>
          <a:xfrm>
            <a:off x="228601" y="168295"/>
            <a:ext cx="10083800" cy="6702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200" y="141292"/>
            <a:ext cx="912603" cy="697290"/>
          </a:xfrm>
          <a:prstGeom prst="rect">
            <a:avLst/>
          </a:prstGeom>
        </p:spPr>
        <p:txBody>
          <a:bodyPr/>
          <a:lstStyle/>
          <a:p>
            <a:fld id="{B59ACEC8-D248-43BB-9E41-8F603F9ACC5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7092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1244982"/>
            <a:ext cx="12192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Dankie</a:t>
            </a:r>
            <a:r>
              <a:rPr lang="en-ZA" sz="4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/ Thank you / </a:t>
            </a: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Ngiyathokoza</a:t>
            </a:r>
            <a:endParaRPr lang="en-ZA" sz="40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Enkosi</a:t>
            </a:r>
            <a:r>
              <a:rPr lang="en-ZA" sz="4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/ </a:t>
            </a: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Ngiyabonga</a:t>
            </a:r>
            <a:r>
              <a:rPr lang="en-ZA" sz="4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/ </a:t>
            </a: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</a:t>
            </a:r>
            <a:r>
              <a:rPr lang="en-ZA" sz="4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leboga</a:t>
            </a:r>
            <a:endParaRPr lang="en-ZA" sz="40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</a:t>
            </a:r>
            <a:r>
              <a:rPr lang="en-ZA" sz="4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leboha</a:t>
            </a:r>
            <a:r>
              <a:rPr lang="en-ZA" sz="4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/ </a:t>
            </a: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Ndi</a:t>
            </a:r>
            <a:r>
              <a:rPr lang="en-ZA" sz="4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livhuwa</a:t>
            </a:r>
            <a:endParaRPr lang="en-ZA" sz="40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Ndza</a:t>
            </a:r>
            <a:r>
              <a:rPr lang="en-ZA" sz="4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ZA" sz="4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khensa</a:t>
            </a:r>
            <a:endParaRPr lang="en-ZA" sz="40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Z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679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852072"/>
            <a:ext cx="10437812" cy="3211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977900"/>
            <a:ext cx="10437812" cy="89428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19" y="1120381"/>
            <a:ext cx="9613862" cy="58853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Contact us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5525" y="2261716"/>
            <a:ext cx="45720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5525" y="4400404"/>
            <a:ext cx="457200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5525" y="3687508"/>
            <a:ext cx="457200" cy="457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5525" y="5113300"/>
            <a:ext cx="457200" cy="457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5525" y="2974612"/>
            <a:ext cx="457200" cy="45720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2768600" y="2451100"/>
            <a:ext cx="369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Name</a:t>
            </a:r>
            <a:endParaRPr lang="en-ZA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1038" y="3924300"/>
            <a:ext cx="6189662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1501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007" y="5800536"/>
            <a:ext cx="10058400" cy="1057464"/>
          </a:xfrm>
          <a:prstGeom prst="rect">
            <a:avLst/>
          </a:prstGeom>
        </p:spPr>
      </p:pic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0" y="5780314"/>
            <a:ext cx="12192000" cy="107768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5790425"/>
            <a:ext cx="10058400" cy="10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1348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7" r:id="rId4"/>
    <p:sldLayoutId id="2147483672" r:id="rId5"/>
    <p:sldLayoutId id="2147483678" r:id="rId6"/>
    <p:sldLayoutId id="214748367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z="3600" dirty="0"/>
              <a:t/>
            </a:r>
            <a:br>
              <a:rPr lang="en-ZA" sz="3600" dirty="0"/>
            </a:br>
            <a:r>
              <a:rPr lang="en-ZA" sz="2400" b="1" dirty="0" smtClean="0"/>
              <a:t>Briefing on </a:t>
            </a:r>
            <a:r>
              <a:rPr lang="en-ZA" sz="2400" b="1" dirty="0"/>
              <a:t>the implementation of the </a:t>
            </a:r>
            <a:r>
              <a:rPr lang="en-ZA" sz="2400" b="1" dirty="0" smtClean="0"/>
              <a:t>Directive on </a:t>
            </a:r>
            <a:r>
              <a:rPr lang="en-ZA" sz="2400" b="1" dirty="0"/>
              <a:t>Other Remunerative Work to prohibit public servants from doing business with the State </a:t>
            </a:r>
            <a:r>
              <a:rPr lang="en-ZA" sz="3600" dirty="0"/>
              <a:t/>
            </a:r>
            <a:br>
              <a:rPr lang="en-ZA" sz="3600" dirty="0"/>
            </a:b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ZA" dirty="0" smtClean="0"/>
              <a:t>Presentation to Portfolio Committee on Public Service &amp; Administration as well as Monitoring and Evaluation </a:t>
            </a:r>
          </a:p>
          <a:p>
            <a:r>
              <a:rPr lang="en-ZA" dirty="0" smtClean="0"/>
              <a:t>14 June 2017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2893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have we done to address the issue?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In January 2017, MPSA informed executive authorities of all those </a:t>
            </a:r>
            <a:r>
              <a:rPr lang="en-GB" sz="3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employees on the Central Supplier Database; </a:t>
            </a:r>
            <a:r>
              <a:rPr lang="en-GB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and</a:t>
            </a:r>
          </a:p>
          <a:p>
            <a:r>
              <a:rPr lang="en-ZA" sz="3200" dirty="0"/>
              <a:t>In February 2017, DPSA informed Heads of Departments to report on employees who have either terminated their employment in the public service </a:t>
            </a:r>
            <a:r>
              <a:rPr lang="en-ZA" sz="3200" dirty="0" smtClean="0"/>
              <a:t>and those who continue to do </a:t>
            </a:r>
            <a:r>
              <a:rPr lang="en-ZA" sz="3200" dirty="0"/>
              <a:t>business with the </a:t>
            </a:r>
            <a:r>
              <a:rPr lang="en-ZA" sz="3200" dirty="0" smtClean="0"/>
              <a:t>state; and</a:t>
            </a:r>
            <a:endParaRPr lang="en-ZA" sz="3200" dirty="0"/>
          </a:p>
          <a:p>
            <a:r>
              <a:rPr lang="en-ZA" sz="3200" dirty="0" smtClean="0"/>
              <a:t>DPSA is currently consolidating a report on the feedback received from departments.</a:t>
            </a:r>
            <a:endParaRPr lang="en-Z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66123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Conclusion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2C40EFD-8994-4D83-8D77-4B948604FF58}" type="slidenum">
              <a:rPr lang="en-ZA" smtClean="0"/>
              <a:pPr/>
              <a:t>11</a:t>
            </a:fld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1" y="990600"/>
            <a:ext cx="11809203" cy="4545412"/>
          </a:xfrm>
        </p:spPr>
        <p:txBody>
          <a:bodyPr/>
          <a:lstStyle/>
          <a:p>
            <a:r>
              <a:rPr lang="en-GB" dirty="0"/>
              <a:t>DPSA </a:t>
            </a:r>
            <a:r>
              <a:rPr lang="en-GB" dirty="0" smtClean="0"/>
              <a:t>is currently consolidating information regarding actions </a:t>
            </a:r>
            <a:r>
              <a:rPr lang="en-GB" dirty="0"/>
              <a:t>taken against </a:t>
            </a:r>
            <a:r>
              <a:rPr lang="en-GB" dirty="0" smtClean="0"/>
              <a:t>employees </a:t>
            </a:r>
            <a:r>
              <a:rPr lang="en-GB" dirty="0"/>
              <a:t>who are still conducting business with an organ of </a:t>
            </a:r>
            <a:r>
              <a:rPr lang="en-GB" dirty="0" smtClean="0"/>
              <a:t>state;</a:t>
            </a:r>
          </a:p>
          <a:p>
            <a:r>
              <a:rPr lang="en-GB" dirty="0" smtClean="0"/>
              <a:t>Departments will be reminded that it is compulsory to capture new applications for remunerative work on PERSAL;</a:t>
            </a:r>
          </a:p>
          <a:p>
            <a:r>
              <a:rPr lang="en-GB" dirty="0" smtClean="0"/>
              <a:t>DPSA will continue to work with SITA to ensure that departments are trained on how to capture data on PERSAL; </a:t>
            </a:r>
          </a:p>
          <a:p>
            <a:r>
              <a:rPr lang="en-GB" dirty="0" smtClean="0"/>
              <a:t>MPSA has issued draft Regulations under Public Administration Act, 2014 for comments, which covers:</a:t>
            </a:r>
          </a:p>
          <a:p>
            <a:pPr lvl="1"/>
            <a:r>
              <a:rPr lang="en-GB" dirty="0" smtClean="0"/>
              <a:t>Prohibition of special advisors from conducting business with the State;</a:t>
            </a:r>
          </a:p>
          <a:p>
            <a:pPr lvl="1"/>
            <a:r>
              <a:rPr lang="en-GB" dirty="0" smtClean="0"/>
              <a:t>Requirements for designated employees to disclose financial interests of spouses; and</a:t>
            </a:r>
          </a:p>
          <a:p>
            <a:pPr lvl="1"/>
            <a:r>
              <a:rPr lang="en-GB" dirty="0" smtClean="0"/>
              <a:t>Criminalisation of conducting business with the state by employees. 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xmlns="" val="24409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14600" y="1600200"/>
            <a:ext cx="6893768" cy="323697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ZA" sz="3200" dirty="0" smtClean="0"/>
              <a:t>End</a:t>
            </a:r>
          </a:p>
          <a:p>
            <a:pPr algn="ctr">
              <a:buNone/>
            </a:pPr>
            <a:r>
              <a:rPr lang="en-ZA" sz="3200" dirty="0" smtClean="0"/>
              <a:t>Thank you</a:t>
            </a:r>
            <a:endParaRPr lang="en-ZA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0EFD-8994-4D83-8D77-4B948604FF58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773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Presentation Outline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ZA" sz="2800" dirty="0" smtClean="0"/>
              <a:t>Purpose;</a:t>
            </a:r>
          </a:p>
          <a:p>
            <a:r>
              <a:rPr lang="en-ZA" sz="2800" dirty="0" smtClean="0"/>
              <a:t>Background;</a:t>
            </a:r>
          </a:p>
          <a:p>
            <a:r>
              <a:rPr lang="en-ZA" sz="2800" dirty="0" smtClean="0"/>
              <a:t>Measures put in place: remunerative work;</a:t>
            </a:r>
          </a:p>
          <a:p>
            <a:r>
              <a:rPr lang="en-ZA" sz="2800" dirty="0" smtClean="0"/>
              <a:t>Remunerative </a:t>
            </a:r>
            <a:r>
              <a:rPr lang="en-ZA" sz="2800" dirty="0"/>
              <a:t>Work: Status as at </a:t>
            </a:r>
            <a:r>
              <a:rPr lang="en-ZA" sz="2800" dirty="0" smtClean="0"/>
              <a:t>30 April 2017;</a:t>
            </a:r>
            <a:endParaRPr lang="en-ZA" sz="2800" dirty="0"/>
          </a:p>
          <a:p>
            <a:r>
              <a:rPr lang="en-ZA" sz="2800" dirty="0" smtClean="0"/>
              <a:t>Measures </a:t>
            </a:r>
            <a:r>
              <a:rPr lang="en-ZA" sz="2800" dirty="0"/>
              <a:t>put in place: </a:t>
            </a:r>
            <a:r>
              <a:rPr lang="en-ZA" sz="2800" dirty="0" smtClean="0"/>
              <a:t>doing business with organ of state;</a:t>
            </a:r>
            <a:endParaRPr lang="en-ZA" sz="2800" dirty="0"/>
          </a:p>
          <a:p>
            <a:r>
              <a:rPr lang="en-ZA" sz="2800" dirty="0" smtClean="0"/>
              <a:t>Doing business with organ of state: Status as at February 2017;</a:t>
            </a:r>
          </a:p>
          <a:p>
            <a:r>
              <a:rPr lang="en-ZA" sz="2800" dirty="0" smtClean="0"/>
              <a:t>Conclusion</a:t>
            </a:r>
          </a:p>
          <a:p>
            <a:pPr>
              <a:buNone/>
            </a:pPr>
            <a:r>
              <a:rPr lang="en-ZA" dirty="0" smtClean="0"/>
              <a:t>                                                          </a:t>
            </a: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2C40EFD-8994-4D83-8D77-4B948604FF58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108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Background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06876"/>
            <a:ext cx="11809203" cy="4848013"/>
          </a:xfrm>
        </p:spPr>
        <p:txBody>
          <a:bodyPr>
            <a:noAutofit/>
          </a:bodyPr>
          <a:lstStyle/>
          <a:p>
            <a:r>
              <a:rPr lang="en-GB" sz="3200" dirty="0"/>
              <a:t>0</a:t>
            </a:r>
            <a:r>
              <a:rPr lang="en-GB" sz="3200" dirty="0" smtClean="0"/>
              <a:t>1 August 2016 -  Minister for Public Service and Administration (MPSA) issued Public Service Regulations, 2016 (PSR, 2016).</a:t>
            </a:r>
          </a:p>
          <a:p>
            <a:r>
              <a:rPr lang="en-GB" sz="3200" dirty="0" smtClean="0"/>
              <a:t>Public Service Regulations, 2016:</a:t>
            </a:r>
          </a:p>
          <a:p>
            <a:pPr lvl="1"/>
            <a:r>
              <a:rPr lang="en-GB" sz="2800" dirty="0" smtClean="0"/>
              <a:t>Prohibits employees from conducting business with an organ of state (</a:t>
            </a:r>
            <a:r>
              <a:rPr lang="en-GB" sz="3200" dirty="0" smtClean="0"/>
              <a:t>regulation </a:t>
            </a:r>
            <a:r>
              <a:rPr lang="en-GB" sz="3200" dirty="0"/>
              <a:t>13 (c</a:t>
            </a:r>
            <a:r>
              <a:rPr lang="en-GB" sz="3200" dirty="0" smtClean="0"/>
              <a:t>)); and</a:t>
            </a:r>
          </a:p>
          <a:p>
            <a:pPr lvl="1"/>
            <a:r>
              <a:rPr lang="en-GB" sz="2800" dirty="0" smtClean="0"/>
              <a:t>Confers the power to MPSA to determine the form and process for application for remunerative work (regulation 24)</a:t>
            </a:r>
          </a:p>
          <a:p>
            <a:pPr marL="457200" lvl="1" indent="0">
              <a:buNone/>
            </a:pPr>
            <a:endParaRPr lang="en-GB" sz="2200" dirty="0" smtClean="0"/>
          </a:p>
          <a:p>
            <a:pPr lvl="1"/>
            <a:endParaRPr lang="en-GB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2C40EFD-8994-4D83-8D77-4B948604FF58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561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Measures put in place: remunerative work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06876"/>
            <a:ext cx="11809203" cy="4848013"/>
          </a:xfrm>
        </p:spPr>
        <p:txBody>
          <a:bodyPr>
            <a:noAutofit/>
          </a:bodyPr>
          <a:lstStyle/>
          <a:p>
            <a:r>
              <a:rPr lang="en-ZA" sz="3200" dirty="0" smtClean="0"/>
              <a:t>November 2016: </a:t>
            </a:r>
            <a:r>
              <a:rPr lang="en-ZA" sz="3200" dirty="0"/>
              <a:t>Directive on Other Remunerative </a:t>
            </a:r>
            <a:r>
              <a:rPr lang="en-ZA" sz="3200" dirty="0" smtClean="0"/>
              <a:t>Work was issued. The Directive prescribes:</a:t>
            </a:r>
          </a:p>
          <a:p>
            <a:pPr lvl="1"/>
            <a:r>
              <a:rPr lang="en-ZA" sz="2800" dirty="0" smtClean="0"/>
              <a:t>The application form;</a:t>
            </a:r>
          </a:p>
          <a:p>
            <a:pPr lvl="1"/>
            <a:r>
              <a:rPr lang="en-ZA" sz="2800" dirty="0" smtClean="0"/>
              <a:t>Application process; </a:t>
            </a:r>
          </a:p>
          <a:p>
            <a:pPr lvl="1"/>
            <a:r>
              <a:rPr lang="en-ZA" sz="2800" dirty="0" smtClean="0"/>
              <a:t>Certificate for approval;</a:t>
            </a:r>
          </a:p>
          <a:p>
            <a:pPr lvl="1"/>
            <a:r>
              <a:rPr lang="en-ZA" sz="2800" dirty="0" smtClean="0"/>
              <a:t>Reporting obligation by Heads of Departments (non-compliance and corrective measures to be reported to DPSA by 30 April of each year); and</a:t>
            </a:r>
          </a:p>
          <a:p>
            <a:pPr lvl="1"/>
            <a:r>
              <a:rPr lang="en-ZA" sz="2800" dirty="0" smtClean="0"/>
              <a:t>Compulsory capturing of applications on PERSAL system</a:t>
            </a:r>
            <a:endParaRPr lang="en-ZA" sz="2800" dirty="0"/>
          </a:p>
          <a:p>
            <a:r>
              <a:rPr lang="en-GB" sz="2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The Directive also prevents employees from using approved remunerative work to undertake business with an organ of state.</a:t>
            </a:r>
            <a:endParaRPr lang="en-GB" sz="2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GB" sz="2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/>
            <a:endParaRPr lang="en-GB" sz="2200" dirty="0" smtClean="0"/>
          </a:p>
          <a:p>
            <a:pPr lvl="1"/>
            <a:endParaRPr lang="en-GB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2C40EFD-8994-4D83-8D77-4B948604FF58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073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Measures put in place: remunerative work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4546"/>
            <a:ext cx="11809203" cy="4711894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 new function on PERSAL was created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to capture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new applications for remunerative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work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line with the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Directive;</a:t>
            </a:r>
          </a:p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This new PERSAL function was implemented with effect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from October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2016;</a:t>
            </a:r>
          </a:p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Different categories of remunerative work were created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on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PERSAL system;</a:t>
            </a:r>
          </a:p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Training on capturing is done at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least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once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a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month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to Ethics Officers and Human Resource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officials;</a:t>
            </a:r>
          </a:p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Both DPSA &amp; National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Treasury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continue to monitor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all registrations on the Central Supplier Database and screen it against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PERSAL information;</a:t>
            </a:r>
          </a:p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Any employees detected are flagged;</a:t>
            </a:r>
          </a:p>
          <a:p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Those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flagged have to provide proof that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he or she 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is not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an employee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, before the registration is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allowed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746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46684"/>
            <a:ext cx="8288375" cy="926209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/>
              <a:t>Remunerative Work: Status as at 30 April 2017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94545"/>
            <a:ext cx="11809203" cy="4803335"/>
          </a:xfrm>
        </p:spPr>
        <p:txBody>
          <a:bodyPr>
            <a:noAutofit/>
          </a:bodyPr>
          <a:lstStyle/>
          <a:p>
            <a:r>
              <a:rPr lang="en-ZA" sz="2800" dirty="0" smtClean="0"/>
              <a:t>20 National Departments using PERSAL system to capture new applications;</a:t>
            </a:r>
          </a:p>
          <a:p>
            <a:r>
              <a:rPr lang="en-ZA" sz="2800" dirty="0" smtClean="0"/>
              <a:t>17 Provincial Departments (from 6 provinces) using the </a:t>
            </a:r>
            <a:r>
              <a:rPr lang="en-ZA" sz="2800" dirty="0"/>
              <a:t>PERSAL </a:t>
            </a:r>
            <a:r>
              <a:rPr lang="en-ZA" sz="2800" dirty="0" smtClean="0"/>
              <a:t>system to </a:t>
            </a:r>
            <a:r>
              <a:rPr lang="en-ZA" sz="2800" dirty="0"/>
              <a:t>capture new </a:t>
            </a:r>
            <a:r>
              <a:rPr lang="en-ZA" sz="2800" dirty="0" smtClean="0"/>
              <a:t>applications (6 month window period for cancellation of all approvals came to an end on 30 April 2017);</a:t>
            </a:r>
            <a:endParaRPr lang="en-ZA" sz="2800" dirty="0"/>
          </a:p>
          <a:p>
            <a:r>
              <a:rPr lang="en-ZA" sz="2800" dirty="0" smtClean="0"/>
              <a:t>979 </a:t>
            </a:r>
            <a:r>
              <a:rPr lang="en-ZA" sz="3200" dirty="0" smtClean="0"/>
              <a:t>applications were captured (</a:t>
            </a:r>
            <a:r>
              <a:rPr lang="en-ZA" sz="2800" dirty="0" smtClean="0"/>
              <a:t>433 National and </a:t>
            </a:r>
            <a:r>
              <a:rPr lang="en-ZA" dirty="0" smtClean="0"/>
              <a:t>546 </a:t>
            </a:r>
            <a:r>
              <a:rPr lang="en-ZA" dirty="0"/>
              <a:t>by Provincial Departments</a:t>
            </a:r>
            <a:r>
              <a:rPr lang="en-ZA" sz="2800" dirty="0" smtClean="0"/>
              <a:t>, </a:t>
            </a:r>
          </a:p>
          <a:p>
            <a:pPr lvl="1"/>
            <a:r>
              <a:rPr lang="en-ZA" sz="2400" dirty="0" smtClean="0"/>
              <a:t>550 approved; </a:t>
            </a:r>
          </a:p>
          <a:p>
            <a:pPr lvl="1"/>
            <a:r>
              <a:rPr lang="en-ZA" sz="2400" dirty="0" smtClean="0"/>
              <a:t>39 deemed approved;</a:t>
            </a:r>
          </a:p>
          <a:p>
            <a:pPr lvl="1"/>
            <a:r>
              <a:rPr lang="en-ZA" sz="2400" dirty="0" smtClean="0"/>
              <a:t>13 not approved;</a:t>
            </a:r>
          </a:p>
          <a:p>
            <a:pPr lvl="1"/>
            <a:r>
              <a:rPr lang="en-ZA" sz="2400" dirty="0" smtClean="0"/>
              <a:t>377 are still pending.</a:t>
            </a:r>
          </a:p>
          <a:p>
            <a:pPr marL="457200" lvl="1" indent="0">
              <a:buNone/>
            </a:pPr>
            <a:endParaRPr lang="en-ZA" sz="2400" dirty="0"/>
          </a:p>
          <a:p>
            <a:pPr lvl="1"/>
            <a:endParaRPr lang="en-ZA" sz="2400" dirty="0"/>
          </a:p>
          <a:p>
            <a:pPr marL="457200" lvl="1" indent="0">
              <a:buNone/>
            </a:pPr>
            <a:endParaRPr lang="en-ZA" sz="2400" dirty="0" smtClean="0"/>
          </a:p>
          <a:p>
            <a:pPr marL="457200" lvl="1" indent="0">
              <a:buNone/>
            </a:pPr>
            <a:endParaRPr lang="en-ZA" sz="2400" dirty="0" smtClean="0"/>
          </a:p>
          <a:p>
            <a:pPr marL="457200" lvl="1" indent="0">
              <a:buNone/>
            </a:pPr>
            <a:endParaRPr lang="en-ZA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2C40EFD-8994-4D83-8D77-4B948604FF58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8115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10083800" cy="855833"/>
          </a:xfrm>
        </p:spPr>
        <p:txBody>
          <a:bodyPr/>
          <a:lstStyle/>
          <a:p>
            <a:r>
              <a:rPr lang="en-ZA" b="1" dirty="0"/>
              <a:t>Remunerative Work: Status as at February 2017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4000" dirty="0"/>
              <a:t>Most common approvals </a:t>
            </a:r>
            <a:r>
              <a:rPr lang="en-ZA" sz="4000" dirty="0" smtClean="0"/>
              <a:t>are in the following categories:</a:t>
            </a:r>
            <a:endParaRPr lang="en-ZA" sz="4000" dirty="0"/>
          </a:p>
          <a:p>
            <a:pPr lvl="1"/>
            <a:r>
              <a:rPr lang="en-ZA" sz="3600" dirty="0"/>
              <a:t>Sales and marketing (12%)</a:t>
            </a:r>
          </a:p>
          <a:p>
            <a:pPr lvl="1"/>
            <a:r>
              <a:rPr lang="en-ZA" sz="3600" dirty="0"/>
              <a:t>Consultancy work (8%)</a:t>
            </a:r>
          </a:p>
          <a:p>
            <a:pPr lvl="1"/>
            <a:r>
              <a:rPr lang="en-ZA" sz="3600" dirty="0"/>
              <a:t>Training, research and development (7%)</a:t>
            </a:r>
          </a:p>
          <a:p>
            <a:endParaRPr lang="en-Z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3776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" y="77284"/>
            <a:ext cx="10083800" cy="864548"/>
          </a:xfrm>
        </p:spPr>
        <p:txBody>
          <a:bodyPr/>
          <a:lstStyle/>
          <a:p>
            <a:r>
              <a:rPr lang="en-ZA" sz="3200" b="1" dirty="0"/>
              <a:t>Measures put in </a:t>
            </a:r>
            <a:r>
              <a:rPr lang="en-ZA" sz="3200" b="1" dirty="0" smtClean="0"/>
              <a:t>place: doing business with the state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4546"/>
            <a:ext cx="11809203" cy="4565590"/>
          </a:xfrm>
        </p:spPr>
        <p:txBody>
          <a:bodyPr/>
          <a:lstStyle/>
          <a:p>
            <a:r>
              <a:rPr lang="en-ZA" sz="3200" dirty="0" smtClean="0"/>
              <a:t>January </a:t>
            </a:r>
            <a:r>
              <a:rPr lang="en-ZA" sz="3200" dirty="0"/>
              <a:t>2017: </a:t>
            </a:r>
            <a:r>
              <a:rPr lang="en-GB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Directive on Conducting Business with an Organ of </a:t>
            </a:r>
            <a:r>
              <a:rPr lang="en-GB" sz="3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State.</a:t>
            </a:r>
            <a:endParaRPr lang="en-GB" sz="3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/>
            <a:r>
              <a:rPr lang="en-ZA" sz="2800" dirty="0" smtClean="0"/>
              <a:t>Clarifies the definition of an organ of state;</a:t>
            </a:r>
          </a:p>
          <a:p>
            <a:pPr lvl="1"/>
            <a:r>
              <a:rPr lang="en-ZA" sz="2800" dirty="0" smtClean="0"/>
              <a:t>Excludes certain activities that should not be considered as doing business with organ of state, e.g. lecturing and examination markings.</a:t>
            </a:r>
          </a:p>
          <a:p>
            <a:r>
              <a:rPr lang="en-ZA" sz="3200" dirty="0" smtClean="0"/>
              <a:t>In collaboration with National Treasury, DPSA identified employees currently registered on the </a:t>
            </a:r>
            <a:r>
              <a:rPr lang="en-GB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Central Supplier Database and those who were conducting business with an organ of </a:t>
            </a:r>
            <a:r>
              <a:rPr lang="en-GB" sz="3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state</a:t>
            </a:r>
            <a:r>
              <a:rPr lang="en-GB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  <a:endParaRPr lang="en-GB" sz="32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2190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7053"/>
            <a:ext cx="10083800" cy="83905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Doing business with the State: Status as at February</a:t>
            </a:r>
            <a:br>
              <a:rPr lang="en-ZA" b="1" dirty="0" smtClean="0"/>
            </a:br>
            <a:r>
              <a:rPr lang="en-ZA" b="1" dirty="0" smtClean="0"/>
              <a:t>2017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36103"/>
            <a:ext cx="11809203" cy="5068912"/>
          </a:xfrm>
        </p:spPr>
        <p:txBody>
          <a:bodyPr>
            <a:noAutofit/>
          </a:bodyPr>
          <a:lstStyle/>
          <a:p>
            <a:endParaRPr lang="en-GB" sz="2600" dirty="0"/>
          </a:p>
          <a:p>
            <a:endParaRPr lang="en-GB" sz="2600" b="1" dirty="0" smtClean="0"/>
          </a:p>
          <a:p>
            <a:endParaRPr lang="en-GB" sz="2600" b="1" dirty="0"/>
          </a:p>
          <a:p>
            <a:endParaRPr lang="en-GB" sz="2600" b="1" dirty="0" smtClean="0"/>
          </a:p>
          <a:p>
            <a:endParaRPr lang="en-GB" sz="2600" b="1" dirty="0"/>
          </a:p>
          <a:p>
            <a:endParaRPr lang="en-GB" sz="2600" b="1" dirty="0" smtClean="0"/>
          </a:p>
          <a:p>
            <a:endParaRPr lang="en-GB" sz="2600" b="1" dirty="0"/>
          </a:p>
          <a:p>
            <a:pPr marL="0" indent="0">
              <a:buNone/>
            </a:pPr>
            <a:endParaRPr lang="en-GB" sz="2600" dirty="0" smtClean="0"/>
          </a:p>
          <a:p>
            <a:endParaRPr lang="en-GB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2C40EFD-8994-4D83-8D77-4B948604FF58}" type="slidenum">
              <a:rPr lang="en-ZA" smtClean="0"/>
              <a:pPr/>
              <a:t>9</a:t>
            </a:fld>
            <a:endParaRPr lang="en-Z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5953919"/>
              </p:ext>
            </p:extLst>
          </p:nvPr>
        </p:nvGraphicFramePr>
        <p:xfrm>
          <a:off x="376936" y="1297342"/>
          <a:ext cx="11080496" cy="4114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475992"/>
                <a:gridCol w="86045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11 516 </a:t>
                      </a:r>
                      <a:endParaRPr lang="en-Z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/>
                        <a:t>registered on Central Supplier Database (they were not conducting business, but would be able to do so in future)</a:t>
                      </a:r>
                      <a:endParaRPr lang="en-ZA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893</a:t>
                      </a:r>
                      <a:endParaRPr lang="en-Z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contracts were in place involving public service employees conducting business with an organ of state</a:t>
                      </a:r>
                      <a:endParaRPr lang="en-ZA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2 536 </a:t>
                      </a:r>
                      <a:endParaRPr lang="en-Z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employees who were registered on the Central Supplier Database but resigned from the Public Service by end of February 2017</a:t>
                      </a:r>
                      <a:endParaRPr lang="en-ZA" sz="2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35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ial DPSA Presentation.potx" id="{EAE83233-E3A9-4308-BAD7-AB80A51EA950}" vid="{D249F352-EEBB-4F5A-80BB-76407D2D5A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96B66004-A417-4884-9F99-1475B4CD1274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5841</TotalTime>
  <Words>815</Words>
  <Application>Microsoft Office PowerPoint</Application>
  <PresentationFormat>Custom</PresentationFormat>
  <Paragraphs>96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Berlin</vt:lpstr>
      <vt:lpstr> Briefing on the implementation of the Directive on Other Remunerative Work to prohibit public servants from doing business with the State  </vt:lpstr>
      <vt:lpstr>Presentation Outline</vt:lpstr>
      <vt:lpstr>Background</vt:lpstr>
      <vt:lpstr>Measures put in place: remunerative work</vt:lpstr>
      <vt:lpstr>Measures put in place: remunerative work</vt:lpstr>
      <vt:lpstr>Remunerative Work: Status as at 30 April 2017</vt:lpstr>
      <vt:lpstr>Remunerative Work: Status as at February 2017</vt:lpstr>
      <vt:lpstr>Measures put in place: doing business with the state</vt:lpstr>
      <vt:lpstr>Doing business with the State: Status as at February 2017</vt:lpstr>
      <vt:lpstr>What have we done to address the issue?</vt:lpstr>
      <vt:lpstr>Conclusion</vt:lpstr>
      <vt:lpstr>Slide 12</vt:lpstr>
    </vt:vector>
  </TitlesOfParts>
  <Company>The Department of Public Service and Administration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Official DPSA PowerPoint Presentation</dc:title>
  <dc:creator>Ben Liebenberg</dc:creator>
  <cp:lastModifiedBy>PUMZA</cp:lastModifiedBy>
  <cp:revision>311</cp:revision>
  <cp:lastPrinted>2017-06-09T09:23:56Z</cp:lastPrinted>
  <dcterms:created xsi:type="dcterms:W3CDTF">2016-08-16T08:00:27Z</dcterms:created>
  <dcterms:modified xsi:type="dcterms:W3CDTF">2017-06-15T09:26:59Z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anch">
    <vt:lpwstr>Your Branch</vt:lpwstr>
  </property>
  <property fmtid="{D5CDD505-2E9C-101B-9397-08002B2CF9AE}" pid="3" name="Component">
    <vt:lpwstr>Your Component</vt:lpwstr>
  </property>
  <property fmtid="{D5CDD505-2E9C-101B-9397-08002B2CF9AE}" pid="4" name="Position">
    <vt:lpwstr>Your Position</vt:lpwstr>
  </property>
  <property fmtid="{D5CDD505-2E9C-101B-9397-08002B2CF9AE}" pid="5" name="Address">
    <vt:lpwstr>Batho Pele House, 546 Edmond Street, Arcadia</vt:lpwstr>
  </property>
  <property fmtid="{D5CDD505-2E9C-101B-9397-08002B2CF9AE}" pid="6" name="Telephone number">
    <vt:lpwstr>Your Telephone Number</vt:lpwstr>
  </property>
  <property fmtid="{D5CDD505-2E9C-101B-9397-08002B2CF9AE}" pid="7" name="Email">
    <vt:lpwstr>Your Email Address</vt:lpwstr>
  </property>
  <property fmtid="{D5CDD505-2E9C-101B-9397-08002B2CF9AE}" pid="8" name="Date">
    <vt:lpwstr>Date of presentation</vt:lpwstr>
  </property>
  <property fmtid="{D5CDD505-2E9C-101B-9397-08002B2CF9AE}" pid="9" name="Event name">
    <vt:lpwstr>Name of Event</vt:lpwstr>
  </property>
  <property fmtid="{D5CDD505-2E9C-101B-9397-08002B2CF9AE}" pid="10" name="Event Date">
    <vt:lpwstr>Date of Event</vt:lpwstr>
  </property>
  <property fmtid="{D5CDD505-2E9C-101B-9397-08002B2CF9AE}" pid="11" name="Event Venue">
    <vt:lpwstr>Venue of the Event</vt:lpwstr>
  </property>
</Properties>
</file>