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31" r:id="rId2"/>
    <p:sldId id="336" r:id="rId3"/>
    <p:sldId id="497" r:id="rId4"/>
    <p:sldId id="471" r:id="rId5"/>
    <p:sldId id="472" r:id="rId6"/>
    <p:sldId id="499" r:id="rId7"/>
    <p:sldId id="461" r:id="rId8"/>
    <p:sldId id="475" r:id="rId9"/>
    <p:sldId id="476" r:id="rId10"/>
    <p:sldId id="477" r:id="rId11"/>
    <p:sldId id="478" r:id="rId12"/>
    <p:sldId id="479" r:id="rId13"/>
    <p:sldId id="480" r:id="rId14"/>
    <p:sldId id="396"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D66E"/>
    <a:srgbClr val="00FF99"/>
    <a:srgbClr val="00CC66"/>
    <a:srgbClr val="369C3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203" autoAdjust="0"/>
    <p:restoredTop sz="99542" autoAdjust="0"/>
  </p:normalViewPr>
  <p:slideViewPr>
    <p:cSldViewPr snapToGrid="0" snapToObjects="1">
      <p:cViewPr varScale="1">
        <p:scale>
          <a:sx n="116" d="100"/>
          <a:sy n="116" d="100"/>
        </p:scale>
        <p:origin x="-1494" y="-102"/>
      </p:cViewPr>
      <p:guideLst>
        <p:guide orient="horz" pos="2160"/>
        <p:guide pos="2880"/>
      </p:guideLst>
    </p:cSldViewPr>
  </p:slideViewPr>
  <p:notesTextViewPr>
    <p:cViewPr>
      <p:scale>
        <a:sx n="25" d="100"/>
        <a:sy n="2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8F90A17-DB01-477E-99D4-04E5B2C939B7}" type="datetimeFigureOut">
              <a:rPr lang="en-ZA" smtClean="0"/>
              <a:pPr/>
              <a:t>2017/06/15</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6B798A-0492-4E8D-AB2E-1BE0D21E2349}" type="slidenum">
              <a:rPr lang="en-ZA" smtClean="0"/>
              <a:pPr/>
              <a:t>‹#›</a:t>
            </a:fld>
            <a:endParaRPr lang="en-ZA" dirty="0"/>
          </a:p>
        </p:txBody>
      </p:sp>
    </p:spTree>
    <p:extLst>
      <p:ext uri="{BB962C8B-B14F-4D97-AF65-F5344CB8AC3E}">
        <p14:creationId xmlns:p14="http://schemas.microsoft.com/office/powerpoint/2010/main" xmlns="" val="293230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4</a:t>
            </a:fld>
            <a:endParaRPr lang="en-ZA" dirty="0"/>
          </a:p>
        </p:txBody>
      </p:sp>
    </p:spTree>
    <p:extLst>
      <p:ext uri="{BB962C8B-B14F-4D97-AF65-F5344CB8AC3E}">
        <p14:creationId xmlns:p14="http://schemas.microsoft.com/office/powerpoint/2010/main" xmlns="" val="429119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C6C84-E8F6-4389-9370-EC4F7B61BA51}" type="datetime1">
              <a:rPr lang="en-US" smtClean="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106433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5B28E-9F8C-43B8-9FD1-1A5A3C2BB95B}" type="datetime1">
              <a:rPr lang="en-US" smtClean="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406923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139B7-9895-46DE-BED7-D9E2CEF4EA3B}" type="datetime1">
              <a:rPr lang="en-US" smtClean="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5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EEFF9-CB91-4794-A372-311F4502DDCC}" type="datetime1">
              <a:rPr lang="en-US" smtClean="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27757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8DC80-28E7-4C44-9467-E78E298BEE7C}" type="datetime1">
              <a:rPr lang="en-US" smtClean="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78475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B95E14-7D0C-47D6-A0D6-5DE653AAB87C}" type="datetime1">
              <a:rPr lang="en-US" smtClean="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76046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B06D0B-41AF-46C2-834A-F07259F0E186}" type="datetime1">
              <a:rPr lang="en-US" smtClean="0"/>
              <a:pPr/>
              <a:t>6/15/2017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43692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739738-7815-40FA-9AC2-330426C76B9E}" type="datetime1">
              <a:rPr lang="en-US" smtClean="0"/>
              <a:pPr/>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120876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9DDEA-EAA0-4E73-99E5-A5D2A393D5CD}" type="datetime1">
              <a:rPr lang="en-US" smtClean="0"/>
              <a:pPr/>
              <a:t>6/15/2017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90141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4598C-8022-4055-8F44-C47D1113BA9E}" type="datetime1">
              <a:rPr lang="en-US" smtClean="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113865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2230A-0296-4407-A8B2-E2493618369E}" type="datetime1">
              <a:rPr lang="en-US" smtClean="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4728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1A037-DA81-47BB-BE91-61C2062E02B4}" type="datetime1">
              <a:rPr lang="en-US" smtClean="0"/>
              <a:pPr/>
              <a:t>6/15/2017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29925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A56227-5D48-2044-9FD7-3EAF296A177E}" type="slidenum">
              <a:rPr lang="en-US" smtClean="0">
                <a:solidFill>
                  <a:prstClr val="black">
                    <a:tint val="75000"/>
                  </a:prstClr>
                </a:solidFill>
              </a:rPr>
              <a:pPr/>
              <a:t>1</a:t>
            </a:fld>
            <a:endParaRPr lang="en-US" dirty="0">
              <a:solidFill>
                <a:prstClr val="black">
                  <a:tint val="75000"/>
                </a:prstClr>
              </a:solidFill>
            </a:endParaRPr>
          </a:p>
        </p:txBody>
      </p:sp>
      <p:pic>
        <p:nvPicPr>
          <p:cNvPr id="1026"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852382" y="5046559"/>
            <a:ext cx="6291618" cy="769441"/>
          </a:xfrm>
          <a:prstGeom prst="rect">
            <a:avLst/>
          </a:prstGeom>
          <a:noFill/>
        </p:spPr>
        <p:txBody>
          <a:bodyPr wrap="square" rtlCol="0">
            <a:spAutoFit/>
          </a:bodyPr>
          <a:lstStyle/>
          <a:p>
            <a:pPr algn="r"/>
            <a:r>
              <a:rPr lang="en-ZA" sz="2000" b="1" dirty="0" smtClean="0">
                <a:solidFill>
                  <a:schemeClr val="tx2"/>
                </a:solidFill>
                <a:latin typeface="Century Gothic" panose="020B0502020202020204" pitchFamily="34" charset="0"/>
              </a:rPr>
              <a:t>   </a:t>
            </a:r>
            <a:r>
              <a:rPr lang="en-US" sz="2400" b="1" dirty="0" smtClean="0">
                <a:solidFill>
                  <a:schemeClr val="tx2"/>
                </a:solidFill>
              </a:rPr>
              <a:t>STATUS REPORT: </a:t>
            </a:r>
            <a:r>
              <a:rPr lang="en-US" sz="2000" b="1" dirty="0" smtClean="0">
                <a:solidFill>
                  <a:schemeClr val="tx2"/>
                </a:solidFill>
              </a:rPr>
              <a:t>NC(V) AND NATED </a:t>
            </a:r>
            <a:r>
              <a:rPr lang="en-US" sz="2400" dirty="0"/>
              <a:t/>
            </a:r>
            <a:br>
              <a:rPr lang="en-US" sz="2400" dirty="0"/>
            </a:br>
            <a:endParaRPr lang="en-ZA" sz="2000" b="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xmlns="" val="1316338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150"/>
            <a:ext cx="9144000" cy="697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10</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10" name="Title 1"/>
          <p:cNvSpPr txBox="1">
            <a:spLocks/>
          </p:cNvSpPr>
          <p:nvPr/>
        </p:nvSpPr>
        <p:spPr>
          <a:xfrm>
            <a:off x="323849" y="379151"/>
            <a:ext cx="7127829" cy="649288"/>
          </a:xfrm>
          <a:prstGeom prst="roundRect">
            <a:avLst>
              <a:gd name="adj" fmla="val 16667"/>
            </a:avLst>
          </a:prstGeom>
        </p:spPr>
        <p:txBody>
          <a:bodyPr>
            <a:normAutofit/>
          </a:bodyPr>
          <a:lstStyle>
            <a:defPPr>
              <a:defRPr lang="en-US"/>
            </a:defPPr>
            <a:lvl1pPr>
              <a:spcBef>
                <a:spcPct val="0"/>
              </a:spcBef>
              <a:buNone/>
              <a:defRPr sz="4000" b="1" baseline="30000">
                <a:solidFill>
                  <a:srgbClr val="1F497D"/>
                </a:solidFill>
                <a:latin typeface="Century Gothic"/>
                <a:cs typeface="Century Gothic"/>
              </a:defRPr>
            </a:lvl1pPr>
          </a:lstStyle>
          <a:p>
            <a:r>
              <a:rPr lang="en-ZA" dirty="0"/>
              <a:t>NATED Outstanding Initial Identification</a:t>
            </a:r>
          </a:p>
        </p:txBody>
      </p:sp>
      <p:sp>
        <p:nvSpPr>
          <p:cNvPr id="11" name="Rectangle 10"/>
          <p:cNvSpPr/>
          <p:nvPr/>
        </p:nvSpPr>
        <p:spPr>
          <a:xfrm>
            <a:off x="323849" y="1035263"/>
            <a:ext cx="8001000" cy="5124480"/>
          </a:xfrm>
          <a:prstGeom prst="rect">
            <a:avLst/>
          </a:prstGeom>
        </p:spPr>
        <p:txBody>
          <a:bodyPr wrap="square">
            <a:spAutoFit/>
          </a:bodyPr>
          <a:lstStyle/>
          <a:p>
            <a:pPr marL="457200" indent="-457200">
              <a:spcBef>
                <a:spcPts val="600"/>
              </a:spcBef>
              <a:spcAft>
                <a:spcPts val="600"/>
              </a:spcAft>
              <a:buFont typeface="Wingdings" panose="05000000000000000000" pitchFamily="2" charset="2"/>
              <a:buChar char="v"/>
            </a:pPr>
            <a:r>
              <a:rPr lang="en-US" sz="1200" dirty="0">
                <a:latin typeface="Century Gothic" panose="020B0502020202020204" pitchFamily="34" charset="0"/>
              </a:rPr>
              <a:t>Initial analysis of the outstanding for NATED </a:t>
            </a:r>
            <a:r>
              <a:rPr lang="en-US" sz="1200" dirty="0" smtClean="0">
                <a:latin typeface="Century Gothic" panose="020B0502020202020204" pitchFamily="34" charset="0"/>
              </a:rPr>
              <a:t>(201511 </a:t>
            </a:r>
            <a:r>
              <a:rPr lang="en-US" sz="1200" dirty="0">
                <a:latin typeface="Century Gothic" panose="020B0502020202020204" pitchFamily="34" charset="0"/>
              </a:rPr>
              <a:t>to 201608)  and further analysis in </a:t>
            </a:r>
            <a:r>
              <a:rPr lang="en-US" sz="1200" dirty="0" smtClean="0">
                <a:latin typeface="Century Gothic" panose="020B0502020202020204" pitchFamily="34" charset="0"/>
              </a:rPr>
              <a:t>progress. Current </a:t>
            </a:r>
            <a:r>
              <a:rPr lang="en-US" sz="1200" dirty="0">
                <a:latin typeface="Century Gothic" panose="020B0502020202020204" pitchFamily="34" charset="0"/>
              </a:rPr>
              <a:t>known </a:t>
            </a:r>
            <a:r>
              <a:rPr lang="en-US" sz="1200" dirty="0" smtClean="0">
                <a:latin typeface="Century Gothic" panose="020B0502020202020204" pitchFamily="34" charset="0"/>
              </a:rPr>
              <a:t>outstanding estimate</a:t>
            </a:r>
            <a:r>
              <a:rPr lang="en-US" sz="1200" b="1" i="1" dirty="0" smtClean="0">
                <a:latin typeface="Century Gothic" panose="020B0502020202020204" pitchFamily="34" charset="0"/>
              </a:rPr>
              <a:t>. </a:t>
            </a:r>
            <a:r>
              <a:rPr lang="en-US" sz="1200" b="1" i="1" dirty="0">
                <a:latin typeface="Century Gothic" panose="020B0502020202020204" pitchFamily="34" charset="0"/>
              </a:rPr>
              <a:t>In a meeting with the DHET DG on 29 May 2017 a decision was taken that the focus will be on the period from 201511 onwards and all other examination cycles will be dealt with on a case by case </a:t>
            </a:r>
            <a:r>
              <a:rPr lang="en-US" sz="1200" b="1" i="1" dirty="0" smtClean="0">
                <a:latin typeface="Century Gothic" panose="020B0502020202020204" pitchFamily="34" charset="0"/>
              </a:rPr>
              <a:t>basis</a:t>
            </a:r>
            <a:r>
              <a:rPr lang="en-US" sz="1200" b="1" i="1" dirty="0" smtClean="0">
                <a:solidFill>
                  <a:srgbClr val="FF0000"/>
                </a:solidFill>
                <a:latin typeface="Century Gothic" panose="020B0502020202020204" pitchFamily="34" charset="0"/>
              </a:rPr>
              <a:t> for interim and a project plan will be developed to deal with the cohort of candidates prior to </a:t>
            </a:r>
            <a:r>
              <a:rPr lang="en-US" sz="1200" b="1" i="1" smtClean="0">
                <a:solidFill>
                  <a:srgbClr val="FF0000"/>
                </a:solidFill>
                <a:latin typeface="Century Gothic" panose="020B0502020202020204" pitchFamily="34" charset="0"/>
              </a:rPr>
              <a:t>201511 thereafter.</a:t>
            </a:r>
            <a:endParaRPr lang="en-US" sz="1200" b="1" i="1" dirty="0">
              <a:latin typeface="Century Gothic" panose="020B0502020202020204" pitchFamily="34" charset="0"/>
            </a:endParaRPr>
          </a:p>
          <a:p>
            <a:pPr lvl="1">
              <a:spcBef>
                <a:spcPts val="0"/>
              </a:spcBef>
              <a:spcAft>
                <a:spcPts val="0"/>
              </a:spcAft>
              <a:buSzPct val="85000"/>
            </a:pPr>
            <a:endParaRPr lang="en-US" sz="1200" dirty="0" smtClean="0">
              <a:latin typeface="Century Gothic" panose="020B0502020202020204" pitchFamily="34" charset="0"/>
            </a:endParaRPr>
          </a:p>
          <a:p>
            <a:pPr marL="457200" indent="-457200">
              <a:spcBef>
                <a:spcPts val="600"/>
              </a:spcBef>
              <a:spcAft>
                <a:spcPts val="600"/>
              </a:spcAft>
              <a:buFont typeface="Wingdings" panose="05000000000000000000" pitchFamily="2" charset="2"/>
              <a:buChar char="v"/>
            </a:pPr>
            <a:r>
              <a:rPr lang="en-US" sz="1200" dirty="0" smtClean="0">
                <a:latin typeface="Century Gothic" panose="020B0502020202020204" pitchFamily="34" charset="0"/>
              </a:rPr>
              <a:t>The following provide an indication of the outstanding candidate records initially identified to date that DHET is currently addressing. These numbers will fluctuate as business </a:t>
            </a:r>
            <a:r>
              <a:rPr lang="en-US" sz="1200" dirty="0">
                <a:latin typeface="Century Gothic" panose="020B0502020202020204" pitchFamily="34" charset="0"/>
              </a:rPr>
              <a:t>rules to identify outstanding are being </a:t>
            </a:r>
            <a:r>
              <a:rPr lang="en-US" sz="1200" dirty="0" smtClean="0">
                <a:latin typeface="Century Gothic" panose="020B0502020202020204" pitchFamily="34" charset="0"/>
              </a:rPr>
              <a:t>identified, these numbers will only stabilize once the business rules have been finalized and the impacted candidate records identified based on the </a:t>
            </a:r>
            <a:r>
              <a:rPr lang="en-US" sz="1200" dirty="0" err="1" smtClean="0">
                <a:latin typeface="Century Gothic" panose="020B0502020202020204" pitchFamily="34" charset="0"/>
              </a:rPr>
              <a:t>finalised</a:t>
            </a:r>
            <a:r>
              <a:rPr lang="en-US" sz="1200" dirty="0" smtClean="0">
                <a:latin typeface="Century Gothic" panose="020B0502020202020204" pitchFamily="34" charset="0"/>
              </a:rPr>
              <a:t> rules.</a:t>
            </a:r>
          </a:p>
          <a:p>
            <a:pPr marL="457200" indent="-457200">
              <a:spcBef>
                <a:spcPts val="600"/>
              </a:spcBef>
              <a:spcAft>
                <a:spcPts val="600"/>
              </a:spcAft>
              <a:buFont typeface="Wingdings" panose="05000000000000000000" pitchFamily="2" charset="2"/>
              <a:buChar char="v"/>
            </a:pPr>
            <a:endParaRPr lang="en-US" sz="1200" dirty="0">
              <a:latin typeface="Century Gothic" panose="020B0502020202020204" pitchFamily="34" charset="0"/>
            </a:endParaRPr>
          </a:p>
          <a:p>
            <a:pPr marL="457200" indent="-457200">
              <a:spcBef>
                <a:spcPts val="600"/>
              </a:spcBef>
              <a:spcAft>
                <a:spcPts val="600"/>
              </a:spcAft>
              <a:buFont typeface="Wingdings" panose="05000000000000000000" pitchFamily="2" charset="2"/>
              <a:buChar char="v"/>
            </a:pPr>
            <a:endParaRPr lang="en-US" sz="1200" dirty="0" smtClean="0">
              <a:latin typeface="Century Gothic" panose="020B0502020202020204" pitchFamily="34" charset="0"/>
            </a:endParaRPr>
          </a:p>
          <a:p>
            <a:pPr marL="457200" indent="-457200">
              <a:spcBef>
                <a:spcPts val="600"/>
              </a:spcBef>
              <a:spcAft>
                <a:spcPts val="600"/>
              </a:spcAft>
              <a:buFont typeface="Wingdings" panose="05000000000000000000" pitchFamily="2" charset="2"/>
              <a:buChar char="v"/>
            </a:pPr>
            <a:endParaRPr lang="en-US" sz="1200" dirty="0">
              <a:latin typeface="Century Gothic" panose="020B0502020202020204" pitchFamily="34" charset="0"/>
            </a:endParaRPr>
          </a:p>
          <a:p>
            <a:pPr marL="457200" indent="-457200">
              <a:spcBef>
                <a:spcPts val="600"/>
              </a:spcBef>
              <a:spcAft>
                <a:spcPts val="600"/>
              </a:spcAft>
              <a:buFont typeface="Wingdings" panose="05000000000000000000" pitchFamily="2" charset="2"/>
              <a:buChar char="v"/>
            </a:pPr>
            <a:endParaRPr lang="en-US" sz="1200" dirty="0" smtClean="0">
              <a:latin typeface="Century Gothic" panose="020B0502020202020204" pitchFamily="34" charset="0"/>
            </a:endParaRPr>
          </a:p>
          <a:p>
            <a:pPr marL="457200" indent="-457200">
              <a:spcBef>
                <a:spcPts val="600"/>
              </a:spcBef>
              <a:spcAft>
                <a:spcPts val="600"/>
              </a:spcAft>
              <a:buFont typeface="Wingdings" panose="05000000000000000000" pitchFamily="2" charset="2"/>
              <a:buChar char="v"/>
            </a:pPr>
            <a:endParaRPr lang="en-US" sz="1200" dirty="0">
              <a:latin typeface="Century Gothic" panose="020B0502020202020204" pitchFamily="34" charset="0"/>
            </a:endParaRPr>
          </a:p>
          <a:p>
            <a:pPr marL="457200" indent="-457200">
              <a:spcBef>
                <a:spcPts val="600"/>
              </a:spcBef>
              <a:spcAft>
                <a:spcPts val="600"/>
              </a:spcAft>
              <a:buFont typeface="Wingdings" panose="05000000000000000000" pitchFamily="2" charset="2"/>
              <a:buChar char="v"/>
            </a:pPr>
            <a:r>
              <a:rPr lang="en-US" sz="1200" dirty="0" smtClean="0">
                <a:latin typeface="Century Gothic" panose="020B0502020202020204" pitchFamily="34" charset="0"/>
              </a:rPr>
              <a:t>Key Challenges:</a:t>
            </a:r>
          </a:p>
          <a:p>
            <a:pPr marL="742950" lvl="1" indent="-285750" algn="just">
              <a:buFont typeface="Wingdings" panose="05000000000000000000" pitchFamily="2" charset="2"/>
              <a:buChar char="Ø"/>
            </a:pPr>
            <a:r>
              <a:rPr lang="en-US" sz="1200" dirty="0" smtClean="0">
                <a:latin typeface="Century Gothic" panose="020B0502020202020204" pitchFamily="34" charset="0"/>
              </a:rPr>
              <a:t>Multiple qualification ( Engineering, Business and Business Languages) with multiple exam cycles during year and the business rules applied for certification of previous exams result in business and technical complexity to address outstanding and ‘current exam cycle’ concurrently</a:t>
            </a:r>
          </a:p>
          <a:p>
            <a:pPr marL="742950" lvl="1" indent="-285750" algn="just">
              <a:buFont typeface="Wingdings" panose="05000000000000000000" pitchFamily="2" charset="2"/>
              <a:buChar char="Ø"/>
            </a:pPr>
            <a:r>
              <a:rPr lang="en-US" sz="1200" dirty="0" smtClean="0">
                <a:latin typeface="Century Gothic" panose="020B0502020202020204" pitchFamily="34" charset="0"/>
              </a:rPr>
              <a:t>Limited system reporting technical functionality to identify and address outstanding. Toolsets that were developed during NCV initiative will be leveraged. </a:t>
            </a:r>
            <a:endParaRPr lang="en-US" sz="1200" dirty="0">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056205032"/>
              </p:ext>
            </p:extLst>
          </p:nvPr>
        </p:nvGraphicFramePr>
        <p:xfrm>
          <a:off x="2207435" y="3120643"/>
          <a:ext cx="4076405" cy="1226820"/>
        </p:xfrm>
        <a:graphic>
          <a:graphicData uri="http://schemas.openxmlformats.org/drawingml/2006/table">
            <a:tbl>
              <a:tblPr firstRow="1" firstCol="1" bandRow="1">
                <a:tableStyleId>{5C22544A-7EE6-4342-B048-85BDC9FD1C3A}</a:tableStyleId>
              </a:tblPr>
              <a:tblGrid>
                <a:gridCol w="2705251"/>
                <a:gridCol w="1371154"/>
              </a:tblGrid>
              <a:tr h="190500">
                <a:tc>
                  <a:txBody>
                    <a:bodyPr/>
                    <a:lstStyle/>
                    <a:p>
                      <a:pPr marL="0" marR="0">
                        <a:lnSpc>
                          <a:spcPct val="115000"/>
                        </a:lnSpc>
                        <a:spcBef>
                          <a:spcPts val="0"/>
                        </a:spcBef>
                        <a:spcAft>
                          <a:spcPts val="0"/>
                        </a:spcAft>
                      </a:pPr>
                      <a:r>
                        <a:rPr lang="en-US" sz="1400" dirty="0" smtClean="0">
                          <a:solidFill>
                            <a:schemeClr val="tx1"/>
                          </a:solidFill>
                          <a:effectLst/>
                          <a:latin typeface="Calibri"/>
                          <a:ea typeface="Times New Roman"/>
                          <a:cs typeface="Times New Roman"/>
                        </a:rPr>
                        <a:t>Action to Be Taken</a:t>
                      </a:r>
                      <a:endParaRPr lang="en-US" sz="1400" dirty="0">
                        <a:solidFill>
                          <a:schemeClr val="tx1"/>
                        </a:solidFill>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r">
                        <a:lnSpc>
                          <a:spcPct val="115000"/>
                        </a:lnSpc>
                        <a:spcBef>
                          <a:spcPts val="0"/>
                        </a:spcBef>
                        <a:spcAft>
                          <a:spcPts val="0"/>
                        </a:spcAft>
                      </a:pPr>
                      <a:r>
                        <a:rPr lang="en-US" sz="1400" dirty="0" smtClean="0">
                          <a:solidFill>
                            <a:schemeClr val="tx1"/>
                          </a:solidFill>
                          <a:effectLst/>
                          <a:latin typeface="Calibri"/>
                          <a:ea typeface="Times New Roman"/>
                          <a:cs typeface="Times New Roman"/>
                        </a:rPr>
                        <a:t># Records</a:t>
                      </a:r>
                      <a:endParaRPr lang="en-US" sz="1400" dirty="0">
                        <a:solidFill>
                          <a:schemeClr val="tx1"/>
                        </a:solidFill>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90500">
                <a:tc>
                  <a:txBody>
                    <a:bodyPr/>
                    <a:lstStyle/>
                    <a:p>
                      <a:pPr marL="0" marR="0">
                        <a:lnSpc>
                          <a:spcPct val="115000"/>
                        </a:lnSpc>
                        <a:spcBef>
                          <a:spcPts val="0"/>
                        </a:spcBef>
                        <a:spcAft>
                          <a:spcPts val="0"/>
                        </a:spcAft>
                      </a:pPr>
                      <a:r>
                        <a:rPr lang="en-US" sz="1400" b="0" dirty="0">
                          <a:solidFill>
                            <a:schemeClr val="tx1"/>
                          </a:solidFill>
                          <a:effectLst/>
                        </a:rPr>
                        <a:t>Issue document</a:t>
                      </a:r>
                      <a:endParaRPr lang="en-US" sz="1400" b="0" dirty="0">
                        <a:solidFill>
                          <a:schemeClr val="tx1"/>
                        </a:solidFill>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smtClean="0">
                          <a:solidFill>
                            <a:schemeClr val="tx1"/>
                          </a:solidFill>
                          <a:effectLst/>
                        </a:rPr>
                        <a:t>3 882</a:t>
                      </a:r>
                      <a:endParaRPr lang="en-US" sz="1400" b="0" dirty="0">
                        <a:solidFill>
                          <a:schemeClr val="tx1"/>
                        </a:solidFill>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500">
                <a:tc>
                  <a:txBody>
                    <a:bodyPr/>
                    <a:lstStyle/>
                    <a:p>
                      <a:pPr marL="0" marR="0">
                        <a:lnSpc>
                          <a:spcPct val="115000"/>
                        </a:lnSpc>
                        <a:spcBef>
                          <a:spcPts val="0"/>
                        </a:spcBef>
                        <a:spcAft>
                          <a:spcPts val="0"/>
                        </a:spcAft>
                      </a:pPr>
                      <a:r>
                        <a:rPr lang="en-US" sz="1400" b="0" dirty="0">
                          <a:solidFill>
                            <a:schemeClr val="tx1"/>
                          </a:solidFill>
                          <a:effectLst/>
                        </a:rPr>
                        <a:t>Set outstanding marks to 9999</a:t>
                      </a:r>
                      <a:endParaRPr lang="en-US" sz="1400" b="0" dirty="0">
                        <a:solidFill>
                          <a:schemeClr val="tx1"/>
                        </a:solidFill>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smtClean="0">
                          <a:solidFill>
                            <a:schemeClr val="tx1"/>
                          </a:solidFill>
                          <a:effectLst/>
                        </a:rPr>
                        <a:t>4 292</a:t>
                      </a:r>
                      <a:endParaRPr lang="en-US" sz="1400" b="0" dirty="0">
                        <a:solidFill>
                          <a:schemeClr val="tx1"/>
                        </a:solidFill>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500">
                <a:tc>
                  <a:txBody>
                    <a:bodyPr/>
                    <a:lstStyle/>
                    <a:p>
                      <a:pPr marL="0" marR="0">
                        <a:lnSpc>
                          <a:spcPct val="115000"/>
                        </a:lnSpc>
                        <a:spcBef>
                          <a:spcPts val="0"/>
                        </a:spcBef>
                        <a:spcAft>
                          <a:spcPts val="0"/>
                        </a:spcAft>
                      </a:pPr>
                      <a:r>
                        <a:rPr lang="en-US" sz="1400" b="0" dirty="0">
                          <a:solidFill>
                            <a:schemeClr val="tx1"/>
                          </a:solidFill>
                          <a:effectLst/>
                        </a:rPr>
                        <a:t>Resolve remark</a:t>
                      </a:r>
                      <a:endParaRPr lang="en-US" sz="1400" b="0" dirty="0">
                        <a:solidFill>
                          <a:schemeClr val="tx1"/>
                        </a:solidFill>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rPr>
                        <a:t>32</a:t>
                      </a:r>
                      <a:endParaRPr lang="en-US" sz="1400" b="0" dirty="0">
                        <a:solidFill>
                          <a:schemeClr val="tx1"/>
                        </a:solidFill>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500">
                <a:tc>
                  <a:txBody>
                    <a:bodyPr/>
                    <a:lstStyle/>
                    <a:p>
                      <a:pPr marL="0" marR="0">
                        <a:lnSpc>
                          <a:spcPct val="115000"/>
                        </a:lnSpc>
                        <a:spcBef>
                          <a:spcPts val="0"/>
                        </a:spcBef>
                        <a:spcAft>
                          <a:spcPts val="0"/>
                        </a:spcAft>
                      </a:pPr>
                      <a:r>
                        <a:rPr lang="en-US" sz="1400" dirty="0" smtClean="0">
                          <a:solidFill>
                            <a:schemeClr val="tx1"/>
                          </a:solidFill>
                          <a:effectLst/>
                        </a:rPr>
                        <a:t>Total</a:t>
                      </a:r>
                      <a:endParaRPr lang="en-US" sz="1400" dirty="0">
                        <a:solidFill>
                          <a:schemeClr val="tx1"/>
                        </a:solidFill>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1400" smtClean="0">
                          <a:solidFill>
                            <a:schemeClr val="tx1"/>
                          </a:solidFill>
                          <a:effectLst/>
                        </a:rPr>
                        <a:t>8 206</a:t>
                      </a:r>
                      <a:endParaRPr lang="en-US" sz="1400" dirty="0">
                        <a:solidFill>
                          <a:schemeClr val="tx1"/>
                        </a:solidFill>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4059728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4300"/>
            <a:ext cx="9144000" cy="6972300"/>
          </a:xfrm>
          <a:prstGeom prst="rect">
            <a:avLst/>
          </a:prstGeom>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11</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10" name="Title 1"/>
          <p:cNvSpPr txBox="1">
            <a:spLocks/>
          </p:cNvSpPr>
          <p:nvPr/>
        </p:nvSpPr>
        <p:spPr>
          <a:xfrm>
            <a:off x="323849" y="351856"/>
            <a:ext cx="6513679" cy="649288"/>
          </a:xfrm>
          <a:prstGeom prst="roundRect">
            <a:avLst>
              <a:gd name="adj" fmla="val 16667"/>
            </a:avLst>
          </a:prstGeom>
        </p:spPr>
        <p:txBody>
          <a:bodyPr>
            <a:normAutofit fontScale="85000" lnSpcReduction="10000"/>
          </a:bodyPr>
          <a:lstStyle>
            <a:defPPr>
              <a:defRPr lang="en-US"/>
            </a:defPPr>
            <a:lvl1pPr>
              <a:spcBef>
                <a:spcPct val="0"/>
              </a:spcBef>
              <a:buNone/>
              <a:defRPr sz="4000" b="1" baseline="30000">
                <a:solidFill>
                  <a:srgbClr val="1F497D"/>
                </a:solidFill>
                <a:latin typeface="Century Gothic"/>
                <a:cs typeface="Century Gothic"/>
              </a:defRPr>
            </a:lvl1pPr>
          </a:lstStyle>
          <a:p>
            <a:r>
              <a:rPr lang="en-ZA" dirty="0"/>
              <a:t>Progress on Service Improvement Initiatives</a:t>
            </a:r>
          </a:p>
        </p:txBody>
      </p:sp>
      <p:sp>
        <p:nvSpPr>
          <p:cNvPr id="11" name="Rectangle 10"/>
          <p:cNvSpPr/>
          <p:nvPr/>
        </p:nvSpPr>
        <p:spPr>
          <a:xfrm>
            <a:off x="380999" y="1229833"/>
            <a:ext cx="3783013" cy="457200"/>
          </a:xfrm>
          <a:prstGeom prst="rect">
            <a:avLst/>
          </a:prstGeom>
          <a:solidFill>
            <a:schemeClr val="accent1">
              <a:alpha val="2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spcAft>
                <a:spcPts val="0"/>
              </a:spcAft>
            </a:pPr>
            <a:r>
              <a:rPr lang="en-US" sz="1000" dirty="0">
                <a:solidFill>
                  <a:schemeClr val="tx1"/>
                </a:solidFill>
                <a:latin typeface="Century Gothic" panose="020B0502020202020204" pitchFamily="34" charset="0"/>
              </a:rPr>
              <a:t>Continue to develop and augment standard operating procedures (for key processes) and training manuals (foundation and standardization)</a:t>
            </a:r>
            <a:endParaRPr lang="en-ZA" sz="1000" dirty="0">
              <a:solidFill>
                <a:schemeClr val="tx1"/>
              </a:solidFill>
              <a:latin typeface="Century Gothic" panose="020B0502020202020204" pitchFamily="34" charset="0"/>
            </a:endParaRPr>
          </a:p>
        </p:txBody>
      </p:sp>
      <p:sp>
        <p:nvSpPr>
          <p:cNvPr id="12" name="Rectangle 11"/>
          <p:cNvSpPr/>
          <p:nvPr/>
        </p:nvSpPr>
        <p:spPr>
          <a:xfrm>
            <a:off x="4038600" y="1153633"/>
            <a:ext cx="4436660" cy="609600"/>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0"/>
              </a:spcBef>
              <a:spcAft>
                <a:spcPts val="0"/>
              </a:spcAft>
            </a:pPr>
            <a:r>
              <a:rPr lang="en-US" sz="1000" i="1" dirty="0">
                <a:solidFill>
                  <a:schemeClr val="tx1"/>
                </a:solidFill>
                <a:latin typeface="Century Gothic" panose="020B0502020202020204" pitchFamily="34" charset="0"/>
              </a:rPr>
              <a:t>SOP Developed for a SSMR resulted in less repeat errors in comparison to previous years exam cycles</a:t>
            </a:r>
          </a:p>
        </p:txBody>
      </p:sp>
      <p:sp>
        <p:nvSpPr>
          <p:cNvPr id="13" name="Rectangle 12"/>
          <p:cNvSpPr/>
          <p:nvPr/>
        </p:nvSpPr>
        <p:spPr>
          <a:xfrm>
            <a:off x="381000" y="1871332"/>
            <a:ext cx="3783013" cy="457200"/>
          </a:xfrm>
          <a:prstGeom prst="rect">
            <a:avLst/>
          </a:prstGeom>
          <a:solidFill>
            <a:schemeClr val="accent1">
              <a:alpha val="2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spcAft>
                <a:spcPts val="0"/>
              </a:spcAft>
            </a:pPr>
            <a:r>
              <a:rPr lang="en-US" sz="1000" dirty="0">
                <a:solidFill>
                  <a:schemeClr val="tx1"/>
                </a:solidFill>
                <a:latin typeface="Century Gothic" panose="020B0502020202020204" pitchFamily="34" charset="0"/>
              </a:rPr>
              <a:t>Allocate resources to key functionality areas and commence upskilling – already actioned</a:t>
            </a:r>
            <a:endParaRPr lang="en-ZA" sz="1000" dirty="0">
              <a:solidFill>
                <a:schemeClr val="tx1"/>
              </a:solidFill>
              <a:latin typeface="Century Gothic" panose="020B0502020202020204" pitchFamily="34" charset="0"/>
            </a:endParaRPr>
          </a:p>
        </p:txBody>
      </p:sp>
      <p:sp>
        <p:nvSpPr>
          <p:cNvPr id="14" name="Rectangle 13"/>
          <p:cNvSpPr/>
          <p:nvPr/>
        </p:nvSpPr>
        <p:spPr>
          <a:xfrm>
            <a:off x="4038601" y="1795132"/>
            <a:ext cx="4436659" cy="609600"/>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0"/>
              </a:spcBef>
              <a:spcAft>
                <a:spcPts val="0"/>
              </a:spcAft>
            </a:pPr>
            <a:r>
              <a:rPr lang="en-US" sz="1000" i="1" dirty="0">
                <a:solidFill>
                  <a:schemeClr val="tx1"/>
                </a:solidFill>
                <a:latin typeface="Century Gothic" panose="020B0502020202020204" pitchFamily="34" charset="0"/>
              </a:rPr>
              <a:t>Resources were allocated and dedicated to specific function - skills base broadened in “consolidation”</a:t>
            </a:r>
          </a:p>
        </p:txBody>
      </p:sp>
      <p:sp>
        <p:nvSpPr>
          <p:cNvPr id="15" name="Rectangle 14"/>
          <p:cNvSpPr/>
          <p:nvPr/>
        </p:nvSpPr>
        <p:spPr>
          <a:xfrm>
            <a:off x="381000" y="2514600"/>
            <a:ext cx="3783013" cy="457200"/>
          </a:xfrm>
          <a:prstGeom prst="rect">
            <a:avLst/>
          </a:prstGeom>
          <a:solidFill>
            <a:schemeClr val="accent1">
              <a:alpha val="2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spcAft>
                <a:spcPts val="0"/>
              </a:spcAft>
            </a:pPr>
            <a:r>
              <a:rPr lang="en-US" sz="1000" dirty="0">
                <a:solidFill>
                  <a:schemeClr val="tx1"/>
                </a:solidFill>
                <a:latin typeface="Century Gothic" panose="020B0502020202020204" pitchFamily="34" charset="0"/>
              </a:rPr>
              <a:t>Recruitment of additional technical officials – 2 officials already recruited and </a:t>
            </a:r>
            <a:r>
              <a:rPr lang="en-US" sz="1000" dirty="0" smtClean="0">
                <a:solidFill>
                  <a:schemeClr val="tx1"/>
                </a:solidFill>
                <a:latin typeface="Century Gothic" panose="020B0502020202020204" pitchFamily="34" charset="0"/>
              </a:rPr>
              <a:t>starting </a:t>
            </a:r>
            <a:r>
              <a:rPr lang="en-US" sz="1000" dirty="0">
                <a:solidFill>
                  <a:schemeClr val="tx1"/>
                </a:solidFill>
                <a:latin typeface="Century Gothic" panose="020B0502020202020204" pitchFamily="34" charset="0"/>
              </a:rPr>
              <a:t>1 March 2017</a:t>
            </a:r>
            <a:endParaRPr lang="en-ZA" sz="1000" dirty="0">
              <a:solidFill>
                <a:schemeClr val="tx1"/>
              </a:solidFill>
              <a:latin typeface="Century Gothic" panose="020B0502020202020204" pitchFamily="34" charset="0"/>
            </a:endParaRPr>
          </a:p>
        </p:txBody>
      </p:sp>
      <p:sp>
        <p:nvSpPr>
          <p:cNvPr id="16" name="Rectangle 15"/>
          <p:cNvSpPr/>
          <p:nvPr/>
        </p:nvSpPr>
        <p:spPr>
          <a:xfrm>
            <a:off x="4038601" y="2438400"/>
            <a:ext cx="4436659" cy="609600"/>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0"/>
              </a:spcBef>
              <a:spcAft>
                <a:spcPts val="0"/>
              </a:spcAft>
            </a:pPr>
            <a:r>
              <a:rPr lang="en-US" sz="1000" i="1" dirty="0">
                <a:solidFill>
                  <a:schemeClr val="tx1"/>
                </a:solidFill>
                <a:latin typeface="Century Gothic" panose="020B0502020202020204" pitchFamily="34" charset="0"/>
              </a:rPr>
              <a:t>2 Senior Developers commenced duties</a:t>
            </a:r>
          </a:p>
        </p:txBody>
      </p:sp>
      <p:sp>
        <p:nvSpPr>
          <p:cNvPr id="17" name="Rectangle 16"/>
          <p:cNvSpPr/>
          <p:nvPr/>
        </p:nvSpPr>
        <p:spPr>
          <a:xfrm>
            <a:off x="381000" y="3157868"/>
            <a:ext cx="3783013" cy="457200"/>
          </a:xfrm>
          <a:prstGeom prst="rect">
            <a:avLst/>
          </a:prstGeom>
          <a:solidFill>
            <a:schemeClr val="accent1">
              <a:alpha val="2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spcAft>
                <a:spcPts val="0"/>
              </a:spcAft>
            </a:pPr>
            <a:r>
              <a:rPr lang="en-US" sz="1000" dirty="0">
                <a:solidFill>
                  <a:schemeClr val="tx1"/>
                </a:solidFill>
                <a:latin typeface="Century Gothic" panose="020B0502020202020204" pitchFamily="34" charset="0"/>
              </a:rPr>
              <a:t>Increase user autonomy</a:t>
            </a:r>
            <a:endParaRPr lang="en-ZA" sz="1000" dirty="0">
              <a:solidFill>
                <a:schemeClr val="tx1"/>
              </a:solidFill>
              <a:latin typeface="Century Gothic" panose="020B0502020202020204" pitchFamily="34" charset="0"/>
            </a:endParaRPr>
          </a:p>
        </p:txBody>
      </p:sp>
      <p:sp>
        <p:nvSpPr>
          <p:cNvPr id="18" name="Rectangle 17"/>
          <p:cNvSpPr/>
          <p:nvPr/>
        </p:nvSpPr>
        <p:spPr>
          <a:xfrm>
            <a:off x="4038601" y="3081668"/>
            <a:ext cx="4436659" cy="609600"/>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0"/>
              </a:spcBef>
              <a:spcAft>
                <a:spcPts val="0"/>
              </a:spcAft>
            </a:pPr>
            <a:r>
              <a:rPr lang="en-US" sz="1000" i="1" dirty="0">
                <a:solidFill>
                  <a:schemeClr val="tx1"/>
                </a:solidFill>
                <a:latin typeface="Century Gothic" panose="020B0502020202020204" pitchFamily="34" charset="0"/>
              </a:rPr>
              <a:t>System functionality developed for users to manage irregularities</a:t>
            </a:r>
          </a:p>
        </p:txBody>
      </p:sp>
      <p:sp>
        <p:nvSpPr>
          <p:cNvPr id="19" name="Rectangle 18"/>
          <p:cNvSpPr/>
          <p:nvPr/>
        </p:nvSpPr>
        <p:spPr>
          <a:xfrm>
            <a:off x="381000" y="3801136"/>
            <a:ext cx="3783013" cy="457200"/>
          </a:xfrm>
          <a:prstGeom prst="rect">
            <a:avLst/>
          </a:prstGeom>
          <a:solidFill>
            <a:schemeClr val="accent1">
              <a:alpha val="2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spcAft>
                <a:spcPts val="0"/>
              </a:spcAft>
            </a:pPr>
            <a:r>
              <a:rPr lang="en-US" sz="1000" dirty="0">
                <a:solidFill>
                  <a:schemeClr val="tx1"/>
                </a:solidFill>
                <a:latin typeface="Century Gothic" panose="020B0502020202020204" pitchFamily="34" charset="0"/>
              </a:rPr>
              <a:t>Investigate “in-sourcing services” from industry to augment SITA capability</a:t>
            </a:r>
            <a:endParaRPr lang="en-ZA" sz="1000" dirty="0">
              <a:solidFill>
                <a:schemeClr val="tx1"/>
              </a:solidFill>
              <a:latin typeface="Century Gothic" panose="020B0502020202020204" pitchFamily="34" charset="0"/>
            </a:endParaRPr>
          </a:p>
        </p:txBody>
      </p:sp>
      <p:sp>
        <p:nvSpPr>
          <p:cNvPr id="20" name="Rectangle 19"/>
          <p:cNvSpPr/>
          <p:nvPr/>
        </p:nvSpPr>
        <p:spPr>
          <a:xfrm>
            <a:off x="4038601" y="3724936"/>
            <a:ext cx="4436659" cy="609600"/>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0"/>
              </a:spcBef>
              <a:spcAft>
                <a:spcPts val="0"/>
              </a:spcAft>
            </a:pPr>
            <a:r>
              <a:rPr lang="en-US" sz="1000" i="1" dirty="0">
                <a:solidFill>
                  <a:schemeClr val="tx1"/>
                </a:solidFill>
                <a:latin typeface="Century Gothic" panose="020B0502020202020204" pitchFamily="34" charset="0"/>
              </a:rPr>
              <a:t>Head hunting for DBA underway</a:t>
            </a:r>
          </a:p>
        </p:txBody>
      </p:sp>
      <p:sp>
        <p:nvSpPr>
          <p:cNvPr id="21" name="Rectangle 20"/>
          <p:cNvSpPr/>
          <p:nvPr/>
        </p:nvSpPr>
        <p:spPr>
          <a:xfrm>
            <a:off x="381000" y="4440866"/>
            <a:ext cx="3783013" cy="457200"/>
          </a:xfrm>
          <a:prstGeom prst="rect">
            <a:avLst/>
          </a:prstGeom>
          <a:solidFill>
            <a:schemeClr val="accent1">
              <a:alpha val="2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spcAft>
                <a:spcPts val="0"/>
              </a:spcAft>
            </a:pPr>
            <a:r>
              <a:rPr lang="en-US" sz="1000" dirty="0">
                <a:solidFill>
                  <a:schemeClr val="tx1"/>
                </a:solidFill>
                <a:latin typeface="Century Gothic" panose="020B0502020202020204" pitchFamily="34" charset="0"/>
              </a:rPr>
              <a:t>Enhance system to address prioritized functionality gaps and embed controls to minimize risk for process execution errors</a:t>
            </a:r>
            <a:endParaRPr lang="en-ZA" sz="1000" dirty="0">
              <a:solidFill>
                <a:schemeClr val="tx1"/>
              </a:solidFill>
              <a:latin typeface="Century Gothic" panose="020B0502020202020204" pitchFamily="34" charset="0"/>
            </a:endParaRPr>
          </a:p>
        </p:txBody>
      </p:sp>
      <p:sp>
        <p:nvSpPr>
          <p:cNvPr id="22" name="Rectangle 21"/>
          <p:cNvSpPr/>
          <p:nvPr/>
        </p:nvSpPr>
        <p:spPr>
          <a:xfrm>
            <a:off x="4038601" y="4364666"/>
            <a:ext cx="4436659" cy="609600"/>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0"/>
              </a:spcBef>
              <a:spcAft>
                <a:spcPts val="0"/>
              </a:spcAft>
            </a:pPr>
            <a:r>
              <a:rPr lang="en-ZA" sz="1000" i="1" dirty="0">
                <a:solidFill>
                  <a:schemeClr val="tx1"/>
                </a:solidFill>
                <a:latin typeface="Century Gothic" panose="020B0502020202020204" pitchFamily="34" charset="0"/>
              </a:rPr>
              <a:t>Being done in accordance with registered incidents</a:t>
            </a:r>
            <a:endParaRPr lang="en-US" sz="1000" i="1" dirty="0">
              <a:solidFill>
                <a:schemeClr val="tx1"/>
              </a:solidFill>
              <a:latin typeface="Century Gothic" panose="020B0502020202020204" pitchFamily="34" charset="0"/>
            </a:endParaRPr>
          </a:p>
        </p:txBody>
      </p:sp>
      <p:sp>
        <p:nvSpPr>
          <p:cNvPr id="23" name="Rectangle 22"/>
          <p:cNvSpPr/>
          <p:nvPr/>
        </p:nvSpPr>
        <p:spPr>
          <a:xfrm>
            <a:off x="381000" y="5094767"/>
            <a:ext cx="3783013" cy="457200"/>
          </a:xfrm>
          <a:prstGeom prst="rect">
            <a:avLst/>
          </a:prstGeom>
          <a:solidFill>
            <a:schemeClr val="accent1">
              <a:alpha val="2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spcAft>
                <a:spcPts val="0"/>
              </a:spcAft>
            </a:pPr>
            <a:r>
              <a:rPr lang="en-US" sz="1000" dirty="0">
                <a:solidFill>
                  <a:schemeClr val="tx1"/>
                </a:solidFill>
                <a:latin typeface="Century Gothic" panose="020B0502020202020204" pitchFamily="34" charset="0"/>
              </a:rPr>
              <a:t>Strengthen delivery processes including change control</a:t>
            </a:r>
            <a:endParaRPr lang="en-ZA" sz="1000" dirty="0">
              <a:solidFill>
                <a:schemeClr val="tx1"/>
              </a:solidFill>
              <a:latin typeface="Century Gothic" panose="020B0502020202020204" pitchFamily="34" charset="0"/>
            </a:endParaRPr>
          </a:p>
        </p:txBody>
      </p:sp>
      <p:sp>
        <p:nvSpPr>
          <p:cNvPr id="24" name="Rectangle 23"/>
          <p:cNvSpPr/>
          <p:nvPr/>
        </p:nvSpPr>
        <p:spPr>
          <a:xfrm>
            <a:off x="4038601" y="5018567"/>
            <a:ext cx="4436659" cy="609600"/>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0"/>
              </a:spcBef>
              <a:spcAft>
                <a:spcPts val="0"/>
              </a:spcAft>
            </a:pPr>
            <a:r>
              <a:rPr lang="en-US" sz="1000" i="1" dirty="0">
                <a:solidFill>
                  <a:schemeClr val="tx1"/>
                </a:solidFill>
                <a:latin typeface="Century Gothic" panose="020B0502020202020204" pitchFamily="34" charset="0"/>
              </a:rPr>
              <a:t>Release management processes implemented that include decision to deploy software</a:t>
            </a:r>
          </a:p>
          <a:p>
            <a:pPr lvl="1">
              <a:spcBef>
                <a:spcPts val="0"/>
              </a:spcBef>
              <a:spcAft>
                <a:spcPts val="0"/>
              </a:spcAft>
            </a:pPr>
            <a:r>
              <a:rPr lang="en-US" sz="1000" i="1" dirty="0">
                <a:solidFill>
                  <a:schemeClr val="tx1"/>
                </a:solidFill>
                <a:latin typeface="Century Gothic" panose="020B0502020202020204" pitchFamily="34" charset="0"/>
              </a:rPr>
              <a:t>Weekly meetings between DHET-SITA to monitor delivery progress that is attended by DHET DG &amp; SITA CEO</a:t>
            </a:r>
          </a:p>
        </p:txBody>
      </p:sp>
      <p:sp>
        <p:nvSpPr>
          <p:cNvPr id="25" name="Rectangle 24"/>
          <p:cNvSpPr/>
          <p:nvPr/>
        </p:nvSpPr>
        <p:spPr>
          <a:xfrm>
            <a:off x="381000" y="5725633"/>
            <a:ext cx="3783013" cy="457200"/>
          </a:xfrm>
          <a:prstGeom prst="rect">
            <a:avLst/>
          </a:prstGeom>
          <a:solidFill>
            <a:schemeClr val="accent1">
              <a:alpha val="2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spcAft>
                <a:spcPts val="0"/>
              </a:spcAft>
            </a:pPr>
            <a:r>
              <a:rPr lang="en-US" sz="1000" dirty="0">
                <a:solidFill>
                  <a:schemeClr val="tx1"/>
                </a:solidFill>
                <a:latin typeface="Century Gothic" panose="020B0502020202020204" pitchFamily="34" charset="0"/>
              </a:rPr>
              <a:t>Automation of highly manual processes e.g. condonations</a:t>
            </a:r>
            <a:endParaRPr lang="en-ZA" sz="1000" dirty="0">
              <a:solidFill>
                <a:schemeClr val="tx1"/>
              </a:solidFill>
              <a:latin typeface="Century Gothic" panose="020B0502020202020204" pitchFamily="34" charset="0"/>
            </a:endParaRPr>
          </a:p>
        </p:txBody>
      </p:sp>
      <p:sp>
        <p:nvSpPr>
          <p:cNvPr id="26" name="Rectangle 25"/>
          <p:cNvSpPr/>
          <p:nvPr/>
        </p:nvSpPr>
        <p:spPr>
          <a:xfrm>
            <a:off x="4038601" y="5649433"/>
            <a:ext cx="4436659" cy="609600"/>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0"/>
              </a:spcBef>
              <a:spcAft>
                <a:spcPts val="0"/>
              </a:spcAft>
            </a:pPr>
            <a:r>
              <a:rPr lang="en-US" sz="1000" dirty="0">
                <a:solidFill>
                  <a:schemeClr val="tx1"/>
                </a:solidFill>
                <a:latin typeface="Century Gothic" panose="020B0502020202020204" pitchFamily="34" charset="0"/>
              </a:rPr>
              <a:t>System functionality developed and implemented to “apply </a:t>
            </a:r>
            <a:r>
              <a:rPr lang="en-US" sz="1000" dirty="0" smtClean="0">
                <a:solidFill>
                  <a:schemeClr val="tx1"/>
                </a:solidFill>
                <a:latin typeface="Century Gothic" panose="020B0502020202020204" pitchFamily="34" charset="0"/>
              </a:rPr>
              <a:t>condonations”</a:t>
            </a:r>
            <a:endParaRPr lang="en-US" sz="1000" dirty="0">
              <a:solidFill>
                <a:schemeClr val="tx1"/>
              </a:solidFill>
              <a:latin typeface="Century Gothic" panose="020B0502020202020204" pitchFamily="34" charset="0"/>
            </a:endParaRPr>
          </a:p>
          <a:p>
            <a:pPr lvl="1">
              <a:spcBef>
                <a:spcPts val="0"/>
              </a:spcBef>
              <a:spcAft>
                <a:spcPts val="0"/>
              </a:spcAft>
            </a:pPr>
            <a:r>
              <a:rPr lang="en-US" sz="1000" dirty="0">
                <a:solidFill>
                  <a:schemeClr val="tx1"/>
                </a:solidFill>
                <a:latin typeface="Century Gothic" panose="020B0502020202020204" pitchFamily="34" charset="0"/>
              </a:rPr>
              <a:t>System functionality developed to determine subminimum indicator inconsistencies</a:t>
            </a:r>
            <a:endParaRPr lang="en-US" sz="1000"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3977199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150"/>
            <a:ext cx="9144000" cy="697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12</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10" name="Title 1"/>
          <p:cNvSpPr txBox="1">
            <a:spLocks/>
          </p:cNvSpPr>
          <p:nvPr/>
        </p:nvSpPr>
        <p:spPr>
          <a:xfrm>
            <a:off x="323849" y="542924"/>
            <a:ext cx="7127829" cy="649288"/>
          </a:xfrm>
          <a:prstGeom prst="roundRect">
            <a:avLst>
              <a:gd name="adj" fmla="val 16667"/>
            </a:avLst>
          </a:prstGeom>
        </p:spPr>
        <p:txBody>
          <a:bodyPr>
            <a:noAutofit/>
          </a:bodyPr>
          <a:lstStyle>
            <a:defPPr>
              <a:defRPr lang="en-US"/>
            </a:defPPr>
            <a:lvl1pPr>
              <a:spcBef>
                <a:spcPct val="0"/>
              </a:spcBef>
              <a:buNone/>
              <a:defRPr sz="4000" b="1" baseline="30000">
                <a:solidFill>
                  <a:srgbClr val="1F497D"/>
                </a:solidFill>
                <a:latin typeface="Century Gothic"/>
                <a:cs typeface="Century Gothic"/>
              </a:defRPr>
            </a:lvl1pPr>
          </a:lstStyle>
          <a:p>
            <a:r>
              <a:rPr lang="en-ZA" sz="3600" dirty="0"/>
              <a:t>Additional Initiatives to be Undertaken to Improve Service Delivery</a:t>
            </a:r>
          </a:p>
        </p:txBody>
      </p:sp>
      <p:sp>
        <p:nvSpPr>
          <p:cNvPr id="11" name="Content Placeholder 2"/>
          <p:cNvSpPr txBox="1">
            <a:spLocks/>
          </p:cNvSpPr>
          <p:nvPr/>
        </p:nvSpPr>
        <p:spPr>
          <a:xfrm>
            <a:off x="323851" y="1528548"/>
            <a:ext cx="7933046" cy="458564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lvl="1" indent="-177800" algn="just">
              <a:spcBef>
                <a:spcPts val="0"/>
              </a:spcBef>
              <a:buFont typeface="Wingdings" panose="05000000000000000000" pitchFamily="2" charset="2"/>
              <a:buChar char="v"/>
            </a:pPr>
            <a:r>
              <a:rPr lang="en-ZA" sz="1600" dirty="0" smtClean="0">
                <a:latin typeface="Century Gothic" panose="020B0502020202020204" pitchFamily="34" charset="0"/>
              </a:rPr>
              <a:t>	Develop web-based system to enable candidates to </a:t>
            </a:r>
            <a:r>
              <a:rPr lang="en-ZA" sz="1600" b="1" dirty="0" smtClean="0">
                <a:latin typeface="Century Gothic" panose="020B0502020202020204" pitchFamily="34" charset="0"/>
              </a:rPr>
              <a:t>register and track 	their queries</a:t>
            </a:r>
            <a:r>
              <a:rPr lang="en-ZA" sz="1600" dirty="0" smtClean="0">
                <a:latin typeface="Century Gothic" panose="020B0502020202020204" pitchFamily="34" charset="0"/>
              </a:rPr>
              <a:t> e.g. result and certificates  and enable </a:t>
            </a:r>
            <a:r>
              <a:rPr lang="en-ZA" sz="1600" b="1" dirty="0" smtClean="0">
                <a:latin typeface="Century Gothic" panose="020B0502020202020204" pitchFamily="34" charset="0"/>
              </a:rPr>
              <a:t>DHET to manage and 	report more effectively on candidate queries and progress</a:t>
            </a:r>
          </a:p>
          <a:p>
            <a:pPr marL="0" lvl="1" indent="0" algn="just">
              <a:spcBef>
                <a:spcPts val="0"/>
              </a:spcBef>
              <a:buFont typeface="Arial"/>
              <a:buNone/>
            </a:pPr>
            <a:endParaRPr lang="en-ZA" sz="1600" dirty="0" smtClean="0">
              <a:latin typeface="Century Gothic" panose="020B0502020202020204" pitchFamily="34" charset="0"/>
            </a:endParaRPr>
          </a:p>
          <a:p>
            <a:pPr marL="177800" lvl="1" indent="-177800" algn="just">
              <a:spcBef>
                <a:spcPts val="0"/>
              </a:spcBef>
              <a:buFont typeface="Wingdings" panose="05000000000000000000" pitchFamily="2" charset="2"/>
              <a:buChar char="v"/>
            </a:pPr>
            <a:r>
              <a:rPr lang="en-ZA" sz="1600" dirty="0" smtClean="0">
                <a:latin typeface="Century Gothic" panose="020B0502020202020204" pitchFamily="34" charset="0"/>
              </a:rPr>
              <a:t>	Develop set of </a:t>
            </a:r>
            <a:r>
              <a:rPr lang="en-ZA" sz="1600" b="1" dirty="0" smtClean="0">
                <a:latin typeface="Century Gothic" panose="020B0502020202020204" pitchFamily="34" charset="0"/>
              </a:rPr>
              <a:t>management information reports</a:t>
            </a:r>
            <a:r>
              <a:rPr lang="en-ZA" sz="1600" dirty="0" smtClean="0">
                <a:latin typeface="Century Gothic" panose="020B0502020202020204" pitchFamily="34" charset="0"/>
              </a:rPr>
              <a:t> to track candidate data 	from enrolment to resulting to certification. These reports will support 	completeness checks on data.</a:t>
            </a:r>
          </a:p>
          <a:p>
            <a:pPr marL="177800" lvl="1" indent="-177800" algn="just">
              <a:spcBef>
                <a:spcPts val="0"/>
              </a:spcBef>
              <a:buFont typeface="Wingdings" panose="05000000000000000000" pitchFamily="2" charset="2"/>
              <a:buChar char="v"/>
            </a:pPr>
            <a:endParaRPr lang="en-ZA" sz="1600" dirty="0" smtClean="0">
              <a:latin typeface="Century Gothic" panose="020B0502020202020204" pitchFamily="34" charset="0"/>
            </a:endParaRPr>
          </a:p>
          <a:p>
            <a:pPr marL="177800" lvl="1" indent="-177800" algn="just">
              <a:spcBef>
                <a:spcPts val="0"/>
              </a:spcBef>
              <a:buFont typeface="Wingdings" panose="05000000000000000000" pitchFamily="2" charset="2"/>
              <a:buChar char="v"/>
            </a:pPr>
            <a:r>
              <a:rPr lang="en-ZA" sz="1600" dirty="0" smtClean="0">
                <a:latin typeface="Century Gothic" panose="020B0502020202020204" pitchFamily="34" charset="0"/>
              </a:rPr>
              <a:t>	Develop additional system controls to </a:t>
            </a:r>
            <a:r>
              <a:rPr lang="en-US" sz="1600" dirty="0" smtClean="0">
                <a:latin typeface="Century Gothic" panose="020B0502020202020204" pitchFamily="34" charset="0"/>
              </a:rPr>
              <a:t>to address </a:t>
            </a:r>
            <a:r>
              <a:rPr lang="en-US" sz="1600" b="1" dirty="0" smtClean="0">
                <a:latin typeface="Century Gothic" panose="020B0502020202020204" pitchFamily="34" charset="0"/>
              </a:rPr>
              <a:t>prioritized functionality 	gaps</a:t>
            </a:r>
            <a:r>
              <a:rPr lang="en-US" sz="1600" dirty="0" smtClean="0">
                <a:latin typeface="Century Gothic" panose="020B0502020202020204" pitchFamily="34" charset="0"/>
              </a:rPr>
              <a:t> and </a:t>
            </a:r>
            <a:r>
              <a:rPr lang="en-ZA" sz="1600" dirty="0" smtClean="0">
                <a:latin typeface="Century Gothic" panose="020B0502020202020204" pitchFamily="34" charset="0"/>
              </a:rPr>
              <a:t>curb </a:t>
            </a:r>
            <a:r>
              <a:rPr lang="en-ZA" sz="1600" b="1" dirty="0" smtClean="0">
                <a:latin typeface="Century Gothic" panose="020B0502020202020204" pitchFamily="34" charset="0"/>
              </a:rPr>
              <a:t>process and system matters</a:t>
            </a:r>
          </a:p>
          <a:p>
            <a:pPr marL="177800" lvl="1" indent="-177800" algn="just">
              <a:spcBef>
                <a:spcPts val="0"/>
              </a:spcBef>
              <a:buFont typeface="Wingdings" panose="05000000000000000000" pitchFamily="2" charset="2"/>
              <a:buChar char="v"/>
            </a:pPr>
            <a:endParaRPr lang="en-US" sz="1600" dirty="0" smtClean="0">
              <a:latin typeface="Century Gothic" panose="020B0502020202020204" pitchFamily="34" charset="0"/>
            </a:endParaRPr>
          </a:p>
          <a:p>
            <a:pPr marL="177800" lvl="1" indent="-177800" algn="just">
              <a:spcBef>
                <a:spcPts val="0"/>
              </a:spcBef>
              <a:buFont typeface="Wingdings" panose="05000000000000000000" pitchFamily="2" charset="2"/>
              <a:buChar char="v"/>
            </a:pPr>
            <a:r>
              <a:rPr lang="en-US" sz="1600" dirty="0" smtClean="0">
                <a:latin typeface="Century Gothic" panose="020B0502020202020204" pitchFamily="34" charset="0"/>
              </a:rPr>
              <a:t>	Continue to </a:t>
            </a:r>
            <a:r>
              <a:rPr lang="en-US" sz="1600" b="1" dirty="0" smtClean="0">
                <a:latin typeface="Century Gothic" panose="020B0502020202020204" pitchFamily="34" charset="0"/>
              </a:rPr>
              <a:t>develop and augment standard operating procedures (for 	key processes) </a:t>
            </a:r>
            <a:r>
              <a:rPr lang="en-US" sz="1600" dirty="0" smtClean="0">
                <a:latin typeface="Century Gothic" panose="020B0502020202020204" pitchFamily="34" charset="0"/>
              </a:rPr>
              <a:t>and</a:t>
            </a:r>
            <a:r>
              <a:rPr lang="en-US" sz="1600" b="1" dirty="0" smtClean="0">
                <a:latin typeface="Century Gothic" panose="020B0502020202020204" pitchFamily="34" charset="0"/>
              </a:rPr>
              <a:t> training manuals</a:t>
            </a:r>
          </a:p>
          <a:p>
            <a:pPr marL="0" lvl="1" indent="0" algn="just">
              <a:spcBef>
                <a:spcPts val="0"/>
              </a:spcBef>
              <a:buNone/>
            </a:pPr>
            <a:endParaRPr lang="en-US" sz="1600" b="1" dirty="0" smtClean="0">
              <a:latin typeface="Century Gothic" panose="020B0502020202020204" pitchFamily="34" charset="0"/>
            </a:endParaRPr>
          </a:p>
          <a:p>
            <a:pPr marL="177800" lvl="1" indent="-177800" algn="just">
              <a:spcBef>
                <a:spcPts val="0"/>
              </a:spcBef>
              <a:buFont typeface="Wingdings" panose="05000000000000000000" pitchFamily="2" charset="2"/>
              <a:buChar char="v"/>
            </a:pPr>
            <a:r>
              <a:rPr lang="en-US" sz="1600" dirty="0" smtClean="0">
                <a:latin typeface="Century Gothic" panose="020B0502020202020204" pitchFamily="34" charset="0"/>
              </a:rPr>
              <a:t>	Increase </a:t>
            </a:r>
            <a:r>
              <a:rPr lang="en-US" sz="1600" b="1" dirty="0">
                <a:latin typeface="Century Gothic" panose="020B0502020202020204" pitchFamily="34" charset="0"/>
              </a:rPr>
              <a:t>user autonomy</a:t>
            </a:r>
          </a:p>
          <a:p>
            <a:pPr marL="177800" lvl="1" indent="-177800" algn="just">
              <a:spcBef>
                <a:spcPts val="0"/>
              </a:spcBef>
              <a:buFont typeface="Wingdings" panose="05000000000000000000" pitchFamily="2" charset="2"/>
              <a:buChar char="v"/>
            </a:pPr>
            <a:endParaRPr lang="en-US" sz="1600" dirty="0">
              <a:latin typeface="Century Gothic" panose="020B0502020202020204" pitchFamily="34" charset="0"/>
            </a:endParaRPr>
          </a:p>
          <a:p>
            <a:pPr marL="177800" lvl="1" indent="-177800" algn="just">
              <a:spcBef>
                <a:spcPts val="0"/>
              </a:spcBef>
              <a:buFont typeface="Wingdings" panose="05000000000000000000" pitchFamily="2" charset="2"/>
              <a:buChar char="v"/>
            </a:pPr>
            <a:r>
              <a:rPr lang="en-US" sz="1600" b="1" dirty="0" smtClean="0">
                <a:latin typeface="Century Gothic" panose="020B0502020202020204" pitchFamily="34" charset="0"/>
              </a:rPr>
              <a:t>	Strengthen </a:t>
            </a:r>
            <a:r>
              <a:rPr lang="en-US" sz="1600" b="1" dirty="0">
                <a:latin typeface="Century Gothic" panose="020B0502020202020204" pitchFamily="34" charset="0"/>
              </a:rPr>
              <a:t>delivery processes</a:t>
            </a:r>
            <a:r>
              <a:rPr lang="en-US" sz="1600" dirty="0">
                <a:latin typeface="Century Gothic" panose="020B0502020202020204" pitchFamily="34" charset="0"/>
              </a:rPr>
              <a:t> including change management</a:t>
            </a:r>
          </a:p>
          <a:p>
            <a:pPr marL="177800" lvl="1" indent="-177800" algn="just">
              <a:spcBef>
                <a:spcPts val="0"/>
              </a:spcBef>
              <a:buFont typeface="Wingdings" panose="05000000000000000000" pitchFamily="2" charset="2"/>
              <a:buChar char="v"/>
            </a:pPr>
            <a:endParaRPr lang="en-US" sz="1600" b="1" dirty="0" smtClean="0">
              <a:latin typeface="Century Gothic" panose="020B0502020202020204" pitchFamily="34" charset="0"/>
            </a:endParaRPr>
          </a:p>
          <a:p>
            <a:pPr marL="177800" lvl="1" indent="-177800" algn="just">
              <a:spcBef>
                <a:spcPts val="0"/>
              </a:spcBef>
              <a:buFont typeface="Wingdings" panose="05000000000000000000" pitchFamily="2" charset="2"/>
              <a:buChar char="v"/>
            </a:pPr>
            <a:endParaRPr lang="en-US" sz="1600" dirty="0" smtClean="0">
              <a:latin typeface="Century Gothic" panose="020B0502020202020204" pitchFamily="34" charset="0"/>
            </a:endParaRPr>
          </a:p>
        </p:txBody>
      </p:sp>
    </p:spTree>
    <p:extLst>
      <p:ext uri="{BB962C8B-B14F-4D97-AF65-F5344CB8AC3E}">
        <p14:creationId xmlns:p14="http://schemas.microsoft.com/office/powerpoint/2010/main" xmlns="" val="938651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150"/>
            <a:ext cx="9144000" cy="697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13</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10" name="AutoShape 2"/>
          <p:cNvSpPr txBox="1">
            <a:spLocks noChangeArrowheads="1"/>
          </p:cNvSpPr>
          <p:nvPr/>
        </p:nvSpPr>
        <p:spPr>
          <a:xfrm>
            <a:off x="323849" y="542924"/>
            <a:ext cx="4284663" cy="649288"/>
          </a:xfrm>
          <a:prstGeom prst="roundRect">
            <a:avLst>
              <a:gd name="adj" fmla="val 16667"/>
            </a:avLst>
          </a:prstGeom>
        </p:spPr>
        <p:txBody>
          <a:bodyPr>
            <a:noAutofit/>
          </a:bodyPr>
          <a:lstStyle>
            <a:defPPr>
              <a:defRPr lang="en-US"/>
            </a:defPPr>
            <a:lvl1pPr>
              <a:spcBef>
                <a:spcPct val="0"/>
              </a:spcBef>
              <a:buNone/>
              <a:defRPr sz="3600" b="1" baseline="30000">
                <a:solidFill>
                  <a:srgbClr val="1F497D"/>
                </a:solidFill>
                <a:latin typeface="Century Gothic"/>
                <a:cs typeface="Century Gothic"/>
              </a:defRPr>
            </a:lvl1pPr>
          </a:lstStyle>
          <a:p>
            <a:r>
              <a:rPr lang="en-ZA" altLang="en-US" sz="4000" dirty="0"/>
              <a:t>Conclusion</a:t>
            </a:r>
          </a:p>
        </p:txBody>
      </p:sp>
      <p:sp>
        <p:nvSpPr>
          <p:cNvPr id="7" name="Content Placeholder 2"/>
          <p:cNvSpPr txBox="1">
            <a:spLocks/>
          </p:cNvSpPr>
          <p:nvPr/>
        </p:nvSpPr>
        <p:spPr>
          <a:xfrm>
            <a:off x="441326" y="1275907"/>
            <a:ext cx="7724480" cy="4391245"/>
          </a:xfrm>
          <a:prstGeom prst="rect">
            <a:avLst/>
          </a:prstGeom>
        </p:spPr>
        <p:style>
          <a:lnRef idx="0">
            <a:schemeClr val="accent1"/>
          </a:lnRef>
          <a:fillRef idx="3">
            <a:schemeClr val="accent1"/>
          </a:fillRef>
          <a:effectRef idx="3">
            <a:schemeClr val="accent1"/>
          </a:effectRef>
          <a:fontRef idx="minor">
            <a:schemeClr val="lt1"/>
          </a:fontRef>
        </p:style>
        <p:txBody>
          <a:bodyPr/>
          <a:lstStyle>
            <a:lvl1pPr marL="342900" indent="-342900" algn="l" rtl="0" eaLnBrk="1" fontAlgn="base" hangingPunct="1">
              <a:spcBef>
                <a:spcPct val="20000"/>
              </a:spcBef>
              <a:spcAft>
                <a:spcPct val="0"/>
              </a:spcAft>
              <a:buFont typeface="Wingdings" pitchFamily="2" charset="2"/>
              <a:buChar char="v"/>
              <a:defRPr lang="en-US" sz="2400" smtClean="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lang="en-US" sz="2000" smtClean="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lang="en-US" sz="2000" smtClean="0">
                <a:solidFill>
                  <a:schemeClr val="tx1"/>
                </a:solidFill>
                <a:latin typeface="+mn-lt"/>
              </a:defRPr>
            </a:lvl3pPr>
            <a:lvl4pPr marL="1600200" indent="-228600" algn="l" rtl="0" eaLnBrk="1" fontAlgn="base" hangingPunct="1">
              <a:spcBef>
                <a:spcPct val="20000"/>
              </a:spcBef>
              <a:spcAft>
                <a:spcPct val="0"/>
              </a:spcAft>
              <a:buChar char="•"/>
              <a:defRPr lang="en-US" smtClean="0">
                <a:solidFill>
                  <a:schemeClr val="tx1"/>
                </a:solidFill>
                <a:latin typeface="+mn-lt"/>
              </a:defRPr>
            </a:lvl4pPr>
            <a:lvl5pPr marL="2057400" indent="-228600" algn="l" rtl="0" eaLnBrk="1" fontAlgn="base" hangingPunct="1">
              <a:spcBef>
                <a:spcPct val="20000"/>
              </a:spcBef>
              <a:spcAft>
                <a:spcPct val="0"/>
              </a:spcAft>
              <a:buChar char="»"/>
              <a:defRPr lang="en-US" smtClean="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Font typeface="Arial"/>
              <a:buNone/>
            </a:pPr>
            <a:r>
              <a:rPr lang="en-US" altLang="en-US" sz="2000" b="1" dirty="0" smtClean="0">
                <a:solidFill>
                  <a:schemeClr val="accent6">
                    <a:lumMod val="50000"/>
                  </a:schemeClr>
                </a:solidFill>
                <a:latin typeface="Century Gothic" panose="020B0502020202020204" pitchFamily="34" charset="0"/>
              </a:rPr>
              <a:t>Significant progress has been made on NCV, according to DHET, this is evident in the </a:t>
            </a:r>
            <a:r>
              <a:rPr lang="en-US" altLang="en-US" sz="2000" b="1" u="sng" dirty="0" smtClean="0">
                <a:solidFill>
                  <a:schemeClr val="accent6">
                    <a:lumMod val="50000"/>
                  </a:schemeClr>
                </a:solidFill>
                <a:latin typeface="Century Gothic" panose="020B0502020202020204" pitchFamily="34" charset="0"/>
              </a:rPr>
              <a:t>significant reduction of requests for confirmation of results</a:t>
            </a:r>
            <a:r>
              <a:rPr lang="en-US" altLang="en-US" sz="2000" b="1" dirty="0" smtClean="0">
                <a:solidFill>
                  <a:schemeClr val="accent6">
                    <a:lumMod val="50000"/>
                  </a:schemeClr>
                </a:solidFill>
                <a:latin typeface="Century Gothic" panose="020B0502020202020204" pitchFamily="34" charset="0"/>
              </a:rPr>
              <a:t> that they are receiving. The execution of the completeness checks and resolution of matters arising will result in further increased confidence that the outstanding has been addressed.  </a:t>
            </a:r>
          </a:p>
          <a:p>
            <a:pPr marL="0" indent="0" algn="ctr">
              <a:buFont typeface="Arial"/>
              <a:buNone/>
            </a:pPr>
            <a:endParaRPr lang="en-US" altLang="en-US" sz="2000" b="1" dirty="0">
              <a:solidFill>
                <a:schemeClr val="accent6">
                  <a:lumMod val="50000"/>
                </a:schemeClr>
              </a:solidFill>
              <a:latin typeface="Century Gothic" panose="020B0502020202020204" pitchFamily="34" charset="0"/>
            </a:endParaRPr>
          </a:p>
          <a:p>
            <a:pPr marL="0" indent="0" algn="ctr">
              <a:buFont typeface="Arial"/>
              <a:buNone/>
            </a:pPr>
            <a:r>
              <a:rPr lang="en-US" altLang="en-US" sz="2000" b="1" dirty="0" smtClean="0">
                <a:solidFill>
                  <a:schemeClr val="accent6">
                    <a:lumMod val="50000"/>
                  </a:schemeClr>
                </a:solidFill>
                <a:latin typeface="Century Gothic" panose="020B0502020202020204" pitchFamily="34" charset="0"/>
              </a:rPr>
              <a:t>Process </a:t>
            </a:r>
            <a:r>
              <a:rPr lang="en-US" altLang="en-US" sz="2000" b="1" dirty="0">
                <a:solidFill>
                  <a:schemeClr val="accent6">
                    <a:lumMod val="50000"/>
                  </a:schemeClr>
                </a:solidFill>
                <a:latin typeface="Century Gothic" panose="020B0502020202020204" pitchFamily="34" charset="0"/>
              </a:rPr>
              <a:t>and System improvement is pivotal to ensure more streamlined </a:t>
            </a:r>
            <a:r>
              <a:rPr lang="en-US" altLang="en-US" sz="2000" b="1" dirty="0" err="1">
                <a:solidFill>
                  <a:schemeClr val="accent6">
                    <a:lumMod val="50000"/>
                  </a:schemeClr>
                </a:solidFill>
                <a:latin typeface="Century Gothic" panose="020B0502020202020204" pitchFamily="34" charset="0"/>
              </a:rPr>
              <a:t>standardisation</a:t>
            </a:r>
            <a:r>
              <a:rPr lang="en-US" altLang="en-US" sz="2000" b="1" dirty="0">
                <a:solidFill>
                  <a:schemeClr val="accent6">
                    <a:lumMod val="50000"/>
                  </a:schemeClr>
                </a:solidFill>
                <a:latin typeface="Century Gothic" panose="020B0502020202020204" pitchFamily="34" charset="0"/>
              </a:rPr>
              <a:t>, statistical moderation, resulting and certification processes. </a:t>
            </a:r>
          </a:p>
          <a:p>
            <a:pPr marL="0" indent="0" algn="ctr">
              <a:buFont typeface="Arial"/>
              <a:buNone/>
            </a:pPr>
            <a:endParaRPr lang="en-US" altLang="en-US" sz="2000" b="1" dirty="0">
              <a:solidFill>
                <a:schemeClr val="accent6">
                  <a:lumMod val="50000"/>
                </a:schemeClr>
              </a:solidFill>
              <a:latin typeface="Century Gothic" panose="020B0502020202020204" pitchFamily="34" charset="0"/>
            </a:endParaRPr>
          </a:p>
          <a:p>
            <a:pPr marL="0" indent="0" algn="ctr">
              <a:buFont typeface="Arial"/>
              <a:buNone/>
            </a:pPr>
            <a:r>
              <a:rPr lang="en-US" altLang="en-US" sz="2000" b="1" dirty="0">
                <a:solidFill>
                  <a:schemeClr val="accent6">
                    <a:lumMod val="50000"/>
                  </a:schemeClr>
                </a:solidFill>
                <a:latin typeface="Century Gothic" panose="020B0502020202020204" pitchFamily="34" charset="0"/>
              </a:rPr>
              <a:t>SITA remains committed to continue supporting Government to improve service delivery through the use of ICT.</a:t>
            </a:r>
          </a:p>
        </p:txBody>
      </p:sp>
    </p:spTree>
    <p:extLst>
      <p:ext uri="{BB962C8B-B14F-4D97-AF65-F5344CB8AC3E}">
        <p14:creationId xmlns:p14="http://schemas.microsoft.com/office/powerpoint/2010/main" xmlns="" val="3563399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A56227-5D48-2044-9FD7-3EAF296A177E}" type="slidenum">
              <a:rPr lang="en-US" smtClean="0"/>
              <a:pPr/>
              <a:t>14</a:t>
            </a:fld>
            <a:endParaRPr lang="en-US" dirty="0"/>
          </a:p>
        </p:txBody>
      </p:sp>
      <p:pic>
        <p:nvPicPr>
          <p:cNvPr id="11266" name="Picture 2" descr="C:\Users\stokiel\Desktop\Untitledppp.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492" y="13648"/>
            <a:ext cx="92202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454386" y="6444476"/>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5" name="Slide Number Placeholder 1"/>
          <p:cNvSpPr txBox="1">
            <a:spLocks/>
          </p:cNvSpPr>
          <p:nvPr/>
        </p:nvSpPr>
        <p:spPr>
          <a:xfrm>
            <a:off x="6957856" y="638262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A56227-5D48-2044-9FD7-3EAF296A177E}" type="slidenum">
              <a:rPr lang="en-US" smtClean="0"/>
              <a:pPr/>
              <a:t>14</a:t>
            </a:fld>
            <a:endParaRPr lang="en-US" dirty="0"/>
          </a:p>
        </p:txBody>
      </p:sp>
      <p:sp>
        <p:nvSpPr>
          <p:cNvPr id="6" name="TextBox 5"/>
          <p:cNvSpPr txBox="1"/>
          <p:nvPr/>
        </p:nvSpPr>
        <p:spPr>
          <a:xfrm>
            <a:off x="4666574" y="3042740"/>
            <a:ext cx="2093843" cy="913070"/>
          </a:xfrm>
          <a:prstGeom prst="rect">
            <a:avLst/>
          </a:prstGeom>
          <a:noFill/>
        </p:spPr>
        <p:txBody>
          <a:bodyPr wrap="none" rtlCol="0">
            <a:spAutoFit/>
          </a:bodyPr>
          <a:lstStyle/>
          <a:p>
            <a:endParaRPr lang="en-ZA" sz="4000" b="1" baseline="30000" dirty="0" smtClean="0">
              <a:solidFill>
                <a:schemeClr val="tx2"/>
              </a:solidFill>
              <a:latin typeface="Century Gothic"/>
              <a:cs typeface="Century Gothic"/>
            </a:endParaRPr>
          </a:p>
          <a:p>
            <a:r>
              <a:rPr lang="en-ZA" sz="4000" b="1" baseline="30000" dirty="0" smtClean="0">
                <a:solidFill>
                  <a:schemeClr val="tx2"/>
                </a:solidFill>
                <a:latin typeface="Century Gothic"/>
                <a:cs typeface="Century Gothic"/>
              </a:rPr>
              <a:t>THANK YOU</a:t>
            </a:r>
          </a:p>
        </p:txBody>
      </p:sp>
    </p:spTree>
    <p:extLst>
      <p:ext uri="{BB962C8B-B14F-4D97-AF65-F5344CB8AC3E}">
        <p14:creationId xmlns:p14="http://schemas.microsoft.com/office/powerpoint/2010/main" xmlns="" val="143887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150"/>
            <a:ext cx="9144000" cy="697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2</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10" name="Content Placeholder 2"/>
          <p:cNvSpPr txBox="1">
            <a:spLocks/>
          </p:cNvSpPr>
          <p:nvPr/>
        </p:nvSpPr>
        <p:spPr>
          <a:xfrm>
            <a:off x="441326" y="989740"/>
            <a:ext cx="7724480" cy="1742820"/>
          </a:xfrm>
          <a:prstGeom prst="rect">
            <a:avLst/>
          </a:prstGeom>
        </p:spPr>
        <p:style>
          <a:lnRef idx="0">
            <a:schemeClr val="accent1"/>
          </a:lnRef>
          <a:fillRef idx="3">
            <a:schemeClr val="accent1"/>
          </a:fillRef>
          <a:effectRef idx="3">
            <a:schemeClr val="accent1"/>
          </a:effectRef>
          <a:fontRef idx="minor">
            <a:schemeClr val="lt1"/>
          </a:fontRef>
        </p:style>
        <p:txBody>
          <a:bodyPr/>
          <a:lstStyle>
            <a:lvl1pPr marL="342900" indent="-342900" algn="l" rtl="0" eaLnBrk="1" fontAlgn="base" hangingPunct="1">
              <a:spcBef>
                <a:spcPct val="20000"/>
              </a:spcBef>
              <a:spcAft>
                <a:spcPct val="0"/>
              </a:spcAft>
              <a:buFont typeface="Wingdings" pitchFamily="2" charset="2"/>
              <a:buChar char="v"/>
              <a:defRPr lang="en-US" sz="2400" smtClean="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lang="en-US" sz="2000" smtClean="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lang="en-US" sz="2000" smtClean="0">
                <a:solidFill>
                  <a:schemeClr val="tx1"/>
                </a:solidFill>
                <a:latin typeface="+mn-lt"/>
              </a:defRPr>
            </a:lvl3pPr>
            <a:lvl4pPr marL="1600200" indent="-228600" algn="l" rtl="0" eaLnBrk="1" fontAlgn="base" hangingPunct="1">
              <a:spcBef>
                <a:spcPct val="20000"/>
              </a:spcBef>
              <a:spcAft>
                <a:spcPct val="0"/>
              </a:spcAft>
              <a:buChar char="•"/>
              <a:defRPr lang="en-US" smtClean="0">
                <a:solidFill>
                  <a:schemeClr val="tx1"/>
                </a:solidFill>
                <a:latin typeface="+mn-lt"/>
              </a:defRPr>
            </a:lvl4pPr>
            <a:lvl5pPr marL="2057400" indent="-228600" algn="l" rtl="0" eaLnBrk="1" fontAlgn="base" hangingPunct="1">
              <a:spcBef>
                <a:spcPct val="20000"/>
              </a:spcBef>
              <a:spcAft>
                <a:spcPct val="0"/>
              </a:spcAft>
              <a:buChar char="»"/>
              <a:defRPr lang="en-US" smtClean="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defRPr/>
            </a:pPr>
            <a:r>
              <a:rPr lang="en-US" altLang="en-US" sz="2000" b="1" i="1" kern="0" dirty="0" smtClean="0">
                <a:solidFill>
                  <a:schemeClr val="accent6">
                    <a:lumMod val="50000"/>
                  </a:schemeClr>
                </a:solidFill>
                <a:latin typeface="Century Gothic" panose="020B0502020202020204" pitchFamily="34" charset="0"/>
              </a:rPr>
              <a:t>“For exam dates 2007/11 to 2016/11the following records have been certified by </a:t>
            </a:r>
            <a:r>
              <a:rPr lang="en-US" altLang="en-US" sz="2000" b="1" i="1" kern="0" dirty="0" err="1" smtClean="0">
                <a:solidFill>
                  <a:schemeClr val="accent6">
                    <a:lumMod val="50000"/>
                  </a:schemeClr>
                </a:solidFill>
                <a:latin typeface="Century Gothic" panose="020B0502020202020204" pitchFamily="34" charset="0"/>
              </a:rPr>
              <a:t>Umalusi</a:t>
            </a:r>
            <a:r>
              <a:rPr lang="en-US" altLang="en-US" sz="2000" b="1" i="1" kern="0" dirty="0" smtClean="0">
                <a:solidFill>
                  <a:schemeClr val="accent6">
                    <a:lumMod val="50000"/>
                  </a:schemeClr>
                </a:solidFill>
                <a:latin typeface="Century Gothic" panose="020B0502020202020204" pitchFamily="34" charset="0"/>
              </a:rPr>
              <a:t>:</a:t>
            </a:r>
          </a:p>
          <a:p>
            <a:pPr>
              <a:defRPr/>
            </a:pPr>
            <a:r>
              <a:rPr lang="en-US" altLang="en-US" sz="2000" b="1" i="1" kern="0" dirty="0" smtClean="0">
                <a:solidFill>
                  <a:schemeClr val="accent6">
                    <a:lumMod val="50000"/>
                  </a:schemeClr>
                </a:solidFill>
                <a:latin typeface="Century Gothic" panose="020B0502020202020204" pitchFamily="34" charset="0"/>
              </a:rPr>
              <a:t>N3 = 570 463</a:t>
            </a:r>
          </a:p>
          <a:p>
            <a:pPr>
              <a:defRPr/>
            </a:pPr>
            <a:r>
              <a:rPr lang="en-US" altLang="en-US" sz="2000" b="1" i="1" kern="0" dirty="0" smtClean="0">
                <a:solidFill>
                  <a:schemeClr val="accent6">
                    <a:lumMod val="50000"/>
                  </a:schemeClr>
                </a:solidFill>
                <a:latin typeface="Century Gothic" panose="020B0502020202020204" pitchFamily="34" charset="0"/>
              </a:rPr>
              <a:t>NC(V) = 1 429 340”</a:t>
            </a:r>
          </a:p>
          <a:p>
            <a:pPr marL="0" indent="0" algn="r">
              <a:buNone/>
              <a:defRPr/>
            </a:pPr>
            <a:r>
              <a:rPr lang="en-US" altLang="en-US" sz="1400" b="1" i="1" kern="0" dirty="0" smtClean="0">
                <a:solidFill>
                  <a:schemeClr val="accent6">
                    <a:lumMod val="50000"/>
                  </a:schemeClr>
                </a:solidFill>
                <a:latin typeface="Century Gothic" panose="020B0502020202020204" pitchFamily="34" charset="0"/>
              </a:rPr>
              <a:t>Source: </a:t>
            </a:r>
            <a:r>
              <a:rPr lang="en-US" altLang="en-US" sz="1400" b="1" i="1" kern="0" dirty="0" err="1" smtClean="0">
                <a:solidFill>
                  <a:schemeClr val="accent6">
                    <a:lumMod val="50000"/>
                  </a:schemeClr>
                </a:solidFill>
                <a:latin typeface="Century Gothic" panose="020B0502020202020204" pitchFamily="34" charset="0"/>
              </a:rPr>
              <a:t>Umalusi</a:t>
            </a:r>
            <a:r>
              <a:rPr lang="en-US" altLang="en-US" sz="1400" b="1" i="1" kern="0" dirty="0" smtClean="0">
                <a:solidFill>
                  <a:schemeClr val="accent6">
                    <a:lumMod val="50000"/>
                  </a:schemeClr>
                </a:solidFill>
                <a:latin typeface="Century Gothic" panose="020B0502020202020204" pitchFamily="34" charset="0"/>
              </a:rPr>
              <a:t>  Presentation to SAFETSA, 19 May 2017</a:t>
            </a:r>
          </a:p>
        </p:txBody>
      </p:sp>
      <p:sp>
        <p:nvSpPr>
          <p:cNvPr id="7" name="Content Placeholder 2"/>
          <p:cNvSpPr txBox="1">
            <a:spLocks/>
          </p:cNvSpPr>
          <p:nvPr/>
        </p:nvSpPr>
        <p:spPr>
          <a:xfrm>
            <a:off x="455497" y="3066713"/>
            <a:ext cx="7724480" cy="2451586"/>
          </a:xfrm>
          <a:prstGeom prst="rect">
            <a:avLst/>
          </a:prstGeom>
        </p:spPr>
        <p:style>
          <a:lnRef idx="0">
            <a:schemeClr val="accent1"/>
          </a:lnRef>
          <a:fillRef idx="3">
            <a:schemeClr val="accent1"/>
          </a:fillRef>
          <a:effectRef idx="3">
            <a:schemeClr val="accent1"/>
          </a:effectRef>
          <a:fontRef idx="minor">
            <a:schemeClr val="lt1"/>
          </a:fontRef>
        </p:style>
        <p:txBody>
          <a:bodyPr/>
          <a:lstStyle>
            <a:lvl1pPr marL="342900" indent="-342900" algn="l" rtl="0" eaLnBrk="1" fontAlgn="base" hangingPunct="1">
              <a:spcBef>
                <a:spcPct val="20000"/>
              </a:spcBef>
              <a:spcAft>
                <a:spcPct val="0"/>
              </a:spcAft>
              <a:buFont typeface="Wingdings" pitchFamily="2" charset="2"/>
              <a:buChar char="v"/>
              <a:defRPr lang="en-US" sz="2400" smtClean="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lang="en-US" sz="2000" smtClean="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lang="en-US" sz="2000" smtClean="0">
                <a:solidFill>
                  <a:schemeClr val="tx1"/>
                </a:solidFill>
                <a:latin typeface="+mn-lt"/>
              </a:defRPr>
            </a:lvl3pPr>
            <a:lvl4pPr marL="1600200" indent="-228600" algn="l" rtl="0" eaLnBrk="1" fontAlgn="base" hangingPunct="1">
              <a:spcBef>
                <a:spcPct val="20000"/>
              </a:spcBef>
              <a:spcAft>
                <a:spcPct val="0"/>
              </a:spcAft>
              <a:buChar char="•"/>
              <a:defRPr lang="en-US" smtClean="0">
                <a:solidFill>
                  <a:schemeClr val="tx1"/>
                </a:solidFill>
                <a:latin typeface="+mn-lt"/>
              </a:defRPr>
            </a:lvl4pPr>
            <a:lvl5pPr marL="2057400" indent="-228600" algn="l" rtl="0" eaLnBrk="1" fontAlgn="base" hangingPunct="1">
              <a:spcBef>
                <a:spcPct val="20000"/>
              </a:spcBef>
              <a:spcAft>
                <a:spcPct val="0"/>
              </a:spcAft>
              <a:buChar char="»"/>
              <a:defRPr lang="en-US" smtClean="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 typeface="Wingdings" pitchFamily="2" charset="2"/>
              <a:buNone/>
              <a:defRPr/>
            </a:pPr>
            <a:r>
              <a:rPr lang="en-US" sz="1800" b="1" i="1" kern="0" dirty="0">
                <a:solidFill>
                  <a:schemeClr val="accent6">
                    <a:lumMod val="50000"/>
                  </a:schemeClr>
                </a:solidFill>
                <a:latin typeface="Century Gothic" panose="020B0502020202020204" pitchFamily="34" charset="0"/>
              </a:rPr>
              <a:t>Multitudes of TVET college certificates have been cleared and ready for collection</a:t>
            </a:r>
          </a:p>
          <a:p>
            <a:pPr marL="0" indent="0">
              <a:buFont typeface="Wingdings" pitchFamily="2" charset="2"/>
              <a:buNone/>
              <a:defRPr/>
            </a:pPr>
            <a:r>
              <a:rPr lang="en-US" sz="1600" i="1" kern="0" dirty="0">
                <a:solidFill>
                  <a:schemeClr val="accent6">
                    <a:lumMod val="50000"/>
                  </a:schemeClr>
                </a:solidFill>
                <a:latin typeface="Century Gothic" panose="020B0502020202020204" pitchFamily="34" charset="0"/>
              </a:rPr>
              <a:t>The Department of Higher Education and Training (DHET) has been working tirelessly in collaboration with college management, the State Information and Technology </a:t>
            </a:r>
            <a:r>
              <a:rPr lang="en-US" sz="1600" i="1" kern="0" dirty="0" smtClean="0">
                <a:solidFill>
                  <a:schemeClr val="accent6">
                    <a:lumMod val="50000"/>
                  </a:schemeClr>
                </a:solidFill>
                <a:latin typeface="Century Gothic" panose="020B0502020202020204" pitchFamily="34" charset="0"/>
              </a:rPr>
              <a:t>Agency </a:t>
            </a:r>
            <a:r>
              <a:rPr lang="en-US" sz="1600" i="1" kern="0" dirty="0">
                <a:solidFill>
                  <a:schemeClr val="accent6">
                    <a:lumMod val="50000"/>
                  </a:schemeClr>
                </a:solidFill>
                <a:latin typeface="Century Gothic" panose="020B0502020202020204" pitchFamily="34" charset="0"/>
              </a:rPr>
              <a:t>(SITA) and the quality assurer UMALUSI in a massive mop up project to clear outstanding NC (V) certificates for Technical and Vocational Education and Training (TVET) Colleges going as far back as 2007.</a:t>
            </a:r>
            <a:endParaRPr lang="en-US" altLang="en-US" sz="1600" i="1" kern="0" dirty="0">
              <a:solidFill>
                <a:schemeClr val="accent6">
                  <a:lumMod val="50000"/>
                </a:schemeClr>
              </a:solidFill>
              <a:latin typeface="Century Gothic" panose="020B0502020202020204" pitchFamily="34" charset="0"/>
            </a:endParaRPr>
          </a:p>
          <a:p>
            <a:pPr marL="0" indent="0" algn="r">
              <a:buFont typeface="Wingdings" pitchFamily="2" charset="2"/>
              <a:buNone/>
              <a:defRPr/>
            </a:pPr>
            <a:r>
              <a:rPr lang="en-US" altLang="en-US" sz="1400" b="1" i="1" kern="0" dirty="0">
                <a:solidFill>
                  <a:schemeClr val="accent6">
                    <a:lumMod val="50000"/>
                  </a:schemeClr>
                </a:solidFill>
                <a:latin typeface="Century Gothic" panose="020B0502020202020204" pitchFamily="34" charset="0"/>
              </a:rPr>
              <a:t>Source: DHET </a:t>
            </a:r>
            <a:r>
              <a:rPr lang="es-ES" altLang="en-US" sz="1400" b="1" i="1" kern="0" dirty="0">
                <a:solidFill>
                  <a:schemeClr val="accent6">
                    <a:lumMod val="50000"/>
                  </a:schemeClr>
                </a:solidFill>
                <a:latin typeface="Century Gothic" panose="020B0502020202020204" pitchFamily="34" charset="0"/>
              </a:rPr>
              <a:t>Media </a:t>
            </a:r>
            <a:r>
              <a:rPr lang="es-ES" altLang="en-US" sz="1400" b="1" i="1" kern="0" dirty="0" err="1">
                <a:solidFill>
                  <a:schemeClr val="accent6">
                    <a:lumMod val="50000"/>
                  </a:schemeClr>
                </a:solidFill>
                <a:latin typeface="Century Gothic" panose="020B0502020202020204" pitchFamily="34" charset="0"/>
              </a:rPr>
              <a:t>Release</a:t>
            </a:r>
            <a:r>
              <a:rPr lang="es-ES" altLang="en-US" sz="1400" b="1" i="1" kern="0" dirty="0">
                <a:solidFill>
                  <a:schemeClr val="accent6">
                    <a:lumMod val="50000"/>
                  </a:schemeClr>
                </a:solidFill>
                <a:latin typeface="Century Gothic" panose="020B0502020202020204" pitchFamily="34" charset="0"/>
              </a:rPr>
              <a:t>, 8 June 2017</a:t>
            </a:r>
          </a:p>
        </p:txBody>
      </p:sp>
    </p:spTree>
    <p:extLst>
      <p:ext uri="{BB962C8B-B14F-4D97-AF65-F5344CB8AC3E}">
        <p14:creationId xmlns:p14="http://schemas.microsoft.com/office/powerpoint/2010/main" xmlns="" val="1753371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639"/>
            <a:ext cx="9144000" cy="697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3</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9" name="Title 1"/>
          <p:cNvSpPr txBox="1">
            <a:spLocks/>
          </p:cNvSpPr>
          <p:nvPr/>
        </p:nvSpPr>
        <p:spPr>
          <a:xfrm>
            <a:off x="640689" y="2359736"/>
            <a:ext cx="7772400" cy="1046776"/>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000" b="1" dirty="0" smtClean="0">
                <a:solidFill>
                  <a:schemeClr val="tx2"/>
                </a:solidFill>
                <a:latin typeface="Century Gothic" panose="020B0502020202020204" pitchFamily="34" charset="0"/>
              </a:rPr>
              <a:t>NC(V)</a:t>
            </a:r>
            <a:endParaRPr lang="en-ZA" sz="4000" b="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xmlns="" val="3335835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7150"/>
            <a:ext cx="9144000" cy="697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4</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20" name="Title 4"/>
          <p:cNvSpPr txBox="1">
            <a:spLocks/>
          </p:cNvSpPr>
          <p:nvPr/>
        </p:nvSpPr>
        <p:spPr>
          <a:xfrm>
            <a:off x="183563" y="519434"/>
            <a:ext cx="7227172" cy="818048"/>
          </a:xfrm>
          <a:prstGeom prst="roundRect">
            <a:avLst>
              <a:gd name="adj" fmla="val 16667"/>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baseline="30000" dirty="0">
                <a:solidFill>
                  <a:srgbClr val="1F497D"/>
                </a:solidFill>
                <a:latin typeface="Century Gothic"/>
                <a:ea typeface="+mn-ea"/>
                <a:cs typeface="Century Gothic"/>
              </a:rPr>
              <a:t>NCV: Progress and Status of Outstanding - 200711 to 201603</a:t>
            </a:r>
          </a:p>
        </p:txBody>
      </p:sp>
      <p:graphicFrame>
        <p:nvGraphicFramePr>
          <p:cNvPr id="21" name="Table 20"/>
          <p:cNvGraphicFramePr>
            <a:graphicFrameLocks noGrp="1"/>
          </p:cNvGraphicFramePr>
          <p:nvPr>
            <p:extLst>
              <p:ext uri="{D42A27DB-BD31-4B8C-83A1-F6EECF244321}">
                <p14:modId xmlns:p14="http://schemas.microsoft.com/office/powerpoint/2010/main" xmlns="" val="2559952580"/>
              </p:ext>
            </p:extLst>
          </p:nvPr>
        </p:nvGraphicFramePr>
        <p:xfrm>
          <a:off x="1098001" y="1399996"/>
          <a:ext cx="7011227" cy="2590801"/>
        </p:xfrm>
        <a:graphic>
          <a:graphicData uri="http://schemas.openxmlformats.org/drawingml/2006/table">
            <a:tbl>
              <a:tblPr/>
              <a:tblGrid>
                <a:gridCol w="1314823"/>
                <a:gridCol w="839249"/>
                <a:gridCol w="1174949"/>
                <a:gridCol w="1311327"/>
                <a:gridCol w="1007099"/>
                <a:gridCol w="1363780"/>
              </a:tblGrid>
              <a:tr h="659381">
                <a:tc rowSpan="2">
                  <a:txBody>
                    <a:bodyPr/>
                    <a:lstStyle/>
                    <a:p>
                      <a:pPr algn="ctr" fontAlgn="b"/>
                      <a:r>
                        <a:rPr lang="en-US" sz="1200" b="0" i="0" u="none" strike="noStrike" dirty="0">
                          <a:solidFill>
                            <a:srgbClr val="000000"/>
                          </a:solidFill>
                          <a:effectLst/>
                          <a:latin typeface="Century Gothic" panose="020B0502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200" b="1" i="0" u="none" strike="noStrike" dirty="0" smtClean="0">
                          <a:solidFill>
                            <a:srgbClr val="000000"/>
                          </a:solidFill>
                          <a:effectLst/>
                          <a:latin typeface="Century Gothic" panose="020B0502020202020204" pitchFamily="34" charset="0"/>
                        </a:rPr>
                        <a:t>Aug-15</a:t>
                      </a: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2">
                  <a:txBody>
                    <a:bodyPr/>
                    <a:lstStyle/>
                    <a:p>
                      <a:pPr algn="ctr" fontAlgn="ctr"/>
                      <a:r>
                        <a:rPr lang="en-US" sz="1200" b="1" i="0" u="none" strike="noStrike" dirty="0" smtClean="0">
                          <a:solidFill>
                            <a:srgbClr val="000000"/>
                          </a:solidFill>
                          <a:effectLst/>
                          <a:latin typeface="Century Gothic" panose="020B0502020202020204" pitchFamily="34" charset="0"/>
                        </a:rPr>
                        <a:t>22-Feb-17</a:t>
                      </a: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a:txBody>
                    <a:bodyPr/>
                    <a:lstStyle/>
                    <a:p>
                      <a:pPr algn="ctr" fontAlgn="ctr"/>
                      <a:r>
                        <a:rPr lang="en-US" sz="1200" b="1" i="0" u="none" strike="noStrike" dirty="0" smtClean="0">
                          <a:solidFill>
                            <a:srgbClr val="000000"/>
                          </a:solidFill>
                          <a:effectLst/>
                          <a:latin typeface="Century Gothic" panose="020B0502020202020204" pitchFamily="34" charset="0"/>
                        </a:rPr>
                        <a:t>21-May-17</a:t>
                      </a:r>
                    </a:p>
                    <a:p>
                      <a:pPr algn="ctr" fontAlgn="ctr"/>
                      <a:r>
                        <a:rPr lang="en-US" sz="1200" b="1" i="0" u="none" strike="noStrike" dirty="0" smtClean="0">
                          <a:solidFill>
                            <a:srgbClr val="000000"/>
                          </a:solidFill>
                          <a:effectLst/>
                          <a:latin typeface="Century Gothic" panose="020B0502020202020204" pitchFamily="34" charset="0"/>
                        </a:rPr>
                        <a:t>(Excluding Completeness Checks)</a:t>
                      </a: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gridSpan="2">
                  <a:txBody>
                    <a:bodyPr/>
                    <a:lstStyle/>
                    <a:p>
                      <a:pPr algn="ctr" fontAlgn="ctr"/>
                      <a:r>
                        <a:rPr lang="en-US" sz="1200" b="1" i="0" u="none" strike="noStrike" dirty="0" smtClean="0">
                          <a:solidFill>
                            <a:srgbClr val="000000"/>
                          </a:solidFill>
                          <a:effectLst/>
                          <a:latin typeface="Century Gothic" panose="020B0502020202020204" pitchFamily="34" charset="0"/>
                        </a:rPr>
                        <a:t>Breakdown of Current Outstanding</a:t>
                      </a: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r>
              <a:tr h="68999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dirty="0">
                          <a:solidFill>
                            <a:srgbClr val="000000"/>
                          </a:solidFill>
                          <a:effectLst/>
                          <a:latin typeface="Century Gothic" panose="020B0502020202020204" pitchFamily="34" charset="0"/>
                        </a:rPr>
                        <a:t>Centre In Arrears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Currently Being Addressed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407025">
                <a:tc>
                  <a:txBody>
                    <a:bodyPr/>
                    <a:lstStyle/>
                    <a:p>
                      <a:pPr lvl="1" algn="l" fontAlgn="b"/>
                      <a:r>
                        <a:rPr lang="en-US" sz="1200" b="1" i="0" u="none" strike="noStrike" dirty="0">
                          <a:solidFill>
                            <a:srgbClr val="000000"/>
                          </a:solidFill>
                          <a:effectLst/>
                          <a:latin typeface="Century Gothic" panose="020B0502020202020204" pitchFamily="34" charset="0"/>
                        </a:rPr>
                        <a:t>Private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3">
                  <a:txBody>
                    <a:bodyPr/>
                    <a:lstStyle/>
                    <a:p>
                      <a:pPr algn="ctr" fontAlgn="b"/>
                      <a:r>
                        <a:rPr lang="en-US" sz="1200" b="0" i="0" u="none" strike="noStrike" dirty="0" smtClean="0">
                          <a:solidFill>
                            <a:srgbClr val="000000"/>
                          </a:solidFill>
                          <a:effectLst/>
                          <a:latin typeface="Century Gothic" panose="020B0502020202020204" pitchFamily="34" charset="0"/>
                        </a:rPr>
                        <a:t>236 815</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200" b="0" i="0" u="none" strike="noStrike" dirty="0">
                          <a:solidFill>
                            <a:srgbClr val="000000"/>
                          </a:solidFill>
                          <a:effectLst/>
                          <a:latin typeface="Century Gothic" panose="020B0502020202020204" pitchFamily="34" charset="0"/>
                        </a:rPr>
                        <a:t> </a:t>
                      </a:r>
                      <a:r>
                        <a:rPr lang="en-US" sz="1200" b="0" i="0" u="none" strike="noStrike" dirty="0" smtClean="0">
                          <a:solidFill>
                            <a:srgbClr val="000000"/>
                          </a:solidFill>
                          <a:effectLst/>
                          <a:latin typeface="Century Gothic" panose="020B0502020202020204" pitchFamily="34" charset="0"/>
                        </a:rPr>
                        <a:t>1</a:t>
                      </a:r>
                      <a:r>
                        <a:rPr lang="en-US" sz="1200" b="0" i="0" u="none" strike="noStrike" baseline="0" dirty="0" smtClean="0">
                          <a:solidFill>
                            <a:srgbClr val="000000"/>
                          </a:solidFill>
                          <a:effectLst/>
                          <a:latin typeface="Century Gothic" panose="020B0502020202020204" pitchFamily="34" charset="0"/>
                        </a:rPr>
                        <a:t> 139</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dirty="0">
                          <a:solidFill>
                            <a:srgbClr val="000000"/>
                          </a:solidFill>
                          <a:effectLst/>
                          <a:latin typeface="Century Gothic" panose="020B0502020202020204" pitchFamily="34" charset="0"/>
                        </a:rPr>
                        <a:t> </a:t>
                      </a:r>
                      <a:r>
                        <a:rPr lang="en-US" sz="1200" b="0" i="0" u="none" strike="noStrike" dirty="0" smtClean="0">
                          <a:solidFill>
                            <a:srgbClr val="000000"/>
                          </a:solidFill>
                          <a:effectLst/>
                          <a:latin typeface="Century Gothic" panose="020B0502020202020204" pitchFamily="34" charset="0"/>
                        </a:rPr>
                        <a:t>654</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US" sz="1200" b="0" i="0" u="none" strike="noStrike" dirty="0">
                          <a:solidFill>
                            <a:srgbClr val="000000"/>
                          </a:solidFill>
                          <a:effectLst/>
                          <a:latin typeface="Century Gothic" panose="020B0502020202020204" pitchFamily="34" charset="0"/>
                        </a:rPr>
                        <a:t> </a:t>
                      </a:r>
                      <a:r>
                        <a:rPr lang="en-US" sz="1200" b="0" i="0" u="none" strike="noStrike" dirty="0" smtClean="0">
                          <a:solidFill>
                            <a:srgbClr val="000000"/>
                          </a:solidFill>
                          <a:effectLst/>
                          <a:latin typeface="Century Gothic" panose="020B0502020202020204" pitchFamily="34" charset="0"/>
                        </a:rPr>
                        <a:t>654</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smtClean="0">
                          <a:solidFill>
                            <a:srgbClr val="000000"/>
                          </a:solidFill>
                          <a:effectLst/>
                          <a:latin typeface="Century Gothic" panose="020B0502020202020204" pitchFamily="34" charset="0"/>
                        </a:rPr>
                        <a:t>0</a:t>
                      </a: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07025">
                <a:tc>
                  <a:txBody>
                    <a:bodyPr/>
                    <a:lstStyle/>
                    <a:p>
                      <a:pPr lvl="1" algn="l" fontAlgn="b"/>
                      <a:r>
                        <a:rPr lang="en-US" sz="1200" b="1" i="0" u="none" strike="noStrike" dirty="0">
                          <a:solidFill>
                            <a:srgbClr val="000000"/>
                          </a:solidFill>
                          <a:effectLst/>
                          <a:latin typeface="Century Gothic" panose="020B0502020202020204" pitchFamily="34" charset="0"/>
                        </a:rPr>
                        <a:t>State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ctr" fontAlgn="b"/>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200" b="0" i="0" u="none" strike="noStrike" dirty="0">
                          <a:solidFill>
                            <a:srgbClr val="000000"/>
                          </a:solidFill>
                          <a:effectLst/>
                          <a:latin typeface="Century Gothic" panose="020B0502020202020204" pitchFamily="34" charset="0"/>
                        </a:rPr>
                        <a:t>32 </a:t>
                      </a:r>
                      <a:r>
                        <a:rPr lang="en-US" sz="1200" b="0" i="0" u="none" strike="noStrike" dirty="0" smtClean="0">
                          <a:solidFill>
                            <a:srgbClr val="000000"/>
                          </a:solidFill>
                          <a:effectLst/>
                          <a:latin typeface="Century Gothic" panose="020B0502020202020204" pitchFamily="34" charset="0"/>
                        </a:rPr>
                        <a:t>158</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dirty="0" smtClean="0">
                          <a:solidFill>
                            <a:srgbClr val="000000"/>
                          </a:solidFill>
                          <a:effectLst/>
                          <a:latin typeface="Century Gothic" panose="020B0502020202020204" pitchFamily="34" charset="0"/>
                        </a:rPr>
                        <a:t>11</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US" sz="1200" b="0" i="0" u="none" strike="noStrike" dirty="0" smtClean="0">
                          <a:solidFill>
                            <a:srgbClr val="000000"/>
                          </a:solidFill>
                          <a:effectLst/>
                          <a:latin typeface="Century Gothic" panose="020B0502020202020204" pitchFamily="34" charset="0"/>
                        </a:rPr>
                        <a:t>3</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rgbClr val="000000"/>
                          </a:solidFill>
                          <a:effectLst/>
                          <a:latin typeface="Century Gothic" panose="020B0502020202020204" pitchFamily="34" charset="0"/>
                        </a:rPr>
                        <a:t> </a:t>
                      </a:r>
                      <a:r>
                        <a:rPr lang="en-US" sz="1200" b="0" i="0" u="none" strike="noStrike" dirty="0" smtClean="0">
                          <a:solidFill>
                            <a:srgbClr val="000000"/>
                          </a:solidFill>
                          <a:effectLst/>
                          <a:latin typeface="Century Gothic" panose="020B0502020202020204" pitchFamily="34" charset="0"/>
                        </a:rPr>
                        <a:t>8</a:t>
                      </a: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27375">
                <a:tc>
                  <a:txBody>
                    <a:bodyPr/>
                    <a:lstStyle/>
                    <a:p>
                      <a:pPr lvl="1" algn="l" fontAlgn="b"/>
                      <a:r>
                        <a:rPr lang="en-US" sz="1200" b="1" i="0" u="none" strike="noStrike" dirty="0">
                          <a:solidFill>
                            <a:srgbClr val="000000"/>
                          </a:solidFill>
                          <a:effectLst/>
                          <a:latin typeface="Century Gothic" panose="020B0502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ctr" fontAlgn="b"/>
                      <a:endParaRPr lang="en-US" sz="1200" b="1"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200" b="1" i="0" u="none" strike="noStrike" dirty="0" smtClean="0">
                          <a:solidFill>
                            <a:srgbClr val="000000"/>
                          </a:solidFill>
                          <a:effectLst/>
                          <a:latin typeface="Century Gothic" panose="020B0502020202020204" pitchFamily="34" charset="0"/>
                        </a:rPr>
                        <a:t>33 297</a:t>
                      </a: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1" i="0" u="none" strike="noStrike" dirty="0">
                          <a:solidFill>
                            <a:srgbClr val="000000"/>
                          </a:solidFill>
                          <a:effectLst/>
                          <a:latin typeface="Century Gothic" panose="020B0502020202020204" pitchFamily="34" charset="0"/>
                        </a:rPr>
                        <a:t> </a:t>
                      </a:r>
                      <a:r>
                        <a:rPr lang="en-US" sz="1200" b="1" i="0" u="none" strike="noStrike" dirty="0" smtClean="0">
                          <a:solidFill>
                            <a:srgbClr val="000000"/>
                          </a:solidFill>
                          <a:effectLst/>
                          <a:latin typeface="Century Gothic" panose="020B0502020202020204" pitchFamily="34" charset="0"/>
                        </a:rPr>
                        <a:t>665</a:t>
                      </a: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b"/>
                      <a:r>
                        <a:rPr lang="en-US" sz="1200" b="1" i="0" u="none" strike="noStrike" dirty="0">
                          <a:solidFill>
                            <a:srgbClr val="000000"/>
                          </a:solidFill>
                          <a:effectLst/>
                          <a:latin typeface="Century Gothic" panose="020B0502020202020204" pitchFamily="34" charset="0"/>
                        </a:rPr>
                        <a:t> </a:t>
                      </a:r>
                      <a:r>
                        <a:rPr lang="en-US" sz="1200" b="1" i="0" u="none" strike="noStrike" dirty="0" smtClean="0">
                          <a:solidFill>
                            <a:srgbClr val="000000"/>
                          </a:solidFill>
                          <a:effectLst/>
                          <a:latin typeface="Century Gothic" panose="020B0502020202020204" pitchFamily="34" charset="0"/>
                        </a:rPr>
                        <a:t>657</a:t>
                      </a: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dirty="0">
                          <a:solidFill>
                            <a:srgbClr val="000000"/>
                          </a:solidFill>
                          <a:effectLst/>
                          <a:latin typeface="Century Gothic" panose="020B0502020202020204" pitchFamily="34" charset="0"/>
                        </a:rPr>
                        <a:t> </a:t>
                      </a:r>
                      <a:r>
                        <a:rPr lang="en-US" sz="1200" b="1" i="0" u="none" strike="noStrike" dirty="0" smtClean="0">
                          <a:solidFill>
                            <a:srgbClr val="000000"/>
                          </a:solidFill>
                          <a:effectLst/>
                          <a:latin typeface="Century Gothic" panose="020B0502020202020204" pitchFamily="34" charset="0"/>
                        </a:rPr>
                        <a:t>8</a:t>
                      </a:r>
                      <a:endParaRPr lang="en-US" sz="12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22" name="Rectangle 21"/>
          <p:cNvSpPr/>
          <p:nvPr/>
        </p:nvSpPr>
        <p:spPr>
          <a:xfrm>
            <a:off x="304800" y="4098840"/>
            <a:ext cx="2438401" cy="685801"/>
          </a:xfrm>
          <a:prstGeom prst="rect">
            <a:avLst/>
          </a:prstGeom>
          <a:ln/>
        </p:spPr>
        <p:style>
          <a:lnRef idx="0">
            <a:schemeClr val="accent1"/>
          </a:lnRef>
          <a:fillRef idx="3">
            <a:schemeClr val="accent1"/>
          </a:fillRef>
          <a:effectRef idx="3">
            <a:schemeClr val="accent1"/>
          </a:effectRef>
          <a:fontRef idx="minor">
            <a:schemeClr val="lt1"/>
          </a:fontRef>
        </p:style>
        <p:txBody>
          <a:bodyPr rtlCol="0" anchor="t"/>
          <a:lstStyle/>
          <a:p>
            <a:pPr algn="ctr"/>
            <a:r>
              <a:rPr lang="en-US" sz="1200" b="1" dirty="0">
                <a:solidFill>
                  <a:schemeClr val="tx1"/>
                </a:solidFill>
                <a:latin typeface="Century Gothic" panose="020B0502020202020204" pitchFamily="34" charset="0"/>
              </a:rPr>
              <a:t>Key Challenges</a:t>
            </a:r>
          </a:p>
          <a:p>
            <a:pPr marL="285750" indent="-285750">
              <a:buFontTx/>
              <a:buChar char="-"/>
            </a:pPr>
            <a:r>
              <a:rPr lang="en-US" sz="1200" dirty="0">
                <a:solidFill>
                  <a:schemeClr val="tx1"/>
                </a:solidFill>
                <a:latin typeface="Century Gothic" panose="020B0502020202020204" pitchFamily="34" charset="0"/>
              </a:rPr>
              <a:t>Address on record basis</a:t>
            </a:r>
          </a:p>
          <a:p>
            <a:pPr marL="285750" indent="-285750">
              <a:buFontTx/>
              <a:buChar char="-"/>
            </a:pPr>
            <a:r>
              <a:rPr lang="en-US" sz="1200" dirty="0">
                <a:solidFill>
                  <a:schemeClr val="tx1"/>
                </a:solidFill>
                <a:latin typeface="Century Gothic" panose="020B0502020202020204" pitchFamily="34" charset="0"/>
              </a:rPr>
              <a:t>Centre in Arrears</a:t>
            </a:r>
          </a:p>
        </p:txBody>
      </p:sp>
      <p:sp>
        <p:nvSpPr>
          <p:cNvPr id="23" name="Right Arrow 22"/>
          <p:cNvSpPr/>
          <p:nvPr/>
        </p:nvSpPr>
        <p:spPr>
          <a:xfrm>
            <a:off x="2819400" y="4276809"/>
            <a:ext cx="550700" cy="415499"/>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4" name="Rectangle 23"/>
          <p:cNvSpPr/>
          <p:nvPr/>
        </p:nvSpPr>
        <p:spPr>
          <a:xfrm>
            <a:off x="3429000" y="4098840"/>
            <a:ext cx="2438401" cy="685801"/>
          </a:xfrm>
          <a:prstGeom prst="rect">
            <a:avLst/>
          </a:prstGeom>
          <a:ln/>
        </p:spPr>
        <p:style>
          <a:lnRef idx="0">
            <a:schemeClr val="accent1"/>
          </a:lnRef>
          <a:fillRef idx="3">
            <a:schemeClr val="accent1"/>
          </a:fillRef>
          <a:effectRef idx="3">
            <a:schemeClr val="accent1"/>
          </a:effectRef>
          <a:fontRef idx="minor">
            <a:schemeClr val="lt1"/>
          </a:fontRef>
        </p:style>
        <p:txBody>
          <a:bodyPr rtlCol="0" anchor="t"/>
          <a:lstStyle/>
          <a:p>
            <a:pPr algn="ctr"/>
            <a:r>
              <a:rPr lang="en-US" sz="1200" b="1" dirty="0">
                <a:solidFill>
                  <a:schemeClr val="tx1"/>
                </a:solidFill>
                <a:latin typeface="Century Gothic" panose="020B0502020202020204" pitchFamily="34" charset="0"/>
              </a:rPr>
              <a:t>Implications</a:t>
            </a:r>
          </a:p>
          <a:p>
            <a:pPr marL="285750" indent="-285750">
              <a:buFontTx/>
              <a:buChar char="-"/>
            </a:pPr>
            <a:r>
              <a:rPr lang="en-US" sz="1200" dirty="0">
                <a:solidFill>
                  <a:schemeClr val="tx1"/>
                </a:solidFill>
                <a:latin typeface="Century Gothic" panose="020B0502020202020204" pitchFamily="34" charset="0"/>
              </a:rPr>
              <a:t>Delay in processing</a:t>
            </a:r>
          </a:p>
        </p:txBody>
      </p:sp>
      <p:sp>
        <p:nvSpPr>
          <p:cNvPr id="25" name="Right Arrow 24"/>
          <p:cNvSpPr/>
          <p:nvPr/>
        </p:nvSpPr>
        <p:spPr>
          <a:xfrm>
            <a:off x="5955000" y="4276809"/>
            <a:ext cx="550700" cy="415499"/>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8" name="Rectangle 27"/>
          <p:cNvSpPr/>
          <p:nvPr/>
        </p:nvSpPr>
        <p:spPr>
          <a:xfrm>
            <a:off x="6553198" y="4098840"/>
            <a:ext cx="2438401" cy="685801"/>
          </a:xfrm>
          <a:prstGeom prst="rect">
            <a:avLst/>
          </a:prstGeom>
          <a:ln/>
        </p:spPr>
        <p:style>
          <a:lnRef idx="0">
            <a:schemeClr val="accent1"/>
          </a:lnRef>
          <a:fillRef idx="3">
            <a:schemeClr val="accent1"/>
          </a:fillRef>
          <a:effectRef idx="3">
            <a:schemeClr val="accent1"/>
          </a:effectRef>
          <a:fontRef idx="minor">
            <a:schemeClr val="lt1"/>
          </a:fontRef>
        </p:style>
        <p:txBody>
          <a:bodyPr rtlCol="0" anchor="t"/>
          <a:lstStyle/>
          <a:p>
            <a:pPr algn="ctr"/>
            <a:r>
              <a:rPr lang="en-US" sz="1200" b="1" dirty="0">
                <a:solidFill>
                  <a:schemeClr val="tx1"/>
                </a:solidFill>
                <a:latin typeface="Century Gothic" panose="020B0502020202020204" pitchFamily="34" charset="0"/>
              </a:rPr>
              <a:t>Way Forward</a:t>
            </a:r>
          </a:p>
          <a:p>
            <a:pPr marL="285750" indent="-285750">
              <a:buFontTx/>
              <a:buChar char="-"/>
            </a:pPr>
            <a:r>
              <a:rPr lang="en-US" sz="1200" dirty="0">
                <a:solidFill>
                  <a:schemeClr val="tx1"/>
                </a:solidFill>
                <a:latin typeface="Century Gothic" panose="020B0502020202020204" pitchFamily="34" charset="0"/>
              </a:rPr>
              <a:t>Continue processing</a:t>
            </a:r>
          </a:p>
        </p:txBody>
      </p:sp>
      <p:sp>
        <p:nvSpPr>
          <p:cNvPr id="30" name="Rectangle 29"/>
          <p:cNvSpPr/>
          <p:nvPr/>
        </p:nvSpPr>
        <p:spPr>
          <a:xfrm>
            <a:off x="304800" y="4990243"/>
            <a:ext cx="8686800" cy="7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Century Gothic" panose="020B0502020202020204" pitchFamily="34" charset="0"/>
              </a:rPr>
              <a:t>C</a:t>
            </a:r>
            <a:r>
              <a:rPr lang="en-US" sz="1200" b="1" dirty="0" smtClean="0">
                <a:solidFill>
                  <a:schemeClr val="tx1"/>
                </a:solidFill>
                <a:latin typeface="Century Gothic" panose="020B0502020202020204" pitchFamily="34" charset="0"/>
              </a:rPr>
              <a:t>ompleteness checks commenced. Matters arising out of completeness checks and ongoing operations will be addressed using it as a case study and database wide analysis conducted on that specific scenario.</a:t>
            </a:r>
            <a:endParaRPr lang="en-US" sz="1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2157840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648"/>
            <a:ext cx="9144000" cy="697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5</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20" name="Title 1"/>
          <p:cNvSpPr txBox="1">
            <a:spLocks/>
          </p:cNvSpPr>
          <p:nvPr/>
        </p:nvSpPr>
        <p:spPr>
          <a:xfrm>
            <a:off x="323848" y="504968"/>
            <a:ext cx="6977703" cy="532262"/>
          </a:xfrm>
          <a:prstGeom prst="roundRect">
            <a:avLst>
              <a:gd name="adj" fmla="val 16667"/>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baseline="30000" dirty="0" smtClean="0">
                <a:solidFill>
                  <a:srgbClr val="1F497D"/>
                </a:solidFill>
                <a:latin typeface="Century Gothic"/>
                <a:ea typeface="+mn-ea"/>
                <a:cs typeface="Century Gothic"/>
              </a:rPr>
              <a:t>Completeness Checks</a:t>
            </a:r>
            <a:endParaRPr lang="en-ZA" sz="4000" b="1" baseline="30000" dirty="0">
              <a:solidFill>
                <a:srgbClr val="1F497D"/>
              </a:solidFill>
              <a:latin typeface="Century Gothic"/>
              <a:ea typeface="+mn-ea"/>
              <a:cs typeface="Century Gothic"/>
            </a:endParaRPr>
          </a:p>
        </p:txBody>
      </p:sp>
      <p:sp>
        <p:nvSpPr>
          <p:cNvPr id="21" name="Content Placeholder 2"/>
          <p:cNvSpPr txBox="1">
            <a:spLocks/>
          </p:cNvSpPr>
          <p:nvPr/>
        </p:nvSpPr>
        <p:spPr>
          <a:xfrm>
            <a:off x="323851" y="1037230"/>
            <a:ext cx="8245992" cy="53737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1400" dirty="0">
                <a:latin typeface="Century Gothic" panose="020B0502020202020204" pitchFamily="34" charset="0"/>
              </a:rPr>
              <a:t>The following completeness checks have been identified</a:t>
            </a:r>
          </a:p>
          <a:p>
            <a:pPr lvl="1">
              <a:spcBef>
                <a:spcPts val="0"/>
              </a:spcBef>
              <a:buFont typeface="Wingdings" panose="05000000000000000000" pitchFamily="2" charset="2"/>
              <a:buChar char="Ø"/>
            </a:pPr>
            <a:r>
              <a:rPr lang="en-US" sz="1200" dirty="0">
                <a:latin typeface="Century Gothic" panose="020B0502020202020204" pitchFamily="34" charset="0"/>
              </a:rPr>
              <a:t>ID / Exam number with different sequence numbers </a:t>
            </a:r>
            <a:r>
              <a:rPr lang="en-US" sz="1200" b="1" dirty="0">
                <a:latin typeface="Century Gothic" panose="020B0502020202020204" pitchFamily="34" charset="0"/>
              </a:rPr>
              <a:t>(commenced)</a:t>
            </a:r>
            <a:r>
              <a:rPr lang="en-US" sz="1200" dirty="0">
                <a:latin typeface="Century Gothic" panose="020B0502020202020204" pitchFamily="34" charset="0"/>
              </a:rPr>
              <a:t>. Initial list has been identified and records are being addressed</a:t>
            </a:r>
          </a:p>
          <a:p>
            <a:pPr lvl="1">
              <a:spcBef>
                <a:spcPts val="0"/>
              </a:spcBef>
              <a:buFont typeface="Wingdings" panose="05000000000000000000" pitchFamily="2" charset="2"/>
              <a:buChar char="Ø"/>
            </a:pPr>
            <a:r>
              <a:rPr lang="en-US" sz="1200" dirty="0">
                <a:latin typeface="Century Gothic" panose="020B0502020202020204" pitchFamily="34" charset="0"/>
              </a:rPr>
              <a:t>Identify records that have no external adjustment </a:t>
            </a:r>
            <a:r>
              <a:rPr lang="en-US" sz="1200" b="1" dirty="0">
                <a:latin typeface="Century Gothic" panose="020B0502020202020204" pitchFamily="34" charset="0"/>
              </a:rPr>
              <a:t>(commenced)</a:t>
            </a:r>
            <a:r>
              <a:rPr lang="en-US" sz="1200" dirty="0">
                <a:latin typeface="Century Gothic" panose="020B0502020202020204" pitchFamily="34" charset="0"/>
              </a:rPr>
              <a:t>. A program is currently being written</a:t>
            </a:r>
          </a:p>
          <a:p>
            <a:pPr lvl="1">
              <a:spcBef>
                <a:spcPts val="0"/>
              </a:spcBef>
              <a:buFont typeface="Wingdings" panose="05000000000000000000" pitchFamily="2" charset="2"/>
              <a:buChar char="Ø"/>
            </a:pPr>
            <a:r>
              <a:rPr lang="en-US" sz="1200" dirty="0">
                <a:latin typeface="Century Gothic" panose="020B0502020202020204" pitchFamily="34" charset="0"/>
              </a:rPr>
              <a:t>Validate marks </a:t>
            </a:r>
            <a:r>
              <a:rPr lang="en-US" sz="1200" b="1" dirty="0">
                <a:latin typeface="Century Gothic" panose="020B0502020202020204" pitchFamily="34" charset="0"/>
              </a:rPr>
              <a:t>(planning underway)</a:t>
            </a:r>
          </a:p>
          <a:p>
            <a:pPr lvl="1">
              <a:spcBef>
                <a:spcPts val="0"/>
              </a:spcBef>
              <a:buFont typeface="Wingdings" panose="05000000000000000000" pitchFamily="2" charset="2"/>
              <a:buChar char="Ø"/>
            </a:pPr>
            <a:r>
              <a:rPr lang="en-US" sz="1200" dirty="0">
                <a:latin typeface="Century Gothic" panose="020B0502020202020204" pitchFamily="34" charset="0"/>
              </a:rPr>
              <a:t>Check Pass Indicators </a:t>
            </a:r>
          </a:p>
          <a:p>
            <a:pPr lvl="2">
              <a:spcBef>
                <a:spcPts val="0"/>
              </a:spcBef>
              <a:buFont typeface="Wingdings" panose="05000000000000000000" pitchFamily="2" charset="2"/>
              <a:buChar char="ü"/>
            </a:pPr>
            <a:r>
              <a:rPr lang="en-US" sz="1200" dirty="0">
                <a:latin typeface="Century Gothic" panose="020B0502020202020204" pitchFamily="34" charset="0"/>
              </a:rPr>
              <a:t>Subject pass indicator (</a:t>
            </a:r>
            <a:r>
              <a:rPr lang="en-US" sz="1200" b="1" dirty="0">
                <a:latin typeface="Century Gothic" panose="020B0502020202020204" pitchFamily="34" charset="0"/>
              </a:rPr>
              <a:t>commenced)</a:t>
            </a:r>
            <a:r>
              <a:rPr lang="en-US" sz="1200" dirty="0">
                <a:latin typeface="Century Gothic" panose="020B0502020202020204" pitchFamily="34" charset="0"/>
              </a:rPr>
              <a:t>. It was identified that there was ‘user activity’ on 201403 that resulted in the outstanding records fluctuating. Upon investigation it was determined that users were processing records that were inactive and their subject </a:t>
            </a:r>
            <a:r>
              <a:rPr lang="en-US" sz="1200" dirty="0" smtClean="0">
                <a:latin typeface="Century Gothic" panose="020B0502020202020204" pitchFamily="34" charset="0"/>
              </a:rPr>
              <a:t>pass indicator </a:t>
            </a:r>
            <a:r>
              <a:rPr lang="en-US" sz="1200" dirty="0">
                <a:latin typeface="Century Gothic" panose="020B0502020202020204" pitchFamily="34" charset="0"/>
              </a:rPr>
              <a:t>was </a:t>
            </a:r>
            <a:r>
              <a:rPr lang="en-US" sz="1200" dirty="0" smtClean="0">
                <a:latin typeface="Century Gothic" panose="020B0502020202020204" pitchFamily="34" charset="0"/>
              </a:rPr>
              <a:t>blank </a:t>
            </a:r>
            <a:r>
              <a:rPr lang="en-US" sz="1200" dirty="0">
                <a:latin typeface="Century Gothic" panose="020B0502020202020204" pitchFamily="34" charset="0"/>
              </a:rPr>
              <a:t>or 3. A report was run for 201403 to identify the records and then set it to active. The evaluation process was run and most of the records processed by </a:t>
            </a:r>
            <a:r>
              <a:rPr lang="en-US" sz="1200" dirty="0" err="1">
                <a:latin typeface="Century Gothic" panose="020B0502020202020204" pitchFamily="34" charset="0"/>
              </a:rPr>
              <a:t>Umalusi</a:t>
            </a:r>
            <a:r>
              <a:rPr lang="en-US" sz="1200" dirty="0">
                <a:latin typeface="Century Gothic" panose="020B0502020202020204" pitchFamily="34" charset="0"/>
              </a:rPr>
              <a:t>. The remainder of the records are on outstanding and are included in the numbers below. This report was run for all other exam cycles and will be checked</a:t>
            </a:r>
          </a:p>
          <a:p>
            <a:pPr lvl="2">
              <a:spcBef>
                <a:spcPts val="0"/>
              </a:spcBef>
              <a:buFont typeface="Wingdings" panose="05000000000000000000" pitchFamily="2" charset="2"/>
              <a:buChar char="ü"/>
            </a:pPr>
            <a:r>
              <a:rPr lang="en-US" sz="1200" dirty="0">
                <a:latin typeface="Century Gothic" panose="020B0502020202020204" pitchFamily="34" charset="0"/>
              </a:rPr>
              <a:t>Overall pass indicator is certified on Master and no Full created </a:t>
            </a:r>
            <a:r>
              <a:rPr lang="en-US" sz="1200" b="1" dirty="0">
                <a:latin typeface="Century Gothic" panose="020B0502020202020204" pitchFamily="34" charset="0"/>
              </a:rPr>
              <a:t>(planning underway</a:t>
            </a:r>
            <a:r>
              <a:rPr lang="en-US" sz="1200" dirty="0">
                <a:latin typeface="Century Gothic" panose="020B0502020202020204" pitchFamily="34" charset="0"/>
              </a:rPr>
              <a:t>) </a:t>
            </a:r>
          </a:p>
          <a:p>
            <a:endParaRPr lang="en-US" sz="1400" dirty="0" smtClean="0"/>
          </a:p>
          <a:p>
            <a:pPr>
              <a:buFont typeface="Wingdings" panose="05000000000000000000" pitchFamily="2" charset="2"/>
              <a:buChar char="v"/>
            </a:pPr>
            <a:r>
              <a:rPr lang="en-US" sz="1400" dirty="0">
                <a:latin typeface="Century Gothic" panose="020B0502020202020204" pitchFamily="34" charset="0"/>
              </a:rPr>
              <a:t>The following records related to completeness are now reflecting on the outstanding (in addition to those mentioned above) that are being addressed.</a:t>
            </a:r>
          </a:p>
          <a:p>
            <a:pPr marL="914400" lvl="2" indent="0">
              <a:spcBef>
                <a:spcPts val="0"/>
              </a:spcBef>
              <a:buNone/>
            </a:pPr>
            <a:r>
              <a:rPr lang="en-US" sz="1200" dirty="0">
                <a:latin typeface="Century Gothic" panose="020B0502020202020204" pitchFamily="34" charset="0"/>
              </a:rPr>
              <a:t>Private	24 (of which 21 are related to </a:t>
            </a:r>
            <a:r>
              <a:rPr lang="en-US" sz="1200" dirty="0" err="1">
                <a:latin typeface="Century Gothic" panose="020B0502020202020204" pitchFamily="34" charset="0"/>
              </a:rPr>
              <a:t>centre</a:t>
            </a:r>
            <a:r>
              <a:rPr lang="en-US" sz="1200" dirty="0">
                <a:latin typeface="Century Gothic" panose="020B0502020202020204" pitchFamily="34" charset="0"/>
              </a:rPr>
              <a:t> in arrears)</a:t>
            </a:r>
          </a:p>
          <a:p>
            <a:pPr marL="914400" lvl="2" indent="0">
              <a:spcBef>
                <a:spcPts val="0"/>
              </a:spcBef>
              <a:buNone/>
            </a:pPr>
            <a:r>
              <a:rPr lang="en-US" sz="1200" dirty="0">
                <a:latin typeface="Century Gothic" panose="020B0502020202020204" pitchFamily="34" charset="0"/>
              </a:rPr>
              <a:t>State	</a:t>
            </a:r>
            <a:r>
              <a:rPr lang="en-US" sz="1200" dirty="0" smtClean="0">
                <a:latin typeface="Century Gothic" panose="020B0502020202020204" pitchFamily="34" charset="0"/>
              </a:rPr>
              <a:t>	176</a:t>
            </a:r>
            <a:endParaRPr lang="en-US" sz="1200" dirty="0">
              <a:latin typeface="Century Gothic" panose="020B0502020202020204" pitchFamily="34" charset="0"/>
            </a:endParaRPr>
          </a:p>
          <a:p>
            <a:pPr marL="914400" lvl="2" indent="0">
              <a:spcBef>
                <a:spcPts val="0"/>
              </a:spcBef>
              <a:buNone/>
            </a:pPr>
            <a:r>
              <a:rPr lang="en-US" sz="1200" b="1" dirty="0" smtClean="0">
                <a:latin typeface="Century Gothic" panose="020B0502020202020204" pitchFamily="34" charset="0"/>
              </a:rPr>
              <a:t>Total</a:t>
            </a:r>
            <a:r>
              <a:rPr lang="en-US" sz="1200" b="1" dirty="0">
                <a:latin typeface="Century Gothic" panose="020B0502020202020204" pitchFamily="34" charset="0"/>
              </a:rPr>
              <a:t>	</a:t>
            </a:r>
            <a:r>
              <a:rPr lang="en-US" sz="1200" dirty="0" smtClean="0">
                <a:latin typeface="Century Gothic" panose="020B0502020202020204" pitchFamily="34" charset="0"/>
              </a:rPr>
              <a:t>	</a:t>
            </a:r>
            <a:r>
              <a:rPr lang="en-US" sz="1200" b="1" u="sng" dirty="0" smtClean="0">
                <a:latin typeface="Century Gothic" panose="020B0502020202020204" pitchFamily="34" charset="0"/>
              </a:rPr>
              <a:t>200</a:t>
            </a:r>
            <a:endParaRPr lang="en-ZA" sz="1200" b="1" u="sng" dirty="0">
              <a:latin typeface="Century Gothic" panose="020B0502020202020204" pitchFamily="34" charset="0"/>
            </a:endParaRPr>
          </a:p>
          <a:p>
            <a:pPr marL="0" indent="0">
              <a:buNone/>
            </a:pPr>
            <a:endParaRPr lang="en-US" sz="1400" dirty="0" smtClean="0"/>
          </a:p>
          <a:p>
            <a:pPr>
              <a:buFont typeface="Wingdings" panose="05000000000000000000" pitchFamily="2" charset="2"/>
              <a:buChar char="v"/>
            </a:pPr>
            <a:r>
              <a:rPr lang="en-US" sz="1400" dirty="0">
                <a:latin typeface="Century Gothic" panose="020B0502020202020204" pitchFamily="34" charset="0"/>
              </a:rPr>
              <a:t>Numbers may fluctuate as DHET works on data and completeness checks are being executed</a:t>
            </a:r>
            <a:endParaRPr lang="en-ZA" sz="1400" dirty="0">
              <a:latin typeface="Century Gothic" panose="020B0502020202020204" pitchFamily="34" charset="0"/>
            </a:endParaRPr>
          </a:p>
        </p:txBody>
      </p:sp>
    </p:spTree>
    <p:extLst>
      <p:ext uri="{BB962C8B-B14F-4D97-AF65-F5344CB8AC3E}">
        <p14:creationId xmlns:p14="http://schemas.microsoft.com/office/powerpoint/2010/main" xmlns="" val="3329569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648"/>
            <a:ext cx="9144000" cy="697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6</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20" name="Title 1"/>
          <p:cNvSpPr txBox="1">
            <a:spLocks/>
          </p:cNvSpPr>
          <p:nvPr/>
        </p:nvSpPr>
        <p:spPr>
          <a:xfrm>
            <a:off x="323848" y="504968"/>
            <a:ext cx="6977703" cy="532262"/>
          </a:xfrm>
          <a:prstGeom prst="roundRect">
            <a:avLst>
              <a:gd name="adj" fmla="val 16667"/>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baseline="30000" dirty="0">
                <a:solidFill>
                  <a:srgbClr val="1F497D"/>
                </a:solidFill>
                <a:latin typeface="Century Gothic"/>
                <a:ea typeface="+mn-ea"/>
                <a:cs typeface="Century Gothic"/>
              </a:rPr>
              <a:t>Progress and Status of NCV Certification</a:t>
            </a:r>
            <a:endParaRPr lang="en-ZA" sz="4000" b="1" baseline="30000" dirty="0">
              <a:solidFill>
                <a:srgbClr val="1F497D"/>
              </a:solidFill>
              <a:latin typeface="Century Gothic"/>
              <a:ea typeface="+mn-ea"/>
              <a:cs typeface="Century Gothic"/>
            </a:endParaRPr>
          </a:p>
        </p:txBody>
      </p:sp>
      <p:sp>
        <p:nvSpPr>
          <p:cNvPr id="21" name="Content Placeholder 2"/>
          <p:cNvSpPr txBox="1">
            <a:spLocks/>
          </p:cNvSpPr>
          <p:nvPr/>
        </p:nvSpPr>
        <p:spPr>
          <a:xfrm>
            <a:off x="323850" y="1037230"/>
            <a:ext cx="8820150" cy="53737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v"/>
            </a:pPr>
            <a:r>
              <a:rPr lang="en-ZA" sz="1400" b="1" dirty="0" smtClean="0">
                <a:latin typeface="Century Gothic" panose="020B0502020202020204" pitchFamily="34" charset="0"/>
              </a:rPr>
              <a:t>201611 Main Exam</a:t>
            </a:r>
          </a:p>
          <a:p>
            <a:pPr lvl="1">
              <a:spcBef>
                <a:spcPts val="0"/>
              </a:spcBef>
              <a:buFont typeface="Wingdings" panose="05000000000000000000" pitchFamily="2" charset="2"/>
              <a:buChar char="Ø"/>
            </a:pPr>
            <a:r>
              <a:rPr lang="en-ZA" sz="1200" dirty="0" smtClean="0">
                <a:latin typeface="Century Gothic" panose="020B0502020202020204" pitchFamily="34" charset="0"/>
              </a:rPr>
              <a:t>Standardisation, Statistical Moderation, Resulting  and Certification commenced and conducted December 2016</a:t>
            </a:r>
          </a:p>
          <a:p>
            <a:pPr lvl="1">
              <a:spcBef>
                <a:spcPts val="0"/>
              </a:spcBef>
              <a:buFont typeface="Wingdings" panose="05000000000000000000" pitchFamily="2" charset="2"/>
              <a:buChar char="Ø"/>
            </a:pPr>
            <a:r>
              <a:rPr lang="en-ZA" sz="1200" dirty="0" smtClean="0">
                <a:latin typeface="Century Gothic" panose="020B0502020202020204" pitchFamily="34" charset="0"/>
              </a:rPr>
              <a:t>System functionality was introduced for the subminimum requirements for ICASS</a:t>
            </a:r>
          </a:p>
          <a:p>
            <a:pPr lvl="1">
              <a:spcBef>
                <a:spcPts val="0"/>
              </a:spcBef>
              <a:buFont typeface="Wingdings" panose="05000000000000000000" pitchFamily="2" charset="2"/>
              <a:buChar char="Ø"/>
            </a:pPr>
            <a:r>
              <a:rPr lang="en-ZA" sz="1200" dirty="0" smtClean="0">
                <a:latin typeface="Century Gothic" panose="020B0502020202020204" pitchFamily="34" charset="0"/>
              </a:rPr>
              <a:t>Key challenges experienced</a:t>
            </a:r>
          </a:p>
          <a:p>
            <a:pPr lvl="2">
              <a:spcBef>
                <a:spcPts val="0"/>
              </a:spcBef>
              <a:buFont typeface="Wingdings" panose="05000000000000000000" pitchFamily="2" charset="2"/>
              <a:buChar char="ü"/>
            </a:pPr>
            <a:r>
              <a:rPr lang="en-ZA" sz="1000" b="1" dirty="0" smtClean="0">
                <a:latin typeface="Century Gothic" panose="020B0502020202020204" pitchFamily="34" charset="0"/>
              </a:rPr>
              <a:t>Marks capture: </a:t>
            </a:r>
            <a:r>
              <a:rPr lang="en-ZA" sz="1000" dirty="0" smtClean="0">
                <a:latin typeface="Century Gothic" panose="020B0502020202020204" pitchFamily="34" charset="0"/>
              </a:rPr>
              <a:t>Not all subjects met mark capture  rate impacting standardisation and moderation. Some outstanding marks changed to absent, when captured later resulted in misalignment</a:t>
            </a:r>
          </a:p>
          <a:p>
            <a:pPr lvl="2">
              <a:spcBef>
                <a:spcPts val="0"/>
              </a:spcBef>
              <a:buFont typeface="Wingdings" panose="05000000000000000000" pitchFamily="2" charset="2"/>
              <a:buChar char="ü"/>
            </a:pPr>
            <a:r>
              <a:rPr lang="en-ZA" sz="1000" dirty="0">
                <a:latin typeface="Century Gothic" panose="020B0502020202020204" pitchFamily="34" charset="0"/>
              </a:rPr>
              <a:t>Standardisation approved for subjects close to 95% threshold, however these subjects were incorrectly subjected to the standardisation adjustment a </a:t>
            </a:r>
            <a:r>
              <a:rPr lang="en-ZA" sz="1000" dirty="0" smtClean="0">
                <a:latin typeface="Century Gothic" panose="020B0502020202020204" pitchFamily="34" charset="0"/>
              </a:rPr>
              <a:t>2</a:t>
            </a:r>
            <a:r>
              <a:rPr lang="en-ZA" sz="1000" baseline="30000" dirty="0" smtClean="0">
                <a:latin typeface="Century Gothic" panose="020B0502020202020204" pitchFamily="34" charset="0"/>
              </a:rPr>
              <a:t>nd</a:t>
            </a:r>
            <a:r>
              <a:rPr lang="en-ZA" sz="1000" dirty="0" smtClean="0">
                <a:latin typeface="Century Gothic" panose="020B0502020202020204" pitchFamily="34" charset="0"/>
              </a:rPr>
              <a:t>  </a:t>
            </a:r>
            <a:r>
              <a:rPr lang="en-ZA" sz="1000" dirty="0">
                <a:latin typeface="Century Gothic" panose="020B0502020202020204" pitchFamily="34" charset="0"/>
              </a:rPr>
              <a:t>time when the results were being processed for release once the capture rate was met </a:t>
            </a:r>
          </a:p>
          <a:p>
            <a:pPr lvl="2">
              <a:spcBef>
                <a:spcPts val="0"/>
              </a:spcBef>
              <a:buFont typeface="Wingdings" panose="05000000000000000000" pitchFamily="2" charset="2"/>
              <a:buChar char="ü"/>
            </a:pPr>
            <a:r>
              <a:rPr lang="en-ZA" sz="1000" b="1" dirty="0" smtClean="0">
                <a:latin typeface="Century Gothic" panose="020B0502020202020204" pitchFamily="34" charset="0"/>
              </a:rPr>
              <a:t>Development of subminimum functionality </a:t>
            </a:r>
            <a:r>
              <a:rPr lang="en-ZA" sz="1000" dirty="0" smtClean="0">
                <a:latin typeface="Century Gothic" panose="020B0502020202020204" pitchFamily="34" charset="0"/>
              </a:rPr>
              <a:t>was complex and not all indicators were aligned after processing</a:t>
            </a:r>
          </a:p>
          <a:p>
            <a:pPr lvl="2">
              <a:spcBef>
                <a:spcPts val="0"/>
              </a:spcBef>
              <a:buFont typeface="Wingdings" panose="05000000000000000000" pitchFamily="2" charset="2"/>
              <a:buChar char="ü"/>
            </a:pPr>
            <a:r>
              <a:rPr lang="en-US" sz="1000" b="1" dirty="0" smtClean="0">
                <a:latin typeface="Century Gothic" panose="020B0502020202020204" pitchFamily="34" charset="0"/>
              </a:rPr>
              <a:t>Multiple datasets (Partial or Full)</a:t>
            </a:r>
            <a:r>
              <a:rPr lang="en-US" sz="1000" dirty="0" smtClean="0">
                <a:latin typeface="Century Gothic" panose="020B0502020202020204" pitchFamily="34" charset="0"/>
              </a:rPr>
              <a:t>  had to be created resulting in the moderation records going out of step</a:t>
            </a:r>
          </a:p>
          <a:p>
            <a:pPr lvl="1">
              <a:spcBef>
                <a:spcPts val="0"/>
              </a:spcBef>
              <a:buFont typeface="Wingdings" panose="05000000000000000000" pitchFamily="2" charset="2"/>
              <a:buChar char="Ø"/>
            </a:pPr>
            <a:r>
              <a:rPr lang="en-ZA" sz="1200" dirty="0" smtClean="0">
                <a:latin typeface="Century Gothic" panose="020B0502020202020204" pitchFamily="34" charset="0"/>
              </a:rPr>
              <a:t>Overall implication: Some outstanding candidate records (consisting of e.g. passed, failed all and absent) that must still be verified. </a:t>
            </a:r>
            <a:endParaRPr lang="en-US" sz="1600" b="1" dirty="0" smtClean="0">
              <a:latin typeface="Century Gothic" panose="020B0502020202020204" pitchFamily="34" charset="0"/>
            </a:endParaRPr>
          </a:p>
          <a:p>
            <a:pPr lvl="1">
              <a:spcBef>
                <a:spcPts val="0"/>
              </a:spcBef>
              <a:buFont typeface="Wingdings" panose="05000000000000000000" pitchFamily="2" charset="2"/>
              <a:buChar char="Ø"/>
            </a:pPr>
            <a:r>
              <a:rPr lang="en-US" sz="1200" dirty="0">
                <a:latin typeface="Century Gothic" panose="020B0502020202020204" pitchFamily="34" charset="0"/>
              </a:rPr>
              <a:t>Records certified: 33 439 Full (i.e. </a:t>
            </a:r>
            <a:r>
              <a:rPr lang="en-GB" sz="1200" dirty="0">
                <a:latin typeface="Century Gothic" panose="020B0502020202020204" pitchFamily="34" charset="0"/>
              </a:rPr>
              <a:t>15,798 - Level 2, 11,206 - Level 3, 6,435 - Level 4) </a:t>
            </a:r>
            <a:r>
              <a:rPr lang="en-US" sz="1200" dirty="0">
                <a:latin typeface="Century Gothic" panose="020B0502020202020204" pitchFamily="34" charset="0"/>
              </a:rPr>
              <a:t>&amp; 49 539 </a:t>
            </a:r>
            <a:r>
              <a:rPr lang="en-US" sz="1200" dirty="0" smtClean="0">
                <a:latin typeface="Century Gothic" panose="020B0502020202020204" pitchFamily="34" charset="0"/>
              </a:rPr>
              <a:t>Subject certificates </a:t>
            </a:r>
            <a:r>
              <a:rPr lang="en-US" sz="1200" dirty="0">
                <a:latin typeface="Century Gothic" panose="020B0502020202020204" pitchFamily="34" charset="0"/>
              </a:rPr>
              <a:t>issued; only 564 full certificates outstanding (see table below for details)</a:t>
            </a:r>
          </a:p>
          <a:p>
            <a:pPr lvl="1">
              <a:spcBef>
                <a:spcPts val="0"/>
              </a:spcBef>
              <a:buFont typeface="Wingdings" panose="05000000000000000000" pitchFamily="2" charset="2"/>
              <a:buChar char="Ø"/>
            </a:pPr>
            <a:r>
              <a:rPr lang="en-US" sz="1200" dirty="0" smtClean="0">
                <a:latin typeface="Century Gothic" panose="020B0502020202020204" pitchFamily="34" charset="0"/>
              </a:rPr>
              <a:t>Records (1 444) being addressed due to normal operations matters e.g. as irregularity, remarks &amp; </a:t>
            </a:r>
            <a:r>
              <a:rPr lang="en-US" sz="1200" dirty="0" err="1" smtClean="0">
                <a:latin typeface="Century Gothic" panose="020B0502020202020204" pitchFamily="34" charset="0"/>
              </a:rPr>
              <a:t>centre</a:t>
            </a:r>
            <a:r>
              <a:rPr lang="en-US" sz="1200" dirty="0" smtClean="0">
                <a:latin typeface="Century Gothic" panose="020B0502020202020204" pitchFamily="34" charset="0"/>
              </a:rPr>
              <a:t> in arrears</a:t>
            </a:r>
          </a:p>
          <a:p>
            <a:pPr lvl="1">
              <a:spcBef>
                <a:spcPts val="0"/>
              </a:spcBef>
              <a:buFont typeface="Wingdings" panose="05000000000000000000" pitchFamily="2" charset="2"/>
              <a:buChar char="Ø"/>
            </a:pPr>
            <a:r>
              <a:rPr lang="en-ZA" sz="1200" dirty="0" smtClean="0">
                <a:latin typeface="Century Gothic" panose="020B0502020202020204" pitchFamily="34" charset="0"/>
              </a:rPr>
              <a:t>The following table lists the Records being addressed</a:t>
            </a:r>
            <a:r>
              <a:rPr lang="en-US" sz="1200" dirty="0" smtClean="0">
                <a:latin typeface="Century Gothic" panose="020B0502020202020204" pitchFamily="34" charset="0"/>
              </a:rPr>
              <a:t> based on </a:t>
            </a:r>
            <a:r>
              <a:rPr lang="en-US" sz="1200" dirty="0" err="1" smtClean="0">
                <a:latin typeface="Century Gothic" panose="020B0502020202020204" pitchFamily="34" charset="0"/>
              </a:rPr>
              <a:t>Umalusi</a:t>
            </a:r>
            <a:r>
              <a:rPr lang="en-US" sz="1200" dirty="0" smtClean="0">
                <a:latin typeface="Century Gothic" panose="020B0502020202020204" pitchFamily="34" charset="0"/>
              </a:rPr>
              <a:t> rejection files</a:t>
            </a:r>
          </a:p>
          <a:p>
            <a:pPr lvl="1">
              <a:spcBef>
                <a:spcPts val="0"/>
              </a:spcBef>
              <a:buFont typeface="Wingdings" panose="05000000000000000000" pitchFamily="2" charset="2"/>
              <a:buChar char="Ø"/>
            </a:pPr>
            <a:endParaRPr lang="en-US" sz="1200" b="1" dirty="0"/>
          </a:p>
        </p:txBody>
      </p:sp>
      <p:graphicFrame>
        <p:nvGraphicFramePr>
          <p:cNvPr id="22" name="Table 21"/>
          <p:cNvGraphicFramePr>
            <a:graphicFrameLocks noGrp="1"/>
          </p:cNvGraphicFramePr>
          <p:nvPr>
            <p:extLst>
              <p:ext uri="{D42A27DB-BD31-4B8C-83A1-F6EECF244321}">
                <p14:modId xmlns:p14="http://schemas.microsoft.com/office/powerpoint/2010/main" xmlns="" val="3755979783"/>
              </p:ext>
            </p:extLst>
          </p:nvPr>
        </p:nvGraphicFramePr>
        <p:xfrm>
          <a:off x="871872" y="4385551"/>
          <a:ext cx="4233529" cy="1970797"/>
        </p:xfrm>
        <a:graphic>
          <a:graphicData uri="http://schemas.openxmlformats.org/drawingml/2006/table">
            <a:tbl>
              <a:tblPr/>
              <a:tblGrid>
                <a:gridCol w="2395759"/>
                <a:gridCol w="542894"/>
                <a:gridCol w="407490"/>
                <a:gridCol w="345594"/>
                <a:gridCol w="541792"/>
              </a:tblGrid>
              <a:tr h="305821">
                <a:tc>
                  <a:txBody>
                    <a:bodyPr/>
                    <a:lstStyle/>
                    <a:p>
                      <a:pPr algn="l" fontAlgn="b"/>
                      <a:endParaRPr lang="en-US" sz="1800" b="0" i="0" u="none" strike="noStrike" dirty="0">
                        <a:solidFill>
                          <a:srgbClr val="000000"/>
                        </a:solidFill>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Arial"/>
                        </a:rPr>
                        <a:t>L2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000000"/>
                          </a:solidFill>
                          <a:effectLst/>
                          <a:latin typeface="Arial"/>
                        </a:rPr>
                        <a:t>L3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000000"/>
                          </a:solidFill>
                          <a:effectLst/>
                          <a:latin typeface="Arial"/>
                        </a:rPr>
                        <a:t>L4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000000"/>
                          </a:solidFill>
                          <a:effectLst/>
                          <a:latin typeface="Arial"/>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194165">
                <a:tc>
                  <a:txBody>
                    <a:bodyPr/>
                    <a:lstStyle/>
                    <a:p>
                      <a:pPr algn="l" rtl="0" fontAlgn="b"/>
                      <a:r>
                        <a:rPr lang="en-US" sz="1000" b="0" i="0" u="none" strike="noStrike" dirty="0">
                          <a:solidFill>
                            <a:srgbClr val="000000"/>
                          </a:solidFill>
                          <a:effectLst/>
                          <a:latin typeface="Arial"/>
                        </a:rPr>
                        <a:t>Withdraw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165">
                <a:tc>
                  <a:txBody>
                    <a:bodyPr/>
                    <a:lstStyle/>
                    <a:p>
                      <a:pPr algn="l" rtl="0" fontAlgn="b"/>
                      <a:r>
                        <a:rPr lang="en-US" sz="1000" b="0" i="0" u="none" strike="noStrike" dirty="0">
                          <a:solidFill>
                            <a:srgbClr val="000000"/>
                          </a:solidFill>
                          <a:effectLst/>
                          <a:latin typeface="Arial"/>
                        </a:rPr>
                        <a:t>Fail All Subjects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Arial" panose="020B0604020202020204" pitchFamily="34" charset="0"/>
                          <a:cs typeface="Arial" panose="020B0604020202020204" pitchFamily="34" charset="0"/>
                        </a:rPr>
                        <a:t>1 835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Arial" panose="020B0604020202020204" pitchFamily="34" charset="0"/>
                          <a:cs typeface="Arial" panose="020B0604020202020204" pitchFamily="34" charset="0"/>
                        </a:rPr>
                        <a:t>1 920</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165">
                <a:tc>
                  <a:txBody>
                    <a:bodyPr/>
                    <a:lstStyle/>
                    <a:p>
                      <a:pPr algn="l" rtl="0" fontAlgn="b"/>
                      <a:r>
                        <a:rPr lang="en-US" sz="1000" b="0" i="0" u="none" strike="noStrike" dirty="0">
                          <a:solidFill>
                            <a:srgbClr val="000000"/>
                          </a:solidFill>
                          <a:effectLst/>
                          <a:latin typeface="Arial"/>
                        </a:rPr>
                        <a:t>First issue: Subject statement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Arial" panose="020B0604020202020204" pitchFamily="34" charset="0"/>
                          <a:cs typeface="Arial" panose="020B0604020202020204" pitchFamily="34" charset="0"/>
                        </a:rPr>
                        <a:t>1 908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Arial" panose="020B0604020202020204" pitchFamily="34" charset="0"/>
                          <a:cs typeface="Arial" panose="020B0604020202020204" pitchFamily="34" charset="0"/>
                        </a:rPr>
                        <a:t>2 576</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165">
                <a:tc>
                  <a:txBody>
                    <a:bodyPr/>
                    <a:lstStyle/>
                    <a:p>
                      <a:pPr algn="l" rtl="0" fontAlgn="b"/>
                      <a:r>
                        <a:rPr lang="en-US" sz="1000" b="0" i="0" u="none" strike="noStrike" dirty="0">
                          <a:solidFill>
                            <a:srgbClr val="000000"/>
                          </a:solidFill>
                          <a:effectLst/>
                          <a:latin typeface="Arial"/>
                        </a:rPr>
                        <a:t>First issue: NC(V)/</a:t>
                      </a:r>
                      <a:r>
                        <a:rPr lang="en-US" sz="1000" b="0" i="0" u="none" strike="noStrike" dirty="0" smtClean="0">
                          <a:solidFill>
                            <a:srgbClr val="000000"/>
                          </a:solidFill>
                          <a:effectLst/>
                          <a:latin typeface="Arial"/>
                        </a:rPr>
                        <a:t>ASC = Full</a:t>
                      </a:r>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165">
                <a:tc>
                  <a:txBody>
                    <a:bodyPr/>
                    <a:lstStyle/>
                    <a:p>
                      <a:pPr algn="l" rtl="0" fontAlgn="b"/>
                      <a:r>
                        <a:rPr lang="en-US" sz="1000" b="0" i="0" u="none" strike="noStrike" dirty="0">
                          <a:solidFill>
                            <a:srgbClr val="000000"/>
                          </a:solidFill>
                          <a:effectLst/>
                          <a:latin typeface="Arial"/>
                        </a:rPr>
                        <a:t>First issue: NSC/NCV Higher </a:t>
                      </a:r>
                      <a:r>
                        <a:rPr lang="en-US" sz="1000" b="0" i="0" u="none" strike="noStrike" dirty="0" smtClean="0">
                          <a:solidFill>
                            <a:srgbClr val="000000"/>
                          </a:solidFill>
                          <a:effectLst/>
                          <a:latin typeface="Arial"/>
                        </a:rPr>
                        <a:t>Cert = Full</a:t>
                      </a:r>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165">
                <a:tc>
                  <a:txBody>
                    <a:bodyPr/>
                    <a:lstStyle/>
                    <a:p>
                      <a:pPr algn="l" rtl="0" fontAlgn="b"/>
                      <a:r>
                        <a:rPr lang="en-US" sz="1000" b="0" i="0" u="none" strike="noStrike" dirty="0">
                          <a:solidFill>
                            <a:srgbClr val="000000"/>
                          </a:solidFill>
                          <a:effectLst/>
                          <a:latin typeface="Arial"/>
                        </a:rPr>
                        <a:t>First issue: NSC/NCV </a:t>
                      </a:r>
                      <a:r>
                        <a:rPr lang="en-US" sz="1000" b="0" i="0" u="none" strike="noStrike" dirty="0" smtClean="0">
                          <a:solidFill>
                            <a:srgbClr val="000000"/>
                          </a:solidFill>
                          <a:effectLst/>
                          <a:latin typeface="Arial"/>
                        </a:rPr>
                        <a:t>Diploma = Full</a:t>
                      </a:r>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165">
                <a:tc>
                  <a:txBody>
                    <a:bodyPr/>
                    <a:lstStyle/>
                    <a:p>
                      <a:pPr algn="l" rtl="0" fontAlgn="b"/>
                      <a:r>
                        <a:rPr lang="en-US" sz="1000" b="0" i="0" u="none" strike="noStrike" dirty="0">
                          <a:solidFill>
                            <a:srgbClr val="000000"/>
                          </a:solidFill>
                          <a:effectLst/>
                          <a:latin typeface="Arial"/>
                        </a:rPr>
                        <a:t>First issue: NSC/NCV </a:t>
                      </a:r>
                      <a:r>
                        <a:rPr lang="en-US" sz="1000" b="0" i="0" u="none" strike="noStrike" dirty="0" smtClean="0">
                          <a:solidFill>
                            <a:srgbClr val="000000"/>
                          </a:solidFill>
                          <a:effectLst/>
                          <a:latin typeface="Arial"/>
                        </a:rPr>
                        <a:t>Bachelors = Full</a:t>
                      </a:r>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821">
                <a:tc>
                  <a:txBody>
                    <a:bodyPr/>
                    <a:lstStyle/>
                    <a:p>
                      <a:pPr algn="l" fontAlgn="b"/>
                      <a:endParaRPr lang="en-US" sz="1800" b="0" i="0" u="none" strike="noStrike" dirty="0">
                        <a:solidFill>
                          <a:srgbClr val="000000"/>
                        </a:solidFill>
                        <a:effectLst/>
                        <a:latin typeface="Arial"/>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000" b="1" i="0" u="none" strike="noStrike" dirty="0" smtClean="0">
                          <a:solidFill>
                            <a:srgbClr val="000000"/>
                          </a:solidFill>
                          <a:effectLst/>
                          <a:latin typeface="Arial" panose="020B0604020202020204" pitchFamily="34" charset="0"/>
                          <a:cs typeface="Arial" panose="020B0604020202020204" pitchFamily="34" charset="0"/>
                        </a:rPr>
                        <a:t>4 126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Arial" panose="020B0604020202020204" pitchFamily="34" charset="0"/>
                          <a:cs typeface="Arial" panose="020B0604020202020204" pitchFamily="34"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Arial" panose="020B0604020202020204" pitchFamily="34" charset="0"/>
                          <a:cs typeface="Arial" panose="020B0604020202020204" pitchFamily="34" charset="0"/>
                        </a:rPr>
                        <a:t>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smtClean="0">
                          <a:solidFill>
                            <a:srgbClr val="000000"/>
                          </a:solidFill>
                          <a:effectLst/>
                          <a:latin typeface="Arial" panose="020B0604020202020204" pitchFamily="34" charset="0"/>
                          <a:cs typeface="Arial" panose="020B0604020202020204" pitchFamily="34" charset="0"/>
                        </a:rPr>
                        <a:t>5 304</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5" name="Rectangle 24"/>
          <p:cNvSpPr/>
          <p:nvPr/>
        </p:nvSpPr>
        <p:spPr>
          <a:xfrm>
            <a:off x="5257800" y="4311120"/>
            <a:ext cx="3733800" cy="210582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6" name="Rectangle 25"/>
          <p:cNvSpPr/>
          <p:nvPr/>
        </p:nvSpPr>
        <p:spPr>
          <a:xfrm>
            <a:off x="5448300" y="4293288"/>
            <a:ext cx="3352800" cy="2431435"/>
          </a:xfrm>
          <a:prstGeom prst="rect">
            <a:avLst/>
          </a:prstGeom>
        </p:spPr>
        <p:txBody>
          <a:bodyPr wrap="square">
            <a:spAutoFit/>
          </a:bodyPr>
          <a:lstStyle/>
          <a:p>
            <a:pPr lvl="1" algn="ctr">
              <a:spcBef>
                <a:spcPts val="0"/>
              </a:spcBef>
              <a:spcAft>
                <a:spcPts val="0"/>
              </a:spcAft>
            </a:pPr>
            <a:r>
              <a:rPr lang="en-ZA" sz="1200" b="1" dirty="0" smtClean="0">
                <a:latin typeface="Century Gothic" panose="020B0502020202020204" pitchFamily="34" charset="0"/>
              </a:rPr>
              <a:t>Approach to Resolving Records</a:t>
            </a:r>
            <a:endParaRPr lang="en-ZA" sz="1200" b="1" dirty="0">
              <a:latin typeface="Century Gothic" panose="020B0502020202020204" pitchFamily="34" charset="0"/>
            </a:endParaRPr>
          </a:p>
          <a:p>
            <a:pPr marL="117475" lvl="2" indent="-117475">
              <a:spcBef>
                <a:spcPts val="0"/>
              </a:spcBef>
              <a:spcAft>
                <a:spcPts val="0"/>
              </a:spcAft>
              <a:buFont typeface="Wingdings" panose="05000000000000000000" pitchFamily="2" charset="2"/>
              <a:buChar char="ü"/>
            </a:pPr>
            <a:r>
              <a:rPr lang="en-ZA" sz="1000" dirty="0" smtClean="0">
                <a:latin typeface="Century Gothic" panose="020B0502020202020204" pitchFamily="34" charset="0"/>
              </a:rPr>
              <a:t>Correct indicators </a:t>
            </a:r>
            <a:r>
              <a:rPr lang="en-ZA" sz="1000" i="1" dirty="0" smtClean="0">
                <a:latin typeface="Century Gothic" panose="020B0502020202020204" pitchFamily="34" charset="0"/>
              </a:rPr>
              <a:t>(done)</a:t>
            </a:r>
            <a:r>
              <a:rPr lang="en-ZA" sz="1000" b="1" dirty="0" smtClean="0">
                <a:latin typeface="Century Gothic" panose="020B0502020202020204" pitchFamily="34" charset="0"/>
              </a:rPr>
              <a:t> </a:t>
            </a:r>
          </a:p>
          <a:p>
            <a:pPr marL="117475" lvl="2" indent="-117475">
              <a:spcBef>
                <a:spcPts val="0"/>
              </a:spcBef>
              <a:spcAft>
                <a:spcPts val="0"/>
              </a:spcAft>
              <a:buFont typeface="Wingdings" panose="05000000000000000000" pitchFamily="2" charset="2"/>
              <a:buChar char="ü"/>
            </a:pPr>
            <a:r>
              <a:rPr lang="en-ZA" sz="1000" dirty="0" smtClean="0">
                <a:latin typeface="Century Gothic" panose="020B0502020202020204" pitchFamily="34" charset="0"/>
              </a:rPr>
              <a:t>Agree approach to align indicators between </a:t>
            </a:r>
            <a:r>
              <a:rPr lang="en-ZA" sz="1000" dirty="0" err="1" smtClean="0">
                <a:latin typeface="Century Gothic" panose="020B0502020202020204" pitchFamily="34" charset="0"/>
              </a:rPr>
              <a:t>Umalusi</a:t>
            </a:r>
            <a:r>
              <a:rPr lang="en-ZA" sz="1000" dirty="0" smtClean="0">
                <a:latin typeface="Century Gothic" panose="020B0502020202020204" pitchFamily="34" charset="0"/>
              </a:rPr>
              <a:t> and NCV </a:t>
            </a:r>
            <a:r>
              <a:rPr lang="en-ZA" sz="1000" i="1" dirty="0" smtClean="0">
                <a:latin typeface="Century Gothic" panose="020B0502020202020204" pitchFamily="34" charset="0"/>
              </a:rPr>
              <a:t>(done)</a:t>
            </a:r>
          </a:p>
          <a:p>
            <a:pPr marL="117475" lvl="2" indent="-117475">
              <a:spcBef>
                <a:spcPts val="0"/>
              </a:spcBef>
              <a:spcAft>
                <a:spcPts val="0"/>
              </a:spcAft>
              <a:buFont typeface="Wingdings" panose="05000000000000000000" pitchFamily="2" charset="2"/>
              <a:buChar char="ü"/>
            </a:pPr>
            <a:r>
              <a:rPr lang="en-ZA" sz="1000" dirty="0" smtClean="0">
                <a:latin typeface="Century Gothic" panose="020B0502020202020204" pitchFamily="34" charset="0"/>
              </a:rPr>
              <a:t>Align </a:t>
            </a:r>
            <a:r>
              <a:rPr lang="en-ZA" sz="1000" dirty="0">
                <a:latin typeface="Century Gothic" panose="020B0502020202020204" pitchFamily="34" charset="0"/>
              </a:rPr>
              <a:t>indicators between </a:t>
            </a:r>
            <a:r>
              <a:rPr lang="en-ZA" sz="1000" dirty="0" err="1">
                <a:latin typeface="Century Gothic" panose="020B0502020202020204" pitchFamily="34" charset="0"/>
              </a:rPr>
              <a:t>Umalusi</a:t>
            </a:r>
            <a:r>
              <a:rPr lang="en-ZA" sz="1000" dirty="0">
                <a:latin typeface="Century Gothic" panose="020B0502020202020204" pitchFamily="34" charset="0"/>
              </a:rPr>
              <a:t> and NCV </a:t>
            </a:r>
            <a:r>
              <a:rPr lang="en-ZA" sz="1000" i="1" dirty="0" smtClean="0">
                <a:latin typeface="Century Gothic" panose="020B0502020202020204" pitchFamily="34" charset="0"/>
              </a:rPr>
              <a:t>(in progress)</a:t>
            </a:r>
            <a:endParaRPr lang="en-ZA" sz="1000" dirty="0">
              <a:latin typeface="Century Gothic" panose="020B0502020202020204" pitchFamily="34" charset="0"/>
            </a:endParaRPr>
          </a:p>
          <a:p>
            <a:pPr marL="117475" lvl="2" indent="-117475">
              <a:spcBef>
                <a:spcPts val="0"/>
              </a:spcBef>
              <a:spcAft>
                <a:spcPts val="0"/>
              </a:spcAft>
              <a:buFont typeface="Wingdings" panose="05000000000000000000" pitchFamily="2" charset="2"/>
              <a:buChar char="ü"/>
            </a:pPr>
            <a:r>
              <a:rPr lang="en-US" sz="1000" dirty="0" smtClean="0">
                <a:latin typeface="Century Gothic" panose="020B0502020202020204" pitchFamily="34" charset="0"/>
              </a:rPr>
              <a:t>Align moderation records on NCV </a:t>
            </a:r>
            <a:r>
              <a:rPr lang="en-US" sz="1000" i="1" dirty="0" smtClean="0">
                <a:latin typeface="Century Gothic" panose="020B0502020202020204" pitchFamily="34" charset="0"/>
              </a:rPr>
              <a:t>(in progress,  affected moderation records already identified  file received from </a:t>
            </a:r>
            <a:r>
              <a:rPr lang="en-US" sz="1000" i="1" dirty="0" err="1" smtClean="0">
                <a:latin typeface="Century Gothic" panose="020B0502020202020204" pitchFamily="34" charset="0"/>
              </a:rPr>
              <a:t>Umalusi</a:t>
            </a:r>
            <a:r>
              <a:rPr lang="en-US" sz="1000" i="1" dirty="0" smtClean="0">
                <a:latin typeface="Century Gothic" panose="020B0502020202020204" pitchFamily="34" charset="0"/>
              </a:rPr>
              <a:t> with approved moderation records)</a:t>
            </a:r>
          </a:p>
          <a:p>
            <a:pPr marL="117475" lvl="2" indent="-117475">
              <a:spcBef>
                <a:spcPts val="0"/>
              </a:spcBef>
              <a:spcAft>
                <a:spcPts val="0"/>
              </a:spcAft>
              <a:buFont typeface="Wingdings" panose="05000000000000000000" pitchFamily="2" charset="2"/>
              <a:buChar char="ü"/>
            </a:pPr>
            <a:r>
              <a:rPr lang="en-US" sz="1000" dirty="0" smtClean="0">
                <a:latin typeface="Century Gothic" panose="020B0502020202020204" pitchFamily="34" charset="0"/>
              </a:rPr>
              <a:t>Create datasets and submit to </a:t>
            </a:r>
            <a:r>
              <a:rPr lang="en-US" sz="1000" dirty="0" err="1" smtClean="0">
                <a:latin typeface="Century Gothic" panose="020B0502020202020204" pitchFamily="34" charset="0"/>
              </a:rPr>
              <a:t>Umalusi</a:t>
            </a:r>
            <a:r>
              <a:rPr lang="en-US" sz="1000" dirty="0" smtClean="0">
                <a:latin typeface="Century Gothic" panose="020B0502020202020204" pitchFamily="34" charset="0"/>
              </a:rPr>
              <a:t> </a:t>
            </a:r>
            <a:r>
              <a:rPr lang="en-US" sz="1000" i="1" dirty="0" smtClean="0">
                <a:latin typeface="Century Gothic" panose="020B0502020202020204" pitchFamily="34" charset="0"/>
              </a:rPr>
              <a:t>(to be done) </a:t>
            </a:r>
          </a:p>
          <a:p>
            <a:pPr marL="117475" lvl="2" indent="-117475">
              <a:spcBef>
                <a:spcPts val="0"/>
              </a:spcBef>
              <a:spcAft>
                <a:spcPts val="0"/>
              </a:spcAft>
              <a:buFont typeface="Wingdings" panose="05000000000000000000" pitchFamily="2" charset="2"/>
              <a:buChar char="ü"/>
            </a:pPr>
            <a:r>
              <a:rPr lang="en-US" sz="1000" i="1" dirty="0" smtClean="0">
                <a:latin typeface="Century Gothic" panose="020B0502020202020204" pitchFamily="34" charset="0"/>
              </a:rPr>
              <a:t>Process datasets (to be done)</a:t>
            </a:r>
          </a:p>
          <a:p>
            <a:pPr marL="117475" lvl="2" indent="-117475">
              <a:spcBef>
                <a:spcPts val="0"/>
              </a:spcBef>
              <a:spcAft>
                <a:spcPts val="0"/>
              </a:spcAft>
              <a:buFont typeface="Wingdings" panose="05000000000000000000" pitchFamily="2" charset="2"/>
              <a:buChar char="ü"/>
            </a:pPr>
            <a:endParaRPr lang="en-US" sz="1000" i="1" dirty="0">
              <a:latin typeface="Century Gothic" panose="020B0502020202020204" pitchFamily="34" charset="0"/>
            </a:endParaRPr>
          </a:p>
          <a:p>
            <a:pPr marL="0" lvl="2" algn="ctr">
              <a:spcBef>
                <a:spcPts val="0"/>
              </a:spcBef>
              <a:spcAft>
                <a:spcPts val="0"/>
              </a:spcAft>
            </a:pPr>
            <a:r>
              <a:rPr lang="en-US" sz="1000" b="1" i="1" dirty="0" smtClean="0">
                <a:latin typeface="Century Gothic" panose="020B0502020202020204" pitchFamily="34" charset="0"/>
              </a:rPr>
              <a:t>Estimated time to resolve: 30 June 2017</a:t>
            </a:r>
          </a:p>
        </p:txBody>
      </p:sp>
    </p:spTree>
    <p:extLst>
      <p:ext uri="{BB962C8B-B14F-4D97-AF65-F5344CB8AC3E}">
        <p14:creationId xmlns:p14="http://schemas.microsoft.com/office/powerpoint/2010/main" xmlns="" val="1510284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150"/>
            <a:ext cx="9144000" cy="697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7</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9" name="Title 1"/>
          <p:cNvSpPr txBox="1">
            <a:spLocks/>
          </p:cNvSpPr>
          <p:nvPr/>
        </p:nvSpPr>
        <p:spPr>
          <a:xfrm>
            <a:off x="323849" y="542924"/>
            <a:ext cx="6936760" cy="649288"/>
          </a:xfrm>
          <a:prstGeom prst="roundRect">
            <a:avLst>
              <a:gd name="adj" fmla="val 16667"/>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baseline="30000" dirty="0">
                <a:solidFill>
                  <a:srgbClr val="1F497D"/>
                </a:solidFill>
                <a:latin typeface="Century Gothic"/>
                <a:ea typeface="+mn-ea"/>
                <a:cs typeface="Century Gothic"/>
              </a:rPr>
              <a:t>Progress and Status of NCV Certification</a:t>
            </a:r>
            <a:endParaRPr lang="en-ZA" sz="4000" b="1" baseline="30000" dirty="0">
              <a:solidFill>
                <a:srgbClr val="1F497D"/>
              </a:solidFill>
              <a:latin typeface="Century Gothic"/>
              <a:ea typeface="+mn-ea"/>
              <a:cs typeface="Century Gothic"/>
            </a:endParaRPr>
          </a:p>
        </p:txBody>
      </p:sp>
      <p:sp>
        <p:nvSpPr>
          <p:cNvPr id="10" name="Content Placeholder 2"/>
          <p:cNvSpPr txBox="1">
            <a:spLocks/>
          </p:cNvSpPr>
          <p:nvPr/>
        </p:nvSpPr>
        <p:spPr>
          <a:xfrm>
            <a:off x="323850" y="1295400"/>
            <a:ext cx="8569325" cy="5257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v"/>
            </a:pPr>
            <a:r>
              <a:rPr lang="en-ZA" sz="1400" b="1" dirty="0" smtClean="0">
                <a:latin typeface="Century Gothic" panose="020B0502020202020204" pitchFamily="34" charset="0"/>
              </a:rPr>
              <a:t>201703 Supplementary Exam for 201611</a:t>
            </a:r>
          </a:p>
          <a:p>
            <a:pPr marL="0" indent="0">
              <a:buNone/>
            </a:pPr>
            <a:endParaRPr lang="en-ZA" sz="1400" b="1" dirty="0" smtClean="0">
              <a:latin typeface="Century Gothic" panose="020B0502020202020204" pitchFamily="34" charset="0"/>
            </a:endParaRPr>
          </a:p>
          <a:p>
            <a:pPr lvl="1" algn="just">
              <a:spcBef>
                <a:spcPts val="0"/>
              </a:spcBef>
              <a:buFont typeface="Wingdings" panose="05000000000000000000" pitchFamily="2" charset="2"/>
              <a:buChar char="Ø"/>
            </a:pPr>
            <a:r>
              <a:rPr lang="en-ZA" sz="1400" dirty="0" smtClean="0">
                <a:latin typeface="Century Gothic" panose="020B0502020202020204" pitchFamily="34" charset="0"/>
              </a:rPr>
              <a:t>Resulting was completed in April 2017</a:t>
            </a:r>
          </a:p>
          <a:p>
            <a:pPr lvl="1" algn="just">
              <a:spcBef>
                <a:spcPts val="0"/>
              </a:spcBef>
              <a:buFont typeface="Wingdings" panose="05000000000000000000" pitchFamily="2" charset="2"/>
              <a:buChar char="Ø"/>
            </a:pPr>
            <a:r>
              <a:rPr lang="en-ZA" sz="1400" dirty="0" smtClean="0">
                <a:latin typeface="Century Gothic" panose="020B0502020202020204" pitchFamily="34" charset="0"/>
              </a:rPr>
              <a:t>Remarks are in process and Certification planned to be done by end July 2017</a:t>
            </a:r>
          </a:p>
          <a:p>
            <a:pPr lvl="1" algn="just">
              <a:spcBef>
                <a:spcPts val="0"/>
              </a:spcBef>
              <a:buFont typeface="Wingdings" panose="05000000000000000000" pitchFamily="2" charset="2"/>
              <a:buChar char="Ø"/>
            </a:pPr>
            <a:r>
              <a:rPr lang="en-ZA" sz="1400" dirty="0" smtClean="0">
                <a:latin typeface="Century Gothic" panose="020B0502020202020204" pitchFamily="34" charset="0"/>
              </a:rPr>
              <a:t>Key challenges experienced</a:t>
            </a:r>
          </a:p>
          <a:p>
            <a:pPr marL="457200" lvl="1" indent="0" algn="just">
              <a:spcBef>
                <a:spcPts val="0"/>
              </a:spcBef>
              <a:buNone/>
            </a:pPr>
            <a:endParaRPr lang="en-ZA" sz="1400" dirty="0"/>
          </a:p>
          <a:p>
            <a:pPr lvl="2">
              <a:spcBef>
                <a:spcPts val="0"/>
              </a:spcBef>
              <a:spcAft>
                <a:spcPts val="0"/>
              </a:spcAft>
              <a:buFont typeface="Wingdings" panose="05000000000000000000" pitchFamily="2" charset="2"/>
              <a:buChar char="ü"/>
            </a:pPr>
            <a:r>
              <a:rPr lang="en-ZA" sz="1400" dirty="0"/>
              <a:t>Moderation records had to first be created in select subjects for centres for main exam due to low capture rate at the affected centres in these subjects and thereafter applied  to supplementary</a:t>
            </a:r>
          </a:p>
          <a:p>
            <a:pPr lvl="2">
              <a:spcBef>
                <a:spcPts val="0"/>
              </a:spcBef>
              <a:spcAft>
                <a:spcPts val="0"/>
              </a:spcAft>
              <a:buFont typeface="Wingdings" panose="05000000000000000000" pitchFamily="2" charset="2"/>
              <a:buChar char="ü"/>
            </a:pPr>
            <a:r>
              <a:rPr lang="en-ZA" sz="1400" dirty="0"/>
              <a:t>There were some candidates that had centre number changes between main and supplementary</a:t>
            </a:r>
          </a:p>
          <a:p>
            <a:pPr lvl="2">
              <a:spcBef>
                <a:spcPts val="0"/>
              </a:spcBef>
              <a:spcAft>
                <a:spcPts val="0"/>
              </a:spcAft>
              <a:buFont typeface="Wingdings" panose="05000000000000000000" pitchFamily="2" charset="2"/>
              <a:buChar char="ü"/>
            </a:pPr>
            <a:r>
              <a:rPr lang="en-ZA" sz="1400" dirty="0"/>
              <a:t>System allowed candidates to be enrolled  for supplementary although they did not meet subminimum pass mark required in the main exam to gain access to the supplementary exam, i.e. only fail a subject in the main exam by 5%</a:t>
            </a:r>
          </a:p>
        </p:txBody>
      </p:sp>
      <p:sp>
        <p:nvSpPr>
          <p:cNvPr id="11" name="Rectangle 10"/>
          <p:cNvSpPr/>
          <p:nvPr/>
        </p:nvSpPr>
        <p:spPr>
          <a:xfrm>
            <a:off x="762000" y="5131333"/>
            <a:ext cx="7467600" cy="64633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lvl="1" algn="ctr">
              <a:spcBef>
                <a:spcPts val="0"/>
              </a:spcBef>
              <a:spcAft>
                <a:spcPts val="0"/>
              </a:spcAft>
            </a:pPr>
            <a:r>
              <a:rPr lang="en-ZA" b="1" i="1" dirty="0">
                <a:latin typeface="Century Gothic" panose="020B0502020202020204" pitchFamily="34" charset="0"/>
              </a:rPr>
              <a:t>Fewer challenges were experienced on Resulting of supplementary than on the main </a:t>
            </a:r>
            <a:r>
              <a:rPr lang="en-ZA" b="1" i="1" dirty="0" smtClean="0">
                <a:latin typeface="Century Gothic" panose="020B0502020202020204" pitchFamily="34" charset="0"/>
              </a:rPr>
              <a:t>exam</a:t>
            </a:r>
            <a:endParaRPr lang="en-ZA" b="1" i="1" dirty="0">
              <a:latin typeface="Century Gothic" panose="020B0502020202020204" pitchFamily="34" charset="0"/>
            </a:endParaRPr>
          </a:p>
        </p:txBody>
      </p:sp>
    </p:spTree>
    <p:extLst>
      <p:ext uri="{BB962C8B-B14F-4D97-AF65-F5344CB8AC3E}">
        <p14:creationId xmlns:p14="http://schemas.microsoft.com/office/powerpoint/2010/main" xmlns="" val="1547916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150"/>
            <a:ext cx="9144000" cy="697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8</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10" name="Title 1"/>
          <p:cNvSpPr txBox="1">
            <a:spLocks/>
          </p:cNvSpPr>
          <p:nvPr/>
        </p:nvSpPr>
        <p:spPr>
          <a:xfrm>
            <a:off x="394766" y="2427974"/>
            <a:ext cx="7772400" cy="1362075"/>
          </a:xfrm>
          <a:prstGeom prst="roundRect">
            <a:avLst>
              <a:gd name="adj" fmla="val 16667"/>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000" b="1" dirty="0" smtClean="0">
                <a:solidFill>
                  <a:schemeClr val="tx2"/>
                </a:solidFill>
                <a:latin typeface="Century Gothic" panose="020B0502020202020204" pitchFamily="34" charset="0"/>
              </a:rPr>
              <a:t>NATED</a:t>
            </a:r>
            <a:endParaRPr lang="en-ZA" sz="4000" b="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xmlns="" val="1533841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okiel\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150"/>
            <a:ext cx="9144000" cy="697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7FA56227-5D48-2044-9FD7-3EAF296A177E}" type="slidenum">
              <a:rPr lang="en-US" smtClean="0"/>
              <a:pPr/>
              <a:t>9</a:t>
            </a:fld>
            <a:endParaRPr lang="en-US" dirty="0"/>
          </a:p>
        </p:txBody>
      </p:sp>
      <p:sp>
        <p:nvSpPr>
          <p:cNvPr id="3" name="TextBox 2"/>
          <p:cNvSpPr txBox="1"/>
          <p:nvPr/>
        </p:nvSpPr>
        <p:spPr>
          <a:xfrm>
            <a:off x="81882" y="6410942"/>
            <a:ext cx="1117614" cy="276999"/>
          </a:xfrm>
          <a:prstGeom prst="rect">
            <a:avLst/>
          </a:prstGeom>
          <a:noFill/>
        </p:spPr>
        <p:txBody>
          <a:bodyPr wrap="none" rtlCol="0">
            <a:spAutoFit/>
          </a:bodyPr>
          <a:lstStyle/>
          <a:p>
            <a:r>
              <a:rPr lang="en-ZA" sz="1200" b="1" dirty="0" smtClean="0">
                <a:solidFill>
                  <a:schemeClr val="bg1"/>
                </a:solidFill>
                <a:latin typeface="Century Gothic" panose="020B0502020202020204" pitchFamily="34" charset="0"/>
              </a:rPr>
              <a:t>SITA SOC Ltd</a:t>
            </a:r>
            <a:endParaRPr lang="en-ZA" sz="1200" b="1" dirty="0">
              <a:solidFill>
                <a:schemeClr val="bg1"/>
              </a:solidFill>
              <a:latin typeface="Century Gothic" panose="020B0502020202020204" pitchFamily="34" charset="0"/>
            </a:endParaRPr>
          </a:p>
        </p:txBody>
      </p:sp>
      <p:sp>
        <p:nvSpPr>
          <p:cNvPr id="10" name="Title 1"/>
          <p:cNvSpPr txBox="1">
            <a:spLocks/>
          </p:cNvSpPr>
          <p:nvPr/>
        </p:nvSpPr>
        <p:spPr>
          <a:xfrm>
            <a:off x="81882" y="477673"/>
            <a:ext cx="7100533" cy="532262"/>
          </a:xfrm>
          <a:prstGeom prst="roundRect">
            <a:avLst>
              <a:gd name="adj" fmla="val 16667"/>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baseline="30000" dirty="0">
                <a:solidFill>
                  <a:srgbClr val="1F497D"/>
                </a:solidFill>
                <a:latin typeface="Century Gothic"/>
                <a:ea typeface="+mn-ea"/>
                <a:cs typeface="Century Gothic"/>
              </a:rPr>
              <a:t>Progress and Status of NATED Certification</a:t>
            </a:r>
            <a:endParaRPr lang="en-ZA" sz="4000" b="1" baseline="30000" dirty="0">
              <a:solidFill>
                <a:srgbClr val="1F497D"/>
              </a:solidFill>
              <a:latin typeface="Century Gothic"/>
              <a:ea typeface="+mn-ea"/>
              <a:cs typeface="Century Gothic"/>
            </a:endParaRPr>
          </a:p>
        </p:txBody>
      </p:sp>
      <p:sp>
        <p:nvSpPr>
          <p:cNvPr id="11" name="Content Placeholder 2"/>
          <p:cNvSpPr txBox="1">
            <a:spLocks/>
          </p:cNvSpPr>
          <p:nvPr/>
        </p:nvSpPr>
        <p:spPr>
          <a:xfrm>
            <a:off x="323851" y="1009936"/>
            <a:ext cx="7905750" cy="4012440"/>
          </a:xfrm>
          <a:prstGeom prst="rect">
            <a:avLst/>
          </a:prstGeom>
          <a:ln>
            <a:solidFill>
              <a:schemeClr val="bg1"/>
            </a:solid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v"/>
            </a:pPr>
            <a:r>
              <a:rPr lang="en-ZA" sz="1400" b="1" dirty="0" smtClean="0">
                <a:latin typeface="Century Gothic" panose="020B0502020202020204" pitchFamily="34" charset="0"/>
              </a:rPr>
              <a:t>201611 (Business Studies, Engineering and NSC Languages)</a:t>
            </a:r>
          </a:p>
          <a:p>
            <a:pPr lvl="1" algn="just">
              <a:spcBef>
                <a:spcPts val="0"/>
              </a:spcBef>
              <a:buFont typeface="Wingdings" panose="05000000000000000000" pitchFamily="2" charset="2"/>
              <a:buChar char="Ø"/>
            </a:pPr>
            <a:r>
              <a:rPr lang="en-ZA" sz="1400" dirty="0" smtClean="0">
                <a:latin typeface="Century Gothic" panose="020B0502020202020204" pitchFamily="34" charset="0"/>
              </a:rPr>
              <a:t>Standardisation, Statistical Moderation, Resulting  and Certification was completed, ‘mop-up’ to be finalised</a:t>
            </a:r>
          </a:p>
          <a:p>
            <a:pPr lvl="1" algn="just">
              <a:spcBef>
                <a:spcPts val="0"/>
              </a:spcBef>
              <a:buFont typeface="Wingdings" panose="05000000000000000000" pitchFamily="2" charset="2"/>
              <a:buChar char="Ø"/>
            </a:pPr>
            <a:r>
              <a:rPr lang="en-ZA" sz="1400" dirty="0" smtClean="0">
                <a:latin typeface="Century Gothic" panose="020B0502020202020204" pitchFamily="34" charset="0"/>
              </a:rPr>
              <a:t>System functionality was introduced for the subminimum requirements</a:t>
            </a:r>
          </a:p>
          <a:p>
            <a:pPr lvl="1" algn="just">
              <a:spcBef>
                <a:spcPts val="0"/>
              </a:spcBef>
              <a:buFont typeface="Wingdings" panose="05000000000000000000" pitchFamily="2" charset="2"/>
              <a:buChar char="Ø"/>
            </a:pPr>
            <a:r>
              <a:rPr lang="en-ZA" sz="1400" dirty="0" smtClean="0">
                <a:latin typeface="Century Gothic" panose="020B0502020202020204" pitchFamily="34" charset="0"/>
              </a:rPr>
              <a:t>Key challenges experienced – similar to NC(V)</a:t>
            </a:r>
          </a:p>
          <a:p>
            <a:pPr lvl="1" algn="just">
              <a:spcBef>
                <a:spcPts val="0"/>
              </a:spcBef>
              <a:buFont typeface="Wingdings" panose="05000000000000000000" pitchFamily="2" charset="2"/>
              <a:buChar char="Ø"/>
            </a:pPr>
            <a:r>
              <a:rPr lang="en-ZA" sz="1400" dirty="0" smtClean="0">
                <a:latin typeface="Century Gothic" panose="020B0502020202020204" pitchFamily="34" charset="0"/>
              </a:rPr>
              <a:t>Records certified: 54 698 Full &amp; 17 169 Subject certificates issued</a:t>
            </a:r>
          </a:p>
          <a:p>
            <a:pPr lvl="1" algn="just">
              <a:spcBef>
                <a:spcPts val="0"/>
              </a:spcBef>
              <a:buFont typeface="Wingdings" panose="05000000000000000000" pitchFamily="2" charset="2"/>
              <a:buChar char="Ø"/>
            </a:pPr>
            <a:r>
              <a:rPr lang="en-ZA" sz="1400" dirty="0" smtClean="0">
                <a:latin typeface="Century Gothic" panose="020B0502020202020204" pitchFamily="34" charset="0"/>
              </a:rPr>
              <a:t>No significant system requirements outstanding for Standardisation, Statistical Moderation, Resulting  and Certification</a:t>
            </a:r>
          </a:p>
          <a:p>
            <a:pPr lvl="1" algn="just">
              <a:spcBef>
                <a:spcPts val="0"/>
              </a:spcBef>
              <a:buFont typeface="Wingdings" panose="05000000000000000000" pitchFamily="2" charset="2"/>
              <a:buChar char="Ø"/>
            </a:pPr>
            <a:r>
              <a:rPr lang="en-ZA" sz="1400" dirty="0" smtClean="0">
                <a:latin typeface="Century Gothic" panose="020B0502020202020204" pitchFamily="34" charset="0"/>
              </a:rPr>
              <a:t>Mop-op (re-marks, mark changes, late marks) to be finalised</a:t>
            </a:r>
          </a:p>
          <a:p>
            <a:pPr algn="just">
              <a:buFont typeface="Wingdings" panose="05000000000000000000" pitchFamily="2" charset="2"/>
              <a:buChar char="v"/>
            </a:pPr>
            <a:endParaRPr lang="en-ZA" sz="1400" b="1" dirty="0" smtClean="0">
              <a:latin typeface="Century Gothic" panose="020B0502020202020204" pitchFamily="34" charset="0"/>
            </a:endParaRPr>
          </a:p>
          <a:p>
            <a:pPr algn="just">
              <a:buFont typeface="Wingdings" panose="05000000000000000000" pitchFamily="2" charset="2"/>
              <a:buChar char="v"/>
            </a:pPr>
            <a:r>
              <a:rPr lang="en-ZA" sz="1400" b="1" dirty="0" smtClean="0">
                <a:latin typeface="Century Gothic" panose="020B0502020202020204" pitchFamily="34" charset="0"/>
              </a:rPr>
              <a:t>201704 (Engineering)</a:t>
            </a:r>
          </a:p>
          <a:p>
            <a:pPr lvl="1" algn="just">
              <a:spcBef>
                <a:spcPts val="0"/>
              </a:spcBef>
              <a:buFont typeface="Wingdings" panose="05000000000000000000" pitchFamily="2" charset="2"/>
              <a:buChar char="Ø"/>
            </a:pPr>
            <a:r>
              <a:rPr lang="en-ZA" sz="1400" dirty="0" smtClean="0">
                <a:latin typeface="Century Gothic" panose="020B0502020202020204" pitchFamily="34" charset="0"/>
              </a:rPr>
              <a:t>Standardisation, Statistical Moderation, and Resulting was completed.</a:t>
            </a:r>
          </a:p>
          <a:p>
            <a:pPr lvl="1" algn="just">
              <a:spcBef>
                <a:spcPts val="0"/>
              </a:spcBef>
              <a:buFont typeface="Wingdings" panose="05000000000000000000" pitchFamily="2" charset="2"/>
              <a:buChar char="Ø"/>
            </a:pPr>
            <a:r>
              <a:rPr lang="en-ZA" sz="1400" dirty="0" smtClean="0">
                <a:latin typeface="Century Gothic" panose="020B0502020202020204" pitchFamily="34" charset="0"/>
              </a:rPr>
              <a:t>No significant system requirements outstanding for Standardisation, Statistical Moderation and Resulting</a:t>
            </a:r>
          </a:p>
          <a:p>
            <a:pPr lvl="1" algn="just">
              <a:spcBef>
                <a:spcPts val="0"/>
              </a:spcBef>
              <a:buFont typeface="Wingdings" panose="05000000000000000000" pitchFamily="2" charset="2"/>
              <a:buChar char="Ø"/>
            </a:pPr>
            <a:endParaRPr lang="en-ZA" sz="1400" dirty="0" smtClean="0">
              <a:latin typeface="Century Gothic" panose="020B0502020202020204" pitchFamily="34" charset="0"/>
            </a:endParaRPr>
          </a:p>
          <a:p>
            <a:pPr lvl="1" algn="just">
              <a:spcBef>
                <a:spcPts val="0"/>
              </a:spcBef>
              <a:buFont typeface="Wingdings" panose="05000000000000000000" pitchFamily="2" charset="2"/>
              <a:buChar char="Ø"/>
            </a:pPr>
            <a:r>
              <a:rPr lang="en-ZA" sz="1400" dirty="0" smtClean="0">
                <a:latin typeface="Century Gothic" panose="020B0502020202020204" pitchFamily="34" charset="0"/>
              </a:rPr>
              <a:t>Key challenge experienced</a:t>
            </a:r>
          </a:p>
          <a:p>
            <a:pPr lvl="2" algn="just">
              <a:spcBef>
                <a:spcPts val="0"/>
              </a:spcBef>
              <a:buFont typeface="Wingdings" panose="05000000000000000000" pitchFamily="2" charset="2"/>
              <a:buChar char="ü"/>
            </a:pPr>
            <a:r>
              <a:rPr lang="en-ZA" sz="1400" dirty="0" smtClean="0">
                <a:latin typeface="Century Gothic" panose="020B0502020202020204" pitchFamily="34" charset="0"/>
              </a:rPr>
              <a:t>Subminimum indicators were incorrectly set e.g. set for subjects without a term mark component</a:t>
            </a:r>
          </a:p>
        </p:txBody>
      </p:sp>
      <p:sp>
        <p:nvSpPr>
          <p:cNvPr id="12" name="Rectangle 11"/>
          <p:cNvSpPr/>
          <p:nvPr/>
        </p:nvSpPr>
        <p:spPr>
          <a:xfrm>
            <a:off x="440141" y="5277671"/>
            <a:ext cx="8263718" cy="64633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lvl="1" algn="ctr">
              <a:spcBef>
                <a:spcPts val="0"/>
              </a:spcBef>
              <a:spcAft>
                <a:spcPts val="0"/>
              </a:spcAft>
            </a:pPr>
            <a:r>
              <a:rPr lang="en-ZA" b="1" i="1" dirty="0">
                <a:latin typeface="Century Gothic" panose="020B0502020202020204" pitchFamily="34" charset="0"/>
              </a:rPr>
              <a:t>Overall </a:t>
            </a:r>
            <a:r>
              <a:rPr lang="en-ZA" b="1" i="1" dirty="0" smtClean="0">
                <a:latin typeface="Century Gothic" panose="020B0502020202020204" pitchFamily="34" charset="0"/>
              </a:rPr>
              <a:t>system process </a:t>
            </a:r>
            <a:r>
              <a:rPr lang="en-ZA" b="1" i="1" dirty="0">
                <a:latin typeface="Century Gothic" panose="020B0502020202020204" pitchFamily="34" charset="0"/>
              </a:rPr>
              <a:t>for 201704 Engineering </a:t>
            </a:r>
            <a:r>
              <a:rPr lang="en-ZA" b="1" i="1" dirty="0" smtClean="0">
                <a:latin typeface="Century Gothic" panose="020B0502020202020204" pitchFamily="34" charset="0"/>
              </a:rPr>
              <a:t>Studies exam cycle had </a:t>
            </a:r>
            <a:r>
              <a:rPr lang="en-ZA" b="1" i="1" dirty="0">
                <a:latin typeface="Century Gothic" panose="020B0502020202020204" pitchFamily="34" charset="0"/>
              </a:rPr>
              <a:t>less challenges than the 201611 exam</a:t>
            </a:r>
          </a:p>
        </p:txBody>
      </p:sp>
    </p:spTree>
    <p:extLst>
      <p:ext uri="{BB962C8B-B14F-4D97-AF65-F5344CB8AC3E}">
        <p14:creationId xmlns:p14="http://schemas.microsoft.com/office/powerpoint/2010/main" xmlns="" val="2292852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16960</TotalTime>
  <Words>1713</Words>
  <Application>Microsoft Office PowerPoint</Application>
  <PresentationFormat>On-screen Show (4:3)</PresentationFormat>
  <Paragraphs>240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Pretoria</dc:creator>
  <cp:lastModifiedBy>PUMZA</cp:lastModifiedBy>
  <cp:revision>1039</cp:revision>
  <cp:lastPrinted>2017-02-06T09:47:11Z</cp:lastPrinted>
  <dcterms:created xsi:type="dcterms:W3CDTF">2016-09-16T11:34:44Z</dcterms:created>
  <dcterms:modified xsi:type="dcterms:W3CDTF">2017-06-15T09:37:13Z</dcterms:modified>
</cp:coreProperties>
</file>