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10"/>
  </p:notesMasterIdLst>
  <p:handoutMasterIdLst>
    <p:handoutMasterId r:id="rId11"/>
  </p:handoutMasterIdLst>
  <p:sldIdLst>
    <p:sldId id="304" r:id="rId2"/>
    <p:sldId id="317" r:id="rId3"/>
    <p:sldId id="315" r:id="rId4"/>
    <p:sldId id="316" r:id="rId5"/>
    <p:sldId id="294" r:id="rId6"/>
    <p:sldId id="314" r:id="rId7"/>
    <p:sldId id="283" r:id="rId8"/>
    <p:sldId id="301" r:id="rId9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1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66" y="-108"/>
      </p:cViewPr>
      <p:guideLst>
        <p:guide orient="horz" pos="3127"/>
        <p:guide pos="214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NATIONAL PICTURE: MUNICIPALITIES</a:t>
            </a:r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0367109297280741E-4"/>
          <c:y val="0.15437971193829114"/>
          <c:w val="0.83082345128545687"/>
          <c:h val="0.76810873640794908"/>
        </c:manualLayout>
      </c:layout>
      <c:pie3DChart>
        <c:varyColors val="1"/>
        <c:dLbls>
          <c:showCatName val="1"/>
          <c:showPercent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252413021506251"/>
          <c:y val="0.65645741562358451"/>
          <c:w val="0.21670037776811885"/>
          <c:h val="0.31535883014623173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OPERATION CLEAN AUDIT: MUNICIPALITIES</a:t>
            </a:r>
          </a:p>
        </c:rich>
      </c:tx>
      <c:layout/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dPt>
            <c:idx val="0"/>
            <c:spPr>
              <a:gradFill rotWithShape="1">
                <a:gsLst>
                  <a:gs pos="0">
                    <a:schemeClr val="accent1">
                      <a:tint val="96000"/>
                      <a:lumMod val="104000"/>
                    </a:schemeClr>
                  </a:gs>
                  <a:gs pos="100000">
                    <a:schemeClr val="accent1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tint val="96000"/>
                      <a:lumMod val="104000"/>
                    </a:schemeClr>
                  </a:gs>
                  <a:gs pos="100000">
                    <a:schemeClr val="accent2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tint val="96000"/>
                      <a:lumMod val="104000"/>
                    </a:schemeClr>
                  </a:gs>
                  <a:gs pos="100000">
                    <a:schemeClr val="accent3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</c:spPr>
          </c:dPt>
          <c:dPt>
            <c:idx val="3"/>
            <c:spPr>
              <a:gradFill rotWithShape="1">
                <a:gsLst>
                  <a:gs pos="0">
                    <a:schemeClr val="accent4">
                      <a:tint val="96000"/>
                      <a:lumMod val="104000"/>
                    </a:schemeClr>
                  </a:gs>
                  <a:gs pos="100000">
                    <a:schemeClr val="accent4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CatName val="1"/>
            <c:showPercent val="1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Sheet1!$A$3:$A$6</c:f>
              <c:strCache>
                <c:ptCount val="4"/>
                <c:pt idx="0">
                  <c:v>CASES ON HAND 248</c:v>
                </c:pt>
                <c:pt idx="1">
                  <c:v>CASES UNDER INVESTGATION 101</c:v>
                </c:pt>
                <c:pt idx="2">
                  <c:v>CASES AT COURT 88</c:v>
                </c:pt>
                <c:pt idx="3">
                  <c:v>DPP/SPP 59</c:v>
                </c:pt>
              </c:strCache>
            </c:strRef>
          </c:cat>
          <c:val>
            <c:numRef>
              <c:f>Sheet1!$B$3:$B$6</c:f>
              <c:numCache>
                <c:formatCode>General</c:formatCode>
                <c:ptCount val="4"/>
                <c:pt idx="0">
                  <c:v>248</c:v>
                </c:pt>
                <c:pt idx="1">
                  <c:v>101</c:v>
                </c:pt>
                <c:pt idx="2">
                  <c:v>88</c:v>
                </c:pt>
                <c:pt idx="3">
                  <c:v>59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ZA" smtClean="0"/>
              <a:t>CASES ON HAND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7890" y="1"/>
            <a:ext cx="2945024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C1D3A-D0A3-497B-B046-2D306126057B}" type="datetime1">
              <a:rPr lang="en-ZA" smtClean="0"/>
              <a:pPr/>
              <a:t>2017/06/15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53"/>
            <a:ext cx="2945024" cy="4966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7890" y="9433153"/>
            <a:ext cx="2945024" cy="4966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8836F-E779-461E-B068-0AD390D3ED3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01070136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024" cy="49712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ZA" smtClean="0"/>
              <a:t>CASES ON HAND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7890" y="0"/>
            <a:ext cx="2945024" cy="49712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pPr>
              <a:defRPr/>
            </a:pPr>
            <a:fld id="{53AF3475-BB21-4020-B289-167D2A71AF40}" type="datetime1">
              <a:rPr lang="en-ZA" smtClean="0"/>
              <a:pPr>
                <a:defRPr/>
              </a:pPr>
              <a:t>2017/06/15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pPr lvl="0"/>
            <a:endParaRPr lang="en-Z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5" y="4717140"/>
            <a:ext cx="5436235" cy="4469368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Z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2689"/>
            <a:ext cx="2945024" cy="49712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7890" y="9432689"/>
            <a:ext cx="2945024" cy="49712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pPr>
              <a:defRPr/>
            </a:pPr>
            <a:fld id="{CF01AD71-82C0-49DA-A5C8-54B2D538AA7C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01834900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ZA" smtClean="0"/>
              <a:t>CASES ON HAND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576304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69EB93-0C08-4FFC-B43B-53FD29A3E8B8}" type="datetime1">
              <a:rPr lang="en-US" smtClean="0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5C6322F1-83DE-48E1-B576-13CA65DA7D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533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26A214-5D42-4B87-8C65-E2C8D037894E}" type="datetime1">
              <a:rPr lang="en-US" smtClean="0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27CE4D8F-16F2-495A-93B4-F79BAF8E22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1678009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26A214-5D42-4B87-8C65-E2C8D037894E}" type="datetime1">
              <a:rPr lang="en-US" smtClean="0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27CE4D8F-16F2-495A-93B4-F79BAF8E22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945795396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26A214-5D42-4B87-8C65-E2C8D037894E}" type="datetime1">
              <a:rPr lang="en-US" smtClean="0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27CE4D8F-16F2-495A-93B4-F79BAF8E22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4397467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26A214-5D42-4B87-8C65-E2C8D037894E}" type="datetime1">
              <a:rPr lang="en-US" smtClean="0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27CE4D8F-16F2-495A-93B4-F79BAF8E22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72398348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26A214-5D42-4B87-8C65-E2C8D037894E}" type="datetime1">
              <a:rPr lang="en-US" smtClean="0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27CE4D8F-16F2-495A-93B4-F79BAF8E22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2097947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3AFC15-7BE9-4E90-964B-444F50517AD8}" type="datetime1">
              <a:rPr lang="en-US" smtClean="0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03A3D3-973D-4B59-9204-BBD21ADCF4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548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1FDFF-654D-4DBD-8650-1A4EB9018A1F}" type="datetime1">
              <a:rPr lang="en-US" smtClean="0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8A813-5FD3-4361-94BC-FC743A9C64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153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654318-CDD6-4806-AF1F-B11BD3972D8B}" type="datetime1">
              <a:rPr lang="en-US" smtClean="0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A92FD-D788-4F25-B81D-48D0A453F9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752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8E18C-8BCA-41B9-8209-F0014F93C7EA}" type="datetime1">
              <a:rPr lang="en-US" smtClean="0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E39CA0D7-6947-44F8-A8E9-740AE5061A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210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65EB93-5920-4A36-A461-BA4ACBDBB9A2}" type="datetime1">
              <a:rPr lang="en-US" smtClean="0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83B78B24-E9CB-403E-932C-C762FBFF51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452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2B8052-0D6B-478E-AD4B-07E7B0F1F5EE}" type="datetime1">
              <a:rPr lang="en-US" smtClean="0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41D77E9F-4603-4B74-B472-2878BC1F77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2689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052F82-70B9-40B1-83D0-3B3729116685}" type="datetime1">
              <a:rPr lang="en-US" smtClean="0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275848-4C89-42C9-9FE3-030BFB2C62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375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FED38-9BB8-471A-A7A3-527C5ED14864}" type="datetime1">
              <a:rPr lang="en-US" smtClean="0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9D373B-114A-49F7-8704-AA7C48F11A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699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9F893A-A194-4089-8954-34586DFB6090}" type="datetime1">
              <a:rPr lang="en-US" smtClean="0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9A9990-9CE5-42AF-BF85-38732748D4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4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79A092-6C2D-41E9-870A-53D89DDF1FA0}" type="datetime1">
              <a:rPr lang="en-US" smtClean="0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F148C386-FA17-41C1-953A-66F9A2CBAB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590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26A214-5D42-4B87-8C65-E2C8D037894E}" type="datetime1">
              <a:rPr lang="en-US" smtClean="0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27CE4D8F-16F2-495A-93B4-F79BAF8E22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465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  <p:sldLayoutId id="2147484128" r:id="rId12"/>
    <p:sldLayoutId id="2147484129" r:id="rId13"/>
    <p:sldLayoutId id="2147484130" r:id="rId14"/>
    <p:sldLayoutId id="2147484131" r:id="rId15"/>
    <p:sldLayoutId id="2147484132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304800" y="2188570"/>
            <a:ext cx="84582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ZA" sz="4900" b="1" dirty="0" smtClean="0">
                <a:solidFill>
                  <a:srgbClr val="FF0000"/>
                </a:solidFill>
              </a:rPr>
              <a:t/>
            </a:r>
            <a:br>
              <a:rPr lang="en-ZA" sz="4900" b="1" dirty="0" smtClean="0">
                <a:solidFill>
                  <a:srgbClr val="FF0000"/>
                </a:solidFill>
              </a:rPr>
            </a:br>
            <a:r>
              <a:rPr lang="en-ZA" sz="4900" b="1" dirty="0">
                <a:solidFill>
                  <a:srgbClr val="FF0000"/>
                </a:solidFill>
              </a:rPr>
              <a:t/>
            </a:r>
            <a:br>
              <a:rPr lang="en-ZA" sz="4900" b="1" dirty="0">
                <a:solidFill>
                  <a:srgbClr val="FF0000"/>
                </a:solidFill>
              </a:rPr>
            </a:br>
            <a:r>
              <a:rPr sz="4900" b="1" dirty="0" smtClean="0">
                <a:solidFill>
                  <a:srgbClr val="FF0000"/>
                </a:solidFill>
              </a:rPr>
              <a:t>NATIONAL </a:t>
            </a:r>
            <a:r>
              <a:rPr lang="en-ZA" sz="4900" b="1" dirty="0" smtClean="0">
                <a:solidFill>
                  <a:srgbClr val="FF0000"/>
                </a:solidFill>
              </a:rPr>
              <a:t>SCOPA</a:t>
            </a:r>
            <a:r>
              <a:rPr sz="4900" b="1" dirty="0" smtClean="0">
                <a:solidFill>
                  <a:srgbClr val="FF0000"/>
                </a:solidFill>
              </a:rPr>
              <a:t> REPORT </a:t>
            </a:r>
            <a:r>
              <a:rPr sz="3600" b="1" dirty="0" smtClean="0">
                <a:solidFill>
                  <a:srgbClr val="FF0000"/>
                </a:solidFill>
              </a:rPr>
              <a:t/>
            </a:r>
            <a:br>
              <a:rPr sz="3600" b="1" dirty="0" smtClean="0">
                <a:solidFill>
                  <a:srgbClr val="FF0000"/>
                </a:solidFill>
              </a:rPr>
            </a:br>
            <a:r>
              <a:rPr lang="en-ZA" b="1" dirty="0">
                <a:solidFill>
                  <a:srgbClr val="FF0000"/>
                </a:solidFill>
              </a:rPr>
              <a:t>OPERATION CLEAN </a:t>
            </a:r>
            <a:r>
              <a:rPr lang="en-ZA" b="1" dirty="0" smtClean="0">
                <a:solidFill>
                  <a:srgbClr val="FF0000"/>
                </a:solidFill>
              </a:rPr>
              <a:t>AUDIT</a:t>
            </a:r>
            <a:br>
              <a:rPr lang="en-ZA" b="1" dirty="0" smtClean="0">
                <a:solidFill>
                  <a:srgbClr val="FF0000"/>
                </a:solidFill>
              </a:rPr>
            </a:br>
            <a:r>
              <a:rPr lang="en-ZA" b="1" dirty="0" smtClean="0">
                <a:solidFill>
                  <a:srgbClr val="FF0000"/>
                </a:solidFill>
              </a:rPr>
              <a:t>MUNICIPALITIES</a:t>
            </a:r>
            <a:endParaRPr sz="3600" b="1" dirty="0" smtClean="0">
              <a:solidFill>
                <a:srgbClr val="FF0000"/>
              </a:solidFill>
            </a:endParaRPr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1333500" y="3962400"/>
            <a:ext cx="6400800" cy="1236663"/>
          </a:xfrm>
        </p:spPr>
        <p:txBody>
          <a:bodyPr>
            <a:normAutofit/>
          </a:bodyPr>
          <a:lstStyle/>
          <a:p>
            <a:pPr eaLnBrk="1" hangingPunct="1"/>
            <a:endParaRPr lang="en-US" b="1" dirty="0" smtClean="0"/>
          </a:p>
          <a:p>
            <a:pPr algn="ctr" eaLnBrk="1" hangingPunct="1"/>
            <a:r>
              <a:rPr lang="en-US" sz="4800" b="1" dirty="0" smtClean="0"/>
              <a:t>12 JUNE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322F1-83DE-48E1-B576-13CA65DA7D6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6" name="Picture 5" descr="Hawks.01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7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035550"/>
            <a:ext cx="1609725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47563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5400" b="1" dirty="0" smtClean="0">
                <a:solidFill>
                  <a:srgbClr val="C00000"/>
                </a:solidFill>
              </a:rPr>
              <a:t>INDEX</a:t>
            </a:r>
            <a:endParaRPr lang="en-ZA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sz="2400" b="1" dirty="0" smtClean="0">
                <a:solidFill>
                  <a:srgbClr val="00B050"/>
                </a:solidFill>
              </a:rPr>
              <a:t>OBJECTIVE</a:t>
            </a:r>
          </a:p>
          <a:p>
            <a:pPr lvl="0"/>
            <a:r>
              <a:rPr lang="en-US" sz="2400" b="1" dirty="0">
                <a:solidFill>
                  <a:srgbClr val="00B050"/>
                </a:solidFill>
                <a:latin typeface="Arial" charset="0"/>
              </a:rPr>
              <a:t>KEY FOCUS AREAS </a:t>
            </a:r>
            <a:r>
              <a:rPr lang="en-US" sz="2400" b="1" dirty="0" smtClean="0">
                <a:solidFill>
                  <a:srgbClr val="00B050"/>
                </a:solidFill>
                <a:latin typeface="Arial" charset="0"/>
              </a:rPr>
              <a:t>– DPC</a:t>
            </a:r>
          </a:p>
          <a:p>
            <a:pPr lvl="0"/>
            <a:r>
              <a:rPr lang="en-ZA" sz="2400" b="1" dirty="0" smtClean="0">
                <a:solidFill>
                  <a:srgbClr val="00B050"/>
                </a:solidFill>
                <a:latin typeface="Arial Rounded MT Bold" pitchFamily="34" charset="0"/>
              </a:rPr>
              <a:t>NATIONAL </a:t>
            </a:r>
            <a:r>
              <a:rPr lang="en-ZA" sz="2400" b="1" dirty="0">
                <a:solidFill>
                  <a:srgbClr val="00B050"/>
                </a:solidFill>
                <a:latin typeface="Arial Rounded MT Bold" pitchFamily="34" charset="0"/>
              </a:rPr>
              <a:t>PICTURE </a:t>
            </a:r>
            <a:r>
              <a:rPr lang="en-ZA" sz="2400" b="1" dirty="0" smtClean="0">
                <a:solidFill>
                  <a:srgbClr val="00B050"/>
                </a:solidFill>
                <a:latin typeface="Arial Rounded MT Bold" pitchFamily="34" charset="0"/>
              </a:rPr>
              <a:t>OPERATION </a:t>
            </a:r>
            <a:r>
              <a:rPr lang="en-ZA" sz="2400" b="1" dirty="0">
                <a:solidFill>
                  <a:srgbClr val="00B050"/>
                </a:solidFill>
                <a:latin typeface="Arial Rounded MT Bold" pitchFamily="34" charset="0"/>
              </a:rPr>
              <a:t>CLEAN </a:t>
            </a:r>
            <a:r>
              <a:rPr lang="en-ZA" sz="2400" b="1" dirty="0" smtClean="0">
                <a:solidFill>
                  <a:srgbClr val="00B050"/>
                </a:solidFill>
                <a:latin typeface="Arial Rounded MT Bold" pitchFamily="34" charset="0"/>
              </a:rPr>
              <a:t>AUDIT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OPERATION CLEAN AUDIT: </a:t>
            </a:r>
            <a:r>
              <a:rPr lang="en-US" sz="2400" b="1" dirty="0" smtClean="0">
                <a:solidFill>
                  <a:srgbClr val="00B050"/>
                </a:solidFill>
              </a:rPr>
              <a:t>MUNICIPALITIES </a:t>
            </a:r>
          </a:p>
          <a:p>
            <a:r>
              <a:rPr lang="en-ZA" sz="2400" b="1" dirty="0">
                <a:solidFill>
                  <a:srgbClr val="00B050"/>
                </a:solidFill>
              </a:rPr>
              <a:t>NATIONAL OPERATION CLEAN AUDIT STATUS REPORT: MUNICIPAL </a:t>
            </a:r>
            <a:r>
              <a:rPr lang="en-ZA" sz="2400" b="1" dirty="0" smtClean="0">
                <a:solidFill>
                  <a:srgbClr val="00B050"/>
                </a:solidFill>
              </a:rPr>
              <a:t>PICTURE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CHALLENGES</a:t>
            </a:r>
          </a:p>
          <a:p>
            <a:pPr lvl="0"/>
            <a:endParaRPr lang="en-ZA" sz="2400" b="1" dirty="0">
              <a:solidFill>
                <a:srgbClr val="00B050"/>
              </a:solidFill>
              <a:latin typeface="Arial Rounded MT Bold" pitchFamily="34" charset="0"/>
            </a:endParaRPr>
          </a:p>
          <a:p>
            <a:pPr lvl="0"/>
            <a:endParaRPr lang="en-ZA" b="1" dirty="0">
              <a:solidFill>
                <a:prstClr val="black"/>
              </a:solidFill>
              <a:latin typeface="Arial" charset="0"/>
            </a:endParaRPr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654318-CDD6-4806-AF1F-B11BD3972D8B}" type="datetime1">
              <a:rPr lang="en-US" smtClean="0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A92FD-D788-4F25-B81D-48D0A453F90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9575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66800"/>
            <a:ext cx="6553200" cy="4844422"/>
          </a:xfrm>
        </p:spPr>
        <p:txBody>
          <a:bodyPr/>
          <a:lstStyle/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ZA" dirty="0">
                <a:solidFill>
                  <a:prstClr val="black"/>
                </a:solidFill>
                <a:latin typeface="Arial" charset="0"/>
              </a:rPr>
              <a:t>OBJECTIVE</a:t>
            </a:r>
            <a:br>
              <a:rPr lang="en-ZA" dirty="0">
                <a:solidFill>
                  <a:prstClr val="black"/>
                </a:solidFill>
                <a:latin typeface="Arial" charset="0"/>
              </a:rPr>
            </a:br>
            <a:r>
              <a:rPr lang="en-ZA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ZA" dirty="0">
                <a:solidFill>
                  <a:prstClr val="black"/>
                </a:solidFill>
                <a:latin typeface="Arial" charset="0"/>
              </a:rPr>
            </a:br>
            <a:r>
              <a:rPr lang="en-ZA" dirty="0">
                <a:solidFill>
                  <a:prstClr val="black"/>
                </a:solidFill>
                <a:latin typeface="Arial" charset="0"/>
              </a:rPr>
              <a:t>The main goal of Operation Clean Audit is to root out corruption in the Local Government sphere and to </a:t>
            </a:r>
            <a:r>
              <a:rPr lang="en-ZA" dirty="0" smtClean="0">
                <a:solidFill>
                  <a:prstClr val="black"/>
                </a:solidFill>
                <a:latin typeface="Arial" charset="0"/>
              </a:rPr>
              <a:t>assist </a:t>
            </a:r>
            <a:r>
              <a:rPr lang="en-ZA" dirty="0">
                <a:solidFill>
                  <a:prstClr val="black"/>
                </a:solidFill>
                <a:latin typeface="Arial" charset="0"/>
              </a:rPr>
              <a:t>the latter </a:t>
            </a:r>
            <a:r>
              <a:rPr lang="en-ZA" dirty="0" smtClean="0">
                <a:solidFill>
                  <a:prstClr val="black"/>
                </a:solidFill>
                <a:latin typeface="Arial" charset="0"/>
              </a:rPr>
              <a:t>in order to achieve </a:t>
            </a:r>
            <a:r>
              <a:rPr lang="en-ZA" dirty="0">
                <a:solidFill>
                  <a:prstClr val="black"/>
                </a:solidFill>
                <a:latin typeface="Arial" charset="0"/>
              </a:rPr>
              <a:t>clean audits. </a:t>
            </a:r>
            <a:endParaRPr lang="en-ZA" dirty="0" smtClean="0">
              <a:solidFill>
                <a:prstClr val="black"/>
              </a:solidFill>
              <a:latin typeface="Arial" charset="0"/>
            </a:endParaRP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ZA" dirty="0" smtClean="0">
                <a:solidFill>
                  <a:prstClr val="black"/>
                </a:solidFill>
                <a:latin typeface="Arial" charset="0"/>
              </a:rPr>
              <a:t>Operation </a:t>
            </a:r>
            <a:r>
              <a:rPr lang="en-ZA" dirty="0">
                <a:solidFill>
                  <a:prstClr val="black"/>
                </a:solidFill>
                <a:latin typeface="Arial" charset="0"/>
              </a:rPr>
              <a:t>Clean Audit was rolled out in the North West Province on 11 September 2009 and was implemented systematically in all other provinces.</a:t>
            </a:r>
            <a:br>
              <a:rPr lang="en-ZA" dirty="0">
                <a:solidFill>
                  <a:prstClr val="black"/>
                </a:solidFill>
                <a:latin typeface="Arial" charset="0"/>
              </a:rPr>
            </a:br>
            <a:endParaRPr lang="en-ZA" dirty="0">
              <a:solidFill>
                <a:prstClr val="black"/>
              </a:solidFill>
              <a:latin typeface="Arial" charset="0"/>
            </a:endParaRP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654318-CDD6-4806-AF1F-B11BD3972D8B}" type="datetime1">
              <a:rPr lang="en-US" smtClean="0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A92FD-D788-4F25-B81D-48D0A453F90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9259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956490"/>
            <a:ext cx="6553200" cy="4844422"/>
          </a:xfrm>
        </p:spPr>
        <p:txBody>
          <a:bodyPr>
            <a:normAutofit fontScale="85000" lnSpcReduction="20000"/>
          </a:bodyPr>
          <a:lstStyle/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2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FOCUS AREAS - DPCI</a:t>
            </a:r>
            <a:endParaRPr lang="en-ZA" sz="2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ZA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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	The key focus area of the Directorate (Relating to 			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Clean Audit) is to ensure that investigations 			concerning corruption and fraud involving Local 				Government and Government departments are 				prioritized and expedited;</a:t>
            </a:r>
            <a:b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	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To enhance clean governance;</a:t>
            </a:r>
            <a:b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	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To identify shortcomings in Local Government 			Departments systems,    procedures and practices that 		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contributes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towards creating an environment for</a:t>
            </a:r>
            <a:b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fraud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and corrupt activities;</a:t>
            </a:r>
            <a:b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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	To ensure that corrupt officials are identified and 				criminally prosecuted;</a:t>
            </a:r>
            <a:b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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	To contribute and to ensure that by 2019, 120 persons 			are convicted for corruption (ACTT Mandate).</a:t>
            </a:r>
            <a:b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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	To contribute and to ensure that by 2019, 1000 public 			officials are convicted for corruption or offences 				related to corruption (ACTT Mandate).</a:t>
            </a:r>
            <a:b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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	To contribute in strengthening anti-corruption legislation 		to provide for more stringent penalties, </a:t>
            </a:r>
            <a:b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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	To protect whistle blowers including those in the private 		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sector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(Operational Whistle blowers).</a:t>
            </a:r>
            <a:b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654318-CDD6-4806-AF1F-B11BD3972D8B}" type="datetime1">
              <a:rPr lang="en-US" smtClean="0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A92FD-D788-4F25-B81D-48D0A453F90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6308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9D373B-114A-49F7-8704-AA7C48F11AA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86200" y="1676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dirty="0"/>
          </a:p>
        </p:txBody>
      </p:sp>
      <p:sp>
        <p:nvSpPr>
          <p:cNvPr id="18" name="Flowchart: Extract 17"/>
          <p:cNvSpPr/>
          <p:nvPr/>
        </p:nvSpPr>
        <p:spPr>
          <a:xfrm>
            <a:off x="381000" y="424873"/>
            <a:ext cx="7002318" cy="6019800"/>
          </a:xfrm>
          <a:prstGeom prst="flowChartExtra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INVESTIGATIO</a:t>
            </a:r>
            <a:endParaRPr lang="en-ZA" dirty="0"/>
          </a:p>
        </p:txBody>
      </p:sp>
      <p:sp>
        <p:nvSpPr>
          <p:cNvPr id="19" name="Flowchart: Extract 18"/>
          <p:cNvSpPr/>
          <p:nvPr/>
        </p:nvSpPr>
        <p:spPr>
          <a:xfrm>
            <a:off x="1062759" y="390237"/>
            <a:ext cx="5638800" cy="4886036"/>
          </a:xfrm>
          <a:prstGeom prst="flowChartExtract">
            <a:avLst/>
          </a:prstGeom>
          <a:solidFill>
            <a:schemeClr val="tx2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>
                <a:solidFill>
                  <a:schemeClr val="tx2"/>
                </a:solidFill>
              </a:rPr>
              <a:t>INVESTIGATION</a:t>
            </a:r>
          </a:p>
        </p:txBody>
      </p:sp>
      <p:sp>
        <p:nvSpPr>
          <p:cNvPr id="20" name="Flowchart: Extract 19"/>
          <p:cNvSpPr/>
          <p:nvPr/>
        </p:nvSpPr>
        <p:spPr>
          <a:xfrm>
            <a:off x="1676400" y="514926"/>
            <a:ext cx="4411518" cy="3715327"/>
          </a:xfrm>
          <a:prstGeom prst="flowChartExtra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 smtClean="0"/>
          </a:p>
          <a:p>
            <a:pPr algn="ctr"/>
            <a:r>
              <a:rPr lang="en-ZA" dirty="0" smtClean="0">
                <a:solidFill>
                  <a:srgbClr val="FF0000"/>
                </a:solidFill>
              </a:rPr>
              <a:t>COURT CASES</a:t>
            </a: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21" name="Flowchart: Extract 20"/>
          <p:cNvSpPr/>
          <p:nvPr/>
        </p:nvSpPr>
        <p:spPr>
          <a:xfrm>
            <a:off x="2362200" y="445655"/>
            <a:ext cx="3048000" cy="2616200"/>
          </a:xfrm>
          <a:prstGeom prst="flowChartExtra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CASES ON HAND</a:t>
            </a:r>
            <a:endParaRPr lang="en-ZA" dirty="0"/>
          </a:p>
        </p:txBody>
      </p:sp>
      <p:sp>
        <p:nvSpPr>
          <p:cNvPr id="23" name="Left Arrow 22"/>
          <p:cNvSpPr/>
          <p:nvPr/>
        </p:nvSpPr>
        <p:spPr>
          <a:xfrm>
            <a:off x="4800600" y="1585222"/>
            <a:ext cx="2057400" cy="337066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5" name="Left Arrow 24"/>
          <p:cNvSpPr/>
          <p:nvPr/>
        </p:nvSpPr>
        <p:spPr>
          <a:xfrm>
            <a:off x="5829300" y="3493655"/>
            <a:ext cx="1554018" cy="316345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" name="Left Arrow 25"/>
          <p:cNvSpPr/>
          <p:nvPr/>
        </p:nvSpPr>
        <p:spPr>
          <a:xfrm>
            <a:off x="6477000" y="4590473"/>
            <a:ext cx="1249218" cy="30480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7" name="Left Arrow 26"/>
          <p:cNvSpPr/>
          <p:nvPr/>
        </p:nvSpPr>
        <p:spPr>
          <a:xfrm>
            <a:off x="7010401" y="5486400"/>
            <a:ext cx="914400" cy="30480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0" name="Oval 29"/>
          <p:cNvSpPr/>
          <p:nvPr/>
        </p:nvSpPr>
        <p:spPr>
          <a:xfrm>
            <a:off x="6934200" y="1219200"/>
            <a:ext cx="1905000" cy="914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248</a:t>
            </a:r>
            <a:endParaRPr lang="en-Z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7449313" y="3233882"/>
            <a:ext cx="1489941" cy="95365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88</a:t>
            </a:r>
            <a:endParaRPr lang="en-Z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7809056" y="4455853"/>
            <a:ext cx="1246332" cy="781627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101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8077200" y="5308600"/>
            <a:ext cx="1066800" cy="762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59</a:t>
            </a:r>
            <a:endParaRPr lang="en-ZA" dirty="0"/>
          </a:p>
        </p:txBody>
      </p:sp>
      <p:sp>
        <p:nvSpPr>
          <p:cNvPr id="35" name="TextBox 34"/>
          <p:cNvSpPr txBox="1"/>
          <p:nvPr/>
        </p:nvSpPr>
        <p:spPr>
          <a:xfrm>
            <a:off x="-139714" y="1315827"/>
            <a:ext cx="3541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 smtClean="0">
                <a:solidFill>
                  <a:srgbClr val="00B050"/>
                </a:solidFill>
                <a:latin typeface="Arial Rounded MT Bold" pitchFamily="34" charset="0"/>
              </a:rPr>
              <a:t>NATIONAL PICTURE </a:t>
            </a:r>
          </a:p>
          <a:p>
            <a:pPr algn="ctr"/>
            <a:r>
              <a:rPr lang="en-ZA" b="1" dirty="0" smtClean="0">
                <a:solidFill>
                  <a:srgbClr val="00B050"/>
                </a:solidFill>
                <a:latin typeface="Arial Rounded MT Bold" pitchFamily="34" charset="0"/>
              </a:rPr>
              <a:t>OPERATION CLEAN AUDIT</a:t>
            </a:r>
            <a:endParaRPr lang="en-ZA" b="1" dirty="0">
              <a:solidFill>
                <a:srgbClr val="00B050"/>
              </a:solidFill>
              <a:latin typeface="Arial Rounded MT Bold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547103"/>
            <a:ext cx="22860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1712" y="5583237"/>
            <a:ext cx="992188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55" y="0"/>
            <a:ext cx="2213841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5978" y="2023398"/>
            <a:ext cx="1609725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9392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9D373B-114A-49F7-8704-AA7C48F11AA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62634144"/>
              </p:ext>
            </p:extLst>
          </p:nvPr>
        </p:nvGraphicFramePr>
        <p:xfrm>
          <a:off x="1096206" y="304800"/>
          <a:ext cx="8047794" cy="5673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72384551"/>
              </p:ext>
            </p:extLst>
          </p:nvPr>
        </p:nvGraphicFramePr>
        <p:xfrm>
          <a:off x="1676400" y="381000"/>
          <a:ext cx="62484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43892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685800"/>
          </a:xfrm>
        </p:spPr>
        <p:txBody>
          <a:bodyPr>
            <a:noAutofit/>
          </a:bodyPr>
          <a:lstStyle/>
          <a:p>
            <a:r>
              <a:rPr lang="en-ZA" sz="2800" b="1" dirty="0" smtClean="0"/>
              <a:t>NATIONAL OPERATION CLEAN AUDIT STATUS REPORT: MUNICIPAL PICTURE</a:t>
            </a:r>
            <a:endParaRPr lang="en-ZA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89490144"/>
              </p:ext>
            </p:extLst>
          </p:nvPr>
        </p:nvGraphicFramePr>
        <p:xfrm>
          <a:off x="304800" y="875744"/>
          <a:ext cx="8686800" cy="5987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4889"/>
                <a:gridCol w="1688374"/>
                <a:gridCol w="1653137"/>
                <a:gridCol w="1877378"/>
                <a:gridCol w="1323022"/>
              </a:tblGrid>
              <a:tr h="700991">
                <a:tc>
                  <a:txBody>
                    <a:bodyPr/>
                    <a:lstStyle/>
                    <a:p>
                      <a:r>
                        <a:rPr lang="en-ZA" dirty="0" smtClean="0"/>
                        <a:t>PROVINCE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ON HAND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COURT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INVESTIGATION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SPP</a:t>
                      </a:r>
                      <a:endParaRPr lang="en-ZA" dirty="0"/>
                    </a:p>
                  </a:txBody>
                  <a:tcPr/>
                </a:tc>
              </a:tr>
              <a:tr h="610355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WESTERN</a:t>
                      </a:r>
                    </a:p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CAPE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10355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EASTERN</a:t>
                      </a:r>
                    </a:p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CAPE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10355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NORTHERN</a:t>
                      </a:r>
                    </a:p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CAPE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10355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NORTH</a:t>
                      </a:r>
                    </a:p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WEST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27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8775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FREE STATE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10355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KWAZULU</a:t>
                      </a:r>
                    </a:p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NATAL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8775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MPUMALANGA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78885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SERIOUS ECONOMIC OFFENCES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8775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GAUTENG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Z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Z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8775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LIMPOPO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A92FD-D788-4F25-B81D-48D0A453F90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125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71600" y="262890"/>
            <a:ext cx="6589199" cy="128089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b="1" dirty="0" smtClean="0"/>
              <a:t>CHALLENGES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Municipal Managers instruct private institutions to conduct audits and when criminal cases have been identified, they don’t want to be complainant’ and state that they need a Council Resolution.</a:t>
            </a:r>
          </a:p>
          <a:p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Most of the audits done by municipalities do not provide sufficient evidence for criminal investigations but relate mostly to departmental misconduct which have to be dealt with internally.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Non availability of relevant evidential documentation (original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documents)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as exhibits to corroborate evidence and to prove the allegations in terms of the best evidence rule.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Reshuffling of Municipal Officials, sometimes they tend to be aggrieved and do not co-operate due to their political positions.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The media is often aware of information from leaked reports but crimes were never reported to the police for investigation.  </a:t>
            </a:r>
          </a:p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A92FD-D788-4F25-B81D-48D0A453F90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 descr="Hawks.01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867400"/>
            <a:ext cx="1905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7330" y="228600"/>
            <a:ext cx="1609725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402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25690</TotalTime>
  <Words>259</Words>
  <Application>Microsoft Office PowerPoint</Application>
  <PresentationFormat>On-screen Show (4:3)</PresentationFormat>
  <Paragraphs>109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Wisp</vt:lpstr>
      <vt:lpstr>  NATIONAL SCOPA REPORT  OPERATION CLEAN AUDIT MUNICIPALITIES</vt:lpstr>
      <vt:lpstr>INDEX</vt:lpstr>
      <vt:lpstr>Slide 3</vt:lpstr>
      <vt:lpstr>Slide 4</vt:lpstr>
      <vt:lpstr>Slide 5</vt:lpstr>
      <vt:lpstr>Slide 6</vt:lpstr>
      <vt:lpstr>NATIONAL OPERATION CLEAN AUDIT STATUS REPORT: MUNICIPAL PICTURE</vt:lpstr>
      <vt:lpstr>CHALLENGES</vt:lpstr>
    </vt:vector>
  </TitlesOfParts>
  <Company>SAPS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Clean Audit Report</dc:title>
  <dc:creator>user</dc:creator>
  <cp:lastModifiedBy>PUMZA</cp:lastModifiedBy>
  <cp:revision>565</cp:revision>
  <cp:lastPrinted>2017-06-13T08:05:19Z</cp:lastPrinted>
  <dcterms:created xsi:type="dcterms:W3CDTF">2012-02-01T10:55:56Z</dcterms:created>
  <dcterms:modified xsi:type="dcterms:W3CDTF">2017-06-15T10:40:45Z</dcterms:modified>
</cp:coreProperties>
</file>