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handoutMasterIdLst>
    <p:handoutMasterId r:id="rId50"/>
  </p:handoutMasterIdLst>
  <p:sldIdLst>
    <p:sldId id="369" r:id="rId2"/>
    <p:sldId id="350" r:id="rId3"/>
    <p:sldId id="380" r:id="rId4"/>
    <p:sldId id="452" r:id="rId5"/>
    <p:sldId id="353" r:id="rId6"/>
    <p:sldId id="418" r:id="rId7"/>
    <p:sldId id="436" r:id="rId8"/>
    <p:sldId id="465" r:id="rId9"/>
    <p:sldId id="437" r:id="rId10"/>
    <p:sldId id="440" r:id="rId11"/>
    <p:sldId id="458" r:id="rId12"/>
    <p:sldId id="438" r:id="rId13"/>
    <p:sldId id="439" r:id="rId14"/>
    <p:sldId id="355" r:id="rId15"/>
    <p:sldId id="429" r:id="rId16"/>
    <p:sldId id="441" r:id="rId17"/>
    <p:sldId id="442" r:id="rId18"/>
    <p:sldId id="460" r:id="rId19"/>
    <p:sldId id="461" r:id="rId20"/>
    <p:sldId id="482" r:id="rId21"/>
    <p:sldId id="483" r:id="rId22"/>
    <p:sldId id="484" r:id="rId23"/>
    <p:sldId id="485" r:id="rId24"/>
    <p:sldId id="486" r:id="rId25"/>
    <p:sldId id="466" r:id="rId26"/>
    <p:sldId id="406" r:id="rId27"/>
    <p:sldId id="462" r:id="rId28"/>
    <p:sldId id="467" r:id="rId29"/>
    <p:sldId id="463" r:id="rId30"/>
    <p:sldId id="479" r:id="rId31"/>
    <p:sldId id="480" r:id="rId32"/>
    <p:sldId id="481" r:id="rId33"/>
    <p:sldId id="476" r:id="rId34"/>
    <p:sldId id="477" r:id="rId35"/>
    <p:sldId id="478" r:id="rId36"/>
    <p:sldId id="456" r:id="rId37"/>
    <p:sldId id="445" r:id="rId38"/>
    <p:sldId id="470" r:id="rId39"/>
    <p:sldId id="446" r:id="rId40"/>
    <p:sldId id="447" r:id="rId41"/>
    <p:sldId id="448" r:id="rId42"/>
    <p:sldId id="471" r:id="rId43"/>
    <p:sldId id="449" r:id="rId44"/>
    <p:sldId id="472" r:id="rId45"/>
    <p:sldId id="450" r:id="rId46"/>
    <p:sldId id="473" r:id="rId47"/>
    <p:sldId id="378" r:id="rId48"/>
  </p:sldIdLst>
  <p:sldSz cx="9144000" cy="6858000" type="screen4x3"/>
  <p:notesSz cx="6797675" cy="992822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5426"/>
    <a:srgbClr val="CCCC00"/>
    <a:srgbClr val="33CC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096" autoAdjust="0"/>
  </p:normalViewPr>
  <p:slideViewPr>
    <p:cSldViewPr>
      <p:cViewPr varScale="1">
        <p:scale>
          <a:sx n="109" d="100"/>
          <a:sy n="109" d="100"/>
        </p:scale>
        <p:origin x="-1674" y="-90"/>
      </p:cViewPr>
      <p:guideLst>
        <p:guide orient="horz" pos="2160"/>
        <p:guide pos="2880"/>
      </p:guideLst>
    </p:cSldViewPr>
  </p:slideViewPr>
  <p:notesTextViewPr>
    <p:cViewPr>
      <p:scale>
        <a:sx n="100" d="100"/>
        <a:sy n="100" d="100"/>
      </p:scale>
      <p:origin x="0" y="0"/>
    </p:cViewPr>
  </p:notesTextViewPr>
  <p:notesViewPr>
    <p:cSldViewPr>
      <p:cViewPr varScale="1">
        <p:scale>
          <a:sx n="53" d="100"/>
          <a:sy n="53" d="100"/>
        </p:scale>
        <p:origin x="2820" y="96"/>
      </p:cViewPr>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275" cy="498288"/>
          </a:xfrm>
          <a:prstGeom prst="rect">
            <a:avLst/>
          </a:prstGeom>
        </p:spPr>
        <p:txBody>
          <a:bodyPr vert="horz" lIns="91504" tIns="45752" rIns="91504" bIns="45752" rtlCol="0"/>
          <a:lstStyle>
            <a:lvl1pPr algn="l">
              <a:defRPr sz="1200"/>
            </a:lvl1pPr>
          </a:lstStyle>
          <a:p>
            <a:endParaRPr lang="en-ZA" dirty="0"/>
          </a:p>
        </p:txBody>
      </p:sp>
      <p:sp>
        <p:nvSpPr>
          <p:cNvPr id="4" name="Footer Placeholder 3"/>
          <p:cNvSpPr>
            <a:spLocks noGrp="1"/>
          </p:cNvSpPr>
          <p:nvPr>
            <p:ph type="ftr" sz="quarter" idx="2"/>
          </p:nvPr>
        </p:nvSpPr>
        <p:spPr>
          <a:xfrm>
            <a:off x="1" y="9429937"/>
            <a:ext cx="2946275" cy="498288"/>
          </a:xfrm>
          <a:prstGeom prst="rect">
            <a:avLst/>
          </a:prstGeom>
        </p:spPr>
        <p:txBody>
          <a:bodyPr vert="horz" lIns="91504" tIns="45752" rIns="91504" bIns="45752"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49862" y="9429937"/>
            <a:ext cx="2946275" cy="498288"/>
          </a:xfrm>
          <a:prstGeom prst="rect">
            <a:avLst/>
          </a:prstGeom>
        </p:spPr>
        <p:txBody>
          <a:bodyPr vert="horz" lIns="91504" tIns="45752" rIns="91504" bIns="45752" rtlCol="0" anchor="b"/>
          <a:lstStyle>
            <a:lvl1pPr algn="r">
              <a:defRPr sz="1200"/>
            </a:lvl1pPr>
          </a:lstStyle>
          <a:p>
            <a:fld id="{707FCEC1-E925-426E-AEDE-6F4D5133F003}" type="slidenum">
              <a:rPr lang="en-ZA" smtClean="0"/>
              <a:pPr/>
              <a:t>‹#›</a:t>
            </a:fld>
            <a:endParaRPr lang="en-ZA" dirty="0"/>
          </a:p>
        </p:txBody>
      </p:sp>
    </p:spTree>
    <p:extLst>
      <p:ext uri="{BB962C8B-B14F-4D97-AF65-F5344CB8AC3E}">
        <p14:creationId xmlns:p14="http://schemas.microsoft.com/office/powerpoint/2010/main" xmlns="" val="29210065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1" y="1"/>
            <a:ext cx="2946275" cy="496582"/>
          </a:xfrm>
          <a:prstGeom prst="rect">
            <a:avLst/>
          </a:prstGeom>
          <a:noFill/>
          <a:ln w="9525">
            <a:noFill/>
            <a:miter lim="800000"/>
            <a:headEnd/>
            <a:tailEnd/>
          </a:ln>
          <a:effectLst/>
        </p:spPr>
        <p:txBody>
          <a:bodyPr vert="horz" wrap="square" lIns="92895" tIns="46447" rIns="92895" bIns="46447" numCol="1" anchor="t" anchorCtr="0" compatLnSpc="1">
            <a:prstTxWarp prst="textNoShape">
              <a:avLst/>
            </a:prstTxWarp>
          </a:bodyPr>
          <a:lstStyle>
            <a:lvl1pPr>
              <a:defRPr sz="1200">
                <a:latin typeface="Arial" charset="0"/>
              </a:defRPr>
            </a:lvl1pPr>
          </a:lstStyle>
          <a:p>
            <a:pPr>
              <a:defRPr/>
            </a:pPr>
            <a:endParaRPr lang="en-US" dirty="0"/>
          </a:p>
        </p:txBody>
      </p:sp>
      <p:sp>
        <p:nvSpPr>
          <p:cNvPr id="16387" name="Rectangle 3"/>
          <p:cNvSpPr>
            <a:spLocks noGrp="1" noChangeArrowheads="1"/>
          </p:cNvSpPr>
          <p:nvPr>
            <p:ph type="dt" idx="1"/>
          </p:nvPr>
        </p:nvSpPr>
        <p:spPr bwMode="auto">
          <a:xfrm>
            <a:off x="3849862" y="1"/>
            <a:ext cx="2946275" cy="496582"/>
          </a:xfrm>
          <a:prstGeom prst="rect">
            <a:avLst/>
          </a:prstGeom>
          <a:noFill/>
          <a:ln w="9525">
            <a:noFill/>
            <a:miter lim="800000"/>
            <a:headEnd/>
            <a:tailEnd/>
          </a:ln>
          <a:effectLst/>
        </p:spPr>
        <p:txBody>
          <a:bodyPr vert="horz" wrap="square" lIns="92895" tIns="46447" rIns="92895" bIns="46447" numCol="1" anchor="t" anchorCtr="0" compatLnSpc="1">
            <a:prstTxWarp prst="textNoShape">
              <a:avLst/>
            </a:prstTxWarp>
          </a:bodyPr>
          <a:lstStyle>
            <a:lvl1pPr algn="r">
              <a:defRPr sz="1200">
                <a:latin typeface="Arial" charset="0"/>
              </a:defRPr>
            </a:lvl1pPr>
          </a:lstStyle>
          <a:p>
            <a:pPr>
              <a:defRPr/>
            </a:pPr>
            <a:endParaRPr lang="en-US" dirty="0"/>
          </a:p>
        </p:txBody>
      </p:sp>
      <p:sp>
        <p:nvSpPr>
          <p:cNvPr id="12292" name="Rectangle 4"/>
          <p:cNvSpPr>
            <a:spLocks noGrp="1" noRot="1" noChangeAspect="1" noChangeArrowheads="1" noTextEdit="1"/>
          </p:cNvSpPr>
          <p:nvPr>
            <p:ph type="sldImg" idx="2"/>
          </p:nvPr>
        </p:nvSpPr>
        <p:spPr bwMode="auto">
          <a:xfrm>
            <a:off x="915988" y="742950"/>
            <a:ext cx="4965700" cy="3724275"/>
          </a:xfrm>
          <a:prstGeom prst="rect">
            <a:avLst/>
          </a:prstGeom>
          <a:noFill/>
          <a:ln w="9525">
            <a:solidFill>
              <a:srgbClr val="000000"/>
            </a:solidFill>
            <a:miter lim="800000"/>
            <a:headEnd/>
            <a:tailEnd/>
          </a:ln>
        </p:spPr>
      </p:sp>
      <p:sp>
        <p:nvSpPr>
          <p:cNvPr id="16389" name="Rectangle 5"/>
          <p:cNvSpPr>
            <a:spLocks noGrp="1" noChangeArrowheads="1"/>
          </p:cNvSpPr>
          <p:nvPr>
            <p:ph type="body" sz="quarter" idx="3"/>
          </p:nvPr>
        </p:nvSpPr>
        <p:spPr bwMode="auto">
          <a:xfrm>
            <a:off x="680385" y="4716676"/>
            <a:ext cx="5436908" cy="4467531"/>
          </a:xfrm>
          <a:prstGeom prst="rect">
            <a:avLst/>
          </a:prstGeom>
          <a:noFill/>
          <a:ln w="9525">
            <a:noFill/>
            <a:miter lim="800000"/>
            <a:headEnd/>
            <a:tailEnd/>
          </a:ln>
          <a:effectLst/>
        </p:spPr>
        <p:txBody>
          <a:bodyPr vert="horz" wrap="square" lIns="92895" tIns="46447" rIns="92895" bIns="4644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390" name="Rectangle 6"/>
          <p:cNvSpPr>
            <a:spLocks noGrp="1" noChangeArrowheads="1"/>
          </p:cNvSpPr>
          <p:nvPr>
            <p:ph type="ftr" sz="quarter" idx="4"/>
          </p:nvPr>
        </p:nvSpPr>
        <p:spPr bwMode="auto">
          <a:xfrm>
            <a:off x="1" y="9429937"/>
            <a:ext cx="2946275" cy="496582"/>
          </a:xfrm>
          <a:prstGeom prst="rect">
            <a:avLst/>
          </a:prstGeom>
          <a:noFill/>
          <a:ln w="9525">
            <a:noFill/>
            <a:miter lim="800000"/>
            <a:headEnd/>
            <a:tailEnd/>
          </a:ln>
          <a:effectLst/>
        </p:spPr>
        <p:txBody>
          <a:bodyPr vert="horz" wrap="square" lIns="92895" tIns="46447" rIns="92895" bIns="46447" numCol="1" anchor="b" anchorCtr="0" compatLnSpc="1">
            <a:prstTxWarp prst="textNoShape">
              <a:avLst/>
            </a:prstTxWarp>
          </a:bodyPr>
          <a:lstStyle>
            <a:lvl1pPr>
              <a:defRPr sz="1200">
                <a:latin typeface="Arial" charset="0"/>
              </a:defRPr>
            </a:lvl1pPr>
          </a:lstStyle>
          <a:p>
            <a:pPr>
              <a:defRPr/>
            </a:pPr>
            <a:endParaRPr lang="en-US" dirty="0"/>
          </a:p>
        </p:txBody>
      </p:sp>
      <p:sp>
        <p:nvSpPr>
          <p:cNvPr id="16391" name="Rectangle 7"/>
          <p:cNvSpPr>
            <a:spLocks noGrp="1" noChangeArrowheads="1"/>
          </p:cNvSpPr>
          <p:nvPr>
            <p:ph type="sldNum" sz="quarter" idx="5"/>
          </p:nvPr>
        </p:nvSpPr>
        <p:spPr bwMode="auto">
          <a:xfrm>
            <a:off x="3849862" y="9429937"/>
            <a:ext cx="2946275" cy="496582"/>
          </a:xfrm>
          <a:prstGeom prst="rect">
            <a:avLst/>
          </a:prstGeom>
          <a:noFill/>
          <a:ln w="9525">
            <a:noFill/>
            <a:miter lim="800000"/>
            <a:headEnd/>
            <a:tailEnd/>
          </a:ln>
          <a:effectLst/>
        </p:spPr>
        <p:txBody>
          <a:bodyPr vert="horz" wrap="square" lIns="92895" tIns="46447" rIns="92895" bIns="46447" numCol="1" anchor="b" anchorCtr="0" compatLnSpc="1">
            <a:prstTxWarp prst="textNoShape">
              <a:avLst/>
            </a:prstTxWarp>
          </a:bodyPr>
          <a:lstStyle>
            <a:lvl1pPr algn="r">
              <a:defRPr sz="1200">
                <a:latin typeface="Arial" charset="0"/>
              </a:defRPr>
            </a:lvl1pPr>
          </a:lstStyle>
          <a:p>
            <a:pPr>
              <a:defRPr/>
            </a:pPr>
            <a:fld id="{D0436898-6D4C-4ED9-A803-8C76C7235793}" type="slidenum">
              <a:rPr lang="en-US"/>
              <a:pPr>
                <a:defRPr/>
              </a:pPr>
              <a:t>‹#›</a:t>
            </a:fld>
            <a:endParaRPr lang="en-US" dirty="0"/>
          </a:p>
        </p:txBody>
      </p:sp>
    </p:spTree>
    <p:extLst>
      <p:ext uri="{BB962C8B-B14F-4D97-AF65-F5344CB8AC3E}">
        <p14:creationId xmlns:p14="http://schemas.microsoft.com/office/powerpoint/2010/main" xmlns="" val="16659446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FCDE4E3-1E92-49F2-ADEE-83AF3CC53B72}" type="slidenum">
              <a:rPr lang="en-US">
                <a:solidFill>
                  <a:srgbClr val="000000"/>
                </a:solidFill>
              </a:rPr>
              <a:pPr>
                <a:defRPr/>
              </a:pPr>
              <a:t>1</a:t>
            </a:fld>
            <a:endParaRPr lang="en-US" dirty="0">
              <a:solidFill>
                <a:srgbClr val="000000"/>
              </a:solidFill>
            </a:endParaRPr>
          </a:p>
        </p:txBody>
      </p:sp>
    </p:spTree>
    <p:extLst>
      <p:ext uri="{BB962C8B-B14F-4D97-AF65-F5344CB8AC3E}">
        <p14:creationId xmlns:p14="http://schemas.microsoft.com/office/powerpoint/2010/main" xmlns="" val="19515113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13</a:t>
            </a:fld>
            <a:endParaRPr lang="en-US" dirty="0"/>
          </a:p>
        </p:txBody>
      </p:sp>
    </p:spTree>
    <p:extLst>
      <p:ext uri="{BB962C8B-B14F-4D97-AF65-F5344CB8AC3E}">
        <p14:creationId xmlns:p14="http://schemas.microsoft.com/office/powerpoint/2010/main" xmlns="" val="9366035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14</a:t>
            </a:fld>
            <a:endParaRPr lang="en-US" dirty="0"/>
          </a:p>
        </p:txBody>
      </p:sp>
    </p:spTree>
    <p:extLst>
      <p:ext uri="{BB962C8B-B14F-4D97-AF65-F5344CB8AC3E}">
        <p14:creationId xmlns:p14="http://schemas.microsoft.com/office/powerpoint/2010/main" xmlns="" val="34250675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15</a:t>
            </a:fld>
            <a:endParaRPr lang="en-US" dirty="0"/>
          </a:p>
        </p:txBody>
      </p:sp>
    </p:spTree>
    <p:extLst>
      <p:ext uri="{BB962C8B-B14F-4D97-AF65-F5344CB8AC3E}">
        <p14:creationId xmlns:p14="http://schemas.microsoft.com/office/powerpoint/2010/main" xmlns="" val="41600700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16</a:t>
            </a:fld>
            <a:endParaRPr lang="en-US" dirty="0"/>
          </a:p>
        </p:txBody>
      </p:sp>
    </p:spTree>
    <p:extLst>
      <p:ext uri="{BB962C8B-B14F-4D97-AF65-F5344CB8AC3E}">
        <p14:creationId xmlns:p14="http://schemas.microsoft.com/office/powerpoint/2010/main" xmlns="" val="42324171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17</a:t>
            </a:fld>
            <a:endParaRPr lang="en-US" dirty="0"/>
          </a:p>
        </p:txBody>
      </p:sp>
    </p:spTree>
    <p:extLst>
      <p:ext uri="{BB962C8B-B14F-4D97-AF65-F5344CB8AC3E}">
        <p14:creationId xmlns:p14="http://schemas.microsoft.com/office/powerpoint/2010/main" xmlns="" val="32186369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18</a:t>
            </a:fld>
            <a:endParaRPr lang="en-US" dirty="0"/>
          </a:p>
        </p:txBody>
      </p:sp>
    </p:spTree>
    <p:extLst>
      <p:ext uri="{BB962C8B-B14F-4D97-AF65-F5344CB8AC3E}">
        <p14:creationId xmlns:p14="http://schemas.microsoft.com/office/powerpoint/2010/main" xmlns="" val="33516371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19</a:t>
            </a:fld>
            <a:endParaRPr lang="en-US" dirty="0"/>
          </a:p>
        </p:txBody>
      </p:sp>
    </p:spTree>
    <p:extLst>
      <p:ext uri="{BB962C8B-B14F-4D97-AF65-F5344CB8AC3E}">
        <p14:creationId xmlns:p14="http://schemas.microsoft.com/office/powerpoint/2010/main" xmlns="" val="28447525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20</a:t>
            </a:fld>
            <a:endParaRPr lang="en-US" dirty="0"/>
          </a:p>
        </p:txBody>
      </p:sp>
    </p:spTree>
    <p:extLst>
      <p:ext uri="{BB962C8B-B14F-4D97-AF65-F5344CB8AC3E}">
        <p14:creationId xmlns:p14="http://schemas.microsoft.com/office/powerpoint/2010/main" xmlns="" val="16520528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21</a:t>
            </a:fld>
            <a:endParaRPr lang="en-US" dirty="0"/>
          </a:p>
        </p:txBody>
      </p:sp>
    </p:spTree>
    <p:extLst>
      <p:ext uri="{BB962C8B-B14F-4D97-AF65-F5344CB8AC3E}">
        <p14:creationId xmlns:p14="http://schemas.microsoft.com/office/powerpoint/2010/main" xmlns="" val="14906009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22</a:t>
            </a:fld>
            <a:endParaRPr lang="en-US" dirty="0"/>
          </a:p>
        </p:txBody>
      </p:sp>
    </p:spTree>
    <p:extLst>
      <p:ext uri="{BB962C8B-B14F-4D97-AF65-F5344CB8AC3E}">
        <p14:creationId xmlns:p14="http://schemas.microsoft.com/office/powerpoint/2010/main" xmlns="" val="6417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5</a:t>
            </a:fld>
            <a:endParaRPr lang="en-US" dirty="0"/>
          </a:p>
        </p:txBody>
      </p:sp>
    </p:spTree>
    <p:extLst>
      <p:ext uri="{BB962C8B-B14F-4D97-AF65-F5344CB8AC3E}">
        <p14:creationId xmlns:p14="http://schemas.microsoft.com/office/powerpoint/2010/main" xmlns="" val="29860708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23</a:t>
            </a:fld>
            <a:endParaRPr lang="en-US" dirty="0"/>
          </a:p>
        </p:txBody>
      </p:sp>
    </p:spTree>
    <p:extLst>
      <p:ext uri="{BB962C8B-B14F-4D97-AF65-F5344CB8AC3E}">
        <p14:creationId xmlns:p14="http://schemas.microsoft.com/office/powerpoint/2010/main" xmlns="" val="13599185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24</a:t>
            </a:fld>
            <a:endParaRPr lang="en-US" dirty="0"/>
          </a:p>
        </p:txBody>
      </p:sp>
    </p:spTree>
    <p:extLst>
      <p:ext uri="{BB962C8B-B14F-4D97-AF65-F5344CB8AC3E}">
        <p14:creationId xmlns:p14="http://schemas.microsoft.com/office/powerpoint/2010/main" xmlns="" val="10249825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25</a:t>
            </a:fld>
            <a:endParaRPr lang="en-US" dirty="0"/>
          </a:p>
        </p:txBody>
      </p:sp>
    </p:spTree>
    <p:extLst>
      <p:ext uri="{BB962C8B-B14F-4D97-AF65-F5344CB8AC3E}">
        <p14:creationId xmlns:p14="http://schemas.microsoft.com/office/powerpoint/2010/main" xmlns="" val="9827866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26</a:t>
            </a:fld>
            <a:endParaRPr lang="en-US" dirty="0"/>
          </a:p>
        </p:txBody>
      </p:sp>
    </p:spTree>
    <p:extLst>
      <p:ext uri="{BB962C8B-B14F-4D97-AF65-F5344CB8AC3E}">
        <p14:creationId xmlns:p14="http://schemas.microsoft.com/office/powerpoint/2010/main" xmlns="" val="20794318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27</a:t>
            </a:fld>
            <a:endParaRPr lang="en-US" dirty="0"/>
          </a:p>
        </p:txBody>
      </p:sp>
    </p:spTree>
    <p:extLst>
      <p:ext uri="{BB962C8B-B14F-4D97-AF65-F5344CB8AC3E}">
        <p14:creationId xmlns:p14="http://schemas.microsoft.com/office/powerpoint/2010/main" xmlns="" val="3679603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28</a:t>
            </a:fld>
            <a:endParaRPr lang="en-US" dirty="0"/>
          </a:p>
        </p:txBody>
      </p:sp>
    </p:spTree>
    <p:extLst>
      <p:ext uri="{BB962C8B-B14F-4D97-AF65-F5344CB8AC3E}">
        <p14:creationId xmlns:p14="http://schemas.microsoft.com/office/powerpoint/2010/main" xmlns="" val="22305979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29</a:t>
            </a:fld>
            <a:endParaRPr lang="en-US" dirty="0"/>
          </a:p>
        </p:txBody>
      </p:sp>
    </p:spTree>
    <p:extLst>
      <p:ext uri="{BB962C8B-B14F-4D97-AF65-F5344CB8AC3E}">
        <p14:creationId xmlns:p14="http://schemas.microsoft.com/office/powerpoint/2010/main" xmlns="" val="41264757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30</a:t>
            </a:fld>
            <a:endParaRPr lang="en-US" dirty="0"/>
          </a:p>
        </p:txBody>
      </p:sp>
    </p:spTree>
    <p:extLst>
      <p:ext uri="{BB962C8B-B14F-4D97-AF65-F5344CB8AC3E}">
        <p14:creationId xmlns:p14="http://schemas.microsoft.com/office/powerpoint/2010/main" xmlns="" val="27211485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31</a:t>
            </a:fld>
            <a:endParaRPr lang="en-US" dirty="0"/>
          </a:p>
        </p:txBody>
      </p:sp>
    </p:spTree>
    <p:extLst>
      <p:ext uri="{BB962C8B-B14F-4D97-AF65-F5344CB8AC3E}">
        <p14:creationId xmlns:p14="http://schemas.microsoft.com/office/powerpoint/2010/main" xmlns="" val="11559271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32</a:t>
            </a:fld>
            <a:endParaRPr lang="en-US" dirty="0"/>
          </a:p>
        </p:txBody>
      </p:sp>
    </p:spTree>
    <p:extLst>
      <p:ext uri="{BB962C8B-B14F-4D97-AF65-F5344CB8AC3E}">
        <p14:creationId xmlns:p14="http://schemas.microsoft.com/office/powerpoint/2010/main" xmlns="" val="3809686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6</a:t>
            </a:fld>
            <a:endParaRPr lang="en-US" dirty="0"/>
          </a:p>
        </p:txBody>
      </p:sp>
    </p:spTree>
    <p:extLst>
      <p:ext uri="{BB962C8B-B14F-4D97-AF65-F5344CB8AC3E}">
        <p14:creationId xmlns:p14="http://schemas.microsoft.com/office/powerpoint/2010/main" xmlns="" val="27504861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33</a:t>
            </a:fld>
            <a:endParaRPr lang="en-US" dirty="0"/>
          </a:p>
        </p:txBody>
      </p:sp>
    </p:spTree>
    <p:extLst>
      <p:ext uri="{BB962C8B-B14F-4D97-AF65-F5344CB8AC3E}">
        <p14:creationId xmlns:p14="http://schemas.microsoft.com/office/powerpoint/2010/main" xmlns="" val="17699955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34</a:t>
            </a:fld>
            <a:endParaRPr lang="en-US" dirty="0"/>
          </a:p>
        </p:txBody>
      </p:sp>
    </p:spTree>
    <p:extLst>
      <p:ext uri="{BB962C8B-B14F-4D97-AF65-F5344CB8AC3E}">
        <p14:creationId xmlns:p14="http://schemas.microsoft.com/office/powerpoint/2010/main" xmlns="" val="6733825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35</a:t>
            </a:fld>
            <a:endParaRPr lang="en-US" dirty="0"/>
          </a:p>
        </p:txBody>
      </p:sp>
    </p:spTree>
    <p:extLst>
      <p:ext uri="{BB962C8B-B14F-4D97-AF65-F5344CB8AC3E}">
        <p14:creationId xmlns:p14="http://schemas.microsoft.com/office/powerpoint/2010/main" xmlns="" val="41760342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0436898-6D4C-4ED9-A803-8C76C7235793}" type="slidenum">
              <a:rPr lang="en-US" smtClean="0"/>
              <a:pPr>
                <a:defRPr/>
              </a:pPr>
              <a:t>40</a:t>
            </a:fld>
            <a:endParaRPr lang="en-US"/>
          </a:p>
        </p:txBody>
      </p:sp>
    </p:spTree>
    <p:extLst>
      <p:ext uri="{BB962C8B-B14F-4D97-AF65-F5344CB8AC3E}">
        <p14:creationId xmlns:p14="http://schemas.microsoft.com/office/powerpoint/2010/main" xmlns="" val="36216124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0436898-6D4C-4ED9-A803-8C76C7235793}" type="slidenum">
              <a:rPr lang="en-US" smtClean="0"/>
              <a:pPr>
                <a:defRPr/>
              </a:pPr>
              <a:t>43</a:t>
            </a:fld>
            <a:endParaRPr lang="en-US" dirty="0"/>
          </a:p>
        </p:txBody>
      </p:sp>
    </p:spTree>
    <p:extLst>
      <p:ext uri="{BB962C8B-B14F-4D97-AF65-F5344CB8AC3E}">
        <p14:creationId xmlns:p14="http://schemas.microsoft.com/office/powerpoint/2010/main" xmlns="" val="2829611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7</a:t>
            </a:fld>
            <a:endParaRPr lang="en-US" dirty="0"/>
          </a:p>
        </p:txBody>
      </p:sp>
    </p:spTree>
    <p:extLst>
      <p:ext uri="{BB962C8B-B14F-4D97-AF65-F5344CB8AC3E}">
        <p14:creationId xmlns:p14="http://schemas.microsoft.com/office/powerpoint/2010/main" xmlns="" val="2864713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8</a:t>
            </a:fld>
            <a:endParaRPr lang="en-US" dirty="0"/>
          </a:p>
        </p:txBody>
      </p:sp>
    </p:spTree>
    <p:extLst>
      <p:ext uri="{BB962C8B-B14F-4D97-AF65-F5344CB8AC3E}">
        <p14:creationId xmlns:p14="http://schemas.microsoft.com/office/powerpoint/2010/main" xmlns="" val="2246442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9</a:t>
            </a:fld>
            <a:endParaRPr lang="en-US" dirty="0"/>
          </a:p>
        </p:txBody>
      </p:sp>
    </p:spTree>
    <p:extLst>
      <p:ext uri="{BB962C8B-B14F-4D97-AF65-F5344CB8AC3E}">
        <p14:creationId xmlns:p14="http://schemas.microsoft.com/office/powerpoint/2010/main" xmlns="" val="2991313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10</a:t>
            </a:fld>
            <a:endParaRPr lang="en-US" dirty="0"/>
          </a:p>
        </p:txBody>
      </p:sp>
    </p:spTree>
    <p:extLst>
      <p:ext uri="{BB962C8B-B14F-4D97-AF65-F5344CB8AC3E}">
        <p14:creationId xmlns:p14="http://schemas.microsoft.com/office/powerpoint/2010/main" xmlns="" val="16136604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11</a:t>
            </a:fld>
            <a:endParaRPr lang="en-US" dirty="0"/>
          </a:p>
        </p:txBody>
      </p:sp>
    </p:spTree>
    <p:extLst>
      <p:ext uri="{BB962C8B-B14F-4D97-AF65-F5344CB8AC3E}">
        <p14:creationId xmlns:p14="http://schemas.microsoft.com/office/powerpoint/2010/main" xmlns="" val="152128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12</a:t>
            </a:fld>
            <a:endParaRPr lang="en-US" dirty="0"/>
          </a:p>
        </p:txBody>
      </p:sp>
    </p:spTree>
    <p:extLst>
      <p:ext uri="{BB962C8B-B14F-4D97-AF65-F5344CB8AC3E}">
        <p14:creationId xmlns:p14="http://schemas.microsoft.com/office/powerpoint/2010/main" xmlns="" val="876972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FD887CD-B227-4934-B84C-B6F4F811D911}"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E6BA2F4-C4E4-400A-88CD-E78AB113C90D}"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9DF52EF-B820-4501-8A87-27FE569EB84B}"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20A0469-1697-409E-AF67-1B17EB11F57D}"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3489" name="Rectangle 177"/>
          <p:cNvSpPr>
            <a:spLocks noGrp="1" noChangeArrowheads="1"/>
          </p:cNvSpPr>
          <p:nvPr>
            <p:ph type="ctrTitle" sz="quarter"/>
          </p:nvPr>
        </p:nvSpPr>
        <p:spPr bwMode="auto">
          <a:xfrm>
            <a:off x="1293813" y="1663700"/>
            <a:ext cx="6821487" cy="1470025"/>
          </a:xfrm>
        </p:spPr>
        <p:txBody>
          <a:bodyPr/>
          <a:lstStyle>
            <a:lvl1pPr algn="ctr">
              <a:defRPr sz="4000">
                <a:solidFill>
                  <a:srgbClr val="293E00"/>
                </a:solidFill>
              </a:defRPr>
            </a:lvl1pPr>
          </a:lstStyle>
          <a:p>
            <a:r>
              <a:rPr lang="en-US" altLang="zh-CN" smtClean="0"/>
              <a:t>Click to edit Master title style</a:t>
            </a:r>
            <a:endParaRPr lang="zh-CN" altLang="en-US"/>
          </a:p>
        </p:txBody>
      </p:sp>
      <p:sp>
        <p:nvSpPr>
          <p:cNvPr id="3" name="Rectangle 24"/>
          <p:cNvSpPr>
            <a:spLocks noGrp="1" noChangeArrowheads="1"/>
          </p:cNvSpPr>
          <p:nvPr>
            <p:ph type="ftr" sz="quarter" idx="10"/>
          </p:nvPr>
        </p:nvSpPr>
        <p:spPr>
          <a:xfrm>
            <a:off x="3452813" y="6451600"/>
            <a:ext cx="2895600" cy="152400"/>
          </a:xfrm>
        </p:spPr>
        <p:txBody>
          <a:bodyPr/>
          <a:lstStyle>
            <a:lvl1pPr algn="ctr">
              <a:defRPr sz="1400" b="0">
                <a:solidFill>
                  <a:schemeClr val="folHlink"/>
                </a:solidFill>
                <a:effectLst>
                  <a:outerShdw blurRad="38100" dist="38100" dir="2700000" algn="tl">
                    <a:srgbClr val="C0C0C0"/>
                  </a:outerShdw>
                </a:effectLst>
                <a:latin typeface="Times New Roman" pitchFamily="18" charset="0"/>
              </a:defRPr>
            </a:lvl1pPr>
          </a:lstStyle>
          <a:p>
            <a:pPr>
              <a:defRPr/>
            </a:pPr>
            <a:endParaRPr lang="en-US" altLang="ko-K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FEA9EB2-108A-4BEC-BB25-443CCE96D918}"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244C209-2789-401F-A579-7A8208EE2536}"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4036200-1183-4A74-931C-AAE770F81B02}"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A66DB1D3-746A-48DD-81E5-9D10190D4A63}"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AF627CC6-9250-409A-B218-92DBC7D7FE4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810468BB-C55C-44F1-A22B-78402AAAE336}"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127606B-37BA-4BE9-ADBD-DD6F0F4A0DF9}"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244E24A-AA8A-44C3-82DF-95D437ED78B2}"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90C9243C-6572-4657-BCB5-8B3415B16A2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6" descr="C:\Users\Lefifi.T\AppData\Local\Microsoft\Windows\Temporary Internet Files\Content.Outlook\XAEMJRW7\Higher Education LOGO (6).jpg"/>
          <p:cNvPicPr>
            <a:picLocks noChangeAspect="1" noChangeArrowheads="1"/>
          </p:cNvPicPr>
          <p:nvPr/>
        </p:nvPicPr>
        <p:blipFill>
          <a:blip r:embed="rId3" cstate="print">
            <a:clrChange>
              <a:clrFrom>
                <a:srgbClr val="FFFFFF"/>
              </a:clrFrom>
              <a:clrTo>
                <a:srgbClr val="FFFFFF">
                  <a:alpha val="0"/>
                </a:srgbClr>
              </a:clrTo>
            </a:clrChange>
          </a:blip>
          <a:srcRect t="1932" r="67960"/>
          <a:stretch>
            <a:fillRect/>
          </a:stretch>
        </p:blipFill>
        <p:spPr bwMode="auto">
          <a:xfrm>
            <a:off x="7318375" y="4495800"/>
            <a:ext cx="1825625" cy="2203450"/>
          </a:xfrm>
          <a:prstGeom prst="rect">
            <a:avLst/>
          </a:prstGeom>
          <a:noFill/>
          <a:ln w="9525">
            <a:noFill/>
            <a:miter lim="800000"/>
            <a:headEnd/>
            <a:tailEnd/>
          </a:ln>
        </p:spPr>
      </p:pic>
      <p:sp>
        <p:nvSpPr>
          <p:cNvPr id="7" name="Rectangle 3"/>
          <p:cNvSpPr txBox="1">
            <a:spLocks noChangeArrowheads="1"/>
          </p:cNvSpPr>
          <p:nvPr/>
        </p:nvSpPr>
        <p:spPr>
          <a:xfrm>
            <a:off x="533400" y="685800"/>
            <a:ext cx="8077200" cy="5715000"/>
          </a:xfrm>
          <a:prstGeom prst="rect">
            <a:avLst/>
          </a:prstGeom>
        </p:spPr>
        <p:txBody>
          <a:bodyPr/>
          <a:lstStyle/>
          <a:p>
            <a:pPr marL="342900" indent="-342900" algn="ctr">
              <a:lnSpc>
                <a:spcPct val="90000"/>
              </a:lnSpc>
              <a:spcBef>
                <a:spcPct val="20000"/>
              </a:spcBef>
              <a:defRPr/>
            </a:pPr>
            <a:r>
              <a:rPr lang="en-US" sz="3600" b="1" kern="0" dirty="0" smtClean="0">
                <a:solidFill>
                  <a:srgbClr val="000000"/>
                </a:solidFill>
                <a:latin typeface="+mj-lt"/>
                <a:cs typeface="Calibri" pitchFamily="34" charset="0"/>
              </a:rPr>
              <a:t>Department of Higher Education and Training</a:t>
            </a:r>
          </a:p>
          <a:p>
            <a:pPr marL="342900" indent="-342900" algn="ctr">
              <a:lnSpc>
                <a:spcPct val="90000"/>
              </a:lnSpc>
              <a:spcBef>
                <a:spcPct val="20000"/>
              </a:spcBef>
              <a:defRPr/>
            </a:pPr>
            <a:endParaRPr lang="en-US" sz="1100" kern="0" dirty="0">
              <a:solidFill>
                <a:srgbClr val="FF0000"/>
              </a:solidFill>
              <a:latin typeface="+mj-lt"/>
              <a:cs typeface="Calibri" pitchFamily="34" charset="0"/>
            </a:endParaRPr>
          </a:p>
          <a:p>
            <a:pPr marL="342900" indent="-342900" algn="ctr">
              <a:lnSpc>
                <a:spcPct val="90000"/>
              </a:lnSpc>
              <a:spcBef>
                <a:spcPct val="20000"/>
              </a:spcBef>
              <a:defRPr/>
            </a:pPr>
            <a:endParaRPr lang="en-US" sz="2400" b="1" kern="0" dirty="0">
              <a:solidFill>
                <a:srgbClr val="000000"/>
              </a:solidFill>
              <a:latin typeface="+mj-lt"/>
              <a:cs typeface="Calibri" pitchFamily="34" charset="0"/>
            </a:endParaRPr>
          </a:p>
        </p:txBody>
      </p:sp>
      <p:sp>
        <p:nvSpPr>
          <p:cNvPr id="4" name="Subtitle 2"/>
          <p:cNvSpPr txBox="1">
            <a:spLocks/>
          </p:cNvSpPr>
          <p:nvPr/>
        </p:nvSpPr>
        <p:spPr>
          <a:xfrm>
            <a:off x="684213" y="2362200"/>
            <a:ext cx="7704137" cy="12192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ctr" eaLnBrk="1" hangingPunct="1">
              <a:spcBef>
                <a:spcPct val="0"/>
              </a:spcBef>
              <a:buFont typeface="Arial" charset="0"/>
              <a:buNone/>
              <a:defRPr/>
            </a:pPr>
            <a:r>
              <a:rPr lang="en-US" b="1" kern="0" dirty="0" smtClean="0">
                <a:solidFill>
                  <a:srgbClr val="FF0000"/>
                </a:solidFill>
                <a:latin typeface="+mj-lt"/>
              </a:rPr>
              <a:t>Performance Report</a:t>
            </a:r>
          </a:p>
          <a:p>
            <a:pPr algn="ctr" eaLnBrk="1" hangingPunct="1">
              <a:spcBef>
                <a:spcPct val="0"/>
              </a:spcBef>
              <a:buFont typeface="Arial" charset="0"/>
              <a:buNone/>
              <a:defRPr/>
            </a:pPr>
            <a:r>
              <a:rPr lang="en-US" b="1" kern="0" dirty="0" smtClean="0">
                <a:solidFill>
                  <a:srgbClr val="FF0000"/>
                </a:solidFill>
                <a:latin typeface="+mj-lt"/>
              </a:rPr>
              <a:t>2016/17 Fourth Quarter  </a:t>
            </a:r>
            <a:endParaRPr lang="en-US" b="1" kern="0" dirty="0">
              <a:solidFill>
                <a:srgbClr val="FF0000"/>
              </a:solidFill>
              <a:latin typeface="+mj-lt"/>
            </a:endParaRPr>
          </a:p>
        </p:txBody>
      </p:sp>
      <p:sp>
        <p:nvSpPr>
          <p:cNvPr id="5" name="Rectangle 3"/>
          <p:cNvSpPr txBox="1">
            <a:spLocks/>
          </p:cNvSpPr>
          <p:nvPr/>
        </p:nvSpPr>
        <p:spPr bwMode="auto">
          <a:xfrm>
            <a:off x="762000" y="3733800"/>
            <a:ext cx="7696200" cy="2209800"/>
          </a:xfrm>
          <a:prstGeom prst="rect">
            <a:avLst/>
          </a:prstGeom>
          <a:noFill/>
          <a:ln w="9525">
            <a:noFill/>
            <a:miter lim="800000"/>
            <a:headEnd/>
            <a:tailEnd/>
          </a:ln>
        </p:spPr>
        <p:txBody>
          <a:bodyPr/>
          <a:lstStyle/>
          <a:p>
            <a:pPr marL="342900" indent="-342900" algn="ctr">
              <a:defRPr/>
            </a:pPr>
            <a:endParaRPr lang="en-US" sz="2400" b="1" dirty="0">
              <a:solidFill>
                <a:schemeClr val="accent6">
                  <a:lumMod val="50000"/>
                </a:schemeClr>
              </a:solidFill>
              <a:latin typeface="Arial Black" panose="020B0A04020102020204" pitchFamily="34" charset="0"/>
              <a:cs typeface="+mn-cs"/>
            </a:endParaRPr>
          </a:p>
          <a:p>
            <a:pPr marL="342900" indent="-342900" algn="ctr">
              <a:defRPr/>
            </a:pPr>
            <a:r>
              <a:rPr lang="en-US" sz="2400" b="1" dirty="0">
                <a:solidFill>
                  <a:schemeClr val="accent6">
                    <a:lumMod val="50000"/>
                  </a:schemeClr>
                </a:solidFill>
                <a:latin typeface="+mn-lt"/>
                <a:cs typeface="+mn-cs"/>
              </a:rPr>
              <a:t>Presentation to the Portfolio Committee on </a:t>
            </a:r>
            <a:r>
              <a:rPr lang="en-US" sz="2400" b="1" dirty="0" smtClean="0">
                <a:solidFill>
                  <a:schemeClr val="accent6">
                    <a:lumMod val="50000"/>
                  </a:schemeClr>
                </a:solidFill>
                <a:latin typeface="+mn-lt"/>
                <a:cs typeface="+mn-cs"/>
              </a:rPr>
              <a:t>     Higher </a:t>
            </a:r>
            <a:r>
              <a:rPr lang="en-US" sz="2400" b="1" dirty="0">
                <a:solidFill>
                  <a:schemeClr val="accent6">
                    <a:lumMod val="50000"/>
                  </a:schemeClr>
                </a:solidFill>
                <a:latin typeface="+mn-lt"/>
                <a:cs typeface="+mn-cs"/>
              </a:rPr>
              <a:t>Education and Training </a:t>
            </a:r>
          </a:p>
          <a:p>
            <a:pPr marL="342900" indent="-342900" algn="ctr">
              <a:defRPr/>
            </a:pPr>
            <a:endParaRPr lang="en-US" sz="2400" b="1" dirty="0">
              <a:solidFill>
                <a:schemeClr val="accent6">
                  <a:lumMod val="50000"/>
                </a:schemeClr>
              </a:solidFill>
              <a:latin typeface="+mn-lt"/>
              <a:cs typeface="+mn-cs"/>
            </a:endParaRPr>
          </a:p>
          <a:p>
            <a:pPr marL="342900" indent="-342900" algn="ctr">
              <a:defRPr/>
            </a:pPr>
            <a:r>
              <a:rPr lang="en-US" sz="2400" b="1" dirty="0" smtClean="0">
                <a:solidFill>
                  <a:schemeClr val="accent6">
                    <a:lumMod val="50000"/>
                  </a:schemeClr>
                </a:solidFill>
                <a:latin typeface="+mn-lt"/>
              </a:rPr>
              <a:t>14 June </a:t>
            </a:r>
            <a:r>
              <a:rPr lang="en-US" sz="2400" b="1" dirty="0" smtClean="0">
                <a:solidFill>
                  <a:schemeClr val="accent6">
                    <a:lumMod val="50000"/>
                  </a:schemeClr>
                </a:solidFill>
                <a:latin typeface="+mn-lt"/>
                <a:cs typeface="+mn-cs"/>
              </a:rPr>
              <a:t>2017</a:t>
            </a:r>
            <a:endParaRPr lang="en-US" sz="2400" b="1" dirty="0">
              <a:solidFill>
                <a:schemeClr val="accent6">
                  <a:lumMod val="50000"/>
                </a:schemeClr>
              </a:solidFill>
              <a:latin typeface="+mn-lt"/>
              <a:cs typeface="+mn-cs"/>
            </a:endParaRPr>
          </a:p>
        </p:txBody>
      </p:sp>
    </p:spTree>
    <p:extLst>
      <p:ext uri="{BB962C8B-B14F-4D97-AF65-F5344CB8AC3E}">
        <p14:creationId xmlns:p14="http://schemas.microsoft.com/office/powerpoint/2010/main" xmlns="" val="283679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5875"/>
            <a:ext cx="9144000" cy="687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10</a:t>
            </a:fld>
            <a:endParaRPr lang="en-US" altLang="en-US" sz="1400" b="1" dirty="0"/>
          </a:p>
        </p:txBody>
      </p:sp>
      <p:sp>
        <p:nvSpPr>
          <p:cNvPr id="7" name="TextBox 6"/>
          <p:cNvSpPr txBox="1"/>
          <p:nvPr/>
        </p:nvSpPr>
        <p:spPr>
          <a:xfrm>
            <a:off x="548640" y="540124"/>
            <a:ext cx="8046720" cy="523220"/>
          </a:xfrm>
          <a:prstGeom prst="rect">
            <a:avLst/>
          </a:prstGeom>
          <a:solidFill>
            <a:srgbClr val="005024"/>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smtClean="0"/>
              <a:t>Status of targets not achieved: </a:t>
            </a:r>
            <a:r>
              <a:rPr lang="en-US" dirty="0" err="1" smtClean="0"/>
              <a:t>Programme</a:t>
            </a:r>
            <a:r>
              <a:rPr lang="en-US" dirty="0" smtClean="0"/>
              <a:t> 3</a:t>
            </a:r>
            <a:endParaRPr lang="en-ZA" dirty="0"/>
          </a:p>
        </p:txBody>
      </p:sp>
      <p:sp>
        <p:nvSpPr>
          <p:cNvPr id="2" name="Content Placeholder 1"/>
          <p:cNvSpPr>
            <a:spLocks noGrp="1"/>
          </p:cNvSpPr>
          <p:nvPr>
            <p:ph idx="1"/>
          </p:nvPr>
        </p:nvSpPr>
        <p:spPr>
          <a:xfrm>
            <a:off x="457200" y="1219200"/>
            <a:ext cx="8229600" cy="5029200"/>
          </a:xfrm>
        </p:spPr>
        <p:txBody>
          <a:bodyPr/>
          <a:lstStyle/>
          <a:p>
            <a:endParaRPr lang="en-GB" sz="1800" dirty="0" smtClean="0"/>
          </a:p>
          <a:p>
            <a:endParaRPr lang="en-ZA" sz="1800" dirty="0"/>
          </a:p>
        </p:txBody>
      </p:sp>
      <p:sp>
        <p:nvSpPr>
          <p:cNvPr id="8" name="Content Placeholder 1"/>
          <p:cNvSpPr txBox="1">
            <a:spLocks/>
          </p:cNvSpPr>
          <p:nvPr/>
        </p:nvSpPr>
        <p:spPr bwMode="auto">
          <a:xfrm>
            <a:off x="531813" y="1016374"/>
            <a:ext cx="8063548" cy="53653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0"/>
            <a:endParaRPr lang="en-GB" sz="2000" b="1" dirty="0" smtClean="0"/>
          </a:p>
          <a:p>
            <a:pPr lvl="0"/>
            <a:r>
              <a:rPr lang="en-GB" sz="2400" b="1" dirty="0" smtClean="0"/>
              <a:t>Policy </a:t>
            </a:r>
            <a:r>
              <a:rPr lang="en-GB" sz="2400" b="1" dirty="0"/>
              <a:t>on Internationalisation of Higher Education </a:t>
            </a:r>
            <a:endParaRPr lang="en-GB" sz="2400" b="1" dirty="0" smtClean="0"/>
          </a:p>
          <a:p>
            <a:pPr lvl="1"/>
            <a:r>
              <a:rPr lang="en-GB" sz="2400" dirty="0" smtClean="0"/>
              <a:t>Draft policy was </a:t>
            </a:r>
            <a:r>
              <a:rPr lang="en-GB" sz="2400" dirty="0"/>
              <a:t>developed for public comment and a submission requesting approval to publish it for public comment submitted to the Minister by </a:t>
            </a:r>
            <a:r>
              <a:rPr lang="en-GB" sz="2400" dirty="0" smtClean="0"/>
              <a:t>           31 </a:t>
            </a:r>
            <a:r>
              <a:rPr lang="en-GB" sz="2400" dirty="0"/>
              <a:t>March </a:t>
            </a:r>
            <a:r>
              <a:rPr lang="en-GB" sz="2400" dirty="0" smtClean="0"/>
              <a:t>2017</a:t>
            </a:r>
          </a:p>
          <a:p>
            <a:pPr lvl="1"/>
            <a:r>
              <a:rPr lang="en-GB" sz="2400" dirty="0" smtClean="0"/>
              <a:t>The </a:t>
            </a:r>
            <a:r>
              <a:rPr lang="en-GB" sz="2400" dirty="0"/>
              <a:t>Branch has identified effective project management as a critical weakness having contributed to delays in the timely development of this </a:t>
            </a:r>
            <a:r>
              <a:rPr lang="en-GB" sz="2400" dirty="0" smtClean="0"/>
              <a:t>policy</a:t>
            </a:r>
          </a:p>
          <a:p>
            <a:pPr lvl="1"/>
            <a:r>
              <a:rPr lang="en-GB" sz="2400" dirty="0" smtClean="0"/>
              <a:t>A </a:t>
            </a:r>
            <a:r>
              <a:rPr lang="en-GB" sz="2400" dirty="0"/>
              <a:t>project management plan has been put in place to ensure that this policy is finalised and published by the end of March </a:t>
            </a:r>
            <a:r>
              <a:rPr lang="en-GB" sz="2400" dirty="0" smtClean="0"/>
              <a:t>2018</a:t>
            </a:r>
          </a:p>
          <a:p>
            <a:pPr marL="0" lvl="0" indent="0" algn="just">
              <a:buNone/>
            </a:pPr>
            <a:endParaRPr lang="en-ZA" sz="2000" dirty="0"/>
          </a:p>
        </p:txBody>
      </p:sp>
    </p:spTree>
    <p:extLst>
      <p:ext uri="{BB962C8B-B14F-4D97-AF65-F5344CB8AC3E}">
        <p14:creationId xmlns:p14="http://schemas.microsoft.com/office/powerpoint/2010/main" xmlns="" val="5980604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5875"/>
            <a:ext cx="9144000" cy="687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11</a:t>
            </a:fld>
            <a:endParaRPr lang="en-US" altLang="en-US" sz="1400" b="1" dirty="0"/>
          </a:p>
        </p:txBody>
      </p:sp>
      <p:sp>
        <p:nvSpPr>
          <p:cNvPr id="7" name="TextBox 6"/>
          <p:cNvSpPr txBox="1"/>
          <p:nvPr/>
        </p:nvSpPr>
        <p:spPr>
          <a:xfrm>
            <a:off x="548640" y="561043"/>
            <a:ext cx="8046720" cy="523220"/>
          </a:xfrm>
          <a:prstGeom prst="rect">
            <a:avLst/>
          </a:prstGeom>
          <a:solidFill>
            <a:srgbClr val="005024"/>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smtClean="0"/>
              <a:t>Status of targets not achieved: </a:t>
            </a:r>
            <a:r>
              <a:rPr lang="en-US" dirty="0" err="1" smtClean="0"/>
              <a:t>Programme</a:t>
            </a:r>
            <a:r>
              <a:rPr lang="en-US" dirty="0" smtClean="0"/>
              <a:t> 3</a:t>
            </a:r>
            <a:endParaRPr lang="en-ZA" dirty="0"/>
          </a:p>
        </p:txBody>
      </p:sp>
      <p:sp>
        <p:nvSpPr>
          <p:cNvPr id="2" name="Content Placeholder 1"/>
          <p:cNvSpPr>
            <a:spLocks noGrp="1"/>
          </p:cNvSpPr>
          <p:nvPr>
            <p:ph idx="1"/>
          </p:nvPr>
        </p:nvSpPr>
        <p:spPr>
          <a:xfrm>
            <a:off x="457200" y="1219200"/>
            <a:ext cx="8229600" cy="5029200"/>
          </a:xfrm>
        </p:spPr>
        <p:txBody>
          <a:bodyPr/>
          <a:lstStyle/>
          <a:p>
            <a:endParaRPr lang="en-GB" sz="1800" dirty="0" smtClean="0"/>
          </a:p>
          <a:p>
            <a:endParaRPr lang="en-ZA" sz="1800" dirty="0"/>
          </a:p>
        </p:txBody>
      </p:sp>
      <p:sp>
        <p:nvSpPr>
          <p:cNvPr id="8" name="Content Placeholder 1"/>
          <p:cNvSpPr txBox="1">
            <a:spLocks/>
          </p:cNvSpPr>
          <p:nvPr/>
        </p:nvSpPr>
        <p:spPr bwMode="auto">
          <a:xfrm>
            <a:off x="400050" y="1016374"/>
            <a:ext cx="8286750" cy="53653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0"/>
            <a:endParaRPr lang="en-GB" sz="2000" b="1" dirty="0" smtClean="0"/>
          </a:p>
          <a:p>
            <a:pPr lvl="0"/>
            <a:r>
              <a:rPr lang="en-GB" sz="2400" b="1" dirty="0" smtClean="0"/>
              <a:t>Policy </a:t>
            </a:r>
            <a:r>
              <a:rPr lang="en-GB" sz="2400" b="1" dirty="0"/>
              <a:t>on Community Service for </a:t>
            </a:r>
            <a:r>
              <a:rPr lang="en-GB" sz="2400" b="1" dirty="0" smtClean="0"/>
              <a:t>graduates </a:t>
            </a:r>
          </a:p>
          <a:p>
            <a:pPr lvl="1"/>
            <a:r>
              <a:rPr lang="en-GB" sz="2400" dirty="0" smtClean="0"/>
              <a:t>The policy has not been developed and published in the Government Gazette by 31 March 2017 as envisaged in the 2016/17 APP.  </a:t>
            </a:r>
          </a:p>
          <a:p>
            <a:pPr lvl="1"/>
            <a:r>
              <a:rPr lang="en-GB" sz="2400" dirty="0" smtClean="0"/>
              <a:t>The </a:t>
            </a:r>
            <a:r>
              <a:rPr lang="en-GB" sz="2400" dirty="0"/>
              <a:t>implementation of the policy will have major financial implications. </a:t>
            </a:r>
            <a:endParaRPr lang="en-GB" sz="2400" dirty="0" smtClean="0"/>
          </a:p>
          <a:p>
            <a:pPr lvl="1"/>
            <a:r>
              <a:rPr lang="en-GB" sz="2400" dirty="0" smtClean="0"/>
              <a:t>Alternative </a:t>
            </a:r>
            <a:r>
              <a:rPr lang="en-GB" sz="2400" dirty="0"/>
              <a:t>approach to the matter </a:t>
            </a:r>
            <a:r>
              <a:rPr lang="en-ZA" sz="2400" dirty="0"/>
              <a:t>is being explored</a:t>
            </a:r>
          </a:p>
          <a:p>
            <a:endParaRPr lang="en-GB" sz="2000" kern="0" dirty="0" smtClean="0"/>
          </a:p>
        </p:txBody>
      </p:sp>
    </p:spTree>
    <p:extLst>
      <p:ext uri="{BB962C8B-B14F-4D97-AF65-F5344CB8AC3E}">
        <p14:creationId xmlns:p14="http://schemas.microsoft.com/office/powerpoint/2010/main" xmlns="" val="22752867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5875"/>
            <a:ext cx="9144000" cy="687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12</a:t>
            </a:fld>
            <a:endParaRPr lang="en-US" altLang="en-US" sz="1400" b="1" dirty="0"/>
          </a:p>
        </p:txBody>
      </p:sp>
      <p:sp>
        <p:nvSpPr>
          <p:cNvPr id="7" name="TextBox 6"/>
          <p:cNvSpPr txBox="1"/>
          <p:nvPr/>
        </p:nvSpPr>
        <p:spPr>
          <a:xfrm>
            <a:off x="542699" y="524530"/>
            <a:ext cx="8046720" cy="523220"/>
          </a:xfrm>
          <a:prstGeom prst="rect">
            <a:avLst/>
          </a:prstGeom>
          <a:solidFill>
            <a:srgbClr val="005024"/>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smtClean="0"/>
              <a:t>Status of targets not achieved: </a:t>
            </a:r>
            <a:r>
              <a:rPr lang="en-US" dirty="0" err="1" smtClean="0"/>
              <a:t>Programme</a:t>
            </a:r>
            <a:r>
              <a:rPr lang="en-US" dirty="0" smtClean="0"/>
              <a:t> 3</a:t>
            </a:r>
            <a:endParaRPr lang="en-ZA" dirty="0"/>
          </a:p>
        </p:txBody>
      </p:sp>
      <p:sp>
        <p:nvSpPr>
          <p:cNvPr id="2" name="Content Placeholder 1"/>
          <p:cNvSpPr>
            <a:spLocks noGrp="1"/>
          </p:cNvSpPr>
          <p:nvPr>
            <p:ph idx="1"/>
          </p:nvPr>
        </p:nvSpPr>
        <p:spPr>
          <a:xfrm>
            <a:off x="457200" y="1219200"/>
            <a:ext cx="8229600" cy="5029200"/>
          </a:xfrm>
        </p:spPr>
        <p:txBody>
          <a:bodyPr/>
          <a:lstStyle/>
          <a:p>
            <a:endParaRPr lang="en-GB" sz="1800" dirty="0" smtClean="0"/>
          </a:p>
          <a:p>
            <a:endParaRPr lang="en-ZA" sz="1800" dirty="0"/>
          </a:p>
        </p:txBody>
      </p:sp>
      <p:sp>
        <p:nvSpPr>
          <p:cNvPr id="8" name="Content Placeholder 1"/>
          <p:cNvSpPr txBox="1">
            <a:spLocks/>
          </p:cNvSpPr>
          <p:nvPr/>
        </p:nvSpPr>
        <p:spPr bwMode="auto">
          <a:xfrm>
            <a:off x="531813" y="972457"/>
            <a:ext cx="8057606"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0"/>
            <a:r>
              <a:rPr lang="en-GB" sz="2300" b="1" dirty="0" smtClean="0"/>
              <a:t>Policy </a:t>
            </a:r>
            <a:r>
              <a:rPr lang="en-GB" sz="2300" b="1" dirty="0"/>
              <a:t>on Differentiation in higher education </a:t>
            </a:r>
            <a:endParaRPr lang="en-GB" sz="2300" b="1" dirty="0" smtClean="0"/>
          </a:p>
          <a:p>
            <a:pPr lvl="1"/>
            <a:r>
              <a:rPr lang="en-GB" sz="2300" dirty="0" smtClean="0"/>
              <a:t>The policy was </a:t>
            </a:r>
            <a:r>
              <a:rPr lang="en-GB" sz="2300" dirty="0"/>
              <a:t>not published in the Government Gazette </a:t>
            </a:r>
            <a:r>
              <a:rPr lang="en-GB" sz="2300" dirty="0" smtClean="0"/>
              <a:t>by 31 </a:t>
            </a:r>
            <a:r>
              <a:rPr lang="en-GB" sz="2300" dirty="0"/>
              <a:t>March 2017 as planned. The draft policy statement </a:t>
            </a:r>
            <a:r>
              <a:rPr lang="en-GB" sz="2300" dirty="0" smtClean="0"/>
              <a:t>that was developed </a:t>
            </a:r>
            <a:r>
              <a:rPr lang="en-GB" sz="2300" dirty="0"/>
              <a:t>still requires considerable consultation and work before being published. </a:t>
            </a:r>
            <a:endParaRPr lang="en-GB" sz="2300" dirty="0" smtClean="0"/>
          </a:p>
          <a:p>
            <a:pPr lvl="1"/>
            <a:r>
              <a:rPr lang="en-GB" sz="2300" dirty="0" smtClean="0"/>
              <a:t>A </a:t>
            </a:r>
            <a:r>
              <a:rPr lang="en-GB" sz="2300" dirty="0"/>
              <a:t>project plan has been put in place to strengthen the draft and to take it </a:t>
            </a:r>
            <a:r>
              <a:rPr lang="en-GB" sz="2300" dirty="0" smtClean="0"/>
              <a:t>through </a:t>
            </a:r>
            <a:r>
              <a:rPr lang="en-GB" sz="2300" dirty="0"/>
              <a:t>a robust consultation process, with the view to publishing it by the end of March 2018. </a:t>
            </a:r>
            <a:endParaRPr lang="en-ZA" sz="2300" dirty="0" smtClean="0"/>
          </a:p>
          <a:p>
            <a:pPr lvl="0"/>
            <a:r>
              <a:rPr lang="en-GB" sz="2300" b="1" dirty="0" smtClean="0"/>
              <a:t>Revised </a:t>
            </a:r>
            <a:r>
              <a:rPr lang="en-GB" sz="2300" b="1" dirty="0"/>
              <a:t>funding framework for Higher Education Institutions </a:t>
            </a:r>
            <a:endParaRPr lang="en-GB" sz="2300" b="1" dirty="0" smtClean="0"/>
          </a:p>
          <a:p>
            <a:pPr lvl="1"/>
            <a:r>
              <a:rPr lang="en-GB" sz="2300" dirty="0" smtClean="0"/>
              <a:t>The Framework was </a:t>
            </a:r>
            <a:r>
              <a:rPr lang="en-GB" sz="2300" dirty="0"/>
              <a:t>not published in the Government Gazette by 31 December 2016 as planned. </a:t>
            </a:r>
            <a:endParaRPr lang="en-GB" sz="2300" dirty="0" smtClean="0"/>
          </a:p>
          <a:p>
            <a:pPr marL="0" lvl="0" indent="0">
              <a:buNone/>
            </a:pPr>
            <a:endParaRPr lang="en-ZA" sz="2000" dirty="0"/>
          </a:p>
          <a:p>
            <a:endParaRPr lang="en-ZA" sz="2000" dirty="0"/>
          </a:p>
          <a:p>
            <a:endParaRPr lang="en-GB" sz="2000" kern="0" dirty="0" smtClean="0"/>
          </a:p>
        </p:txBody>
      </p:sp>
    </p:spTree>
    <p:extLst>
      <p:ext uri="{BB962C8B-B14F-4D97-AF65-F5344CB8AC3E}">
        <p14:creationId xmlns:p14="http://schemas.microsoft.com/office/powerpoint/2010/main" xmlns="" val="24477555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5875"/>
            <a:ext cx="9144000" cy="687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13</a:t>
            </a:fld>
            <a:endParaRPr lang="en-US" altLang="en-US" sz="1400" b="1" dirty="0"/>
          </a:p>
        </p:txBody>
      </p:sp>
      <p:sp>
        <p:nvSpPr>
          <p:cNvPr id="7" name="TextBox 6"/>
          <p:cNvSpPr txBox="1"/>
          <p:nvPr/>
        </p:nvSpPr>
        <p:spPr>
          <a:xfrm>
            <a:off x="502784" y="543580"/>
            <a:ext cx="8046720" cy="523220"/>
          </a:xfrm>
          <a:prstGeom prst="rect">
            <a:avLst/>
          </a:prstGeom>
          <a:solidFill>
            <a:srgbClr val="005024"/>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smtClean="0"/>
              <a:t>Status of targets not achieved: </a:t>
            </a:r>
            <a:r>
              <a:rPr lang="en-US" dirty="0" err="1" smtClean="0"/>
              <a:t>Programme</a:t>
            </a:r>
            <a:r>
              <a:rPr lang="en-US" dirty="0" smtClean="0"/>
              <a:t> 3</a:t>
            </a:r>
            <a:endParaRPr lang="en-ZA" dirty="0"/>
          </a:p>
        </p:txBody>
      </p:sp>
      <p:sp>
        <p:nvSpPr>
          <p:cNvPr id="2" name="Content Placeholder 1"/>
          <p:cNvSpPr>
            <a:spLocks noGrp="1"/>
          </p:cNvSpPr>
          <p:nvPr>
            <p:ph idx="1"/>
          </p:nvPr>
        </p:nvSpPr>
        <p:spPr>
          <a:xfrm>
            <a:off x="457200" y="1219200"/>
            <a:ext cx="8229600" cy="5029200"/>
          </a:xfrm>
        </p:spPr>
        <p:txBody>
          <a:bodyPr/>
          <a:lstStyle/>
          <a:p>
            <a:endParaRPr lang="en-GB" sz="1800" dirty="0" smtClean="0"/>
          </a:p>
          <a:p>
            <a:endParaRPr lang="en-ZA" sz="1800" dirty="0"/>
          </a:p>
        </p:txBody>
      </p:sp>
      <p:sp>
        <p:nvSpPr>
          <p:cNvPr id="8" name="Content Placeholder 1"/>
          <p:cNvSpPr txBox="1">
            <a:spLocks/>
          </p:cNvSpPr>
          <p:nvPr/>
        </p:nvSpPr>
        <p:spPr bwMode="auto">
          <a:xfrm>
            <a:off x="502784" y="1219200"/>
            <a:ext cx="804672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1"/>
            <a:r>
              <a:rPr lang="en-GB" sz="2400" dirty="0"/>
              <a:t>The framework will be published by 31 December 2017, after consultation with the sector and in line with any amendments that may be necessary due to the recommendations of the Fees Commission Report.  </a:t>
            </a:r>
          </a:p>
          <a:p>
            <a:pPr marL="0" lvl="0" indent="0">
              <a:buNone/>
            </a:pPr>
            <a:endParaRPr lang="en-GB" sz="2400" b="1" dirty="0" smtClean="0"/>
          </a:p>
          <a:p>
            <a:pPr lvl="0"/>
            <a:r>
              <a:rPr lang="en-GB" sz="2400" b="1" dirty="0" smtClean="0"/>
              <a:t>Revised </a:t>
            </a:r>
            <a:r>
              <a:rPr lang="en-GB" sz="2400" b="1" dirty="0"/>
              <a:t>Language Policy for Higher Education </a:t>
            </a:r>
            <a:endParaRPr lang="en-GB" sz="2400" b="1" dirty="0" smtClean="0"/>
          </a:p>
          <a:p>
            <a:pPr lvl="1"/>
            <a:r>
              <a:rPr lang="en-GB" sz="2400" dirty="0" smtClean="0"/>
              <a:t>The policy was </a:t>
            </a:r>
            <a:r>
              <a:rPr lang="en-GB" sz="2400" dirty="0"/>
              <a:t>not published in the Government Gazette by 31 March 2017 as originally planned. </a:t>
            </a:r>
            <a:endParaRPr lang="en-GB" sz="2400" dirty="0" smtClean="0"/>
          </a:p>
          <a:p>
            <a:pPr lvl="1"/>
            <a:r>
              <a:rPr lang="en-GB" sz="2400" dirty="0" smtClean="0"/>
              <a:t>A </a:t>
            </a:r>
            <a:r>
              <a:rPr lang="en-GB" sz="2400" dirty="0"/>
              <a:t>project management plan has been developed to ensure that this policy is finalised and published by the end of March 2018.</a:t>
            </a:r>
            <a:endParaRPr lang="en-ZA" sz="2400" dirty="0"/>
          </a:p>
          <a:p>
            <a:pPr lvl="0"/>
            <a:endParaRPr lang="en-ZA" sz="2400" dirty="0"/>
          </a:p>
          <a:p>
            <a:pPr marL="0" indent="0">
              <a:buNone/>
            </a:pPr>
            <a:endParaRPr lang="en-ZA" sz="2000" dirty="0"/>
          </a:p>
          <a:p>
            <a:endParaRPr lang="en-GB" sz="2000" kern="0" dirty="0" smtClean="0"/>
          </a:p>
        </p:txBody>
      </p:sp>
    </p:spTree>
    <p:extLst>
      <p:ext uri="{BB962C8B-B14F-4D97-AF65-F5344CB8AC3E}">
        <p14:creationId xmlns:p14="http://schemas.microsoft.com/office/powerpoint/2010/main" xmlns="" val="20223738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5875"/>
            <a:ext cx="9144000" cy="687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14</a:t>
            </a:fld>
            <a:endParaRPr lang="en-US" altLang="en-US" sz="1400" b="1" dirty="0"/>
          </a:p>
        </p:txBody>
      </p:sp>
      <p:sp>
        <p:nvSpPr>
          <p:cNvPr id="7" name="TextBox 6"/>
          <p:cNvSpPr txBox="1"/>
          <p:nvPr/>
        </p:nvSpPr>
        <p:spPr>
          <a:xfrm>
            <a:off x="548640" y="542825"/>
            <a:ext cx="8046720" cy="523220"/>
          </a:xfrm>
          <a:prstGeom prst="rect">
            <a:avLst/>
          </a:prstGeom>
          <a:solidFill>
            <a:srgbClr val="005024"/>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a:t>Programme 4</a:t>
            </a:r>
            <a:r>
              <a:rPr lang="en-US" dirty="0" smtClean="0"/>
              <a:t>: TVET</a:t>
            </a:r>
            <a:endParaRPr lang="en-ZA" dirty="0"/>
          </a:p>
        </p:txBody>
      </p:sp>
      <p:sp>
        <p:nvSpPr>
          <p:cNvPr id="4" name="Rectangle 3"/>
          <p:cNvSpPr/>
          <p:nvPr/>
        </p:nvSpPr>
        <p:spPr>
          <a:xfrm>
            <a:off x="457200" y="949655"/>
            <a:ext cx="8229600" cy="410882"/>
          </a:xfrm>
          <a:prstGeom prst="rect">
            <a:avLst/>
          </a:prstGeom>
        </p:spPr>
        <p:txBody>
          <a:bodyPr wrap="square">
            <a:spAutoFit/>
          </a:bodyPr>
          <a:lstStyle/>
          <a:p>
            <a:pPr marL="285750" indent="-285750" algn="just" fontAlgn="ctr">
              <a:lnSpc>
                <a:spcPct val="115000"/>
              </a:lnSpc>
              <a:spcBef>
                <a:spcPts val="285"/>
              </a:spcBef>
              <a:spcAft>
                <a:spcPts val="0"/>
              </a:spcAft>
              <a:buFont typeface="Arial" panose="020B0604020202020204" pitchFamily="34" charset="0"/>
              <a:buChar char="•"/>
            </a:pPr>
            <a:endParaRPr lang="en-ZA"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548640" y="1155096"/>
            <a:ext cx="8046720" cy="4832092"/>
          </a:xfrm>
          <a:prstGeom prst="rect">
            <a:avLst/>
          </a:prstGeom>
        </p:spPr>
        <p:txBody>
          <a:bodyPr wrap="square">
            <a:spAutoFit/>
          </a:bodyPr>
          <a:lstStyle/>
          <a:p>
            <a:pPr marL="285750" indent="-285750">
              <a:buFont typeface="Arial" panose="020B0604020202020204" pitchFamily="34" charset="0"/>
              <a:buChar char="•"/>
            </a:pPr>
            <a:r>
              <a:rPr lang="en-ZA" sz="2400" dirty="0" smtClean="0">
                <a:latin typeface="+mn-lt"/>
              </a:rPr>
              <a:t>The purpose of the programme is to plan</a:t>
            </a:r>
            <a:r>
              <a:rPr lang="en-ZA" sz="2400" dirty="0">
                <a:latin typeface="+mn-lt"/>
              </a:rPr>
              <a:t>, develop, implement, monitor, maintain and evaluate national </a:t>
            </a:r>
            <a:r>
              <a:rPr lang="en-ZA" sz="2400" dirty="0" smtClean="0">
                <a:latin typeface="+mn-lt"/>
              </a:rPr>
              <a:t>policy, Programmes</a:t>
            </a:r>
            <a:r>
              <a:rPr lang="en-ZA" sz="2400" dirty="0">
                <a:latin typeface="+mn-lt"/>
              </a:rPr>
              <a:t>, </a:t>
            </a:r>
            <a:r>
              <a:rPr lang="en-ZA" sz="2400" dirty="0" smtClean="0">
                <a:latin typeface="+mn-lt"/>
              </a:rPr>
              <a:t>assessment practices </a:t>
            </a:r>
            <a:r>
              <a:rPr lang="en-ZA" sz="2400" dirty="0">
                <a:latin typeface="+mn-lt"/>
              </a:rPr>
              <a:t>and systems for </a:t>
            </a:r>
            <a:r>
              <a:rPr lang="en-ZA" sz="2400" dirty="0" smtClean="0">
                <a:latin typeface="+mn-lt"/>
              </a:rPr>
              <a:t>TVET</a:t>
            </a:r>
          </a:p>
          <a:p>
            <a:pPr marL="285750" indent="-285750">
              <a:buFont typeface="Arial" panose="020B0604020202020204" pitchFamily="34" charset="0"/>
              <a:buChar char="•"/>
            </a:pPr>
            <a:r>
              <a:rPr lang="en-ZA" sz="2400" dirty="0" smtClean="0">
                <a:latin typeface="+mn-lt"/>
              </a:rPr>
              <a:t>The p</a:t>
            </a:r>
            <a:r>
              <a:rPr lang="en-GB" sz="2400" dirty="0" err="1" smtClean="0">
                <a:latin typeface="+mn-lt"/>
              </a:rPr>
              <a:t>rogramme</a:t>
            </a:r>
            <a:r>
              <a:rPr lang="en-GB" sz="2400" dirty="0" smtClean="0">
                <a:latin typeface="+mn-lt"/>
              </a:rPr>
              <a:t> </a:t>
            </a:r>
            <a:r>
              <a:rPr lang="en-ZA" sz="2400" dirty="0" smtClean="0">
                <a:latin typeface="+mn-lt"/>
              </a:rPr>
              <a:t>had 11 </a:t>
            </a:r>
            <a:r>
              <a:rPr lang="en-ZA" sz="2400" dirty="0">
                <a:latin typeface="+mn-lt"/>
              </a:rPr>
              <a:t>targets for the </a:t>
            </a:r>
            <a:r>
              <a:rPr lang="en-ZA" sz="2400" dirty="0" smtClean="0">
                <a:latin typeface="+mn-lt"/>
              </a:rPr>
              <a:t>2016/17 financial year.  8 of the 11 targets were due for completion during the fourth quarter</a:t>
            </a:r>
          </a:p>
          <a:p>
            <a:pPr marL="285750" indent="-285750">
              <a:buFont typeface="Arial" panose="020B0604020202020204" pitchFamily="34" charset="0"/>
              <a:buChar char="•"/>
            </a:pPr>
            <a:r>
              <a:rPr lang="en-ZA" sz="2400" dirty="0" smtClean="0">
                <a:latin typeface="+mn-lt"/>
              </a:rPr>
              <a:t>5 </a:t>
            </a:r>
            <a:r>
              <a:rPr lang="en-GB" sz="2400" dirty="0" smtClean="0">
                <a:latin typeface="+mn-lt"/>
              </a:rPr>
              <a:t>(63%) </a:t>
            </a:r>
            <a:r>
              <a:rPr lang="en-GB" sz="2400" dirty="0">
                <a:latin typeface="+mn-lt"/>
              </a:rPr>
              <a:t>of the 8</a:t>
            </a:r>
            <a:r>
              <a:rPr lang="en-GB" sz="2400" dirty="0" smtClean="0">
                <a:latin typeface="+mn-lt"/>
              </a:rPr>
              <a:t> targets were </a:t>
            </a:r>
            <a:r>
              <a:rPr lang="en-GB" sz="2400" dirty="0">
                <a:latin typeface="+mn-lt"/>
              </a:rPr>
              <a:t>achieved </a:t>
            </a:r>
            <a:r>
              <a:rPr lang="en-ZA" sz="2400" kern="0" dirty="0">
                <a:latin typeface="+mn-lt"/>
                <a:cs typeface="Arial" pitchFamily="34" charset="0"/>
              </a:rPr>
              <a:t>covering the following areas</a:t>
            </a:r>
            <a:r>
              <a:rPr lang="en-ZA" sz="2400" kern="0" dirty="0" smtClean="0">
                <a:latin typeface="+mn-lt"/>
                <a:cs typeface="Arial" pitchFamily="34" charset="0"/>
              </a:rPr>
              <a:t>:</a:t>
            </a:r>
          </a:p>
          <a:p>
            <a:pPr marL="742950" lvl="1" indent="-285750">
              <a:buFont typeface="Arial" panose="020B0604020202020204" pitchFamily="34" charset="0"/>
              <a:buChar char="•"/>
            </a:pPr>
            <a:r>
              <a:rPr lang="en-ZA" sz="2400" kern="0" dirty="0" smtClean="0">
                <a:latin typeface="+mn-lt"/>
                <a:cs typeface="Arial" pitchFamily="34" charset="0"/>
              </a:rPr>
              <a:t>Steering mechanisms development</a:t>
            </a:r>
          </a:p>
          <a:p>
            <a:pPr marL="742950" lvl="1" indent="-285750">
              <a:buFont typeface="Arial" panose="020B0604020202020204" pitchFamily="34" charset="0"/>
              <a:buChar char="•"/>
            </a:pPr>
            <a:r>
              <a:rPr lang="en-ZA" sz="2400" kern="0" dirty="0" smtClean="0">
                <a:latin typeface="+mn-lt"/>
                <a:cs typeface="Arial" pitchFamily="34" charset="0"/>
              </a:rPr>
              <a:t>Implementation monitoring </a:t>
            </a:r>
          </a:p>
          <a:p>
            <a:pPr marL="742950" lvl="1" indent="-285750">
              <a:buFont typeface="Arial" panose="020B0604020202020204" pitchFamily="34" charset="0"/>
              <a:buChar char="•"/>
            </a:pPr>
            <a:r>
              <a:rPr lang="en-ZA" sz="2400" kern="0" dirty="0" smtClean="0">
                <a:latin typeface="+mn-lt"/>
                <a:cs typeface="Arial" pitchFamily="34" charset="0"/>
              </a:rPr>
              <a:t>Teaching and learning support initiatives </a:t>
            </a:r>
          </a:p>
          <a:p>
            <a:endParaRPr lang="en-ZA" sz="2000" dirty="0">
              <a:effectLst/>
              <a:latin typeface="+mn-lt"/>
            </a:endParaRPr>
          </a:p>
        </p:txBody>
      </p:sp>
    </p:spTree>
    <p:extLst>
      <p:ext uri="{BB962C8B-B14F-4D97-AF65-F5344CB8AC3E}">
        <p14:creationId xmlns:p14="http://schemas.microsoft.com/office/powerpoint/2010/main" xmlns="" val="19433130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5875"/>
            <a:ext cx="9144000" cy="687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15</a:t>
            </a:fld>
            <a:endParaRPr lang="en-US" altLang="en-US" sz="1400" b="1" dirty="0"/>
          </a:p>
        </p:txBody>
      </p:sp>
      <p:sp>
        <p:nvSpPr>
          <p:cNvPr id="4" name="Rectangle 3"/>
          <p:cNvSpPr/>
          <p:nvPr/>
        </p:nvSpPr>
        <p:spPr>
          <a:xfrm>
            <a:off x="457200" y="949655"/>
            <a:ext cx="8229600" cy="410882"/>
          </a:xfrm>
          <a:prstGeom prst="rect">
            <a:avLst/>
          </a:prstGeom>
        </p:spPr>
        <p:txBody>
          <a:bodyPr wrap="square">
            <a:spAutoFit/>
          </a:bodyPr>
          <a:lstStyle/>
          <a:p>
            <a:pPr marL="285750" indent="-285750" algn="just" fontAlgn="ctr">
              <a:lnSpc>
                <a:spcPct val="115000"/>
              </a:lnSpc>
              <a:spcBef>
                <a:spcPts val="285"/>
              </a:spcBef>
              <a:spcAft>
                <a:spcPts val="0"/>
              </a:spcAft>
              <a:buFont typeface="Arial" panose="020B0604020202020204" pitchFamily="34" charset="0"/>
              <a:buChar char="•"/>
            </a:pPr>
            <a:endParaRPr lang="en-ZA"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531813" y="1292810"/>
            <a:ext cx="8047595" cy="4462760"/>
          </a:xfrm>
          <a:prstGeom prst="rect">
            <a:avLst/>
          </a:prstGeom>
        </p:spPr>
        <p:txBody>
          <a:bodyPr wrap="square">
            <a:spAutoFit/>
          </a:bodyPr>
          <a:lstStyle/>
          <a:p>
            <a:pPr lvl="0"/>
            <a:r>
              <a:rPr lang="en-GB" sz="2400" b="1" dirty="0" smtClean="0">
                <a:latin typeface="+mn-lt"/>
              </a:rPr>
              <a:t>Steering mechanisms (Approved)</a:t>
            </a:r>
          </a:p>
          <a:p>
            <a:pPr marL="285750" lvl="0" indent="-285750">
              <a:buFont typeface="Arial" panose="020B0604020202020204" pitchFamily="34" charset="0"/>
              <a:buChar char="•"/>
            </a:pPr>
            <a:r>
              <a:rPr lang="en-GB" sz="2400" dirty="0" smtClean="0">
                <a:latin typeface="+mn-lt"/>
              </a:rPr>
              <a:t>A revised costing </a:t>
            </a:r>
            <a:r>
              <a:rPr lang="en-GB" sz="2400" dirty="0">
                <a:latin typeface="+mn-lt"/>
              </a:rPr>
              <a:t>model for TVET College </a:t>
            </a:r>
            <a:r>
              <a:rPr lang="en-GB" sz="2400" dirty="0" smtClean="0">
                <a:latin typeface="+mn-lt"/>
              </a:rPr>
              <a:t>Programmes</a:t>
            </a:r>
          </a:p>
          <a:p>
            <a:pPr lvl="0"/>
            <a:endParaRPr lang="en-GB" sz="2400" dirty="0">
              <a:latin typeface="+mn-lt"/>
            </a:endParaRPr>
          </a:p>
          <a:p>
            <a:pPr lvl="0"/>
            <a:r>
              <a:rPr lang="en-GB" sz="2400" b="1" dirty="0" smtClean="0">
                <a:latin typeface="+mn-lt"/>
              </a:rPr>
              <a:t>Monitoring reports (Approved)</a:t>
            </a:r>
          </a:p>
          <a:p>
            <a:pPr marL="285750" lvl="0" indent="-285750">
              <a:buFont typeface="Arial" panose="020B0604020202020204" pitchFamily="34" charset="0"/>
              <a:buChar char="•"/>
            </a:pPr>
            <a:r>
              <a:rPr lang="en-GB" sz="2400" dirty="0" smtClean="0">
                <a:latin typeface="+mn-lt"/>
              </a:rPr>
              <a:t>A monitoring </a:t>
            </a:r>
            <a:r>
              <a:rPr lang="en-GB" sz="2400" dirty="0">
                <a:latin typeface="+mn-lt"/>
              </a:rPr>
              <a:t>and </a:t>
            </a:r>
            <a:r>
              <a:rPr lang="en-GB" sz="2400" dirty="0" smtClean="0">
                <a:latin typeface="+mn-lt"/>
              </a:rPr>
              <a:t>evaluation report </a:t>
            </a:r>
            <a:r>
              <a:rPr lang="en-GB" sz="2400" dirty="0">
                <a:latin typeface="+mn-lt"/>
              </a:rPr>
              <a:t>on TVET </a:t>
            </a:r>
            <a:r>
              <a:rPr lang="en-GB" sz="2400" dirty="0" smtClean="0">
                <a:latin typeface="+mn-lt"/>
              </a:rPr>
              <a:t>institutions</a:t>
            </a:r>
          </a:p>
          <a:p>
            <a:pPr marL="285750" lvl="0" indent="-285750">
              <a:buFont typeface="Arial" panose="020B0604020202020204" pitchFamily="34" charset="0"/>
              <a:buChar char="•"/>
            </a:pPr>
            <a:r>
              <a:rPr lang="en-GB" sz="2400" dirty="0" smtClean="0">
                <a:latin typeface="+mn-lt"/>
              </a:rPr>
              <a:t>An </a:t>
            </a:r>
            <a:r>
              <a:rPr lang="en-GB" sz="2400" dirty="0">
                <a:latin typeface="+mn-lt"/>
              </a:rPr>
              <a:t>i</a:t>
            </a:r>
            <a:r>
              <a:rPr lang="en-GB" sz="2400" dirty="0" smtClean="0">
                <a:latin typeface="+mn-lt"/>
              </a:rPr>
              <a:t>mplementation report </a:t>
            </a:r>
            <a:r>
              <a:rPr lang="en-GB" sz="2400" dirty="0">
                <a:latin typeface="+mn-lt"/>
              </a:rPr>
              <a:t>on Teaching and Learning Support </a:t>
            </a:r>
            <a:r>
              <a:rPr lang="en-GB" sz="2400" dirty="0" smtClean="0">
                <a:latin typeface="+mn-lt"/>
              </a:rPr>
              <a:t>Plan </a:t>
            </a:r>
            <a:r>
              <a:rPr lang="en-GB" sz="2400" dirty="0">
                <a:latin typeface="+mn-lt"/>
              </a:rPr>
              <a:t>in TVET Colleges </a:t>
            </a:r>
            <a:endParaRPr lang="en-GB" sz="2400" dirty="0" smtClean="0">
              <a:latin typeface="+mn-lt"/>
            </a:endParaRPr>
          </a:p>
          <a:p>
            <a:pPr marL="285750" lvl="0" indent="-285750">
              <a:buFont typeface="Arial" panose="020B0604020202020204" pitchFamily="34" charset="0"/>
              <a:buChar char="•"/>
            </a:pPr>
            <a:r>
              <a:rPr lang="en-GB" sz="2400" dirty="0">
                <a:latin typeface="+mn-lt"/>
              </a:rPr>
              <a:t>I</a:t>
            </a:r>
            <a:r>
              <a:rPr lang="en-GB" sz="2400" dirty="0" smtClean="0">
                <a:latin typeface="+mn-lt"/>
              </a:rPr>
              <a:t>mplementation </a:t>
            </a:r>
            <a:r>
              <a:rPr lang="en-GB" sz="2400" dirty="0">
                <a:latin typeface="+mn-lt"/>
              </a:rPr>
              <a:t>r</a:t>
            </a:r>
            <a:r>
              <a:rPr lang="en-GB" sz="2400" dirty="0" smtClean="0">
                <a:latin typeface="+mn-lt"/>
              </a:rPr>
              <a:t>eport </a:t>
            </a:r>
            <a:r>
              <a:rPr lang="en-GB" sz="2400" dirty="0">
                <a:latin typeface="+mn-lt"/>
              </a:rPr>
              <a:t>on the Student Support Services Plan in TVET </a:t>
            </a:r>
            <a:r>
              <a:rPr lang="en-GB" sz="2400" dirty="0" smtClean="0">
                <a:latin typeface="+mn-lt"/>
              </a:rPr>
              <a:t>Colleges</a:t>
            </a:r>
          </a:p>
          <a:p>
            <a:pPr marL="285750" lvl="0" indent="-285750">
              <a:buFont typeface="Arial" panose="020B0604020202020204" pitchFamily="34" charset="0"/>
              <a:buChar char="•"/>
            </a:pPr>
            <a:r>
              <a:rPr lang="en-GB" sz="2400" dirty="0" smtClean="0">
                <a:latin typeface="+mn-lt"/>
              </a:rPr>
              <a:t>Report on the maintenance of TVET </a:t>
            </a:r>
            <a:r>
              <a:rPr lang="en-GB" sz="2400" dirty="0">
                <a:latin typeface="+mn-lt"/>
              </a:rPr>
              <a:t>Colleges </a:t>
            </a:r>
            <a:r>
              <a:rPr lang="en-GB" sz="2400" dirty="0" smtClean="0">
                <a:latin typeface="+mn-lt"/>
              </a:rPr>
              <a:t>Infrastructure</a:t>
            </a:r>
            <a:endParaRPr lang="en-ZA" sz="2400" dirty="0">
              <a:latin typeface="+mn-lt"/>
            </a:endParaRPr>
          </a:p>
          <a:p>
            <a:pPr marL="285750" indent="-285750">
              <a:buFont typeface="Arial" panose="020B0604020202020204" pitchFamily="34" charset="0"/>
              <a:buChar char="•"/>
            </a:pPr>
            <a:endParaRPr lang="en-ZA" sz="2000" dirty="0" smtClean="0">
              <a:latin typeface="+mn-lt"/>
            </a:endParaRPr>
          </a:p>
        </p:txBody>
      </p:sp>
      <p:sp>
        <p:nvSpPr>
          <p:cNvPr id="9" name="TextBox 8"/>
          <p:cNvSpPr txBox="1"/>
          <p:nvPr/>
        </p:nvSpPr>
        <p:spPr>
          <a:xfrm>
            <a:off x="532688" y="568704"/>
            <a:ext cx="8046720" cy="523220"/>
          </a:xfrm>
          <a:prstGeom prst="rect">
            <a:avLst/>
          </a:prstGeom>
          <a:solidFill>
            <a:srgbClr val="005024"/>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a:t>Programme 4</a:t>
            </a:r>
            <a:r>
              <a:rPr lang="en-US" dirty="0" smtClean="0"/>
              <a:t>: TVET</a:t>
            </a:r>
            <a:endParaRPr lang="en-ZA" dirty="0"/>
          </a:p>
        </p:txBody>
      </p:sp>
    </p:spTree>
    <p:extLst>
      <p:ext uri="{BB962C8B-B14F-4D97-AF65-F5344CB8AC3E}">
        <p14:creationId xmlns:p14="http://schemas.microsoft.com/office/powerpoint/2010/main" xmlns="" val="2572875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5875"/>
            <a:ext cx="9144000" cy="687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16</a:t>
            </a:fld>
            <a:endParaRPr lang="en-US" altLang="en-US" sz="1400" b="1" dirty="0"/>
          </a:p>
        </p:txBody>
      </p:sp>
      <p:sp>
        <p:nvSpPr>
          <p:cNvPr id="4" name="Rectangle 3"/>
          <p:cNvSpPr/>
          <p:nvPr/>
        </p:nvSpPr>
        <p:spPr>
          <a:xfrm>
            <a:off x="457200" y="949655"/>
            <a:ext cx="8229600" cy="410882"/>
          </a:xfrm>
          <a:prstGeom prst="rect">
            <a:avLst/>
          </a:prstGeom>
        </p:spPr>
        <p:txBody>
          <a:bodyPr wrap="square">
            <a:spAutoFit/>
          </a:bodyPr>
          <a:lstStyle/>
          <a:p>
            <a:pPr marL="285750" indent="-285750" algn="just" fontAlgn="ctr">
              <a:lnSpc>
                <a:spcPct val="115000"/>
              </a:lnSpc>
              <a:spcBef>
                <a:spcPts val="285"/>
              </a:spcBef>
              <a:spcAft>
                <a:spcPts val="0"/>
              </a:spcAft>
              <a:buFont typeface="Arial" panose="020B0604020202020204" pitchFamily="34" charset="0"/>
              <a:buChar char="•"/>
            </a:pPr>
            <a:endParaRPr lang="en-ZA"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531813" y="1012746"/>
            <a:ext cx="8046720" cy="6324808"/>
          </a:xfrm>
          <a:prstGeom prst="rect">
            <a:avLst/>
          </a:prstGeom>
        </p:spPr>
        <p:txBody>
          <a:bodyPr wrap="square">
            <a:spAutoFit/>
          </a:bodyPr>
          <a:lstStyle/>
          <a:p>
            <a:pPr marL="285750" indent="-285750">
              <a:buFont typeface="Arial" panose="020B0604020202020204" pitchFamily="34" charset="0"/>
              <a:buChar char="•"/>
            </a:pPr>
            <a:r>
              <a:rPr lang="en-GB" sz="2300" b="1" dirty="0" smtClean="0"/>
              <a:t>The national admission and promotion guidelines for NC(V) </a:t>
            </a:r>
          </a:p>
          <a:p>
            <a:pPr marL="742950" lvl="1" indent="-285750">
              <a:buFontTx/>
              <a:buChar char="-"/>
            </a:pPr>
            <a:r>
              <a:rPr lang="en-GB" sz="2300" dirty="0" smtClean="0"/>
              <a:t>The </a:t>
            </a:r>
            <a:r>
              <a:rPr lang="en-GB" sz="2300" dirty="0"/>
              <a:t>national admission and promotion guidelines for NC (V) is not a Departmental competence. This forms part of the </a:t>
            </a:r>
            <a:r>
              <a:rPr lang="en-GB" sz="2300" dirty="0" smtClean="0"/>
              <a:t>qualification </a:t>
            </a:r>
            <a:r>
              <a:rPr lang="en-GB" sz="2300" dirty="0"/>
              <a:t>policy which is the responsibility of the Quality Council. </a:t>
            </a:r>
            <a:endParaRPr lang="en-GB" sz="2300" dirty="0" smtClean="0"/>
          </a:p>
          <a:p>
            <a:pPr marL="742950" lvl="1" indent="-285750">
              <a:buFontTx/>
              <a:buChar char="-"/>
            </a:pPr>
            <a:r>
              <a:rPr lang="en-GB" sz="2300" dirty="0" smtClean="0"/>
              <a:t>The revised NC(V) qualification policy has been published for public comment on 26 May 2017. The admission and promotion requirements are captured in this draft policy. The policy will be finalised following the public comment process.</a:t>
            </a:r>
          </a:p>
          <a:p>
            <a:pPr marL="285750" lvl="0" indent="-285750">
              <a:buFont typeface="Arial" panose="020B0604020202020204" pitchFamily="34" charset="0"/>
              <a:buChar char="•"/>
            </a:pPr>
            <a:r>
              <a:rPr lang="en-GB" sz="2300" b="1" dirty="0" smtClean="0"/>
              <a:t>Revised conduct policy for NC(V)</a:t>
            </a:r>
          </a:p>
          <a:p>
            <a:pPr marL="742950" lvl="1" indent="-285750">
              <a:buFontTx/>
              <a:buChar char="-"/>
            </a:pPr>
            <a:r>
              <a:rPr lang="en-GB" sz="2300" dirty="0" smtClean="0"/>
              <a:t>The conduct policy cannot be revised until such time that the assessment regime for the revised NC (V) qualification has been finalised by the Quality Council.</a:t>
            </a:r>
          </a:p>
          <a:p>
            <a:pPr lvl="0"/>
            <a:endParaRPr lang="en-GB" sz="2000" dirty="0" smtClean="0"/>
          </a:p>
          <a:p>
            <a:endParaRPr lang="en-GB" sz="2000" b="1" dirty="0" smtClean="0"/>
          </a:p>
          <a:p>
            <a:endParaRPr lang="en-ZA" sz="2000" b="1" dirty="0" smtClean="0">
              <a:latin typeface="MyriadPro-Light"/>
            </a:endParaRPr>
          </a:p>
        </p:txBody>
      </p:sp>
      <p:sp>
        <p:nvSpPr>
          <p:cNvPr id="9" name="TextBox 8"/>
          <p:cNvSpPr txBox="1"/>
          <p:nvPr/>
        </p:nvSpPr>
        <p:spPr>
          <a:xfrm>
            <a:off x="531813" y="561043"/>
            <a:ext cx="8046720" cy="523220"/>
          </a:xfrm>
          <a:prstGeom prst="rect">
            <a:avLst/>
          </a:prstGeom>
          <a:solidFill>
            <a:srgbClr val="005024"/>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smtClean="0"/>
              <a:t>Status of targets not achieved: </a:t>
            </a:r>
            <a:r>
              <a:rPr lang="en-US" dirty="0" err="1" smtClean="0"/>
              <a:t>Programme</a:t>
            </a:r>
            <a:r>
              <a:rPr lang="en-US" dirty="0" smtClean="0"/>
              <a:t> 4</a:t>
            </a:r>
            <a:endParaRPr lang="en-ZA" dirty="0"/>
          </a:p>
        </p:txBody>
      </p:sp>
    </p:spTree>
    <p:extLst>
      <p:ext uri="{BB962C8B-B14F-4D97-AF65-F5344CB8AC3E}">
        <p14:creationId xmlns:p14="http://schemas.microsoft.com/office/powerpoint/2010/main" xmlns="" val="33624062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925" y="-15875"/>
            <a:ext cx="9144000" cy="687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17</a:t>
            </a:fld>
            <a:endParaRPr lang="en-US" altLang="en-US" sz="1400" b="1" dirty="0"/>
          </a:p>
        </p:txBody>
      </p:sp>
      <p:sp>
        <p:nvSpPr>
          <p:cNvPr id="4" name="Rectangle 3"/>
          <p:cNvSpPr/>
          <p:nvPr/>
        </p:nvSpPr>
        <p:spPr>
          <a:xfrm>
            <a:off x="457200" y="949655"/>
            <a:ext cx="8229600" cy="410882"/>
          </a:xfrm>
          <a:prstGeom prst="rect">
            <a:avLst/>
          </a:prstGeom>
        </p:spPr>
        <p:txBody>
          <a:bodyPr wrap="square">
            <a:spAutoFit/>
          </a:bodyPr>
          <a:lstStyle/>
          <a:p>
            <a:pPr marL="285750" indent="-285750" algn="just" fontAlgn="ctr">
              <a:lnSpc>
                <a:spcPct val="115000"/>
              </a:lnSpc>
              <a:spcBef>
                <a:spcPts val="285"/>
              </a:spcBef>
              <a:spcAft>
                <a:spcPts val="0"/>
              </a:spcAft>
              <a:buFont typeface="Arial" panose="020B0604020202020204" pitchFamily="34" charset="0"/>
              <a:buChar char="•"/>
            </a:pPr>
            <a:endParaRPr lang="en-ZA"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509361" y="1145964"/>
            <a:ext cx="8046720" cy="5570756"/>
          </a:xfrm>
          <a:prstGeom prst="rect">
            <a:avLst/>
          </a:prstGeom>
        </p:spPr>
        <p:txBody>
          <a:bodyPr wrap="square">
            <a:spAutoFit/>
          </a:bodyPr>
          <a:lstStyle/>
          <a:p>
            <a:pPr marL="800100" lvl="2" indent="-342900">
              <a:buFontTx/>
              <a:buChar char="-"/>
            </a:pPr>
            <a:r>
              <a:rPr lang="en-GB" sz="2400" dirty="0" smtClean="0"/>
              <a:t>The </a:t>
            </a:r>
            <a:r>
              <a:rPr lang="en-GB" sz="2400" dirty="0"/>
              <a:t>revised final NC(V) qualification policy which was published for public comment on 26 May 2017 will inform the revision of the exam conduct policy</a:t>
            </a:r>
            <a:r>
              <a:rPr lang="en-GB" sz="2400" dirty="0" smtClean="0"/>
              <a:t>.</a:t>
            </a:r>
          </a:p>
          <a:p>
            <a:pPr marL="342900" indent="-342900">
              <a:buFont typeface="Arial" panose="020B0604020202020204" pitchFamily="34" charset="0"/>
              <a:buChar char="•"/>
            </a:pPr>
            <a:r>
              <a:rPr lang="en-GB" sz="2400" b="1" dirty="0" smtClean="0"/>
              <a:t>Establishment of a </a:t>
            </a:r>
            <a:r>
              <a:rPr lang="en-GB" sz="2400" b="1" dirty="0"/>
              <a:t>coordinating structure for stakeholder </a:t>
            </a:r>
            <a:r>
              <a:rPr lang="en-GB" sz="2400" b="1" dirty="0" smtClean="0"/>
              <a:t>engagement (</a:t>
            </a:r>
            <a:r>
              <a:rPr lang="en-US" sz="2400" b="1" dirty="0"/>
              <a:t>South African </a:t>
            </a:r>
            <a:r>
              <a:rPr lang="en-US" sz="2400" b="1" dirty="0" smtClean="0"/>
              <a:t>Institute </a:t>
            </a:r>
            <a:r>
              <a:rPr lang="en-US" sz="2400" b="1" dirty="0"/>
              <a:t>for Vocational and Continuing Education and Training</a:t>
            </a:r>
            <a:r>
              <a:rPr lang="en-GB" sz="2400" b="1" dirty="0" smtClean="0"/>
              <a:t> </a:t>
            </a:r>
            <a:r>
              <a:rPr lang="en-GB" sz="2400" b="1" dirty="0"/>
              <a:t>(SAIVCET</a:t>
            </a:r>
            <a:r>
              <a:rPr lang="en-GB" sz="2400" b="1" dirty="0" smtClean="0"/>
              <a:t>)</a:t>
            </a:r>
          </a:p>
          <a:p>
            <a:pPr marL="742950" lvl="1" indent="-285750">
              <a:buFontTx/>
              <a:buChar char="-"/>
            </a:pPr>
            <a:r>
              <a:rPr lang="en-GB" sz="2400" dirty="0" smtClean="0"/>
              <a:t>The </a:t>
            </a:r>
            <a:r>
              <a:rPr lang="en-GB" sz="2400" dirty="0"/>
              <a:t>Director-General has approved the appointment of a Fund and Human Resource Management service provider for </a:t>
            </a:r>
            <a:r>
              <a:rPr lang="en-GB" sz="2400" dirty="0" smtClean="0"/>
              <a:t>SAIVCET </a:t>
            </a:r>
            <a:r>
              <a:rPr lang="en-GB" sz="2400" dirty="0"/>
              <a:t>on 19 February 2017</a:t>
            </a:r>
            <a:r>
              <a:rPr lang="en-GB" sz="2400" dirty="0" smtClean="0"/>
              <a:t>. </a:t>
            </a:r>
          </a:p>
          <a:p>
            <a:pPr marL="742950" lvl="1" indent="-285750">
              <a:buFontTx/>
              <a:buChar char="-"/>
            </a:pPr>
            <a:r>
              <a:rPr lang="en-GB" sz="2400" dirty="0" smtClean="0"/>
              <a:t>It is envisaged that SAIVCET will operate in the 2017/18 financial year as a unit in the Department. Expected initial outputs will include a curriculum review plan.</a:t>
            </a:r>
            <a:endParaRPr lang="en-ZA" sz="2400" dirty="0"/>
          </a:p>
          <a:p>
            <a:endParaRPr lang="en-ZA" sz="2000" b="1" dirty="0" smtClean="0">
              <a:latin typeface="MyriadPro-Light"/>
            </a:endParaRPr>
          </a:p>
        </p:txBody>
      </p:sp>
      <p:sp>
        <p:nvSpPr>
          <p:cNvPr id="9" name="TextBox 8"/>
          <p:cNvSpPr txBox="1"/>
          <p:nvPr/>
        </p:nvSpPr>
        <p:spPr>
          <a:xfrm>
            <a:off x="509361" y="543304"/>
            <a:ext cx="8046720" cy="523220"/>
          </a:xfrm>
          <a:prstGeom prst="rect">
            <a:avLst/>
          </a:prstGeom>
          <a:solidFill>
            <a:srgbClr val="005024"/>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smtClean="0"/>
              <a:t>Status of targets not achieved: </a:t>
            </a:r>
            <a:r>
              <a:rPr lang="en-US" dirty="0" err="1" smtClean="0"/>
              <a:t>Programme</a:t>
            </a:r>
            <a:r>
              <a:rPr lang="en-US" dirty="0" smtClean="0"/>
              <a:t> 4</a:t>
            </a:r>
            <a:endParaRPr lang="en-ZA" dirty="0"/>
          </a:p>
        </p:txBody>
      </p:sp>
    </p:spTree>
    <p:extLst>
      <p:ext uri="{BB962C8B-B14F-4D97-AF65-F5344CB8AC3E}">
        <p14:creationId xmlns:p14="http://schemas.microsoft.com/office/powerpoint/2010/main" xmlns="" val="1614059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925" y="-15875"/>
            <a:ext cx="9144000" cy="687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18</a:t>
            </a:fld>
            <a:endParaRPr lang="en-US" altLang="en-US" sz="1400" b="1" dirty="0"/>
          </a:p>
        </p:txBody>
      </p:sp>
      <p:sp>
        <p:nvSpPr>
          <p:cNvPr id="4" name="Rectangle 3"/>
          <p:cNvSpPr/>
          <p:nvPr/>
        </p:nvSpPr>
        <p:spPr>
          <a:xfrm>
            <a:off x="457200" y="949655"/>
            <a:ext cx="8229600" cy="410882"/>
          </a:xfrm>
          <a:prstGeom prst="rect">
            <a:avLst/>
          </a:prstGeom>
        </p:spPr>
        <p:txBody>
          <a:bodyPr wrap="square">
            <a:spAutoFit/>
          </a:bodyPr>
          <a:lstStyle/>
          <a:p>
            <a:pPr marL="285750" indent="-285750" algn="just" fontAlgn="ctr">
              <a:lnSpc>
                <a:spcPct val="115000"/>
              </a:lnSpc>
              <a:spcBef>
                <a:spcPts val="285"/>
              </a:spcBef>
              <a:spcAft>
                <a:spcPts val="0"/>
              </a:spcAft>
              <a:buFont typeface="Arial" panose="020B0604020202020204" pitchFamily="34" charset="0"/>
              <a:buChar char="•"/>
            </a:pPr>
            <a:endParaRPr lang="en-ZA"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381000" y="1145964"/>
            <a:ext cx="8305799" cy="400110"/>
          </a:xfrm>
          <a:prstGeom prst="rect">
            <a:avLst/>
          </a:prstGeom>
        </p:spPr>
        <p:txBody>
          <a:bodyPr wrap="square">
            <a:spAutoFit/>
          </a:bodyPr>
          <a:lstStyle/>
          <a:p>
            <a:endParaRPr lang="en-ZA" sz="2000" b="1" dirty="0" smtClean="0">
              <a:latin typeface="MyriadPro-Light"/>
            </a:endParaRPr>
          </a:p>
        </p:txBody>
      </p:sp>
      <p:sp>
        <p:nvSpPr>
          <p:cNvPr id="9" name="TextBox 8"/>
          <p:cNvSpPr txBox="1"/>
          <p:nvPr/>
        </p:nvSpPr>
        <p:spPr>
          <a:xfrm>
            <a:off x="510539" y="586443"/>
            <a:ext cx="8046720" cy="523220"/>
          </a:xfrm>
          <a:prstGeom prst="rect">
            <a:avLst/>
          </a:prstGeom>
          <a:solidFill>
            <a:srgbClr val="005024"/>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smtClean="0"/>
              <a:t>System Performance Report: TVET Colleges </a:t>
            </a:r>
            <a:endParaRPr lang="en-ZA" dirty="0"/>
          </a:p>
        </p:txBody>
      </p:sp>
      <p:sp>
        <p:nvSpPr>
          <p:cNvPr id="2" name="Rectangle 1"/>
          <p:cNvSpPr/>
          <p:nvPr/>
        </p:nvSpPr>
        <p:spPr>
          <a:xfrm>
            <a:off x="513670" y="1155096"/>
            <a:ext cx="8025446" cy="5324535"/>
          </a:xfrm>
          <a:prstGeom prst="rect">
            <a:avLst/>
          </a:prstGeom>
        </p:spPr>
        <p:txBody>
          <a:bodyPr wrap="square">
            <a:spAutoFit/>
          </a:bodyPr>
          <a:lstStyle/>
          <a:p>
            <a:pPr marL="285750" indent="-285750">
              <a:spcAft>
                <a:spcPts val="0"/>
              </a:spcAft>
              <a:buFont typeface="Arial" panose="020B0604020202020204" pitchFamily="34" charset="0"/>
              <a:buChar char="•"/>
            </a:pPr>
            <a:r>
              <a:rPr lang="en-GB" sz="2400" dirty="0" smtClean="0">
                <a:latin typeface="+mn-lt"/>
                <a:ea typeface="Calibri" panose="020F0502020204030204" pitchFamily="34" charset="0"/>
                <a:cs typeface="Times New Roman" panose="02020603050405020304" pitchFamily="18" charset="0"/>
              </a:rPr>
              <a:t>The TVET college sector contributes to the implementation </a:t>
            </a:r>
            <a:r>
              <a:rPr lang="en-GB" sz="2400" dirty="0">
                <a:latin typeface="+mn-lt"/>
                <a:ea typeface="Calibri" panose="020F0502020204030204" pitchFamily="34" charset="0"/>
                <a:cs typeface="Times New Roman" panose="02020603050405020304" pitchFamily="18" charset="0"/>
              </a:rPr>
              <a:t>of sub-outcome 2 of Outcome 5 namely “increase access and success in programmes leading to intermediate and high level learning” </a:t>
            </a:r>
            <a:endParaRPr lang="en-GB" sz="2400" dirty="0" smtClean="0">
              <a:latin typeface="+mn-lt"/>
              <a:ea typeface="Calibri" panose="020F0502020204030204" pitchFamily="34" charset="0"/>
              <a:cs typeface="Times New Roman" panose="02020603050405020304" pitchFamily="18" charset="0"/>
            </a:endParaRPr>
          </a:p>
          <a:p>
            <a:pPr marL="285750" indent="-285750">
              <a:spcAft>
                <a:spcPts val="0"/>
              </a:spcAft>
              <a:buFont typeface="Arial" panose="020B0604020202020204" pitchFamily="34" charset="0"/>
              <a:buChar char="•"/>
            </a:pPr>
            <a:r>
              <a:rPr lang="en-GB" sz="2400" dirty="0" smtClean="0">
                <a:latin typeface="+mn-lt"/>
                <a:ea typeface="Calibri" panose="020F0502020204030204" pitchFamily="34" charset="0"/>
                <a:cs typeface="Times New Roman" panose="02020603050405020304" pitchFamily="18" charset="0"/>
              </a:rPr>
              <a:t>Data is currently not available to report on the following:</a:t>
            </a:r>
          </a:p>
          <a:p>
            <a:pPr marL="742950" lvl="1" indent="-285750">
              <a:spcAft>
                <a:spcPts val="0"/>
              </a:spcAft>
              <a:buFont typeface="Arial" panose="020B0604020202020204" pitchFamily="34" charset="0"/>
              <a:buChar char="•"/>
            </a:pPr>
            <a:r>
              <a:rPr lang="en-GB" sz="2200" dirty="0"/>
              <a:t>Certification rates in TVET qualifications (N3</a:t>
            </a:r>
            <a:r>
              <a:rPr lang="en-GB" sz="2200" dirty="0" smtClean="0"/>
              <a:t>)</a:t>
            </a:r>
            <a:endParaRPr lang="en-GB" sz="2200" dirty="0" smtClean="0">
              <a:latin typeface="+mn-lt"/>
              <a:cs typeface="Times New Roman" panose="02020603050405020304" pitchFamily="18" charset="0"/>
            </a:endParaRPr>
          </a:p>
          <a:p>
            <a:pPr marL="742950" lvl="1" indent="-285750">
              <a:spcAft>
                <a:spcPts val="0"/>
              </a:spcAft>
              <a:buFont typeface="Arial" panose="020B0604020202020204" pitchFamily="34" charset="0"/>
              <a:buChar char="•"/>
            </a:pPr>
            <a:r>
              <a:rPr lang="en-GB" sz="2200" dirty="0" smtClean="0"/>
              <a:t>Certification </a:t>
            </a:r>
            <a:r>
              <a:rPr lang="en-GB" sz="2200" dirty="0"/>
              <a:t>rates in TVET qualifications (N6</a:t>
            </a:r>
            <a:r>
              <a:rPr lang="en-GB" sz="2200" dirty="0" smtClean="0"/>
              <a:t>)</a:t>
            </a:r>
          </a:p>
          <a:p>
            <a:pPr marL="742950" lvl="1" indent="-285750">
              <a:spcAft>
                <a:spcPts val="0"/>
              </a:spcAft>
              <a:buFont typeface="Arial" panose="020B0604020202020204" pitchFamily="34" charset="0"/>
              <a:buChar char="•"/>
            </a:pPr>
            <a:r>
              <a:rPr lang="en-GB" sz="2200" dirty="0"/>
              <a:t>TVET throughput rate </a:t>
            </a:r>
            <a:endParaRPr lang="en-GB" sz="2200" dirty="0" smtClean="0"/>
          </a:p>
          <a:p>
            <a:pPr marL="742950" lvl="1" indent="-285750">
              <a:spcAft>
                <a:spcPts val="0"/>
              </a:spcAft>
              <a:buFont typeface="Arial" panose="020B0604020202020204" pitchFamily="34" charset="0"/>
              <a:buChar char="•"/>
            </a:pPr>
            <a:r>
              <a:rPr lang="en-GB" sz="2200" dirty="0"/>
              <a:t>Funded NC (V) L4 students obtaining qualification within the stipulated time </a:t>
            </a:r>
            <a:endParaRPr lang="en-GB" sz="2200" dirty="0" smtClean="0"/>
          </a:p>
          <a:p>
            <a:pPr marL="742950" lvl="1" indent="-285750">
              <a:spcAft>
                <a:spcPts val="0"/>
              </a:spcAft>
              <a:buFont typeface="Arial" panose="020B0604020202020204" pitchFamily="34" charset="0"/>
              <a:buChar char="•"/>
            </a:pPr>
            <a:r>
              <a:rPr lang="en-GB" sz="2200" dirty="0"/>
              <a:t>Percentage of public TVET college examination centres conducting national examinations and assessments in compliance with national policy </a:t>
            </a:r>
            <a:r>
              <a:rPr lang="en-GB" sz="2200" dirty="0" smtClean="0"/>
              <a:t>(Delayed)</a:t>
            </a:r>
          </a:p>
          <a:p>
            <a:pPr marL="742950" lvl="1" indent="-285750">
              <a:spcAft>
                <a:spcPts val="0"/>
              </a:spcAft>
              <a:buFont typeface="Arial" panose="020B0604020202020204" pitchFamily="34" charset="0"/>
              <a:buChar char="•"/>
            </a:pPr>
            <a:r>
              <a:rPr lang="en-GB" sz="2200" dirty="0"/>
              <a:t>TVET institutions compliant to governance standards by 2019 and increasing every year </a:t>
            </a:r>
            <a:r>
              <a:rPr lang="en-GB" sz="2200" dirty="0" smtClean="0"/>
              <a:t>thereafter </a:t>
            </a:r>
            <a:endParaRPr lang="en-ZA" sz="2200" dirty="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2517413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19</a:t>
            </a:fld>
            <a:endParaRPr lang="en-US" altLang="en-US" sz="1400" b="1" dirty="0"/>
          </a:p>
        </p:txBody>
      </p:sp>
      <p:sp>
        <p:nvSpPr>
          <p:cNvPr id="4" name="Rectangle 3"/>
          <p:cNvSpPr/>
          <p:nvPr/>
        </p:nvSpPr>
        <p:spPr>
          <a:xfrm>
            <a:off x="457200" y="949655"/>
            <a:ext cx="8229600" cy="410882"/>
          </a:xfrm>
          <a:prstGeom prst="rect">
            <a:avLst/>
          </a:prstGeom>
        </p:spPr>
        <p:txBody>
          <a:bodyPr wrap="square">
            <a:spAutoFit/>
          </a:bodyPr>
          <a:lstStyle/>
          <a:p>
            <a:pPr marL="285750" indent="-285750" algn="just" fontAlgn="ctr">
              <a:lnSpc>
                <a:spcPct val="115000"/>
              </a:lnSpc>
              <a:spcBef>
                <a:spcPts val="285"/>
              </a:spcBef>
              <a:spcAft>
                <a:spcPts val="0"/>
              </a:spcAft>
              <a:buFont typeface="Arial" panose="020B0604020202020204" pitchFamily="34" charset="0"/>
              <a:buChar char="•"/>
            </a:pPr>
            <a:endParaRPr lang="en-ZA"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381000" y="1145964"/>
            <a:ext cx="8305799" cy="400110"/>
          </a:xfrm>
          <a:prstGeom prst="rect">
            <a:avLst/>
          </a:prstGeom>
        </p:spPr>
        <p:txBody>
          <a:bodyPr wrap="square">
            <a:spAutoFit/>
          </a:bodyPr>
          <a:lstStyle/>
          <a:p>
            <a:endParaRPr lang="en-ZA" sz="2000" b="1" dirty="0" smtClean="0">
              <a:latin typeface="MyriadPro-Light"/>
            </a:endParaRPr>
          </a:p>
        </p:txBody>
      </p:sp>
      <p:sp>
        <p:nvSpPr>
          <p:cNvPr id="9" name="TextBox 8"/>
          <p:cNvSpPr txBox="1"/>
          <p:nvPr/>
        </p:nvSpPr>
        <p:spPr>
          <a:xfrm>
            <a:off x="457200" y="426435"/>
            <a:ext cx="8046720" cy="523220"/>
          </a:xfrm>
          <a:prstGeom prst="rect">
            <a:avLst/>
          </a:prstGeom>
          <a:solidFill>
            <a:srgbClr val="005024"/>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smtClean="0"/>
              <a:t>System Performance Report: TVET Colleges </a:t>
            </a:r>
            <a:endParaRPr lang="en-ZA" dirty="0"/>
          </a:p>
        </p:txBody>
      </p:sp>
      <p:graphicFrame>
        <p:nvGraphicFramePr>
          <p:cNvPr id="6" name="Table 5"/>
          <p:cNvGraphicFramePr>
            <a:graphicFrameLocks noGrp="1"/>
          </p:cNvGraphicFramePr>
          <p:nvPr>
            <p:extLst>
              <p:ext uri="{D42A27DB-BD31-4B8C-83A1-F6EECF244321}">
                <p14:modId xmlns:p14="http://schemas.microsoft.com/office/powerpoint/2010/main" xmlns="" val="728242605"/>
              </p:ext>
            </p:extLst>
          </p:nvPr>
        </p:nvGraphicFramePr>
        <p:xfrm>
          <a:off x="457200" y="1123162"/>
          <a:ext cx="8060167" cy="5059467"/>
        </p:xfrm>
        <a:graphic>
          <a:graphicData uri="http://schemas.openxmlformats.org/drawingml/2006/table">
            <a:tbl>
              <a:tblPr firstRow="1" firstCol="1" bandRow="1">
                <a:tableStyleId>{5940675A-B579-460E-94D1-54222C63F5DA}</a:tableStyleId>
              </a:tblPr>
              <a:tblGrid>
                <a:gridCol w="622647"/>
                <a:gridCol w="3108772"/>
                <a:gridCol w="1447800"/>
                <a:gridCol w="2880948"/>
              </a:tblGrid>
              <a:tr h="287911">
                <a:tc>
                  <a:txBody>
                    <a:bodyPr/>
                    <a:lstStyle/>
                    <a:p>
                      <a:pPr marL="137160" indent="-115570">
                        <a:spcAft>
                          <a:spcPts val="0"/>
                        </a:spcAft>
                      </a:pPr>
                      <a:r>
                        <a:rPr lang="en-GB" sz="1600" b="1" dirty="0">
                          <a:effectLst/>
                          <a:latin typeface="+mn-lt"/>
                        </a:rPr>
                        <a:t>No </a:t>
                      </a:r>
                      <a:endParaRPr lang="en-ZA" sz="1600" b="1" dirty="0">
                        <a:effectLst/>
                        <a:latin typeface="+mn-lt"/>
                      </a:endParaRPr>
                    </a:p>
                  </a:txBody>
                  <a:tcPr marL="64780" marR="64780" marT="0" marB="0" anchor="ctr"/>
                </a:tc>
                <a:tc>
                  <a:txBody>
                    <a:bodyPr/>
                    <a:lstStyle/>
                    <a:p>
                      <a:pPr algn="ctr">
                        <a:spcAft>
                          <a:spcPts val="0"/>
                        </a:spcAft>
                      </a:pPr>
                      <a:r>
                        <a:rPr lang="en-GB" sz="1600" b="1" dirty="0">
                          <a:effectLst/>
                          <a:latin typeface="+mn-lt"/>
                        </a:rPr>
                        <a:t>Outcome indicator</a:t>
                      </a:r>
                      <a:endParaRPr lang="en-ZA" sz="1600" b="1" dirty="0">
                        <a:effectLst/>
                        <a:latin typeface="+mn-lt"/>
                      </a:endParaRPr>
                    </a:p>
                  </a:txBody>
                  <a:tcPr marL="64780" marR="64780" marT="0" marB="0" anchor="ctr"/>
                </a:tc>
                <a:tc>
                  <a:txBody>
                    <a:bodyPr/>
                    <a:lstStyle/>
                    <a:p>
                      <a:pPr algn="ctr">
                        <a:spcAft>
                          <a:spcPts val="0"/>
                        </a:spcAft>
                      </a:pPr>
                      <a:r>
                        <a:rPr lang="en-GB" sz="1600" b="1" dirty="0" smtClean="0">
                          <a:effectLst/>
                          <a:latin typeface="+mn-lt"/>
                        </a:rPr>
                        <a:t>2016/17 Annual </a:t>
                      </a:r>
                      <a:r>
                        <a:rPr lang="en-GB" sz="1600" b="1" dirty="0">
                          <a:effectLst/>
                          <a:latin typeface="+mn-lt"/>
                        </a:rPr>
                        <a:t>target</a:t>
                      </a:r>
                      <a:endParaRPr lang="en-ZA" sz="1600" b="1" dirty="0">
                        <a:effectLst/>
                        <a:latin typeface="+mn-lt"/>
                      </a:endParaRPr>
                    </a:p>
                  </a:txBody>
                  <a:tcPr marL="64780" marR="64780" marT="0" marB="0"/>
                </a:tc>
                <a:tc>
                  <a:txBody>
                    <a:bodyPr/>
                    <a:lstStyle/>
                    <a:p>
                      <a:pPr algn="ctr">
                        <a:spcAft>
                          <a:spcPts val="0"/>
                        </a:spcAft>
                      </a:pPr>
                      <a:r>
                        <a:rPr lang="en-GB" sz="1600" b="1" dirty="0">
                          <a:effectLst/>
                          <a:latin typeface="+mn-lt"/>
                        </a:rPr>
                        <a:t>Actual achievement</a:t>
                      </a:r>
                      <a:endParaRPr lang="en-ZA" sz="1600" b="1" dirty="0">
                        <a:effectLst/>
                        <a:latin typeface="+mn-lt"/>
                      </a:endParaRPr>
                    </a:p>
                  </a:txBody>
                  <a:tcPr marL="64780" marR="64780" marT="0" marB="0" anchor="ctr"/>
                </a:tc>
              </a:tr>
              <a:tr h="300237">
                <a:tc rowSpan="2">
                  <a:txBody>
                    <a:bodyPr/>
                    <a:lstStyle/>
                    <a:p>
                      <a:pPr marL="342900" lvl="0" indent="-342900">
                        <a:spcAft>
                          <a:spcPts val="0"/>
                        </a:spcAft>
                        <a:buFont typeface="+mj-lt"/>
                        <a:buAutoNum type="arabicPeriod"/>
                      </a:pPr>
                      <a:r>
                        <a:rPr lang="en-GB" sz="1600" dirty="0">
                          <a:effectLst/>
                          <a:latin typeface="+mn-lt"/>
                        </a:rPr>
                        <a:t> </a:t>
                      </a:r>
                      <a:endParaRPr lang="en-ZA" sz="1600" dirty="0">
                        <a:effectLst/>
                        <a:latin typeface="+mn-lt"/>
                      </a:endParaRPr>
                    </a:p>
                  </a:txBody>
                  <a:tcPr marL="64780" marR="64780" marT="0" marB="0"/>
                </a:tc>
                <a:tc rowSpan="2">
                  <a:txBody>
                    <a:bodyPr/>
                    <a:lstStyle/>
                    <a:p>
                      <a:pPr>
                        <a:lnSpc>
                          <a:spcPct val="115000"/>
                        </a:lnSpc>
                        <a:spcAft>
                          <a:spcPts val="0"/>
                        </a:spcAft>
                      </a:pPr>
                      <a:r>
                        <a:rPr lang="en-GB" sz="1600" dirty="0">
                          <a:effectLst/>
                          <a:latin typeface="+mn-lt"/>
                        </a:rPr>
                        <a:t>Headcount enrolments in TVET colleges</a:t>
                      </a:r>
                      <a:endParaRPr lang="en-ZA" sz="1600" dirty="0">
                        <a:effectLst/>
                        <a:latin typeface="+mn-lt"/>
                        <a:ea typeface="Calibri" panose="020F0502020204030204" pitchFamily="34" charset="0"/>
                        <a:cs typeface="Times New Roman" panose="02020603050405020304" pitchFamily="18" charset="0"/>
                      </a:endParaRPr>
                    </a:p>
                  </a:txBody>
                  <a:tcPr marL="64780" marR="64780" marT="0" marB="0"/>
                </a:tc>
                <a:tc rowSpan="2">
                  <a:txBody>
                    <a:bodyPr/>
                    <a:lstStyle/>
                    <a:p>
                      <a:pPr algn="ctr">
                        <a:spcAft>
                          <a:spcPts val="0"/>
                        </a:spcAft>
                      </a:pPr>
                      <a:r>
                        <a:rPr lang="en-GB" sz="1600" dirty="0">
                          <a:effectLst/>
                          <a:latin typeface="+mn-lt"/>
                        </a:rPr>
                        <a:t>829 000</a:t>
                      </a:r>
                      <a:endParaRPr lang="en-ZA" sz="1600" dirty="0">
                        <a:effectLst/>
                        <a:latin typeface="+mn-lt"/>
                      </a:endParaRPr>
                    </a:p>
                    <a:p>
                      <a:pPr algn="ctr">
                        <a:spcAft>
                          <a:spcPts val="0"/>
                        </a:spcAft>
                      </a:pPr>
                      <a:r>
                        <a:rPr lang="en-GB" sz="1600" dirty="0">
                          <a:effectLst/>
                          <a:latin typeface="+mn-lt"/>
                        </a:rPr>
                        <a:t> </a:t>
                      </a:r>
                      <a:endParaRPr lang="en-ZA" sz="1600" dirty="0">
                        <a:effectLst/>
                        <a:latin typeface="+mn-lt"/>
                      </a:endParaRPr>
                    </a:p>
                  </a:txBody>
                  <a:tcPr marL="64780" marR="64780" marT="0" marB="0"/>
                </a:tc>
                <a:tc>
                  <a:txBody>
                    <a:bodyPr/>
                    <a:lstStyle/>
                    <a:p>
                      <a:pPr>
                        <a:lnSpc>
                          <a:spcPct val="115000"/>
                        </a:lnSpc>
                        <a:spcAft>
                          <a:spcPts val="0"/>
                        </a:spcAft>
                      </a:pPr>
                      <a:r>
                        <a:rPr lang="en-GB" sz="1600" dirty="0">
                          <a:effectLst/>
                          <a:latin typeface="+mn-lt"/>
                        </a:rPr>
                        <a:t>710 535 </a:t>
                      </a:r>
                      <a:endParaRPr lang="en-GB" sz="1600" dirty="0" smtClean="0">
                        <a:effectLst/>
                        <a:latin typeface="+mn-lt"/>
                      </a:endParaRPr>
                    </a:p>
                    <a:p>
                      <a:pPr>
                        <a:lnSpc>
                          <a:spcPct val="115000"/>
                        </a:lnSpc>
                        <a:spcAft>
                          <a:spcPts val="0"/>
                        </a:spcAft>
                      </a:pPr>
                      <a:r>
                        <a:rPr lang="en-GB" sz="1600" dirty="0" smtClean="0">
                          <a:effectLst/>
                          <a:latin typeface="+mn-lt"/>
                        </a:rPr>
                        <a:t>(</a:t>
                      </a:r>
                      <a:r>
                        <a:rPr lang="en-GB" sz="1600" dirty="0">
                          <a:effectLst/>
                          <a:latin typeface="+mn-lt"/>
                        </a:rPr>
                        <a:t>2015/16 Verified</a:t>
                      </a:r>
                      <a:r>
                        <a:rPr lang="en-GB" sz="1600" dirty="0" smtClean="0">
                          <a:effectLst/>
                          <a:latin typeface="+mn-lt"/>
                        </a:rPr>
                        <a:t>)</a:t>
                      </a:r>
                      <a:r>
                        <a:rPr lang="en-GB" sz="1600" dirty="0">
                          <a:effectLst/>
                          <a:latin typeface="+mn-lt"/>
                        </a:rPr>
                        <a:t> </a:t>
                      </a:r>
                      <a:endParaRPr lang="en-ZA" sz="1600" dirty="0">
                        <a:effectLst/>
                        <a:latin typeface="+mn-lt"/>
                        <a:ea typeface="Calibri" panose="020F0502020204030204" pitchFamily="34" charset="0"/>
                        <a:cs typeface="Times New Roman" panose="02020603050405020304" pitchFamily="18" charset="0"/>
                      </a:endParaRPr>
                    </a:p>
                  </a:txBody>
                  <a:tcPr marL="64780" marR="64780" marT="0" marB="0"/>
                </a:tc>
              </a:tr>
              <a:tr h="143229">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l">
                        <a:lnSpc>
                          <a:spcPct val="115000"/>
                        </a:lnSpc>
                        <a:spcAft>
                          <a:spcPts val="0"/>
                        </a:spcAft>
                      </a:pPr>
                      <a:r>
                        <a:rPr lang="en-GB" sz="1600" dirty="0">
                          <a:effectLst/>
                          <a:latin typeface="+mn-lt"/>
                        </a:rPr>
                        <a:t>741 542 </a:t>
                      </a:r>
                      <a:endParaRPr lang="en-GB" sz="1600" dirty="0" smtClean="0">
                        <a:effectLst/>
                        <a:latin typeface="+mn-lt"/>
                      </a:endParaRPr>
                    </a:p>
                    <a:p>
                      <a:pPr algn="l">
                        <a:lnSpc>
                          <a:spcPct val="115000"/>
                        </a:lnSpc>
                        <a:spcAft>
                          <a:spcPts val="0"/>
                        </a:spcAft>
                      </a:pPr>
                      <a:r>
                        <a:rPr lang="en-GB" sz="1600" dirty="0" smtClean="0">
                          <a:effectLst/>
                          <a:latin typeface="+mn-lt"/>
                        </a:rPr>
                        <a:t>(2016/17 Not verified)</a:t>
                      </a:r>
                      <a:r>
                        <a:rPr lang="en-GB" sz="1600" dirty="0">
                          <a:effectLst/>
                          <a:latin typeface="+mn-lt"/>
                        </a:rPr>
                        <a:t> </a:t>
                      </a:r>
                      <a:endParaRPr lang="en-ZA" sz="1600" dirty="0">
                        <a:effectLst/>
                        <a:latin typeface="+mn-lt"/>
                        <a:ea typeface="Calibri" panose="020F0502020204030204" pitchFamily="34" charset="0"/>
                        <a:cs typeface="Times New Roman" panose="02020603050405020304" pitchFamily="18" charset="0"/>
                      </a:endParaRPr>
                    </a:p>
                  </a:txBody>
                  <a:tcPr marL="64780" marR="64780" marT="0" marB="0"/>
                </a:tc>
              </a:tr>
              <a:tr h="405414">
                <a:tc>
                  <a:txBody>
                    <a:bodyPr/>
                    <a:lstStyle/>
                    <a:p>
                      <a:pPr marL="0" lvl="0" indent="0">
                        <a:spcAft>
                          <a:spcPts val="0"/>
                        </a:spcAft>
                        <a:buFont typeface="+mj-lt"/>
                        <a:buNone/>
                      </a:pPr>
                      <a:r>
                        <a:rPr lang="en-GB" sz="1600" dirty="0" smtClean="0">
                          <a:effectLst/>
                          <a:latin typeface="+mn-lt"/>
                        </a:rPr>
                        <a:t>2.</a:t>
                      </a:r>
                      <a:r>
                        <a:rPr lang="en-GB" sz="1600" dirty="0">
                          <a:effectLst/>
                          <a:latin typeface="+mn-lt"/>
                        </a:rPr>
                        <a:t> </a:t>
                      </a:r>
                      <a:endParaRPr lang="en-ZA" sz="1600" dirty="0">
                        <a:effectLst/>
                        <a:latin typeface="+mn-lt"/>
                      </a:endParaRPr>
                    </a:p>
                  </a:txBody>
                  <a:tcPr marL="64780" marR="64780" marT="0" marB="0"/>
                </a:tc>
                <a:tc>
                  <a:txBody>
                    <a:bodyPr/>
                    <a:lstStyle/>
                    <a:p>
                      <a:pPr>
                        <a:lnSpc>
                          <a:spcPct val="115000"/>
                        </a:lnSpc>
                        <a:spcAft>
                          <a:spcPts val="0"/>
                        </a:spcAft>
                      </a:pPr>
                      <a:r>
                        <a:rPr lang="en-GB" sz="1600">
                          <a:effectLst/>
                          <a:latin typeface="+mn-lt"/>
                        </a:rPr>
                        <a:t>Certification rates in TVET qualifications (NC (V) L4) (%)</a:t>
                      </a:r>
                      <a:endParaRPr lang="en-ZA" sz="1600">
                        <a:effectLst/>
                        <a:latin typeface="+mn-lt"/>
                        <a:ea typeface="Calibri" panose="020F0502020204030204" pitchFamily="34" charset="0"/>
                        <a:cs typeface="Times New Roman" panose="02020603050405020304" pitchFamily="18" charset="0"/>
                      </a:endParaRPr>
                    </a:p>
                  </a:txBody>
                  <a:tcPr marL="64780" marR="64780" marT="0" marB="0"/>
                </a:tc>
                <a:tc>
                  <a:txBody>
                    <a:bodyPr/>
                    <a:lstStyle/>
                    <a:p>
                      <a:pPr algn="ctr">
                        <a:spcAft>
                          <a:spcPts val="0"/>
                        </a:spcAft>
                      </a:pPr>
                      <a:r>
                        <a:rPr lang="en-GB" sz="1600" dirty="0">
                          <a:effectLst/>
                          <a:latin typeface="+mn-lt"/>
                        </a:rPr>
                        <a:t>40 %</a:t>
                      </a:r>
                      <a:endParaRPr lang="en-ZA" sz="1600" dirty="0">
                        <a:effectLst/>
                        <a:latin typeface="+mn-lt"/>
                      </a:endParaRPr>
                    </a:p>
                    <a:p>
                      <a:pPr algn="ctr">
                        <a:spcAft>
                          <a:spcPts val="0"/>
                        </a:spcAft>
                      </a:pPr>
                      <a:r>
                        <a:rPr lang="en-GB" sz="1600" dirty="0">
                          <a:effectLst/>
                          <a:latin typeface="+mn-lt"/>
                        </a:rPr>
                        <a:t> </a:t>
                      </a:r>
                      <a:endParaRPr lang="en-ZA" sz="1600" dirty="0">
                        <a:effectLst/>
                        <a:latin typeface="+mn-lt"/>
                      </a:endParaRPr>
                    </a:p>
                  </a:txBody>
                  <a:tcPr marL="64780" marR="64780" marT="0" marB="0"/>
                </a:tc>
                <a:tc>
                  <a:txBody>
                    <a:bodyPr/>
                    <a:lstStyle/>
                    <a:p>
                      <a:pPr algn="l">
                        <a:lnSpc>
                          <a:spcPct val="115000"/>
                        </a:lnSpc>
                        <a:spcAft>
                          <a:spcPts val="0"/>
                        </a:spcAft>
                      </a:pPr>
                      <a:r>
                        <a:rPr lang="en-GB" sz="1600" b="0" dirty="0">
                          <a:solidFill>
                            <a:schemeClr val="tx1"/>
                          </a:solidFill>
                          <a:effectLst/>
                          <a:latin typeface="+mn-lt"/>
                        </a:rPr>
                        <a:t>32.6</a:t>
                      </a:r>
                      <a:r>
                        <a:rPr lang="en-GB" sz="1600" b="0" dirty="0" smtClean="0">
                          <a:solidFill>
                            <a:schemeClr val="tx1"/>
                          </a:solidFill>
                          <a:effectLst/>
                          <a:latin typeface="+mn-lt"/>
                        </a:rPr>
                        <a:t>%</a:t>
                      </a:r>
                      <a:endParaRPr lang="en-ZA" sz="1600" b="0" dirty="0">
                        <a:solidFill>
                          <a:schemeClr val="tx1"/>
                        </a:solidFill>
                        <a:effectLst/>
                        <a:latin typeface="+mn-lt"/>
                        <a:ea typeface="Calibri" panose="020F0502020204030204" pitchFamily="34" charset="0"/>
                        <a:cs typeface="Times New Roman" panose="02020603050405020304" pitchFamily="18" charset="0"/>
                      </a:endParaRPr>
                    </a:p>
                  </a:txBody>
                  <a:tcPr marL="64780" marR="64780" marT="0" marB="0"/>
                </a:tc>
              </a:tr>
              <a:tr h="496647">
                <a:tc>
                  <a:txBody>
                    <a:bodyPr/>
                    <a:lstStyle/>
                    <a:p>
                      <a:pPr marL="0" lvl="0" indent="0">
                        <a:spcAft>
                          <a:spcPts val="0"/>
                        </a:spcAft>
                        <a:buFont typeface="+mj-lt"/>
                        <a:buNone/>
                      </a:pPr>
                      <a:r>
                        <a:rPr lang="en-GB" sz="1600" dirty="0" smtClean="0">
                          <a:effectLst/>
                          <a:latin typeface="+mn-lt"/>
                        </a:rPr>
                        <a:t>3.</a:t>
                      </a:r>
                      <a:r>
                        <a:rPr lang="en-GB" sz="1600" dirty="0">
                          <a:effectLst/>
                          <a:latin typeface="+mn-lt"/>
                        </a:rPr>
                        <a:t> </a:t>
                      </a:r>
                      <a:endParaRPr lang="en-ZA" sz="1600" dirty="0">
                        <a:effectLst/>
                        <a:latin typeface="+mn-lt"/>
                      </a:endParaRPr>
                    </a:p>
                  </a:txBody>
                  <a:tcPr marL="64780" marR="64780" marT="0" marB="0"/>
                </a:tc>
                <a:tc>
                  <a:txBody>
                    <a:bodyPr/>
                    <a:lstStyle/>
                    <a:p>
                      <a:pPr>
                        <a:lnSpc>
                          <a:spcPct val="115000"/>
                        </a:lnSpc>
                        <a:spcAft>
                          <a:spcPts val="0"/>
                        </a:spcAft>
                      </a:pPr>
                      <a:r>
                        <a:rPr lang="en-GB" sz="1600" kern="1200" dirty="0" smtClean="0">
                          <a:solidFill>
                            <a:schemeClr val="tx1"/>
                          </a:solidFill>
                          <a:effectLst/>
                          <a:latin typeface="+mn-lt"/>
                          <a:ea typeface="+mn-ea"/>
                          <a:cs typeface="+mn-cs"/>
                        </a:rPr>
                        <a:t>Lead time to issue certificates to qualifying candidates</a:t>
                      </a:r>
                      <a:endParaRPr lang="en-ZA" sz="1600" dirty="0">
                        <a:effectLst/>
                        <a:latin typeface="+mn-lt"/>
                        <a:ea typeface="Calibri" panose="020F0502020204030204" pitchFamily="34" charset="0"/>
                        <a:cs typeface="Times New Roman" panose="02020603050405020304" pitchFamily="18" charset="0"/>
                      </a:endParaRPr>
                    </a:p>
                  </a:txBody>
                  <a:tcPr marL="64780" marR="647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effectLst/>
                          <a:latin typeface="+mn-lt"/>
                          <a:ea typeface="+mn-ea"/>
                          <a:cs typeface="+mn-cs"/>
                        </a:rPr>
                        <a:t>3 months </a:t>
                      </a:r>
                      <a:endParaRPr lang="en-ZA" sz="1600" dirty="0" smtClean="0">
                        <a:effectLst/>
                        <a:latin typeface="+mn-lt"/>
                      </a:endParaRPr>
                    </a:p>
                    <a:p>
                      <a:pPr algn="ctr">
                        <a:spcAft>
                          <a:spcPts val="0"/>
                        </a:spcAft>
                      </a:pPr>
                      <a:endParaRPr lang="en-ZA" sz="1600" dirty="0">
                        <a:effectLst/>
                        <a:latin typeface="+mn-lt"/>
                      </a:endParaRPr>
                    </a:p>
                  </a:txBody>
                  <a:tcPr marL="64780" marR="647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600" kern="1200" dirty="0" smtClean="0">
                          <a:solidFill>
                            <a:schemeClr val="tx1"/>
                          </a:solidFill>
                          <a:effectLst/>
                          <a:latin typeface="+mn-lt"/>
                          <a:ea typeface="+mn-ea"/>
                          <a:cs typeface="+mn-cs"/>
                        </a:rPr>
                        <a:t>Beyond 6 months</a:t>
                      </a:r>
                      <a:endParaRPr lang="en-ZA" sz="1600" kern="1200" dirty="0" smtClean="0">
                        <a:solidFill>
                          <a:schemeClr val="tx1"/>
                        </a:solidFill>
                        <a:effectLst/>
                        <a:latin typeface="+mn-lt"/>
                        <a:ea typeface="+mn-ea"/>
                        <a:cs typeface="+mn-cs"/>
                      </a:endParaRPr>
                    </a:p>
                    <a:p>
                      <a:pPr algn="l">
                        <a:lnSpc>
                          <a:spcPct val="115000"/>
                        </a:lnSpc>
                        <a:spcAft>
                          <a:spcPts val="0"/>
                        </a:spcAft>
                      </a:pPr>
                      <a:endParaRPr lang="en-ZA" sz="1600" dirty="0">
                        <a:effectLst/>
                        <a:latin typeface="+mn-lt"/>
                        <a:ea typeface="Calibri" panose="020F0502020204030204" pitchFamily="34" charset="0"/>
                        <a:cs typeface="Times New Roman" panose="02020603050405020304" pitchFamily="18" charset="0"/>
                      </a:endParaRPr>
                    </a:p>
                  </a:txBody>
                  <a:tcPr marL="64780" marR="64780" marT="0" marB="0"/>
                </a:tc>
              </a:tr>
              <a:tr h="248324">
                <a:tc>
                  <a:txBody>
                    <a:bodyPr/>
                    <a:lstStyle/>
                    <a:p>
                      <a:pPr marL="0" lvl="0" indent="0">
                        <a:spcAft>
                          <a:spcPts val="0"/>
                        </a:spcAft>
                        <a:buFont typeface="+mj-lt"/>
                        <a:buNone/>
                      </a:pPr>
                      <a:r>
                        <a:rPr lang="en-GB" sz="1600" dirty="0" smtClean="0">
                          <a:effectLst/>
                          <a:latin typeface="+mn-lt"/>
                        </a:rPr>
                        <a:t>4.</a:t>
                      </a:r>
                      <a:r>
                        <a:rPr lang="en-GB" sz="1600" dirty="0">
                          <a:effectLst/>
                          <a:latin typeface="+mn-lt"/>
                        </a:rPr>
                        <a:t> </a:t>
                      </a:r>
                      <a:endParaRPr lang="en-ZA" sz="1600" dirty="0">
                        <a:effectLst/>
                        <a:latin typeface="+mn-lt"/>
                      </a:endParaRPr>
                    </a:p>
                  </a:txBody>
                  <a:tcPr marL="64780" marR="647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600" kern="1200" dirty="0" smtClean="0">
                          <a:solidFill>
                            <a:schemeClr val="tx1"/>
                          </a:solidFill>
                          <a:effectLst/>
                          <a:latin typeface="+mn-lt"/>
                          <a:ea typeface="+mn-ea"/>
                          <a:cs typeface="+mn-cs"/>
                        </a:rPr>
                        <a:t>Number of additional beds at student accommodation in public TVET colleges</a:t>
                      </a:r>
                      <a:endParaRPr lang="en-ZA" sz="1600" dirty="0">
                        <a:effectLst/>
                        <a:latin typeface="+mn-lt"/>
                        <a:ea typeface="Calibri" panose="020F0502020204030204" pitchFamily="34" charset="0"/>
                        <a:cs typeface="Times New Roman" panose="02020603050405020304" pitchFamily="18" charset="0"/>
                      </a:endParaRPr>
                    </a:p>
                  </a:txBody>
                  <a:tcPr marL="64780" marR="64780" marT="0" marB="0"/>
                </a:tc>
                <a:tc>
                  <a:txBody>
                    <a:bodyPr/>
                    <a:lstStyle/>
                    <a:p>
                      <a:pPr algn="ctr">
                        <a:spcAft>
                          <a:spcPts val="0"/>
                        </a:spcAft>
                      </a:pPr>
                      <a:r>
                        <a:rPr lang="en-ZA" sz="1600" dirty="0" smtClean="0">
                          <a:effectLst/>
                          <a:latin typeface="+mn-lt"/>
                        </a:rPr>
                        <a:t>1 000</a:t>
                      </a:r>
                      <a:endParaRPr lang="en-ZA" sz="1600" dirty="0">
                        <a:effectLst/>
                        <a:latin typeface="+mn-lt"/>
                      </a:endParaRPr>
                    </a:p>
                  </a:txBody>
                  <a:tcPr marL="64780" marR="64780" marT="0" marB="0"/>
                </a:tc>
                <a:tc>
                  <a:txBody>
                    <a:bodyPr/>
                    <a:lstStyle/>
                    <a:p>
                      <a:pPr algn="l">
                        <a:lnSpc>
                          <a:spcPct val="115000"/>
                        </a:lnSpc>
                        <a:spcAft>
                          <a:spcPts val="0"/>
                        </a:spcAft>
                      </a:pPr>
                      <a:r>
                        <a:rPr lang="en-ZA" sz="1600" dirty="0" smtClean="0">
                          <a:effectLst/>
                          <a:latin typeface="+mn-lt"/>
                          <a:ea typeface="Calibri" panose="020F0502020204030204" pitchFamily="34" charset="0"/>
                          <a:cs typeface="Times New Roman" panose="02020603050405020304" pitchFamily="18" charset="0"/>
                        </a:rPr>
                        <a:t>0 (due to inadequate funding)</a:t>
                      </a:r>
                      <a:endParaRPr lang="en-ZA" sz="1600" dirty="0">
                        <a:effectLst/>
                        <a:latin typeface="+mn-lt"/>
                        <a:ea typeface="Calibri" panose="020F0502020204030204" pitchFamily="34" charset="0"/>
                        <a:cs typeface="Times New Roman" panose="02020603050405020304" pitchFamily="18" charset="0"/>
                      </a:endParaRPr>
                    </a:p>
                  </a:txBody>
                  <a:tcPr marL="64780" marR="64780" marT="0" marB="0"/>
                </a:tc>
              </a:tr>
              <a:tr h="230337">
                <a:tc>
                  <a:txBody>
                    <a:bodyPr/>
                    <a:lstStyle/>
                    <a:p>
                      <a:pPr marL="0" lvl="0" indent="0">
                        <a:spcAft>
                          <a:spcPts val="0"/>
                        </a:spcAft>
                        <a:buFont typeface="+mj-lt"/>
                        <a:buNone/>
                      </a:pPr>
                      <a:r>
                        <a:rPr lang="en-ZA" sz="1600" dirty="0" smtClean="0">
                          <a:effectLst/>
                          <a:latin typeface="+mn-lt"/>
                        </a:rPr>
                        <a:t>5.</a:t>
                      </a:r>
                      <a:endParaRPr lang="en-ZA" sz="1600" dirty="0">
                        <a:effectLst/>
                        <a:latin typeface="+mn-lt"/>
                      </a:endParaRPr>
                    </a:p>
                  </a:txBody>
                  <a:tcPr marL="64780" marR="647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600" kern="1200" dirty="0" smtClean="0">
                          <a:solidFill>
                            <a:schemeClr val="tx1"/>
                          </a:solidFill>
                          <a:effectLst/>
                          <a:latin typeface="+mn-lt"/>
                          <a:ea typeface="+mn-ea"/>
                          <a:cs typeface="+mn-cs"/>
                        </a:rPr>
                        <a:t>Students entering the Foundation Programme by March 2017</a:t>
                      </a:r>
                      <a:endParaRPr lang="en-ZA" sz="1600" dirty="0">
                        <a:effectLst/>
                        <a:latin typeface="+mn-lt"/>
                        <a:ea typeface="Calibri" panose="020F0502020204030204" pitchFamily="34" charset="0"/>
                        <a:cs typeface="Times New Roman" panose="02020603050405020304" pitchFamily="18" charset="0"/>
                      </a:endParaRPr>
                    </a:p>
                  </a:txBody>
                  <a:tcPr marL="64780" marR="64780" marT="0" marB="0"/>
                </a:tc>
                <a:tc>
                  <a:txBody>
                    <a:bodyPr/>
                    <a:lstStyle/>
                    <a:p>
                      <a:pPr algn="ctr">
                        <a:spcAft>
                          <a:spcPts val="0"/>
                        </a:spcAft>
                      </a:pPr>
                      <a:r>
                        <a:rPr lang="en-ZA" sz="1600" dirty="0" smtClean="0">
                          <a:effectLst/>
                          <a:latin typeface="+mn-lt"/>
                        </a:rPr>
                        <a:t>5 000</a:t>
                      </a:r>
                      <a:endParaRPr lang="en-ZA" sz="1600" dirty="0">
                        <a:effectLst/>
                        <a:latin typeface="+mn-lt"/>
                      </a:endParaRPr>
                    </a:p>
                  </a:txBody>
                  <a:tcPr marL="64780" marR="64780" marT="0" marB="0"/>
                </a:tc>
                <a:tc>
                  <a:txBody>
                    <a:bodyPr/>
                    <a:lstStyle/>
                    <a:p>
                      <a:pPr algn="l">
                        <a:lnSpc>
                          <a:spcPct val="115000"/>
                        </a:lnSpc>
                        <a:spcAft>
                          <a:spcPts val="0"/>
                        </a:spcAft>
                      </a:pPr>
                      <a:r>
                        <a:rPr lang="en-GB" sz="1600" kern="1200" dirty="0" smtClean="0">
                          <a:solidFill>
                            <a:schemeClr val="tx1"/>
                          </a:solidFill>
                          <a:effectLst/>
                          <a:latin typeface="+mn-lt"/>
                          <a:ea typeface="+mn-ea"/>
                          <a:cs typeface="+mn-cs"/>
                        </a:rPr>
                        <a:t>The work on the development of the Foundation Programme is currently underway</a:t>
                      </a:r>
                      <a:r>
                        <a:rPr lang="en-GB" sz="2000" kern="1200" dirty="0" smtClean="0">
                          <a:solidFill>
                            <a:schemeClr val="tx1"/>
                          </a:solidFill>
                          <a:effectLst/>
                          <a:latin typeface="+mn-lt"/>
                          <a:ea typeface="+mn-ea"/>
                          <a:cs typeface="+mn-cs"/>
                        </a:rPr>
                        <a:t>.</a:t>
                      </a:r>
                      <a:endParaRPr lang="en-ZA" sz="1600" dirty="0">
                        <a:effectLst/>
                        <a:latin typeface="+mn-lt"/>
                        <a:ea typeface="Calibri" panose="020F0502020204030204" pitchFamily="34" charset="0"/>
                        <a:cs typeface="Times New Roman" panose="02020603050405020304" pitchFamily="18" charset="0"/>
                      </a:endParaRPr>
                    </a:p>
                  </a:txBody>
                  <a:tcPr marL="64780" marR="64780" marT="0" marB="0"/>
                </a:tc>
              </a:tr>
              <a:tr h="575859">
                <a:tc>
                  <a:txBody>
                    <a:bodyPr/>
                    <a:lstStyle/>
                    <a:p>
                      <a:pPr marL="0" lvl="0" indent="0">
                        <a:spcAft>
                          <a:spcPts val="0"/>
                        </a:spcAft>
                        <a:buFont typeface="+mj-lt"/>
                        <a:buNone/>
                      </a:pPr>
                      <a:r>
                        <a:rPr lang="en-ZA" sz="1600" dirty="0" smtClean="0">
                          <a:effectLst/>
                          <a:latin typeface="+mn-lt"/>
                        </a:rPr>
                        <a:t>6.</a:t>
                      </a:r>
                      <a:r>
                        <a:rPr lang="en-ZA" sz="1600" baseline="0" dirty="0" smtClean="0">
                          <a:effectLst/>
                          <a:latin typeface="+mn-lt"/>
                        </a:rPr>
                        <a:t> </a:t>
                      </a:r>
                      <a:endParaRPr lang="en-ZA" sz="1600" dirty="0">
                        <a:effectLst/>
                        <a:latin typeface="+mn-lt"/>
                      </a:endParaRPr>
                    </a:p>
                  </a:txBody>
                  <a:tcPr marL="57130" marR="57130" marT="0" marB="0"/>
                </a:tc>
                <a:tc>
                  <a:txBody>
                    <a:bodyPr/>
                    <a:lstStyle/>
                    <a:p>
                      <a:pPr>
                        <a:lnSpc>
                          <a:spcPct val="115000"/>
                        </a:lnSpc>
                        <a:spcAft>
                          <a:spcPts val="0"/>
                        </a:spcAft>
                      </a:pPr>
                      <a:r>
                        <a:rPr lang="en-GB" sz="1600" kern="1200" dirty="0" smtClean="0">
                          <a:solidFill>
                            <a:schemeClr val="tx1"/>
                          </a:solidFill>
                          <a:effectLst/>
                          <a:latin typeface="+mn-lt"/>
                          <a:ea typeface="+mn-ea"/>
                          <a:cs typeface="+mn-cs"/>
                        </a:rPr>
                        <a:t>Qualifying TVET students obtaining financial assistance</a:t>
                      </a:r>
                      <a:endParaRPr lang="en-ZA" sz="1600" dirty="0">
                        <a:effectLst/>
                        <a:latin typeface="+mn-lt"/>
                        <a:ea typeface="Calibri" panose="020F0502020204030204" pitchFamily="34" charset="0"/>
                        <a:cs typeface="Times New Roman" panose="02020603050405020304" pitchFamily="18" charset="0"/>
                      </a:endParaRPr>
                    </a:p>
                  </a:txBody>
                  <a:tcPr marL="57130" marR="57130" marT="0" marB="0"/>
                </a:tc>
                <a:tc>
                  <a:txBody>
                    <a:bodyPr/>
                    <a:lstStyle/>
                    <a:p>
                      <a:pPr algn="ctr">
                        <a:spcAft>
                          <a:spcPts val="0"/>
                        </a:spcAft>
                      </a:pPr>
                      <a:r>
                        <a:rPr lang="en-ZA" sz="1600" dirty="0" smtClean="0">
                          <a:effectLst/>
                          <a:latin typeface="+mn-lt"/>
                        </a:rPr>
                        <a:t>200 000</a:t>
                      </a:r>
                      <a:endParaRPr lang="en-ZA" sz="1600" dirty="0">
                        <a:effectLst/>
                        <a:latin typeface="+mn-lt"/>
                      </a:endParaRPr>
                    </a:p>
                  </a:txBody>
                  <a:tcPr marL="57130" marR="57130" marT="0" marB="0"/>
                </a:tc>
                <a:tc>
                  <a:txBody>
                    <a:bodyPr/>
                    <a:lstStyle/>
                    <a:p>
                      <a:pPr algn="l"/>
                      <a:r>
                        <a:rPr lang="en-GB" sz="1600" kern="1200" dirty="0" smtClean="0">
                          <a:solidFill>
                            <a:schemeClr val="tx1"/>
                          </a:solidFill>
                          <a:effectLst/>
                          <a:latin typeface="+mn-lt"/>
                          <a:ea typeface="+mn-ea"/>
                          <a:cs typeface="+mn-cs"/>
                        </a:rPr>
                        <a:t>226 007 </a:t>
                      </a:r>
                      <a:r>
                        <a:rPr lang="en-ZA" sz="1600" kern="1200" baseline="0" dirty="0" smtClean="0">
                          <a:solidFill>
                            <a:schemeClr val="tx1"/>
                          </a:solidFill>
                          <a:effectLst/>
                          <a:latin typeface="+mn-lt"/>
                          <a:ea typeface="+mn-ea"/>
                          <a:cs typeface="+mn-cs"/>
                        </a:rPr>
                        <a:t> </a:t>
                      </a:r>
                      <a:r>
                        <a:rPr lang="en-GB" sz="1600" kern="1200" dirty="0" smtClean="0">
                          <a:solidFill>
                            <a:schemeClr val="tx1"/>
                          </a:solidFill>
                          <a:effectLst/>
                          <a:latin typeface="+mn-lt"/>
                          <a:ea typeface="+mn-ea"/>
                          <a:cs typeface="+mn-cs"/>
                        </a:rPr>
                        <a:t>(Provisional)</a:t>
                      </a:r>
                      <a:endParaRPr lang="en-ZA" sz="1600" kern="1200" dirty="0">
                        <a:solidFill>
                          <a:schemeClr val="tx1"/>
                        </a:solidFill>
                        <a:effectLst/>
                        <a:latin typeface="+mn-lt"/>
                        <a:ea typeface="+mn-ea"/>
                        <a:cs typeface="+mn-cs"/>
                      </a:endParaRPr>
                    </a:p>
                  </a:txBody>
                  <a:tcPr marL="57130" marR="57130" marT="0" marB="0"/>
                </a:tc>
              </a:tr>
            </a:tbl>
          </a:graphicData>
        </a:graphic>
      </p:graphicFrame>
    </p:spTree>
    <p:extLst>
      <p:ext uri="{BB962C8B-B14F-4D97-AF65-F5344CB8AC3E}">
        <p14:creationId xmlns:p14="http://schemas.microsoft.com/office/powerpoint/2010/main" xmlns="" val="24808981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5876"/>
            <a:ext cx="9144000" cy="6873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p:nvPr/>
        </p:nvSpPr>
        <p:spPr>
          <a:xfrm>
            <a:off x="548640" y="566221"/>
            <a:ext cx="8046720" cy="522288"/>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US" sz="2800" b="1" dirty="0">
                <a:cs typeface="Arial" pitchFamily="34" charset="0"/>
              </a:rPr>
              <a:t>Presentation Outline</a:t>
            </a:r>
            <a:endParaRPr lang="en-ZA" sz="2800" b="1" dirty="0">
              <a:cs typeface="Arial" pitchFamily="34" charset="0"/>
            </a:endParaRPr>
          </a:p>
        </p:txBody>
      </p:sp>
      <p:sp>
        <p:nvSpPr>
          <p:cNvPr id="3076" name="Slide Number Placeholder 7"/>
          <p:cNvSpPr>
            <a:spLocks noGrp="1"/>
          </p:cNvSpPr>
          <p:nvPr>
            <p:ph type="sldNum" sz="quarter" idx="12"/>
          </p:nvPr>
        </p:nvSpPr>
        <p:spPr>
          <a:xfrm>
            <a:off x="7010400" y="6492875"/>
            <a:ext cx="2133600"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0DDC73E1-0CA4-4C04-AC77-27C07BA7E9D9}" type="slidenum">
              <a:rPr lang="en-US" altLang="en-US" b="1"/>
              <a:pPr eaLnBrk="1" hangingPunct="1"/>
              <a:t>2</a:t>
            </a:fld>
            <a:endParaRPr lang="en-US" altLang="en-US" b="1" dirty="0"/>
          </a:p>
        </p:txBody>
      </p:sp>
      <p:sp>
        <p:nvSpPr>
          <p:cNvPr id="3077" name="TextBox 7"/>
          <p:cNvSpPr txBox="1">
            <a:spLocks noChangeArrowheads="1"/>
          </p:cNvSpPr>
          <p:nvPr/>
        </p:nvSpPr>
        <p:spPr bwMode="auto">
          <a:xfrm>
            <a:off x="548640" y="1371600"/>
            <a:ext cx="8046720" cy="45550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692150" indent="-457200" eaLnBrk="0" hangingPunct="0">
              <a:defRPr>
                <a:solidFill>
                  <a:schemeClr val="tx1"/>
                </a:solidFill>
                <a:latin typeface="Arial" charset="0"/>
                <a:ea typeface="ＭＳ Ｐゴシック" pitchFamily="34" charset="-128"/>
              </a:defRPr>
            </a:lvl1pPr>
            <a:lvl2pPr marL="900113" indent="-207963"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marL="630238" indent="-395288" eaLnBrk="1" fontAlgn="ctr" hangingPunct="1">
              <a:spcAft>
                <a:spcPts val="1200"/>
              </a:spcAft>
              <a:defRPr/>
            </a:pPr>
            <a:r>
              <a:rPr lang="en-US" altLang="en-US" sz="2400" b="1" dirty="0" smtClean="0">
                <a:cs typeface="Arial" charset="0"/>
              </a:rPr>
              <a:t>1. Background </a:t>
            </a:r>
          </a:p>
          <a:p>
            <a:pPr marL="630238" indent="-395288" eaLnBrk="1" fontAlgn="ctr" hangingPunct="1">
              <a:spcAft>
                <a:spcPts val="600"/>
              </a:spcAft>
              <a:buFontTx/>
              <a:buAutoNum type="arabicPeriod" startAt="2"/>
              <a:defRPr/>
            </a:pPr>
            <a:r>
              <a:rPr lang="en-US" altLang="en-US" sz="2400" b="1" dirty="0" smtClean="0">
                <a:cs typeface="Arial" charset="0"/>
              </a:rPr>
              <a:t>Performance on predetermined objectives per Programme</a:t>
            </a:r>
            <a:endParaRPr lang="en-US" altLang="en-US" sz="2400" dirty="0" smtClean="0">
              <a:cs typeface="Arial" charset="0"/>
            </a:endParaRPr>
          </a:p>
          <a:p>
            <a:pPr lvl="1" eaLnBrk="1" fontAlgn="ctr" hangingPunct="1">
              <a:spcAft>
                <a:spcPts val="600"/>
              </a:spcAft>
              <a:buFont typeface="Arial" charset="0"/>
              <a:buChar char="•"/>
              <a:defRPr/>
            </a:pPr>
            <a:r>
              <a:rPr lang="en-US" altLang="en-US" sz="2400" dirty="0">
                <a:cs typeface="Arial" charset="0"/>
              </a:rPr>
              <a:t>University Education</a:t>
            </a:r>
          </a:p>
          <a:p>
            <a:pPr lvl="1" eaLnBrk="1" fontAlgn="ctr" hangingPunct="1">
              <a:spcAft>
                <a:spcPts val="600"/>
              </a:spcAft>
              <a:buFont typeface="Arial" charset="0"/>
              <a:buChar char="•"/>
              <a:defRPr/>
            </a:pPr>
            <a:r>
              <a:rPr lang="en-US" altLang="en-US" sz="2400" dirty="0">
                <a:cs typeface="Arial" charset="0"/>
              </a:rPr>
              <a:t>Technical and Vocational Education and Training</a:t>
            </a:r>
          </a:p>
          <a:p>
            <a:pPr lvl="1" eaLnBrk="1" fontAlgn="ctr" hangingPunct="1">
              <a:spcAft>
                <a:spcPts val="600"/>
              </a:spcAft>
              <a:buFont typeface="Arial" charset="0"/>
              <a:buChar char="•"/>
              <a:defRPr/>
            </a:pPr>
            <a:r>
              <a:rPr lang="en-US" altLang="en-US" sz="2400" dirty="0">
                <a:cs typeface="Arial" charset="0"/>
              </a:rPr>
              <a:t>Community Education and Training </a:t>
            </a:r>
          </a:p>
          <a:p>
            <a:pPr lvl="1" eaLnBrk="1" fontAlgn="ctr" hangingPunct="1">
              <a:spcAft>
                <a:spcPts val="600"/>
              </a:spcAft>
              <a:buFont typeface="Arial" charset="0"/>
              <a:buChar char="•"/>
              <a:defRPr/>
            </a:pPr>
            <a:r>
              <a:rPr lang="en-US" altLang="en-US" sz="2400" dirty="0">
                <a:cs typeface="Arial" charset="0"/>
              </a:rPr>
              <a:t>Skills Development</a:t>
            </a:r>
          </a:p>
          <a:p>
            <a:pPr lvl="1" eaLnBrk="1" fontAlgn="ctr" hangingPunct="1">
              <a:spcAft>
                <a:spcPts val="600"/>
              </a:spcAft>
              <a:buFont typeface="Arial" charset="0"/>
              <a:buChar char="•"/>
              <a:defRPr/>
            </a:pPr>
            <a:r>
              <a:rPr lang="en-US" altLang="en-US" sz="2400" dirty="0">
                <a:cs typeface="Arial" charset="0"/>
              </a:rPr>
              <a:t>Planning, Policy and Strategy </a:t>
            </a:r>
          </a:p>
          <a:p>
            <a:pPr lvl="1" eaLnBrk="1" fontAlgn="ctr" hangingPunct="1">
              <a:spcAft>
                <a:spcPts val="600"/>
              </a:spcAft>
              <a:buFont typeface="Arial" charset="0"/>
              <a:buChar char="•"/>
              <a:defRPr/>
            </a:pPr>
            <a:r>
              <a:rPr lang="en-US" altLang="en-US" sz="2400" dirty="0">
                <a:cs typeface="Arial" charset="0"/>
              </a:rPr>
              <a:t>Administration </a:t>
            </a:r>
          </a:p>
          <a:p>
            <a:pPr marL="630238" indent="-395288" eaLnBrk="1" hangingPunct="1">
              <a:spcAft>
                <a:spcPts val="600"/>
              </a:spcAft>
              <a:defRPr/>
            </a:pPr>
            <a:r>
              <a:rPr lang="en-US" altLang="en-US" sz="2400" b="1" dirty="0" smtClean="0">
                <a:cs typeface="Arial" charset="0"/>
              </a:rPr>
              <a:t>3. 	Financial information</a:t>
            </a:r>
            <a:endParaRPr lang="en-US" altLang="en-US" sz="2400" dirty="0" smtClean="0">
              <a:cs typeface="Arial" charset="0"/>
            </a:endParaRPr>
          </a:p>
        </p:txBody>
      </p:sp>
    </p:spTree>
    <p:extLst>
      <p:ext uri="{BB962C8B-B14F-4D97-AF65-F5344CB8AC3E}">
        <p14:creationId xmlns:p14="http://schemas.microsoft.com/office/powerpoint/2010/main" xmlns="" val="28168949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5875"/>
            <a:ext cx="9144000" cy="687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20</a:t>
            </a:fld>
            <a:endParaRPr lang="en-US" altLang="en-US" sz="1400" b="1" dirty="0"/>
          </a:p>
        </p:txBody>
      </p:sp>
      <p:sp>
        <p:nvSpPr>
          <p:cNvPr id="7" name="TextBox 6"/>
          <p:cNvSpPr txBox="1"/>
          <p:nvPr/>
        </p:nvSpPr>
        <p:spPr>
          <a:xfrm>
            <a:off x="517299" y="540367"/>
            <a:ext cx="8046720" cy="523220"/>
          </a:xfrm>
          <a:prstGeom prst="rect">
            <a:avLst/>
          </a:prstGeom>
          <a:solidFill>
            <a:srgbClr val="005024"/>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a:t>Programme </a:t>
            </a:r>
            <a:r>
              <a:rPr lang="en-US" dirty="0" smtClean="0"/>
              <a:t>6: CET</a:t>
            </a:r>
            <a:endParaRPr lang="en-ZA" dirty="0"/>
          </a:p>
        </p:txBody>
      </p:sp>
      <p:sp>
        <p:nvSpPr>
          <p:cNvPr id="4" name="Rectangle 3"/>
          <p:cNvSpPr/>
          <p:nvPr/>
        </p:nvSpPr>
        <p:spPr>
          <a:xfrm>
            <a:off x="457200" y="949655"/>
            <a:ext cx="8229600" cy="410882"/>
          </a:xfrm>
          <a:prstGeom prst="rect">
            <a:avLst/>
          </a:prstGeom>
        </p:spPr>
        <p:txBody>
          <a:bodyPr wrap="square">
            <a:spAutoFit/>
          </a:bodyPr>
          <a:lstStyle/>
          <a:p>
            <a:pPr marL="285750" indent="-285750" algn="just" fontAlgn="ctr">
              <a:lnSpc>
                <a:spcPct val="115000"/>
              </a:lnSpc>
              <a:spcBef>
                <a:spcPts val="285"/>
              </a:spcBef>
              <a:spcAft>
                <a:spcPts val="0"/>
              </a:spcAft>
              <a:buFont typeface="Arial" panose="020B0604020202020204" pitchFamily="34" charset="0"/>
              <a:buChar char="•"/>
            </a:pPr>
            <a:endParaRPr lang="en-ZA"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470198" y="1184031"/>
            <a:ext cx="8093821" cy="5201424"/>
          </a:xfrm>
          <a:prstGeom prst="rect">
            <a:avLst/>
          </a:prstGeom>
        </p:spPr>
        <p:txBody>
          <a:bodyPr wrap="square">
            <a:spAutoFit/>
          </a:bodyPr>
          <a:lstStyle/>
          <a:p>
            <a:pPr marL="285750" indent="-285750">
              <a:buFont typeface="Arial" panose="020B0604020202020204" pitchFamily="34" charset="0"/>
              <a:buChar char="•"/>
            </a:pPr>
            <a:r>
              <a:rPr lang="en-ZA" sz="2400" dirty="0" smtClean="0">
                <a:latin typeface="+mn-lt"/>
              </a:rPr>
              <a:t>The purpose of the programme is to plan</a:t>
            </a:r>
            <a:r>
              <a:rPr lang="en-ZA" sz="2400" dirty="0">
                <a:latin typeface="+mn-lt"/>
              </a:rPr>
              <a:t>, develop, implement, monitor, maintain and evaluate national policy, programme </a:t>
            </a:r>
            <a:r>
              <a:rPr lang="en-ZA" sz="2400" dirty="0" smtClean="0">
                <a:latin typeface="+mn-lt"/>
              </a:rPr>
              <a:t>assessment practices </a:t>
            </a:r>
            <a:r>
              <a:rPr lang="en-ZA" sz="2400" dirty="0">
                <a:latin typeface="+mn-lt"/>
              </a:rPr>
              <a:t>and systems for community education and </a:t>
            </a:r>
            <a:r>
              <a:rPr lang="en-ZA" sz="2400" dirty="0" smtClean="0">
                <a:latin typeface="+mn-lt"/>
              </a:rPr>
              <a:t>training</a:t>
            </a:r>
          </a:p>
          <a:p>
            <a:pPr marL="285750" indent="-285750">
              <a:buFont typeface="Arial" panose="020B0604020202020204" pitchFamily="34" charset="0"/>
              <a:buChar char="•"/>
            </a:pPr>
            <a:r>
              <a:rPr lang="en-ZA" sz="2400" kern="0" dirty="0" smtClean="0">
                <a:latin typeface="+mn-lt"/>
                <a:cs typeface="Arial" pitchFamily="34" charset="0"/>
              </a:rPr>
              <a:t>The programme had seven </a:t>
            </a:r>
            <a:r>
              <a:rPr lang="en-ZA" sz="2400" kern="0" dirty="0">
                <a:latin typeface="+mn-lt"/>
                <a:cs typeface="Arial" pitchFamily="34" charset="0"/>
              </a:rPr>
              <a:t>targets for the 2016/17 financial </a:t>
            </a:r>
            <a:r>
              <a:rPr lang="en-ZA" sz="2400" kern="0" dirty="0" smtClean="0">
                <a:latin typeface="+mn-lt"/>
                <a:cs typeface="Arial" pitchFamily="34" charset="0"/>
              </a:rPr>
              <a:t>year</a:t>
            </a:r>
          </a:p>
          <a:p>
            <a:pPr marL="285750" indent="-285750">
              <a:buFont typeface="Arial" panose="020B0604020202020204" pitchFamily="34" charset="0"/>
              <a:buChar char="•"/>
            </a:pPr>
            <a:r>
              <a:rPr lang="en-ZA" sz="2400" kern="0" dirty="0" smtClean="0">
                <a:latin typeface="+mn-lt"/>
                <a:cs typeface="Arial" pitchFamily="34" charset="0"/>
              </a:rPr>
              <a:t>Five of the seven targets were due for completion during the fourth quarter.  All five (100%) were achieved as follows:</a:t>
            </a:r>
          </a:p>
          <a:p>
            <a:endParaRPr lang="en-ZA" sz="2400" kern="0" dirty="0" smtClean="0">
              <a:latin typeface="+mn-lt"/>
              <a:cs typeface="Arial" pitchFamily="34" charset="0"/>
            </a:endParaRPr>
          </a:p>
          <a:p>
            <a:pPr marL="742950" lvl="1" indent="-285750">
              <a:buFontTx/>
              <a:buChar char="-"/>
            </a:pPr>
            <a:r>
              <a:rPr lang="en-GB" sz="2400" dirty="0" smtClean="0"/>
              <a:t>The Minister approved a conduct </a:t>
            </a:r>
            <a:r>
              <a:rPr lang="en-GB" sz="2400" dirty="0"/>
              <a:t>policy for General Education and Training Certificate for Adults (GETCA) </a:t>
            </a:r>
            <a:r>
              <a:rPr lang="en-GB" sz="2400" dirty="0" smtClean="0"/>
              <a:t>for </a:t>
            </a:r>
            <a:r>
              <a:rPr lang="en-GB" sz="2400" dirty="0"/>
              <a:t>public </a:t>
            </a:r>
            <a:r>
              <a:rPr lang="en-GB" sz="2400" dirty="0" smtClean="0"/>
              <a:t>comment</a:t>
            </a:r>
          </a:p>
          <a:p>
            <a:pPr marL="800100" lvl="1" indent="-342900">
              <a:buFont typeface="Arial" panose="020B0604020202020204" pitchFamily="34" charset="0"/>
              <a:buChar char="•"/>
            </a:pPr>
            <a:endParaRPr lang="en-ZA" sz="2000" kern="0" dirty="0" smtClean="0">
              <a:latin typeface="+mn-lt"/>
              <a:cs typeface="Arial" pitchFamily="34" charset="0"/>
            </a:endParaRPr>
          </a:p>
        </p:txBody>
      </p:sp>
    </p:spTree>
    <p:extLst>
      <p:ext uri="{BB962C8B-B14F-4D97-AF65-F5344CB8AC3E}">
        <p14:creationId xmlns:p14="http://schemas.microsoft.com/office/powerpoint/2010/main" xmlns="" val="6759477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5875"/>
            <a:ext cx="9144000" cy="687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21</a:t>
            </a:fld>
            <a:endParaRPr lang="en-US" altLang="en-US" sz="1400" b="1" dirty="0"/>
          </a:p>
        </p:txBody>
      </p:sp>
      <p:sp>
        <p:nvSpPr>
          <p:cNvPr id="7" name="TextBox 6"/>
          <p:cNvSpPr txBox="1"/>
          <p:nvPr/>
        </p:nvSpPr>
        <p:spPr>
          <a:xfrm>
            <a:off x="517299" y="540367"/>
            <a:ext cx="8046720" cy="523220"/>
          </a:xfrm>
          <a:prstGeom prst="rect">
            <a:avLst/>
          </a:prstGeom>
          <a:solidFill>
            <a:srgbClr val="005024"/>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a:t>Programme </a:t>
            </a:r>
            <a:r>
              <a:rPr lang="en-US" dirty="0" smtClean="0"/>
              <a:t>6: CET</a:t>
            </a:r>
            <a:endParaRPr lang="en-ZA" dirty="0"/>
          </a:p>
        </p:txBody>
      </p:sp>
      <p:sp>
        <p:nvSpPr>
          <p:cNvPr id="4" name="Rectangle 3"/>
          <p:cNvSpPr/>
          <p:nvPr/>
        </p:nvSpPr>
        <p:spPr>
          <a:xfrm>
            <a:off x="457200" y="949655"/>
            <a:ext cx="8229600" cy="410882"/>
          </a:xfrm>
          <a:prstGeom prst="rect">
            <a:avLst/>
          </a:prstGeom>
        </p:spPr>
        <p:txBody>
          <a:bodyPr wrap="square">
            <a:spAutoFit/>
          </a:bodyPr>
          <a:lstStyle/>
          <a:p>
            <a:pPr marL="285750" indent="-285750" algn="just" fontAlgn="ctr">
              <a:lnSpc>
                <a:spcPct val="115000"/>
              </a:lnSpc>
              <a:spcBef>
                <a:spcPts val="285"/>
              </a:spcBef>
              <a:spcAft>
                <a:spcPts val="0"/>
              </a:spcAft>
              <a:buFont typeface="Arial" panose="020B0604020202020204" pitchFamily="34" charset="0"/>
              <a:buChar char="•"/>
            </a:pPr>
            <a:endParaRPr lang="en-ZA"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470198" y="1184031"/>
            <a:ext cx="8093821" cy="4770537"/>
          </a:xfrm>
          <a:prstGeom prst="rect">
            <a:avLst/>
          </a:prstGeom>
        </p:spPr>
        <p:txBody>
          <a:bodyPr wrap="square">
            <a:spAutoFit/>
          </a:bodyPr>
          <a:lstStyle/>
          <a:p>
            <a:pPr marL="742950" lvl="1" indent="-285750">
              <a:buFontTx/>
              <a:buChar char="-"/>
            </a:pPr>
            <a:r>
              <a:rPr lang="en-GB" sz="2400" dirty="0" smtClean="0"/>
              <a:t>Furthermore, the Director-General also approved  the following: </a:t>
            </a:r>
          </a:p>
          <a:p>
            <a:pPr marL="1200150" lvl="2" indent="-285750">
              <a:buFont typeface="Courier New" panose="02070309020205020404" pitchFamily="49" charset="0"/>
              <a:buChar char="o"/>
            </a:pPr>
            <a:r>
              <a:rPr lang="en-GB" sz="2400" dirty="0" smtClean="0"/>
              <a:t>Annual </a:t>
            </a:r>
            <a:r>
              <a:rPr lang="en-GB" sz="2400" dirty="0"/>
              <a:t>plan and education, training and development improvement plan for CET Colleges </a:t>
            </a:r>
            <a:endParaRPr lang="en-GB" sz="2400" dirty="0" smtClean="0"/>
          </a:p>
          <a:p>
            <a:pPr marL="1200150" lvl="2" indent="-285750">
              <a:buFont typeface="Courier New" panose="02070309020205020404" pitchFamily="49" charset="0"/>
              <a:buChar char="o"/>
            </a:pPr>
            <a:r>
              <a:rPr lang="en-GB" sz="2400" dirty="0" smtClean="0"/>
              <a:t>A report on the maintenance of CETC </a:t>
            </a:r>
            <a:r>
              <a:rPr lang="en-GB" sz="2400" dirty="0"/>
              <a:t>sites/facilities </a:t>
            </a:r>
            <a:endParaRPr lang="en-GB" sz="2400" dirty="0" smtClean="0"/>
          </a:p>
          <a:p>
            <a:pPr marL="1200150" lvl="2" indent="-285750">
              <a:buFont typeface="Courier New" panose="02070309020205020404" pitchFamily="49" charset="0"/>
              <a:buChar char="o"/>
            </a:pPr>
            <a:r>
              <a:rPr lang="en-GB" sz="2400" dirty="0" smtClean="0"/>
              <a:t>A strategy </a:t>
            </a:r>
            <a:r>
              <a:rPr lang="en-GB" sz="2400" dirty="0"/>
              <a:t>on strategic </a:t>
            </a:r>
            <a:r>
              <a:rPr lang="en-GB" sz="2400" dirty="0" smtClean="0"/>
              <a:t>partnerships</a:t>
            </a:r>
          </a:p>
          <a:p>
            <a:pPr marL="742950" lvl="1" indent="-285750">
              <a:buFontTx/>
              <a:buChar char="-"/>
            </a:pPr>
            <a:r>
              <a:rPr lang="en-GB" sz="2400" dirty="0" smtClean="0"/>
              <a:t>A </a:t>
            </a:r>
            <a:r>
              <a:rPr lang="en-GB" sz="2400" dirty="0"/>
              <a:t>National Curriculum Policy for Community </a:t>
            </a:r>
            <a:r>
              <a:rPr lang="en-GB" sz="2400" dirty="0" smtClean="0"/>
              <a:t>Colleges </a:t>
            </a:r>
            <a:r>
              <a:rPr lang="en-GB" sz="2400" dirty="0"/>
              <a:t>was developed and approved by the Minister on 5 April 2017 </a:t>
            </a:r>
            <a:r>
              <a:rPr lang="en-GB" sz="2400" dirty="0" smtClean="0"/>
              <a:t>(achieved outside </a:t>
            </a:r>
            <a:r>
              <a:rPr lang="en-GB" sz="2400" dirty="0"/>
              <a:t>the planned timeframe</a:t>
            </a:r>
            <a:r>
              <a:rPr lang="en-GB" sz="2400" dirty="0" smtClean="0"/>
              <a:t>)</a:t>
            </a:r>
          </a:p>
          <a:p>
            <a:pPr lvl="1"/>
            <a:endParaRPr lang="en-GB" sz="2000" b="1" dirty="0"/>
          </a:p>
          <a:p>
            <a:pPr marL="800100" lvl="1" indent="-342900">
              <a:buFont typeface="Arial" panose="020B0604020202020204" pitchFamily="34" charset="0"/>
              <a:buChar char="•"/>
            </a:pPr>
            <a:endParaRPr lang="en-ZA" sz="2000" kern="0" dirty="0" smtClean="0">
              <a:latin typeface="+mn-lt"/>
              <a:cs typeface="Arial" pitchFamily="34" charset="0"/>
            </a:endParaRPr>
          </a:p>
        </p:txBody>
      </p:sp>
    </p:spTree>
    <p:extLst>
      <p:ext uri="{BB962C8B-B14F-4D97-AF65-F5344CB8AC3E}">
        <p14:creationId xmlns:p14="http://schemas.microsoft.com/office/powerpoint/2010/main" xmlns="" val="40515679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5875"/>
            <a:ext cx="9144000" cy="687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22</a:t>
            </a:fld>
            <a:endParaRPr lang="en-US" altLang="en-US" sz="1400" b="1" dirty="0"/>
          </a:p>
        </p:txBody>
      </p:sp>
      <p:sp>
        <p:nvSpPr>
          <p:cNvPr id="7" name="TextBox 6"/>
          <p:cNvSpPr txBox="1"/>
          <p:nvPr/>
        </p:nvSpPr>
        <p:spPr>
          <a:xfrm>
            <a:off x="539070" y="543580"/>
            <a:ext cx="8046720" cy="523220"/>
          </a:xfrm>
          <a:prstGeom prst="rect">
            <a:avLst/>
          </a:prstGeom>
          <a:solidFill>
            <a:srgbClr val="005024"/>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smtClean="0"/>
              <a:t>Status of targets not achieved: </a:t>
            </a:r>
            <a:r>
              <a:rPr lang="en-US" dirty="0" err="1" smtClean="0"/>
              <a:t>Programme</a:t>
            </a:r>
            <a:r>
              <a:rPr lang="en-US" dirty="0" smtClean="0"/>
              <a:t> 6</a:t>
            </a:r>
            <a:endParaRPr lang="en-ZA" dirty="0"/>
          </a:p>
        </p:txBody>
      </p:sp>
      <p:sp>
        <p:nvSpPr>
          <p:cNvPr id="4" name="Rectangle 3"/>
          <p:cNvSpPr/>
          <p:nvPr/>
        </p:nvSpPr>
        <p:spPr>
          <a:xfrm>
            <a:off x="457200" y="949655"/>
            <a:ext cx="8229600" cy="410882"/>
          </a:xfrm>
          <a:prstGeom prst="rect">
            <a:avLst/>
          </a:prstGeom>
        </p:spPr>
        <p:txBody>
          <a:bodyPr wrap="square">
            <a:spAutoFit/>
          </a:bodyPr>
          <a:lstStyle/>
          <a:p>
            <a:pPr marL="285750" indent="-285750" algn="just" fontAlgn="ctr">
              <a:lnSpc>
                <a:spcPct val="115000"/>
              </a:lnSpc>
              <a:spcBef>
                <a:spcPts val="285"/>
              </a:spcBef>
              <a:spcAft>
                <a:spcPts val="0"/>
              </a:spcAft>
              <a:buFont typeface="Arial" panose="020B0604020202020204" pitchFamily="34" charset="0"/>
              <a:buChar char="•"/>
            </a:pPr>
            <a:endParaRPr lang="en-ZA"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544364" y="1066800"/>
            <a:ext cx="8041426" cy="4462760"/>
          </a:xfrm>
          <a:prstGeom prst="rect">
            <a:avLst/>
          </a:prstGeom>
        </p:spPr>
        <p:txBody>
          <a:bodyPr wrap="square">
            <a:spAutoFit/>
          </a:bodyPr>
          <a:lstStyle/>
          <a:p>
            <a:r>
              <a:rPr lang="en-GB" sz="2400" b="1" dirty="0" smtClean="0"/>
              <a:t>Regulations </a:t>
            </a:r>
            <a:r>
              <a:rPr lang="en-GB" sz="2400" b="1" dirty="0"/>
              <a:t>for the establishment of the satellite CLCs approved by 31 December </a:t>
            </a:r>
            <a:r>
              <a:rPr lang="en-GB" sz="2400" b="1" dirty="0" smtClean="0"/>
              <a:t>2016 </a:t>
            </a:r>
            <a:r>
              <a:rPr lang="en-GB" sz="2400" dirty="0" smtClean="0"/>
              <a:t>(3</a:t>
            </a:r>
            <a:r>
              <a:rPr lang="en-GB" sz="2400" baseline="30000" dirty="0" smtClean="0"/>
              <a:t>rd</a:t>
            </a:r>
            <a:r>
              <a:rPr lang="en-GB" sz="2400" dirty="0" smtClean="0"/>
              <a:t> quarter target)</a:t>
            </a:r>
          </a:p>
          <a:p>
            <a:endParaRPr lang="en-GB" sz="2400" b="1" dirty="0" smtClean="0"/>
          </a:p>
          <a:p>
            <a:pPr marL="285750" indent="-285750">
              <a:buFont typeface="Arial" panose="020B0604020202020204" pitchFamily="34" charset="0"/>
              <a:buChar char="•"/>
            </a:pPr>
            <a:r>
              <a:rPr lang="en-GB" sz="2400" dirty="0" smtClean="0"/>
              <a:t>In </a:t>
            </a:r>
            <a:r>
              <a:rPr lang="en-GB" sz="2400" dirty="0"/>
              <a:t>terms of the CET Act, only Councils can establish CLCs. The Minister is limited to the establishment of Colleges. </a:t>
            </a:r>
            <a:r>
              <a:rPr lang="en-GB" sz="2400" dirty="0" smtClean="0"/>
              <a:t>Therefore the branch could not proceed with these regulations</a:t>
            </a:r>
          </a:p>
          <a:p>
            <a:pPr marL="285750" indent="-285750">
              <a:buFont typeface="Arial" panose="020B0604020202020204" pitchFamily="34" charset="0"/>
              <a:buChar char="•"/>
            </a:pPr>
            <a:r>
              <a:rPr lang="en-GB" sz="2400" dirty="0" smtClean="0"/>
              <a:t>A </a:t>
            </a:r>
            <a:r>
              <a:rPr lang="en-GB" sz="2400" dirty="0"/>
              <a:t>new </a:t>
            </a:r>
            <a:r>
              <a:rPr lang="en-GB" sz="2400" dirty="0" smtClean="0"/>
              <a:t>policy </a:t>
            </a:r>
            <a:r>
              <a:rPr lang="en-GB" sz="2400" dirty="0"/>
              <a:t>and procedures for regulating the opening, merging and closing of </a:t>
            </a:r>
            <a:r>
              <a:rPr lang="en-GB" sz="2400" dirty="0" smtClean="0"/>
              <a:t>CET </a:t>
            </a:r>
            <a:r>
              <a:rPr lang="en-GB" sz="2400" dirty="0"/>
              <a:t>learning sites was developed and approved by the Minister on 5 April </a:t>
            </a:r>
            <a:r>
              <a:rPr lang="en-GB" sz="2400" dirty="0" smtClean="0"/>
              <a:t>2017</a:t>
            </a:r>
          </a:p>
          <a:p>
            <a:pPr marL="285750" indent="-285750">
              <a:buFont typeface="Arial" panose="020B0604020202020204" pitchFamily="34" charset="0"/>
              <a:buChar char="•"/>
            </a:pPr>
            <a:endParaRPr lang="en-ZA" sz="2000" kern="0" dirty="0">
              <a:latin typeface="+mn-lt"/>
              <a:cs typeface="Arial" pitchFamily="34" charset="0"/>
            </a:endParaRPr>
          </a:p>
        </p:txBody>
      </p:sp>
    </p:spTree>
    <p:extLst>
      <p:ext uri="{BB962C8B-B14F-4D97-AF65-F5344CB8AC3E}">
        <p14:creationId xmlns:p14="http://schemas.microsoft.com/office/powerpoint/2010/main" xmlns="" val="31284677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5875"/>
            <a:ext cx="9144000" cy="687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23</a:t>
            </a:fld>
            <a:endParaRPr lang="en-US" altLang="en-US" sz="1400" b="1" dirty="0"/>
          </a:p>
        </p:txBody>
      </p:sp>
      <p:sp>
        <p:nvSpPr>
          <p:cNvPr id="7" name="TextBox 6"/>
          <p:cNvSpPr txBox="1"/>
          <p:nvPr/>
        </p:nvSpPr>
        <p:spPr>
          <a:xfrm>
            <a:off x="548640" y="568704"/>
            <a:ext cx="8046720" cy="523220"/>
          </a:xfrm>
          <a:prstGeom prst="rect">
            <a:avLst/>
          </a:prstGeom>
          <a:solidFill>
            <a:srgbClr val="005024"/>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smtClean="0"/>
              <a:t>Status of targets not achieved: </a:t>
            </a:r>
            <a:r>
              <a:rPr lang="en-US" dirty="0" err="1" smtClean="0"/>
              <a:t>Programme</a:t>
            </a:r>
            <a:r>
              <a:rPr lang="en-US" dirty="0" smtClean="0"/>
              <a:t> 6</a:t>
            </a:r>
            <a:endParaRPr lang="en-ZA" dirty="0"/>
          </a:p>
        </p:txBody>
      </p:sp>
      <p:sp>
        <p:nvSpPr>
          <p:cNvPr id="4" name="Rectangle 3"/>
          <p:cNvSpPr/>
          <p:nvPr/>
        </p:nvSpPr>
        <p:spPr>
          <a:xfrm>
            <a:off x="457200" y="949655"/>
            <a:ext cx="8229600" cy="410882"/>
          </a:xfrm>
          <a:prstGeom prst="rect">
            <a:avLst/>
          </a:prstGeom>
        </p:spPr>
        <p:txBody>
          <a:bodyPr wrap="square">
            <a:spAutoFit/>
          </a:bodyPr>
          <a:lstStyle/>
          <a:p>
            <a:pPr marL="285750" indent="-285750" algn="just" fontAlgn="ctr">
              <a:lnSpc>
                <a:spcPct val="115000"/>
              </a:lnSpc>
              <a:spcBef>
                <a:spcPts val="285"/>
              </a:spcBef>
              <a:spcAft>
                <a:spcPts val="0"/>
              </a:spcAft>
              <a:buFont typeface="Arial" panose="020B0604020202020204" pitchFamily="34" charset="0"/>
              <a:buChar char="•"/>
            </a:pPr>
            <a:endParaRPr lang="en-ZA"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548640" y="1328008"/>
            <a:ext cx="8050997" cy="1200329"/>
          </a:xfrm>
          <a:prstGeom prst="rect">
            <a:avLst/>
          </a:prstGeom>
        </p:spPr>
        <p:txBody>
          <a:bodyPr wrap="square">
            <a:spAutoFit/>
          </a:bodyPr>
          <a:lstStyle/>
          <a:p>
            <a:pPr marL="285750" indent="-285750">
              <a:buFont typeface="Arial" panose="020B0604020202020204" pitchFamily="34" charset="0"/>
              <a:buChar char="•"/>
            </a:pPr>
            <a:r>
              <a:rPr lang="en-ZA" sz="2400" b="1" kern="0" dirty="0" smtClean="0">
                <a:latin typeface="+mn-lt"/>
                <a:cs typeface="Arial" pitchFamily="34" charset="0"/>
              </a:rPr>
              <a:t>System performance: CET </a:t>
            </a:r>
          </a:p>
          <a:p>
            <a:pPr marL="742950" lvl="1" indent="-285750">
              <a:buFontTx/>
              <a:buChar char="-"/>
            </a:pPr>
            <a:r>
              <a:rPr lang="en-ZA" sz="2400" kern="0" dirty="0" smtClean="0">
                <a:latin typeface="+mn-lt"/>
                <a:cs typeface="Arial" pitchFamily="34" charset="0"/>
              </a:rPr>
              <a:t>Data on the performance of the CET college sector is not available to report on.</a:t>
            </a:r>
          </a:p>
        </p:txBody>
      </p:sp>
    </p:spTree>
    <p:extLst>
      <p:ext uri="{BB962C8B-B14F-4D97-AF65-F5344CB8AC3E}">
        <p14:creationId xmlns:p14="http://schemas.microsoft.com/office/powerpoint/2010/main" xmlns="" val="19052708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5875"/>
            <a:ext cx="9144000" cy="687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24</a:t>
            </a:fld>
            <a:endParaRPr lang="en-US" altLang="en-US" sz="1400" b="1" dirty="0"/>
          </a:p>
        </p:txBody>
      </p:sp>
      <p:sp>
        <p:nvSpPr>
          <p:cNvPr id="7" name="TextBox 6"/>
          <p:cNvSpPr txBox="1"/>
          <p:nvPr/>
        </p:nvSpPr>
        <p:spPr>
          <a:xfrm>
            <a:off x="548640" y="568704"/>
            <a:ext cx="8046720" cy="523220"/>
          </a:xfrm>
          <a:prstGeom prst="rect">
            <a:avLst/>
          </a:prstGeom>
          <a:solidFill>
            <a:srgbClr val="005024"/>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smtClean="0"/>
              <a:t>Status of targets not achieved: </a:t>
            </a:r>
            <a:r>
              <a:rPr lang="en-US" dirty="0" err="1" smtClean="0"/>
              <a:t>Programme</a:t>
            </a:r>
            <a:r>
              <a:rPr lang="en-US" dirty="0" smtClean="0"/>
              <a:t> 6</a:t>
            </a:r>
            <a:endParaRPr lang="en-ZA" dirty="0"/>
          </a:p>
        </p:txBody>
      </p:sp>
      <p:sp>
        <p:nvSpPr>
          <p:cNvPr id="4" name="Rectangle 3"/>
          <p:cNvSpPr/>
          <p:nvPr/>
        </p:nvSpPr>
        <p:spPr>
          <a:xfrm>
            <a:off x="457200" y="949655"/>
            <a:ext cx="8229600" cy="410882"/>
          </a:xfrm>
          <a:prstGeom prst="rect">
            <a:avLst/>
          </a:prstGeom>
        </p:spPr>
        <p:txBody>
          <a:bodyPr wrap="square">
            <a:spAutoFit/>
          </a:bodyPr>
          <a:lstStyle/>
          <a:p>
            <a:pPr marL="285750" indent="-285750" algn="just" fontAlgn="ctr">
              <a:lnSpc>
                <a:spcPct val="115000"/>
              </a:lnSpc>
              <a:spcBef>
                <a:spcPts val="285"/>
              </a:spcBef>
              <a:spcAft>
                <a:spcPts val="0"/>
              </a:spcAft>
              <a:buFont typeface="Arial" panose="020B0604020202020204" pitchFamily="34" charset="0"/>
              <a:buChar char="•"/>
            </a:pPr>
            <a:endParaRPr lang="en-ZA"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372072814"/>
              </p:ext>
            </p:extLst>
          </p:nvPr>
        </p:nvGraphicFramePr>
        <p:xfrm>
          <a:off x="548639" y="1600200"/>
          <a:ext cx="7909560" cy="2804160"/>
        </p:xfrm>
        <a:graphic>
          <a:graphicData uri="http://schemas.openxmlformats.org/drawingml/2006/table">
            <a:tbl>
              <a:tblPr firstRow="1" firstCol="1" bandRow="1">
                <a:tableStyleId>{5940675A-B579-460E-94D1-54222C63F5DA}</a:tableStyleId>
              </a:tblPr>
              <a:tblGrid>
                <a:gridCol w="653547"/>
                <a:gridCol w="3153261"/>
                <a:gridCol w="1756988"/>
                <a:gridCol w="2345764"/>
              </a:tblGrid>
              <a:tr h="633730">
                <a:tc>
                  <a:txBody>
                    <a:bodyPr/>
                    <a:lstStyle/>
                    <a:p>
                      <a:pPr algn="ctr">
                        <a:lnSpc>
                          <a:spcPct val="115000"/>
                        </a:lnSpc>
                        <a:spcAft>
                          <a:spcPts val="0"/>
                        </a:spcAft>
                      </a:pPr>
                      <a:r>
                        <a:rPr lang="en-GB" sz="2000" b="1" dirty="0">
                          <a:effectLst/>
                        </a:rPr>
                        <a:t>No </a:t>
                      </a:r>
                      <a:endParaRPr lang="en-ZA"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2000" b="1" dirty="0">
                          <a:effectLst/>
                        </a:rPr>
                        <a:t>Outcome indicator target</a:t>
                      </a:r>
                      <a:endParaRPr lang="en-ZA"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2000" b="1" dirty="0">
                          <a:effectLst/>
                        </a:rPr>
                        <a:t>Planned target for 2016/17</a:t>
                      </a:r>
                      <a:endParaRPr lang="en-ZA"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2000" b="1" dirty="0">
                          <a:effectLst/>
                        </a:rPr>
                        <a:t>Actual achievement 2016/17</a:t>
                      </a:r>
                      <a:endParaRPr lang="en-ZA"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342900" lvl="0" indent="-342900">
                        <a:spcAft>
                          <a:spcPts val="0"/>
                        </a:spcAft>
                        <a:buFont typeface="+mj-lt"/>
                        <a:buAutoNum type="arabicPeriod"/>
                      </a:pPr>
                      <a:r>
                        <a:rPr lang="en-GB" sz="2000">
                          <a:effectLst/>
                        </a:rPr>
                        <a:t> </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2000" dirty="0">
                          <a:effectLst/>
                        </a:rPr>
                        <a:t>Headcount enrolments in all CET Colleges (n)</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2000" dirty="0">
                          <a:effectLst/>
                        </a:rPr>
                        <a:t>310 000</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2000" dirty="0" smtClean="0">
                          <a:effectLst/>
                        </a:rPr>
                        <a:t>TBC</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lvl="0" indent="0">
                        <a:spcAft>
                          <a:spcPts val="0"/>
                        </a:spcAft>
                        <a:buFont typeface="+mj-lt"/>
                        <a:buNone/>
                      </a:pPr>
                      <a:r>
                        <a:rPr lang="en-GB" sz="2000" dirty="0" smtClean="0">
                          <a:effectLst/>
                        </a:rPr>
                        <a:t>2</a:t>
                      </a:r>
                      <a:r>
                        <a:rPr lang="en-GB" sz="2000" dirty="0">
                          <a:effectLst/>
                        </a:rPr>
                        <a:t>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2000" dirty="0">
                          <a:effectLst/>
                        </a:rPr>
                        <a:t>Certification rates in formal CET qualifications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2000" dirty="0">
                          <a:effectLst/>
                        </a:rPr>
                        <a:t>35%</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2000" dirty="0" smtClean="0">
                          <a:effectLst/>
                        </a:rPr>
                        <a:t>TBC</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xmlns="" val="33216466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5875"/>
            <a:ext cx="9144000" cy="687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25</a:t>
            </a:fld>
            <a:endParaRPr lang="en-US" altLang="en-US" sz="1400" b="1" dirty="0"/>
          </a:p>
        </p:txBody>
      </p:sp>
      <p:sp>
        <p:nvSpPr>
          <p:cNvPr id="7" name="TextBox 6"/>
          <p:cNvSpPr txBox="1"/>
          <p:nvPr/>
        </p:nvSpPr>
        <p:spPr>
          <a:xfrm>
            <a:off x="531813" y="560823"/>
            <a:ext cx="8046720" cy="523220"/>
          </a:xfrm>
          <a:prstGeom prst="rect">
            <a:avLst/>
          </a:prstGeom>
          <a:solidFill>
            <a:srgbClr val="005024"/>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a:t>Programme </a:t>
            </a:r>
            <a:r>
              <a:rPr lang="en-US" dirty="0" smtClean="0"/>
              <a:t>5: Skills Development </a:t>
            </a:r>
            <a:endParaRPr lang="en-ZA" dirty="0"/>
          </a:p>
        </p:txBody>
      </p:sp>
      <p:sp>
        <p:nvSpPr>
          <p:cNvPr id="4" name="Rectangle 3"/>
          <p:cNvSpPr/>
          <p:nvPr/>
        </p:nvSpPr>
        <p:spPr>
          <a:xfrm>
            <a:off x="457200" y="949655"/>
            <a:ext cx="8229600" cy="410882"/>
          </a:xfrm>
          <a:prstGeom prst="rect">
            <a:avLst/>
          </a:prstGeom>
        </p:spPr>
        <p:txBody>
          <a:bodyPr wrap="square">
            <a:spAutoFit/>
          </a:bodyPr>
          <a:lstStyle/>
          <a:p>
            <a:pPr marL="285750" indent="-285750" algn="just" fontAlgn="ctr">
              <a:lnSpc>
                <a:spcPct val="115000"/>
              </a:lnSpc>
              <a:spcBef>
                <a:spcPts val="285"/>
              </a:spcBef>
              <a:spcAft>
                <a:spcPts val="0"/>
              </a:spcAft>
              <a:buFont typeface="Arial" panose="020B0604020202020204" pitchFamily="34" charset="0"/>
              <a:buChar char="•"/>
            </a:pPr>
            <a:endParaRPr lang="en-ZA"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531813" y="1281113"/>
            <a:ext cx="8046720" cy="4462760"/>
          </a:xfrm>
          <a:prstGeom prst="rect">
            <a:avLst/>
          </a:prstGeom>
        </p:spPr>
        <p:txBody>
          <a:bodyPr wrap="square">
            <a:spAutoFit/>
          </a:bodyPr>
          <a:lstStyle/>
          <a:p>
            <a:pPr marL="285750" indent="-285750" fontAlgn="ctr">
              <a:buFont typeface="Arial" panose="020B0604020202020204" pitchFamily="34" charset="0"/>
              <a:buChar char="•"/>
            </a:pPr>
            <a:r>
              <a:rPr lang="en-GB" sz="2400" dirty="0"/>
              <a:t>The purpose of the programme is to promote and monitor the National Skills Development Strategy, develop skills development policy and a regulatory framework for an effective skills development </a:t>
            </a:r>
            <a:r>
              <a:rPr lang="en-GB" sz="2400" dirty="0" smtClean="0"/>
              <a:t>system.</a:t>
            </a:r>
          </a:p>
          <a:p>
            <a:pPr marL="285750" indent="-285750" fontAlgn="ctr">
              <a:buFont typeface="Arial" panose="020B0604020202020204" pitchFamily="34" charset="0"/>
              <a:buChar char="•"/>
            </a:pPr>
            <a:r>
              <a:rPr lang="en-ZA" sz="2400" kern="0" dirty="0" smtClean="0">
                <a:cs typeface="Arial" pitchFamily="34" charset="0"/>
              </a:rPr>
              <a:t>The </a:t>
            </a:r>
            <a:r>
              <a:rPr lang="en-ZA" sz="2400" kern="0" dirty="0">
                <a:cs typeface="Arial" pitchFamily="34" charset="0"/>
              </a:rPr>
              <a:t>programme had </a:t>
            </a:r>
            <a:r>
              <a:rPr lang="en-ZA" sz="2400" kern="0" dirty="0" smtClean="0">
                <a:cs typeface="Arial" pitchFamily="34" charset="0"/>
              </a:rPr>
              <a:t>5 </a:t>
            </a:r>
            <a:r>
              <a:rPr lang="en-ZA" sz="2400" kern="0" dirty="0">
                <a:cs typeface="Arial" pitchFamily="34" charset="0"/>
              </a:rPr>
              <a:t>targets due for completion in the 4</a:t>
            </a:r>
            <a:r>
              <a:rPr lang="en-ZA" sz="2400" kern="0" baseline="30000" dirty="0">
                <a:cs typeface="Arial" pitchFamily="34" charset="0"/>
              </a:rPr>
              <a:t>th</a:t>
            </a:r>
            <a:r>
              <a:rPr lang="en-ZA" sz="2400" kern="0" dirty="0">
                <a:cs typeface="Arial" pitchFamily="34" charset="0"/>
              </a:rPr>
              <a:t> quarter of 2016/17. </a:t>
            </a:r>
            <a:r>
              <a:rPr lang="en-ZA" sz="2400" kern="0" dirty="0" smtClean="0">
                <a:cs typeface="Arial" pitchFamily="34" charset="0"/>
              </a:rPr>
              <a:t>All (100%) targets </a:t>
            </a:r>
            <a:r>
              <a:rPr lang="en-ZA" sz="2400" kern="0" dirty="0">
                <a:cs typeface="Arial" pitchFamily="34" charset="0"/>
              </a:rPr>
              <a:t>were achieved as </a:t>
            </a:r>
            <a:r>
              <a:rPr lang="en-ZA" sz="2400" kern="0" dirty="0" smtClean="0">
                <a:cs typeface="Arial" pitchFamily="34" charset="0"/>
              </a:rPr>
              <a:t>follows:</a:t>
            </a:r>
          </a:p>
          <a:p>
            <a:pPr marL="800100" lvl="1" indent="-342900" fontAlgn="ctr">
              <a:buFontTx/>
              <a:buChar char="-"/>
            </a:pPr>
            <a:r>
              <a:rPr lang="en-GB" sz="2400" dirty="0" smtClean="0"/>
              <a:t>The Minister approved the National Skills Development Strategy III </a:t>
            </a:r>
            <a:r>
              <a:rPr lang="en-GB" sz="2400" dirty="0"/>
              <a:t>(extension to 2019/20)</a:t>
            </a:r>
          </a:p>
          <a:p>
            <a:pPr marL="800100" lvl="1" indent="-342900" fontAlgn="ctr">
              <a:buFontTx/>
              <a:buChar char="-"/>
            </a:pPr>
            <a:r>
              <a:rPr lang="en-GB" sz="2400" dirty="0" smtClean="0"/>
              <a:t>Minister also approved SETA </a:t>
            </a:r>
            <a:r>
              <a:rPr lang="en-GB" sz="2400" dirty="0"/>
              <a:t>landscape </a:t>
            </a:r>
            <a:r>
              <a:rPr lang="en-GB" sz="2400" dirty="0" smtClean="0"/>
              <a:t>(extension to 2019/20)</a:t>
            </a:r>
            <a:endParaRPr lang="en-GB" sz="2400" dirty="0"/>
          </a:p>
          <a:p>
            <a:pPr lvl="1" fontAlgn="ctr"/>
            <a:endParaRPr lang="en-ZA" sz="2000" kern="0" dirty="0">
              <a:latin typeface="+mn-lt"/>
              <a:cs typeface="Arial" pitchFamily="34" charset="0"/>
            </a:endParaRPr>
          </a:p>
        </p:txBody>
      </p:sp>
    </p:spTree>
    <p:extLst>
      <p:ext uri="{BB962C8B-B14F-4D97-AF65-F5344CB8AC3E}">
        <p14:creationId xmlns:p14="http://schemas.microsoft.com/office/powerpoint/2010/main" xmlns="" val="9257818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5875"/>
            <a:ext cx="9144000" cy="687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26</a:t>
            </a:fld>
            <a:endParaRPr lang="en-US" altLang="en-US" sz="1400" b="1" dirty="0"/>
          </a:p>
        </p:txBody>
      </p:sp>
      <p:sp>
        <p:nvSpPr>
          <p:cNvPr id="7" name="TextBox 6"/>
          <p:cNvSpPr txBox="1"/>
          <p:nvPr/>
        </p:nvSpPr>
        <p:spPr>
          <a:xfrm>
            <a:off x="531813" y="560823"/>
            <a:ext cx="8046720" cy="523220"/>
          </a:xfrm>
          <a:prstGeom prst="rect">
            <a:avLst/>
          </a:prstGeom>
          <a:solidFill>
            <a:srgbClr val="005024"/>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a:t>Programme </a:t>
            </a:r>
            <a:r>
              <a:rPr lang="en-US" dirty="0" smtClean="0"/>
              <a:t>5: Skills Development </a:t>
            </a:r>
            <a:endParaRPr lang="en-ZA" dirty="0"/>
          </a:p>
        </p:txBody>
      </p:sp>
      <p:sp>
        <p:nvSpPr>
          <p:cNvPr id="4" name="Rectangle 3"/>
          <p:cNvSpPr/>
          <p:nvPr/>
        </p:nvSpPr>
        <p:spPr>
          <a:xfrm>
            <a:off x="457200" y="949655"/>
            <a:ext cx="8229600" cy="410882"/>
          </a:xfrm>
          <a:prstGeom prst="rect">
            <a:avLst/>
          </a:prstGeom>
        </p:spPr>
        <p:txBody>
          <a:bodyPr wrap="square">
            <a:spAutoFit/>
          </a:bodyPr>
          <a:lstStyle/>
          <a:p>
            <a:pPr marL="285750" indent="-285750" algn="just" fontAlgn="ctr">
              <a:lnSpc>
                <a:spcPct val="115000"/>
              </a:lnSpc>
              <a:spcBef>
                <a:spcPts val="285"/>
              </a:spcBef>
              <a:spcAft>
                <a:spcPts val="0"/>
              </a:spcAft>
              <a:buFont typeface="Arial" panose="020B0604020202020204" pitchFamily="34" charset="0"/>
              <a:buChar char="•"/>
            </a:pPr>
            <a:endParaRPr lang="en-ZA"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531813" y="1281113"/>
            <a:ext cx="8046720" cy="3724096"/>
          </a:xfrm>
          <a:prstGeom prst="rect">
            <a:avLst/>
          </a:prstGeom>
        </p:spPr>
        <p:txBody>
          <a:bodyPr wrap="square">
            <a:spAutoFit/>
          </a:bodyPr>
          <a:lstStyle/>
          <a:p>
            <a:pPr marL="800100" lvl="1" indent="-342900" fontAlgn="ctr">
              <a:buFontTx/>
              <a:buChar char="-"/>
            </a:pPr>
            <a:r>
              <a:rPr lang="en-GB" sz="2400" dirty="0" smtClean="0"/>
              <a:t>The average lead time from </a:t>
            </a:r>
            <a:r>
              <a:rPr lang="en-GB" sz="2400" dirty="0"/>
              <a:t>trade test application received until </a:t>
            </a:r>
            <a:r>
              <a:rPr lang="en-GB" sz="2400" dirty="0" smtClean="0"/>
              <a:t>the test </a:t>
            </a:r>
            <a:r>
              <a:rPr lang="en-GB" sz="2400" dirty="0"/>
              <a:t>is conducted at </a:t>
            </a:r>
            <a:r>
              <a:rPr lang="en-GB" sz="2400" dirty="0" smtClean="0"/>
              <a:t>INDLELA</a:t>
            </a:r>
            <a:r>
              <a:rPr lang="en-GB" sz="2400" dirty="0"/>
              <a:t> </a:t>
            </a:r>
            <a:r>
              <a:rPr lang="en-GB" sz="2400" dirty="0" smtClean="0"/>
              <a:t>is 120 days (an improvement from 169 days in 2015/16)</a:t>
            </a:r>
          </a:p>
          <a:p>
            <a:pPr marL="800100" lvl="1" indent="-342900" fontAlgn="ctr">
              <a:buFontTx/>
              <a:buChar char="-"/>
            </a:pPr>
            <a:r>
              <a:rPr lang="en-GB" sz="2400" dirty="0" smtClean="0"/>
              <a:t>The average national </a:t>
            </a:r>
            <a:r>
              <a:rPr lang="en-GB" sz="2400" dirty="0"/>
              <a:t>artisan learners trade test pass </a:t>
            </a:r>
            <a:r>
              <a:rPr lang="en-GB" sz="2400" dirty="0" smtClean="0"/>
              <a:t>rate </a:t>
            </a:r>
            <a:r>
              <a:rPr lang="en-GB" sz="2400" dirty="0"/>
              <a:t>at </a:t>
            </a:r>
            <a:r>
              <a:rPr lang="en-GB" sz="2400" dirty="0" smtClean="0"/>
              <a:t>INDLELA is 55</a:t>
            </a:r>
            <a:r>
              <a:rPr lang="en-GB" sz="2400" dirty="0"/>
              <a:t>% </a:t>
            </a:r>
            <a:r>
              <a:rPr lang="en-GB" sz="2400" dirty="0" smtClean="0"/>
              <a:t>(an improvement from 54% 2015/16) </a:t>
            </a:r>
          </a:p>
          <a:p>
            <a:pPr marL="800100" lvl="1" indent="-342900" fontAlgn="ctr">
              <a:buFontTx/>
              <a:buChar char="-"/>
            </a:pPr>
            <a:r>
              <a:rPr lang="en-GB" sz="2400" dirty="0" smtClean="0"/>
              <a:t>SETA </a:t>
            </a:r>
            <a:r>
              <a:rPr lang="en-GB" sz="2400" dirty="0"/>
              <a:t>monitoring </a:t>
            </a:r>
            <a:r>
              <a:rPr lang="en-GB" sz="2400" dirty="0" smtClean="0"/>
              <a:t>report </a:t>
            </a:r>
            <a:r>
              <a:rPr lang="en-GB" sz="2400" dirty="0"/>
              <a:t>on skills development </a:t>
            </a:r>
            <a:r>
              <a:rPr lang="en-GB" sz="2400" dirty="0" smtClean="0"/>
              <a:t>was approved </a:t>
            </a:r>
            <a:r>
              <a:rPr lang="en-GB" sz="2400" dirty="0"/>
              <a:t>by the </a:t>
            </a:r>
            <a:r>
              <a:rPr lang="en-GB" sz="2400" dirty="0" smtClean="0"/>
              <a:t>Director-General</a:t>
            </a:r>
          </a:p>
          <a:p>
            <a:pPr marL="742950" lvl="1" indent="-285750" fontAlgn="ctr">
              <a:buFont typeface="Arial" panose="020B0604020202020204" pitchFamily="34" charset="0"/>
              <a:buChar char="•"/>
            </a:pPr>
            <a:endParaRPr lang="en-ZA" sz="2000" kern="0" dirty="0">
              <a:latin typeface="+mn-lt"/>
              <a:cs typeface="Arial" pitchFamily="34" charset="0"/>
            </a:endParaRPr>
          </a:p>
        </p:txBody>
      </p:sp>
    </p:spTree>
    <p:extLst>
      <p:ext uri="{BB962C8B-B14F-4D97-AF65-F5344CB8AC3E}">
        <p14:creationId xmlns:p14="http://schemas.microsoft.com/office/powerpoint/2010/main" xmlns="" val="1896366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5875"/>
            <a:ext cx="9144000" cy="687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27</a:t>
            </a:fld>
            <a:endParaRPr lang="en-US" altLang="en-US" sz="1400" b="1" dirty="0"/>
          </a:p>
        </p:txBody>
      </p:sp>
      <p:sp>
        <p:nvSpPr>
          <p:cNvPr id="7" name="TextBox 6"/>
          <p:cNvSpPr txBox="1"/>
          <p:nvPr/>
        </p:nvSpPr>
        <p:spPr>
          <a:xfrm>
            <a:off x="560840" y="531223"/>
            <a:ext cx="8046720" cy="954107"/>
          </a:xfrm>
          <a:prstGeom prst="rect">
            <a:avLst/>
          </a:prstGeom>
          <a:solidFill>
            <a:srgbClr val="005024"/>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a:t>Programme </a:t>
            </a:r>
            <a:r>
              <a:rPr lang="en-US" dirty="0" smtClean="0"/>
              <a:t>5: Skills Development: Systems Performance Report  </a:t>
            </a:r>
            <a:endParaRPr lang="en-ZA" dirty="0"/>
          </a:p>
        </p:txBody>
      </p:sp>
      <p:sp>
        <p:nvSpPr>
          <p:cNvPr id="4" name="Rectangle 3"/>
          <p:cNvSpPr/>
          <p:nvPr/>
        </p:nvSpPr>
        <p:spPr>
          <a:xfrm>
            <a:off x="457200" y="949655"/>
            <a:ext cx="8229600" cy="410882"/>
          </a:xfrm>
          <a:prstGeom prst="rect">
            <a:avLst/>
          </a:prstGeom>
        </p:spPr>
        <p:txBody>
          <a:bodyPr wrap="square">
            <a:spAutoFit/>
          </a:bodyPr>
          <a:lstStyle/>
          <a:p>
            <a:pPr marL="285750" indent="-285750" algn="just" fontAlgn="ctr">
              <a:lnSpc>
                <a:spcPct val="115000"/>
              </a:lnSpc>
              <a:spcBef>
                <a:spcPts val="285"/>
              </a:spcBef>
              <a:spcAft>
                <a:spcPts val="0"/>
              </a:spcAft>
              <a:buFont typeface="Arial" panose="020B0604020202020204" pitchFamily="34" charset="0"/>
              <a:buChar char="•"/>
            </a:pPr>
            <a:endParaRPr lang="en-ZA"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531813" y="1360537"/>
            <a:ext cx="8063547" cy="3416320"/>
          </a:xfrm>
          <a:prstGeom prst="rect">
            <a:avLst/>
          </a:prstGeom>
        </p:spPr>
        <p:txBody>
          <a:bodyPr wrap="square">
            <a:spAutoFit/>
          </a:bodyPr>
          <a:lstStyle/>
          <a:p>
            <a:pPr algn="just">
              <a:spcAft>
                <a:spcPts val="0"/>
              </a:spcAft>
            </a:pPr>
            <a:endParaRPr lang="en-GB" sz="2400" dirty="0" smtClean="0">
              <a:latin typeface="Arial" panose="020B0604020202020204" pitchFamily="34" charset="0"/>
            </a:endParaRPr>
          </a:p>
          <a:p>
            <a:pPr>
              <a:spcAft>
                <a:spcPts val="0"/>
              </a:spcAft>
            </a:pPr>
            <a:r>
              <a:rPr lang="en-GB" sz="2400" dirty="0" smtClean="0">
                <a:latin typeface="Arial" panose="020B0604020202020204" pitchFamily="34" charset="0"/>
              </a:rPr>
              <a:t>The implementation of sub-outcome </a:t>
            </a:r>
            <a:r>
              <a:rPr lang="en-GB" sz="2400" dirty="0">
                <a:latin typeface="Arial" panose="020B0604020202020204" pitchFamily="34" charset="0"/>
              </a:rPr>
              <a:t>4 of Outcome 5 </a:t>
            </a:r>
            <a:r>
              <a:rPr lang="en-GB" sz="2400" dirty="0" smtClean="0">
                <a:latin typeface="Arial" panose="020B0604020202020204" pitchFamily="34" charset="0"/>
              </a:rPr>
              <a:t>namely, </a:t>
            </a:r>
            <a:r>
              <a:rPr lang="en-GB" sz="2400" dirty="0">
                <a:latin typeface="Arial" panose="020B0604020202020204" pitchFamily="34" charset="0"/>
              </a:rPr>
              <a:t>“increase access to occupationally directed programmes in needed areas and thereby expand the availability of intermediate level skills with a special focus on artisan </a:t>
            </a:r>
            <a:r>
              <a:rPr lang="en-GB" sz="2400" dirty="0" smtClean="0">
                <a:latin typeface="Arial" panose="020B0604020202020204" pitchFamily="34" charset="0"/>
              </a:rPr>
              <a:t>skills” was </a:t>
            </a:r>
            <a:r>
              <a:rPr lang="en-GB" sz="2400" dirty="0">
                <a:latin typeface="Arial" panose="020B0604020202020204" pitchFamily="34" charset="0"/>
              </a:rPr>
              <a:t>monitored to track </a:t>
            </a:r>
            <a:r>
              <a:rPr lang="en-GB" sz="2400" dirty="0" smtClean="0">
                <a:latin typeface="Arial" panose="020B0604020202020204" pitchFamily="34" charset="0"/>
              </a:rPr>
              <a:t>skills development during </a:t>
            </a:r>
            <a:r>
              <a:rPr lang="en-GB" sz="2400" dirty="0">
                <a:latin typeface="Arial" panose="020B0604020202020204" pitchFamily="34" charset="0"/>
              </a:rPr>
              <a:t>the year under review. </a:t>
            </a:r>
            <a:endParaRPr lang="en-GB" sz="2400" dirty="0" smtClean="0">
              <a:latin typeface="Arial" panose="020B0604020202020204" pitchFamily="34" charset="0"/>
            </a:endParaRPr>
          </a:p>
          <a:p>
            <a:pPr>
              <a:spcAft>
                <a:spcPts val="0"/>
              </a:spcAft>
            </a:pPr>
            <a:endParaRPr lang="en-GB" sz="2400" dirty="0">
              <a:latin typeface="Arial" panose="020B0604020202020204" pitchFamily="34" charset="0"/>
            </a:endParaRPr>
          </a:p>
          <a:p>
            <a:pPr>
              <a:spcAft>
                <a:spcPts val="0"/>
              </a:spcAft>
            </a:pPr>
            <a:r>
              <a:rPr lang="en-GB" sz="2400" dirty="0" smtClean="0">
                <a:latin typeface="Arial" panose="020B0604020202020204" pitchFamily="34" charset="0"/>
              </a:rPr>
              <a:t>Four </a:t>
            </a:r>
            <a:r>
              <a:rPr lang="en-GB" sz="2400" dirty="0">
                <a:latin typeface="Arial" panose="020B0604020202020204" pitchFamily="34" charset="0"/>
              </a:rPr>
              <a:t>out of five targets have been </a:t>
            </a:r>
            <a:r>
              <a:rPr lang="en-GB" sz="2400" dirty="0" smtClean="0">
                <a:latin typeface="Arial" panose="020B0604020202020204" pitchFamily="34" charset="0"/>
              </a:rPr>
              <a:t>achieved.</a:t>
            </a:r>
            <a:r>
              <a:rPr lang="en-GB" sz="2400" dirty="0">
                <a:latin typeface="Arial" panose="020B0604020202020204" pitchFamily="34" charset="0"/>
                <a:ea typeface="Calibri" panose="020F0502020204030204" pitchFamily="34" charset="0"/>
              </a:rPr>
              <a:t> </a:t>
            </a:r>
            <a:endParaRPr lang="en-ZA" sz="2400" dirty="0">
              <a:effectLst/>
            </a:endParaRPr>
          </a:p>
        </p:txBody>
      </p:sp>
    </p:spTree>
    <p:extLst>
      <p:ext uri="{BB962C8B-B14F-4D97-AF65-F5344CB8AC3E}">
        <p14:creationId xmlns:p14="http://schemas.microsoft.com/office/powerpoint/2010/main" xmlns="" val="28793298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28</a:t>
            </a:fld>
            <a:endParaRPr lang="en-US" altLang="en-US" sz="1400" b="1" dirty="0"/>
          </a:p>
        </p:txBody>
      </p:sp>
      <p:sp>
        <p:nvSpPr>
          <p:cNvPr id="7" name="TextBox 6"/>
          <p:cNvSpPr txBox="1"/>
          <p:nvPr/>
        </p:nvSpPr>
        <p:spPr>
          <a:xfrm>
            <a:off x="548640" y="565075"/>
            <a:ext cx="8046720" cy="523220"/>
          </a:xfrm>
          <a:prstGeom prst="rect">
            <a:avLst/>
          </a:prstGeom>
          <a:solidFill>
            <a:srgbClr val="005024"/>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a:t>Programme </a:t>
            </a:r>
            <a:r>
              <a:rPr lang="en-US" dirty="0" smtClean="0"/>
              <a:t>5: Skills Development </a:t>
            </a:r>
            <a:endParaRPr lang="en-ZA" dirty="0"/>
          </a:p>
        </p:txBody>
      </p:sp>
      <p:sp>
        <p:nvSpPr>
          <p:cNvPr id="4" name="Rectangle 3"/>
          <p:cNvSpPr/>
          <p:nvPr/>
        </p:nvSpPr>
        <p:spPr>
          <a:xfrm>
            <a:off x="457200" y="949655"/>
            <a:ext cx="8229600" cy="410882"/>
          </a:xfrm>
          <a:prstGeom prst="rect">
            <a:avLst/>
          </a:prstGeom>
        </p:spPr>
        <p:txBody>
          <a:bodyPr wrap="square">
            <a:spAutoFit/>
          </a:bodyPr>
          <a:lstStyle/>
          <a:p>
            <a:pPr marL="285750" indent="-285750" algn="just" fontAlgn="ctr">
              <a:lnSpc>
                <a:spcPct val="115000"/>
              </a:lnSpc>
              <a:spcBef>
                <a:spcPts val="285"/>
              </a:spcBef>
              <a:spcAft>
                <a:spcPts val="0"/>
              </a:spcAft>
              <a:buFont typeface="Arial" panose="020B0604020202020204" pitchFamily="34" charset="0"/>
              <a:buChar char="•"/>
            </a:pPr>
            <a:endParaRPr lang="en-ZA"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1121830192"/>
              </p:ext>
            </p:extLst>
          </p:nvPr>
        </p:nvGraphicFramePr>
        <p:xfrm>
          <a:off x="548641" y="1784805"/>
          <a:ext cx="8046718" cy="3154680"/>
        </p:xfrm>
        <a:graphic>
          <a:graphicData uri="http://schemas.openxmlformats.org/drawingml/2006/table">
            <a:tbl>
              <a:tblPr firstRow="1" firstCol="1" bandRow="1">
                <a:tableStyleId>{5940675A-B579-460E-94D1-54222C63F5DA}</a:tableStyleId>
              </a:tblPr>
              <a:tblGrid>
                <a:gridCol w="605206"/>
                <a:gridCol w="2950394"/>
                <a:gridCol w="2210412"/>
                <a:gridCol w="2280706"/>
              </a:tblGrid>
              <a:tr h="507492">
                <a:tc>
                  <a:txBody>
                    <a:bodyPr/>
                    <a:lstStyle/>
                    <a:p>
                      <a:pPr algn="ctr">
                        <a:lnSpc>
                          <a:spcPct val="115000"/>
                        </a:lnSpc>
                        <a:spcAft>
                          <a:spcPts val="0"/>
                        </a:spcAft>
                      </a:pPr>
                      <a:r>
                        <a:rPr lang="en-GB" sz="2000" b="1" dirty="0">
                          <a:effectLst/>
                          <a:latin typeface="+mn-lt"/>
                        </a:rPr>
                        <a:t>No </a:t>
                      </a:r>
                      <a:endParaRPr lang="en-ZA" sz="2000" b="1" dirty="0">
                        <a:effectLst/>
                        <a:latin typeface="+mn-lt"/>
                        <a:ea typeface="Calibri" panose="020F0502020204030204" pitchFamily="34" charset="0"/>
                        <a:cs typeface="Times New Roman" panose="02020603050405020304" pitchFamily="18" charset="0"/>
                      </a:endParaRPr>
                    </a:p>
                  </a:txBody>
                  <a:tcPr marL="59888" marR="59888" marT="0" marB="0"/>
                </a:tc>
                <a:tc>
                  <a:txBody>
                    <a:bodyPr/>
                    <a:lstStyle/>
                    <a:p>
                      <a:pPr algn="ctr">
                        <a:lnSpc>
                          <a:spcPct val="115000"/>
                        </a:lnSpc>
                        <a:spcAft>
                          <a:spcPts val="0"/>
                        </a:spcAft>
                      </a:pPr>
                      <a:r>
                        <a:rPr lang="en-GB" sz="2000" b="1" dirty="0">
                          <a:effectLst/>
                          <a:latin typeface="+mn-lt"/>
                        </a:rPr>
                        <a:t>Outcome indicator target</a:t>
                      </a:r>
                      <a:endParaRPr lang="en-ZA" sz="2000" b="1" dirty="0">
                        <a:effectLst/>
                        <a:latin typeface="+mn-lt"/>
                        <a:ea typeface="Calibri" panose="020F0502020204030204" pitchFamily="34" charset="0"/>
                        <a:cs typeface="Times New Roman" panose="02020603050405020304" pitchFamily="18" charset="0"/>
                      </a:endParaRPr>
                    </a:p>
                  </a:txBody>
                  <a:tcPr marL="59888" marR="59888" marT="0" marB="0"/>
                </a:tc>
                <a:tc>
                  <a:txBody>
                    <a:bodyPr/>
                    <a:lstStyle/>
                    <a:p>
                      <a:pPr algn="ctr">
                        <a:lnSpc>
                          <a:spcPct val="115000"/>
                        </a:lnSpc>
                        <a:spcAft>
                          <a:spcPts val="0"/>
                        </a:spcAft>
                      </a:pPr>
                      <a:r>
                        <a:rPr lang="en-GB" sz="2000" b="1" dirty="0">
                          <a:effectLst/>
                          <a:latin typeface="+mn-lt"/>
                        </a:rPr>
                        <a:t>Planned target for 2016/17</a:t>
                      </a:r>
                      <a:endParaRPr lang="en-ZA" sz="2000" b="1" dirty="0">
                        <a:effectLst/>
                        <a:latin typeface="+mn-lt"/>
                        <a:ea typeface="Calibri" panose="020F0502020204030204" pitchFamily="34" charset="0"/>
                        <a:cs typeface="Times New Roman" panose="02020603050405020304" pitchFamily="18" charset="0"/>
                      </a:endParaRPr>
                    </a:p>
                  </a:txBody>
                  <a:tcPr marL="59888" marR="59888" marT="0" marB="0"/>
                </a:tc>
                <a:tc>
                  <a:txBody>
                    <a:bodyPr/>
                    <a:lstStyle/>
                    <a:p>
                      <a:pPr algn="ctr">
                        <a:lnSpc>
                          <a:spcPct val="115000"/>
                        </a:lnSpc>
                        <a:spcAft>
                          <a:spcPts val="0"/>
                        </a:spcAft>
                      </a:pPr>
                      <a:r>
                        <a:rPr lang="en-GB" sz="2000" b="1" dirty="0">
                          <a:effectLst/>
                          <a:latin typeface="+mn-lt"/>
                        </a:rPr>
                        <a:t>Actual Achievement 2016/17</a:t>
                      </a:r>
                      <a:endParaRPr lang="en-ZA" sz="2000" b="1" dirty="0">
                        <a:effectLst/>
                        <a:latin typeface="+mn-lt"/>
                        <a:ea typeface="Calibri" panose="020F0502020204030204" pitchFamily="34" charset="0"/>
                        <a:cs typeface="Times New Roman" panose="02020603050405020304" pitchFamily="18" charset="0"/>
                      </a:endParaRPr>
                    </a:p>
                  </a:txBody>
                  <a:tcPr marL="59888" marR="59888" marT="0" marB="0"/>
                </a:tc>
              </a:tr>
              <a:tr h="931587">
                <a:tc>
                  <a:txBody>
                    <a:bodyPr/>
                    <a:lstStyle/>
                    <a:p>
                      <a:pPr marL="342900" lvl="0" indent="-342900" algn="l">
                        <a:spcAft>
                          <a:spcPts val="0"/>
                        </a:spcAft>
                        <a:buFont typeface="+mj-lt"/>
                        <a:buAutoNum type="arabicPeriod"/>
                      </a:pPr>
                      <a:r>
                        <a:rPr lang="en-GB" sz="2000" dirty="0">
                          <a:effectLst/>
                          <a:latin typeface="+mn-lt"/>
                        </a:rPr>
                        <a:t> </a:t>
                      </a:r>
                      <a:endParaRPr lang="en-ZA" sz="2000" dirty="0">
                        <a:effectLst/>
                        <a:latin typeface="+mn-lt"/>
                        <a:ea typeface="Calibri" panose="020F0502020204030204" pitchFamily="34" charset="0"/>
                        <a:cs typeface="Times New Roman" panose="02020603050405020304" pitchFamily="18" charset="0"/>
                      </a:endParaRPr>
                    </a:p>
                  </a:txBody>
                  <a:tcPr marL="59888" marR="59888" marT="0" marB="0"/>
                </a:tc>
                <a:tc>
                  <a:txBody>
                    <a:bodyPr/>
                    <a:lstStyle/>
                    <a:p>
                      <a:pPr algn="l">
                        <a:lnSpc>
                          <a:spcPct val="115000"/>
                        </a:lnSpc>
                        <a:spcAft>
                          <a:spcPts val="0"/>
                        </a:spcAft>
                      </a:pPr>
                      <a:r>
                        <a:rPr lang="en-GB" sz="2000" dirty="0">
                          <a:effectLst/>
                          <a:latin typeface="+mn-lt"/>
                        </a:rPr>
                        <a:t>National artisan learners employed or self-employed (%)</a:t>
                      </a:r>
                      <a:endParaRPr lang="en-ZA" sz="2000" dirty="0">
                        <a:effectLst/>
                        <a:latin typeface="+mn-lt"/>
                        <a:ea typeface="Calibri" panose="020F0502020204030204" pitchFamily="34" charset="0"/>
                        <a:cs typeface="Times New Roman" panose="02020603050405020304" pitchFamily="18" charset="0"/>
                      </a:endParaRPr>
                    </a:p>
                  </a:txBody>
                  <a:tcPr marL="59888" marR="59888" marT="0" marB="0"/>
                </a:tc>
                <a:tc>
                  <a:txBody>
                    <a:bodyPr/>
                    <a:lstStyle/>
                    <a:p>
                      <a:pPr algn="ctr">
                        <a:lnSpc>
                          <a:spcPct val="115000"/>
                        </a:lnSpc>
                        <a:spcAft>
                          <a:spcPts val="0"/>
                        </a:spcAft>
                      </a:pPr>
                      <a:r>
                        <a:rPr lang="en-GB" sz="2000" dirty="0">
                          <a:effectLst/>
                          <a:latin typeface="+mn-lt"/>
                        </a:rPr>
                        <a:t>67%</a:t>
                      </a:r>
                      <a:endParaRPr lang="en-ZA" sz="2000" dirty="0">
                        <a:effectLst/>
                        <a:latin typeface="+mn-lt"/>
                        <a:ea typeface="Calibri" panose="020F0502020204030204" pitchFamily="34" charset="0"/>
                        <a:cs typeface="Times New Roman" panose="02020603050405020304" pitchFamily="18" charset="0"/>
                      </a:endParaRPr>
                    </a:p>
                  </a:txBody>
                  <a:tcPr marL="59888" marR="59888" marT="0" marB="0"/>
                </a:tc>
                <a:tc>
                  <a:txBody>
                    <a:bodyPr/>
                    <a:lstStyle/>
                    <a:p>
                      <a:pPr algn="ctr">
                        <a:lnSpc>
                          <a:spcPct val="115000"/>
                        </a:lnSpc>
                        <a:spcAft>
                          <a:spcPts val="0"/>
                        </a:spcAft>
                      </a:pPr>
                      <a:r>
                        <a:rPr lang="en-GB" sz="2000" dirty="0">
                          <a:effectLst/>
                          <a:latin typeface="+mn-lt"/>
                        </a:rPr>
                        <a:t>79</a:t>
                      </a:r>
                      <a:r>
                        <a:rPr lang="en-GB" sz="2000" dirty="0" smtClean="0">
                          <a:effectLst/>
                          <a:latin typeface="+mn-lt"/>
                        </a:rPr>
                        <a:t>%</a:t>
                      </a:r>
                    </a:p>
                  </a:txBody>
                  <a:tcPr marL="59888" marR="59888" marT="0" marB="0"/>
                </a:tc>
              </a:tr>
              <a:tr h="1051363">
                <a:tc>
                  <a:txBody>
                    <a:bodyPr/>
                    <a:lstStyle/>
                    <a:p>
                      <a:pPr marL="0" lvl="0" indent="0" algn="l">
                        <a:spcAft>
                          <a:spcPts val="0"/>
                        </a:spcAft>
                        <a:buFont typeface="+mj-lt"/>
                        <a:buNone/>
                      </a:pPr>
                      <a:r>
                        <a:rPr lang="en-GB" sz="2000" dirty="0" smtClean="0">
                          <a:effectLst/>
                          <a:latin typeface="+mn-lt"/>
                        </a:rPr>
                        <a:t>2.</a:t>
                      </a:r>
                      <a:r>
                        <a:rPr lang="en-GB" sz="2000" dirty="0">
                          <a:effectLst/>
                          <a:latin typeface="+mn-lt"/>
                        </a:rPr>
                        <a:t> </a:t>
                      </a:r>
                      <a:endParaRPr lang="en-ZA" sz="2000" dirty="0">
                        <a:effectLst/>
                        <a:latin typeface="+mn-lt"/>
                        <a:ea typeface="Calibri" panose="020F0502020204030204" pitchFamily="34" charset="0"/>
                        <a:cs typeface="Times New Roman" panose="02020603050405020304" pitchFamily="18" charset="0"/>
                      </a:endParaRPr>
                    </a:p>
                  </a:txBody>
                  <a:tcPr marL="59888" marR="59888" marT="0" marB="0"/>
                </a:tc>
                <a:tc>
                  <a:txBody>
                    <a:bodyPr/>
                    <a:lstStyle/>
                    <a:p>
                      <a:pPr algn="l">
                        <a:lnSpc>
                          <a:spcPct val="115000"/>
                        </a:lnSpc>
                        <a:spcAft>
                          <a:spcPts val="0"/>
                        </a:spcAft>
                      </a:pPr>
                      <a:r>
                        <a:rPr lang="en-GB" sz="2000" dirty="0">
                          <a:effectLst/>
                          <a:latin typeface="+mn-lt"/>
                        </a:rPr>
                        <a:t>Proportion of SETAs meeting standards of good governance (%)</a:t>
                      </a:r>
                      <a:endParaRPr lang="en-ZA" sz="2000" dirty="0">
                        <a:effectLst/>
                        <a:latin typeface="+mn-lt"/>
                        <a:ea typeface="Calibri" panose="020F0502020204030204" pitchFamily="34" charset="0"/>
                        <a:cs typeface="Times New Roman" panose="02020603050405020304" pitchFamily="18" charset="0"/>
                      </a:endParaRPr>
                    </a:p>
                  </a:txBody>
                  <a:tcPr marL="59888" marR="59888" marT="0" marB="0"/>
                </a:tc>
                <a:tc>
                  <a:txBody>
                    <a:bodyPr/>
                    <a:lstStyle/>
                    <a:p>
                      <a:pPr algn="ctr">
                        <a:lnSpc>
                          <a:spcPct val="115000"/>
                        </a:lnSpc>
                        <a:spcAft>
                          <a:spcPts val="0"/>
                        </a:spcAft>
                      </a:pPr>
                      <a:r>
                        <a:rPr lang="en-GB" sz="2000">
                          <a:effectLst/>
                          <a:latin typeface="+mn-lt"/>
                        </a:rPr>
                        <a:t>100%</a:t>
                      </a:r>
                      <a:endParaRPr lang="en-ZA" sz="2000">
                        <a:effectLst/>
                        <a:latin typeface="+mn-lt"/>
                        <a:ea typeface="Calibri" panose="020F0502020204030204" pitchFamily="34" charset="0"/>
                        <a:cs typeface="Times New Roman" panose="02020603050405020304" pitchFamily="18" charset="0"/>
                      </a:endParaRPr>
                    </a:p>
                  </a:txBody>
                  <a:tcPr marL="59888" marR="59888" marT="0" marB="0"/>
                </a:tc>
                <a:tc>
                  <a:txBody>
                    <a:bodyPr/>
                    <a:lstStyle/>
                    <a:p>
                      <a:pPr algn="ctr">
                        <a:lnSpc>
                          <a:spcPct val="115000"/>
                        </a:lnSpc>
                        <a:spcAft>
                          <a:spcPts val="0"/>
                        </a:spcAft>
                      </a:pPr>
                      <a:r>
                        <a:rPr lang="en-GB" sz="2000" dirty="0">
                          <a:effectLst/>
                          <a:latin typeface="+mn-lt"/>
                        </a:rPr>
                        <a:t>71</a:t>
                      </a:r>
                      <a:r>
                        <a:rPr lang="en-GB" sz="2000" dirty="0" smtClean="0">
                          <a:effectLst/>
                          <a:latin typeface="+mn-lt"/>
                        </a:rPr>
                        <a:t>%</a:t>
                      </a:r>
                    </a:p>
                  </a:txBody>
                  <a:tcPr marL="59888" marR="59888" marT="0" marB="0"/>
                </a:tc>
              </a:tr>
            </a:tbl>
          </a:graphicData>
        </a:graphic>
      </p:graphicFrame>
    </p:spTree>
    <p:extLst>
      <p:ext uri="{BB962C8B-B14F-4D97-AF65-F5344CB8AC3E}">
        <p14:creationId xmlns:p14="http://schemas.microsoft.com/office/powerpoint/2010/main" xmlns="" val="16407579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5875"/>
            <a:ext cx="9144000" cy="687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29</a:t>
            </a:fld>
            <a:endParaRPr lang="en-US" altLang="en-US" sz="1400" b="1" dirty="0"/>
          </a:p>
        </p:txBody>
      </p:sp>
      <p:sp>
        <p:nvSpPr>
          <p:cNvPr id="7" name="TextBox 6"/>
          <p:cNvSpPr txBox="1"/>
          <p:nvPr/>
        </p:nvSpPr>
        <p:spPr>
          <a:xfrm>
            <a:off x="535442" y="562479"/>
            <a:ext cx="8046720" cy="523220"/>
          </a:xfrm>
          <a:prstGeom prst="rect">
            <a:avLst/>
          </a:prstGeom>
          <a:solidFill>
            <a:srgbClr val="005024"/>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a:t>Programme </a:t>
            </a:r>
            <a:r>
              <a:rPr lang="en-US" dirty="0" smtClean="0"/>
              <a:t>5: Skills Development </a:t>
            </a:r>
            <a:endParaRPr lang="en-ZA" dirty="0"/>
          </a:p>
        </p:txBody>
      </p:sp>
      <p:sp>
        <p:nvSpPr>
          <p:cNvPr id="4" name="Rectangle 3"/>
          <p:cNvSpPr/>
          <p:nvPr/>
        </p:nvSpPr>
        <p:spPr>
          <a:xfrm>
            <a:off x="457200" y="949655"/>
            <a:ext cx="8229600" cy="410882"/>
          </a:xfrm>
          <a:prstGeom prst="rect">
            <a:avLst/>
          </a:prstGeom>
        </p:spPr>
        <p:txBody>
          <a:bodyPr wrap="square">
            <a:spAutoFit/>
          </a:bodyPr>
          <a:lstStyle/>
          <a:p>
            <a:pPr marL="285750" indent="-285750" algn="just" fontAlgn="ctr">
              <a:lnSpc>
                <a:spcPct val="115000"/>
              </a:lnSpc>
              <a:spcBef>
                <a:spcPts val="285"/>
              </a:spcBef>
              <a:spcAft>
                <a:spcPts val="0"/>
              </a:spcAft>
              <a:buFont typeface="Arial" panose="020B0604020202020204" pitchFamily="34" charset="0"/>
              <a:buChar char="•"/>
            </a:pPr>
            <a:endParaRPr lang="en-ZA"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3388183914"/>
              </p:ext>
            </p:extLst>
          </p:nvPr>
        </p:nvGraphicFramePr>
        <p:xfrm>
          <a:off x="609600" y="1360537"/>
          <a:ext cx="7972561" cy="4556760"/>
        </p:xfrm>
        <a:graphic>
          <a:graphicData uri="http://schemas.openxmlformats.org/drawingml/2006/table">
            <a:tbl>
              <a:tblPr firstRow="1" firstCol="1" bandRow="1">
                <a:tableStyleId>{5940675A-B579-460E-94D1-54222C63F5DA}</a:tableStyleId>
              </a:tblPr>
              <a:tblGrid>
                <a:gridCol w="703803"/>
                <a:gridCol w="2362567"/>
                <a:gridCol w="2453096"/>
                <a:gridCol w="2453095"/>
              </a:tblGrid>
              <a:tr h="553407">
                <a:tc>
                  <a:txBody>
                    <a:bodyPr/>
                    <a:lstStyle/>
                    <a:p>
                      <a:pPr algn="l">
                        <a:lnSpc>
                          <a:spcPct val="115000"/>
                        </a:lnSpc>
                        <a:spcAft>
                          <a:spcPts val="0"/>
                        </a:spcAft>
                      </a:pPr>
                      <a:r>
                        <a:rPr lang="en-GB" sz="2000" b="1" dirty="0">
                          <a:effectLst/>
                        </a:rPr>
                        <a:t>No </a:t>
                      </a:r>
                      <a:endParaRPr lang="en-ZA"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9888" marR="59888" marT="0" marB="0"/>
                </a:tc>
                <a:tc>
                  <a:txBody>
                    <a:bodyPr/>
                    <a:lstStyle/>
                    <a:p>
                      <a:pPr algn="ctr">
                        <a:lnSpc>
                          <a:spcPct val="115000"/>
                        </a:lnSpc>
                        <a:spcAft>
                          <a:spcPts val="0"/>
                        </a:spcAft>
                      </a:pPr>
                      <a:r>
                        <a:rPr lang="en-GB" sz="2000" b="1" dirty="0">
                          <a:effectLst/>
                        </a:rPr>
                        <a:t>Outcome indicator target</a:t>
                      </a:r>
                      <a:endParaRPr lang="en-ZA"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9888" marR="59888" marT="0" marB="0"/>
                </a:tc>
                <a:tc>
                  <a:txBody>
                    <a:bodyPr/>
                    <a:lstStyle/>
                    <a:p>
                      <a:pPr algn="ctr">
                        <a:lnSpc>
                          <a:spcPct val="115000"/>
                        </a:lnSpc>
                        <a:spcAft>
                          <a:spcPts val="0"/>
                        </a:spcAft>
                      </a:pPr>
                      <a:r>
                        <a:rPr lang="en-GB" sz="2000" b="1" dirty="0">
                          <a:effectLst/>
                        </a:rPr>
                        <a:t>Planned target for 2016/17</a:t>
                      </a:r>
                      <a:endParaRPr lang="en-ZA"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9888" marR="59888" marT="0" marB="0"/>
                </a:tc>
                <a:tc>
                  <a:txBody>
                    <a:bodyPr/>
                    <a:lstStyle/>
                    <a:p>
                      <a:pPr algn="ctr">
                        <a:lnSpc>
                          <a:spcPct val="115000"/>
                        </a:lnSpc>
                        <a:spcAft>
                          <a:spcPts val="0"/>
                        </a:spcAft>
                      </a:pPr>
                      <a:r>
                        <a:rPr lang="en-GB" sz="2000" b="1" dirty="0">
                          <a:effectLst/>
                        </a:rPr>
                        <a:t>Actual Achievement 2016/17</a:t>
                      </a:r>
                      <a:endParaRPr lang="en-ZA"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9888" marR="59888" marT="0" marB="0"/>
                </a:tc>
              </a:tr>
              <a:tr h="765233">
                <a:tc>
                  <a:txBody>
                    <a:bodyPr/>
                    <a:lstStyle/>
                    <a:p>
                      <a:pPr marL="0" lvl="0" indent="0" algn="l">
                        <a:spcAft>
                          <a:spcPts val="0"/>
                        </a:spcAft>
                        <a:buFont typeface="+mj-lt"/>
                        <a:buNone/>
                      </a:pPr>
                      <a:r>
                        <a:rPr lang="en-GB" sz="2000" dirty="0" smtClean="0">
                          <a:effectLst/>
                          <a:latin typeface="+mn-lt"/>
                          <a:ea typeface="+mn-ea"/>
                          <a:cs typeface="+mn-cs"/>
                        </a:rPr>
                        <a:t>3.</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9888" marR="59888" marT="0" marB="0"/>
                </a:tc>
                <a:tc>
                  <a:txBody>
                    <a:bodyPr/>
                    <a:lstStyle/>
                    <a:p>
                      <a:pPr algn="l">
                        <a:lnSpc>
                          <a:spcPct val="115000"/>
                        </a:lnSpc>
                        <a:spcAft>
                          <a:spcPts val="0"/>
                        </a:spcAft>
                      </a:pPr>
                      <a:r>
                        <a:rPr lang="en-GB" sz="2000">
                          <a:effectLst/>
                        </a:rPr>
                        <a:t>Work based learning opportunities (n)</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59888" marR="59888" marT="0" marB="0"/>
                </a:tc>
                <a:tc>
                  <a:txBody>
                    <a:bodyPr/>
                    <a:lstStyle/>
                    <a:p>
                      <a:pPr algn="ctr">
                        <a:lnSpc>
                          <a:spcPct val="115000"/>
                        </a:lnSpc>
                        <a:spcAft>
                          <a:spcPts val="0"/>
                        </a:spcAft>
                      </a:pPr>
                      <a:r>
                        <a:rPr lang="en-GB" sz="2000" dirty="0">
                          <a:effectLst/>
                        </a:rPr>
                        <a:t>120 000</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9888" marR="59888" marT="0" marB="0"/>
                </a:tc>
                <a:tc>
                  <a:txBody>
                    <a:bodyPr/>
                    <a:lstStyle/>
                    <a:p>
                      <a:pPr algn="ctr">
                        <a:lnSpc>
                          <a:spcPct val="115000"/>
                        </a:lnSpc>
                        <a:spcAft>
                          <a:spcPts val="0"/>
                        </a:spcAft>
                      </a:pPr>
                      <a:r>
                        <a:rPr lang="en-GB" sz="2000" dirty="0">
                          <a:effectLst/>
                          <a:latin typeface="+mn-lt"/>
                        </a:rPr>
                        <a:t>148 517 </a:t>
                      </a:r>
                      <a:endParaRPr lang="en-GB" sz="2000" dirty="0" smtClean="0">
                        <a:effectLst/>
                        <a:latin typeface="+mn-lt"/>
                      </a:endParaRPr>
                    </a:p>
                  </a:txBody>
                  <a:tcPr marL="59888" marR="59888" marT="0" marB="0"/>
                </a:tc>
              </a:tr>
              <a:tr h="459140">
                <a:tc>
                  <a:txBody>
                    <a:bodyPr/>
                    <a:lstStyle/>
                    <a:p>
                      <a:pPr marL="0" lvl="0" indent="0" algn="l">
                        <a:spcAft>
                          <a:spcPts val="0"/>
                        </a:spcAft>
                        <a:buFont typeface="+mj-lt"/>
                        <a:buNone/>
                      </a:pPr>
                      <a:r>
                        <a:rPr lang="en-GB" sz="2000" dirty="0" smtClean="0">
                          <a:effectLst/>
                          <a:latin typeface="+mn-lt"/>
                          <a:ea typeface="+mn-ea"/>
                          <a:cs typeface="+mn-cs"/>
                        </a:rPr>
                        <a:t>4.</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9888" marR="59888" marT="0" marB="0"/>
                </a:tc>
                <a:tc>
                  <a:txBody>
                    <a:bodyPr/>
                    <a:lstStyle/>
                    <a:p>
                      <a:pPr algn="l">
                        <a:lnSpc>
                          <a:spcPct val="115000"/>
                        </a:lnSpc>
                        <a:spcAft>
                          <a:spcPts val="0"/>
                        </a:spcAft>
                      </a:pPr>
                      <a:r>
                        <a:rPr lang="en-GB" sz="2000" dirty="0">
                          <a:effectLst/>
                        </a:rPr>
                        <a:t>New artisans qualified per annum (n)</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9888" marR="59888" marT="0" marB="0"/>
                </a:tc>
                <a:tc>
                  <a:txBody>
                    <a:bodyPr/>
                    <a:lstStyle/>
                    <a:p>
                      <a:pPr algn="ctr">
                        <a:lnSpc>
                          <a:spcPct val="115000"/>
                        </a:lnSpc>
                        <a:spcAft>
                          <a:spcPts val="0"/>
                        </a:spcAft>
                      </a:pPr>
                      <a:r>
                        <a:rPr lang="en-GB" sz="2000" dirty="0">
                          <a:effectLst/>
                        </a:rPr>
                        <a:t>21 110</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9888" marR="59888" marT="0" marB="0"/>
                </a:tc>
                <a:tc>
                  <a:txBody>
                    <a:bodyPr/>
                    <a:lstStyle/>
                    <a:p>
                      <a:pPr algn="ctr">
                        <a:lnSpc>
                          <a:spcPct val="115000"/>
                        </a:lnSpc>
                        <a:spcAft>
                          <a:spcPts val="0"/>
                        </a:spcAft>
                      </a:pPr>
                      <a:r>
                        <a:rPr lang="en-GB" sz="2000" dirty="0">
                          <a:effectLst/>
                          <a:latin typeface="+mn-lt"/>
                        </a:rPr>
                        <a:t>21 188 </a:t>
                      </a:r>
                      <a:endParaRPr lang="en-GB" sz="2000" dirty="0" smtClean="0">
                        <a:effectLst/>
                        <a:latin typeface="+mn-lt"/>
                      </a:endParaRPr>
                    </a:p>
                    <a:p>
                      <a:pPr algn="ctr">
                        <a:lnSpc>
                          <a:spcPct val="115000"/>
                        </a:lnSpc>
                        <a:spcAft>
                          <a:spcPts val="0"/>
                        </a:spcAft>
                      </a:pPr>
                      <a:r>
                        <a:rPr lang="en-GB" sz="2000" dirty="0">
                          <a:effectLst/>
                          <a:latin typeface="+mn-lt"/>
                        </a:rPr>
                        <a:t> </a:t>
                      </a:r>
                      <a:endParaRPr lang="en-ZA" sz="2000" dirty="0">
                        <a:effectLst/>
                        <a:latin typeface="+mn-lt"/>
                        <a:ea typeface="Calibri" panose="020F0502020204030204" pitchFamily="34" charset="0"/>
                        <a:cs typeface="Times New Roman" panose="02020603050405020304" pitchFamily="18" charset="0"/>
                      </a:endParaRPr>
                    </a:p>
                  </a:txBody>
                  <a:tcPr marL="59888" marR="59888" marT="0" marB="0"/>
                </a:tc>
              </a:tr>
              <a:tr h="765233">
                <a:tc>
                  <a:txBody>
                    <a:bodyPr/>
                    <a:lstStyle/>
                    <a:p>
                      <a:pPr marL="0" lvl="0" indent="0" algn="l">
                        <a:spcAft>
                          <a:spcPts val="0"/>
                        </a:spcAft>
                        <a:buFont typeface="+mj-lt"/>
                        <a:buNone/>
                      </a:pPr>
                      <a:r>
                        <a:rPr lang="en-GB" sz="2000" dirty="0" smtClean="0">
                          <a:effectLst/>
                          <a:latin typeface="+mn-lt"/>
                          <a:ea typeface="+mn-ea"/>
                          <a:cs typeface="+mn-cs"/>
                        </a:rPr>
                        <a:t>5.</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9888" marR="59888" marT="0" marB="0"/>
                </a:tc>
                <a:tc>
                  <a:txBody>
                    <a:bodyPr/>
                    <a:lstStyle/>
                    <a:p>
                      <a:pPr algn="l">
                        <a:lnSpc>
                          <a:spcPct val="115000"/>
                        </a:lnSpc>
                        <a:spcAft>
                          <a:spcPts val="0"/>
                        </a:spcAft>
                      </a:pPr>
                      <a:r>
                        <a:rPr lang="en-GB" sz="2000">
                          <a:effectLst/>
                        </a:rPr>
                        <a:t>New artisan learners registered nationally per annum (n)</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59888" marR="59888" marT="0" marB="0"/>
                </a:tc>
                <a:tc>
                  <a:txBody>
                    <a:bodyPr/>
                    <a:lstStyle/>
                    <a:p>
                      <a:pPr algn="ctr">
                        <a:lnSpc>
                          <a:spcPct val="115000"/>
                        </a:lnSpc>
                        <a:spcAft>
                          <a:spcPts val="0"/>
                        </a:spcAft>
                      </a:pPr>
                      <a:r>
                        <a:rPr lang="en-GB" sz="2000">
                          <a:effectLst/>
                        </a:rPr>
                        <a:t>30 750</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59888" marR="59888" marT="0" marB="0"/>
                </a:tc>
                <a:tc>
                  <a:txBody>
                    <a:bodyPr/>
                    <a:lstStyle/>
                    <a:p>
                      <a:pPr algn="ctr">
                        <a:lnSpc>
                          <a:spcPct val="115000"/>
                        </a:lnSpc>
                        <a:spcAft>
                          <a:spcPts val="0"/>
                        </a:spcAft>
                      </a:pPr>
                      <a:r>
                        <a:rPr lang="en-GB" sz="2000" dirty="0">
                          <a:effectLst/>
                          <a:latin typeface="+mn-lt"/>
                        </a:rPr>
                        <a:t>30 814</a:t>
                      </a:r>
                      <a:endParaRPr lang="en-ZA" sz="2000" dirty="0">
                        <a:effectLst/>
                        <a:latin typeface="+mn-lt"/>
                      </a:endParaRPr>
                    </a:p>
                    <a:p>
                      <a:pPr algn="ctr">
                        <a:lnSpc>
                          <a:spcPct val="115000"/>
                        </a:lnSpc>
                        <a:spcAft>
                          <a:spcPts val="0"/>
                        </a:spcAft>
                      </a:pPr>
                      <a:r>
                        <a:rPr lang="en-GB" sz="2000" dirty="0">
                          <a:effectLst/>
                          <a:latin typeface="+mn-lt"/>
                        </a:rPr>
                        <a:t> </a:t>
                      </a:r>
                      <a:endParaRPr lang="en-ZA" sz="2000" dirty="0">
                        <a:effectLst/>
                        <a:latin typeface="+mn-lt"/>
                        <a:ea typeface="Calibri" panose="020F0502020204030204" pitchFamily="34" charset="0"/>
                        <a:cs typeface="Times New Roman" panose="02020603050405020304" pitchFamily="18" charset="0"/>
                      </a:endParaRPr>
                    </a:p>
                  </a:txBody>
                  <a:tcPr marL="59888" marR="59888" marT="0" marB="0"/>
                </a:tc>
              </a:tr>
            </a:tbl>
          </a:graphicData>
        </a:graphic>
      </p:graphicFrame>
    </p:spTree>
    <p:extLst>
      <p:ext uri="{BB962C8B-B14F-4D97-AF65-F5344CB8AC3E}">
        <p14:creationId xmlns:p14="http://schemas.microsoft.com/office/powerpoint/2010/main" xmlns="" val="11367715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5876"/>
            <a:ext cx="9144000" cy="6873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6" name="Slide Number Placeholder 7"/>
          <p:cNvSpPr>
            <a:spLocks noGrp="1"/>
          </p:cNvSpPr>
          <p:nvPr>
            <p:ph type="sldNum" sz="quarter" idx="12"/>
          </p:nvPr>
        </p:nvSpPr>
        <p:spPr>
          <a:xfrm>
            <a:off x="7010400" y="6524625"/>
            <a:ext cx="2133600"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0DDC73E1-0CA4-4C04-AC77-27C07BA7E9D9}" type="slidenum">
              <a:rPr lang="en-US" altLang="en-US" b="1"/>
              <a:pPr eaLnBrk="1" hangingPunct="1"/>
              <a:t>3</a:t>
            </a:fld>
            <a:endParaRPr lang="en-US" altLang="en-US" b="1" dirty="0"/>
          </a:p>
        </p:txBody>
      </p:sp>
      <p:sp>
        <p:nvSpPr>
          <p:cNvPr id="3077" name="TextBox 7"/>
          <p:cNvSpPr txBox="1">
            <a:spLocks noChangeArrowheads="1"/>
          </p:cNvSpPr>
          <p:nvPr/>
        </p:nvSpPr>
        <p:spPr bwMode="auto">
          <a:xfrm>
            <a:off x="548640" y="1434283"/>
            <a:ext cx="8046720" cy="4770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692150" indent="-457200" eaLnBrk="0" hangingPunct="0">
              <a:defRPr>
                <a:solidFill>
                  <a:schemeClr val="tx1"/>
                </a:solidFill>
                <a:latin typeface="Arial" charset="0"/>
                <a:ea typeface="ＭＳ Ｐゴシック" pitchFamily="34" charset="-128"/>
              </a:defRPr>
            </a:lvl1pPr>
            <a:lvl2pPr marL="900113" indent="-207963"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marL="363538" lvl="1" indent="-363538" eaLnBrk="1" fontAlgn="ctr" hangingPunct="1">
              <a:spcAft>
                <a:spcPts val="0"/>
              </a:spcAft>
              <a:buFont typeface="Arial" panose="020B0604020202020204" pitchFamily="34" charset="0"/>
              <a:buChar char="•"/>
              <a:defRPr/>
            </a:pPr>
            <a:r>
              <a:rPr lang="en-US" altLang="en-US" sz="2400" dirty="0" smtClean="0">
                <a:cs typeface="Arial" charset="0"/>
              </a:rPr>
              <a:t>In terms of the Annual Performance Plan for </a:t>
            </a:r>
            <a:r>
              <a:rPr lang="en-US" altLang="en-US" sz="2400" dirty="0">
                <a:cs typeface="Arial" charset="0"/>
              </a:rPr>
              <a:t>the 2016/17 financial </a:t>
            </a:r>
            <a:r>
              <a:rPr lang="en-US" altLang="en-US" sz="2400" dirty="0" smtClean="0">
                <a:cs typeface="Arial" charset="0"/>
              </a:rPr>
              <a:t>year,  the Department had 70 targets to achieve </a:t>
            </a:r>
          </a:p>
          <a:p>
            <a:pPr marL="363538" lvl="1" indent="-363538" eaLnBrk="1" fontAlgn="ctr" hangingPunct="1">
              <a:spcAft>
                <a:spcPts val="0"/>
              </a:spcAft>
              <a:buFont typeface="Arial" panose="020B0604020202020204" pitchFamily="34" charset="0"/>
              <a:buChar char="•"/>
              <a:defRPr/>
            </a:pPr>
            <a:r>
              <a:rPr lang="en-US" sz="2400" dirty="0" smtClean="0"/>
              <a:t>The Department has been tabling progress reports to the Portfolio Committee on quarterly basis </a:t>
            </a:r>
          </a:p>
          <a:p>
            <a:pPr marL="363538" lvl="1" indent="-363538" eaLnBrk="1" fontAlgn="ctr" hangingPunct="1">
              <a:spcAft>
                <a:spcPts val="0"/>
              </a:spcAft>
              <a:buFont typeface="Arial" panose="020B0604020202020204" pitchFamily="34" charset="0"/>
              <a:buChar char="•"/>
              <a:defRPr/>
            </a:pPr>
            <a:r>
              <a:rPr lang="en-US" sz="2400" dirty="0" smtClean="0"/>
              <a:t>This is the last quarterly report of the 2016/17 financial year. </a:t>
            </a:r>
          </a:p>
          <a:p>
            <a:pPr marL="363538" lvl="1" indent="-363538" eaLnBrk="1" fontAlgn="ctr" hangingPunct="1">
              <a:spcAft>
                <a:spcPts val="0"/>
              </a:spcAft>
              <a:buFont typeface="Arial" panose="020B0604020202020204" pitchFamily="34" charset="0"/>
              <a:buChar char="•"/>
              <a:defRPr/>
            </a:pPr>
            <a:r>
              <a:rPr lang="en-US" sz="2400" dirty="0" smtClean="0"/>
              <a:t>It provides progress on the targets that were due for completion during </a:t>
            </a:r>
            <a:r>
              <a:rPr lang="en-US" sz="2400" dirty="0"/>
              <a:t>the quarter under </a:t>
            </a:r>
            <a:r>
              <a:rPr lang="en-US" sz="2400" dirty="0" smtClean="0"/>
              <a:t>review</a:t>
            </a:r>
          </a:p>
          <a:p>
            <a:pPr marL="363538" lvl="1" indent="-363538" eaLnBrk="1" fontAlgn="ctr" hangingPunct="1">
              <a:spcAft>
                <a:spcPts val="0"/>
              </a:spcAft>
              <a:buFont typeface="Arial" panose="020B0604020202020204" pitchFamily="34" charset="0"/>
              <a:buChar char="•"/>
              <a:defRPr/>
            </a:pPr>
            <a:r>
              <a:rPr lang="en-US" sz="2400" dirty="0" smtClean="0"/>
              <a:t>It also provides status on targets that were not achieved as at the end of the financial year.</a:t>
            </a:r>
          </a:p>
          <a:p>
            <a:pPr marL="0" lvl="1" indent="0" eaLnBrk="1" fontAlgn="ctr" hangingPunct="1">
              <a:spcAft>
                <a:spcPts val="0"/>
              </a:spcAft>
              <a:defRPr/>
            </a:pPr>
            <a:endParaRPr lang="en-US" sz="2000" dirty="0" smtClean="0"/>
          </a:p>
          <a:p>
            <a:pPr marL="234950" lvl="1" indent="0" eaLnBrk="1" fontAlgn="ctr" hangingPunct="1">
              <a:spcAft>
                <a:spcPts val="0"/>
              </a:spcAft>
              <a:defRPr/>
            </a:pPr>
            <a:endParaRPr lang="en-US" sz="2000" dirty="0"/>
          </a:p>
        </p:txBody>
      </p:sp>
      <p:sp>
        <p:nvSpPr>
          <p:cNvPr id="6" name="TextBox 5"/>
          <p:cNvSpPr txBox="1"/>
          <p:nvPr/>
        </p:nvSpPr>
        <p:spPr>
          <a:xfrm>
            <a:off x="548640" y="530635"/>
            <a:ext cx="8046720" cy="522288"/>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US" sz="2800" b="1" dirty="0" smtClean="0">
                <a:cs typeface="Arial" pitchFamily="34" charset="0"/>
              </a:rPr>
              <a:t>Background </a:t>
            </a:r>
            <a:endParaRPr lang="en-ZA" sz="2800" b="1" dirty="0">
              <a:cs typeface="Arial" pitchFamily="34" charset="0"/>
            </a:endParaRPr>
          </a:p>
        </p:txBody>
      </p:sp>
    </p:spTree>
    <p:extLst>
      <p:ext uri="{BB962C8B-B14F-4D97-AF65-F5344CB8AC3E}">
        <p14:creationId xmlns:p14="http://schemas.microsoft.com/office/powerpoint/2010/main" xmlns="" val="15303828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7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30</a:t>
            </a:fld>
            <a:endParaRPr lang="en-US" altLang="en-US" sz="1400" b="1" dirty="0"/>
          </a:p>
        </p:txBody>
      </p:sp>
      <p:sp>
        <p:nvSpPr>
          <p:cNvPr id="7" name="TextBox 6"/>
          <p:cNvSpPr txBox="1"/>
          <p:nvPr/>
        </p:nvSpPr>
        <p:spPr>
          <a:xfrm>
            <a:off x="522714" y="550724"/>
            <a:ext cx="8046720" cy="523220"/>
          </a:xfrm>
          <a:prstGeom prst="rect">
            <a:avLst/>
          </a:prstGeom>
          <a:solidFill>
            <a:srgbClr val="005024"/>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a:t>Programme 2: </a:t>
            </a:r>
            <a:r>
              <a:rPr lang="en-US" dirty="0" smtClean="0"/>
              <a:t>Planning, Policy and Strategy</a:t>
            </a:r>
            <a:endParaRPr lang="en-ZA" dirty="0"/>
          </a:p>
        </p:txBody>
      </p:sp>
      <p:sp>
        <p:nvSpPr>
          <p:cNvPr id="10" name="Content Placeholder 2"/>
          <p:cNvSpPr txBox="1">
            <a:spLocks/>
          </p:cNvSpPr>
          <p:nvPr/>
        </p:nvSpPr>
        <p:spPr bwMode="auto">
          <a:xfrm>
            <a:off x="531812" y="1143000"/>
            <a:ext cx="8037622"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r>
              <a:rPr lang="en-US" sz="2400" kern="0" dirty="0" smtClean="0"/>
              <a:t>The purpose of the programme is to </a:t>
            </a:r>
            <a:r>
              <a:rPr lang="en-GB" sz="2400" dirty="0" smtClean="0"/>
              <a:t>provide </a:t>
            </a:r>
            <a:r>
              <a:rPr lang="en-GB" sz="2400" dirty="0"/>
              <a:t>strategic direction in the development, implementation and monitoring of Departmental policies and the human resource development strategy for South </a:t>
            </a:r>
            <a:r>
              <a:rPr lang="en-GB" sz="2400" dirty="0" smtClean="0"/>
              <a:t>Africa</a:t>
            </a:r>
          </a:p>
          <a:p>
            <a:pPr eaLnBrk="1" hangingPunct="1"/>
            <a:r>
              <a:rPr lang="en-ZA" sz="2400" kern="0" dirty="0" smtClean="0">
                <a:cs typeface="Arial" pitchFamily="34" charset="0"/>
              </a:rPr>
              <a:t>The programme had 9 targets due for completion in the 4</a:t>
            </a:r>
            <a:r>
              <a:rPr lang="en-ZA" sz="2400" kern="0" baseline="30000" dirty="0" smtClean="0">
                <a:cs typeface="Arial" pitchFamily="34" charset="0"/>
              </a:rPr>
              <a:t>th</a:t>
            </a:r>
            <a:r>
              <a:rPr lang="en-ZA" sz="2400" kern="0" dirty="0" smtClean="0">
                <a:cs typeface="Arial" pitchFamily="34" charset="0"/>
              </a:rPr>
              <a:t> quarter of 2016/17. </a:t>
            </a:r>
          </a:p>
          <a:p>
            <a:pPr eaLnBrk="1" hangingPunct="1"/>
            <a:r>
              <a:rPr lang="en-ZA" sz="2400" kern="0" dirty="0" smtClean="0">
                <a:cs typeface="Arial" pitchFamily="34" charset="0"/>
              </a:rPr>
              <a:t>All (100%) targets were achieved as planned covering the following areas:</a:t>
            </a:r>
          </a:p>
          <a:p>
            <a:pPr lvl="1" eaLnBrk="1" hangingPunct="1"/>
            <a:r>
              <a:rPr lang="en-ZA" sz="2400" kern="0" dirty="0" smtClean="0">
                <a:cs typeface="Arial" pitchFamily="34" charset="0"/>
              </a:rPr>
              <a:t>Steering mechanisms development</a:t>
            </a:r>
          </a:p>
          <a:p>
            <a:pPr lvl="1" eaLnBrk="1" hangingPunct="1"/>
            <a:r>
              <a:rPr lang="en-ZA" sz="2400" kern="0" dirty="0" smtClean="0">
                <a:cs typeface="Arial" pitchFamily="34" charset="0"/>
              </a:rPr>
              <a:t>System monitoring </a:t>
            </a:r>
          </a:p>
          <a:p>
            <a:pPr lvl="1" eaLnBrk="1" hangingPunct="1"/>
            <a:r>
              <a:rPr lang="en-ZA" sz="2400" kern="0" dirty="0" smtClean="0">
                <a:cs typeface="Arial" pitchFamily="34" charset="0"/>
              </a:rPr>
              <a:t>Teaching and learning support </a:t>
            </a:r>
          </a:p>
          <a:p>
            <a:pPr lvl="1" eaLnBrk="1" hangingPunct="1"/>
            <a:r>
              <a:rPr lang="en-ZA" sz="2400" kern="0" dirty="0" smtClean="0">
                <a:cs typeface="Arial" pitchFamily="34" charset="0"/>
              </a:rPr>
              <a:t>PSET statistical publication </a:t>
            </a:r>
          </a:p>
          <a:p>
            <a:pPr marL="457200" lvl="1" indent="0" eaLnBrk="1" hangingPunct="1">
              <a:buNone/>
            </a:pPr>
            <a:endParaRPr lang="en-ZA" sz="2000" kern="0" dirty="0" smtClean="0">
              <a:cs typeface="Arial" pitchFamily="34" charset="0"/>
            </a:endParaRPr>
          </a:p>
          <a:p>
            <a:pPr eaLnBrk="1" hangingPunct="1"/>
            <a:endParaRPr lang="en-ZA" sz="2000" kern="0" dirty="0" smtClean="0">
              <a:cs typeface="Arial" pitchFamily="34" charset="0"/>
            </a:endParaRPr>
          </a:p>
          <a:p>
            <a:pPr eaLnBrk="1" hangingPunct="1"/>
            <a:endParaRPr lang="en-ZA" altLang="en-US" sz="2000" b="1" kern="0" dirty="0" smtClean="0">
              <a:cs typeface="Times New Roman" panose="02020603050405020304" pitchFamily="18" charset="0"/>
            </a:endParaRPr>
          </a:p>
          <a:p>
            <a:pPr marL="0" indent="0" eaLnBrk="1" hangingPunct="1">
              <a:buFontTx/>
              <a:buNone/>
            </a:pPr>
            <a:endParaRPr lang="en-ZA" sz="2000" kern="0" dirty="0" smtClean="0">
              <a:cs typeface="Arial" pitchFamily="34" charset="0"/>
            </a:endParaRPr>
          </a:p>
        </p:txBody>
      </p:sp>
    </p:spTree>
    <p:extLst>
      <p:ext uri="{BB962C8B-B14F-4D97-AF65-F5344CB8AC3E}">
        <p14:creationId xmlns:p14="http://schemas.microsoft.com/office/powerpoint/2010/main" xmlns="" val="9364888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7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31</a:t>
            </a:fld>
            <a:endParaRPr lang="en-US" altLang="en-US" sz="1400" b="1" dirty="0"/>
          </a:p>
        </p:txBody>
      </p:sp>
      <p:sp>
        <p:nvSpPr>
          <p:cNvPr id="8" name="TextBox 7"/>
          <p:cNvSpPr txBox="1"/>
          <p:nvPr/>
        </p:nvSpPr>
        <p:spPr>
          <a:xfrm>
            <a:off x="548640" y="566719"/>
            <a:ext cx="8046720" cy="523220"/>
          </a:xfrm>
          <a:prstGeom prst="rect">
            <a:avLst/>
          </a:prstGeom>
          <a:solidFill>
            <a:srgbClr val="005024"/>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a:t>Programme 2: </a:t>
            </a:r>
            <a:r>
              <a:rPr lang="en-US" dirty="0" smtClean="0"/>
              <a:t>Planning, Policy and Strategy</a:t>
            </a:r>
            <a:endParaRPr lang="en-ZA" dirty="0"/>
          </a:p>
        </p:txBody>
      </p:sp>
      <p:sp>
        <p:nvSpPr>
          <p:cNvPr id="2" name="Content Placeholder 1"/>
          <p:cNvSpPr>
            <a:spLocks noGrp="1"/>
          </p:cNvSpPr>
          <p:nvPr>
            <p:ph idx="1"/>
          </p:nvPr>
        </p:nvSpPr>
        <p:spPr>
          <a:xfrm>
            <a:off x="531813" y="1101561"/>
            <a:ext cx="8063548" cy="5376069"/>
          </a:xfrm>
        </p:spPr>
        <p:txBody>
          <a:bodyPr/>
          <a:lstStyle/>
          <a:p>
            <a:pPr marL="0" indent="0">
              <a:buNone/>
            </a:pPr>
            <a:r>
              <a:rPr lang="en-GB" sz="2300" b="1" dirty="0" smtClean="0"/>
              <a:t>Steering mechanisms (Approved by the Minister)</a:t>
            </a:r>
          </a:p>
          <a:p>
            <a:r>
              <a:rPr lang="en-GB" sz="2300" dirty="0" smtClean="0"/>
              <a:t>A National Policy on Career Development Services across all spheres of Government</a:t>
            </a:r>
            <a:endParaRPr lang="en-ZA" sz="2300" dirty="0"/>
          </a:p>
          <a:p>
            <a:r>
              <a:rPr lang="en-GB" sz="2300" dirty="0" smtClean="0"/>
              <a:t>A </a:t>
            </a:r>
            <a:r>
              <a:rPr lang="en-GB" sz="2300" dirty="0"/>
              <a:t>Policy for Open Learning and Distance </a:t>
            </a:r>
            <a:r>
              <a:rPr lang="en-GB" sz="2300" dirty="0" smtClean="0"/>
              <a:t>Education</a:t>
            </a:r>
          </a:p>
          <a:p>
            <a:pPr marL="0" indent="0">
              <a:buNone/>
            </a:pPr>
            <a:r>
              <a:rPr lang="en-GB" sz="2300" b="1" dirty="0" smtClean="0"/>
              <a:t>System Monitoring  (Approved by the Director-General)</a:t>
            </a:r>
          </a:p>
          <a:p>
            <a:r>
              <a:rPr lang="en-GB" sz="2300" dirty="0" smtClean="0"/>
              <a:t>A </a:t>
            </a:r>
            <a:r>
              <a:rPr lang="en-GB" sz="2300" dirty="0"/>
              <a:t>Monitoring and Evaluation Framework for the PSET </a:t>
            </a:r>
            <a:r>
              <a:rPr lang="en-GB" sz="2300" dirty="0" smtClean="0"/>
              <a:t>system</a:t>
            </a:r>
            <a:endParaRPr lang="en-ZA" sz="2300" dirty="0"/>
          </a:p>
          <a:p>
            <a:r>
              <a:rPr lang="en-GB" sz="2300" dirty="0" smtClean="0"/>
              <a:t>A report on International </a:t>
            </a:r>
            <a:r>
              <a:rPr lang="en-GB" sz="2300" dirty="0"/>
              <a:t>Relations </a:t>
            </a:r>
            <a:endParaRPr lang="en-ZA" sz="2300" dirty="0"/>
          </a:p>
          <a:p>
            <a:r>
              <a:rPr lang="en-GB" sz="2300" dirty="0" smtClean="0"/>
              <a:t>A report on Macro </a:t>
            </a:r>
            <a:r>
              <a:rPr lang="en-GB" sz="2300" dirty="0"/>
              <a:t>Indicator </a:t>
            </a:r>
            <a:r>
              <a:rPr lang="en-GB" sz="2300" dirty="0" smtClean="0"/>
              <a:t>Trends on PSET system</a:t>
            </a:r>
            <a:endParaRPr lang="en-ZA" sz="2300" dirty="0"/>
          </a:p>
          <a:p>
            <a:r>
              <a:rPr lang="en-GB" sz="2300" dirty="0" smtClean="0"/>
              <a:t>A report </a:t>
            </a:r>
            <a:r>
              <a:rPr lang="en-GB" sz="2300" dirty="0"/>
              <a:t>on the implementation of the Strategy on Open Learning and Distance </a:t>
            </a:r>
            <a:r>
              <a:rPr lang="en-GB" sz="2300" dirty="0" smtClean="0"/>
              <a:t>Education</a:t>
            </a:r>
          </a:p>
          <a:p>
            <a:r>
              <a:rPr lang="en-GB" sz="2300" dirty="0" smtClean="0"/>
              <a:t>A report </a:t>
            </a:r>
            <a:r>
              <a:rPr lang="en-GB" sz="2300" dirty="0"/>
              <a:t>on skills supply and </a:t>
            </a:r>
            <a:r>
              <a:rPr lang="en-GB" sz="2300" dirty="0" smtClean="0"/>
              <a:t>demand</a:t>
            </a:r>
            <a:endParaRPr lang="en-ZA" sz="2300" dirty="0" smtClean="0"/>
          </a:p>
          <a:p>
            <a:r>
              <a:rPr lang="en-GB" sz="2300" dirty="0" smtClean="0"/>
              <a:t>Annual </a:t>
            </a:r>
            <a:r>
              <a:rPr lang="en-GB" sz="2300" dirty="0"/>
              <a:t>statistics on </a:t>
            </a:r>
            <a:r>
              <a:rPr lang="en-GB" sz="2300" dirty="0" smtClean="0"/>
              <a:t>PSET</a:t>
            </a:r>
          </a:p>
          <a:p>
            <a:pPr marL="0" indent="0">
              <a:buNone/>
            </a:pPr>
            <a:endParaRPr lang="en-ZA" sz="2000" dirty="0"/>
          </a:p>
          <a:p>
            <a:pPr marL="0" indent="0">
              <a:buNone/>
            </a:pPr>
            <a:endParaRPr lang="en-ZA" sz="2000" dirty="0"/>
          </a:p>
        </p:txBody>
      </p:sp>
    </p:spTree>
    <p:extLst>
      <p:ext uri="{BB962C8B-B14F-4D97-AF65-F5344CB8AC3E}">
        <p14:creationId xmlns:p14="http://schemas.microsoft.com/office/powerpoint/2010/main" xmlns="" val="13368538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7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32</a:t>
            </a:fld>
            <a:endParaRPr lang="en-US" altLang="en-US" sz="1400" b="1" dirty="0"/>
          </a:p>
        </p:txBody>
      </p:sp>
      <p:sp>
        <p:nvSpPr>
          <p:cNvPr id="8" name="TextBox 7"/>
          <p:cNvSpPr txBox="1"/>
          <p:nvPr/>
        </p:nvSpPr>
        <p:spPr>
          <a:xfrm>
            <a:off x="498831" y="569019"/>
            <a:ext cx="8046720" cy="523220"/>
          </a:xfrm>
          <a:prstGeom prst="rect">
            <a:avLst/>
          </a:prstGeom>
          <a:solidFill>
            <a:srgbClr val="005024"/>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a:t>Programme 2: </a:t>
            </a:r>
            <a:r>
              <a:rPr lang="en-US" dirty="0" smtClean="0"/>
              <a:t>Planning, Policy and Strategy</a:t>
            </a:r>
            <a:endParaRPr lang="en-ZA" dirty="0"/>
          </a:p>
        </p:txBody>
      </p:sp>
      <p:sp>
        <p:nvSpPr>
          <p:cNvPr id="2" name="Content Placeholder 1"/>
          <p:cNvSpPr>
            <a:spLocks noGrp="1"/>
          </p:cNvSpPr>
          <p:nvPr>
            <p:ph idx="1"/>
          </p:nvPr>
        </p:nvSpPr>
        <p:spPr>
          <a:xfrm>
            <a:off x="531813" y="1155197"/>
            <a:ext cx="7850187" cy="4102604"/>
          </a:xfrm>
        </p:spPr>
        <p:txBody>
          <a:bodyPr/>
          <a:lstStyle/>
          <a:p>
            <a:r>
              <a:rPr lang="en-GB" sz="2400" b="1" dirty="0"/>
              <a:t>Teaching and learning support </a:t>
            </a:r>
            <a:r>
              <a:rPr lang="en-GB" sz="2400" b="1" dirty="0" smtClean="0"/>
              <a:t>initiatives</a:t>
            </a:r>
          </a:p>
          <a:p>
            <a:pPr marL="347663" indent="-347663">
              <a:buNone/>
            </a:pPr>
            <a:r>
              <a:rPr lang="en-GB" sz="2400" dirty="0" smtClean="0"/>
              <a:t>	Development </a:t>
            </a:r>
            <a:r>
              <a:rPr lang="en-GB" sz="2400" dirty="0"/>
              <a:t>of materials for the </a:t>
            </a:r>
            <a:r>
              <a:rPr lang="en-GB" sz="2400" dirty="0" smtClean="0"/>
              <a:t>two </a:t>
            </a:r>
            <a:r>
              <a:rPr lang="en-GB" sz="2400" dirty="0"/>
              <a:t>identified Programmes to be piloted in 2017/18, namely the National Occupational Certificate: Electrician; and Diagnostic </a:t>
            </a:r>
            <a:r>
              <a:rPr lang="en-GB" sz="2400" dirty="0" smtClean="0"/>
              <a:t>tool for </a:t>
            </a:r>
            <a:r>
              <a:rPr lang="en-GB" sz="2400" dirty="0"/>
              <a:t>TVET colleges </a:t>
            </a:r>
            <a:endParaRPr lang="en-ZA" sz="2400" dirty="0"/>
          </a:p>
          <a:p>
            <a:pPr marL="0" indent="0">
              <a:buNone/>
            </a:pPr>
            <a:endParaRPr lang="en-ZA" sz="2000" dirty="0"/>
          </a:p>
          <a:p>
            <a:pPr marL="0" indent="0">
              <a:buNone/>
            </a:pPr>
            <a:endParaRPr lang="en-ZA" sz="2000" dirty="0"/>
          </a:p>
        </p:txBody>
      </p:sp>
    </p:spTree>
    <p:extLst>
      <p:ext uri="{BB962C8B-B14F-4D97-AF65-F5344CB8AC3E}">
        <p14:creationId xmlns:p14="http://schemas.microsoft.com/office/powerpoint/2010/main" xmlns="" val="32386629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7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43" name="Content Placeholder 2"/>
          <p:cNvSpPr>
            <a:spLocks noGrp="1"/>
          </p:cNvSpPr>
          <p:nvPr>
            <p:ph idx="1"/>
          </p:nvPr>
        </p:nvSpPr>
        <p:spPr>
          <a:xfrm>
            <a:off x="548639" y="1319393"/>
            <a:ext cx="8046721" cy="5133991"/>
          </a:xfrm>
        </p:spPr>
        <p:txBody>
          <a:bodyPr/>
          <a:lstStyle/>
          <a:p>
            <a:pPr eaLnBrk="1" hangingPunct="1"/>
            <a:r>
              <a:rPr lang="en-US" sz="2400" dirty="0" smtClean="0"/>
              <a:t>The </a:t>
            </a:r>
            <a:r>
              <a:rPr lang="en-US" sz="2400" dirty="0"/>
              <a:t>purpose of the programme is to provide overall management and administration of the </a:t>
            </a:r>
            <a:r>
              <a:rPr lang="en-US" sz="2400" dirty="0" smtClean="0"/>
              <a:t>Department</a:t>
            </a:r>
          </a:p>
          <a:p>
            <a:pPr eaLnBrk="1" hangingPunct="1"/>
            <a:r>
              <a:rPr lang="en-ZA" sz="2400" dirty="0" smtClean="0">
                <a:cs typeface="Arial" pitchFamily="34" charset="0"/>
              </a:rPr>
              <a:t>Programme 1 had 5 targets </a:t>
            </a:r>
            <a:r>
              <a:rPr lang="en-ZA" sz="2400" dirty="0">
                <a:cs typeface="Arial" pitchFamily="34" charset="0"/>
              </a:rPr>
              <a:t>to </a:t>
            </a:r>
            <a:r>
              <a:rPr lang="en-ZA" sz="2400" dirty="0" smtClean="0">
                <a:cs typeface="Arial" pitchFamily="34" charset="0"/>
              </a:rPr>
              <a:t>achieve in the 2016/17 </a:t>
            </a:r>
            <a:r>
              <a:rPr lang="en-ZA" sz="2400" dirty="0">
                <a:cs typeface="Arial" pitchFamily="34" charset="0"/>
              </a:rPr>
              <a:t>financial </a:t>
            </a:r>
            <a:r>
              <a:rPr lang="en-ZA" sz="2400" dirty="0" smtClean="0">
                <a:cs typeface="Arial" pitchFamily="34" charset="0"/>
              </a:rPr>
              <a:t>year.</a:t>
            </a:r>
          </a:p>
          <a:p>
            <a:pPr eaLnBrk="1" hangingPunct="1"/>
            <a:r>
              <a:rPr lang="en-ZA" sz="2400" dirty="0" smtClean="0">
                <a:cs typeface="Arial" pitchFamily="34" charset="0"/>
              </a:rPr>
              <a:t>For the quarter under review, the programme had to achieve one target, namely an approved ICT </a:t>
            </a:r>
            <a:r>
              <a:rPr lang="en-GB" sz="2400" dirty="0" smtClean="0"/>
              <a:t>Procurement </a:t>
            </a:r>
            <a:r>
              <a:rPr lang="en-GB" sz="2400" dirty="0"/>
              <a:t>P</a:t>
            </a:r>
            <a:r>
              <a:rPr lang="en-GB" sz="2400" dirty="0" smtClean="0"/>
              <a:t>lan for the 2017/18 financial year. The target was achieved as planned. </a:t>
            </a:r>
          </a:p>
          <a:p>
            <a:pPr marL="0" indent="0" eaLnBrk="1" hangingPunct="1">
              <a:buNone/>
            </a:pPr>
            <a:endParaRPr lang="en-ZA" sz="2000" dirty="0">
              <a:ea typeface="Calibri" panose="020F0502020204030204" pitchFamily="34" charset="0"/>
              <a:cs typeface="Times New Roman" panose="02020603050405020304" pitchFamily="18" charset="0"/>
            </a:endParaRPr>
          </a:p>
          <a:p>
            <a:pPr marL="0" indent="0" eaLnBrk="1" hangingPunct="1">
              <a:buNone/>
            </a:pPr>
            <a:endParaRPr lang="en-ZA" sz="2000" dirty="0" smtClean="0">
              <a:cs typeface="Arial" pitchFamily="34" charset="0"/>
            </a:endParaRPr>
          </a:p>
        </p:txBody>
      </p:sp>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33</a:t>
            </a:fld>
            <a:endParaRPr lang="en-US" altLang="en-US" sz="1400" b="1" dirty="0"/>
          </a:p>
        </p:txBody>
      </p:sp>
      <p:sp>
        <p:nvSpPr>
          <p:cNvPr id="8" name="TextBox 7"/>
          <p:cNvSpPr txBox="1"/>
          <p:nvPr/>
        </p:nvSpPr>
        <p:spPr>
          <a:xfrm>
            <a:off x="531813" y="592082"/>
            <a:ext cx="8046720" cy="523220"/>
          </a:xfrm>
          <a:prstGeom prst="rect">
            <a:avLst/>
          </a:prstGeom>
          <a:solidFill>
            <a:srgbClr val="005024"/>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a:t>Programme </a:t>
            </a:r>
            <a:r>
              <a:rPr lang="en-US" dirty="0" smtClean="0"/>
              <a:t>1: Administration</a:t>
            </a:r>
            <a:endParaRPr lang="en-ZA" dirty="0"/>
          </a:p>
        </p:txBody>
      </p:sp>
    </p:spTree>
    <p:extLst>
      <p:ext uri="{BB962C8B-B14F-4D97-AF65-F5344CB8AC3E}">
        <p14:creationId xmlns:p14="http://schemas.microsoft.com/office/powerpoint/2010/main" xmlns="" val="38335894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7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43" name="Content Placeholder 2"/>
          <p:cNvSpPr>
            <a:spLocks noGrp="1"/>
          </p:cNvSpPr>
          <p:nvPr>
            <p:ph idx="1"/>
          </p:nvPr>
        </p:nvSpPr>
        <p:spPr>
          <a:xfrm>
            <a:off x="531813" y="1337576"/>
            <a:ext cx="8046720" cy="5182493"/>
          </a:xfrm>
        </p:spPr>
        <p:txBody>
          <a:bodyPr/>
          <a:lstStyle/>
          <a:p>
            <a:pPr eaLnBrk="1" hangingPunct="1"/>
            <a:r>
              <a:rPr lang="en-ZA" sz="2400" dirty="0">
                <a:cs typeface="Arial" pitchFamily="34" charset="0"/>
              </a:rPr>
              <a:t>In relation to other annual targets:</a:t>
            </a:r>
          </a:p>
          <a:p>
            <a:pPr lvl="1" eaLnBrk="1" hangingPunct="1"/>
            <a:r>
              <a:rPr lang="en-US" sz="2400" b="1" dirty="0"/>
              <a:t>The filling of 90% funded vacant positions: </a:t>
            </a:r>
            <a:r>
              <a:rPr lang="en-US" sz="2400" b="1" dirty="0" smtClean="0"/>
              <a:t>       </a:t>
            </a:r>
            <a:r>
              <a:rPr lang="en-GB" sz="2400" dirty="0" smtClean="0"/>
              <a:t>92.3 </a:t>
            </a:r>
            <a:r>
              <a:rPr lang="en-GB" sz="2400" dirty="0"/>
              <a:t>% of approved funded positions have been filled.</a:t>
            </a:r>
          </a:p>
          <a:p>
            <a:pPr lvl="1" eaLnBrk="1" hangingPunct="1"/>
            <a:r>
              <a:rPr lang="en-GB" sz="2400" b="1" dirty="0"/>
              <a:t>Resolving 100% of disciplinary cases within 90 days: </a:t>
            </a:r>
            <a:r>
              <a:rPr lang="en-GB" sz="2400" dirty="0"/>
              <a:t> Only 22.2% have been resolved </a:t>
            </a:r>
            <a:endParaRPr lang="en-ZA" sz="2400" dirty="0">
              <a:cs typeface="Times New Roman" panose="02020603050405020304" pitchFamily="18" charset="0"/>
            </a:endParaRPr>
          </a:p>
          <a:p>
            <a:pPr lvl="1" eaLnBrk="1" hangingPunct="1"/>
            <a:r>
              <a:rPr lang="en-ZA" sz="2400" b="1" dirty="0" smtClean="0">
                <a:cs typeface="Times New Roman" panose="02020603050405020304" pitchFamily="18" charset="0"/>
              </a:rPr>
              <a:t>Filling of advertised posts within 1</a:t>
            </a:r>
            <a:r>
              <a:rPr lang="en-GB" sz="2400" b="1" dirty="0" smtClean="0"/>
              <a:t>80 days</a:t>
            </a:r>
            <a:r>
              <a:rPr lang="en-ZA" sz="2400" b="1" dirty="0" smtClean="0"/>
              <a:t>: </a:t>
            </a:r>
          </a:p>
          <a:p>
            <a:pPr marL="739775" lvl="1" indent="-282575" eaLnBrk="1" hangingPunct="1">
              <a:buNone/>
            </a:pPr>
            <a:r>
              <a:rPr lang="en-ZA" sz="2400" b="1" dirty="0" smtClean="0"/>
              <a:t>	</a:t>
            </a:r>
            <a:r>
              <a:rPr lang="en-ZA" sz="2400" dirty="0" smtClean="0"/>
              <a:t>it takes an average of 186 days to fill a vacancy </a:t>
            </a:r>
          </a:p>
          <a:p>
            <a:pPr lvl="1" eaLnBrk="1" hangingPunct="1"/>
            <a:r>
              <a:rPr lang="en-GB" sz="2400" b="1" dirty="0" smtClean="0"/>
              <a:t>Payment of invoices within 30 days:</a:t>
            </a:r>
          </a:p>
          <a:p>
            <a:pPr marL="457200" lvl="1" indent="0" eaLnBrk="1" hangingPunct="1">
              <a:buNone/>
              <a:tabLst>
                <a:tab pos="739775" algn="l"/>
              </a:tabLst>
            </a:pPr>
            <a:r>
              <a:rPr lang="en-GB" sz="2400" b="1" dirty="0"/>
              <a:t>	</a:t>
            </a:r>
            <a:r>
              <a:rPr lang="en-GB" sz="2400" dirty="0" smtClean="0"/>
              <a:t>the average number of days is 29 </a:t>
            </a:r>
            <a:r>
              <a:rPr lang="en-GB" sz="2400" dirty="0"/>
              <a:t>days</a:t>
            </a:r>
            <a:endParaRPr lang="en-ZA" sz="2400" dirty="0"/>
          </a:p>
          <a:p>
            <a:pPr marL="0" indent="0" eaLnBrk="1" hangingPunct="1">
              <a:buNone/>
            </a:pPr>
            <a:endParaRPr lang="en-ZA" sz="2000" dirty="0">
              <a:ea typeface="Calibri" panose="020F0502020204030204" pitchFamily="34" charset="0"/>
              <a:cs typeface="Times New Roman" panose="02020603050405020304" pitchFamily="18" charset="0"/>
            </a:endParaRPr>
          </a:p>
          <a:p>
            <a:pPr marL="0" indent="0" eaLnBrk="1" hangingPunct="1">
              <a:buNone/>
            </a:pPr>
            <a:endParaRPr lang="en-ZA" sz="2000" dirty="0" smtClean="0">
              <a:cs typeface="Arial" pitchFamily="34" charset="0"/>
            </a:endParaRPr>
          </a:p>
        </p:txBody>
      </p:sp>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34</a:t>
            </a:fld>
            <a:endParaRPr lang="en-US" altLang="en-US" sz="1400" b="1" dirty="0"/>
          </a:p>
        </p:txBody>
      </p:sp>
      <p:sp>
        <p:nvSpPr>
          <p:cNvPr id="8" name="TextBox 7"/>
          <p:cNvSpPr txBox="1"/>
          <p:nvPr/>
        </p:nvSpPr>
        <p:spPr>
          <a:xfrm>
            <a:off x="531813" y="570473"/>
            <a:ext cx="8046720" cy="523220"/>
          </a:xfrm>
          <a:prstGeom prst="rect">
            <a:avLst/>
          </a:prstGeom>
          <a:solidFill>
            <a:srgbClr val="005024"/>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a:t>Programme </a:t>
            </a:r>
            <a:r>
              <a:rPr lang="en-US" dirty="0" smtClean="0"/>
              <a:t>1: Administration</a:t>
            </a:r>
            <a:endParaRPr lang="en-ZA" dirty="0"/>
          </a:p>
        </p:txBody>
      </p:sp>
    </p:spTree>
    <p:extLst>
      <p:ext uri="{BB962C8B-B14F-4D97-AF65-F5344CB8AC3E}">
        <p14:creationId xmlns:p14="http://schemas.microsoft.com/office/powerpoint/2010/main" xmlns="" val="26035232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7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35</a:t>
            </a:fld>
            <a:endParaRPr lang="en-US" altLang="en-US" sz="1400" b="1" dirty="0"/>
          </a:p>
        </p:txBody>
      </p:sp>
      <p:sp>
        <p:nvSpPr>
          <p:cNvPr id="7" name="TextBox 6"/>
          <p:cNvSpPr txBox="1"/>
          <p:nvPr/>
        </p:nvSpPr>
        <p:spPr>
          <a:xfrm>
            <a:off x="548640" y="567393"/>
            <a:ext cx="8046720" cy="523220"/>
          </a:xfrm>
          <a:prstGeom prst="rect">
            <a:avLst/>
          </a:prstGeom>
          <a:solidFill>
            <a:srgbClr val="005024"/>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a:defRPr/>
            </a:pPr>
            <a:r>
              <a:rPr lang="en-GB" dirty="0" smtClean="0"/>
              <a:t>Status </a:t>
            </a:r>
            <a:r>
              <a:rPr lang="en-GB" dirty="0"/>
              <a:t>of targets not </a:t>
            </a:r>
            <a:r>
              <a:rPr lang="en-GB" dirty="0" smtClean="0"/>
              <a:t>achieved: </a:t>
            </a:r>
            <a:r>
              <a:rPr lang="en-US" dirty="0" err="1" smtClean="0"/>
              <a:t>Programme</a:t>
            </a:r>
            <a:r>
              <a:rPr lang="en-US" dirty="0" smtClean="0"/>
              <a:t> 1</a:t>
            </a:r>
            <a:endParaRPr lang="en-ZA" dirty="0"/>
          </a:p>
        </p:txBody>
      </p:sp>
      <p:sp>
        <p:nvSpPr>
          <p:cNvPr id="10" name="Content Placeholder 2"/>
          <p:cNvSpPr txBox="1">
            <a:spLocks/>
          </p:cNvSpPr>
          <p:nvPr/>
        </p:nvSpPr>
        <p:spPr bwMode="auto">
          <a:xfrm>
            <a:off x="531813" y="1143000"/>
            <a:ext cx="8063547"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0"/>
            <a:r>
              <a:rPr lang="en-GB" sz="2400" b="1" dirty="0" smtClean="0"/>
              <a:t>Filling of advertised positions within 180 days</a:t>
            </a:r>
          </a:p>
          <a:p>
            <a:pPr lvl="1"/>
            <a:r>
              <a:rPr lang="en-GB" sz="2400" dirty="0" smtClean="0"/>
              <a:t>The </a:t>
            </a:r>
            <a:r>
              <a:rPr lang="en-GB" sz="2400" dirty="0"/>
              <a:t>Department will </a:t>
            </a:r>
            <a:r>
              <a:rPr lang="en-GB" sz="2400" dirty="0" smtClean="0"/>
              <a:t>utilise </a:t>
            </a:r>
            <a:r>
              <a:rPr lang="en-GB" sz="2400" dirty="0"/>
              <a:t>the Public Service Regulations to fill generic positions through the utilisation of a database for previously advertised posts in order to reduce the period it takes in dealing with the </a:t>
            </a:r>
            <a:r>
              <a:rPr lang="en-GB" sz="2400" dirty="0" smtClean="0"/>
              <a:t>volume </a:t>
            </a:r>
            <a:r>
              <a:rPr lang="en-GB" sz="2400" dirty="0"/>
              <a:t>of applications received when the advertisement is issued</a:t>
            </a:r>
            <a:r>
              <a:rPr lang="en-GB" sz="2400" dirty="0" smtClean="0"/>
              <a:t>.</a:t>
            </a:r>
          </a:p>
          <a:p>
            <a:pPr marL="457200" lvl="1" indent="0">
              <a:buNone/>
            </a:pPr>
            <a:endParaRPr lang="en-ZA" sz="2400" dirty="0"/>
          </a:p>
          <a:p>
            <a:pPr lvl="0" eaLnBrk="1" hangingPunct="1"/>
            <a:r>
              <a:rPr lang="en-GB" sz="2400" b="1" dirty="0" smtClean="0"/>
              <a:t>Resolving disciplinary </a:t>
            </a:r>
            <a:r>
              <a:rPr lang="en-GB" sz="2400" b="1" dirty="0"/>
              <a:t>cases </a:t>
            </a:r>
            <a:r>
              <a:rPr lang="en-GB" sz="2400" b="1" dirty="0" smtClean="0"/>
              <a:t>within </a:t>
            </a:r>
            <a:r>
              <a:rPr lang="en-GB" sz="2400" b="1" dirty="0"/>
              <a:t>90 </a:t>
            </a:r>
            <a:r>
              <a:rPr lang="en-GB" sz="2400" b="1" dirty="0" smtClean="0"/>
              <a:t>days</a:t>
            </a:r>
          </a:p>
          <a:p>
            <a:pPr lvl="1"/>
            <a:r>
              <a:rPr lang="en-GB" sz="2400" dirty="0" smtClean="0"/>
              <a:t>The Department has increased capacity through the appointment of a Deputy Director at the head office and four Assistant Directors to be based at regional offices  </a:t>
            </a:r>
          </a:p>
          <a:p>
            <a:pPr lvl="1"/>
            <a:endParaRPr lang="en-GB" sz="2000" dirty="0" smtClean="0"/>
          </a:p>
          <a:p>
            <a:pPr marL="0" indent="0" eaLnBrk="1" hangingPunct="1">
              <a:buNone/>
            </a:pPr>
            <a:endParaRPr lang="en-ZA" altLang="en-US" sz="2000" b="1" kern="0" dirty="0" smtClean="0">
              <a:cs typeface="Times New Roman" panose="02020603050405020304" pitchFamily="18" charset="0"/>
            </a:endParaRPr>
          </a:p>
          <a:p>
            <a:pPr marL="0" indent="0" eaLnBrk="1" hangingPunct="1">
              <a:buFontTx/>
              <a:buNone/>
            </a:pPr>
            <a:endParaRPr lang="en-ZA" sz="2000" kern="0" dirty="0" smtClean="0">
              <a:cs typeface="Arial" pitchFamily="34" charset="0"/>
            </a:endParaRPr>
          </a:p>
        </p:txBody>
      </p:sp>
    </p:spTree>
    <p:extLst>
      <p:ext uri="{BB962C8B-B14F-4D97-AF65-F5344CB8AC3E}">
        <p14:creationId xmlns:p14="http://schemas.microsoft.com/office/powerpoint/2010/main" xmlns="" val="13837012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6" descr="C:\Users\Lefifi.T\AppData\Local\Microsoft\Windows\Temporary Internet Files\Content.Outlook\XAEMJRW7\Higher Education LOGO (6).jpg"/>
          <p:cNvPicPr>
            <a:picLocks noChangeAspect="1" noChangeArrowheads="1"/>
          </p:cNvPicPr>
          <p:nvPr/>
        </p:nvPicPr>
        <p:blipFill>
          <a:blip r:embed="rId2" cstate="print"/>
          <a:srcRect t="1932" r="67960"/>
          <a:stretch>
            <a:fillRect/>
          </a:stretch>
        </p:blipFill>
        <p:spPr bwMode="auto">
          <a:xfrm>
            <a:off x="7318375" y="4495800"/>
            <a:ext cx="1825625" cy="2203450"/>
          </a:xfrm>
          <a:prstGeom prst="rect">
            <a:avLst/>
          </a:prstGeom>
          <a:noFill/>
          <a:ln w="9525">
            <a:noFill/>
            <a:miter lim="800000"/>
            <a:headEnd/>
            <a:tailEnd/>
          </a:ln>
        </p:spPr>
      </p:pic>
      <p:sp>
        <p:nvSpPr>
          <p:cNvPr id="7" name="Rectangle 3"/>
          <p:cNvSpPr txBox="1">
            <a:spLocks noChangeArrowheads="1"/>
          </p:cNvSpPr>
          <p:nvPr/>
        </p:nvSpPr>
        <p:spPr>
          <a:xfrm>
            <a:off x="533400" y="685800"/>
            <a:ext cx="8077200" cy="5715000"/>
          </a:xfrm>
          <a:prstGeom prst="rect">
            <a:avLst/>
          </a:prstGeom>
        </p:spPr>
        <p:txBody>
          <a:bodyPr/>
          <a:lstStyle/>
          <a:p>
            <a:pPr marL="342900" indent="-342900" algn="ctr">
              <a:lnSpc>
                <a:spcPct val="90000"/>
              </a:lnSpc>
              <a:spcBef>
                <a:spcPct val="20000"/>
              </a:spcBef>
              <a:defRPr/>
            </a:pPr>
            <a:endParaRPr lang="en-US" sz="3600" kern="0" dirty="0">
              <a:latin typeface="+mj-lt"/>
            </a:endParaRPr>
          </a:p>
          <a:p>
            <a:pPr marL="342900" indent="-342900" algn="ctr">
              <a:lnSpc>
                <a:spcPct val="90000"/>
              </a:lnSpc>
              <a:spcBef>
                <a:spcPct val="20000"/>
              </a:spcBef>
              <a:defRPr/>
            </a:pPr>
            <a:endParaRPr lang="en-US" sz="3600" b="1" kern="0" dirty="0" smtClean="0">
              <a:solidFill>
                <a:srgbClr val="FF0000"/>
              </a:solidFill>
              <a:latin typeface="+mj-lt"/>
            </a:endParaRPr>
          </a:p>
          <a:p>
            <a:pPr marL="342900" indent="-342900" algn="ctr">
              <a:lnSpc>
                <a:spcPct val="90000"/>
              </a:lnSpc>
              <a:spcBef>
                <a:spcPct val="20000"/>
              </a:spcBef>
              <a:defRPr/>
            </a:pPr>
            <a:endParaRPr lang="en-US" sz="3600" b="1" kern="0" dirty="0">
              <a:solidFill>
                <a:srgbClr val="FF0000"/>
              </a:solidFill>
              <a:latin typeface="+mj-lt"/>
            </a:endParaRPr>
          </a:p>
          <a:p>
            <a:pPr marL="342900" indent="-342900" algn="ctr">
              <a:lnSpc>
                <a:spcPct val="90000"/>
              </a:lnSpc>
              <a:spcBef>
                <a:spcPct val="20000"/>
              </a:spcBef>
              <a:defRPr/>
            </a:pPr>
            <a:endParaRPr lang="en-US" sz="3600" b="1" kern="0" dirty="0" smtClean="0">
              <a:solidFill>
                <a:srgbClr val="FF0000"/>
              </a:solidFill>
              <a:latin typeface="+mj-lt"/>
            </a:endParaRPr>
          </a:p>
          <a:p>
            <a:pPr marL="342900" indent="-342900" algn="ctr">
              <a:lnSpc>
                <a:spcPct val="90000"/>
              </a:lnSpc>
              <a:spcBef>
                <a:spcPct val="20000"/>
              </a:spcBef>
              <a:defRPr/>
            </a:pPr>
            <a:r>
              <a:rPr lang="en-US" sz="3600" b="1" dirty="0" smtClean="0">
                <a:latin typeface="+mj-lt"/>
              </a:rPr>
              <a:t>FINANCIAL INFORMATION </a:t>
            </a:r>
            <a:endParaRPr lang="en-US" sz="3600" b="1" kern="0" dirty="0">
              <a:latin typeface="+mj-lt"/>
            </a:endParaRPr>
          </a:p>
        </p:txBody>
      </p:sp>
    </p:spTree>
    <p:extLst>
      <p:ext uri="{BB962C8B-B14F-4D97-AF65-F5344CB8AC3E}">
        <p14:creationId xmlns:p14="http://schemas.microsoft.com/office/powerpoint/2010/main" xmlns="" val="12457031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80963" y="-17463"/>
            <a:ext cx="9144001" cy="6875463"/>
          </a:xfrm>
          <a:prstGeom prst="rect">
            <a:avLst/>
          </a:prstGeom>
          <a:noFill/>
          <a:ln w="9525">
            <a:noFill/>
            <a:miter lim="800000"/>
            <a:headEnd/>
            <a:tailEnd/>
          </a:ln>
        </p:spPr>
      </p:pic>
      <p:sp>
        <p:nvSpPr>
          <p:cNvPr id="7" name="TextBox 6"/>
          <p:cNvSpPr txBox="1"/>
          <p:nvPr/>
        </p:nvSpPr>
        <p:spPr>
          <a:xfrm>
            <a:off x="442913" y="558800"/>
            <a:ext cx="8064500" cy="523875"/>
          </a:xfrm>
          <a:prstGeom prst="rect">
            <a:avLst/>
          </a:prstGeom>
          <a:solidFill>
            <a:srgbClr val="005426"/>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anchor="ctr">
            <a:spAutoFit/>
          </a:bodyPr>
          <a:lstStyle/>
          <a:p>
            <a:pPr algn="ctr">
              <a:defRPr/>
            </a:pPr>
            <a:r>
              <a:rPr lang="en-ZA" sz="2800" b="1" dirty="0">
                <a:latin typeface="+mj-lt"/>
              </a:rPr>
              <a:t>2016/17</a:t>
            </a:r>
            <a:r>
              <a:rPr lang="en-ZA" sz="2800" b="1" dirty="0" smtClean="0">
                <a:cs typeface="Arial" pitchFamily="34" charset="0"/>
              </a:rPr>
              <a:t>: Fourth Quarterly Report</a:t>
            </a:r>
            <a:endParaRPr lang="en-ZA" sz="2800" b="1" dirty="0">
              <a:cs typeface="Arial" pitchFamily="34" charset="0"/>
            </a:endParaRPr>
          </a:p>
        </p:txBody>
      </p:sp>
      <p:sp>
        <p:nvSpPr>
          <p:cNvPr id="8196" name="Slide Number Placeholder 7"/>
          <p:cNvSpPr>
            <a:spLocks noGrp="1"/>
          </p:cNvSpPr>
          <p:nvPr>
            <p:ph type="sldNum" sz="quarter" idx="12"/>
          </p:nvPr>
        </p:nvSpPr>
        <p:spPr>
          <a:xfrm>
            <a:off x="6929438" y="6524625"/>
            <a:ext cx="2133600" cy="365125"/>
          </a:xfrm>
          <a:noFill/>
        </p:spPr>
        <p:txBody>
          <a:bodyPr/>
          <a:lstStyle/>
          <a:p>
            <a:fld id="{C647411B-AB77-409F-B9F6-2D0EDA52287E}" type="slidenum">
              <a:rPr lang="en-US" b="1" smtClean="0"/>
              <a:pPr/>
              <a:t>37</a:t>
            </a:fld>
            <a:endParaRPr lang="en-US" b="1" smtClean="0"/>
          </a:p>
        </p:txBody>
      </p:sp>
      <p:sp>
        <p:nvSpPr>
          <p:cNvPr id="8" name="Rectangle 3"/>
          <p:cNvSpPr txBox="1">
            <a:spLocks noChangeArrowheads="1"/>
          </p:cNvSpPr>
          <p:nvPr/>
        </p:nvSpPr>
        <p:spPr bwMode="auto">
          <a:xfrm>
            <a:off x="442913" y="1219200"/>
            <a:ext cx="8064500" cy="5111750"/>
          </a:xfrm>
          <a:prstGeom prst="rect">
            <a:avLst/>
          </a:prstGeom>
          <a:noFill/>
          <a:ln w="9525">
            <a:noFill/>
            <a:miter lim="800000"/>
            <a:headEnd/>
            <a:tailEnd/>
          </a:ln>
        </p:spPr>
        <p:txBody>
          <a:bodyPr/>
          <a:lstStyle/>
          <a:p>
            <a:pPr marL="285750" indent="-285750">
              <a:lnSpc>
                <a:spcPct val="80000"/>
              </a:lnSpc>
              <a:spcBef>
                <a:spcPts val="600"/>
              </a:spcBef>
              <a:buFont typeface="Arial" pitchFamily="34" charset="0"/>
              <a:buChar char="•"/>
              <a:defRPr/>
            </a:pPr>
            <a:r>
              <a:rPr lang="en-US" sz="2400" kern="0" dirty="0" smtClean="0">
                <a:cs typeface="Arial" charset="0"/>
              </a:rPr>
              <a:t>The overall spending rate by the fourth quarter was 99.9% (including Direct Charges)</a:t>
            </a:r>
          </a:p>
          <a:p>
            <a:pPr marL="285750" indent="-285750">
              <a:lnSpc>
                <a:spcPct val="80000"/>
              </a:lnSpc>
              <a:spcBef>
                <a:spcPts val="600"/>
              </a:spcBef>
              <a:buFont typeface="Arial" pitchFamily="34" charset="0"/>
              <a:buChar char="•"/>
              <a:defRPr/>
            </a:pPr>
            <a:r>
              <a:rPr lang="en-ZA" sz="2400" dirty="0" smtClean="0"/>
              <a:t>Average spending for normal operational activities including compensation of employees was 99.4% </a:t>
            </a:r>
          </a:p>
          <a:p>
            <a:pPr marL="285750" indent="-285750">
              <a:lnSpc>
                <a:spcPct val="80000"/>
              </a:lnSpc>
              <a:spcBef>
                <a:spcPts val="600"/>
              </a:spcBef>
              <a:buFont typeface="Arial" pitchFamily="34" charset="0"/>
              <a:buChar char="•"/>
              <a:defRPr/>
            </a:pPr>
            <a:r>
              <a:rPr lang="en-US" sz="2400" kern="0" dirty="0" smtClean="0">
                <a:cs typeface="Arial" charset="0"/>
              </a:rPr>
              <a:t>The spending rate on compensation of employees is 99.4% as follows:</a:t>
            </a:r>
          </a:p>
          <a:p>
            <a:pPr marL="742950" lvl="1" indent="-285750">
              <a:lnSpc>
                <a:spcPct val="80000"/>
              </a:lnSpc>
              <a:spcBef>
                <a:spcPts val="600"/>
              </a:spcBef>
              <a:buFont typeface="Arial" pitchFamily="34" charset="0"/>
              <a:buChar char="•"/>
              <a:defRPr/>
            </a:pPr>
            <a:r>
              <a:rPr lang="en-US" sz="2400" kern="0" dirty="0" smtClean="0">
                <a:cs typeface="Arial" charset="0"/>
              </a:rPr>
              <a:t>Personnel Expenditure: 99.4% </a:t>
            </a:r>
            <a:endParaRPr lang="en-US" sz="2400" dirty="0" smtClean="0"/>
          </a:p>
          <a:p>
            <a:pPr marL="742950" lvl="1" indent="-285750">
              <a:lnSpc>
                <a:spcPct val="80000"/>
              </a:lnSpc>
              <a:spcBef>
                <a:spcPts val="600"/>
              </a:spcBef>
              <a:buFont typeface="Arial" pitchFamily="34" charset="0"/>
              <a:buChar char="•"/>
              <a:defRPr/>
            </a:pPr>
            <a:r>
              <a:rPr lang="en-US" sz="2400" kern="0" dirty="0" smtClean="0">
                <a:cs typeface="Arial" charset="0"/>
              </a:rPr>
              <a:t>Examiners and Moderators: 100.0%</a:t>
            </a:r>
          </a:p>
          <a:p>
            <a:pPr marL="342900" indent="-342900">
              <a:buFont typeface="Arial" panose="020B0604020202020204" pitchFamily="34" charset="0"/>
              <a:buChar char="•"/>
            </a:pPr>
            <a:r>
              <a:rPr lang="en-US" sz="2400" dirty="0" smtClean="0"/>
              <a:t>The </a:t>
            </a:r>
            <a:r>
              <a:rPr lang="en-US" sz="2400" dirty="0"/>
              <a:t>limitations on funds for operational expenditure, including the funding of Examiners and Moderators caused the Department to apply </a:t>
            </a:r>
            <a:r>
              <a:rPr lang="en-US" sz="2400" dirty="0" err="1" smtClean="0"/>
              <a:t>virements</a:t>
            </a:r>
            <a:r>
              <a:rPr lang="en-US" sz="2400" dirty="0" smtClean="0"/>
              <a:t> </a:t>
            </a:r>
            <a:r>
              <a:rPr lang="en-US" sz="2400" dirty="0"/>
              <a:t>across </a:t>
            </a:r>
            <a:r>
              <a:rPr lang="en-US" sz="2400" dirty="0" err="1"/>
              <a:t>programmes</a:t>
            </a:r>
            <a:r>
              <a:rPr lang="en-US" sz="2400" dirty="0"/>
              <a:t> to ensure that no overspending was incurred</a:t>
            </a:r>
            <a:r>
              <a:rPr lang="en-US" sz="2400" dirty="0" smtClean="0"/>
              <a:t>. All </a:t>
            </a:r>
            <a:r>
              <a:rPr lang="en-US" sz="2400" dirty="0" err="1" smtClean="0"/>
              <a:t>virements</a:t>
            </a:r>
            <a:r>
              <a:rPr lang="en-US" sz="2400" dirty="0" smtClean="0"/>
              <a:t> were performed within the approved Treasury Framework.</a:t>
            </a:r>
            <a:endParaRPr lang="en-US" sz="2400" dirty="0"/>
          </a:p>
        </p:txBody>
      </p:sp>
    </p:spTree>
    <p:extLst>
      <p:ext uri="{BB962C8B-B14F-4D97-AF65-F5344CB8AC3E}">
        <p14:creationId xmlns:p14="http://schemas.microsoft.com/office/powerpoint/2010/main" xmlns="" val="24844211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80963" y="-17463"/>
            <a:ext cx="9144001" cy="6875463"/>
          </a:xfrm>
          <a:prstGeom prst="rect">
            <a:avLst/>
          </a:prstGeom>
          <a:noFill/>
          <a:ln w="9525">
            <a:noFill/>
            <a:miter lim="800000"/>
            <a:headEnd/>
            <a:tailEnd/>
          </a:ln>
        </p:spPr>
      </p:pic>
      <p:sp>
        <p:nvSpPr>
          <p:cNvPr id="7" name="TextBox 6"/>
          <p:cNvSpPr txBox="1"/>
          <p:nvPr/>
        </p:nvSpPr>
        <p:spPr>
          <a:xfrm>
            <a:off x="442913" y="558800"/>
            <a:ext cx="8064500" cy="523875"/>
          </a:xfrm>
          <a:prstGeom prst="rect">
            <a:avLst/>
          </a:prstGeom>
          <a:solidFill>
            <a:srgbClr val="005426"/>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anchor="ctr">
            <a:spAutoFit/>
          </a:bodyPr>
          <a:lstStyle/>
          <a:p>
            <a:pPr algn="ctr">
              <a:defRPr/>
            </a:pPr>
            <a:r>
              <a:rPr lang="en-ZA" sz="2800" b="1" dirty="0">
                <a:latin typeface="+mj-lt"/>
              </a:rPr>
              <a:t>2016/17</a:t>
            </a:r>
            <a:r>
              <a:rPr lang="en-ZA" sz="2800" b="1" dirty="0" smtClean="0">
                <a:cs typeface="Arial" pitchFamily="34" charset="0"/>
              </a:rPr>
              <a:t>: Fourth Quarterly Report</a:t>
            </a:r>
            <a:endParaRPr lang="en-ZA" sz="2800" b="1" dirty="0">
              <a:cs typeface="Arial" pitchFamily="34" charset="0"/>
            </a:endParaRPr>
          </a:p>
        </p:txBody>
      </p:sp>
      <p:sp>
        <p:nvSpPr>
          <p:cNvPr id="8196" name="Slide Number Placeholder 7"/>
          <p:cNvSpPr>
            <a:spLocks noGrp="1"/>
          </p:cNvSpPr>
          <p:nvPr>
            <p:ph type="sldNum" sz="quarter" idx="12"/>
          </p:nvPr>
        </p:nvSpPr>
        <p:spPr>
          <a:xfrm>
            <a:off x="6929438" y="6524625"/>
            <a:ext cx="2133600" cy="365125"/>
          </a:xfrm>
          <a:noFill/>
        </p:spPr>
        <p:txBody>
          <a:bodyPr/>
          <a:lstStyle/>
          <a:p>
            <a:fld id="{C647411B-AB77-409F-B9F6-2D0EDA52287E}" type="slidenum">
              <a:rPr lang="en-US" b="1" smtClean="0"/>
              <a:pPr/>
              <a:t>38</a:t>
            </a:fld>
            <a:endParaRPr lang="en-US" b="1" smtClean="0"/>
          </a:p>
        </p:txBody>
      </p:sp>
      <p:sp>
        <p:nvSpPr>
          <p:cNvPr id="8" name="Rectangle 3"/>
          <p:cNvSpPr txBox="1">
            <a:spLocks noChangeArrowheads="1"/>
          </p:cNvSpPr>
          <p:nvPr/>
        </p:nvSpPr>
        <p:spPr bwMode="auto">
          <a:xfrm>
            <a:off x="442913" y="1219200"/>
            <a:ext cx="8064500" cy="4876800"/>
          </a:xfrm>
          <a:prstGeom prst="rect">
            <a:avLst/>
          </a:prstGeom>
          <a:noFill/>
          <a:ln w="9525">
            <a:noFill/>
            <a:miter lim="800000"/>
            <a:headEnd/>
            <a:tailEnd/>
          </a:ln>
        </p:spPr>
        <p:txBody>
          <a:bodyPr/>
          <a:lstStyle/>
          <a:p>
            <a:pPr marL="342900" indent="-342900">
              <a:buFont typeface="Arial" panose="020B0604020202020204" pitchFamily="34" charset="0"/>
              <a:buChar char="•"/>
            </a:pPr>
            <a:r>
              <a:rPr lang="en-US" sz="2400" dirty="0" err="1" smtClean="0"/>
              <a:t>Virements</a:t>
            </a:r>
            <a:r>
              <a:rPr lang="en-US" sz="2400" dirty="0" smtClean="0"/>
              <a:t> were </a:t>
            </a:r>
            <a:r>
              <a:rPr lang="en-US" sz="2400" dirty="0"/>
              <a:t>supported through cost containment measures implemented by the Director-General.</a:t>
            </a:r>
          </a:p>
          <a:p>
            <a:pPr marL="342900" indent="-342900">
              <a:buFont typeface="Arial" panose="020B0604020202020204" pitchFamily="34" charset="0"/>
              <a:buChar char="•"/>
            </a:pPr>
            <a:r>
              <a:rPr lang="en-US" sz="2400" dirty="0" err="1"/>
              <a:t>Reprioritisation</a:t>
            </a:r>
            <a:r>
              <a:rPr lang="en-US" sz="2400" dirty="0"/>
              <a:t> was required to accommodate key priority areas within the baseline allocation. This resulted in the shifting of funds between different units, items and a realignment of the current salary bill</a:t>
            </a:r>
            <a:r>
              <a:rPr lang="en-US" sz="2400" dirty="0" smtClean="0"/>
              <a:t>.</a:t>
            </a:r>
          </a:p>
          <a:p>
            <a:pPr marL="342900" indent="-342900">
              <a:buFont typeface="Arial" panose="020B0604020202020204" pitchFamily="34" charset="0"/>
              <a:buChar char="•"/>
            </a:pPr>
            <a:r>
              <a:rPr lang="en-US" sz="2400" dirty="0" smtClean="0"/>
              <a:t>The </a:t>
            </a:r>
            <a:r>
              <a:rPr lang="en-US" sz="2400" dirty="0"/>
              <a:t>final outcome of the </a:t>
            </a:r>
            <a:r>
              <a:rPr lang="en-US" sz="2400" dirty="0" smtClean="0"/>
              <a:t>2016/17 </a:t>
            </a:r>
            <a:r>
              <a:rPr lang="en-US" sz="2400" dirty="0"/>
              <a:t>financial year is an unspent amount of </a:t>
            </a:r>
            <a:r>
              <a:rPr lang="en-US" sz="2400" dirty="0" smtClean="0"/>
              <a:t>R50.717 million.</a:t>
            </a:r>
          </a:p>
          <a:p>
            <a:pPr marL="342900" indent="-342900">
              <a:buFont typeface="Arial" panose="020B0604020202020204" pitchFamily="34" charset="0"/>
              <a:buChar char="•"/>
            </a:pPr>
            <a:r>
              <a:rPr lang="en-US" sz="2400" dirty="0" smtClean="0"/>
              <a:t>The financial data per </a:t>
            </a:r>
            <a:r>
              <a:rPr lang="en-US" sz="2400" dirty="0" err="1" smtClean="0"/>
              <a:t>programme</a:t>
            </a:r>
            <a:r>
              <a:rPr lang="en-US" sz="2400" dirty="0" smtClean="0"/>
              <a:t> and economic classification are reflected in the following two slides.</a:t>
            </a:r>
          </a:p>
          <a:p>
            <a:pPr marL="342900" indent="-342900" algn="just">
              <a:buFont typeface="Arial" panose="020B0604020202020204" pitchFamily="34" charset="0"/>
              <a:buChar char="•"/>
            </a:pPr>
            <a:endParaRPr lang="en-US" sz="1400" dirty="0"/>
          </a:p>
          <a:p>
            <a:pPr marL="285750" indent="-285750" algn="just">
              <a:lnSpc>
                <a:spcPct val="80000"/>
              </a:lnSpc>
              <a:spcBef>
                <a:spcPts val="600"/>
              </a:spcBef>
              <a:buFont typeface="Arial" pitchFamily="34" charset="0"/>
              <a:buChar char="•"/>
              <a:defRPr/>
            </a:pPr>
            <a:endParaRPr lang="en-US" sz="1600" kern="0" dirty="0" smtClean="0">
              <a:cs typeface="Arial" charset="0"/>
            </a:endParaRPr>
          </a:p>
        </p:txBody>
      </p:sp>
    </p:spTree>
    <p:extLst>
      <p:ext uri="{BB962C8B-B14F-4D97-AF65-F5344CB8AC3E}">
        <p14:creationId xmlns:p14="http://schemas.microsoft.com/office/powerpoint/2010/main" xmlns="" val="13135014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600" y="228600"/>
            <a:ext cx="8610600" cy="507831"/>
          </a:xfrm>
          <a:prstGeom prst="rect">
            <a:avLst/>
          </a:prstGeom>
          <a:solidFill>
            <a:srgbClr val="005426"/>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ZA" sz="2700" b="1" dirty="0" smtClean="0">
                <a:cs typeface="Arial" pitchFamily="34" charset="0"/>
              </a:rPr>
              <a:t>2016/17: Fourth Quarter: Spending per programme</a:t>
            </a:r>
            <a:endParaRPr lang="en-ZA" sz="2700" b="1" dirty="0">
              <a:cs typeface="Arial" pitchFamily="34" charset="0"/>
            </a:endParaRPr>
          </a:p>
        </p:txBody>
      </p:sp>
      <p:sp>
        <p:nvSpPr>
          <p:cNvPr id="7171" name="Slide Number Placeholder 7"/>
          <p:cNvSpPr>
            <a:spLocks noGrp="1"/>
          </p:cNvSpPr>
          <p:nvPr>
            <p:ph type="sldNum" sz="quarter" idx="12"/>
          </p:nvPr>
        </p:nvSpPr>
        <p:spPr>
          <a:xfrm>
            <a:off x="6929438" y="6524625"/>
            <a:ext cx="2133600" cy="365125"/>
          </a:xfrm>
          <a:noFill/>
        </p:spPr>
        <p:txBody>
          <a:bodyPr/>
          <a:lstStyle/>
          <a:p>
            <a:fld id="{29085839-C06D-4475-A807-7AF5B7383720}" type="slidenum">
              <a:rPr lang="en-US" b="1" smtClean="0"/>
              <a:pPr/>
              <a:t>39</a:t>
            </a:fld>
            <a:endParaRPr lang="en-US" b="1" smtClean="0"/>
          </a:p>
        </p:txBody>
      </p:sp>
      <p:graphicFrame>
        <p:nvGraphicFramePr>
          <p:cNvPr id="8" name="Group 218"/>
          <p:cNvGraphicFramePr>
            <a:graphicFrameLocks noGrp="1"/>
          </p:cNvGraphicFramePr>
          <p:nvPr>
            <p:ph idx="1"/>
            <p:extLst>
              <p:ext uri="{D42A27DB-BD31-4B8C-83A1-F6EECF244321}">
                <p14:modId xmlns:p14="http://schemas.microsoft.com/office/powerpoint/2010/main" xmlns="" val="3114549507"/>
              </p:ext>
            </p:extLst>
          </p:nvPr>
        </p:nvGraphicFramePr>
        <p:xfrm>
          <a:off x="250367" y="779771"/>
          <a:ext cx="8588833" cy="5748483"/>
        </p:xfrm>
        <a:graphic>
          <a:graphicData uri="http://schemas.openxmlformats.org/drawingml/2006/table">
            <a:tbl>
              <a:tblPr/>
              <a:tblGrid>
                <a:gridCol w="2341750"/>
                <a:gridCol w="1306602"/>
                <a:gridCol w="1216117"/>
                <a:gridCol w="1216117"/>
                <a:gridCol w="1064102"/>
                <a:gridCol w="836081"/>
                <a:gridCol w="608064"/>
              </a:tblGrid>
              <a:tr h="142172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err="1" smtClean="0">
                          <a:ln>
                            <a:noFill/>
                          </a:ln>
                          <a:solidFill>
                            <a:schemeClr val="tx1"/>
                          </a:solidFill>
                          <a:effectLst/>
                          <a:latin typeface="Arial Narrow" panose="020B0606020202030204" pitchFamily="34" charset="0"/>
                        </a:rPr>
                        <a:t>Programme</a:t>
                      </a:r>
                      <a:endParaRPr kumimoji="0" lang="en-US" sz="1400" b="1" i="0" u="none" strike="noStrike" cap="none" normalizeH="0" baseline="0" dirty="0" smtClean="0">
                        <a:ln>
                          <a:noFill/>
                        </a:ln>
                        <a:solidFill>
                          <a:schemeClr val="tx1"/>
                        </a:solidFill>
                        <a:effectLst/>
                        <a:latin typeface="Arial Narrow" panose="020B0606020202030204" pitchFamily="34" charset="0"/>
                      </a:endParaRPr>
                    </a:p>
                  </a:txBody>
                  <a:tcPr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Narrow" panose="020B0606020202030204" pitchFamily="34" charset="0"/>
                        </a:rPr>
                        <a:t>Main Appropriation</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cap="none" normalizeH="0" baseline="0" dirty="0" smtClean="0">
                          <a:ln>
                            <a:noFill/>
                          </a:ln>
                          <a:solidFill>
                            <a:schemeClr val="tx1"/>
                          </a:solidFill>
                          <a:effectLst/>
                          <a:latin typeface="Arial Narrow" panose="020B0606020202030204" pitchFamily="34" charset="0"/>
                        </a:rPr>
                        <a:t>R’000</a:t>
                      </a:r>
                    </a:p>
                  </a:txBody>
                  <a:tcPr marT="45715" marB="4571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cap="none" normalizeH="0" baseline="0" dirty="0" smtClean="0">
                          <a:ln>
                            <a:noFill/>
                          </a:ln>
                          <a:solidFill>
                            <a:schemeClr val="tx1"/>
                          </a:solidFill>
                          <a:effectLst/>
                          <a:latin typeface="Arial Narrow" panose="020B0606020202030204" pitchFamily="34" charset="0"/>
                        </a:rPr>
                        <a:t>Adjusted Appropriation</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cap="none" normalizeH="0" baseline="0" dirty="0" smtClean="0">
                          <a:ln>
                            <a:noFill/>
                          </a:ln>
                          <a:solidFill>
                            <a:schemeClr val="tx1"/>
                          </a:solidFill>
                          <a:effectLst/>
                          <a:latin typeface="Arial Narrow" panose="020B0606020202030204" pitchFamily="34" charset="0"/>
                        </a:rPr>
                        <a:t>R’000</a:t>
                      </a:r>
                    </a:p>
                  </a:txBody>
                  <a:tcPr marT="45715" marB="4571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cap="none" normalizeH="0" baseline="0" dirty="0" smtClean="0">
                          <a:ln>
                            <a:noFill/>
                          </a:ln>
                          <a:solidFill>
                            <a:schemeClr val="tx1"/>
                          </a:solidFill>
                          <a:effectLst/>
                          <a:latin typeface="Arial Narrow" panose="020B0606020202030204" pitchFamily="34" charset="0"/>
                        </a:rPr>
                        <a:t>Final Appropriation</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cap="none" normalizeH="0" baseline="0" dirty="0" smtClean="0">
                          <a:ln>
                            <a:noFill/>
                          </a:ln>
                          <a:solidFill>
                            <a:schemeClr val="tx1"/>
                          </a:solidFill>
                          <a:effectLst/>
                          <a:latin typeface="Arial Narrow" panose="020B0606020202030204" pitchFamily="34" charset="0"/>
                        </a:rPr>
                        <a:t>R’000</a:t>
                      </a:r>
                    </a:p>
                  </a:txBody>
                  <a:tcPr marT="45715" marB="4571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Narrow" panose="020B0606020202030204" pitchFamily="34" charset="0"/>
                        </a:rPr>
                        <a:t>Actual Expenditure</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cap="none" normalizeH="0" baseline="0" dirty="0" smtClean="0">
                          <a:ln>
                            <a:noFill/>
                          </a:ln>
                          <a:solidFill>
                            <a:schemeClr val="tx1"/>
                          </a:solidFill>
                          <a:effectLst/>
                          <a:latin typeface="Arial Narrow" panose="020B0606020202030204" pitchFamily="34" charset="0"/>
                        </a:rPr>
                        <a:t>R’000</a:t>
                      </a:r>
                    </a:p>
                  </a:txBody>
                  <a:tcPr marT="45715" marB="4571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Narrow" panose="020B0606020202030204" pitchFamily="34" charset="0"/>
                        </a:rPr>
                        <a:t>Variance</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cap="none" normalizeH="0" baseline="0" dirty="0" smtClean="0">
                          <a:ln>
                            <a:noFill/>
                          </a:ln>
                          <a:solidFill>
                            <a:schemeClr val="tx1"/>
                          </a:solidFill>
                          <a:effectLst/>
                          <a:latin typeface="Arial Narrow" panose="020B0606020202030204" pitchFamily="34" charset="0"/>
                        </a:rPr>
                        <a:t>R’000</a:t>
                      </a:r>
                    </a:p>
                  </a:txBody>
                  <a:tcPr marT="45715" marB="4571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Narrow" panose="020B0606020202030204" pitchFamily="34" charset="0"/>
                        </a:rPr>
                        <a:t>% Spent</a:t>
                      </a:r>
                    </a:p>
                  </a:txBody>
                  <a:tcPr marT="45715" marB="45715"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r>
              <a:tr h="399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Narrow" panose="020B0606020202030204" pitchFamily="34" charset="0"/>
                          <a:cs typeface="Arial" panose="020B0604020202020204" pitchFamily="34" charset="0"/>
                        </a:rPr>
                        <a:t>1: Administration</a:t>
                      </a:r>
                    </a:p>
                  </a:txBody>
                  <a:tcPr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latin typeface="Arial Narrow" pitchFamily="34" charset="0"/>
                        </a:rPr>
                        <a:t>         373</a:t>
                      </a:r>
                      <a:r>
                        <a:rPr lang="en-US" sz="1400" b="0" i="0" u="none" strike="noStrike" baseline="0" dirty="0" smtClean="0">
                          <a:solidFill>
                            <a:srgbClr val="000000"/>
                          </a:solidFill>
                          <a:latin typeface="Arial Narrow" pitchFamily="34" charset="0"/>
                        </a:rPr>
                        <a:t> 667</a:t>
                      </a:r>
                      <a:endParaRPr lang="en-US" sz="1400" b="0" i="0" u="none" strike="noStrike" dirty="0" smtClean="0">
                        <a:solidFill>
                          <a:srgbClr val="000000"/>
                        </a:solidFill>
                        <a:latin typeface="Arial Narrow" pitchFamily="34" charset="0"/>
                      </a:endParaRPr>
                    </a:p>
                  </a:txBody>
                  <a:tcPr marL="9144" marR="9144" marT="9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r" defTabSz="914400" rtl="0" eaLnBrk="1" fontAlgn="b" latinLnBrk="0" hangingPunct="1">
                        <a:lnSpc>
                          <a:spcPct val="115000"/>
                        </a:lnSpc>
                        <a:spcBef>
                          <a:spcPts val="0"/>
                        </a:spcBef>
                        <a:spcAft>
                          <a:spcPts val="0"/>
                        </a:spcAft>
                      </a:pPr>
                      <a:r>
                        <a:rPr lang="en-US" sz="1400" b="0" i="0" u="none" strike="noStrike" kern="1200" dirty="0" smtClean="0">
                          <a:solidFill>
                            <a:srgbClr val="000000"/>
                          </a:solidFill>
                          <a:latin typeface="Arial Narrow" pitchFamily="34" charset="0"/>
                          <a:ea typeface="+mn-ea"/>
                          <a:cs typeface="+mn-cs"/>
                        </a:rPr>
                        <a:t>372 738</a:t>
                      </a:r>
                      <a:endParaRPr lang="en-US" sz="1400" b="0" i="0" u="none" strike="noStrike" kern="1200" dirty="0">
                        <a:solidFill>
                          <a:srgbClr val="000000"/>
                        </a:solidFill>
                        <a:latin typeface="Arial Narrow"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r" defTabSz="914400" rtl="0" eaLnBrk="1" fontAlgn="b" latinLnBrk="0" hangingPunct="1">
                        <a:lnSpc>
                          <a:spcPct val="115000"/>
                        </a:lnSpc>
                        <a:spcBef>
                          <a:spcPts val="0"/>
                        </a:spcBef>
                        <a:spcAft>
                          <a:spcPts val="0"/>
                        </a:spcAft>
                      </a:pPr>
                      <a:r>
                        <a:rPr lang="en-US" sz="1400" b="0" i="0" u="none" strike="noStrike" kern="1200" dirty="0" smtClean="0">
                          <a:solidFill>
                            <a:srgbClr val="000000"/>
                          </a:solidFill>
                          <a:latin typeface="Arial Narrow" pitchFamily="34" charset="0"/>
                          <a:ea typeface="+mn-ea"/>
                          <a:cs typeface="+mn-cs"/>
                        </a:rPr>
                        <a:t>379 624</a:t>
                      </a:r>
                      <a:endParaRPr lang="en-US" sz="1400" b="0" i="0" u="none" strike="noStrike" kern="1200" dirty="0">
                        <a:solidFill>
                          <a:srgbClr val="000000"/>
                        </a:solidFill>
                        <a:latin typeface="Arial Narrow"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r" defTabSz="914400" rtl="0" eaLnBrk="1" fontAlgn="b" latinLnBrk="0" hangingPunct="1">
                        <a:lnSpc>
                          <a:spcPct val="115000"/>
                        </a:lnSpc>
                        <a:spcBef>
                          <a:spcPts val="0"/>
                        </a:spcBef>
                        <a:spcAft>
                          <a:spcPts val="0"/>
                        </a:spcAft>
                      </a:pPr>
                      <a:r>
                        <a:rPr lang="en-US" sz="1400" b="0" i="0" u="none" strike="noStrike" kern="1200" dirty="0" smtClean="0">
                          <a:solidFill>
                            <a:srgbClr val="000000"/>
                          </a:solidFill>
                          <a:latin typeface="Arial Narrow" pitchFamily="34" charset="0"/>
                          <a:ea typeface="+mn-ea"/>
                          <a:cs typeface="+mn-cs"/>
                        </a:rPr>
                        <a:t>372 713</a:t>
                      </a:r>
                      <a:endParaRPr lang="en-US" sz="1400" b="0" i="0" u="none" strike="noStrike" kern="1200" dirty="0">
                        <a:solidFill>
                          <a:srgbClr val="000000"/>
                        </a:solidFill>
                        <a:latin typeface="Arial Narrow"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r" defTabSz="914400" rtl="0" eaLnBrk="1" fontAlgn="b" latinLnBrk="0" hangingPunct="1">
                        <a:lnSpc>
                          <a:spcPct val="115000"/>
                        </a:lnSpc>
                        <a:spcBef>
                          <a:spcPts val="0"/>
                        </a:spcBef>
                        <a:spcAft>
                          <a:spcPts val="0"/>
                        </a:spcAft>
                      </a:pPr>
                      <a:r>
                        <a:rPr lang="en-US" sz="1400" b="0" i="0" u="none" strike="noStrike" kern="1200" dirty="0" smtClean="0">
                          <a:solidFill>
                            <a:srgbClr val="000000"/>
                          </a:solidFill>
                          <a:latin typeface="Arial Narrow" pitchFamily="34" charset="0"/>
                          <a:ea typeface="+mn-ea"/>
                          <a:cs typeface="+mn-cs"/>
                        </a:rPr>
                        <a:t>6 911</a:t>
                      </a:r>
                      <a:endParaRPr lang="en-US" sz="1400" b="0" i="0" u="none" strike="noStrike" kern="1200" dirty="0">
                        <a:solidFill>
                          <a:srgbClr val="000000"/>
                        </a:solidFill>
                        <a:latin typeface="Arial Narrow"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400" dirty="0" smtClean="0">
                          <a:latin typeface="Arial Narrow" panose="020B0606020202030204" pitchFamily="34" charset="0"/>
                          <a:ea typeface="MS Mincho"/>
                          <a:cs typeface="Arial" panose="020B0604020202020204" pitchFamily="34" charset="0"/>
                        </a:rPr>
                        <a:t>98.2</a:t>
                      </a:r>
                      <a:endParaRPr lang="en-US" sz="1400" dirty="0">
                        <a:latin typeface="Arial Narrow" panose="020B0606020202030204" pitchFamily="34" charset="0"/>
                        <a:ea typeface="MS Mincho"/>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5583">
                <a:tc>
                  <a:txBody>
                    <a:bodyPr/>
                    <a:lstStyle/>
                    <a:p>
                      <a:pPr marL="179388" marR="0" lvl="0" indent="-179388"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Narrow" panose="020B0606020202030204" pitchFamily="34" charset="0"/>
                          <a:cs typeface="Arial" panose="020B0604020202020204" pitchFamily="34" charset="0"/>
                        </a:rPr>
                        <a:t>2: Planning, Policy and Strategy</a:t>
                      </a:r>
                    </a:p>
                  </a:txBody>
                  <a:tcPr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defTabSz="179388" fontAlgn="b"/>
                      <a:r>
                        <a:rPr lang="en-US" sz="1400" b="0" i="0" u="none" strike="noStrike" dirty="0" smtClean="0">
                          <a:solidFill>
                            <a:srgbClr val="000000"/>
                          </a:solidFill>
                          <a:latin typeface="Arial Narrow" pitchFamily="34" charset="0"/>
                        </a:rPr>
                        <a:t>           71 545</a:t>
                      </a:r>
                    </a:p>
                  </a:txBody>
                  <a:tcPr marL="9144" marR="9144" marT="9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r" defTabSz="914400" rtl="0" eaLnBrk="1" fontAlgn="b" latinLnBrk="0" hangingPunct="1">
                        <a:lnSpc>
                          <a:spcPct val="115000"/>
                        </a:lnSpc>
                        <a:spcBef>
                          <a:spcPts val="0"/>
                        </a:spcBef>
                        <a:spcAft>
                          <a:spcPts val="0"/>
                        </a:spcAft>
                      </a:pPr>
                      <a:r>
                        <a:rPr lang="en-US" sz="1400" b="0" i="0" u="none" strike="noStrike" kern="1200" dirty="0" smtClean="0">
                          <a:solidFill>
                            <a:srgbClr val="000000"/>
                          </a:solidFill>
                          <a:latin typeface="Arial Narrow" pitchFamily="34" charset="0"/>
                          <a:ea typeface="+mn-ea"/>
                          <a:cs typeface="+mn-cs"/>
                        </a:rPr>
                        <a:t>71 584</a:t>
                      </a:r>
                      <a:endParaRPr lang="en-US" sz="1400" b="0" i="0" u="none" strike="noStrike" kern="1200" dirty="0">
                        <a:solidFill>
                          <a:srgbClr val="000000"/>
                        </a:solidFill>
                        <a:latin typeface="Arial Narrow"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r" defTabSz="914400" rtl="0" eaLnBrk="1" fontAlgn="b" latinLnBrk="0" hangingPunct="1">
                        <a:lnSpc>
                          <a:spcPct val="115000"/>
                        </a:lnSpc>
                        <a:spcBef>
                          <a:spcPts val="0"/>
                        </a:spcBef>
                        <a:spcAft>
                          <a:spcPts val="0"/>
                        </a:spcAft>
                      </a:pPr>
                      <a:r>
                        <a:rPr lang="en-US" sz="1400" b="0" i="0" u="none" strike="noStrike" kern="1200" dirty="0" smtClean="0">
                          <a:solidFill>
                            <a:srgbClr val="000000"/>
                          </a:solidFill>
                          <a:latin typeface="Arial Narrow" pitchFamily="34" charset="0"/>
                          <a:ea typeface="+mn-ea"/>
                          <a:cs typeface="+mn-cs"/>
                        </a:rPr>
                        <a:t>71 584</a:t>
                      </a:r>
                      <a:endParaRPr lang="en-US" sz="1400" b="0" i="0" u="none" strike="noStrike" kern="1200" dirty="0">
                        <a:solidFill>
                          <a:srgbClr val="000000"/>
                        </a:solidFill>
                        <a:latin typeface="Arial Narrow"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r" defTabSz="914400" rtl="0" eaLnBrk="1" fontAlgn="b" latinLnBrk="0" hangingPunct="1">
                        <a:lnSpc>
                          <a:spcPct val="115000"/>
                        </a:lnSpc>
                        <a:spcBef>
                          <a:spcPts val="0"/>
                        </a:spcBef>
                        <a:spcAft>
                          <a:spcPts val="0"/>
                        </a:spcAft>
                      </a:pPr>
                      <a:r>
                        <a:rPr lang="en-US" sz="1400" b="0" i="0" u="none" strike="noStrike" kern="1200" dirty="0" smtClean="0">
                          <a:solidFill>
                            <a:srgbClr val="000000"/>
                          </a:solidFill>
                          <a:latin typeface="Arial Narrow" pitchFamily="34" charset="0"/>
                          <a:ea typeface="+mn-ea"/>
                          <a:cs typeface="+mn-cs"/>
                        </a:rPr>
                        <a:t>56 816</a:t>
                      </a:r>
                      <a:endParaRPr lang="en-US" sz="1400" b="0" i="0" u="none" strike="noStrike" kern="1200" dirty="0">
                        <a:solidFill>
                          <a:srgbClr val="000000"/>
                        </a:solidFill>
                        <a:latin typeface="Arial Narrow"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r" defTabSz="914400" rtl="0" eaLnBrk="1" fontAlgn="b" latinLnBrk="0" hangingPunct="1">
                        <a:lnSpc>
                          <a:spcPct val="115000"/>
                        </a:lnSpc>
                        <a:spcBef>
                          <a:spcPts val="0"/>
                        </a:spcBef>
                        <a:spcAft>
                          <a:spcPts val="0"/>
                        </a:spcAft>
                      </a:pPr>
                      <a:r>
                        <a:rPr lang="en-US" sz="1400" b="0" i="0" u="none" strike="noStrike" kern="1200" dirty="0" smtClean="0">
                          <a:solidFill>
                            <a:srgbClr val="000000"/>
                          </a:solidFill>
                          <a:latin typeface="Arial Narrow" pitchFamily="34" charset="0"/>
                          <a:ea typeface="+mn-ea"/>
                          <a:cs typeface="+mn-cs"/>
                        </a:rPr>
                        <a:t>14 768</a:t>
                      </a:r>
                      <a:endParaRPr lang="en-US" sz="1400" b="0" i="0" u="none" strike="noStrike" kern="1200" dirty="0">
                        <a:solidFill>
                          <a:srgbClr val="000000"/>
                        </a:solidFill>
                        <a:latin typeface="Arial Narrow"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400" dirty="0" smtClean="0">
                          <a:latin typeface="Arial Narrow" panose="020B0606020202030204" pitchFamily="34" charset="0"/>
                          <a:ea typeface="MS Mincho"/>
                          <a:cs typeface="Arial" panose="020B0604020202020204" pitchFamily="34" charset="0"/>
                        </a:rPr>
                        <a:t>79.4</a:t>
                      </a:r>
                      <a:endParaRPr lang="en-US" sz="1400" dirty="0">
                        <a:latin typeface="Arial Narrow" panose="020B0606020202030204" pitchFamily="34" charset="0"/>
                        <a:ea typeface="MS Mincho"/>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9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Narrow" panose="020B0606020202030204" pitchFamily="34" charset="0"/>
                          <a:cs typeface="Arial" panose="020B0604020202020204" pitchFamily="34" charset="0"/>
                        </a:rPr>
                        <a:t>3: University Education</a:t>
                      </a:r>
                    </a:p>
                  </a:txBody>
                  <a:tcPr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1400" b="0" i="0" u="none" strike="noStrike" dirty="0" smtClean="0">
                          <a:solidFill>
                            <a:srgbClr val="000000"/>
                          </a:solidFill>
                          <a:latin typeface="Arial Narrow" pitchFamily="34" charset="0"/>
                        </a:rPr>
                        <a:t>39 531 603</a:t>
                      </a:r>
                    </a:p>
                  </a:txBody>
                  <a:tcPr marL="9144" marR="9144" marT="9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r" defTabSz="914400" rtl="0" eaLnBrk="1" fontAlgn="b" latinLnBrk="0" hangingPunct="1">
                        <a:lnSpc>
                          <a:spcPct val="115000"/>
                        </a:lnSpc>
                        <a:spcBef>
                          <a:spcPts val="0"/>
                        </a:spcBef>
                        <a:spcAft>
                          <a:spcPts val="0"/>
                        </a:spcAft>
                      </a:pPr>
                      <a:r>
                        <a:rPr lang="en-US" sz="1400" b="0" i="0" u="none" strike="noStrike" kern="1200" dirty="0" smtClean="0">
                          <a:solidFill>
                            <a:srgbClr val="000000"/>
                          </a:solidFill>
                          <a:latin typeface="Arial Narrow" pitchFamily="34" charset="0"/>
                          <a:ea typeface="+mn-ea"/>
                          <a:cs typeface="+mn-cs"/>
                        </a:rPr>
                        <a:t>39 532 493</a:t>
                      </a:r>
                      <a:endParaRPr lang="en-US" sz="1400" b="0" i="0" u="none" strike="noStrike" kern="1200" dirty="0">
                        <a:solidFill>
                          <a:srgbClr val="000000"/>
                        </a:solidFill>
                        <a:latin typeface="Arial Narrow"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r" defTabSz="914400" rtl="0" eaLnBrk="1" fontAlgn="b" latinLnBrk="0" hangingPunct="1">
                        <a:lnSpc>
                          <a:spcPct val="115000"/>
                        </a:lnSpc>
                        <a:spcBef>
                          <a:spcPts val="0"/>
                        </a:spcBef>
                        <a:spcAft>
                          <a:spcPts val="0"/>
                        </a:spcAft>
                      </a:pPr>
                      <a:r>
                        <a:rPr lang="en-US" sz="1400" b="0" i="0" u="none" strike="noStrike" kern="1200" dirty="0" smtClean="0">
                          <a:solidFill>
                            <a:srgbClr val="000000"/>
                          </a:solidFill>
                          <a:latin typeface="Arial Narrow" pitchFamily="34" charset="0"/>
                          <a:ea typeface="+mn-ea"/>
                          <a:cs typeface="+mn-cs"/>
                        </a:rPr>
                        <a:t>39 531 687</a:t>
                      </a:r>
                      <a:endParaRPr lang="en-US" sz="1400" b="0" i="0" u="none" strike="noStrike" kern="1200" dirty="0">
                        <a:solidFill>
                          <a:srgbClr val="000000"/>
                        </a:solidFill>
                        <a:latin typeface="Arial Narrow"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r" defTabSz="914400" rtl="0" eaLnBrk="1" fontAlgn="b" latinLnBrk="0" hangingPunct="1">
                        <a:lnSpc>
                          <a:spcPct val="115000"/>
                        </a:lnSpc>
                        <a:spcBef>
                          <a:spcPts val="0"/>
                        </a:spcBef>
                        <a:spcAft>
                          <a:spcPts val="0"/>
                        </a:spcAft>
                      </a:pPr>
                      <a:r>
                        <a:rPr lang="en-US" sz="1400" b="0" i="0" u="none" strike="noStrike" kern="1200" dirty="0" smtClean="0">
                          <a:solidFill>
                            <a:srgbClr val="000000"/>
                          </a:solidFill>
                          <a:latin typeface="Arial Narrow" pitchFamily="34" charset="0"/>
                          <a:ea typeface="+mn-ea"/>
                          <a:cs typeface="+mn-cs"/>
                        </a:rPr>
                        <a:t>39 515 718</a:t>
                      </a:r>
                      <a:endParaRPr lang="en-US" sz="1400" b="0" i="0" u="none" strike="noStrike" kern="1200" dirty="0">
                        <a:solidFill>
                          <a:srgbClr val="000000"/>
                        </a:solidFill>
                        <a:latin typeface="Arial Narrow"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r" defTabSz="914400" rtl="0" eaLnBrk="1" fontAlgn="b" latinLnBrk="0" hangingPunct="1">
                        <a:lnSpc>
                          <a:spcPct val="115000"/>
                        </a:lnSpc>
                        <a:spcBef>
                          <a:spcPts val="0"/>
                        </a:spcBef>
                        <a:spcAft>
                          <a:spcPts val="0"/>
                        </a:spcAft>
                      </a:pPr>
                      <a:r>
                        <a:rPr lang="en-US" sz="1400" b="0" i="0" u="none" strike="noStrike" kern="1200" dirty="0" smtClean="0">
                          <a:solidFill>
                            <a:srgbClr val="000000"/>
                          </a:solidFill>
                          <a:latin typeface="Arial Narrow" pitchFamily="34" charset="0"/>
                          <a:ea typeface="+mn-ea"/>
                          <a:cs typeface="+mn-cs"/>
                        </a:rPr>
                        <a:t>15 969</a:t>
                      </a:r>
                      <a:endParaRPr lang="en-US" sz="1400" b="0" i="0" u="none" strike="noStrike" kern="1200" dirty="0">
                        <a:solidFill>
                          <a:srgbClr val="000000"/>
                        </a:solidFill>
                        <a:latin typeface="Arial Narrow"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400" dirty="0" smtClean="0">
                          <a:latin typeface="Arial Narrow" panose="020B0606020202030204" pitchFamily="34" charset="0"/>
                          <a:ea typeface="MS Mincho"/>
                          <a:cs typeface="Arial" panose="020B0604020202020204" pitchFamily="34" charset="0"/>
                        </a:rPr>
                        <a:t>100.0</a:t>
                      </a:r>
                      <a:endParaRPr lang="en-US" sz="1400" dirty="0">
                        <a:latin typeface="Arial Narrow" panose="020B0606020202030204" pitchFamily="34" charset="0"/>
                        <a:ea typeface="MS Mincho"/>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9776">
                <a:tc>
                  <a:txBody>
                    <a:bodyPr/>
                    <a:lstStyle/>
                    <a:p>
                      <a:pPr marL="179388" marR="0" lvl="0" indent="-179388"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Narrow" panose="020B0606020202030204" pitchFamily="34" charset="0"/>
                          <a:cs typeface="Arial" panose="020B0604020202020204" pitchFamily="34" charset="0"/>
                        </a:rPr>
                        <a:t>4: Technical and Vocational Education and Training</a:t>
                      </a:r>
                    </a:p>
                  </a:txBody>
                  <a:tcPr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1400" b="0" i="0" u="none" strike="noStrike" dirty="0" smtClean="0">
                          <a:solidFill>
                            <a:srgbClr val="000000"/>
                          </a:solidFill>
                          <a:latin typeface="Arial Narrow" pitchFamily="34" charset="0"/>
                        </a:rPr>
                        <a:t>6 917 191</a:t>
                      </a:r>
                      <a:endParaRPr lang="en-US" sz="1400" b="0" i="0" u="none" strike="noStrike" dirty="0">
                        <a:solidFill>
                          <a:srgbClr val="000000"/>
                        </a:solidFill>
                        <a:latin typeface="Arial Narrow" pitchFamily="34" charset="0"/>
                      </a:endParaRPr>
                    </a:p>
                  </a:txBody>
                  <a:tcPr marL="9144" marR="9144" marT="9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r" defTabSz="914400" rtl="0" eaLnBrk="1" fontAlgn="b" latinLnBrk="0" hangingPunct="1">
                        <a:lnSpc>
                          <a:spcPct val="115000"/>
                        </a:lnSpc>
                        <a:spcBef>
                          <a:spcPts val="0"/>
                        </a:spcBef>
                        <a:spcAft>
                          <a:spcPts val="0"/>
                        </a:spcAft>
                      </a:pPr>
                      <a:r>
                        <a:rPr lang="en-US" sz="1400" b="0" i="0" u="none" strike="noStrike" kern="1200" dirty="0" smtClean="0">
                          <a:solidFill>
                            <a:srgbClr val="000000"/>
                          </a:solidFill>
                          <a:latin typeface="Arial Narrow" pitchFamily="34" charset="0"/>
                          <a:ea typeface="+mn-ea"/>
                          <a:cs typeface="+mn-cs"/>
                        </a:rPr>
                        <a:t>6 960 244</a:t>
                      </a:r>
                      <a:endParaRPr lang="en-US" sz="1400" b="0" i="0" u="none" strike="noStrike" kern="1200" dirty="0">
                        <a:solidFill>
                          <a:srgbClr val="000000"/>
                        </a:solidFill>
                        <a:latin typeface="Arial Narrow"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r" defTabSz="914400" rtl="0" eaLnBrk="1" fontAlgn="b" latinLnBrk="0" hangingPunct="1">
                        <a:lnSpc>
                          <a:spcPct val="115000"/>
                        </a:lnSpc>
                        <a:spcBef>
                          <a:spcPts val="0"/>
                        </a:spcBef>
                        <a:spcAft>
                          <a:spcPts val="0"/>
                        </a:spcAft>
                      </a:pPr>
                      <a:r>
                        <a:rPr lang="en-US" sz="1400" b="0" i="0" u="none" strike="noStrike" kern="1200" dirty="0" smtClean="0">
                          <a:solidFill>
                            <a:srgbClr val="000000"/>
                          </a:solidFill>
                          <a:latin typeface="Arial Narrow" pitchFamily="34" charset="0"/>
                          <a:ea typeface="+mn-ea"/>
                          <a:cs typeface="+mn-cs"/>
                        </a:rPr>
                        <a:t>7 031 622</a:t>
                      </a:r>
                      <a:endParaRPr lang="en-US" sz="1400" b="0" i="0" u="none" strike="noStrike" kern="1200" dirty="0">
                        <a:solidFill>
                          <a:srgbClr val="000000"/>
                        </a:solidFill>
                        <a:latin typeface="Arial Narrow"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r" defTabSz="914400" rtl="0" eaLnBrk="1" fontAlgn="b" latinLnBrk="0" hangingPunct="1">
                        <a:lnSpc>
                          <a:spcPct val="115000"/>
                        </a:lnSpc>
                        <a:spcBef>
                          <a:spcPts val="0"/>
                        </a:spcBef>
                        <a:spcAft>
                          <a:spcPts val="0"/>
                        </a:spcAft>
                      </a:pPr>
                      <a:r>
                        <a:rPr lang="en-US" sz="1400" b="0" i="0" u="none" strike="noStrike" kern="1200" dirty="0" smtClean="0">
                          <a:solidFill>
                            <a:srgbClr val="000000"/>
                          </a:solidFill>
                          <a:latin typeface="Arial Narrow" pitchFamily="34" charset="0"/>
                          <a:ea typeface="+mn-ea"/>
                          <a:cs typeface="+mn-cs"/>
                        </a:rPr>
                        <a:t>7 029 987</a:t>
                      </a:r>
                      <a:endParaRPr lang="en-US" sz="1400" b="0" i="0" u="none" strike="noStrike" kern="1200" dirty="0">
                        <a:solidFill>
                          <a:srgbClr val="000000"/>
                        </a:solidFill>
                        <a:latin typeface="Arial Narrow"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r" defTabSz="914400" rtl="0" eaLnBrk="1" fontAlgn="b" latinLnBrk="0" hangingPunct="1">
                        <a:lnSpc>
                          <a:spcPct val="115000"/>
                        </a:lnSpc>
                        <a:spcBef>
                          <a:spcPts val="0"/>
                        </a:spcBef>
                        <a:spcAft>
                          <a:spcPts val="0"/>
                        </a:spcAft>
                      </a:pPr>
                      <a:r>
                        <a:rPr lang="en-US" sz="1400" b="0" i="0" u="none" strike="noStrike" kern="1200" dirty="0" smtClean="0">
                          <a:solidFill>
                            <a:srgbClr val="000000"/>
                          </a:solidFill>
                          <a:latin typeface="Arial Narrow" pitchFamily="34" charset="0"/>
                          <a:ea typeface="+mn-ea"/>
                          <a:cs typeface="+mn-cs"/>
                        </a:rPr>
                        <a:t>1 635</a:t>
                      </a:r>
                      <a:endParaRPr lang="en-US" sz="1400" b="0" i="0" u="none" strike="noStrike" kern="1200" dirty="0">
                        <a:solidFill>
                          <a:srgbClr val="000000"/>
                        </a:solidFill>
                        <a:latin typeface="Arial Narrow"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400" dirty="0" smtClean="0">
                          <a:latin typeface="Arial Narrow" panose="020B0606020202030204" pitchFamily="34" charset="0"/>
                          <a:ea typeface="MS Mincho"/>
                          <a:cs typeface="Arial" panose="020B0604020202020204" pitchFamily="34" charset="0"/>
                        </a:rPr>
                        <a:t>100.0</a:t>
                      </a:r>
                      <a:endParaRPr lang="en-US" sz="1400" dirty="0">
                        <a:latin typeface="Arial Narrow" panose="020B0606020202030204" pitchFamily="34" charset="0"/>
                        <a:ea typeface="MS Mincho"/>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9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Narrow" panose="020B0606020202030204" pitchFamily="34" charset="0"/>
                          <a:cs typeface="Arial" panose="020B0604020202020204" pitchFamily="34" charset="0"/>
                        </a:rPr>
                        <a:t>5: Skills Development</a:t>
                      </a:r>
                    </a:p>
                  </a:txBody>
                  <a:tcPr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1400" b="0" i="0" u="none" strike="noStrike" dirty="0" smtClean="0">
                          <a:solidFill>
                            <a:srgbClr val="000000"/>
                          </a:solidFill>
                          <a:latin typeface="Arial Narrow" pitchFamily="34" charset="0"/>
                        </a:rPr>
                        <a:t>224 534</a:t>
                      </a:r>
                      <a:endParaRPr lang="en-US" sz="1400" b="0" i="0" u="none" strike="noStrike" dirty="0">
                        <a:solidFill>
                          <a:srgbClr val="000000"/>
                        </a:solidFill>
                        <a:latin typeface="Arial Narrow" pitchFamily="34" charset="0"/>
                      </a:endParaRPr>
                    </a:p>
                  </a:txBody>
                  <a:tcPr marL="9144" marR="9144" marT="9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r" defTabSz="914400" rtl="0" eaLnBrk="1" fontAlgn="b" latinLnBrk="0" hangingPunct="1">
                        <a:lnSpc>
                          <a:spcPct val="115000"/>
                        </a:lnSpc>
                        <a:spcBef>
                          <a:spcPts val="0"/>
                        </a:spcBef>
                        <a:spcAft>
                          <a:spcPts val="0"/>
                        </a:spcAft>
                      </a:pPr>
                      <a:r>
                        <a:rPr lang="en-US" sz="1400" b="0" i="0" u="none" strike="noStrike" kern="1200" dirty="0" smtClean="0">
                          <a:solidFill>
                            <a:srgbClr val="000000"/>
                          </a:solidFill>
                          <a:latin typeface="Arial Narrow" pitchFamily="34" charset="0"/>
                          <a:ea typeface="+mn-ea"/>
                          <a:cs typeface="+mn-cs"/>
                        </a:rPr>
                        <a:t>181 443</a:t>
                      </a:r>
                      <a:endParaRPr lang="en-US" sz="1400" b="0" i="0" u="none" strike="noStrike" kern="1200" dirty="0">
                        <a:solidFill>
                          <a:srgbClr val="000000"/>
                        </a:solidFill>
                        <a:latin typeface="Arial Narrow"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r" defTabSz="914400" rtl="0" eaLnBrk="1" fontAlgn="b" latinLnBrk="0" hangingPunct="1">
                        <a:lnSpc>
                          <a:spcPct val="115000"/>
                        </a:lnSpc>
                        <a:spcBef>
                          <a:spcPts val="0"/>
                        </a:spcBef>
                        <a:spcAft>
                          <a:spcPts val="0"/>
                        </a:spcAft>
                      </a:pPr>
                      <a:r>
                        <a:rPr lang="en-US" sz="1400" b="0" i="0" u="none" strike="noStrike" kern="1200" dirty="0" smtClean="0">
                          <a:solidFill>
                            <a:srgbClr val="000000"/>
                          </a:solidFill>
                          <a:latin typeface="Arial Narrow" pitchFamily="34" charset="0"/>
                          <a:ea typeface="+mn-ea"/>
                          <a:cs typeface="+mn-cs"/>
                        </a:rPr>
                        <a:t>181 443</a:t>
                      </a:r>
                      <a:endParaRPr lang="en-US" sz="1400" b="0" i="0" u="none" strike="noStrike" kern="1200" dirty="0">
                        <a:solidFill>
                          <a:srgbClr val="000000"/>
                        </a:solidFill>
                        <a:latin typeface="Arial Narrow"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r" defTabSz="914400" rtl="0" eaLnBrk="1" fontAlgn="b" latinLnBrk="0" hangingPunct="1">
                        <a:lnSpc>
                          <a:spcPct val="115000"/>
                        </a:lnSpc>
                        <a:spcBef>
                          <a:spcPts val="0"/>
                        </a:spcBef>
                        <a:spcAft>
                          <a:spcPts val="0"/>
                        </a:spcAft>
                      </a:pPr>
                      <a:r>
                        <a:rPr lang="en-US" sz="1400" b="0" i="0" u="none" strike="noStrike" kern="1200" dirty="0" smtClean="0">
                          <a:solidFill>
                            <a:srgbClr val="000000"/>
                          </a:solidFill>
                          <a:latin typeface="Arial Narrow" pitchFamily="34" charset="0"/>
                          <a:ea typeface="+mn-ea"/>
                          <a:cs typeface="+mn-cs"/>
                        </a:rPr>
                        <a:t>180 635</a:t>
                      </a:r>
                      <a:endParaRPr lang="en-US" sz="1400" b="0" i="0" u="none" strike="noStrike" kern="1200" dirty="0">
                        <a:solidFill>
                          <a:srgbClr val="000000"/>
                        </a:solidFill>
                        <a:latin typeface="Arial Narrow"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r" defTabSz="914400" rtl="0" eaLnBrk="1" fontAlgn="b" latinLnBrk="0" hangingPunct="1">
                        <a:lnSpc>
                          <a:spcPct val="115000"/>
                        </a:lnSpc>
                        <a:spcBef>
                          <a:spcPts val="0"/>
                        </a:spcBef>
                        <a:spcAft>
                          <a:spcPts val="0"/>
                        </a:spcAft>
                      </a:pPr>
                      <a:r>
                        <a:rPr lang="en-US" sz="1400" b="0" i="0" u="none" strike="noStrike" kern="1200" dirty="0" smtClean="0">
                          <a:solidFill>
                            <a:srgbClr val="000000"/>
                          </a:solidFill>
                          <a:latin typeface="Arial Narrow" pitchFamily="34" charset="0"/>
                          <a:ea typeface="+mn-ea"/>
                          <a:cs typeface="+mn-cs"/>
                        </a:rPr>
                        <a:t>808</a:t>
                      </a:r>
                      <a:endParaRPr lang="en-US" sz="1400" b="0" i="0" u="none" strike="noStrike" kern="1200" dirty="0">
                        <a:solidFill>
                          <a:srgbClr val="000000"/>
                        </a:solidFill>
                        <a:latin typeface="Arial Narrow"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400" dirty="0" smtClean="0">
                          <a:latin typeface="Arial Narrow" panose="020B0606020202030204" pitchFamily="34" charset="0"/>
                          <a:ea typeface="MS Mincho"/>
                          <a:cs typeface="Arial" panose="020B0604020202020204" pitchFamily="34" charset="0"/>
                        </a:rPr>
                        <a:t>99.6</a:t>
                      </a:r>
                      <a:endParaRPr lang="en-US" sz="1400" dirty="0">
                        <a:latin typeface="Arial Narrow" panose="020B0606020202030204" pitchFamily="34" charset="0"/>
                        <a:ea typeface="MS Mincho"/>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6366">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Arial Narrow" panose="020B0606020202030204" pitchFamily="34" charset="0"/>
                          <a:cs typeface="Arial" panose="020B0604020202020204" pitchFamily="34" charset="0"/>
                        </a:rPr>
                        <a:t>6: Community Education and Training</a:t>
                      </a:r>
                    </a:p>
                  </a:txBody>
                  <a:tcPr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1400" b="0" i="0" u="none" strike="noStrike" dirty="0" smtClean="0">
                          <a:solidFill>
                            <a:srgbClr val="000000"/>
                          </a:solidFill>
                          <a:latin typeface="Arial Narrow" pitchFamily="34" charset="0"/>
                        </a:rPr>
                        <a:t>2 069 739</a:t>
                      </a:r>
                      <a:endParaRPr lang="en-US" sz="1400" b="0" i="0" u="none" strike="noStrike" dirty="0">
                        <a:solidFill>
                          <a:srgbClr val="000000"/>
                        </a:solidFill>
                        <a:latin typeface="Arial Narrow" pitchFamily="34" charset="0"/>
                      </a:endParaRPr>
                    </a:p>
                  </a:txBody>
                  <a:tcPr marL="9144" marR="9144" marT="9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r" defTabSz="914400" rtl="0" eaLnBrk="1" fontAlgn="b" latinLnBrk="0" hangingPunct="1">
                        <a:lnSpc>
                          <a:spcPct val="115000"/>
                        </a:lnSpc>
                        <a:spcBef>
                          <a:spcPts val="0"/>
                        </a:spcBef>
                        <a:spcAft>
                          <a:spcPts val="0"/>
                        </a:spcAft>
                      </a:pPr>
                      <a:r>
                        <a:rPr lang="en-US" sz="1400" b="0" i="0" u="none" strike="noStrike" kern="1200" dirty="0" smtClean="0">
                          <a:solidFill>
                            <a:srgbClr val="000000"/>
                          </a:solidFill>
                          <a:latin typeface="Arial Narrow" pitchFamily="34" charset="0"/>
                          <a:ea typeface="+mn-ea"/>
                          <a:cs typeface="+mn-cs"/>
                        </a:rPr>
                        <a:t>2 069 777</a:t>
                      </a:r>
                      <a:endParaRPr lang="en-US" sz="1400" b="0" i="0" u="none" strike="noStrike" kern="1200" dirty="0">
                        <a:solidFill>
                          <a:srgbClr val="000000"/>
                        </a:solidFill>
                        <a:latin typeface="Arial Narrow"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r" defTabSz="914400" rtl="0" eaLnBrk="1" fontAlgn="b" latinLnBrk="0" hangingPunct="1">
                        <a:lnSpc>
                          <a:spcPct val="115000"/>
                        </a:lnSpc>
                        <a:spcBef>
                          <a:spcPts val="0"/>
                        </a:spcBef>
                        <a:spcAft>
                          <a:spcPts val="0"/>
                        </a:spcAft>
                      </a:pPr>
                      <a:r>
                        <a:rPr lang="en-US" sz="1400" b="0" i="0" u="none" strike="noStrike" kern="1200" dirty="0" smtClean="0">
                          <a:solidFill>
                            <a:srgbClr val="000000"/>
                          </a:solidFill>
                          <a:latin typeface="Arial Narrow" pitchFamily="34" charset="0"/>
                          <a:ea typeface="+mn-ea"/>
                          <a:cs typeface="+mn-cs"/>
                        </a:rPr>
                        <a:t>1 992 319</a:t>
                      </a:r>
                      <a:endParaRPr lang="en-US" sz="1400" b="0" i="0" u="none" strike="noStrike" kern="1200" dirty="0">
                        <a:solidFill>
                          <a:srgbClr val="000000"/>
                        </a:solidFill>
                        <a:latin typeface="Arial Narrow"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r" defTabSz="914400" rtl="0" eaLnBrk="1" fontAlgn="b" latinLnBrk="0" hangingPunct="1">
                        <a:lnSpc>
                          <a:spcPct val="115000"/>
                        </a:lnSpc>
                        <a:spcBef>
                          <a:spcPts val="0"/>
                        </a:spcBef>
                        <a:spcAft>
                          <a:spcPts val="0"/>
                        </a:spcAft>
                      </a:pPr>
                      <a:r>
                        <a:rPr lang="en-US" sz="1400" b="0" i="0" u="none" strike="noStrike" kern="1200" dirty="0" smtClean="0">
                          <a:solidFill>
                            <a:srgbClr val="000000"/>
                          </a:solidFill>
                          <a:latin typeface="Arial Narrow" pitchFamily="34" charset="0"/>
                          <a:ea typeface="+mn-ea"/>
                          <a:cs typeface="+mn-cs"/>
                        </a:rPr>
                        <a:t>1 981 693</a:t>
                      </a:r>
                      <a:endParaRPr lang="en-US" sz="1400" b="0" i="0" u="none" strike="noStrike" kern="1200" dirty="0">
                        <a:solidFill>
                          <a:srgbClr val="000000"/>
                        </a:solidFill>
                        <a:latin typeface="Arial Narrow"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r" defTabSz="914400" rtl="0" eaLnBrk="1" fontAlgn="b" latinLnBrk="0" hangingPunct="1">
                        <a:lnSpc>
                          <a:spcPct val="115000"/>
                        </a:lnSpc>
                        <a:spcBef>
                          <a:spcPts val="0"/>
                        </a:spcBef>
                        <a:spcAft>
                          <a:spcPts val="0"/>
                        </a:spcAft>
                      </a:pPr>
                      <a:r>
                        <a:rPr lang="en-US" sz="1400" b="0" i="0" u="none" strike="noStrike" kern="1200" dirty="0" smtClean="0">
                          <a:solidFill>
                            <a:srgbClr val="000000"/>
                          </a:solidFill>
                          <a:latin typeface="Arial Narrow" pitchFamily="34" charset="0"/>
                          <a:ea typeface="+mn-ea"/>
                          <a:cs typeface="+mn-cs"/>
                        </a:rPr>
                        <a:t>10 626</a:t>
                      </a:r>
                      <a:endParaRPr lang="en-US" sz="1400" b="0" i="0" u="none" strike="noStrike" kern="1200" dirty="0">
                        <a:solidFill>
                          <a:srgbClr val="000000"/>
                        </a:solidFill>
                        <a:latin typeface="Arial Narrow"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400" dirty="0" smtClean="0">
                          <a:latin typeface="Arial Narrow" panose="020B0606020202030204" pitchFamily="34" charset="0"/>
                          <a:ea typeface="MS Mincho"/>
                          <a:cs typeface="Arial" panose="020B0604020202020204" pitchFamily="34" charset="0"/>
                        </a:rPr>
                        <a:t>99.5</a:t>
                      </a:r>
                      <a:endParaRPr lang="en-US" sz="1400" dirty="0">
                        <a:latin typeface="Arial Narrow" panose="020B0606020202030204" pitchFamily="34" charset="0"/>
                        <a:ea typeface="MS Mincho"/>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558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Narrow" panose="020B0606020202030204" pitchFamily="34" charset="0"/>
                          <a:cs typeface="Arial" panose="020B0604020202020204" pitchFamily="34" charset="0"/>
                        </a:rPr>
                        <a:t>7: Direct Charges (SETAs and NSF)</a:t>
                      </a:r>
                    </a:p>
                  </a:txBody>
                  <a:tcPr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1400" b="0" i="0" u="none" strike="noStrike" dirty="0" smtClean="0">
                          <a:solidFill>
                            <a:srgbClr val="000000"/>
                          </a:solidFill>
                          <a:latin typeface="Arial Narrow" pitchFamily="34" charset="0"/>
                        </a:rPr>
                        <a:t>17 639 595</a:t>
                      </a:r>
                      <a:endParaRPr lang="en-US" sz="1400" b="0" i="0" u="none" strike="noStrike" dirty="0">
                        <a:solidFill>
                          <a:srgbClr val="000000"/>
                        </a:solidFill>
                        <a:latin typeface="Arial Narrow" pitchFamily="34" charset="0"/>
                      </a:endParaRPr>
                    </a:p>
                  </a:txBody>
                  <a:tcPr marL="9144" marR="9144" marT="9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r" defTabSz="914400" rtl="0" eaLnBrk="1" fontAlgn="b" latinLnBrk="0" hangingPunct="1">
                        <a:lnSpc>
                          <a:spcPct val="115000"/>
                        </a:lnSpc>
                        <a:spcBef>
                          <a:spcPts val="0"/>
                        </a:spcBef>
                        <a:spcAft>
                          <a:spcPts val="0"/>
                        </a:spcAft>
                      </a:pPr>
                      <a:r>
                        <a:rPr lang="en-US" sz="1400" b="0" i="0" u="none" strike="noStrike" kern="1200" dirty="0" smtClean="0">
                          <a:solidFill>
                            <a:srgbClr val="000000"/>
                          </a:solidFill>
                          <a:latin typeface="Arial Narrow" pitchFamily="34" charset="0"/>
                          <a:ea typeface="+mn-ea"/>
                          <a:cs typeface="+mn-cs"/>
                        </a:rPr>
                        <a:t>15 462 170</a:t>
                      </a:r>
                      <a:endParaRPr lang="en-US" sz="1400" b="0" i="0" u="none" strike="noStrike" kern="1200" dirty="0">
                        <a:solidFill>
                          <a:srgbClr val="000000"/>
                        </a:solidFill>
                        <a:latin typeface="Arial Narrow"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r" defTabSz="914400" rtl="0" eaLnBrk="1" fontAlgn="b" latinLnBrk="0" hangingPunct="1">
                        <a:lnSpc>
                          <a:spcPct val="115000"/>
                        </a:lnSpc>
                        <a:spcBef>
                          <a:spcPts val="0"/>
                        </a:spcBef>
                        <a:spcAft>
                          <a:spcPts val="0"/>
                        </a:spcAft>
                      </a:pPr>
                      <a:r>
                        <a:rPr lang="en-US" sz="1400" b="0" i="0" u="none" strike="noStrike" kern="1200" dirty="0" smtClean="0">
                          <a:solidFill>
                            <a:srgbClr val="000000"/>
                          </a:solidFill>
                          <a:latin typeface="Arial Narrow" pitchFamily="34" charset="0"/>
                          <a:ea typeface="+mn-ea"/>
                          <a:cs typeface="+mn-cs"/>
                        </a:rPr>
                        <a:t>15 233 009</a:t>
                      </a:r>
                      <a:endParaRPr lang="en-US" sz="1400" b="0" i="0" u="none" strike="noStrike" kern="1200" dirty="0">
                        <a:solidFill>
                          <a:srgbClr val="000000"/>
                        </a:solidFill>
                        <a:latin typeface="Arial Narrow"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r" defTabSz="914400" rtl="0" eaLnBrk="1" fontAlgn="b" latinLnBrk="0" hangingPunct="1">
                        <a:lnSpc>
                          <a:spcPct val="115000"/>
                        </a:lnSpc>
                        <a:spcBef>
                          <a:spcPts val="0"/>
                        </a:spcBef>
                        <a:spcAft>
                          <a:spcPts val="0"/>
                        </a:spcAft>
                      </a:pPr>
                      <a:r>
                        <a:rPr lang="en-US" sz="1400" b="0" i="0" u="none" strike="noStrike" kern="1200" dirty="0" smtClean="0">
                          <a:solidFill>
                            <a:srgbClr val="000000"/>
                          </a:solidFill>
                          <a:latin typeface="Arial Narrow" pitchFamily="34" charset="0"/>
                          <a:ea typeface="+mn-ea"/>
                          <a:cs typeface="+mn-cs"/>
                        </a:rPr>
                        <a:t>15 233 009</a:t>
                      </a:r>
                      <a:endParaRPr lang="en-US" sz="1400" b="0" i="0" u="none" strike="noStrike" kern="1200" dirty="0">
                        <a:solidFill>
                          <a:srgbClr val="000000"/>
                        </a:solidFill>
                        <a:latin typeface="Arial Narrow"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r" defTabSz="914400" rtl="0" eaLnBrk="1" fontAlgn="b" latinLnBrk="0" hangingPunct="1">
                        <a:lnSpc>
                          <a:spcPct val="115000"/>
                        </a:lnSpc>
                        <a:spcBef>
                          <a:spcPts val="0"/>
                        </a:spcBef>
                        <a:spcAft>
                          <a:spcPts val="0"/>
                        </a:spcAft>
                      </a:pPr>
                      <a:r>
                        <a:rPr lang="en-US" sz="1400" b="0" i="0" u="none" strike="noStrike" kern="1200" dirty="0" smtClean="0">
                          <a:solidFill>
                            <a:srgbClr val="000000"/>
                          </a:solidFill>
                          <a:latin typeface="Arial Narrow" pitchFamily="34" charset="0"/>
                          <a:ea typeface="+mn-ea"/>
                          <a:cs typeface="+mn-cs"/>
                        </a:rPr>
                        <a:t>-</a:t>
                      </a:r>
                      <a:endParaRPr lang="en-US" sz="1400" b="0" i="0" u="none" strike="noStrike" kern="1200" dirty="0">
                        <a:solidFill>
                          <a:srgbClr val="000000"/>
                        </a:solidFill>
                        <a:latin typeface="Arial Narrow"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400" dirty="0" smtClean="0">
                          <a:latin typeface="Arial Narrow" panose="020B0606020202030204" pitchFamily="34" charset="0"/>
                          <a:ea typeface="MS Mincho"/>
                          <a:cs typeface="Arial" panose="020B0604020202020204" pitchFamily="34" charset="0"/>
                        </a:rPr>
                        <a:t>100.0</a:t>
                      </a:r>
                      <a:endParaRPr lang="en-US" sz="1400" dirty="0">
                        <a:latin typeface="Arial Narrow" panose="020B0606020202030204" pitchFamily="34" charset="0"/>
                        <a:ea typeface="MS Mincho"/>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98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Narrow" panose="020B0606020202030204" pitchFamily="34" charset="0"/>
                          <a:cs typeface="Arial" panose="020B0604020202020204" pitchFamily="34" charset="0"/>
                        </a:rPr>
                        <a:t>Total</a:t>
                      </a:r>
                    </a:p>
                  </a:txBody>
                  <a:tcPr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CC00"/>
                    </a:solidFill>
                  </a:tcPr>
                </a:tc>
                <a:tc>
                  <a:txBody>
                    <a:bodyPr/>
                    <a:lstStyle/>
                    <a:p>
                      <a:pPr algn="r" fontAlgn="b"/>
                      <a:r>
                        <a:rPr lang="en-US" sz="1400" b="1" i="0" u="none" strike="noStrike" kern="1200" dirty="0" smtClean="0">
                          <a:solidFill>
                            <a:srgbClr val="000000"/>
                          </a:solidFill>
                          <a:latin typeface="Arial Narrow" pitchFamily="34" charset="0"/>
                          <a:ea typeface="+mn-ea"/>
                          <a:cs typeface="+mn-cs"/>
                        </a:rPr>
                        <a:t>66 827 874</a:t>
                      </a:r>
                      <a:endParaRPr lang="en-US" sz="1400" b="1" i="0" u="none" strike="noStrike" kern="1200" dirty="0">
                        <a:solidFill>
                          <a:srgbClr val="000000"/>
                        </a:solidFill>
                        <a:latin typeface="Arial Narrow"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CC00"/>
                    </a:solidFill>
                  </a:tcPr>
                </a:tc>
                <a:tc>
                  <a:txBody>
                    <a:bodyPr/>
                    <a:lstStyle/>
                    <a:p>
                      <a:pPr marL="0" marR="0" algn="r" defTabSz="914400" rtl="0" eaLnBrk="1" fontAlgn="b" latinLnBrk="0" hangingPunct="1">
                        <a:lnSpc>
                          <a:spcPct val="115000"/>
                        </a:lnSpc>
                        <a:spcBef>
                          <a:spcPts val="0"/>
                        </a:spcBef>
                        <a:spcAft>
                          <a:spcPts val="0"/>
                        </a:spcAft>
                      </a:pPr>
                      <a:r>
                        <a:rPr lang="en-US" sz="1400" b="1" i="0" u="none" strike="noStrike" kern="1200" dirty="0" smtClean="0">
                          <a:solidFill>
                            <a:srgbClr val="000000"/>
                          </a:solidFill>
                          <a:latin typeface="Arial Narrow" pitchFamily="34" charset="0"/>
                          <a:ea typeface="+mn-ea"/>
                          <a:cs typeface="+mn-cs"/>
                        </a:rPr>
                        <a:t>64 650 449</a:t>
                      </a:r>
                      <a:endParaRPr lang="en-US" sz="1400" b="1" i="0" u="none" strike="noStrike" kern="1200" dirty="0">
                        <a:solidFill>
                          <a:srgbClr val="000000"/>
                        </a:solidFill>
                        <a:latin typeface="Arial Narrow"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CC00"/>
                    </a:solidFill>
                  </a:tcPr>
                </a:tc>
                <a:tc>
                  <a:txBody>
                    <a:bodyPr/>
                    <a:lstStyle/>
                    <a:p>
                      <a:pPr marL="0" marR="0" algn="r" defTabSz="914400" rtl="0" eaLnBrk="1" fontAlgn="b" latinLnBrk="0" hangingPunct="1">
                        <a:lnSpc>
                          <a:spcPct val="115000"/>
                        </a:lnSpc>
                        <a:spcBef>
                          <a:spcPts val="0"/>
                        </a:spcBef>
                        <a:spcAft>
                          <a:spcPts val="0"/>
                        </a:spcAft>
                      </a:pPr>
                      <a:r>
                        <a:rPr lang="en-US" sz="1400" b="1" i="0" u="none" strike="noStrike" kern="1200" dirty="0" smtClean="0">
                          <a:solidFill>
                            <a:srgbClr val="000000"/>
                          </a:solidFill>
                          <a:latin typeface="Arial Narrow" pitchFamily="34" charset="0"/>
                          <a:ea typeface="+mn-ea"/>
                          <a:cs typeface="+mn-cs"/>
                        </a:rPr>
                        <a:t>64 421 288</a:t>
                      </a:r>
                      <a:endParaRPr lang="en-US" sz="1400" b="1" i="0" u="none" strike="noStrike" kern="1200" dirty="0">
                        <a:solidFill>
                          <a:srgbClr val="000000"/>
                        </a:solidFill>
                        <a:latin typeface="Arial Narrow"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CC00"/>
                    </a:solidFill>
                  </a:tcPr>
                </a:tc>
                <a:tc>
                  <a:txBody>
                    <a:bodyPr/>
                    <a:lstStyle/>
                    <a:p>
                      <a:pPr marL="0" marR="0" algn="r" defTabSz="914400" rtl="0" eaLnBrk="1" fontAlgn="b" latinLnBrk="0" hangingPunct="1">
                        <a:lnSpc>
                          <a:spcPct val="115000"/>
                        </a:lnSpc>
                        <a:spcBef>
                          <a:spcPts val="0"/>
                        </a:spcBef>
                        <a:spcAft>
                          <a:spcPts val="0"/>
                        </a:spcAft>
                      </a:pPr>
                      <a:r>
                        <a:rPr lang="en-US" sz="1400" b="1" i="0" u="none" strike="noStrike" kern="1200" dirty="0" smtClean="0">
                          <a:solidFill>
                            <a:srgbClr val="000000"/>
                          </a:solidFill>
                          <a:latin typeface="Arial Narrow" pitchFamily="34" charset="0"/>
                          <a:ea typeface="+mn-ea"/>
                          <a:cs typeface="+mn-cs"/>
                        </a:rPr>
                        <a:t>64 370 571</a:t>
                      </a:r>
                      <a:endParaRPr lang="en-US" sz="1400" b="1" i="0" u="none" strike="noStrike" kern="1200" dirty="0">
                        <a:solidFill>
                          <a:srgbClr val="000000"/>
                        </a:solidFill>
                        <a:latin typeface="Arial Narrow"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CC00"/>
                    </a:solidFill>
                  </a:tcPr>
                </a:tc>
                <a:tc>
                  <a:txBody>
                    <a:bodyPr/>
                    <a:lstStyle/>
                    <a:p>
                      <a:pPr marL="0" marR="0" algn="r" defTabSz="914400" rtl="0" eaLnBrk="1" fontAlgn="b" latinLnBrk="0" hangingPunct="1">
                        <a:lnSpc>
                          <a:spcPct val="115000"/>
                        </a:lnSpc>
                        <a:spcBef>
                          <a:spcPts val="0"/>
                        </a:spcBef>
                        <a:spcAft>
                          <a:spcPts val="0"/>
                        </a:spcAft>
                      </a:pPr>
                      <a:r>
                        <a:rPr lang="en-US" sz="1400" b="1" i="0" u="none" strike="noStrike" kern="1200" dirty="0" smtClean="0">
                          <a:solidFill>
                            <a:srgbClr val="000000"/>
                          </a:solidFill>
                          <a:latin typeface="Arial Narrow" pitchFamily="34" charset="0"/>
                          <a:ea typeface="+mn-ea"/>
                          <a:cs typeface="+mn-cs"/>
                        </a:rPr>
                        <a:t>50 717</a:t>
                      </a:r>
                      <a:endParaRPr lang="en-US" sz="1400" b="1" i="0" u="none" strike="noStrike" kern="1200" dirty="0">
                        <a:solidFill>
                          <a:srgbClr val="000000"/>
                        </a:solidFill>
                        <a:latin typeface="Arial Narrow"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CC00"/>
                    </a:solidFill>
                  </a:tcPr>
                </a:tc>
                <a:tc>
                  <a:txBody>
                    <a:bodyPr/>
                    <a:lstStyle/>
                    <a:p>
                      <a:pPr marL="0" marR="0" algn="ctr">
                        <a:lnSpc>
                          <a:spcPct val="115000"/>
                        </a:lnSpc>
                        <a:spcBef>
                          <a:spcPts val="0"/>
                        </a:spcBef>
                        <a:spcAft>
                          <a:spcPts val="0"/>
                        </a:spcAft>
                      </a:pPr>
                      <a:r>
                        <a:rPr lang="en-US" sz="1400" b="1" dirty="0" smtClean="0">
                          <a:latin typeface="Arial Narrow" panose="020B0606020202030204" pitchFamily="34" charset="0"/>
                          <a:ea typeface="MS Mincho"/>
                          <a:cs typeface="Arial" panose="020B0604020202020204" pitchFamily="34" charset="0"/>
                        </a:rPr>
                        <a:t>99.9</a:t>
                      </a:r>
                      <a:endParaRPr lang="en-US" sz="1400" b="1" dirty="0">
                        <a:latin typeface="Arial Narrow" panose="020B0606020202030204" pitchFamily="34" charset="0"/>
                        <a:ea typeface="MS Mincho"/>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CC00"/>
                    </a:solidFill>
                  </a:tcPr>
                </a:tc>
              </a:tr>
            </a:tbl>
          </a:graphicData>
        </a:graphic>
      </p:graphicFrame>
    </p:spTree>
    <p:extLst>
      <p:ext uri="{BB962C8B-B14F-4D97-AF65-F5344CB8AC3E}">
        <p14:creationId xmlns:p14="http://schemas.microsoft.com/office/powerpoint/2010/main" xmlns="" val="38647339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5876"/>
            <a:ext cx="9144000" cy="6873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6" name="Slide Number Placeholder 7"/>
          <p:cNvSpPr>
            <a:spLocks noGrp="1"/>
          </p:cNvSpPr>
          <p:nvPr>
            <p:ph type="sldNum" sz="quarter" idx="12"/>
          </p:nvPr>
        </p:nvSpPr>
        <p:spPr>
          <a:xfrm>
            <a:off x="7010400" y="6524625"/>
            <a:ext cx="2133600"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0DDC73E1-0CA4-4C04-AC77-27C07BA7E9D9}" type="slidenum">
              <a:rPr lang="en-US" altLang="en-US" b="1"/>
              <a:pPr eaLnBrk="1" hangingPunct="1"/>
              <a:t>4</a:t>
            </a:fld>
            <a:endParaRPr lang="en-US" altLang="en-US" b="1" dirty="0"/>
          </a:p>
        </p:txBody>
      </p:sp>
      <p:sp>
        <p:nvSpPr>
          <p:cNvPr id="3077" name="TextBox 7"/>
          <p:cNvSpPr txBox="1">
            <a:spLocks noChangeArrowheads="1"/>
          </p:cNvSpPr>
          <p:nvPr/>
        </p:nvSpPr>
        <p:spPr bwMode="auto">
          <a:xfrm>
            <a:off x="510539" y="1315383"/>
            <a:ext cx="8046721" cy="3046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692150" indent="-457200" eaLnBrk="0" hangingPunct="0">
              <a:defRPr>
                <a:solidFill>
                  <a:schemeClr val="tx1"/>
                </a:solidFill>
                <a:latin typeface="Arial" charset="0"/>
                <a:ea typeface="ＭＳ Ｐゴシック" pitchFamily="34" charset="-128"/>
              </a:defRPr>
            </a:lvl1pPr>
            <a:lvl2pPr marL="900113" indent="-207963"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marL="0" lvl="1" indent="0" eaLnBrk="1" fontAlgn="ctr" hangingPunct="1">
              <a:spcAft>
                <a:spcPts val="0"/>
              </a:spcAft>
              <a:defRPr/>
            </a:pPr>
            <a:r>
              <a:rPr lang="en-US" sz="2400" b="1" dirty="0"/>
              <a:t>Summary of performance </a:t>
            </a:r>
          </a:p>
          <a:p>
            <a:pPr marL="0" lvl="1" indent="0" eaLnBrk="1" fontAlgn="ctr" hangingPunct="1">
              <a:spcAft>
                <a:spcPts val="0"/>
              </a:spcAft>
              <a:defRPr/>
            </a:pPr>
            <a:endParaRPr lang="en-US" sz="2400" dirty="0"/>
          </a:p>
          <a:p>
            <a:pPr marL="363538" lvl="1" indent="-363538" eaLnBrk="1" fontAlgn="ctr" hangingPunct="1">
              <a:spcAft>
                <a:spcPts val="0"/>
              </a:spcAft>
              <a:buFont typeface="Arial" panose="020B0604020202020204" pitchFamily="34" charset="0"/>
              <a:buChar char="•"/>
              <a:defRPr/>
            </a:pPr>
            <a:r>
              <a:rPr lang="en-ZA" sz="2400" dirty="0"/>
              <a:t>Of the 47 </a:t>
            </a:r>
            <a:r>
              <a:rPr lang="en-ZA" sz="2400" dirty="0" smtClean="0"/>
              <a:t>targets due for completion </a:t>
            </a:r>
            <a:r>
              <a:rPr lang="en-ZA" sz="2400" dirty="0"/>
              <a:t>for the quarter under review, </a:t>
            </a:r>
            <a:r>
              <a:rPr lang="en-ZA" sz="2400" dirty="0" smtClean="0"/>
              <a:t>79% </a:t>
            </a:r>
            <a:r>
              <a:rPr lang="en-ZA" sz="2400" dirty="0"/>
              <a:t>(37) have been achieved </a:t>
            </a:r>
          </a:p>
          <a:p>
            <a:pPr marL="363538" lvl="1" indent="-363538" eaLnBrk="1" fontAlgn="ctr" hangingPunct="1">
              <a:spcAft>
                <a:spcPts val="0"/>
              </a:spcAft>
              <a:buFont typeface="Arial" panose="020B0604020202020204" pitchFamily="34" charset="0"/>
              <a:buChar char="•"/>
              <a:defRPr/>
            </a:pPr>
            <a:r>
              <a:rPr lang="en-ZA" sz="2400" dirty="0"/>
              <a:t>The </a:t>
            </a:r>
            <a:r>
              <a:rPr lang="en-ZA" sz="2400" dirty="0" smtClean="0"/>
              <a:t>Department </a:t>
            </a:r>
            <a:r>
              <a:rPr lang="en-ZA" sz="2400" dirty="0"/>
              <a:t>has also registered progress on most of the 10 targets that were not </a:t>
            </a:r>
            <a:r>
              <a:rPr lang="en-ZA" sz="2400" dirty="0" smtClean="0"/>
              <a:t>achieved</a:t>
            </a:r>
          </a:p>
          <a:p>
            <a:pPr marL="363538" lvl="1" indent="-363538" eaLnBrk="1" fontAlgn="ctr" hangingPunct="1">
              <a:spcAft>
                <a:spcPts val="0"/>
              </a:spcAft>
              <a:buFont typeface="Arial" panose="020B0604020202020204" pitchFamily="34" charset="0"/>
              <a:buChar char="•"/>
              <a:defRPr/>
            </a:pPr>
            <a:r>
              <a:rPr lang="en-ZA" sz="2400" dirty="0" smtClean="0"/>
              <a:t>The slides that follow will provide details of the Department’s performance per programme  </a:t>
            </a:r>
          </a:p>
        </p:txBody>
      </p:sp>
      <p:sp>
        <p:nvSpPr>
          <p:cNvPr id="6" name="TextBox 5"/>
          <p:cNvSpPr txBox="1"/>
          <p:nvPr/>
        </p:nvSpPr>
        <p:spPr>
          <a:xfrm>
            <a:off x="510540" y="533400"/>
            <a:ext cx="8046720" cy="522288"/>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US" sz="2800" b="1" dirty="0" smtClean="0">
                <a:cs typeface="Arial" pitchFamily="34" charset="0"/>
              </a:rPr>
              <a:t>Background </a:t>
            </a:r>
            <a:endParaRPr lang="en-ZA" sz="2800" b="1" dirty="0">
              <a:cs typeface="Arial" pitchFamily="34" charset="0"/>
            </a:endParaRPr>
          </a:p>
        </p:txBody>
      </p:sp>
    </p:spTree>
    <p:extLst>
      <p:ext uri="{BB962C8B-B14F-4D97-AF65-F5344CB8AC3E}">
        <p14:creationId xmlns:p14="http://schemas.microsoft.com/office/powerpoint/2010/main" xmlns="" val="9792125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a:xfrm>
            <a:off x="6934200" y="6457950"/>
            <a:ext cx="2133600" cy="476250"/>
          </a:xfrm>
          <a:noFill/>
        </p:spPr>
        <p:txBody>
          <a:bodyPr/>
          <a:lstStyle/>
          <a:p>
            <a:fld id="{9A1AAE75-46A0-4C6D-AD76-30D59903F5DC}" type="slidenum">
              <a:rPr lang="en-US" smtClean="0"/>
              <a:pPr/>
              <a:t>40</a:t>
            </a:fld>
            <a:endParaRPr lang="en-US" smtClean="0"/>
          </a:p>
        </p:txBody>
      </p:sp>
      <p:graphicFrame>
        <p:nvGraphicFramePr>
          <p:cNvPr id="21613" name="Group 109"/>
          <p:cNvGraphicFramePr>
            <a:graphicFrameLocks noGrp="1"/>
          </p:cNvGraphicFramePr>
          <p:nvPr>
            <p:ph idx="1"/>
            <p:extLst>
              <p:ext uri="{D42A27DB-BD31-4B8C-83A1-F6EECF244321}">
                <p14:modId xmlns:p14="http://schemas.microsoft.com/office/powerpoint/2010/main" xmlns="" val="2776096237"/>
              </p:ext>
            </p:extLst>
          </p:nvPr>
        </p:nvGraphicFramePr>
        <p:xfrm>
          <a:off x="228600" y="735114"/>
          <a:ext cx="8686799" cy="6028374"/>
        </p:xfrm>
        <a:graphic>
          <a:graphicData uri="http://schemas.openxmlformats.org/drawingml/2006/table">
            <a:tbl>
              <a:tblPr/>
              <a:tblGrid>
                <a:gridCol w="2514600"/>
                <a:gridCol w="1219200"/>
                <a:gridCol w="1219200"/>
                <a:gridCol w="1159935"/>
                <a:gridCol w="1045634"/>
                <a:gridCol w="884767"/>
                <a:gridCol w="643463"/>
              </a:tblGrid>
              <a:tr h="77419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Narrow" pitchFamily="34" charset="0"/>
                        </a:rPr>
                        <a:t>Economic Classification</a:t>
                      </a:r>
                    </a:p>
                  </a:txBody>
                  <a:tcPr marT="45724" marB="4572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Narrow" panose="020B0606020202030204" pitchFamily="34" charset="0"/>
                        </a:rPr>
                        <a:t>Main Appropriation</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cap="none" normalizeH="0" baseline="0" dirty="0" smtClean="0">
                          <a:ln>
                            <a:noFill/>
                          </a:ln>
                          <a:solidFill>
                            <a:schemeClr val="tx1"/>
                          </a:solidFill>
                          <a:effectLst/>
                          <a:latin typeface="Arial Narrow" panose="020B0606020202030204" pitchFamily="34" charset="0"/>
                        </a:rPr>
                        <a:t>R’000</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cap="none" normalizeH="0" baseline="0" dirty="0" smtClean="0">
                          <a:ln>
                            <a:noFill/>
                          </a:ln>
                          <a:solidFill>
                            <a:schemeClr val="tx1"/>
                          </a:solidFill>
                          <a:effectLst/>
                          <a:latin typeface="Arial Narrow" panose="020B0606020202030204" pitchFamily="34" charset="0"/>
                        </a:rPr>
                        <a:t>Adjusted Appropriation</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cap="none" normalizeH="0" baseline="0" dirty="0" smtClean="0">
                          <a:ln>
                            <a:noFill/>
                          </a:ln>
                          <a:solidFill>
                            <a:schemeClr val="tx1"/>
                          </a:solidFill>
                          <a:effectLst/>
                          <a:latin typeface="Arial Narrow" panose="020B0606020202030204" pitchFamily="34" charset="0"/>
                        </a:rPr>
                        <a:t>R’000</a:t>
                      </a:r>
                    </a:p>
                  </a:txBody>
                  <a:tcPr marT="45715" marB="4571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cap="none" normalizeH="0" baseline="0" dirty="0" smtClean="0">
                          <a:ln>
                            <a:noFill/>
                          </a:ln>
                          <a:solidFill>
                            <a:schemeClr val="tx1"/>
                          </a:solidFill>
                          <a:effectLst/>
                          <a:latin typeface="Arial Narrow" panose="020B0606020202030204" pitchFamily="34" charset="0"/>
                        </a:rPr>
                        <a:t>Final Appropriation</a:t>
                      </a:r>
                    </a:p>
                    <a:p>
                      <a:pPr marL="0" marR="0" lvl="0" indent="0" algn="r"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cap="none" normalizeH="0" baseline="0" dirty="0" smtClean="0">
                          <a:ln>
                            <a:noFill/>
                          </a:ln>
                          <a:solidFill>
                            <a:schemeClr val="tx1"/>
                          </a:solidFill>
                          <a:effectLst/>
                          <a:latin typeface="Arial Narrow" panose="020B0606020202030204" pitchFamily="34" charset="0"/>
                        </a:rPr>
                        <a:t>R’000</a:t>
                      </a:r>
                    </a:p>
                  </a:txBody>
                  <a:tcPr marT="45715" marB="4571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Narrow" panose="020B0606020202030204" pitchFamily="34" charset="0"/>
                        </a:rPr>
                        <a:t>Actual Expenditure</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cap="none" normalizeH="0" baseline="0" dirty="0" smtClean="0">
                          <a:ln>
                            <a:noFill/>
                          </a:ln>
                          <a:solidFill>
                            <a:schemeClr val="tx1"/>
                          </a:solidFill>
                          <a:effectLst/>
                          <a:latin typeface="Arial Narrow" panose="020B0606020202030204" pitchFamily="34" charset="0"/>
                        </a:rPr>
                        <a:t>R’000</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Narrow" panose="020B0606020202030204" pitchFamily="34" charset="0"/>
                        </a:rPr>
                        <a:t>Deviation</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cap="none" normalizeH="0" baseline="0" dirty="0" smtClean="0">
                          <a:ln>
                            <a:noFill/>
                          </a:ln>
                          <a:solidFill>
                            <a:schemeClr val="tx1"/>
                          </a:solidFill>
                          <a:effectLst/>
                          <a:latin typeface="Arial Narrow" panose="020B0606020202030204" pitchFamily="34" charset="0"/>
                        </a:rPr>
                        <a:t>R’000</a:t>
                      </a:r>
                    </a:p>
                  </a:txBody>
                  <a:tcPr marT="45724" marB="4572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Narrow" panose="020B0606020202030204" pitchFamily="34" charset="0"/>
                        </a:rPr>
                        <a:t>% Spent</a:t>
                      </a:r>
                    </a:p>
                  </a:txBody>
                  <a:tcPr marT="45724" marB="4572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r>
              <a:tr h="731527">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sz="1400" b="1" i="0" u="none" strike="noStrike" cap="none" normalizeH="0" baseline="0" dirty="0" smtClean="0">
                          <a:ln>
                            <a:noFill/>
                          </a:ln>
                          <a:solidFill>
                            <a:schemeClr val="tx1"/>
                          </a:solidFill>
                          <a:effectLst/>
                          <a:latin typeface="Arial Narrow" pitchFamily="34" charset="0"/>
                        </a:rPr>
                        <a:t>Compensation of Employees</a:t>
                      </a:r>
                    </a:p>
                    <a:p>
                      <a:pPr marL="0" marR="0" lvl="0" indent="0" algn="l" defTabSz="914400" rtl="0" eaLnBrk="1" fontAlgn="base" latinLnBrk="0" hangingPunct="1">
                        <a:lnSpc>
                          <a:spcPct val="100000"/>
                        </a:lnSpc>
                        <a:spcBef>
                          <a:spcPts val="0"/>
                        </a:spcBef>
                        <a:spcAft>
                          <a:spcPts val="0"/>
                        </a:spcAft>
                        <a:buClrTx/>
                        <a:buSzTx/>
                        <a:buFontTx/>
                        <a:buNone/>
                        <a:tabLst/>
                      </a:pPr>
                      <a:r>
                        <a:rPr kumimoji="0" lang="en-US" sz="1400" b="0" i="0" u="none" strike="noStrike" cap="none" normalizeH="0" baseline="0" dirty="0" smtClean="0">
                          <a:ln>
                            <a:noFill/>
                          </a:ln>
                          <a:solidFill>
                            <a:schemeClr val="tx1"/>
                          </a:solidFill>
                          <a:effectLst/>
                          <a:latin typeface="Arial Narrow" panose="020B0606020202030204" pitchFamily="34" charset="0"/>
                        </a:rPr>
                        <a:t>  Personnel Expenditure</a:t>
                      </a:r>
                    </a:p>
                    <a:p>
                      <a:pPr marL="0" marR="0" lvl="0" indent="0" algn="l" defTabSz="914400" rtl="0" eaLnBrk="1" fontAlgn="base" latinLnBrk="0" hangingPunct="1">
                        <a:lnSpc>
                          <a:spcPct val="100000"/>
                        </a:lnSpc>
                        <a:spcBef>
                          <a:spcPts val="0"/>
                        </a:spcBef>
                        <a:spcAft>
                          <a:spcPts val="0"/>
                        </a:spcAft>
                        <a:buClrTx/>
                        <a:buSzTx/>
                        <a:buFontTx/>
                        <a:buNone/>
                        <a:tabLst/>
                      </a:pPr>
                      <a:r>
                        <a:rPr kumimoji="0" lang="en-US" sz="1400" b="0" i="0" u="none" strike="noStrike" cap="none" normalizeH="0" baseline="0" dirty="0" smtClean="0">
                          <a:ln>
                            <a:noFill/>
                          </a:ln>
                          <a:solidFill>
                            <a:schemeClr val="tx1"/>
                          </a:solidFill>
                          <a:effectLst/>
                          <a:latin typeface="Arial Narrow" panose="020B0606020202030204" pitchFamily="34" charset="0"/>
                        </a:rPr>
                        <a:t>  Examiners and Moderators</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lnSpc>
                          <a:spcPct val="100000"/>
                        </a:lnSpc>
                        <a:spcBef>
                          <a:spcPts val="0"/>
                        </a:spcBef>
                        <a:spcAft>
                          <a:spcPts val="0"/>
                        </a:spcAft>
                      </a:pPr>
                      <a:endParaRPr lang="en-US" sz="1400" b="0" i="0" u="none" strike="noStrike" dirty="0" smtClean="0">
                        <a:solidFill>
                          <a:srgbClr val="000000"/>
                        </a:solidFill>
                        <a:latin typeface="Arial Narrow" pitchFamily="34" charset="0"/>
                      </a:endParaRPr>
                    </a:p>
                    <a:p>
                      <a:pPr algn="r" fontAlgn="b">
                        <a:lnSpc>
                          <a:spcPct val="100000"/>
                        </a:lnSpc>
                        <a:spcBef>
                          <a:spcPts val="0"/>
                        </a:spcBef>
                        <a:spcAft>
                          <a:spcPts val="0"/>
                        </a:spcAft>
                      </a:pPr>
                      <a:r>
                        <a:rPr lang="en-US" sz="1400" b="0" i="0" u="none" strike="noStrike" dirty="0" smtClean="0">
                          <a:solidFill>
                            <a:srgbClr val="000000"/>
                          </a:solidFill>
                          <a:latin typeface="Arial Narrow" pitchFamily="34" charset="0"/>
                        </a:rPr>
                        <a:t>7 755 438</a:t>
                      </a:r>
                    </a:p>
                    <a:p>
                      <a:pPr algn="r" fontAlgn="b">
                        <a:lnSpc>
                          <a:spcPct val="100000"/>
                        </a:lnSpc>
                        <a:spcBef>
                          <a:spcPts val="0"/>
                        </a:spcBef>
                        <a:spcAft>
                          <a:spcPts val="0"/>
                        </a:spcAft>
                      </a:pPr>
                      <a:r>
                        <a:rPr lang="en-US" sz="1400" b="0" i="0" u="none" strike="noStrike" dirty="0" smtClean="0">
                          <a:solidFill>
                            <a:srgbClr val="000000"/>
                          </a:solidFill>
                          <a:latin typeface="Arial Narrow" pitchFamily="34" charset="0"/>
                        </a:rPr>
                        <a:t>84</a:t>
                      </a:r>
                      <a:r>
                        <a:rPr lang="en-US" sz="1400" b="0" i="0" u="none" strike="noStrike" baseline="0" dirty="0" smtClean="0">
                          <a:solidFill>
                            <a:srgbClr val="000000"/>
                          </a:solidFill>
                          <a:latin typeface="Arial Narrow" pitchFamily="34" charset="0"/>
                        </a:rPr>
                        <a:t> 448</a:t>
                      </a:r>
                      <a:endParaRPr lang="en-US" sz="1400" b="0" i="0" u="none" strike="noStrike" dirty="0" smtClean="0">
                        <a:solidFill>
                          <a:srgbClr val="000000"/>
                        </a:solidFill>
                        <a:latin typeface="Arial Narrow"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lnSpc>
                          <a:spcPct val="100000"/>
                        </a:lnSpc>
                        <a:spcBef>
                          <a:spcPts val="0"/>
                        </a:spcBef>
                        <a:spcAft>
                          <a:spcPts val="0"/>
                        </a:spcAft>
                      </a:pPr>
                      <a:endParaRPr lang="en-US" sz="1400" b="0" i="0" u="none" strike="noStrike" dirty="0" smtClean="0">
                        <a:solidFill>
                          <a:srgbClr val="000000"/>
                        </a:solidFill>
                        <a:latin typeface="Arial Narrow" pitchFamily="34" charset="0"/>
                      </a:endParaRPr>
                    </a:p>
                    <a:p>
                      <a:pPr algn="r" fontAlgn="b">
                        <a:lnSpc>
                          <a:spcPct val="100000"/>
                        </a:lnSpc>
                        <a:spcBef>
                          <a:spcPts val="0"/>
                        </a:spcBef>
                        <a:spcAft>
                          <a:spcPts val="0"/>
                        </a:spcAft>
                      </a:pPr>
                      <a:r>
                        <a:rPr lang="en-US" sz="1400" b="0" i="0" u="none" strike="noStrike" dirty="0" smtClean="0">
                          <a:solidFill>
                            <a:srgbClr val="000000"/>
                          </a:solidFill>
                          <a:latin typeface="Arial Narrow" pitchFamily="34" charset="0"/>
                        </a:rPr>
                        <a:t>7 489 264</a:t>
                      </a:r>
                    </a:p>
                    <a:p>
                      <a:pPr algn="r" fontAlgn="b">
                        <a:lnSpc>
                          <a:spcPct val="100000"/>
                        </a:lnSpc>
                        <a:spcBef>
                          <a:spcPts val="0"/>
                        </a:spcBef>
                        <a:spcAft>
                          <a:spcPts val="0"/>
                        </a:spcAft>
                      </a:pPr>
                      <a:r>
                        <a:rPr lang="en-US" sz="1400" b="0" i="0" u="none" strike="noStrike" dirty="0" smtClean="0">
                          <a:solidFill>
                            <a:srgbClr val="000000"/>
                          </a:solidFill>
                          <a:latin typeface="Arial Narrow" pitchFamily="34" charset="0"/>
                        </a:rPr>
                        <a:t>84 448</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endParaRPr lang="en-US" sz="1400" b="0" i="0" u="none" strike="noStrike" dirty="0" smtClean="0">
                        <a:solidFill>
                          <a:srgbClr val="000000"/>
                        </a:solidFill>
                        <a:latin typeface="Arial Narrow" pitchFamily="34" charset="0"/>
                      </a:endParaRPr>
                    </a:p>
                    <a:p>
                      <a:pPr marL="0" marR="0" indent="0" algn="r" defTabSz="914400" rtl="0" eaLnBrk="1" fontAlgn="b" latinLnBrk="0" hangingPunct="1">
                        <a:lnSpc>
                          <a:spcPct val="100000"/>
                        </a:lnSpc>
                        <a:spcBef>
                          <a:spcPts val="0"/>
                        </a:spcBef>
                        <a:spcAft>
                          <a:spcPts val="0"/>
                        </a:spcAft>
                        <a:buClrTx/>
                        <a:buSzTx/>
                        <a:buFontTx/>
                        <a:buNone/>
                        <a:tabLst/>
                        <a:defRPr/>
                      </a:pPr>
                      <a:r>
                        <a:rPr lang="en-US" sz="1400" b="0" i="0" u="none" strike="noStrike" kern="1200" dirty="0" smtClean="0">
                          <a:solidFill>
                            <a:srgbClr val="000000"/>
                          </a:solidFill>
                          <a:latin typeface="Arial Narrow" pitchFamily="34" charset="0"/>
                          <a:ea typeface="+mn-ea"/>
                          <a:cs typeface="+mn-cs"/>
                        </a:rPr>
                        <a:t>7 308 178</a:t>
                      </a:r>
                    </a:p>
                    <a:p>
                      <a:pPr marL="0" marR="0" indent="0" algn="r" defTabSz="914400" rtl="0" eaLnBrk="1" fontAlgn="b" latinLnBrk="0" hangingPunct="1">
                        <a:lnSpc>
                          <a:spcPct val="100000"/>
                        </a:lnSpc>
                        <a:spcBef>
                          <a:spcPts val="0"/>
                        </a:spcBef>
                        <a:spcAft>
                          <a:spcPts val="0"/>
                        </a:spcAft>
                        <a:buClrTx/>
                        <a:buSzTx/>
                        <a:buFontTx/>
                        <a:buNone/>
                        <a:tabLst/>
                        <a:defRPr/>
                      </a:pPr>
                      <a:r>
                        <a:rPr lang="en-US" sz="1400" b="0" i="0" u="none" strike="noStrike" kern="1200" dirty="0" smtClean="0">
                          <a:solidFill>
                            <a:srgbClr val="000000"/>
                          </a:solidFill>
                          <a:latin typeface="Arial Narrow" pitchFamily="34" charset="0"/>
                          <a:ea typeface="+mn-ea"/>
                          <a:cs typeface="+mn-cs"/>
                        </a:rPr>
                        <a:t>255 415</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lnSpc>
                          <a:spcPct val="100000"/>
                        </a:lnSpc>
                        <a:spcBef>
                          <a:spcPts val="0"/>
                        </a:spcBef>
                        <a:spcAft>
                          <a:spcPts val="0"/>
                        </a:spcAft>
                      </a:pPr>
                      <a:endParaRPr lang="en-US" sz="1400" b="0" i="0" u="none" strike="noStrike" dirty="0" smtClean="0">
                        <a:solidFill>
                          <a:srgbClr val="000000"/>
                        </a:solidFill>
                        <a:latin typeface="Arial Narrow" pitchFamily="34" charset="0"/>
                      </a:endParaRPr>
                    </a:p>
                    <a:p>
                      <a:pPr algn="r" fontAlgn="b">
                        <a:lnSpc>
                          <a:spcPct val="100000"/>
                        </a:lnSpc>
                        <a:spcBef>
                          <a:spcPts val="0"/>
                        </a:spcBef>
                        <a:spcAft>
                          <a:spcPts val="0"/>
                        </a:spcAft>
                      </a:pPr>
                      <a:r>
                        <a:rPr lang="en-US" sz="1400" b="0" i="0" u="none" strike="noStrike" dirty="0" smtClean="0">
                          <a:solidFill>
                            <a:srgbClr val="000000"/>
                          </a:solidFill>
                          <a:latin typeface="Arial Narrow" pitchFamily="34" charset="0"/>
                        </a:rPr>
                        <a:t>7 261 176</a:t>
                      </a:r>
                    </a:p>
                    <a:p>
                      <a:pPr algn="r" fontAlgn="b">
                        <a:lnSpc>
                          <a:spcPct val="100000"/>
                        </a:lnSpc>
                        <a:spcBef>
                          <a:spcPts val="0"/>
                        </a:spcBef>
                        <a:spcAft>
                          <a:spcPts val="0"/>
                        </a:spcAft>
                      </a:pPr>
                      <a:r>
                        <a:rPr lang="en-US" sz="1400" b="0" i="0" u="none" strike="noStrike" dirty="0" smtClean="0">
                          <a:solidFill>
                            <a:srgbClr val="000000"/>
                          </a:solidFill>
                          <a:latin typeface="Arial Narrow" pitchFamily="34" charset="0"/>
                        </a:rPr>
                        <a:t>255 415</a:t>
                      </a:r>
                      <a:endParaRPr lang="en-US" sz="1400" b="0" i="0" u="none" strike="noStrike" dirty="0">
                        <a:solidFill>
                          <a:srgbClr val="000000"/>
                        </a:solidFill>
                        <a:latin typeface="Arial Narrow"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lnSpc>
                          <a:spcPct val="100000"/>
                        </a:lnSpc>
                        <a:spcBef>
                          <a:spcPts val="0"/>
                        </a:spcBef>
                        <a:spcAft>
                          <a:spcPts val="0"/>
                        </a:spcAft>
                      </a:pPr>
                      <a:endParaRPr lang="en-US" sz="1400" b="0" i="0" u="none" strike="noStrike" dirty="0" smtClean="0">
                        <a:solidFill>
                          <a:srgbClr val="000000"/>
                        </a:solidFill>
                        <a:latin typeface="Arial Narrow" pitchFamily="34" charset="0"/>
                      </a:endParaRPr>
                    </a:p>
                    <a:p>
                      <a:pPr algn="r" fontAlgn="b">
                        <a:lnSpc>
                          <a:spcPct val="100000"/>
                        </a:lnSpc>
                        <a:spcBef>
                          <a:spcPts val="0"/>
                        </a:spcBef>
                        <a:spcAft>
                          <a:spcPts val="0"/>
                        </a:spcAft>
                      </a:pPr>
                      <a:r>
                        <a:rPr lang="en-US" sz="1400" b="0" i="0" u="none" strike="noStrike" dirty="0" smtClean="0">
                          <a:solidFill>
                            <a:srgbClr val="000000"/>
                          </a:solidFill>
                          <a:latin typeface="Arial Narrow" pitchFamily="34" charset="0"/>
                        </a:rPr>
                        <a:t>47 002</a:t>
                      </a:r>
                    </a:p>
                    <a:p>
                      <a:pPr algn="r" fontAlgn="b">
                        <a:lnSpc>
                          <a:spcPct val="100000"/>
                        </a:lnSpc>
                        <a:spcBef>
                          <a:spcPts val="0"/>
                        </a:spcBef>
                        <a:spcAft>
                          <a:spcPts val="0"/>
                        </a:spcAft>
                      </a:pPr>
                      <a:r>
                        <a:rPr lang="en-US" sz="1400" b="0" i="0" u="none" strike="noStrike" dirty="0" smtClean="0">
                          <a:solidFill>
                            <a:srgbClr val="000000"/>
                          </a:solidFill>
                          <a:latin typeface="Arial Narrow" pitchFamily="34" charset="0"/>
                        </a:rPr>
                        <a:t>-</a:t>
                      </a:r>
                      <a:endParaRPr lang="en-US" sz="1400" b="0" i="0" u="none" strike="noStrike" dirty="0">
                        <a:solidFill>
                          <a:srgbClr val="000000"/>
                        </a:solidFill>
                        <a:latin typeface="Arial Narrow"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lnSpc>
                          <a:spcPct val="100000"/>
                        </a:lnSpc>
                        <a:spcBef>
                          <a:spcPts val="0"/>
                        </a:spcBef>
                        <a:spcAft>
                          <a:spcPts val="0"/>
                        </a:spcAft>
                      </a:pPr>
                      <a:endParaRPr lang="en-US" sz="1400" b="0" i="0" u="none" strike="noStrike" dirty="0" smtClean="0">
                        <a:solidFill>
                          <a:srgbClr val="000000"/>
                        </a:solidFill>
                        <a:latin typeface="Arial Narrow" pitchFamily="34" charset="0"/>
                      </a:endParaRPr>
                    </a:p>
                    <a:p>
                      <a:pPr algn="r" fontAlgn="b">
                        <a:lnSpc>
                          <a:spcPct val="100000"/>
                        </a:lnSpc>
                        <a:spcBef>
                          <a:spcPts val="0"/>
                        </a:spcBef>
                        <a:spcAft>
                          <a:spcPts val="0"/>
                        </a:spcAft>
                      </a:pPr>
                      <a:r>
                        <a:rPr lang="en-US" sz="1400" b="0" i="0" u="none" strike="noStrike" dirty="0" smtClean="0">
                          <a:solidFill>
                            <a:srgbClr val="000000"/>
                          </a:solidFill>
                          <a:latin typeface="Arial Narrow" pitchFamily="34" charset="0"/>
                        </a:rPr>
                        <a:t>99.4</a:t>
                      </a:r>
                    </a:p>
                    <a:p>
                      <a:pPr algn="r" fontAlgn="b">
                        <a:lnSpc>
                          <a:spcPct val="100000"/>
                        </a:lnSpc>
                        <a:spcBef>
                          <a:spcPts val="0"/>
                        </a:spcBef>
                        <a:spcAft>
                          <a:spcPts val="0"/>
                        </a:spcAft>
                      </a:pPr>
                      <a:r>
                        <a:rPr lang="en-US" sz="1400" b="0" i="0" u="none" strike="noStrike" dirty="0" smtClean="0">
                          <a:solidFill>
                            <a:srgbClr val="000000"/>
                          </a:solidFill>
                          <a:latin typeface="Arial Narrow" pitchFamily="34" charset="0"/>
                        </a:rPr>
                        <a:t>100.0</a:t>
                      </a:r>
                      <a:endParaRPr lang="en-US" sz="1400" b="0" i="0" u="none" strike="noStrike" dirty="0">
                        <a:solidFill>
                          <a:srgbClr val="000000"/>
                        </a:solidFill>
                        <a:latin typeface="Arial Narrow" pitchFamily="34" charset="0"/>
                      </a:endParaRP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Narrow" pitchFamily="34" charset="0"/>
                        </a:rPr>
                        <a:t>Goods and Services</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lnSpc>
                          <a:spcPct val="100000"/>
                        </a:lnSpc>
                      </a:pPr>
                      <a:r>
                        <a:rPr lang="en-US" sz="1400" b="0" i="0" u="none" strike="noStrike" dirty="0" smtClean="0">
                          <a:solidFill>
                            <a:srgbClr val="000000"/>
                          </a:solidFill>
                          <a:latin typeface="Arial Narrow" pitchFamily="34" charset="0"/>
                        </a:rPr>
                        <a:t>375 270</a:t>
                      </a:r>
                      <a:endParaRPr lang="en-US" sz="1400" b="0" i="0" u="none" strike="noStrike" dirty="0">
                        <a:solidFill>
                          <a:srgbClr val="000000"/>
                        </a:solidFill>
                        <a:latin typeface="Arial Narrow"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lnSpc>
                          <a:spcPct val="100000"/>
                        </a:lnSpc>
                      </a:pPr>
                      <a:r>
                        <a:rPr lang="en-US" sz="1400" b="0" i="0" u="none" strike="noStrike" dirty="0" smtClean="0">
                          <a:solidFill>
                            <a:srgbClr val="000000"/>
                          </a:solidFill>
                          <a:latin typeface="Arial Narrow" pitchFamily="34" charset="0"/>
                        </a:rPr>
                        <a:t>374 574</a:t>
                      </a:r>
                      <a:endParaRPr lang="en-US" sz="1400" b="0" i="0" u="none" strike="noStrike" dirty="0">
                        <a:solidFill>
                          <a:srgbClr val="000000"/>
                        </a:solidFill>
                        <a:latin typeface="Arial Narrow"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lnSpc>
                          <a:spcPct val="100000"/>
                        </a:lnSpc>
                      </a:pPr>
                      <a:r>
                        <a:rPr lang="en-US" sz="1400" b="0" i="0" u="none" strike="noStrike" dirty="0" smtClean="0">
                          <a:solidFill>
                            <a:srgbClr val="000000"/>
                          </a:solidFill>
                          <a:latin typeface="Arial Narrow" pitchFamily="34" charset="0"/>
                        </a:rPr>
                        <a:t>368 974</a:t>
                      </a:r>
                      <a:endParaRPr lang="en-US" sz="1400" b="0" i="0" u="none" strike="noStrike" dirty="0">
                        <a:solidFill>
                          <a:srgbClr val="000000"/>
                        </a:solidFill>
                        <a:latin typeface="Arial Narrow"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lnSpc>
                          <a:spcPct val="100000"/>
                        </a:lnSpc>
                      </a:pPr>
                      <a:r>
                        <a:rPr lang="en-US" sz="1400" b="0" i="0" u="none" strike="noStrike" dirty="0" smtClean="0">
                          <a:solidFill>
                            <a:srgbClr val="000000"/>
                          </a:solidFill>
                          <a:latin typeface="Arial Narrow" pitchFamily="34" charset="0"/>
                        </a:rPr>
                        <a:t>366 567</a:t>
                      </a:r>
                      <a:endParaRPr lang="en-US" sz="1400" b="0" i="0" u="none" strike="noStrike" dirty="0">
                        <a:solidFill>
                          <a:srgbClr val="000000"/>
                        </a:solidFill>
                        <a:latin typeface="Arial Narrow"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lnSpc>
                          <a:spcPct val="100000"/>
                        </a:lnSpc>
                      </a:pPr>
                      <a:r>
                        <a:rPr lang="en-US" sz="1400" b="0" i="0" u="none" strike="noStrike" dirty="0" smtClean="0">
                          <a:solidFill>
                            <a:srgbClr val="000000"/>
                          </a:solidFill>
                          <a:latin typeface="Arial Narrow" pitchFamily="34" charset="0"/>
                        </a:rPr>
                        <a:t>2 407</a:t>
                      </a:r>
                      <a:endParaRPr lang="en-US" sz="1400" b="0" i="0" u="none" strike="noStrike" dirty="0">
                        <a:solidFill>
                          <a:srgbClr val="000000"/>
                        </a:solidFill>
                        <a:latin typeface="Arial Narrow"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lnSpc>
                          <a:spcPct val="100000"/>
                        </a:lnSpc>
                      </a:pPr>
                      <a:r>
                        <a:rPr lang="en-US" sz="1400" b="0" i="0" u="none" strike="noStrike" dirty="0" smtClean="0">
                          <a:solidFill>
                            <a:srgbClr val="000000"/>
                          </a:solidFill>
                          <a:latin typeface="Arial Narrow" pitchFamily="34" charset="0"/>
                        </a:rPr>
                        <a:t>99.3</a:t>
                      </a:r>
                      <a:endParaRPr lang="en-US" sz="1400" b="0" i="0" u="none" strike="noStrike" dirty="0">
                        <a:solidFill>
                          <a:srgbClr val="000000"/>
                        </a:solidFill>
                        <a:latin typeface="Arial Narrow"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8">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cap="none" normalizeH="0" baseline="0" dirty="0" smtClean="0">
                          <a:ln>
                            <a:noFill/>
                          </a:ln>
                          <a:solidFill>
                            <a:schemeClr val="tx1"/>
                          </a:solidFill>
                          <a:effectLst/>
                          <a:latin typeface="Arial Narrow" pitchFamily="34" charset="0"/>
                        </a:rPr>
                        <a:t>Transfer Payments</a:t>
                      </a:r>
                    </a:p>
                  </a:txBody>
                  <a:tcPr marR="0"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lnSpc>
                          <a:spcPct val="100000"/>
                        </a:lnSpc>
                      </a:pPr>
                      <a:r>
                        <a:rPr lang="en-US" sz="1400" b="1" i="0" u="none" strike="noStrike" dirty="0" smtClean="0">
                          <a:solidFill>
                            <a:srgbClr val="000000"/>
                          </a:solidFill>
                          <a:latin typeface="Arial Narrow" pitchFamily="34" charset="0"/>
                        </a:rPr>
                        <a:t>58 605 013</a:t>
                      </a:r>
                      <a:endParaRPr lang="en-US" sz="1400" b="1" i="0" u="none" strike="noStrike" dirty="0">
                        <a:solidFill>
                          <a:srgbClr val="000000"/>
                        </a:solidFill>
                        <a:latin typeface="Arial Narrow" pitchFamily="34" charset="0"/>
                      </a:endParaRPr>
                    </a:p>
                  </a:txBody>
                  <a:tcPr marL="9525"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lnSpc>
                          <a:spcPct val="100000"/>
                        </a:lnSpc>
                      </a:pPr>
                      <a:r>
                        <a:rPr lang="en-US" sz="1400" b="1" i="0" u="none" strike="noStrike" dirty="0" smtClean="0">
                          <a:solidFill>
                            <a:srgbClr val="000000"/>
                          </a:solidFill>
                          <a:latin typeface="Arial Narrow" pitchFamily="34" charset="0"/>
                        </a:rPr>
                        <a:t>56 694 458</a:t>
                      </a:r>
                      <a:endParaRPr lang="en-US" sz="1400" b="1" i="0" u="none" strike="noStrike" dirty="0">
                        <a:solidFill>
                          <a:srgbClr val="000000"/>
                        </a:solidFill>
                        <a:latin typeface="Arial Narrow" pitchFamily="34" charset="0"/>
                      </a:endParaRPr>
                    </a:p>
                  </a:txBody>
                  <a:tcPr marL="9525"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lnSpc>
                          <a:spcPct val="100000"/>
                        </a:lnSpc>
                      </a:pPr>
                      <a:r>
                        <a:rPr lang="en-US" sz="1400" b="1" i="0" u="none" strike="noStrike" dirty="0" smtClean="0">
                          <a:solidFill>
                            <a:srgbClr val="000000"/>
                          </a:solidFill>
                          <a:latin typeface="Arial Narrow" pitchFamily="34" charset="0"/>
                        </a:rPr>
                        <a:t>56 478 023</a:t>
                      </a:r>
                      <a:endParaRPr lang="en-US" sz="1400" b="1" i="0" u="none" strike="noStrike" dirty="0">
                        <a:solidFill>
                          <a:srgbClr val="000000"/>
                        </a:solidFill>
                        <a:latin typeface="Arial Narrow" pitchFamily="34" charset="0"/>
                      </a:endParaRPr>
                    </a:p>
                  </a:txBody>
                  <a:tcPr marL="9525"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lnSpc>
                          <a:spcPct val="100000"/>
                        </a:lnSpc>
                      </a:pPr>
                      <a:r>
                        <a:rPr lang="en-US" sz="1400" b="1" i="0" u="none" strike="noStrike" dirty="0" smtClean="0">
                          <a:solidFill>
                            <a:srgbClr val="000000"/>
                          </a:solidFill>
                          <a:latin typeface="Arial Narrow" pitchFamily="34" charset="0"/>
                        </a:rPr>
                        <a:t>56 477 360</a:t>
                      </a:r>
                      <a:endParaRPr lang="en-US" sz="1400" b="1" i="0" u="none" strike="noStrike" dirty="0">
                        <a:solidFill>
                          <a:srgbClr val="000000"/>
                        </a:solidFill>
                        <a:latin typeface="Arial Narrow" pitchFamily="34" charset="0"/>
                      </a:endParaRPr>
                    </a:p>
                  </a:txBody>
                  <a:tcPr marL="9525"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lnSpc>
                          <a:spcPct val="100000"/>
                        </a:lnSpc>
                      </a:pPr>
                      <a:r>
                        <a:rPr lang="en-US" sz="1400" b="1" i="0" u="none" strike="noStrike" dirty="0" smtClean="0">
                          <a:solidFill>
                            <a:srgbClr val="000000"/>
                          </a:solidFill>
                          <a:latin typeface="Arial Narrow" pitchFamily="34" charset="0"/>
                        </a:rPr>
                        <a:t>663</a:t>
                      </a:r>
                      <a:endParaRPr lang="en-US" sz="1400" b="1" i="0" u="none" strike="noStrike" dirty="0">
                        <a:solidFill>
                          <a:srgbClr val="000000"/>
                        </a:solidFill>
                        <a:latin typeface="Arial Narrow" pitchFamily="34" charset="0"/>
                      </a:endParaRPr>
                    </a:p>
                  </a:txBody>
                  <a:tcPr marL="9525"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lnSpc>
                          <a:spcPct val="100000"/>
                        </a:lnSpc>
                      </a:pPr>
                      <a:r>
                        <a:rPr lang="en-US" sz="1400" b="1" i="0" u="none" strike="noStrike" dirty="0" smtClean="0">
                          <a:solidFill>
                            <a:srgbClr val="000000"/>
                          </a:solidFill>
                          <a:latin typeface="Arial Narrow" pitchFamily="34" charset="0"/>
                        </a:rPr>
                        <a:t>100.0</a:t>
                      </a:r>
                      <a:endParaRPr lang="en-US" sz="1400" b="1" i="0" u="none" strike="noStrike" dirty="0">
                        <a:solidFill>
                          <a:srgbClr val="000000"/>
                        </a:solidFill>
                        <a:latin typeface="Arial Narrow"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Narrow" pitchFamily="34" charset="0"/>
                        </a:rPr>
                        <a:t>      Universities</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lnSpc>
                          <a:spcPct val="100000"/>
                        </a:lnSpc>
                      </a:pPr>
                      <a:r>
                        <a:rPr lang="en-US" sz="1400" b="0" i="0" u="none" strike="noStrike" dirty="0" smtClean="0">
                          <a:solidFill>
                            <a:srgbClr val="000000"/>
                          </a:solidFill>
                          <a:latin typeface="Arial Narrow" pitchFamily="34" charset="0"/>
                        </a:rPr>
                        <a:t>27 964</a:t>
                      </a:r>
                      <a:r>
                        <a:rPr lang="en-US" sz="1400" b="0" i="0" u="none" strike="noStrike" baseline="0" dirty="0" smtClean="0">
                          <a:solidFill>
                            <a:srgbClr val="000000"/>
                          </a:solidFill>
                          <a:latin typeface="Arial Narrow" pitchFamily="34" charset="0"/>
                        </a:rPr>
                        <a:t> 818</a:t>
                      </a:r>
                      <a:endParaRPr lang="en-US" sz="1400" b="0" i="0" u="none" strike="noStrike" dirty="0">
                        <a:solidFill>
                          <a:srgbClr val="000000"/>
                        </a:solidFill>
                        <a:latin typeface="Arial Narrow"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lnSpc>
                          <a:spcPct val="100000"/>
                        </a:lnSpc>
                      </a:pPr>
                      <a:r>
                        <a:rPr lang="en-US" sz="1400" b="0" i="0" u="none" strike="noStrike" smtClean="0">
                          <a:solidFill>
                            <a:srgbClr val="000000"/>
                          </a:solidFill>
                          <a:latin typeface="Arial Narrow" pitchFamily="34" charset="0"/>
                        </a:rPr>
                        <a:t>27 964</a:t>
                      </a:r>
                      <a:r>
                        <a:rPr lang="en-US" sz="1400" b="0" i="0" u="none" strike="noStrike" baseline="0" smtClean="0">
                          <a:solidFill>
                            <a:srgbClr val="000000"/>
                          </a:solidFill>
                          <a:latin typeface="Arial Narrow" pitchFamily="34" charset="0"/>
                        </a:rPr>
                        <a:t> 818</a:t>
                      </a:r>
                      <a:endParaRPr lang="en-US" sz="1400" b="0" i="0" u="none" strike="noStrike" dirty="0">
                        <a:solidFill>
                          <a:srgbClr val="000000"/>
                        </a:solidFill>
                        <a:latin typeface="Arial Narrow"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lnSpc>
                          <a:spcPct val="100000"/>
                        </a:lnSpc>
                      </a:pPr>
                      <a:r>
                        <a:rPr lang="en-US" sz="1400" b="0" i="0" u="none" strike="noStrike" dirty="0" smtClean="0">
                          <a:solidFill>
                            <a:srgbClr val="000000"/>
                          </a:solidFill>
                          <a:latin typeface="Arial Narrow" pitchFamily="34" charset="0"/>
                        </a:rPr>
                        <a:t>27 964</a:t>
                      </a:r>
                      <a:r>
                        <a:rPr lang="en-US" sz="1400" b="0" i="0" u="none" strike="noStrike" baseline="0" dirty="0" smtClean="0">
                          <a:solidFill>
                            <a:srgbClr val="000000"/>
                          </a:solidFill>
                          <a:latin typeface="Arial Narrow" pitchFamily="34" charset="0"/>
                        </a:rPr>
                        <a:t> 818</a:t>
                      </a:r>
                      <a:endParaRPr lang="en-US" sz="1400" b="0" i="0" u="none" strike="noStrike" dirty="0">
                        <a:solidFill>
                          <a:srgbClr val="000000"/>
                        </a:solidFill>
                        <a:latin typeface="Arial Narrow"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lnSpc>
                          <a:spcPct val="100000"/>
                        </a:lnSpc>
                      </a:pPr>
                      <a:r>
                        <a:rPr lang="en-US" sz="1400" b="0" i="0" u="none" strike="noStrike" dirty="0" smtClean="0">
                          <a:solidFill>
                            <a:srgbClr val="000000"/>
                          </a:solidFill>
                          <a:latin typeface="Arial Narrow" pitchFamily="34" charset="0"/>
                        </a:rPr>
                        <a:t>27</a:t>
                      </a:r>
                      <a:r>
                        <a:rPr lang="en-US" sz="1400" b="0" i="0" u="none" strike="noStrike" baseline="0" dirty="0" smtClean="0">
                          <a:solidFill>
                            <a:srgbClr val="000000"/>
                          </a:solidFill>
                          <a:latin typeface="Arial Narrow" pitchFamily="34" charset="0"/>
                        </a:rPr>
                        <a:t> 964 560</a:t>
                      </a:r>
                      <a:endParaRPr lang="en-US" sz="1400" b="0" i="0" u="none" strike="noStrike" dirty="0">
                        <a:solidFill>
                          <a:srgbClr val="000000"/>
                        </a:solidFill>
                        <a:latin typeface="Arial Narrow"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lnSpc>
                          <a:spcPct val="100000"/>
                        </a:lnSpc>
                      </a:pPr>
                      <a:r>
                        <a:rPr lang="en-US" sz="1400" b="0" i="0" u="none" strike="noStrike" dirty="0" smtClean="0">
                          <a:solidFill>
                            <a:srgbClr val="000000"/>
                          </a:solidFill>
                          <a:latin typeface="Arial Narrow" pitchFamily="34" charset="0"/>
                        </a:rPr>
                        <a:t>258</a:t>
                      </a:r>
                      <a:endParaRPr lang="en-US" sz="1400" b="0" i="0" u="none" strike="noStrike" dirty="0">
                        <a:solidFill>
                          <a:srgbClr val="000000"/>
                        </a:solidFill>
                        <a:latin typeface="Arial Narrow"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lnSpc>
                          <a:spcPct val="100000"/>
                        </a:lnSpc>
                      </a:pPr>
                      <a:r>
                        <a:rPr lang="en-US" sz="1400" b="0" i="0" u="none" strike="noStrike" dirty="0" smtClean="0">
                          <a:solidFill>
                            <a:srgbClr val="000000"/>
                          </a:solidFill>
                          <a:latin typeface="Arial Narrow" pitchFamily="34" charset="0"/>
                        </a:rPr>
                        <a:t>100.0</a:t>
                      </a:r>
                      <a:endParaRPr lang="en-US" sz="1400" b="0" i="0" u="none" strike="noStrike" dirty="0">
                        <a:solidFill>
                          <a:srgbClr val="000000"/>
                        </a:solidFill>
                        <a:latin typeface="Arial Narrow"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1527">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sz="1400" b="0" i="0" u="none" strike="noStrike" cap="none" normalizeH="0" baseline="0" dirty="0" smtClean="0">
                          <a:ln>
                            <a:noFill/>
                          </a:ln>
                          <a:solidFill>
                            <a:schemeClr val="tx1"/>
                          </a:solidFill>
                          <a:effectLst/>
                          <a:latin typeface="Arial Narrow" pitchFamily="34" charset="0"/>
                        </a:rPr>
                        <a:t>      Public Entities</a:t>
                      </a:r>
                    </a:p>
                    <a:p>
                      <a:pPr marL="0" marR="0" lvl="0" indent="0" algn="l" defTabSz="914400" rtl="0" eaLnBrk="1" fontAlgn="base" latinLnBrk="0" hangingPunct="1">
                        <a:lnSpc>
                          <a:spcPct val="100000"/>
                        </a:lnSpc>
                        <a:spcBef>
                          <a:spcPts val="0"/>
                        </a:spcBef>
                        <a:spcAft>
                          <a:spcPts val="0"/>
                        </a:spcAft>
                        <a:buClrTx/>
                        <a:buSzTx/>
                        <a:buFontTx/>
                        <a:buNone/>
                        <a:tabLst/>
                      </a:pPr>
                      <a:r>
                        <a:rPr kumimoji="0" lang="en-US" sz="1400" b="0" i="0" u="none" strike="noStrike" cap="none" normalizeH="0" baseline="0" dirty="0" smtClean="0">
                          <a:ln>
                            <a:noFill/>
                          </a:ln>
                          <a:solidFill>
                            <a:schemeClr val="tx1"/>
                          </a:solidFill>
                          <a:effectLst/>
                          <a:latin typeface="Arial Narrow" pitchFamily="34" charset="0"/>
                        </a:rPr>
                        <a:t>           NSFAS</a:t>
                      </a:r>
                    </a:p>
                    <a:p>
                      <a:pPr marL="0" marR="0" lvl="0" indent="0" algn="l" defTabSz="914400" rtl="0" eaLnBrk="1" fontAlgn="base" latinLnBrk="0" hangingPunct="1">
                        <a:lnSpc>
                          <a:spcPct val="100000"/>
                        </a:lnSpc>
                        <a:spcBef>
                          <a:spcPts val="0"/>
                        </a:spcBef>
                        <a:spcAft>
                          <a:spcPts val="0"/>
                        </a:spcAft>
                        <a:buClrTx/>
                        <a:buSzTx/>
                        <a:buFontTx/>
                        <a:buNone/>
                        <a:tabLst/>
                      </a:pPr>
                      <a:r>
                        <a:rPr kumimoji="0" lang="en-US" sz="1400" b="0" i="0" u="none" strike="noStrike" cap="none" normalizeH="0" baseline="0" dirty="0" smtClean="0">
                          <a:ln>
                            <a:noFill/>
                          </a:ln>
                          <a:solidFill>
                            <a:schemeClr val="tx1"/>
                          </a:solidFill>
                          <a:effectLst/>
                          <a:latin typeface="Arial Narrow" pitchFamily="34" charset="0"/>
                        </a:rPr>
                        <a:t>           Other</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lnSpc>
                          <a:spcPct val="100000"/>
                        </a:lnSpc>
                        <a:spcBef>
                          <a:spcPts val="0"/>
                        </a:spcBef>
                        <a:spcAft>
                          <a:spcPts val="0"/>
                        </a:spcAft>
                      </a:pPr>
                      <a:endParaRPr lang="en-US" sz="1400" b="0" i="0" u="none" strike="noStrike" dirty="0" smtClean="0">
                        <a:solidFill>
                          <a:srgbClr val="000000"/>
                        </a:solidFill>
                        <a:latin typeface="Arial Narrow" pitchFamily="34" charset="0"/>
                      </a:endParaRPr>
                    </a:p>
                    <a:p>
                      <a:pPr algn="r" fontAlgn="b">
                        <a:lnSpc>
                          <a:spcPct val="100000"/>
                        </a:lnSpc>
                        <a:spcBef>
                          <a:spcPts val="0"/>
                        </a:spcBef>
                        <a:spcAft>
                          <a:spcPts val="0"/>
                        </a:spcAft>
                      </a:pPr>
                      <a:r>
                        <a:rPr lang="en-US" sz="1400" b="0" i="0" u="none" strike="noStrike" dirty="0" smtClean="0">
                          <a:solidFill>
                            <a:srgbClr val="000000"/>
                          </a:solidFill>
                          <a:latin typeface="Arial Narrow" pitchFamily="34" charset="0"/>
                        </a:rPr>
                        <a:t>11 392 674</a:t>
                      </a:r>
                    </a:p>
                    <a:p>
                      <a:pPr algn="r" fontAlgn="b">
                        <a:lnSpc>
                          <a:spcPct val="100000"/>
                        </a:lnSpc>
                        <a:spcBef>
                          <a:spcPts val="0"/>
                        </a:spcBef>
                        <a:spcAft>
                          <a:spcPts val="0"/>
                        </a:spcAft>
                      </a:pPr>
                      <a:r>
                        <a:rPr lang="en-US" sz="1400" b="0" i="0" u="none" strike="noStrike" dirty="0" smtClean="0">
                          <a:solidFill>
                            <a:srgbClr val="000000"/>
                          </a:solidFill>
                          <a:latin typeface="Arial Narrow" pitchFamily="34" charset="0"/>
                        </a:rPr>
                        <a:t>223 381</a:t>
                      </a:r>
                      <a:endParaRPr lang="en-US" sz="1400" b="0" i="0" u="none" strike="noStrike" dirty="0">
                        <a:solidFill>
                          <a:srgbClr val="000000"/>
                        </a:solidFill>
                        <a:latin typeface="Arial Narrow"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lnSpc>
                          <a:spcPct val="100000"/>
                        </a:lnSpc>
                        <a:spcBef>
                          <a:spcPts val="0"/>
                        </a:spcBef>
                        <a:spcAft>
                          <a:spcPts val="0"/>
                        </a:spcAft>
                      </a:pPr>
                      <a:endParaRPr lang="en-US" sz="1400" b="0" i="0" u="none" strike="noStrike" dirty="0" smtClean="0">
                        <a:solidFill>
                          <a:srgbClr val="000000"/>
                        </a:solidFill>
                        <a:latin typeface="Arial Narrow" pitchFamily="34" charset="0"/>
                      </a:endParaRPr>
                    </a:p>
                    <a:p>
                      <a:pPr algn="r" fontAlgn="b">
                        <a:lnSpc>
                          <a:spcPct val="100000"/>
                        </a:lnSpc>
                        <a:spcBef>
                          <a:spcPts val="0"/>
                        </a:spcBef>
                        <a:spcAft>
                          <a:spcPts val="0"/>
                        </a:spcAft>
                      </a:pPr>
                      <a:r>
                        <a:rPr lang="en-US" sz="1400" b="0" i="0" u="none" strike="noStrike" dirty="0" smtClean="0">
                          <a:solidFill>
                            <a:srgbClr val="000000"/>
                          </a:solidFill>
                          <a:latin typeface="Arial Narrow" pitchFamily="34" charset="0"/>
                        </a:rPr>
                        <a:t>11 392 674</a:t>
                      </a:r>
                    </a:p>
                    <a:p>
                      <a:pPr algn="r" fontAlgn="b">
                        <a:lnSpc>
                          <a:spcPct val="100000"/>
                        </a:lnSpc>
                        <a:spcBef>
                          <a:spcPts val="0"/>
                        </a:spcBef>
                        <a:spcAft>
                          <a:spcPts val="0"/>
                        </a:spcAft>
                      </a:pPr>
                      <a:r>
                        <a:rPr lang="en-US" sz="1400" b="0" i="0" u="none" strike="noStrike" dirty="0" smtClean="0">
                          <a:solidFill>
                            <a:srgbClr val="000000"/>
                          </a:solidFill>
                          <a:latin typeface="Arial Narrow" pitchFamily="34" charset="0"/>
                        </a:rPr>
                        <a:t>223 051</a:t>
                      </a:r>
                      <a:endParaRPr lang="en-US" sz="1400" b="0" i="0" u="none" strike="noStrike" dirty="0">
                        <a:solidFill>
                          <a:srgbClr val="000000"/>
                        </a:solidFill>
                        <a:latin typeface="Arial Narrow"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lnSpc>
                          <a:spcPct val="100000"/>
                        </a:lnSpc>
                        <a:spcBef>
                          <a:spcPts val="0"/>
                        </a:spcBef>
                        <a:spcAft>
                          <a:spcPts val="0"/>
                        </a:spcAft>
                      </a:pPr>
                      <a:endParaRPr lang="en-US" sz="1400" b="0" i="0" u="none" strike="noStrike" dirty="0" smtClean="0">
                        <a:solidFill>
                          <a:srgbClr val="000000"/>
                        </a:solidFill>
                        <a:latin typeface="Arial Narrow" pitchFamily="34" charset="0"/>
                      </a:endParaRPr>
                    </a:p>
                    <a:p>
                      <a:pPr algn="r" fontAlgn="b">
                        <a:lnSpc>
                          <a:spcPct val="100000"/>
                        </a:lnSpc>
                        <a:spcBef>
                          <a:spcPts val="0"/>
                        </a:spcBef>
                        <a:spcAft>
                          <a:spcPts val="0"/>
                        </a:spcAft>
                      </a:pPr>
                      <a:r>
                        <a:rPr lang="en-US" sz="1400" b="0" i="0" u="none" strike="noStrike" dirty="0" smtClean="0">
                          <a:solidFill>
                            <a:srgbClr val="000000"/>
                          </a:solidFill>
                          <a:latin typeface="Arial Narrow" pitchFamily="34" charset="0"/>
                        </a:rPr>
                        <a:t>11 392 674</a:t>
                      </a:r>
                    </a:p>
                    <a:p>
                      <a:pPr algn="r" fontAlgn="b">
                        <a:lnSpc>
                          <a:spcPct val="100000"/>
                        </a:lnSpc>
                        <a:spcBef>
                          <a:spcPts val="0"/>
                        </a:spcBef>
                        <a:spcAft>
                          <a:spcPts val="0"/>
                        </a:spcAft>
                      </a:pPr>
                      <a:r>
                        <a:rPr lang="en-US" sz="1400" b="0" i="0" u="none" strike="noStrike" dirty="0" smtClean="0">
                          <a:solidFill>
                            <a:srgbClr val="000000"/>
                          </a:solidFill>
                          <a:latin typeface="Arial Narrow" pitchFamily="34" charset="0"/>
                        </a:rPr>
                        <a:t>192 874</a:t>
                      </a:r>
                      <a:endParaRPr lang="en-US" sz="1400" b="0" i="0" u="none" strike="noStrike" dirty="0">
                        <a:solidFill>
                          <a:srgbClr val="000000"/>
                        </a:solidFill>
                        <a:latin typeface="Arial Narrow"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lnSpc>
                          <a:spcPct val="100000"/>
                        </a:lnSpc>
                        <a:spcBef>
                          <a:spcPts val="0"/>
                        </a:spcBef>
                        <a:spcAft>
                          <a:spcPts val="0"/>
                        </a:spcAft>
                      </a:pPr>
                      <a:endParaRPr lang="en-US" sz="1400" b="0" i="0" u="none" strike="noStrike" dirty="0" smtClean="0">
                        <a:solidFill>
                          <a:srgbClr val="000000"/>
                        </a:solidFill>
                        <a:latin typeface="Arial Narrow" pitchFamily="34" charset="0"/>
                      </a:endParaRPr>
                    </a:p>
                    <a:p>
                      <a:pPr algn="r" fontAlgn="b">
                        <a:lnSpc>
                          <a:spcPct val="100000"/>
                        </a:lnSpc>
                        <a:spcBef>
                          <a:spcPts val="0"/>
                        </a:spcBef>
                        <a:spcAft>
                          <a:spcPts val="0"/>
                        </a:spcAft>
                      </a:pPr>
                      <a:r>
                        <a:rPr lang="en-US" sz="1400" b="0" i="0" u="none" strike="noStrike" dirty="0" smtClean="0">
                          <a:solidFill>
                            <a:srgbClr val="000000"/>
                          </a:solidFill>
                          <a:latin typeface="Arial Narrow" pitchFamily="34" charset="0"/>
                        </a:rPr>
                        <a:t>11 392 674</a:t>
                      </a:r>
                    </a:p>
                    <a:p>
                      <a:pPr algn="r" fontAlgn="b">
                        <a:lnSpc>
                          <a:spcPct val="100000"/>
                        </a:lnSpc>
                        <a:spcBef>
                          <a:spcPts val="0"/>
                        </a:spcBef>
                        <a:spcAft>
                          <a:spcPts val="0"/>
                        </a:spcAft>
                      </a:pPr>
                      <a:r>
                        <a:rPr lang="en-US" sz="1400" b="0" i="0" u="none" strike="noStrike" smtClean="0">
                          <a:solidFill>
                            <a:srgbClr val="000000"/>
                          </a:solidFill>
                          <a:latin typeface="Arial Narrow" pitchFamily="34" charset="0"/>
                        </a:rPr>
                        <a:t>192 874</a:t>
                      </a:r>
                      <a:endParaRPr lang="en-US" sz="1400" b="0" i="0" u="none" strike="noStrike" dirty="0" smtClean="0">
                        <a:solidFill>
                          <a:srgbClr val="000000"/>
                        </a:solidFill>
                        <a:latin typeface="Arial Narrow"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lnSpc>
                          <a:spcPct val="100000"/>
                        </a:lnSpc>
                        <a:spcBef>
                          <a:spcPts val="0"/>
                        </a:spcBef>
                        <a:spcAft>
                          <a:spcPts val="0"/>
                        </a:spcAft>
                      </a:pPr>
                      <a:endParaRPr lang="en-US" sz="1400" b="0" i="0" u="none" strike="noStrike" dirty="0" smtClean="0">
                        <a:solidFill>
                          <a:srgbClr val="000000"/>
                        </a:solidFill>
                        <a:latin typeface="Arial Narrow" pitchFamily="34" charset="0"/>
                      </a:endParaRPr>
                    </a:p>
                    <a:p>
                      <a:pPr algn="r" fontAlgn="b">
                        <a:lnSpc>
                          <a:spcPct val="100000"/>
                        </a:lnSpc>
                        <a:spcBef>
                          <a:spcPts val="0"/>
                        </a:spcBef>
                        <a:spcAft>
                          <a:spcPts val="0"/>
                        </a:spcAft>
                      </a:pPr>
                      <a:r>
                        <a:rPr lang="en-US" sz="1400" b="0" i="0" u="none" strike="noStrike" dirty="0" smtClean="0">
                          <a:solidFill>
                            <a:srgbClr val="000000"/>
                          </a:solidFill>
                          <a:latin typeface="Arial Narrow" pitchFamily="34" charset="0"/>
                        </a:rPr>
                        <a:t>-</a:t>
                      </a:r>
                    </a:p>
                    <a:p>
                      <a:pPr algn="r" fontAlgn="b">
                        <a:lnSpc>
                          <a:spcPct val="100000"/>
                        </a:lnSpc>
                        <a:spcBef>
                          <a:spcPts val="0"/>
                        </a:spcBef>
                        <a:spcAft>
                          <a:spcPts val="0"/>
                        </a:spcAft>
                      </a:pPr>
                      <a:r>
                        <a:rPr lang="en-US" sz="1400" b="0" i="0" u="none" strike="noStrike" dirty="0" smtClean="0">
                          <a:solidFill>
                            <a:srgbClr val="000000"/>
                          </a:solidFill>
                          <a:latin typeface="Arial Narrow" pitchFamily="34" charset="0"/>
                        </a:rPr>
                        <a:t>-</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lnSpc>
                          <a:spcPct val="100000"/>
                        </a:lnSpc>
                        <a:spcBef>
                          <a:spcPts val="0"/>
                        </a:spcBef>
                        <a:spcAft>
                          <a:spcPts val="0"/>
                        </a:spcAft>
                      </a:pPr>
                      <a:endParaRPr lang="en-US" sz="1400" b="0" i="0" u="none" strike="noStrike" dirty="0" smtClean="0">
                        <a:solidFill>
                          <a:srgbClr val="000000"/>
                        </a:solidFill>
                        <a:latin typeface="Arial Narrow" pitchFamily="34" charset="0"/>
                      </a:endParaRPr>
                    </a:p>
                    <a:p>
                      <a:pPr algn="r" fontAlgn="b">
                        <a:lnSpc>
                          <a:spcPct val="100000"/>
                        </a:lnSpc>
                        <a:spcBef>
                          <a:spcPts val="0"/>
                        </a:spcBef>
                        <a:spcAft>
                          <a:spcPts val="0"/>
                        </a:spcAft>
                      </a:pPr>
                      <a:r>
                        <a:rPr lang="en-US" sz="1400" b="0" i="0" u="none" strike="noStrike" dirty="0" smtClean="0">
                          <a:solidFill>
                            <a:srgbClr val="000000"/>
                          </a:solidFill>
                          <a:latin typeface="Arial Narrow" pitchFamily="34" charset="0"/>
                        </a:rPr>
                        <a:t>100.0</a:t>
                      </a:r>
                    </a:p>
                    <a:p>
                      <a:pPr algn="r" fontAlgn="b">
                        <a:lnSpc>
                          <a:spcPct val="100000"/>
                        </a:lnSpc>
                        <a:spcBef>
                          <a:spcPts val="0"/>
                        </a:spcBef>
                        <a:spcAft>
                          <a:spcPts val="0"/>
                        </a:spcAft>
                      </a:pPr>
                      <a:r>
                        <a:rPr lang="en-US" sz="1400" b="0" i="0" u="none" strike="noStrike" dirty="0" smtClean="0">
                          <a:solidFill>
                            <a:srgbClr val="000000"/>
                          </a:solidFill>
                          <a:latin typeface="Arial Narrow" pitchFamily="34" charset="0"/>
                        </a:rPr>
                        <a:t>100.0</a:t>
                      </a:r>
                      <a:endParaRPr lang="en-US" sz="1400" b="0" i="0" u="none" strike="noStrike" dirty="0">
                        <a:solidFill>
                          <a:srgbClr val="000000"/>
                        </a:solidFill>
                        <a:latin typeface="Arial Narrow" pitchFamily="34" charset="0"/>
                      </a:endParaRP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168">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sz="1400" b="0" i="0" u="none" strike="noStrike" cap="none" normalizeH="0" baseline="0" dirty="0" smtClean="0">
                          <a:ln>
                            <a:noFill/>
                          </a:ln>
                          <a:solidFill>
                            <a:schemeClr val="tx1"/>
                          </a:solidFill>
                          <a:effectLst/>
                          <a:latin typeface="Arial Narrow" pitchFamily="34" charset="0"/>
                        </a:rPr>
                        <a:t>     Commonwealth of Learning/ IBSA/HESA</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lnSpc>
                          <a:spcPct val="100000"/>
                        </a:lnSpc>
                        <a:spcBef>
                          <a:spcPts val="0"/>
                        </a:spcBef>
                        <a:spcAft>
                          <a:spcPts val="0"/>
                        </a:spcAft>
                      </a:pPr>
                      <a:endParaRPr lang="en-US" sz="1400" b="0" i="0" u="none" strike="noStrike" dirty="0" smtClean="0">
                        <a:solidFill>
                          <a:srgbClr val="000000"/>
                        </a:solidFill>
                        <a:latin typeface="Arial Narrow" pitchFamily="34" charset="0"/>
                      </a:endParaRPr>
                    </a:p>
                    <a:p>
                      <a:pPr algn="r" fontAlgn="b">
                        <a:lnSpc>
                          <a:spcPct val="100000"/>
                        </a:lnSpc>
                        <a:spcBef>
                          <a:spcPts val="0"/>
                        </a:spcBef>
                        <a:spcAft>
                          <a:spcPts val="0"/>
                        </a:spcAft>
                      </a:pPr>
                      <a:r>
                        <a:rPr lang="en-US" sz="1400" b="0" i="0" u="none" strike="noStrike" dirty="0" smtClean="0">
                          <a:solidFill>
                            <a:srgbClr val="000000"/>
                          </a:solidFill>
                          <a:latin typeface="Arial Narrow" pitchFamily="34" charset="0"/>
                        </a:rPr>
                        <a:t>11 495</a:t>
                      </a:r>
                      <a:endParaRPr lang="en-US" sz="1400" b="0" i="0" u="none" strike="noStrike" dirty="0">
                        <a:solidFill>
                          <a:srgbClr val="000000"/>
                        </a:solidFill>
                        <a:latin typeface="Arial Narrow"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lnSpc>
                          <a:spcPct val="100000"/>
                        </a:lnSpc>
                        <a:spcBef>
                          <a:spcPts val="0"/>
                        </a:spcBef>
                        <a:spcAft>
                          <a:spcPts val="0"/>
                        </a:spcAft>
                      </a:pPr>
                      <a:endParaRPr lang="en-US" sz="1400" b="0" i="0" u="none" strike="noStrike" dirty="0" smtClean="0">
                        <a:solidFill>
                          <a:srgbClr val="000000"/>
                        </a:solidFill>
                        <a:latin typeface="Arial Narrow" pitchFamily="34" charset="0"/>
                      </a:endParaRPr>
                    </a:p>
                    <a:p>
                      <a:pPr algn="r" fontAlgn="b">
                        <a:lnSpc>
                          <a:spcPct val="100000"/>
                        </a:lnSpc>
                        <a:spcBef>
                          <a:spcPts val="0"/>
                        </a:spcBef>
                        <a:spcAft>
                          <a:spcPts val="0"/>
                        </a:spcAft>
                      </a:pPr>
                      <a:r>
                        <a:rPr lang="en-US" sz="1400" b="0" i="0" u="none" strike="noStrike" dirty="0" smtClean="0">
                          <a:solidFill>
                            <a:srgbClr val="000000"/>
                          </a:solidFill>
                          <a:latin typeface="Arial Narrow" pitchFamily="34" charset="0"/>
                        </a:rPr>
                        <a:t>11 068</a:t>
                      </a:r>
                      <a:endParaRPr lang="en-US" sz="1400" b="0" i="0" u="none" strike="noStrike" dirty="0">
                        <a:solidFill>
                          <a:srgbClr val="000000"/>
                        </a:solidFill>
                        <a:latin typeface="Arial Narrow"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endParaRPr lang="en-US" sz="1400" b="0" i="0" u="none" strike="noStrike" dirty="0" smtClean="0">
                        <a:solidFill>
                          <a:srgbClr val="000000"/>
                        </a:solidFill>
                        <a:latin typeface="Arial Narrow" pitchFamily="34" charset="0"/>
                      </a:endParaRPr>
                    </a:p>
                    <a:p>
                      <a:pPr marL="0" marR="0" indent="0" algn="r" defTabSz="914400" rtl="0" eaLnBrk="1" fontAlgn="b"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latin typeface="Arial Narrow" pitchFamily="34" charset="0"/>
                        </a:rPr>
                        <a:t>11 068</a:t>
                      </a:r>
                      <a:endParaRPr lang="en-US" sz="1400" b="0" i="0" u="none" strike="noStrike" dirty="0">
                        <a:solidFill>
                          <a:srgbClr val="000000"/>
                        </a:solidFill>
                        <a:latin typeface="Arial Narrow"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lnSpc>
                          <a:spcPct val="100000"/>
                        </a:lnSpc>
                        <a:spcBef>
                          <a:spcPts val="0"/>
                        </a:spcBef>
                        <a:spcAft>
                          <a:spcPts val="0"/>
                        </a:spcAft>
                      </a:pPr>
                      <a:endParaRPr lang="en-US" sz="1400" b="0" i="0" u="none" strike="noStrike" dirty="0" smtClean="0">
                        <a:solidFill>
                          <a:srgbClr val="000000"/>
                        </a:solidFill>
                        <a:latin typeface="Arial Narrow" pitchFamily="34" charset="0"/>
                      </a:endParaRPr>
                    </a:p>
                    <a:p>
                      <a:pPr algn="r" fontAlgn="b">
                        <a:lnSpc>
                          <a:spcPct val="100000"/>
                        </a:lnSpc>
                        <a:spcBef>
                          <a:spcPts val="0"/>
                        </a:spcBef>
                        <a:spcAft>
                          <a:spcPts val="0"/>
                        </a:spcAft>
                      </a:pPr>
                      <a:r>
                        <a:rPr lang="en-US" sz="1400" b="0" i="0" u="none" strike="noStrike" dirty="0" smtClean="0">
                          <a:solidFill>
                            <a:srgbClr val="000000"/>
                          </a:solidFill>
                          <a:latin typeface="Arial Narrow" pitchFamily="34" charset="0"/>
                        </a:rPr>
                        <a:t>10 820</a:t>
                      </a:r>
                      <a:endParaRPr lang="en-US" sz="1400" b="0" i="0" u="none" strike="noStrike" dirty="0">
                        <a:solidFill>
                          <a:srgbClr val="000000"/>
                        </a:solidFill>
                        <a:latin typeface="Arial Narrow"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lnSpc>
                          <a:spcPct val="100000"/>
                        </a:lnSpc>
                        <a:spcBef>
                          <a:spcPts val="0"/>
                        </a:spcBef>
                        <a:spcAft>
                          <a:spcPts val="0"/>
                        </a:spcAft>
                      </a:pPr>
                      <a:endParaRPr lang="en-US" sz="1400" b="0" i="0" u="none" strike="noStrike" dirty="0" smtClean="0">
                        <a:solidFill>
                          <a:srgbClr val="000000"/>
                        </a:solidFill>
                        <a:latin typeface="Arial Narrow" pitchFamily="34" charset="0"/>
                      </a:endParaRPr>
                    </a:p>
                    <a:p>
                      <a:pPr algn="r" fontAlgn="b">
                        <a:lnSpc>
                          <a:spcPct val="100000"/>
                        </a:lnSpc>
                        <a:spcBef>
                          <a:spcPts val="0"/>
                        </a:spcBef>
                        <a:spcAft>
                          <a:spcPts val="0"/>
                        </a:spcAft>
                      </a:pPr>
                      <a:r>
                        <a:rPr lang="en-US" sz="1400" b="0" i="0" u="none" strike="noStrike" dirty="0" smtClean="0">
                          <a:solidFill>
                            <a:srgbClr val="000000"/>
                          </a:solidFill>
                          <a:latin typeface="Arial Narrow" pitchFamily="34" charset="0"/>
                        </a:rPr>
                        <a:t>248</a:t>
                      </a:r>
                      <a:endParaRPr lang="en-US" sz="1400" b="0" i="0" u="none" strike="noStrike" dirty="0">
                        <a:solidFill>
                          <a:srgbClr val="000000"/>
                        </a:solidFill>
                        <a:latin typeface="Arial Narrow"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lnSpc>
                          <a:spcPct val="100000"/>
                        </a:lnSpc>
                        <a:spcBef>
                          <a:spcPts val="0"/>
                        </a:spcBef>
                        <a:spcAft>
                          <a:spcPts val="0"/>
                        </a:spcAft>
                      </a:pPr>
                      <a:endParaRPr lang="en-US" sz="1400" b="0" i="0" u="none" strike="noStrike" dirty="0" smtClean="0">
                        <a:solidFill>
                          <a:srgbClr val="000000"/>
                        </a:solidFill>
                        <a:latin typeface="Arial Narrow" pitchFamily="34" charset="0"/>
                      </a:endParaRPr>
                    </a:p>
                    <a:p>
                      <a:pPr marL="0" algn="r" defTabSz="914400" rtl="0" eaLnBrk="1" fontAlgn="b" latinLnBrk="0" hangingPunct="1">
                        <a:lnSpc>
                          <a:spcPct val="100000"/>
                        </a:lnSpc>
                        <a:spcBef>
                          <a:spcPts val="0"/>
                        </a:spcBef>
                        <a:spcAft>
                          <a:spcPts val="0"/>
                        </a:spcAft>
                      </a:pPr>
                      <a:r>
                        <a:rPr lang="en-US" sz="1400" b="0" i="0" u="none" strike="noStrike" kern="1200" dirty="0" smtClean="0">
                          <a:solidFill>
                            <a:srgbClr val="000000"/>
                          </a:solidFill>
                          <a:latin typeface="Arial Narrow" pitchFamily="34" charset="0"/>
                          <a:ea typeface="+mn-ea"/>
                          <a:cs typeface="+mn-cs"/>
                        </a:rPr>
                        <a:t>97.8</a:t>
                      </a:r>
                      <a:endParaRPr lang="en-US" sz="1400" b="0" i="0" u="none" strike="noStrike" kern="1200" dirty="0">
                        <a:solidFill>
                          <a:srgbClr val="000000"/>
                        </a:solidFill>
                        <a:latin typeface="Arial Narrow" pitchFamily="34" charset="0"/>
                        <a:ea typeface="+mn-ea"/>
                        <a:cs typeface="+mn-cs"/>
                      </a:endParaRP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Narrow" pitchFamily="34" charset="0"/>
                        </a:rPr>
                        <a:t>      TVET Colleges</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lnSpc>
                          <a:spcPct val="100000"/>
                        </a:lnSpc>
                      </a:pPr>
                      <a:r>
                        <a:rPr lang="en-US" sz="1400" b="0" i="0" u="none" strike="noStrike" dirty="0" smtClean="0">
                          <a:solidFill>
                            <a:srgbClr val="000000"/>
                          </a:solidFill>
                          <a:latin typeface="Arial Narrow" pitchFamily="34" charset="0"/>
                        </a:rPr>
                        <a:t>1 274 848</a:t>
                      </a:r>
                      <a:endParaRPr lang="en-US" sz="1400" b="0" i="0" u="none" strike="noStrike" dirty="0">
                        <a:solidFill>
                          <a:srgbClr val="000000"/>
                        </a:solidFill>
                        <a:latin typeface="Arial Narrow"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lnSpc>
                          <a:spcPct val="100000"/>
                        </a:lnSpc>
                      </a:pPr>
                      <a:r>
                        <a:rPr lang="en-US" sz="1400" b="0" i="0" u="none" strike="noStrike" dirty="0" smtClean="0">
                          <a:solidFill>
                            <a:srgbClr val="000000"/>
                          </a:solidFill>
                          <a:latin typeface="Arial Narrow" pitchFamily="34" charset="0"/>
                        </a:rPr>
                        <a:t>1 534 848</a:t>
                      </a:r>
                      <a:endParaRPr lang="en-US" sz="1400" b="0" i="0" u="none" strike="noStrike" dirty="0">
                        <a:solidFill>
                          <a:srgbClr val="000000"/>
                        </a:solidFill>
                        <a:latin typeface="Arial Narrow"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lnSpc>
                          <a:spcPct val="100000"/>
                        </a:lnSpc>
                      </a:pPr>
                      <a:r>
                        <a:rPr lang="en-US" sz="1400" b="0" i="0" u="none" strike="noStrike" dirty="0" smtClean="0">
                          <a:solidFill>
                            <a:srgbClr val="000000"/>
                          </a:solidFill>
                          <a:latin typeface="Arial Narrow" pitchFamily="34" charset="0"/>
                        </a:rPr>
                        <a:t>1 566 747</a:t>
                      </a:r>
                      <a:endParaRPr lang="en-US" sz="1400" b="0" i="0" u="none" strike="noStrike" dirty="0">
                        <a:solidFill>
                          <a:srgbClr val="000000"/>
                        </a:solidFill>
                        <a:latin typeface="Arial Narrow"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lnSpc>
                          <a:spcPct val="100000"/>
                        </a:lnSpc>
                      </a:pPr>
                      <a:r>
                        <a:rPr lang="en-US" sz="1400" b="0" i="0" u="none" strike="noStrike" dirty="0" smtClean="0">
                          <a:solidFill>
                            <a:srgbClr val="000000"/>
                          </a:solidFill>
                          <a:latin typeface="Arial Narrow" pitchFamily="34" charset="0"/>
                        </a:rPr>
                        <a:t>1 566 747</a:t>
                      </a:r>
                      <a:endParaRPr lang="en-US" sz="1400" b="0" i="0" u="none" strike="noStrike" dirty="0">
                        <a:solidFill>
                          <a:srgbClr val="000000"/>
                        </a:solidFill>
                        <a:latin typeface="Arial Narrow"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lnSpc>
                          <a:spcPct val="100000"/>
                        </a:lnSpc>
                      </a:pPr>
                      <a:r>
                        <a:rPr lang="en-US" sz="1400" b="0" i="0" u="none" strike="noStrike" dirty="0" smtClean="0">
                          <a:solidFill>
                            <a:srgbClr val="000000"/>
                          </a:solidFill>
                          <a:latin typeface="Arial Narrow" pitchFamily="34" charset="0"/>
                        </a:rPr>
                        <a:t>-</a:t>
                      </a:r>
                      <a:endParaRPr lang="en-US" sz="1400" b="0" i="0" u="none" strike="noStrike" dirty="0">
                        <a:solidFill>
                          <a:srgbClr val="000000"/>
                        </a:solidFill>
                        <a:latin typeface="Arial Narrow"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lnSpc>
                          <a:spcPct val="100000"/>
                        </a:lnSpc>
                      </a:pPr>
                      <a:r>
                        <a:rPr lang="en-US" sz="1400" b="0" i="0" u="none" strike="noStrike" dirty="0" smtClean="0">
                          <a:solidFill>
                            <a:srgbClr val="000000"/>
                          </a:solidFill>
                          <a:latin typeface="Arial Narrow" pitchFamily="34" charset="0"/>
                        </a:rPr>
                        <a:t>100.0</a:t>
                      </a:r>
                      <a:endParaRPr lang="en-US" sz="1400" b="0" i="0" u="none" strike="noStrike" dirty="0">
                        <a:solidFill>
                          <a:srgbClr val="000000"/>
                        </a:solidFill>
                        <a:latin typeface="Arial Narrow"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Narrow" pitchFamily="34" charset="0"/>
                        </a:rPr>
                        <a:t>      CET Colleges</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lnSpc>
                          <a:spcPct val="100000"/>
                        </a:lnSpc>
                      </a:pPr>
                      <a:r>
                        <a:rPr lang="en-US" sz="1400" b="0" i="0" u="none" strike="noStrike" dirty="0" smtClean="0">
                          <a:solidFill>
                            <a:srgbClr val="000000"/>
                          </a:solidFill>
                          <a:latin typeface="Arial Narrow" pitchFamily="34" charset="0"/>
                        </a:rPr>
                        <a:t>98</a:t>
                      </a:r>
                      <a:r>
                        <a:rPr lang="en-US" sz="1400" b="0" i="0" u="none" strike="noStrike" baseline="0" dirty="0" smtClean="0">
                          <a:solidFill>
                            <a:srgbClr val="000000"/>
                          </a:solidFill>
                          <a:latin typeface="Arial Narrow" pitchFamily="34" charset="0"/>
                        </a:rPr>
                        <a:t> 202</a:t>
                      </a:r>
                      <a:endParaRPr lang="en-US" sz="1400" b="0" i="0" u="none" strike="noStrike" dirty="0">
                        <a:solidFill>
                          <a:srgbClr val="000000"/>
                        </a:solidFill>
                        <a:latin typeface="Arial Narrow"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lnSpc>
                          <a:spcPct val="100000"/>
                        </a:lnSpc>
                      </a:pPr>
                      <a:r>
                        <a:rPr lang="en-US" sz="1400" b="0" i="0" u="none" strike="noStrike" dirty="0" smtClean="0">
                          <a:solidFill>
                            <a:srgbClr val="000000"/>
                          </a:solidFill>
                          <a:latin typeface="Arial Narrow" pitchFamily="34" charset="0"/>
                        </a:rPr>
                        <a:t>98 202</a:t>
                      </a:r>
                      <a:endParaRPr lang="en-US" sz="1400" b="0" i="0" u="none" strike="noStrike" dirty="0">
                        <a:solidFill>
                          <a:srgbClr val="000000"/>
                        </a:solidFill>
                        <a:latin typeface="Arial Narrow"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lnSpc>
                          <a:spcPct val="100000"/>
                        </a:lnSpc>
                      </a:pPr>
                      <a:r>
                        <a:rPr lang="en-US" sz="1400" b="0" i="0" u="none" strike="noStrike" dirty="0" smtClean="0">
                          <a:solidFill>
                            <a:srgbClr val="000000"/>
                          </a:solidFill>
                          <a:latin typeface="Arial Narrow" pitchFamily="34" charset="0"/>
                        </a:rPr>
                        <a:t>98 202</a:t>
                      </a:r>
                      <a:endParaRPr lang="en-US" sz="1400" b="0" i="0" u="none" strike="noStrike" dirty="0">
                        <a:solidFill>
                          <a:srgbClr val="000000"/>
                        </a:solidFill>
                        <a:latin typeface="Arial Narrow"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lnSpc>
                          <a:spcPct val="100000"/>
                        </a:lnSpc>
                      </a:pPr>
                      <a:r>
                        <a:rPr lang="en-US" sz="1400" b="0" i="0" u="none" strike="noStrike" dirty="0" smtClean="0">
                          <a:solidFill>
                            <a:srgbClr val="000000"/>
                          </a:solidFill>
                          <a:latin typeface="Arial Narrow" pitchFamily="34" charset="0"/>
                        </a:rPr>
                        <a:t>98 053</a:t>
                      </a:r>
                      <a:endParaRPr lang="en-US" sz="1400" b="0" i="0" u="none" strike="noStrike" dirty="0">
                        <a:solidFill>
                          <a:srgbClr val="000000"/>
                        </a:solidFill>
                        <a:latin typeface="Arial Narrow"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lnSpc>
                          <a:spcPct val="100000"/>
                        </a:lnSpc>
                      </a:pPr>
                      <a:r>
                        <a:rPr lang="en-US" sz="1400" b="0" i="0" u="none" strike="noStrike" dirty="0" smtClean="0">
                          <a:solidFill>
                            <a:srgbClr val="000000"/>
                          </a:solidFill>
                          <a:latin typeface="Arial Narrow" pitchFamily="34" charset="0"/>
                        </a:rPr>
                        <a:t>149</a:t>
                      </a:r>
                      <a:endParaRPr lang="en-US" sz="1400" b="0" i="0" u="none" strike="noStrike" dirty="0">
                        <a:solidFill>
                          <a:srgbClr val="000000"/>
                        </a:solidFill>
                        <a:latin typeface="Arial Narrow"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lnSpc>
                          <a:spcPct val="100000"/>
                        </a:lnSpc>
                      </a:pPr>
                      <a:r>
                        <a:rPr lang="en-US" sz="1400" b="0" i="0" u="none" strike="noStrike" dirty="0" smtClean="0">
                          <a:solidFill>
                            <a:srgbClr val="000000"/>
                          </a:solidFill>
                          <a:latin typeface="Arial Narrow" pitchFamily="34" charset="0"/>
                        </a:rPr>
                        <a:t>99.9</a:t>
                      </a:r>
                      <a:endParaRPr lang="en-US" sz="1400" b="0" i="0" u="none" strike="noStrike" dirty="0">
                        <a:solidFill>
                          <a:srgbClr val="000000"/>
                        </a:solidFill>
                        <a:latin typeface="Arial Narrow"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631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Narrow" pitchFamily="34" charset="0"/>
                        </a:rPr>
                        <a:t>      Skills levy</a:t>
                      </a:r>
                    </a:p>
                  </a:txBody>
                  <a:tcPr marT="45724" marB="4572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lnSpc>
                          <a:spcPct val="100000"/>
                        </a:lnSpc>
                      </a:pPr>
                      <a:r>
                        <a:rPr lang="en-US" sz="1400" b="0" i="0" u="none" strike="noStrike" dirty="0" smtClean="0">
                          <a:solidFill>
                            <a:srgbClr val="000000"/>
                          </a:solidFill>
                          <a:latin typeface="Arial Narrow" pitchFamily="34" charset="0"/>
                        </a:rPr>
                        <a:t>17 639 595</a:t>
                      </a:r>
                      <a:endParaRPr lang="en-US" sz="1400" b="0" i="0" u="none" strike="noStrike" dirty="0">
                        <a:solidFill>
                          <a:srgbClr val="000000"/>
                        </a:solidFill>
                        <a:latin typeface="Arial Narrow" pitchFamily="34" charset="0"/>
                      </a:endParaRPr>
                    </a:p>
                  </a:txBody>
                  <a:tcPr marL="9144" marR="9144" marT="9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lnSpc>
                          <a:spcPct val="100000"/>
                        </a:lnSpc>
                      </a:pPr>
                      <a:r>
                        <a:rPr lang="en-US" sz="1400" b="0" i="0" u="none" strike="noStrike" dirty="0" smtClean="0">
                          <a:solidFill>
                            <a:srgbClr val="000000"/>
                          </a:solidFill>
                          <a:latin typeface="Arial Narrow" pitchFamily="34" charset="0"/>
                        </a:rPr>
                        <a:t>15 462 170</a:t>
                      </a:r>
                      <a:endParaRPr lang="en-US" sz="1400" b="0" i="0" u="none" strike="noStrike" dirty="0">
                        <a:solidFill>
                          <a:srgbClr val="000000"/>
                        </a:solidFill>
                        <a:latin typeface="Arial Narrow" pitchFamily="34" charset="0"/>
                      </a:endParaRPr>
                    </a:p>
                  </a:txBody>
                  <a:tcPr marL="9144" marR="9144" marT="9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lnSpc>
                          <a:spcPct val="100000"/>
                        </a:lnSpc>
                      </a:pPr>
                      <a:r>
                        <a:rPr lang="en-US" sz="1400" b="0" i="0" u="none" strike="noStrike" dirty="0" smtClean="0">
                          <a:solidFill>
                            <a:srgbClr val="000000"/>
                          </a:solidFill>
                          <a:latin typeface="Arial Narrow" pitchFamily="34" charset="0"/>
                        </a:rPr>
                        <a:t>15 233</a:t>
                      </a:r>
                      <a:r>
                        <a:rPr lang="en-US" sz="1400" b="0" i="0" u="none" strike="noStrike" baseline="0" dirty="0" smtClean="0">
                          <a:solidFill>
                            <a:srgbClr val="000000"/>
                          </a:solidFill>
                          <a:latin typeface="Arial Narrow" pitchFamily="34" charset="0"/>
                        </a:rPr>
                        <a:t> 009</a:t>
                      </a:r>
                      <a:endParaRPr lang="en-US" sz="1400" b="0" i="0" u="none" strike="noStrike" dirty="0">
                        <a:solidFill>
                          <a:srgbClr val="000000"/>
                        </a:solidFill>
                        <a:latin typeface="Arial Narrow" pitchFamily="34" charset="0"/>
                      </a:endParaRPr>
                    </a:p>
                  </a:txBody>
                  <a:tcPr marL="9144" marR="9144" marT="9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lnSpc>
                          <a:spcPct val="100000"/>
                        </a:lnSpc>
                      </a:pPr>
                      <a:r>
                        <a:rPr lang="en-US" sz="1400" b="0" i="0" u="none" strike="noStrike" dirty="0" smtClean="0">
                          <a:solidFill>
                            <a:srgbClr val="000000"/>
                          </a:solidFill>
                          <a:latin typeface="Arial Narrow" pitchFamily="34" charset="0"/>
                        </a:rPr>
                        <a:t>15 233 009</a:t>
                      </a:r>
                      <a:endParaRPr lang="en-US" sz="1400" b="0" i="0" u="none" strike="noStrike" dirty="0">
                        <a:solidFill>
                          <a:srgbClr val="000000"/>
                        </a:solidFill>
                        <a:latin typeface="Arial Narrow" pitchFamily="34" charset="0"/>
                      </a:endParaRPr>
                    </a:p>
                  </a:txBody>
                  <a:tcPr marL="9144" marR="9144" marT="9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r">
                        <a:lnSpc>
                          <a:spcPct val="100000"/>
                        </a:lnSpc>
                        <a:spcBef>
                          <a:spcPts val="0"/>
                        </a:spcBef>
                        <a:spcAft>
                          <a:spcPts val="0"/>
                        </a:spcAft>
                      </a:pPr>
                      <a:r>
                        <a:rPr lang="en-US" sz="1400" dirty="0" smtClean="0">
                          <a:latin typeface="Arial Narrow" pitchFamily="34" charset="0"/>
                          <a:ea typeface="Calibri"/>
                          <a:cs typeface="Times New Roman"/>
                        </a:rPr>
                        <a:t>-</a:t>
                      </a:r>
                      <a:endParaRPr lang="en-US" sz="1400" dirty="0">
                        <a:latin typeface="Arial Narrow" pitchFamily="34" charset="0"/>
                        <a:ea typeface="Calibri"/>
                        <a:cs typeface="Times New Roman"/>
                      </a:endParaRPr>
                    </a:p>
                  </a:txBody>
                  <a:tcPr marL="9144" marR="9144" marT="9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r">
                        <a:lnSpc>
                          <a:spcPct val="100000"/>
                        </a:lnSpc>
                        <a:spcBef>
                          <a:spcPts val="0"/>
                        </a:spcBef>
                        <a:spcAft>
                          <a:spcPts val="0"/>
                        </a:spcAft>
                      </a:pPr>
                      <a:r>
                        <a:rPr lang="en-US" sz="1400" dirty="0" smtClean="0">
                          <a:latin typeface="Arial Narrow" pitchFamily="34" charset="0"/>
                          <a:ea typeface="Calibri"/>
                          <a:cs typeface="Times New Roman"/>
                        </a:rPr>
                        <a:t>100.0</a:t>
                      </a:r>
                      <a:endParaRPr lang="en-US" sz="1400" dirty="0">
                        <a:latin typeface="Arial Narrow" pitchFamily="34" charset="0"/>
                        <a:ea typeface="Calibri"/>
                        <a:cs typeface="Times New Roman"/>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168">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sz="1400" b="0" i="0" u="none" strike="noStrike" cap="none" normalizeH="0" baseline="0" dirty="0" smtClean="0">
                          <a:ln>
                            <a:noFill/>
                          </a:ln>
                          <a:solidFill>
                            <a:schemeClr val="tx1"/>
                          </a:solidFill>
                          <a:effectLst/>
                          <a:latin typeface="Arial Narrow" pitchFamily="34" charset="0"/>
                        </a:rPr>
                        <a:t>      Households and Claims against the State</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lnSpc>
                          <a:spcPct val="100000"/>
                        </a:lnSpc>
                        <a:spcBef>
                          <a:spcPts val="0"/>
                        </a:spcBef>
                        <a:spcAft>
                          <a:spcPts val="0"/>
                        </a:spcAft>
                      </a:pPr>
                      <a:r>
                        <a:rPr lang="en-US" sz="1400" b="0" i="0" u="none" strike="noStrike" dirty="0" smtClean="0">
                          <a:solidFill>
                            <a:srgbClr val="000000"/>
                          </a:solidFill>
                          <a:latin typeface="Arial Narrow" pitchFamily="34" charset="0"/>
                        </a:rPr>
                        <a:t>                    </a:t>
                      </a:r>
                    </a:p>
                    <a:p>
                      <a:pPr algn="r" fontAlgn="b">
                        <a:lnSpc>
                          <a:spcPct val="100000"/>
                        </a:lnSpc>
                        <a:spcBef>
                          <a:spcPts val="0"/>
                        </a:spcBef>
                        <a:spcAft>
                          <a:spcPts val="0"/>
                        </a:spcAft>
                      </a:pPr>
                      <a:r>
                        <a:rPr lang="en-US" sz="1400" b="0" i="0" u="none" strike="noStrike" dirty="0" smtClean="0">
                          <a:solidFill>
                            <a:srgbClr val="000000"/>
                          </a:solidFill>
                          <a:latin typeface="Arial Narrow" pitchFamily="34" charset="0"/>
                        </a:rPr>
                        <a:t>    -</a:t>
                      </a:r>
                      <a:endParaRPr lang="en-US" sz="1400" b="0" i="0" u="none" strike="noStrike" dirty="0">
                        <a:solidFill>
                          <a:srgbClr val="000000"/>
                        </a:solidFill>
                        <a:latin typeface="Arial Narrow"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lnSpc>
                          <a:spcPct val="100000"/>
                        </a:lnSpc>
                        <a:spcBef>
                          <a:spcPts val="0"/>
                        </a:spcBef>
                        <a:spcAft>
                          <a:spcPts val="0"/>
                        </a:spcAft>
                      </a:pPr>
                      <a:endParaRPr lang="en-US" sz="1400" b="0" i="0" u="none" strike="noStrike" dirty="0" smtClean="0">
                        <a:solidFill>
                          <a:srgbClr val="000000"/>
                        </a:solidFill>
                        <a:latin typeface="Arial Narrow" pitchFamily="34" charset="0"/>
                      </a:endParaRPr>
                    </a:p>
                    <a:p>
                      <a:pPr algn="r" fontAlgn="b">
                        <a:lnSpc>
                          <a:spcPct val="100000"/>
                        </a:lnSpc>
                        <a:spcBef>
                          <a:spcPts val="0"/>
                        </a:spcBef>
                        <a:spcAft>
                          <a:spcPts val="0"/>
                        </a:spcAft>
                      </a:pPr>
                      <a:r>
                        <a:rPr lang="en-US" sz="1400" b="0" i="0" u="none" strike="noStrike" dirty="0" smtClean="0">
                          <a:solidFill>
                            <a:srgbClr val="000000"/>
                          </a:solidFill>
                          <a:latin typeface="Arial Narrow" pitchFamily="34" charset="0"/>
                        </a:rPr>
                        <a:t>7 627</a:t>
                      </a:r>
                      <a:endParaRPr lang="en-US" sz="1400" b="0" i="0" u="none" strike="noStrike" dirty="0">
                        <a:solidFill>
                          <a:srgbClr val="000000"/>
                        </a:solidFill>
                        <a:latin typeface="Arial Narrow"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lnSpc>
                          <a:spcPct val="100000"/>
                        </a:lnSpc>
                        <a:spcBef>
                          <a:spcPts val="0"/>
                        </a:spcBef>
                        <a:spcAft>
                          <a:spcPts val="0"/>
                        </a:spcAft>
                      </a:pPr>
                      <a:endParaRPr lang="en-US" sz="1400" b="0" i="0" u="none" strike="noStrike" dirty="0" smtClean="0">
                        <a:solidFill>
                          <a:srgbClr val="000000"/>
                        </a:solidFill>
                        <a:latin typeface="Arial Narrow" pitchFamily="34" charset="0"/>
                      </a:endParaRPr>
                    </a:p>
                    <a:p>
                      <a:pPr algn="r" fontAlgn="b">
                        <a:lnSpc>
                          <a:spcPct val="100000"/>
                        </a:lnSpc>
                        <a:spcBef>
                          <a:spcPts val="0"/>
                        </a:spcBef>
                        <a:spcAft>
                          <a:spcPts val="0"/>
                        </a:spcAft>
                      </a:pPr>
                      <a:r>
                        <a:rPr lang="en-US" sz="1400" b="0" i="0" u="none" strike="noStrike" dirty="0" smtClean="0">
                          <a:solidFill>
                            <a:srgbClr val="000000"/>
                          </a:solidFill>
                          <a:latin typeface="Arial Narrow" pitchFamily="34" charset="0"/>
                        </a:rPr>
                        <a:t>18 631</a:t>
                      </a:r>
                      <a:endParaRPr lang="en-US" sz="1400" b="0" i="0" u="none" strike="noStrike" dirty="0">
                        <a:solidFill>
                          <a:srgbClr val="000000"/>
                        </a:solidFill>
                        <a:latin typeface="Arial Narrow"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lnSpc>
                          <a:spcPct val="100000"/>
                        </a:lnSpc>
                        <a:spcBef>
                          <a:spcPts val="0"/>
                        </a:spcBef>
                        <a:spcAft>
                          <a:spcPts val="0"/>
                        </a:spcAft>
                      </a:pPr>
                      <a:endParaRPr lang="en-US" sz="1400" b="0" i="0" u="none" strike="noStrike" dirty="0" smtClean="0">
                        <a:solidFill>
                          <a:srgbClr val="000000"/>
                        </a:solidFill>
                        <a:latin typeface="Arial Narrow" pitchFamily="34" charset="0"/>
                      </a:endParaRPr>
                    </a:p>
                    <a:p>
                      <a:pPr algn="r" fontAlgn="b">
                        <a:lnSpc>
                          <a:spcPct val="100000"/>
                        </a:lnSpc>
                        <a:spcBef>
                          <a:spcPts val="0"/>
                        </a:spcBef>
                        <a:spcAft>
                          <a:spcPts val="0"/>
                        </a:spcAft>
                      </a:pPr>
                      <a:r>
                        <a:rPr lang="en-US" sz="1400" b="0" i="0" u="none" strike="noStrike" dirty="0" smtClean="0">
                          <a:solidFill>
                            <a:srgbClr val="000000"/>
                          </a:solidFill>
                          <a:latin typeface="Arial Narrow" pitchFamily="34" charset="0"/>
                        </a:rPr>
                        <a:t>18 623</a:t>
                      </a:r>
                      <a:endParaRPr lang="en-US" sz="1400" b="0" i="0" u="none" strike="noStrike" dirty="0">
                        <a:solidFill>
                          <a:srgbClr val="000000"/>
                        </a:solidFill>
                        <a:latin typeface="Arial Narrow"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lnSpc>
                          <a:spcPct val="100000"/>
                        </a:lnSpc>
                        <a:spcBef>
                          <a:spcPts val="0"/>
                        </a:spcBef>
                        <a:spcAft>
                          <a:spcPts val="0"/>
                        </a:spcAft>
                      </a:pPr>
                      <a:endParaRPr lang="en-US" sz="1400" b="0" i="0" u="none" strike="noStrike" dirty="0" smtClean="0">
                        <a:solidFill>
                          <a:srgbClr val="000000"/>
                        </a:solidFill>
                        <a:latin typeface="Arial Narrow" pitchFamily="34" charset="0"/>
                      </a:endParaRPr>
                    </a:p>
                    <a:p>
                      <a:pPr algn="r" fontAlgn="b">
                        <a:lnSpc>
                          <a:spcPct val="100000"/>
                        </a:lnSpc>
                        <a:spcBef>
                          <a:spcPts val="0"/>
                        </a:spcBef>
                        <a:spcAft>
                          <a:spcPts val="0"/>
                        </a:spcAft>
                      </a:pPr>
                      <a:r>
                        <a:rPr lang="en-US" sz="1400" b="0" i="0" u="none" strike="noStrike" dirty="0" smtClean="0">
                          <a:solidFill>
                            <a:srgbClr val="000000"/>
                          </a:solidFill>
                          <a:latin typeface="Arial Narrow" pitchFamily="34" charset="0"/>
                        </a:rPr>
                        <a:t>8</a:t>
                      </a:r>
                      <a:endParaRPr lang="en-US" sz="1400" b="0" i="0" u="none" strike="noStrike" dirty="0">
                        <a:solidFill>
                          <a:srgbClr val="000000"/>
                        </a:solidFill>
                        <a:latin typeface="Arial Narrow"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lnSpc>
                          <a:spcPct val="100000"/>
                        </a:lnSpc>
                        <a:spcBef>
                          <a:spcPts val="0"/>
                        </a:spcBef>
                        <a:spcAft>
                          <a:spcPts val="0"/>
                        </a:spcAft>
                      </a:pPr>
                      <a:endParaRPr lang="en-US" sz="1400" b="0" i="0" u="none" strike="noStrike" dirty="0" smtClean="0">
                        <a:solidFill>
                          <a:srgbClr val="000000"/>
                        </a:solidFill>
                        <a:latin typeface="Arial Narrow" pitchFamily="34" charset="0"/>
                      </a:endParaRPr>
                    </a:p>
                    <a:p>
                      <a:pPr algn="r" fontAlgn="b">
                        <a:lnSpc>
                          <a:spcPct val="100000"/>
                        </a:lnSpc>
                        <a:spcBef>
                          <a:spcPts val="0"/>
                        </a:spcBef>
                        <a:spcAft>
                          <a:spcPts val="0"/>
                        </a:spcAft>
                      </a:pPr>
                      <a:r>
                        <a:rPr lang="en-US" sz="1400" b="0" i="0" u="none" strike="noStrike" dirty="0" smtClean="0">
                          <a:solidFill>
                            <a:srgbClr val="000000"/>
                          </a:solidFill>
                          <a:latin typeface="Arial Narrow" pitchFamily="34" charset="0"/>
                        </a:rPr>
                        <a:t>100.0</a:t>
                      </a:r>
                      <a:endParaRPr lang="en-US" sz="1400" b="0" i="0" u="none" strike="noStrike" dirty="0">
                        <a:solidFill>
                          <a:srgbClr val="000000"/>
                        </a:solidFill>
                        <a:latin typeface="Arial Narrow" pitchFamily="34" charset="0"/>
                      </a:endParaRP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Narrow" pitchFamily="34" charset="0"/>
                        </a:rPr>
                        <a:t>Capital Expenditure</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Narrow" pitchFamily="34" charset="0"/>
                        </a:rPr>
                        <a:t>7 705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20000"/>
                        </a:spcBef>
                        <a:spcAft>
                          <a:spcPct val="0"/>
                        </a:spcAft>
                        <a:buClrTx/>
                        <a:buSzTx/>
                        <a:buFontTx/>
                        <a:buNone/>
                        <a:tabLst/>
                      </a:pPr>
                      <a:r>
                        <a:rPr lang="en-US" sz="1400" b="0" i="0" u="none" strike="noStrike" kern="1200" dirty="0" smtClean="0">
                          <a:solidFill>
                            <a:srgbClr val="000000"/>
                          </a:solidFill>
                          <a:latin typeface="Arial Narrow" pitchFamily="34" charset="0"/>
                          <a:ea typeface="+mn-ea"/>
                          <a:cs typeface="+mn-cs"/>
                        </a:rPr>
                        <a:t>7 705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Narrow" pitchFamily="34" charset="0"/>
                        </a:rPr>
                        <a:t>10 580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Narrow" pitchFamily="34" charset="0"/>
                        </a:rPr>
                        <a:t>9 935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Narrow" pitchFamily="34" charset="0"/>
                        </a:rPr>
                        <a:t>645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Narrow" pitchFamily="34" charset="0"/>
                        </a:rPr>
                        <a:t>93.9</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Narrow" pitchFamily="34" charset="0"/>
                        </a:rPr>
                        <a:t>Payments for Financial Assets</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Narrow" pitchFamily="34"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20000"/>
                        </a:spcBef>
                        <a:spcAft>
                          <a:spcPct val="0"/>
                        </a:spcAft>
                        <a:buClrTx/>
                        <a:buSzTx/>
                        <a:buFontTx/>
                        <a:buNone/>
                        <a:tabLst/>
                      </a:pPr>
                      <a:r>
                        <a:rPr lang="en-US" sz="1400" b="0" i="0" u="none" strike="noStrike" kern="1200" dirty="0" smtClean="0">
                          <a:solidFill>
                            <a:srgbClr val="000000"/>
                          </a:solidFill>
                          <a:latin typeface="Arial Narrow" pitchFamily="34" charset="0"/>
                          <a:ea typeface="+mn-ea"/>
                          <a:cs typeface="+mn-cs"/>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Narrow" pitchFamily="34" charset="0"/>
                        </a:rPr>
                        <a:t>118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Narrow" pitchFamily="34" charset="0"/>
                        </a:rPr>
                        <a:t>118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Narrow" pitchFamily="34"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Narrow" pitchFamily="34" charset="0"/>
                        </a:rPr>
                        <a:t>100.0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Narrow" pitchFamily="34" charset="0"/>
                        </a:rPr>
                        <a:t>Total</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CC00"/>
                    </a:solidFill>
                  </a:tcPr>
                </a:tc>
                <a:tc>
                  <a:txBody>
                    <a:bodyPr/>
                    <a:lstStyle/>
                    <a:p>
                      <a:pPr algn="r" fontAlgn="b">
                        <a:lnSpc>
                          <a:spcPct val="100000"/>
                        </a:lnSpc>
                      </a:pPr>
                      <a:r>
                        <a:rPr lang="en-US" sz="1400" b="1" i="0" u="none" strike="noStrike" dirty="0" smtClean="0">
                          <a:solidFill>
                            <a:srgbClr val="000000"/>
                          </a:solidFill>
                          <a:latin typeface="Arial Narrow" pitchFamily="34" charset="0"/>
                        </a:rPr>
                        <a:t>66 827 874</a:t>
                      </a:r>
                      <a:endParaRPr lang="en-US" sz="1400" b="1" i="0" u="none" strike="noStrike" dirty="0">
                        <a:solidFill>
                          <a:srgbClr val="000000"/>
                        </a:solidFill>
                        <a:latin typeface="Arial Narrow"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CC00"/>
                    </a:solidFill>
                  </a:tcPr>
                </a:tc>
                <a:tc>
                  <a:txBody>
                    <a:bodyPr/>
                    <a:lstStyle/>
                    <a:p>
                      <a:pPr algn="r" fontAlgn="b">
                        <a:lnSpc>
                          <a:spcPct val="100000"/>
                        </a:lnSpc>
                      </a:pPr>
                      <a:r>
                        <a:rPr lang="en-US" sz="1400" b="1" i="0" u="none" strike="noStrike" dirty="0" smtClean="0">
                          <a:solidFill>
                            <a:srgbClr val="000000"/>
                          </a:solidFill>
                          <a:latin typeface="Arial Narrow" pitchFamily="34" charset="0"/>
                        </a:rPr>
                        <a:t>64 650 449</a:t>
                      </a:r>
                      <a:endParaRPr lang="en-US" sz="1400" b="1" i="0" u="none" strike="noStrike" dirty="0">
                        <a:solidFill>
                          <a:srgbClr val="000000"/>
                        </a:solidFill>
                        <a:latin typeface="Arial Narrow"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CC00"/>
                    </a:solidFill>
                  </a:tcPr>
                </a:tc>
                <a:tc>
                  <a:txBody>
                    <a:bodyPr/>
                    <a:lstStyle/>
                    <a:p>
                      <a:pPr algn="r" fontAlgn="b">
                        <a:lnSpc>
                          <a:spcPct val="100000"/>
                        </a:lnSpc>
                      </a:pPr>
                      <a:r>
                        <a:rPr lang="en-US" sz="1400" b="1" i="0" u="none" strike="noStrike" dirty="0" smtClean="0">
                          <a:solidFill>
                            <a:srgbClr val="000000"/>
                          </a:solidFill>
                          <a:latin typeface="Arial Narrow" pitchFamily="34" charset="0"/>
                        </a:rPr>
                        <a:t>64 421 288</a:t>
                      </a:r>
                      <a:endParaRPr lang="en-US" sz="1400" b="1" i="0" u="none" strike="noStrike" dirty="0">
                        <a:solidFill>
                          <a:srgbClr val="000000"/>
                        </a:solidFill>
                        <a:latin typeface="Arial Narrow"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CC00"/>
                    </a:solidFill>
                  </a:tcPr>
                </a:tc>
                <a:tc>
                  <a:txBody>
                    <a:bodyPr/>
                    <a:lstStyle/>
                    <a:p>
                      <a:pPr algn="r" fontAlgn="b">
                        <a:lnSpc>
                          <a:spcPct val="100000"/>
                        </a:lnSpc>
                      </a:pPr>
                      <a:r>
                        <a:rPr lang="en-US" sz="1400" b="1" i="0" u="none" strike="noStrike" dirty="0" smtClean="0">
                          <a:solidFill>
                            <a:srgbClr val="000000"/>
                          </a:solidFill>
                          <a:latin typeface="Arial Narrow" pitchFamily="34" charset="0"/>
                        </a:rPr>
                        <a:t>64 370 571</a:t>
                      </a:r>
                      <a:endParaRPr lang="en-US" sz="1400" b="1" i="0" u="none" strike="noStrike" dirty="0">
                        <a:solidFill>
                          <a:srgbClr val="000000"/>
                        </a:solidFill>
                        <a:latin typeface="Arial Narrow"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CC00"/>
                    </a:solidFill>
                  </a:tcPr>
                </a:tc>
                <a:tc>
                  <a:txBody>
                    <a:bodyPr/>
                    <a:lstStyle/>
                    <a:p>
                      <a:pPr algn="r" fontAlgn="b">
                        <a:lnSpc>
                          <a:spcPct val="100000"/>
                        </a:lnSpc>
                      </a:pPr>
                      <a:r>
                        <a:rPr lang="en-US" sz="1400" b="1" i="0" u="none" strike="noStrike" dirty="0" smtClean="0">
                          <a:solidFill>
                            <a:srgbClr val="000000"/>
                          </a:solidFill>
                          <a:latin typeface="Arial Narrow" pitchFamily="34" charset="0"/>
                        </a:rPr>
                        <a:t>50 717</a:t>
                      </a:r>
                      <a:endParaRPr lang="en-US" sz="1400" b="1" i="0" u="none" strike="noStrike" dirty="0">
                        <a:solidFill>
                          <a:srgbClr val="000000"/>
                        </a:solidFill>
                        <a:latin typeface="Arial Narrow"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CC00"/>
                    </a:solidFill>
                  </a:tcPr>
                </a:tc>
                <a:tc>
                  <a:txBody>
                    <a:bodyPr/>
                    <a:lstStyle/>
                    <a:p>
                      <a:pPr algn="r" fontAlgn="b">
                        <a:lnSpc>
                          <a:spcPct val="100000"/>
                        </a:lnSpc>
                      </a:pPr>
                      <a:r>
                        <a:rPr lang="en-US" sz="1400" b="1" i="0" u="none" strike="noStrike" dirty="0" smtClean="0">
                          <a:solidFill>
                            <a:srgbClr val="000000"/>
                          </a:solidFill>
                          <a:latin typeface="Arial Narrow" pitchFamily="34" charset="0"/>
                        </a:rPr>
                        <a:t>99.9</a:t>
                      </a:r>
                      <a:endParaRPr lang="en-US" sz="1400" b="1" i="0" u="none" strike="noStrike" dirty="0">
                        <a:solidFill>
                          <a:srgbClr val="000000"/>
                        </a:solidFill>
                        <a:latin typeface="Arial Narrow"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CC00"/>
                    </a:solidFill>
                  </a:tcPr>
                </a:tc>
              </a:tr>
            </a:tbl>
          </a:graphicData>
        </a:graphic>
      </p:graphicFrame>
      <p:sp>
        <p:nvSpPr>
          <p:cNvPr id="5" name="TextBox 4"/>
          <p:cNvSpPr txBox="1"/>
          <p:nvPr/>
        </p:nvSpPr>
        <p:spPr>
          <a:xfrm>
            <a:off x="228600" y="152400"/>
            <a:ext cx="8686800" cy="507831"/>
          </a:xfrm>
          <a:prstGeom prst="rect">
            <a:avLst/>
          </a:prstGeom>
          <a:solidFill>
            <a:srgbClr val="005426"/>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ZA" sz="2700" b="1" dirty="0" smtClean="0">
                <a:cs typeface="Arial" pitchFamily="34" charset="0"/>
              </a:rPr>
              <a:t>Spending per </a:t>
            </a:r>
            <a:r>
              <a:rPr lang="en-ZA" sz="2700" b="1" dirty="0">
                <a:cs typeface="Arial" pitchFamily="34" charset="0"/>
              </a:rPr>
              <a:t>Economic Classification</a:t>
            </a:r>
          </a:p>
        </p:txBody>
      </p:sp>
    </p:spTree>
    <p:extLst>
      <p:ext uri="{BB962C8B-B14F-4D97-AF65-F5344CB8AC3E}">
        <p14:creationId xmlns:p14="http://schemas.microsoft.com/office/powerpoint/2010/main" xmlns="" val="35656373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42913" y="558800"/>
            <a:ext cx="8046720" cy="523875"/>
          </a:xfrm>
          <a:prstGeom prst="rect">
            <a:avLst/>
          </a:prstGeom>
          <a:solidFill>
            <a:srgbClr val="005426"/>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anchor="ctr">
            <a:spAutoFit/>
          </a:bodyPr>
          <a:lstStyle/>
          <a:p>
            <a:pPr algn="ctr">
              <a:defRPr/>
            </a:pPr>
            <a:r>
              <a:rPr lang="en-ZA" sz="2800" b="1" dirty="0" smtClean="0">
                <a:cs typeface="Arial" pitchFamily="34" charset="0"/>
              </a:rPr>
              <a:t>2016/17: Fourth Quarterly Report</a:t>
            </a:r>
            <a:endParaRPr lang="en-ZA" sz="2800" b="1" dirty="0">
              <a:cs typeface="Arial" pitchFamily="34" charset="0"/>
            </a:endParaRPr>
          </a:p>
        </p:txBody>
      </p:sp>
      <p:sp>
        <p:nvSpPr>
          <p:cNvPr id="8196" name="Slide Number Placeholder 7"/>
          <p:cNvSpPr>
            <a:spLocks noGrp="1"/>
          </p:cNvSpPr>
          <p:nvPr>
            <p:ph type="sldNum" sz="quarter" idx="12"/>
          </p:nvPr>
        </p:nvSpPr>
        <p:spPr>
          <a:xfrm>
            <a:off x="6929438" y="6524625"/>
            <a:ext cx="2133600" cy="365125"/>
          </a:xfrm>
          <a:noFill/>
        </p:spPr>
        <p:txBody>
          <a:bodyPr/>
          <a:lstStyle/>
          <a:p>
            <a:fld id="{C647411B-AB77-409F-B9F6-2D0EDA52287E}" type="slidenum">
              <a:rPr lang="en-US" b="1" smtClean="0"/>
              <a:pPr/>
              <a:t>41</a:t>
            </a:fld>
            <a:endParaRPr lang="en-US" b="1" smtClean="0"/>
          </a:p>
        </p:txBody>
      </p:sp>
      <p:sp>
        <p:nvSpPr>
          <p:cNvPr id="8" name="Rectangle 3"/>
          <p:cNvSpPr txBox="1">
            <a:spLocks noChangeArrowheads="1"/>
          </p:cNvSpPr>
          <p:nvPr/>
        </p:nvSpPr>
        <p:spPr bwMode="auto">
          <a:xfrm>
            <a:off x="339725" y="1219200"/>
            <a:ext cx="8229600" cy="5111750"/>
          </a:xfrm>
          <a:prstGeom prst="rect">
            <a:avLst/>
          </a:prstGeom>
          <a:noFill/>
          <a:ln w="9525">
            <a:noFill/>
            <a:miter lim="800000"/>
            <a:headEnd/>
            <a:tailEnd/>
          </a:ln>
        </p:spPr>
        <p:txBody>
          <a:bodyPr/>
          <a:lstStyle/>
          <a:p>
            <a:pPr lvl="0" eaLnBrk="0" hangingPunct="0"/>
            <a:endParaRPr lang="en-ZA" sz="1400" dirty="0" smtClean="0">
              <a:latin typeface="Arial" panose="020B0604020202020204" pitchFamily="34" charset="0"/>
              <a:ea typeface="Times New Roman" panose="02020603050405020304" pitchFamily="18" charset="0"/>
              <a:cs typeface="Arial" panose="020B0604020202020204" pitchFamily="34" charset="0"/>
            </a:endParaRPr>
          </a:p>
          <a:p>
            <a:pPr lvl="0" eaLnBrk="0" hangingPunct="0"/>
            <a:endParaRPr lang="en-ZA" sz="1400" dirty="0">
              <a:latin typeface="Arial" panose="020B0604020202020204" pitchFamily="34" charset="0"/>
              <a:ea typeface="Times New Roman" panose="02020603050405020304" pitchFamily="18" charset="0"/>
              <a:cs typeface="Arial" panose="020B0604020202020204" pitchFamily="34" charset="0"/>
            </a:endParaRPr>
          </a:p>
          <a:p>
            <a:pPr lvl="0" eaLnBrk="0" hangingPunct="0"/>
            <a:endParaRPr lang="en-ZA" sz="1400" dirty="0" smtClean="0">
              <a:latin typeface="Arial" panose="020B0604020202020204" pitchFamily="34" charset="0"/>
              <a:ea typeface="Times New Roman" panose="02020603050405020304" pitchFamily="18" charset="0"/>
              <a:cs typeface="Arial" panose="020B0604020202020204" pitchFamily="34" charset="0"/>
            </a:endParaRPr>
          </a:p>
          <a:p>
            <a:pPr lvl="0" eaLnBrk="0" hangingPunct="0"/>
            <a:endParaRPr lang="en-ZA" sz="1400" dirty="0">
              <a:latin typeface="Arial" panose="020B0604020202020204" pitchFamily="34" charset="0"/>
              <a:ea typeface="Times New Roman" panose="02020603050405020304" pitchFamily="18" charset="0"/>
              <a:cs typeface="Arial" panose="020B0604020202020204" pitchFamily="34" charset="0"/>
            </a:endParaRPr>
          </a:p>
          <a:p>
            <a:pPr lvl="0" eaLnBrk="0" hangingPunct="0"/>
            <a:endParaRPr lang="en-ZA" sz="1400" dirty="0" smtClean="0">
              <a:latin typeface="Arial" panose="020B0604020202020204" pitchFamily="34" charset="0"/>
              <a:ea typeface="Times New Roman" panose="02020603050405020304" pitchFamily="18" charset="0"/>
              <a:cs typeface="Arial" panose="020B0604020202020204" pitchFamily="34" charset="0"/>
            </a:endParaRPr>
          </a:p>
          <a:p>
            <a:pPr lvl="0" eaLnBrk="0" hangingPunct="0"/>
            <a:endParaRPr lang="en-ZA" sz="1400" dirty="0">
              <a:latin typeface="Arial" panose="020B0604020202020204" pitchFamily="34" charset="0"/>
              <a:ea typeface="Times New Roman" panose="02020603050405020304" pitchFamily="18" charset="0"/>
              <a:cs typeface="Arial" panose="020B0604020202020204" pitchFamily="34" charset="0"/>
            </a:endParaRPr>
          </a:p>
          <a:p>
            <a:pPr lvl="0" eaLnBrk="0" hangingPunct="0"/>
            <a:endParaRPr lang="en-ZA" sz="1400" dirty="0" smtClean="0">
              <a:latin typeface="Arial" panose="020B0604020202020204" pitchFamily="34" charset="0"/>
              <a:ea typeface="Times New Roman" panose="02020603050405020304" pitchFamily="18" charset="0"/>
              <a:cs typeface="Arial" panose="020B0604020202020204" pitchFamily="34" charset="0"/>
            </a:endParaRPr>
          </a:p>
          <a:p>
            <a:pPr lvl="0" eaLnBrk="0" hangingPunct="0"/>
            <a:endParaRPr lang="en-ZA" sz="1400" dirty="0">
              <a:latin typeface="Arial" panose="020B0604020202020204" pitchFamily="34" charset="0"/>
              <a:ea typeface="Times New Roman" panose="02020603050405020304" pitchFamily="18" charset="0"/>
              <a:cs typeface="Arial" panose="020B0604020202020204" pitchFamily="34" charset="0"/>
            </a:endParaRPr>
          </a:p>
          <a:p>
            <a:pPr lvl="0" eaLnBrk="0" hangingPunct="0"/>
            <a:endParaRPr lang="en-ZA" sz="1400" dirty="0" smtClean="0">
              <a:latin typeface="Arial" panose="020B0604020202020204" pitchFamily="34" charset="0"/>
              <a:ea typeface="Times New Roman" panose="02020603050405020304" pitchFamily="18" charset="0"/>
              <a:cs typeface="Arial" panose="020B0604020202020204" pitchFamily="34" charset="0"/>
            </a:endParaRPr>
          </a:p>
          <a:p>
            <a:pPr lvl="0" eaLnBrk="0" hangingPunct="0"/>
            <a:endParaRPr lang="en-ZA" sz="1400" dirty="0">
              <a:latin typeface="Arial" panose="020B0604020202020204" pitchFamily="34" charset="0"/>
              <a:ea typeface="Times New Roman" panose="02020603050405020304" pitchFamily="18" charset="0"/>
              <a:cs typeface="Arial" panose="020B0604020202020204" pitchFamily="34" charset="0"/>
            </a:endParaRPr>
          </a:p>
          <a:p>
            <a:pPr lvl="0" eaLnBrk="0" hangingPunct="0"/>
            <a:endParaRPr lang="en-ZA" sz="1400" dirty="0" smtClean="0">
              <a:latin typeface="Arial" panose="020B0604020202020204" pitchFamily="34" charset="0"/>
              <a:ea typeface="Times New Roman" panose="02020603050405020304" pitchFamily="18" charset="0"/>
              <a:cs typeface="Arial" panose="020B0604020202020204" pitchFamily="34" charset="0"/>
            </a:endParaRPr>
          </a:p>
          <a:p>
            <a:pPr lvl="0" eaLnBrk="0" hangingPunct="0"/>
            <a:endParaRPr lang="en-ZA" sz="1400" dirty="0">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1529726779"/>
              </p:ext>
            </p:extLst>
          </p:nvPr>
        </p:nvGraphicFramePr>
        <p:xfrm>
          <a:off x="685800" y="3200400"/>
          <a:ext cx="7568405" cy="1950720"/>
        </p:xfrm>
        <a:graphic>
          <a:graphicData uri="http://schemas.openxmlformats.org/drawingml/2006/table">
            <a:tbl>
              <a:tblPr firstRow="1" firstCol="1" lastRow="1" lastCol="1" bandRow="1" bandCol="1">
                <a:tableStyleId>{21E4AEA4-8DFA-4A89-87EB-49C32662AFE0}</a:tableStyleId>
              </a:tblPr>
              <a:tblGrid>
                <a:gridCol w="5070831"/>
                <a:gridCol w="1311016"/>
                <a:gridCol w="1186558"/>
              </a:tblGrid>
              <a:tr h="239244">
                <a:tc>
                  <a:txBody>
                    <a:bodyPr/>
                    <a:lstStyle/>
                    <a:p>
                      <a:pPr algn="ctr">
                        <a:spcAft>
                          <a:spcPts val="0"/>
                        </a:spcAft>
                      </a:pPr>
                      <a:r>
                        <a:rPr lang="en-ZA" sz="1600" dirty="0">
                          <a:solidFill>
                            <a:schemeClr val="tx1"/>
                          </a:solidFill>
                          <a:effectLst/>
                        </a:rPr>
                        <a:t> </a:t>
                      </a:r>
                      <a:r>
                        <a:rPr lang="en-ZA" sz="1600" dirty="0" smtClean="0">
                          <a:solidFill>
                            <a:schemeClr val="tx1"/>
                          </a:solidFill>
                          <a:effectLst/>
                        </a:rPr>
                        <a:t>Item</a:t>
                      </a:r>
                      <a:endParaRPr lang="en-ZA" sz="16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ZA" sz="1600">
                          <a:solidFill>
                            <a:schemeClr val="tx1"/>
                          </a:solidFill>
                          <a:effectLst/>
                        </a:rPr>
                        <a:t>2015/16</a:t>
                      </a:r>
                      <a:endParaRPr lang="en-ZA"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ZA" sz="1600" dirty="0">
                          <a:solidFill>
                            <a:schemeClr val="tx1"/>
                          </a:solidFill>
                          <a:effectLst/>
                        </a:rPr>
                        <a:t>2016/17</a:t>
                      </a:r>
                      <a:endParaRPr lang="en-ZA" sz="16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5556">
                <a:tc>
                  <a:txBody>
                    <a:bodyPr/>
                    <a:lstStyle/>
                    <a:p>
                      <a:pPr>
                        <a:spcAft>
                          <a:spcPts val="0"/>
                        </a:spcAft>
                      </a:pPr>
                      <a:r>
                        <a:rPr lang="en-ZA" sz="1600" b="0" dirty="0">
                          <a:solidFill>
                            <a:schemeClr val="tx1"/>
                          </a:solidFill>
                          <a:effectLst/>
                        </a:rPr>
                        <a:t>Compensation of employees</a:t>
                      </a:r>
                      <a:endParaRPr lang="en-ZA" sz="16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ZA" sz="1600" b="0" dirty="0">
                          <a:solidFill>
                            <a:schemeClr val="tx1"/>
                          </a:solidFill>
                          <a:effectLst/>
                        </a:rPr>
                        <a:t>79 211</a:t>
                      </a:r>
                      <a:endParaRPr lang="en-ZA" sz="16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ZA" sz="1600" b="0" dirty="0">
                          <a:solidFill>
                            <a:schemeClr val="tx1"/>
                          </a:solidFill>
                          <a:effectLst/>
                        </a:rPr>
                        <a:t>47 002</a:t>
                      </a:r>
                      <a:endParaRPr lang="en-ZA" sz="16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9244">
                <a:tc>
                  <a:txBody>
                    <a:bodyPr/>
                    <a:lstStyle/>
                    <a:p>
                      <a:pPr>
                        <a:spcAft>
                          <a:spcPts val="0"/>
                        </a:spcAft>
                      </a:pPr>
                      <a:r>
                        <a:rPr lang="en-ZA" sz="1600" b="0" dirty="0">
                          <a:solidFill>
                            <a:schemeClr val="tx1"/>
                          </a:solidFill>
                          <a:effectLst/>
                        </a:rPr>
                        <a:t>Departmental operations</a:t>
                      </a:r>
                      <a:endParaRPr lang="en-ZA" sz="16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ZA" sz="1600" b="0" dirty="0">
                          <a:solidFill>
                            <a:schemeClr val="tx1"/>
                          </a:solidFill>
                          <a:effectLst/>
                        </a:rPr>
                        <a:t>3 452</a:t>
                      </a:r>
                      <a:endParaRPr lang="en-ZA" sz="16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ZA" sz="1600" b="0" dirty="0">
                          <a:solidFill>
                            <a:schemeClr val="tx1"/>
                          </a:solidFill>
                          <a:effectLst/>
                        </a:rPr>
                        <a:t>3 036</a:t>
                      </a:r>
                      <a:endParaRPr lang="en-ZA" sz="16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9244">
                <a:tc>
                  <a:txBody>
                    <a:bodyPr/>
                    <a:lstStyle/>
                    <a:p>
                      <a:pPr>
                        <a:spcAft>
                          <a:spcPts val="0"/>
                        </a:spcAft>
                      </a:pPr>
                      <a:r>
                        <a:rPr lang="en-ZA" sz="1600" b="0" dirty="0">
                          <a:solidFill>
                            <a:schemeClr val="tx1"/>
                          </a:solidFill>
                          <a:effectLst/>
                        </a:rPr>
                        <a:t>Departmental earmarked funds</a:t>
                      </a:r>
                      <a:endParaRPr lang="en-ZA" sz="16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ZA" sz="1600" b="0" dirty="0">
                          <a:solidFill>
                            <a:schemeClr val="tx1"/>
                          </a:solidFill>
                          <a:effectLst/>
                        </a:rPr>
                        <a:t>26</a:t>
                      </a:r>
                      <a:endParaRPr lang="en-ZA" sz="16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ZA" sz="1600" b="0" dirty="0">
                          <a:solidFill>
                            <a:schemeClr val="tx1"/>
                          </a:solidFill>
                          <a:effectLst/>
                        </a:rPr>
                        <a:t>16</a:t>
                      </a:r>
                      <a:endParaRPr lang="en-ZA" sz="16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9244">
                <a:tc>
                  <a:txBody>
                    <a:bodyPr/>
                    <a:lstStyle/>
                    <a:p>
                      <a:pPr algn="just">
                        <a:spcAft>
                          <a:spcPts val="0"/>
                        </a:spcAft>
                      </a:pPr>
                      <a:r>
                        <a:rPr lang="en-ZA" sz="1600" b="0" dirty="0">
                          <a:solidFill>
                            <a:schemeClr val="tx1"/>
                          </a:solidFill>
                          <a:effectLst/>
                        </a:rPr>
                        <a:t>Subsidies to HEIs</a:t>
                      </a:r>
                      <a:endParaRPr lang="en-ZA" sz="16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ZA" sz="1600" b="0" dirty="0">
                          <a:solidFill>
                            <a:schemeClr val="tx1"/>
                          </a:solidFill>
                          <a:effectLst/>
                        </a:rPr>
                        <a:t>117</a:t>
                      </a:r>
                      <a:endParaRPr lang="en-ZA" sz="16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ZA" sz="1600" b="0" dirty="0">
                          <a:solidFill>
                            <a:schemeClr val="tx1"/>
                          </a:solidFill>
                          <a:effectLst/>
                        </a:rPr>
                        <a:t>258</a:t>
                      </a:r>
                      <a:endParaRPr lang="en-ZA" sz="16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9244">
                <a:tc>
                  <a:txBody>
                    <a:bodyPr/>
                    <a:lstStyle/>
                    <a:p>
                      <a:pPr>
                        <a:spcAft>
                          <a:spcPts val="0"/>
                        </a:spcAft>
                      </a:pPr>
                      <a:r>
                        <a:rPr lang="en-ZA" sz="1600" b="0" dirty="0">
                          <a:solidFill>
                            <a:schemeClr val="tx1"/>
                          </a:solidFill>
                          <a:effectLst/>
                        </a:rPr>
                        <a:t>Subsidies to </a:t>
                      </a:r>
                      <a:r>
                        <a:rPr lang="en-ZA" sz="1600" b="0" dirty="0" err="1">
                          <a:solidFill>
                            <a:schemeClr val="tx1"/>
                          </a:solidFill>
                          <a:effectLst/>
                        </a:rPr>
                        <a:t>CET</a:t>
                      </a:r>
                      <a:r>
                        <a:rPr lang="en-ZA" sz="1600" b="0" dirty="0">
                          <a:solidFill>
                            <a:schemeClr val="tx1"/>
                          </a:solidFill>
                          <a:effectLst/>
                        </a:rPr>
                        <a:t> Colleges</a:t>
                      </a:r>
                      <a:endParaRPr lang="en-ZA" sz="16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ZA" sz="1600" b="0" dirty="0">
                          <a:solidFill>
                            <a:schemeClr val="tx1"/>
                          </a:solidFill>
                          <a:effectLst/>
                        </a:rPr>
                        <a:t>712</a:t>
                      </a:r>
                      <a:endParaRPr lang="en-ZA" sz="16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ZA" sz="1600" b="0" dirty="0">
                          <a:solidFill>
                            <a:schemeClr val="tx1"/>
                          </a:solidFill>
                          <a:effectLst/>
                        </a:rPr>
                        <a:t>149</a:t>
                      </a:r>
                      <a:endParaRPr lang="en-ZA" sz="16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9244">
                <a:tc>
                  <a:txBody>
                    <a:bodyPr/>
                    <a:lstStyle/>
                    <a:p>
                      <a:pPr>
                        <a:spcAft>
                          <a:spcPts val="0"/>
                        </a:spcAft>
                      </a:pPr>
                      <a:r>
                        <a:rPr lang="en-ZA" sz="1600" b="0" dirty="0">
                          <a:solidFill>
                            <a:schemeClr val="tx1"/>
                          </a:solidFill>
                          <a:effectLst/>
                        </a:rPr>
                        <a:t>Other transfers</a:t>
                      </a:r>
                      <a:endParaRPr lang="en-ZA" sz="16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ZA" sz="1600" b="0" dirty="0">
                          <a:solidFill>
                            <a:schemeClr val="tx1"/>
                          </a:solidFill>
                          <a:effectLst/>
                        </a:rPr>
                        <a:t>1 066</a:t>
                      </a:r>
                      <a:endParaRPr lang="en-ZA" sz="16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ZA" sz="1600" b="0" dirty="0">
                          <a:solidFill>
                            <a:schemeClr val="tx1"/>
                          </a:solidFill>
                          <a:effectLst/>
                        </a:rPr>
                        <a:t>256</a:t>
                      </a:r>
                      <a:endParaRPr lang="en-ZA" sz="16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9244">
                <a:tc>
                  <a:txBody>
                    <a:bodyPr/>
                    <a:lstStyle/>
                    <a:p>
                      <a:pPr>
                        <a:spcAft>
                          <a:spcPts val="0"/>
                        </a:spcAft>
                      </a:pPr>
                      <a:r>
                        <a:rPr lang="en-ZA" sz="1600" dirty="0">
                          <a:solidFill>
                            <a:schemeClr val="tx1"/>
                          </a:solidFill>
                          <a:effectLst/>
                        </a:rPr>
                        <a:t>Total </a:t>
                      </a:r>
                      <a:r>
                        <a:rPr lang="en-ZA" sz="1600" dirty="0" smtClean="0">
                          <a:solidFill>
                            <a:schemeClr val="tx1"/>
                          </a:solidFill>
                          <a:effectLst/>
                        </a:rPr>
                        <a:t>Under</a:t>
                      </a:r>
                      <a:r>
                        <a:rPr lang="en-ZA" sz="1600" baseline="0" dirty="0" smtClean="0">
                          <a:solidFill>
                            <a:schemeClr val="tx1"/>
                          </a:solidFill>
                          <a:effectLst/>
                        </a:rPr>
                        <a:t> Expenditure</a:t>
                      </a:r>
                      <a:endParaRPr lang="en-ZA" sz="16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ZA" sz="1600" dirty="0">
                          <a:solidFill>
                            <a:schemeClr val="tx1"/>
                          </a:solidFill>
                          <a:effectLst/>
                        </a:rPr>
                        <a:t>84 584</a:t>
                      </a:r>
                      <a:endParaRPr lang="en-ZA" sz="16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ZA" sz="1600" dirty="0">
                          <a:solidFill>
                            <a:schemeClr val="tx1"/>
                          </a:solidFill>
                          <a:effectLst/>
                        </a:rPr>
                        <a:t>50 717</a:t>
                      </a:r>
                      <a:endParaRPr lang="en-ZA" sz="16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4" name="Rectangle 1"/>
          <p:cNvSpPr>
            <a:spLocks noChangeArrowheads="1"/>
          </p:cNvSpPr>
          <p:nvPr/>
        </p:nvSpPr>
        <p:spPr bwMode="auto">
          <a:xfrm>
            <a:off x="376011" y="1524000"/>
            <a:ext cx="8064500"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ZA"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The under expenditure on the Vote for the financial year</a:t>
            </a:r>
            <a:r>
              <a:rPr kumimoji="0" lang="en-ZA" sz="2400" b="0" i="0" u="none" strike="noStrike" cap="none" normalizeH="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ZA"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amounted to R50.717 million</a:t>
            </a:r>
            <a:r>
              <a:rPr kumimoji="0" lang="en-ZA" sz="2400" b="0" i="0" u="none" strike="noStrike" cap="none" normalizeH="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ZA"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(R84.584 million in 2015/16) and was made up as follows (in R’000):</a:t>
            </a:r>
            <a:endParaRPr kumimoji="0" lang="en-ZA" sz="24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xmlns="" val="303698333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42913" y="558800"/>
            <a:ext cx="8046720" cy="523875"/>
          </a:xfrm>
          <a:prstGeom prst="rect">
            <a:avLst/>
          </a:prstGeom>
          <a:solidFill>
            <a:srgbClr val="005426"/>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anchor="ctr">
            <a:spAutoFit/>
          </a:bodyPr>
          <a:lstStyle/>
          <a:p>
            <a:pPr algn="ctr">
              <a:defRPr/>
            </a:pPr>
            <a:r>
              <a:rPr lang="en-ZA" sz="2800" b="1" dirty="0" smtClean="0">
                <a:cs typeface="Arial" pitchFamily="34" charset="0"/>
              </a:rPr>
              <a:t>2016/17: Fourth Quarterly Report</a:t>
            </a:r>
            <a:endParaRPr lang="en-ZA" sz="2800" b="1" dirty="0">
              <a:cs typeface="Arial" pitchFamily="34" charset="0"/>
            </a:endParaRPr>
          </a:p>
        </p:txBody>
      </p:sp>
      <p:sp>
        <p:nvSpPr>
          <p:cNvPr id="8196" name="Slide Number Placeholder 7"/>
          <p:cNvSpPr>
            <a:spLocks noGrp="1"/>
          </p:cNvSpPr>
          <p:nvPr>
            <p:ph type="sldNum" sz="quarter" idx="12"/>
          </p:nvPr>
        </p:nvSpPr>
        <p:spPr>
          <a:xfrm>
            <a:off x="6929438" y="6524625"/>
            <a:ext cx="2133600" cy="365125"/>
          </a:xfrm>
          <a:noFill/>
        </p:spPr>
        <p:txBody>
          <a:bodyPr/>
          <a:lstStyle/>
          <a:p>
            <a:fld id="{C647411B-AB77-409F-B9F6-2D0EDA52287E}" type="slidenum">
              <a:rPr lang="en-US" b="1" smtClean="0"/>
              <a:pPr/>
              <a:t>42</a:t>
            </a:fld>
            <a:endParaRPr lang="en-US" b="1" smtClean="0"/>
          </a:p>
        </p:txBody>
      </p:sp>
      <p:sp>
        <p:nvSpPr>
          <p:cNvPr id="8" name="Rectangle 3"/>
          <p:cNvSpPr txBox="1">
            <a:spLocks noChangeArrowheads="1"/>
          </p:cNvSpPr>
          <p:nvPr/>
        </p:nvSpPr>
        <p:spPr bwMode="auto">
          <a:xfrm>
            <a:off x="339725" y="1219200"/>
            <a:ext cx="8229600" cy="5111750"/>
          </a:xfrm>
          <a:prstGeom prst="rect">
            <a:avLst/>
          </a:prstGeom>
          <a:noFill/>
          <a:ln w="9525">
            <a:noFill/>
            <a:miter lim="800000"/>
            <a:headEnd/>
            <a:tailEnd/>
          </a:ln>
        </p:spPr>
        <p:txBody>
          <a:bodyPr/>
          <a:lstStyle/>
          <a:p>
            <a:pPr lvl="0" eaLnBrk="0" hangingPunct="0"/>
            <a:endParaRPr lang="en-ZA" sz="1400" dirty="0" smtClean="0">
              <a:latin typeface="Arial" panose="020B0604020202020204" pitchFamily="34" charset="0"/>
              <a:ea typeface="Times New Roman" panose="02020603050405020304" pitchFamily="18" charset="0"/>
              <a:cs typeface="Arial" panose="020B0604020202020204" pitchFamily="34" charset="0"/>
            </a:endParaRPr>
          </a:p>
          <a:p>
            <a:pPr marL="285750" lvl="0" indent="-285750" eaLnBrk="0" hangingPunct="0">
              <a:buFont typeface="Arial" panose="020B0604020202020204" pitchFamily="34" charset="0"/>
              <a:buChar char="•"/>
            </a:pPr>
            <a:r>
              <a:rPr lang="en-ZA" sz="2400" dirty="0" smtClean="0">
                <a:latin typeface="Arial" panose="020B0604020202020204" pitchFamily="34" charset="0"/>
                <a:ea typeface="Times New Roman" panose="02020603050405020304" pitchFamily="18" charset="0"/>
                <a:cs typeface="Arial" panose="020B0604020202020204" pitchFamily="34" charset="0"/>
              </a:rPr>
              <a:t>A </a:t>
            </a:r>
            <a:r>
              <a:rPr lang="en-ZA" sz="2400" dirty="0">
                <a:latin typeface="Arial" panose="020B0604020202020204" pitchFamily="34" charset="0"/>
                <a:ea typeface="Times New Roman" panose="02020603050405020304" pitchFamily="18" charset="0"/>
                <a:cs typeface="Arial" panose="020B0604020202020204" pitchFamily="34" charset="0"/>
              </a:rPr>
              <a:t>decrease in the projected collection of the skills development levy resulted in a decrease of </a:t>
            </a:r>
            <a:r>
              <a:rPr lang="en-ZA" sz="2400" dirty="0" smtClean="0">
                <a:latin typeface="Arial" panose="020B0604020202020204" pitchFamily="34" charset="0"/>
                <a:ea typeface="Times New Roman" panose="02020603050405020304" pitchFamily="18" charset="0"/>
                <a:cs typeface="Arial" panose="020B0604020202020204" pitchFamily="34" charset="0"/>
              </a:rPr>
              <a:t>R2.177 billion </a:t>
            </a:r>
            <a:r>
              <a:rPr lang="en-ZA" sz="2400" dirty="0">
                <a:latin typeface="Arial" panose="020B0604020202020204" pitchFamily="34" charset="0"/>
                <a:ea typeface="Times New Roman" panose="02020603050405020304" pitchFamily="18" charset="0"/>
                <a:cs typeface="Arial" panose="020B0604020202020204" pitchFamily="34" charset="0"/>
              </a:rPr>
              <a:t>pertaining to the allocation of Direct Charges from </a:t>
            </a:r>
            <a:r>
              <a:rPr lang="en-ZA" sz="2400" dirty="0" smtClean="0">
                <a:latin typeface="Arial" panose="020B0604020202020204" pitchFamily="34" charset="0"/>
                <a:ea typeface="Times New Roman" panose="02020603050405020304" pitchFamily="18" charset="0"/>
                <a:cs typeface="Arial" panose="020B0604020202020204" pitchFamily="34" charset="0"/>
              </a:rPr>
              <a:t>R17.640 billion </a:t>
            </a:r>
            <a:r>
              <a:rPr lang="en-ZA" sz="2400" dirty="0">
                <a:latin typeface="Arial" panose="020B0604020202020204" pitchFamily="34" charset="0"/>
                <a:ea typeface="Times New Roman" panose="02020603050405020304" pitchFamily="18" charset="0"/>
                <a:cs typeface="Arial" panose="020B0604020202020204" pitchFamily="34" charset="0"/>
              </a:rPr>
              <a:t>to </a:t>
            </a:r>
            <a:r>
              <a:rPr lang="en-ZA" sz="2400" dirty="0" smtClean="0">
                <a:latin typeface="Arial" panose="020B0604020202020204" pitchFamily="34" charset="0"/>
                <a:ea typeface="Times New Roman" panose="02020603050405020304" pitchFamily="18" charset="0"/>
                <a:cs typeface="Arial" panose="020B0604020202020204" pitchFamily="34" charset="0"/>
              </a:rPr>
              <a:t>R15.462 billion </a:t>
            </a:r>
            <a:r>
              <a:rPr lang="en-ZA" sz="2400" dirty="0">
                <a:latin typeface="Arial" panose="020B0604020202020204" pitchFamily="34" charset="0"/>
                <a:ea typeface="Times New Roman" panose="02020603050405020304" pitchFamily="18" charset="0"/>
                <a:cs typeface="Arial" panose="020B0604020202020204" pitchFamily="34" charset="0"/>
              </a:rPr>
              <a:t>in the Adjusted Estimates for 2016/17. </a:t>
            </a:r>
            <a:r>
              <a:rPr lang="en-ZA" sz="2400" dirty="0" smtClean="0">
                <a:latin typeface="Arial" panose="020B0604020202020204" pitchFamily="34" charset="0"/>
                <a:ea typeface="Times New Roman" panose="02020603050405020304" pitchFamily="18" charset="0"/>
                <a:cs typeface="Arial" panose="020B0604020202020204" pitchFamily="34" charset="0"/>
              </a:rPr>
              <a:t>The </a:t>
            </a:r>
            <a:r>
              <a:rPr lang="en-ZA" sz="2400" dirty="0">
                <a:latin typeface="Arial" panose="020B0604020202020204" pitchFamily="34" charset="0"/>
                <a:ea typeface="Times New Roman" panose="02020603050405020304" pitchFamily="18" charset="0"/>
                <a:cs typeface="Arial" panose="020B0604020202020204" pitchFamily="34" charset="0"/>
              </a:rPr>
              <a:t>actual collection of </a:t>
            </a:r>
            <a:r>
              <a:rPr lang="en-ZA" sz="2400" dirty="0" smtClean="0">
                <a:latin typeface="Arial" panose="020B0604020202020204" pitchFamily="34" charset="0"/>
                <a:ea typeface="Times New Roman" panose="02020603050405020304" pitchFamily="18" charset="0"/>
                <a:cs typeface="Arial" panose="020B0604020202020204" pitchFamily="34" charset="0"/>
              </a:rPr>
              <a:t>levies as at 31 March 2017 amounted to R15.233</a:t>
            </a:r>
            <a:r>
              <a:rPr lang="en-ZA" sz="2400" dirty="0">
                <a:latin typeface="Arial" panose="020B0604020202020204" pitchFamily="34" charset="0"/>
                <a:ea typeface="Times New Roman" panose="02020603050405020304" pitchFamily="18" charset="0"/>
                <a:cs typeface="Arial" panose="020B0604020202020204" pitchFamily="34" charset="0"/>
              </a:rPr>
              <a:t> </a:t>
            </a:r>
            <a:r>
              <a:rPr lang="en-ZA" sz="2400" dirty="0" smtClean="0">
                <a:latin typeface="Arial" panose="020B0604020202020204" pitchFamily="34" charset="0"/>
                <a:ea typeface="Times New Roman" panose="02020603050405020304" pitchFamily="18" charset="0"/>
                <a:cs typeface="Arial" panose="020B0604020202020204" pitchFamily="34" charset="0"/>
              </a:rPr>
              <a:t>billion </a:t>
            </a:r>
            <a:r>
              <a:rPr lang="en-ZA" sz="2400" dirty="0">
                <a:latin typeface="Arial" panose="020B0604020202020204" pitchFamily="34" charset="0"/>
                <a:ea typeface="Times New Roman" panose="02020603050405020304" pitchFamily="18" charset="0"/>
                <a:cs typeface="Arial" panose="020B0604020202020204" pitchFamily="34" charset="0"/>
              </a:rPr>
              <a:t>(</a:t>
            </a:r>
            <a:r>
              <a:rPr lang="en-ZA" sz="2400" dirty="0" smtClean="0">
                <a:latin typeface="Arial" panose="020B0604020202020204" pitchFamily="34" charset="0"/>
                <a:ea typeface="Times New Roman" panose="02020603050405020304" pitchFamily="18" charset="0"/>
                <a:cs typeface="Arial" panose="020B0604020202020204" pitchFamily="34" charset="0"/>
              </a:rPr>
              <a:t>R15.156 billion </a:t>
            </a:r>
            <a:r>
              <a:rPr lang="en-ZA" sz="2400" dirty="0">
                <a:latin typeface="Arial" panose="020B0604020202020204" pitchFamily="34" charset="0"/>
                <a:ea typeface="Times New Roman" panose="02020603050405020304" pitchFamily="18" charset="0"/>
                <a:cs typeface="Arial" panose="020B0604020202020204" pitchFamily="34" charset="0"/>
              </a:rPr>
              <a:t>in 2015/16) </a:t>
            </a:r>
            <a:r>
              <a:rPr lang="en-ZA" sz="2400" dirty="0" smtClean="0">
                <a:latin typeface="Arial" panose="020B0604020202020204" pitchFamily="34" charset="0"/>
                <a:ea typeface="Times New Roman" panose="02020603050405020304" pitchFamily="18" charset="0"/>
                <a:cs typeface="Arial" panose="020B0604020202020204" pitchFamily="34" charset="0"/>
              </a:rPr>
              <a:t>as </a:t>
            </a:r>
            <a:r>
              <a:rPr lang="en-ZA" sz="2400" dirty="0">
                <a:latin typeface="Arial" panose="020B0604020202020204" pitchFamily="34" charset="0"/>
                <a:ea typeface="Times New Roman" panose="02020603050405020304" pitchFamily="18" charset="0"/>
                <a:cs typeface="Arial" panose="020B0604020202020204" pitchFamily="34" charset="0"/>
              </a:rPr>
              <a:t>follows (in R’000):</a:t>
            </a:r>
            <a:endParaRPr lang="en-ZA" sz="2400" dirty="0"/>
          </a:p>
        </p:txBody>
      </p:sp>
      <p:graphicFrame>
        <p:nvGraphicFramePr>
          <p:cNvPr id="3" name="Table 2"/>
          <p:cNvGraphicFramePr>
            <a:graphicFrameLocks noGrp="1"/>
          </p:cNvGraphicFramePr>
          <p:nvPr>
            <p:extLst>
              <p:ext uri="{D42A27DB-BD31-4B8C-83A1-F6EECF244321}">
                <p14:modId xmlns:p14="http://schemas.microsoft.com/office/powerpoint/2010/main" xmlns="" val="1742587696"/>
              </p:ext>
            </p:extLst>
          </p:nvPr>
        </p:nvGraphicFramePr>
        <p:xfrm>
          <a:off x="685798" y="4572000"/>
          <a:ext cx="7803834" cy="1184276"/>
        </p:xfrm>
        <a:graphic>
          <a:graphicData uri="http://schemas.openxmlformats.org/drawingml/2006/table">
            <a:tbl>
              <a:tblPr firstRow="1" firstCol="1" lastRow="1" lastCol="1" bandRow="1" bandCol="1">
                <a:tableStyleId>{21E4AEA4-8DFA-4A89-87EB-49C32662AFE0}</a:tableStyleId>
              </a:tblPr>
              <a:tblGrid>
                <a:gridCol w="5254066"/>
                <a:gridCol w="1338414"/>
                <a:gridCol w="1211354"/>
              </a:tblGrid>
              <a:tr h="296069">
                <a:tc>
                  <a:txBody>
                    <a:bodyPr/>
                    <a:lstStyle/>
                    <a:p>
                      <a:pPr algn="ctr">
                        <a:spcAft>
                          <a:spcPts val="0"/>
                        </a:spcAft>
                      </a:pPr>
                      <a:r>
                        <a:rPr lang="en-ZA" sz="1600" dirty="0">
                          <a:solidFill>
                            <a:schemeClr val="tx1"/>
                          </a:solidFill>
                          <a:effectLst/>
                        </a:rPr>
                        <a:t> </a:t>
                      </a:r>
                      <a:r>
                        <a:rPr lang="en-ZA" sz="1600" dirty="0" smtClean="0">
                          <a:solidFill>
                            <a:schemeClr val="tx1"/>
                          </a:solidFill>
                          <a:effectLst/>
                        </a:rPr>
                        <a:t>Sector</a:t>
                      </a:r>
                      <a:endParaRPr lang="en-ZA" sz="16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ZA" sz="1600">
                          <a:solidFill>
                            <a:schemeClr val="tx1"/>
                          </a:solidFill>
                          <a:effectLst/>
                        </a:rPr>
                        <a:t>2015/16</a:t>
                      </a:r>
                      <a:endParaRPr lang="en-ZA"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ZA" sz="1600" dirty="0">
                          <a:solidFill>
                            <a:schemeClr val="tx1"/>
                          </a:solidFill>
                          <a:effectLst/>
                        </a:rPr>
                        <a:t>2016/17</a:t>
                      </a:r>
                      <a:endParaRPr lang="en-ZA" sz="16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6069">
                <a:tc>
                  <a:txBody>
                    <a:bodyPr/>
                    <a:lstStyle/>
                    <a:p>
                      <a:pPr algn="just">
                        <a:spcAft>
                          <a:spcPts val="0"/>
                        </a:spcAft>
                      </a:pPr>
                      <a:r>
                        <a:rPr lang="en-ZA" sz="1600" b="0" dirty="0" smtClean="0">
                          <a:solidFill>
                            <a:schemeClr val="tx1"/>
                          </a:solidFill>
                          <a:effectLst/>
                        </a:rPr>
                        <a:t>Sector Education and Training Authorities (</a:t>
                      </a:r>
                      <a:r>
                        <a:rPr lang="en-ZA" sz="1600" b="0" dirty="0">
                          <a:solidFill>
                            <a:schemeClr val="tx1"/>
                          </a:solidFill>
                          <a:effectLst/>
                        </a:rPr>
                        <a:t>SETAs)</a:t>
                      </a:r>
                      <a:endParaRPr lang="en-ZA" sz="16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ZA" sz="1600" b="0" dirty="0">
                          <a:solidFill>
                            <a:schemeClr val="tx1"/>
                          </a:solidFill>
                          <a:effectLst/>
                        </a:rPr>
                        <a:t>12 125 894</a:t>
                      </a:r>
                      <a:endParaRPr lang="en-ZA" sz="16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r">
                        <a:spcAft>
                          <a:spcPts val="0"/>
                        </a:spcAft>
                      </a:pPr>
                      <a:r>
                        <a:rPr lang="en-ZA" sz="1600" b="0" dirty="0" smtClean="0">
                          <a:solidFill>
                            <a:schemeClr val="tx1"/>
                          </a:solidFill>
                          <a:effectLst/>
                        </a:rPr>
                        <a:t>12</a:t>
                      </a:r>
                      <a:r>
                        <a:rPr lang="en-ZA" sz="1600" b="0" dirty="0">
                          <a:solidFill>
                            <a:schemeClr val="tx1"/>
                          </a:solidFill>
                          <a:effectLst/>
                        </a:rPr>
                        <a:t> 199 864</a:t>
                      </a:r>
                      <a:endParaRPr lang="en-ZA" sz="16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6069">
                <a:tc>
                  <a:txBody>
                    <a:bodyPr/>
                    <a:lstStyle/>
                    <a:p>
                      <a:pPr algn="just">
                        <a:spcAft>
                          <a:spcPts val="0"/>
                        </a:spcAft>
                      </a:pPr>
                      <a:r>
                        <a:rPr lang="en-ZA" sz="1600" b="0" dirty="0">
                          <a:solidFill>
                            <a:schemeClr val="tx1"/>
                          </a:solidFill>
                          <a:effectLst/>
                        </a:rPr>
                        <a:t>National Skills Fund</a:t>
                      </a:r>
                      <a:endParaRPr lang="en-ZA" sz="16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ZA" sz="1600" b="0" dirty="0">
                          <a:solidFill>
                            <a:schemeClr val="tx1"/>
                          </a:solidFill>
                          <a:effectLst/>
                        </a:rPr>
                        <a:t>3 030 539</a:t>
                      </a:r>
                      <a:endParaRPr lang="en-ZA" sz="16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ZA" sz="1600" b="0" dirty="0">
                          <a:solidFill>
                            <a:schemeClr val="tx1"/>
                          </a:solidFill>
                          <a:effectLst/>
                        </a:rPr>
                        <a:t>3 033 145</a:t>
                      </a:r>
                      <a:endParaRPr lang="en-ZA" sz="16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6069">
                <a:tc>
                  <a:txBody>
                    <a:bodyPr/>
                    <a:lstStyle/>
                    <a:p>
                      <a:pPr algn="just">
                        <a:spcAft>
                          <a:spcPts val="0"/>
                        </a:spcAft>
                      </a:pPr>
                      <a:r>
                        <a:rPr lang="en-ZA" sz="1600" dirty="0">
                          <a:solidFill>
                            <a:schemeClr val="tx1"/>
                          </a:solidFill>
                          <a:effectLst/>
                        </a:rPr>
                        <a:t>Total expenditure</a:t>
                      </a:r>
                      <a:endParaRPr lang="en-ZA" sz="16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ZA" sz="1600" dirty="0">
                          <a:solidFill>
                            <a:schemeClr val="tx1"/>
                          </a:solidFill>
                          <a:effectLst/>
                        </a:rPr>
                        <a:t>15 156 433</a:t>
                      </a:r>
                      <a:endParaRPr lang="en-ZA" sz="16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ZA" sz="1600" dirty="0">
                          <a:solidFill>
                            <a:schemeClr val="tx1"/>
                          </a:solidFill>
                          <a:effectLst/>
                        </a:rPr>
                        <a:t>15 233 009</a:t>
                      </a:r>
                      <a:endParaRPr lang="en-ZA" sz="16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6557288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srcRect/>
          <a:stretch>
            <a:fillRect/>
          </a:stretch>
        </p:blipFill>
        <p:spPr bwMode="auto">
          <a:xfrm>
            <a:off x="-80963" y="-17463"/>
            <a:ext cx="9144001" cy="6875463"/>
          </a:xfrm>
          <a:prstGeom prst="rect">
            <a:avLst/>
          </a:prstGeom>
          <a:noFill/>
          <a:ln w="9525">
            <a:noFill/>
            <a:miter lim="800000"/>
            <a:headEnd/>
            <a:tailEnd/>
          </a:ln>
        </p:spPr>
      </p:pic>
      <p:sp>
        <p:nvSpPr>
          <p:cNvPr id="7" name="TextBox 6"/>
          <p:cNvSpPr txBox="1"/>
          <p:nvPr/>
        </p:nvSpPr>
        <p:spPr>
          <a:xfrm>
            <a:off x="442913" y="558800"/>
            <a:ext cx="8046720" cy="523875"/>
          </a:xfrm>
          <a:prstGeom prst="rect">
            <a:avLst/>
          </a:prstGeom>
          <a:solidFill>
            <a:srgbClr val="005426"/>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anchor="ctr">
            <a:spAutoFit/>
          </a:bodyPr>
          <a:lstStyle/>
          <a:p>
            <a:pPr algn="ctr">
              <a:defRPr/>
            </a:pPr>
            <a:r>
              <a:rPr lang="en-ZA" sz="2800" b="1" dirty="0" smtClean="0">
                <a:cs typeface="Arial" pitchFamily="34" charset="0"/>
              </a:rPr>
              <a:t>2016/17: Fourth Quarterly Report</a:t>
            </a:r>
            <a:endParaRPr lang="en-ZA" sz="2800" b="1" dirty="0">
              <a:cs typeface="Arial" pitchFamily="34" charset="0"/>
            </a:endParaRPr>
          </a:p>
        </p:txBody>
      </p:sp>
      <p:sp>
        <p:nvSpPr>
          <p:cNvPr id="8196" name="Slide Number Placeholder 7"/>
          <p:cNvSpPr>
            <a:spLocks noGrp="1"/>
          </p:cNvSpPr>
          <p:nvPr>
            <p:ph type="sldNum" sz="quarter" idx="12"/>
          </p:nvPr>
        </p:nvSpPr>
        <p:spPr>
          <a:xfrm>
            <a:off x="6929438" y="6524625"/>
            <a:ext cx="2133600" cy="365125"/>
          </a:xfrm>
          <a:noFill/>
        </p:spPr>
        <p:txBody>
          <a:bodyPr/>
          <a:lstStyle/>
          <a:p>
            <a:fld id="{C647411B-AB77-409F-B9F6-2D0EDA52287E}" type="slidenum">
              <a:rPr lang="en-US" b="1" smtClean="0"/>
              <a:pPr/>
              <a:t>43</a:t>
            </a:fld>
            <a:endParaRPr lang="en-US" b="1" smtClean="0"/>
          </a:p>
        </p:txBody>
      </p:sp>
      <p:sp>
        <p:nvSpPr>
          <p:cNvPr id="8" name="Rectangle 3"/>
          <p:cNvSpPr txBox="1">
            <a:spLocks noChangeArrowheads="1"/>
          </p:cNvSpPr>
          <p:nvPr/>
        </p:nvSpPr>
        <p:spPr bwMode="auto">
          <a:xfrm>
            <a:off x="442913" y="1219200"/>
            <a:ext cx="8046720" cy="5111750"/>
          </a:xfrm>
          <a:prstGeom prst="rect">
            <a:avLst/>
          </a:prstGeom>
          <a:noFill/>
          <a:ln w="9525">
            <a:noFill/>
            <a:miter lim="800000"/>
            <a:headEnd/>
            <a:tailEnd/>
          </a:ln>
        </p:spPr>
        <p:txBody>
          <a:bodyPr/>
          <a:lstStyle/>
          <a:p>
            <a:pPr marL="285750" indent="-285750">
              <a:buFont typeface="Arial" panose="020B0604020202020204" pitchFamily="34" charset="0"/>
              <a:buChar char="•"/>
            </a:pPr>
            <a:r>
              <a:rPr lang="en-ZA" sz="2400" dirty="0"/>
              <a:t>The under-expenditure did not impact negatively on the Department’s programmes and service </a:t>
            </a:r>
            <a:r>
              <a:rPr lang="en-ZA" sz="2400" dirty="0" smtClean="0"/>
              <a:t>delivery.</a:t>
            </a:r>
          </a:p>
          <a:p>
            <a:pPr marL="285750" indent="-285750">
              <a:buFont typeface="Arial" panose="020B0604020202020204" pitchFamily="34" charset="0"/>
              <a:buChar char="•"/>
            </a:pPr>
            <a:r>
              <a:rPr lang="en-ZA" sz="2400" dirty="0" smtClean="0"/>
              <a:t>Some of the factors </a:t>
            </a:r>
            <a:r>
              <a:rPr lang="en-ZA" sz="2400" dirty="0"/>
              <a:t>that contributed to </a:t>
            </a:r>
            <a:r>
              <a:rPr lang="en-ZA" sz="2400" dirty="0" smtClean="0"/>
              <a:t>the under-expenditure included the following</a:t>
            </a:r>
          </a:p>
          <a:p>
            <a:pPr marL="798513" indent="-566738" defTabSz="271463"/>
            <a:r>
              <a:rPr lang="en-ZA" sz="2400" dirty="0" smtClean="0"/>
              <a:t>-	savings </a:t>
            </a:r>
            <a:r>
              <a:rPr lang="en-ZA" sz="2400" dirty="0"/>
              <a:t>realised on Community Education and Training claims not </a:t>
            </a:r>
            <a:r>
              <a:rPr lang="en-ZA" sz="2400" dirty="0" smtClean="0"/>
              <a:t>received as projected</a:t>
            </a:r>
          </a:p>
          <a:p>
            <a:pPr marL="798513" indent="-566738" defTabSz="271463"/>
            <a:r>
              <a:rPr lang="en-ZA" sz="2400" dirty="0" smtClean="0"/>
              <a:t>-	posts </a:t>
            </a:r>
            <a:r>
              <a:rPr lang="en-ZA" sz="2400" dirty="0"/>
              <a:t>on the staff establishment that became vacant during the year and that could </a:t>
            </a:r>
            <a:r>
              <a:rPr lang="en-ZA" sz="2400" dirty="0" smtClean="0"/>
              <a:t>not </a:t>
            </a:r>
            <a:r>
              <a:rPr lang="en-ZA" sz="2400" dirty="0"/>
              <a:t>be filled as projected as a result of the large volume of applications received </a:t>
            </a:r>
            <a:r>
              <a:rPr lang="en-ZA" sz="2400" dirty="0" smtClean="0"/>
              <a:t>and </a:t>
            </a:r>
            <a:r>
              <a:rPr lang="en-ZA" sz="2400" dirty="0"/>
              <a:t>the concomitant savings on </a:t>
            </a:r>
            <a:r>
              <a:rPr lang="en-ZA" sz="2400" dirty="0" smtClean="0"/>
              <a:t>these</a:t>
            </a:r>
          </a:p>
          <a:p>
            <a:pPr marL="798513" indent="-566738" defTabSz="271463"/>
            <a:r>
              <a:rPr lang="en-ZA" sz="2400" dirty="0" smtClean="0"/>
              <a:t>-	Administrative </a:t>
            </a:r>
            <a:r>
              <a:rPr lang="en-ZA" sz="2400" dirty="0"/>
              <a:t>costs relating to the provision </a:t>
            </a:r>
            <a:r>
              <a:rPr lang="en-ZA" sz="2400" dirty="0" smtClean="0"/>
              <a:t>of major items such as courier services </a:t>
            </a:r>
            <a:r>
              <a:rPr lang="en-ZA" sz="2400" dirty="0"/>
              <a:t>that </a:t>
            </a:r>
            <a:r>
              <a:rPr lang="en-ZA" sz="2400" dirty="0" smtClean="0"/>
              <a:t>were </a:t>
            </a:r>
            <a:r>
              <a:rPr lang="en-ZA" sz="2400" dirty="0"/>
              <a:t>not claimed as </a:t>
            </a:r>
            <a:r>
              <a:rPr lang="en-ZA" sz="2400" dirty="0" smtClean="0"/>
              <a:t>projected</a:t>
            </a:r>
          </a:p>
        </p:txBody>
      </p:sp>
    </p:spTree>
    <p:extLst>
      <p:ext uri="{BB962C8B-B14F-4D97-AF65-F5344CB8AC3E}">
        <p14:creationId xmlns:p14="http://schemas.microsoft.com/office/powerpoint/2010/main" xmlns="" val="301875935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80963" y="-17463"/>
            <a:ext cx="9144001" cy="6875463"/>
          </a:xfrm>
          <a:prstGeom prst="rect">
            <a:avLst/>
          </a:prstGeom>
          <a:noFill/>
          <a:ln w="9525">
            <a:noFill/>
            <a:miter lim="800000"/>
            <a:headEnd/>
            <a:tailEnd/>
          </a:ln>
        </p:spPr>
      </p:pic>
      <p:sp>
        <p:nvSpPr>
          <p:cNvPr id="7" name="TextBox 6"/>
          <p:cNvSpPr txBox="1"/>
          <p:nvPr/>
        </p:nvSpPr>
        <p:spPr>
          <a:xfrm>
            <a:off x="442913" y="558800"/>
            <a:ext cx="8046720" cy="523875"/>
          </a:xfrm>
          <a:prstGeom prst="rect">
            <a:avLst/>
          </a:prstGeom>
          <a:solidFill>
            <a:srgbClr val="005426"/>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anchor="ctr">
            <a:spAutoFit/>
          </a:bodyPr>
          <a:lstStyle/>
          <a:p>
            <a:pPr algn="ctr">
              <a:defRPr/>
            </a:pPr>
            <a:r>
              <a:rPr lang="en-ZA" sz="2800" b="1" dirty="0" smtClean="0">
                <a:cs typeface="Arial" pitchFamily="34" charset="0"/>
              </a:rPr>
              <a:t>2016/17: Fourth Quarterly Report</a:t>
            </a:r>
            <a:endParaRPr lang="en-ZA" sz="2800" b="1" dirty="0">
              <a:cs typeface="Arial" pitchFamily="34" charset="0"/>
            </a:endParaRPr>
          </a:p>
        </p:txBody>
      </p:sp>
      <p:sp>
        <p:nvSpPr>
          <p:cNvPr id="8196" name="Slide Number Placeholder 7"/>
          <p:cNvSpPr>
            <a:spLocks noGrp="1"/>
          </p:cNvSpPr>
          <p:nvPr>
            <p:ph type="sldNum" sz="quarter" idx="12"/>
          </p:nvPr>
        </p:nvSpPr>
        <p:spPr>
          <a:xfrm>
            <a:off x="6929438" y="6524625"/>
            <a:ext cx="2133600" cy="365125"/>
          </a:xfrm>
          <a:noFill/>
        </p:spPr>
        <p:txBody>
          <a:bodyPr/>
          <a:lstStyle/>
          <a:p>
            <a:fld id="{C647411B-AB77-409F-B9F6-2D0EDA52287E}" type="slidenum">
              <a:rPr lang="en-US" b="1" smtClean="0"/>
              <a:pPr/>
              <a:t>44</a:t>
            </a:fld>
            <a:endParaRPr lang="en-US" b="1" smtClean="0"/>
          </a:p>
        </p:txBody>
      </p:sp>
      <p:sp>
        <p:nvSpPr>
          <p:cNvPr id="8" name="Rectangle 3"/>
          <p:cNvSpPr txBox="1">
            <a:spLocks noChangeArrowheads="1"/>
          </p:cNvSpPr>
          <p:nvPr/>
        </p:nvSpPr>
        <p:spPr bwMode="auto">
          <a:xfrm>
            <a:off x="442913" y="1219200"/>
            <a:ext cx="8046720" cy="5111750"/>
          </a:xfrm>
          <a:prstGeom prst="rect">
            <a:avLst/>
          </a:prstGeom>
          <a:noFill/>
          <a:ln w="9525">
            <a:noFill/>
            <a:miter lim="800000"/>
            <a:headEnd/>
            <a:tailEnd/>
          </a:ln>
        </p:spPr>
        <p:txBody>
          <a:bodyPr/>
          <a:lstStyle/>
          <a:p>
            <a:pPr marL="285750" indent="-285750" defTabSz="271463">
              <a:buFont typeface="Arial" panose="020B0604020202020204" pitchFamily="34" charset="0"/>
              <a:buChar char="•"/>
            </a:pPr>
            <a:r>
              <a:rPr lang="en-ZA" sz="2400" dirty="0" smtClean="0"/>
              <a:t>Expenditure </a:t>
            </a:r>
            <a:r>
              <a:rPr lang="en-ZA" sz="2400" dirty="0"/>
              <a:t>was monitored on a regular </a:t>
            </a:r>
            <a:r>
              <a:rPr lang="en-ZA" sz="2400" dirty="0" smtClean="0"/>
              <a:t>basis to prevent any overspending on the Vote or any of its Programmes as required by the PFMA</a:t>
            </a:r>
          </a:p>
          <a:p>
            <a:pPr marL="285750" indent="-285750" defTabSz="271463">
              <a:buFont typeface="Arial" panose="020B0604020202020204" pitchFamily="34" charset="0"/>
              <a:buChar char="•"/>
            </a:pPr>
            <a:r>
              <a:rPr lang="en-ZA" sz="2400" dirty="0" smtClean="0"/>
              <a:t>The Minister and Director-General </a:t>
            </a:r>
            <a:r>
              <a:rPr lang="en-ZA" sz="2400" dirty="0"/>
              <a:t>received monthly reports on </a:t>
            </a:r>
            <a:r>
              <a:rPr lang="en-ZA" sz="2400" dirty="0" smtClean="0"/>
              <a:t>spending levels</a:t>
            </a:r>
          </a:p>
        </p:txBody>
      </p:sp>
    </p:spTree>
    <p:extLst>
      <p:ext uri="{BB962C8B-B14F-4D97-AF65-F5344CB8AC3E}">
        <p14:creationId xmlns:p14="http://schemas.microsoft.com/office/powerpoint/2010/main" xmlns="" val="271880728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80963" y="-17463"/>
            <a:ext cx="9144001" cy="6875463"/>
          </a:xfrm>
          <a:prstGeom prst="rect">
            <a:avLst/>
          </a:prstGeom>
          <a:noFill/>
          <a:ln w="9525">
            <a:noFill/>
            <a:miter lim="800000"/>
            <a:headEnd/>
            <a:tailEnd/>
          </a:ln>
        </p:spPr>
      </p:pic>
      <p:sp>
        <p:nvSpPr>
          <p:cNvPr id="7" name="TextBox 6"/>
          <p:cNvSpPr txBox="1"/>
          <p:nvPr/>
        </p:nvSpPr>
        <p:spPr>
          <a:xfrm>
            <a:off x="442913" y="558800"/>
            <a:ext cx="8046720" cy="523875"/>
          </a:xfrm>
          <a:prstGeom prst="rect">
            <a:avLst/>
          </a:prstGeom>
          <a:solidFill>
            <a:srgbClr val="005426"/>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anchor="ctr">
            <a:spAutoFit/>
          </a:bodyPr>
          <a:lstStyle/>
          <a:p>
            <a:pPr algn="ctr">
              <a:defRPr/>
            </a:pPr>
            <a:r>
              <a:rPr lang="en-ZA" sz="2800" b="1" dirty="0" smtClean="0">
                <a:cs typeface="Arial" pitchFamily="34" charset="0"/>
              </a:rPr>
              <a:t>2016/17: Fourth Quarterly Report</a:t>
            </a:r>
            <a:endParaRPr lang="en-ZA" sz="2800" b="1" dirty="0">
              <a:cs typeface="Arial" pitchFamily="34" charset="0"/>
            </a:endParaRPr>
          </a:p>
        </p:txBody>
      </p:sp>
      <p:sp>
        <p:nvSpPr>
          <p:cNvPr id="8196" name="Slide Number Placeholder 7"/>
          <p:cNvSpPr>
            <a:spLocks noGrp="1"/>
          </p:cNvSpPr>
          <p:nvPr>
            <p:ph type="sldNum" sz="quarter" idx="12"/>
          </p:nvPr>
        </p:nvSpPr>
        <p:spPr>
          <a:xfrm>
            <a:off x="6929438" y="6524625"/>
            <a:ext cx="2133600" cy="365125"/>
          </a:xfrm>
          <a:noFill/>
        </p:spPr>
        <p:txBody>
          <a:bodyPr/>
          <a:lstStyle/>
          <a:p>
            <a:fld id="{C647411B-AB77-409F-B9F6-2D0EDA52287E}" type="slidenum">
              <a:rPr lang="en-US" b="1" smtClean="0"/>
              <a:pPr/>
              <a:t>45</a:t>
            </a:fld>
            <a:endParaRPr lang="en-US" b="1" smtClean="0"/>
          </a:p>
        </p:txBody>
      </p:sp>
      <p:sp>
        <p:nvSpPr>
          <p:cNvPr id="8" name="Rectangle 3"/>
          <p:cNvSpPr txBox="1">
            <a:spLocks noChangeArrowheads="1"/>
          </p:cNvSpPr>
          <p:nvPr/>
        </p:nvSpPr>
        <p:spPr bwMode="auto">
          <a:xfrm>
            <a:off x="417513" y="1111704"/>
            <a:ext cx="8046720" cy="5111750"/>
          </a:xfrm>
          <a:prstGeom prst="rect">
            <a:avLst/>
          </a:prstGeom>
          <a:noFill/>
          <a:ln w="9525">
            <a:noFill/>
            <a:miter lim="800000"/>
            <a:headEnd/>
            <a:tailEnd/>
          </a:ln>
        </p:spPr>
        <p:txBody>
          <a:bodyPr/>
          <a:lstStyle/>
          <a:p>
            <a:pPr marL="285750" indent="-285750">
              <a:buFont typeface="Arial" panose="020B0604020202020204" pitchFamily="34" charset="0"/>
              <a:buChar char="•"/>
            </a:pPr>
            <a:r>
              <a:rPr lang="en-ZA" sz="2400" dirty="0" smtClean="0"/>
              <a:t>Treasury approvals were requested and received for the following:</a:t>
            </a:r>
          </a:p>
          <a:p>
            <a:endParaRPr lang="en-ZA" sz="2400" dirty="0" smtClean="0"/>
          </a:p>
          <a:p>
            <a:pPr marL="633413" indent="-342900" defTabSz="271463">
              <a:buFont typeface="Arial" panose="020B0604020202020204" pitchFamily="34" charset="0"/>
              <a:buChar char="•"/>
            </a:pPr>
            <a:r>
              <a:rPr lang="en-ZA" sz="2400" dirty="0"/>
              <a:t>I</a:t>
            </a:r>
            <a:r>
              <a:rPr lang="en-ZA" sz="2400" dirty="0" smtClean="0"/>
              <a:t>ncreased transfers to TVET Colleges for skills development projects and to ETDPSETA for skills development programmes at CET Colleges;</a:t>
            </a:r>
          </a:p>
          <a:p>
            <a:pPr marL="633413" indent="-342900" defTabSz="271463">
              <a:buFont typeface="Arial" panose="020B0604020202020204" pitchFamily="34" charset="0"/>
              <a:buChar char="•"/>
            </a:pPr>
            <a:r>
              <a:rPr lang="en-ZA" sz="2400" dirty="0" smtClean="0"/>
              <a:t>The reallocation of funds for the academic clinical training grant among the Cape Peninsula University of Technology, Durban University of Technology, University of the Free State, University of KwaZulu-Natal, North West University and the University of Zululand; </a:t>
            </a:r>
          </a:p>
          <a:p>
            <a:endParaRPr lang="en-ZA" sz="2400" dirty="0" smtClean="0"/>
          </a:p>
          <a:p>
            <a:pPr marL="285750" indent="-285750">
              <a:buFont typeface="Arial" panose="020B0604020202020204" pitchFamily="34" charset="0"/>
              <a:buChar char="•"/>
            </a:pPr>
            <a:endParaRPr lang="en-ZA" sz="2400" dirty="0" smtClean="0"/>
          </a:p>
        </p:txBody>
      </p:sp>
    </p:spTree>
    <p:extLst>
      <p:ext uri="{BB962C8B-B14F-4D97-AF65-F5344CB8AC3E}">
        <p14:creationId xmlns:p14="http://schemas.microsoft.com/office/powerpoint/2010/main" xmlns="" val="385747507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80963" y="-17463"/>
            <a:ext cx="9144001" cy="6875463"/>
          </a:xfrm>
          <a:prstGeom prst="rect">
            <a:avLst/>
          </a:prstGeom>
          <a:noFill/>
          <a:ln w="9525">
            <a:noFill/>
            <a:miter lim="800000"/>
            <a:headEnd/>
            <a:tailEnd/>
          </a:ln>
        </p:spPr>
      </p:pic>
      <p:sp>
        <p:nvSpPr>
          <p:cNvPr id="7" name="TextBox 6"/>
          <p:cNvSpPr txBox="1"/>
          <p:nvPr/>
        </p:nvSpPr>
        <p:spPr>
          <a:xfrm>
            <a:off x="442913" y="558800"/>
            <a:ext cx="8046720" cy="523875"/>
          </a:xfrm>
          <a:prstGeom prst="rect">
            <a:avLst/>
          </a:prstGeom>
          <a:solidFill>
            <a:srgbClr val="005426"/>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anchor="ctr">
            <a:spAutoFit/>
          </a:bodyPr>
          <a:lstStyle/>
          <a:p>
            <a:pPr algn="ctr">
              <a:defRPr/>
            </a:pPr>
            <a:r>
              <a:rPr lang="en-ZA" sz="2800" b="1" dirty="0" smtClean="0">
                <a:cs typeface="Arial" pitchFamily="34" charset="0"/>
              </a:rPr>
              <a:t>2016/17: Fourth Quarterly Report</a:t>
            </a:r>
            <a:endParaRPr lang="en-ZA" sz="2800" b="1" dirty="0">
              <a:cs typeface="Arial" pitchFamily="34" charset="0"/>
            </a:endParaRPr>
          </a:p>
        </p:txBody>
      </p:sp>
      <p:sp>
        <p:nvSpPr>
          <p:cNvPr id="8196" name="Slide Number Placeholder 7"/>
          <p:cNvSpPr>
            <a:spLocks noGrp="1"/>
          </p:cNvSpPr>
          <p:nvPr>
            <p:ph type="sldNum" sz="quarter" idx="12"/>
          </p:nvPr>
        </p:nvSpPr>
        <p:spPr>
          <a:xfrm>
            <a:off x="6929438" y="6524625"/>
            <a:ext cx="2133600" cy="365125"/>
          </a:xfrm>
          <a:noFill/>
        </p:spPr>
        <p:txBody>
          <a:bodyPr/>
          <a:lstStyle/>
          <a:p>
            <a:fld id="{C647411B-AB77-409F-B9F6-2D0EDA52287E}" type="slidenum">
              <a:rPr lang="en-US" b="1" smtClean="0"/>
              <a:pPr/>
              <a:t>46</a:t>
            </a:fld>
            <a:endParaRPr lang="en-US" b="1" smtClean="0"/>
          </a:p>
        </p:txBody>
      </p:sp>
      <p:sp>
        <p:nvSpPr>
          <p:cNvPr id="8" name="Rectangle 3"/>
          <p:cNvSpPr txBox="1">
            <a:spLocks noChangeArrowheads="1"/>
          </p:cNvSpPr>
          <p:nvPr/>
        </p:nvSpPr>
        <p:spPr bwMode="auto">
          <a:xfrm>
            <a:off x="442913" y="1247775"/>
            <a:ext cx="8046720" cy="5111750"/>
          </a:xfrm>
          <a:prstGeom prst="rect">
            <a:avLst/>
          </a:prstGeom>
          <a:noFill/>
          <a:ln w="9525">
            <a:noFill/>
            <a:miter lim="800000"/>
            <a:headEnd/>
            <a:tailEnd/>
          </a:ln>
        </p:spPr>
        <p:txBody>
          <a:bodyPr/>
          <a:lstStyle/>
          <a:p>
            <a:pPr marL="623888" indent="-392113">
              <a:buFont typeface="Arial" panose="020B0604020202020204" pitchFamily="34" charset="0"/>
              <a:buChar char="•"/>
            </a:pPr>
            <a:r>
              <a:rPr lang="en-ZA" sz="2400" dirty="0"/>
              <a:t>To shift funds from the Infrastructure and Efficiency grant to the capital budget allocation of the two new universities in Mpumalanga and the Northern Cape; and </a:t>
            </a:r>
          </a:p>
          <a:p>
            <a:pPr marL="623888" indent="-392113">
              <a:buFont typeface="Arial" panose="020B0604020202020204" pitchFamily="34" charset="0"/>
              <a:buChar char="•"/>
            </a:pPr>
            <a:r>
              <a:rPr lang="en-ZA" sz="2400" dirty="0" smtClean="0"/>
              <a:t>Approval was also received from the Minister of Finance to shift funds for leave gratuities from the compensation of employees budget.</a:t>
            </a:r>
          </a:p>
        </p:txBody>
      </p:sp>
    </p:spTree>
    <p:extLst>
      <p:ext uri="{BB962C8B-B14F-4D97-AF65-F5344CB8AC3E}">
        <p14:creationId xmlns:p14="http://schemas.microsoft.com/office/powerpoint/2010/main" xmlns="" val="197189470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SLIDE LAYOUT.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11267" name="Picture 6" descr="C:\Users\Lefifi.T\AppData\Local\Microsoft\Windows\Temporary Internet Files\Content.Outlook\XAEMJRW7\Higher Education LOGO (6).jpg"/>
          <p:cNvPicPr>
            <a:picLocks noChangeAspect="1" noChangeArrowheads="1"/>
          </p:cNvPicPr>
          <p:nvPr/>
        </p:nvPicPr>
        <p:blipFill>
          <a:blip r:embed="rId3" cstate="print"/>
          <a:srcRect/>
          <a:stretch>
            <a:fillRect/>
          </a:stretch>
        </p:blipFill>
        <p:spPr bwMode="auto">
          <a:xfrm>
            <a:off x="1755775" y="1557338"/>
            <a:ext cx="5695950" cy="2246312"/>
          </a:xfrm>
          <a:prstGeom prst="rect">
            <a:avLst/>
          </a:prstGeom>
          <a:noFill/>
          <a:ln w="9525">
            <a:noFill/>
            <a:miter lim="800000"/>
            <a:headEnd/>
            <a:tailEnd/>
          </a:ln>
        </p:spPr>
      </p:pic>
      <p:sp>
        <p:nvSpPr>
          <p:cNvPr id="11268" name="TextBox 7"/>
          <p:cNvSpPr txBox="1">
            <a:spLocks noChangeArrowheads="1"/>
          </p:cNvSpPr>
          <p:nvPr/>
        </p:nvSpPr>
        <p:spPr bwMode="auto">
          <a:xfrm>
            <a:off x="2484438" y="4005263"/>
            <a:ext cx="4103687" cy="1016000"/>
          </a:xfrm>
          <a:prstGeom prst="rect">
            <a:avLst/>
          </a:prstGeom>
          <a:noFill/>
          <a:ln w="9525">
            <a:noFill/>
            <a:miter lim="800000"/>
            <a:headEnd/>
            <a:tailEnd/>
          </a:ln>
        </p:spPr>
        <p:txBody>
          <a:bodyPr>
            <a:spAutoFit/>
          </a:bodyPr>
          <a:lstStyle/>
          <a:p>
            <a:pPr algn="ctr"/>
            <a:r>
              <a:rPr lang="en-US" sz="6000" b="1" i="1" dirty="0">
                <a:latin typeface="Calibri" pitchFamily="34" charset="0"/>
              </a:rPr>
              <a:t>Thank You</a:t>
            </a:r>
          </a:p>
        </p:txBody>
      </p:sp>
    </p:spTree>
    <p:extLst>
      <p:ext uri="{BB962C8B-B14F-4D97-AF65-F5344CB8AC3E}">
        <p14:creationId xmlns:p14="http://schemas.microsoft.com/office/powerpoint/2010/main" xmlns="" val="35442327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5875"/>
            <a:ext cx="9144000" cy="687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5</a:t>
            </a:fld>
            <a:endParaRPr lang="en-US" altLang="en-US" sz="1400" b="1" dirty="0"/>
          </a:p>
        </p:txBody>
      </p:sp>
      <p:sp>
        <p:nvSpPr>
          <p:cNvPr id="8" name="TextBox 7"/>
          <p:cNvSpPr txBox="1"/>
          <p:nvPr/>
        </p:nvSpPr>
        <p:spPr>
          <a:xfrm>
            <a:off x="528401" y="552250"/>
            <a:ext cx="8046720" cy="522000"/>
          </a:xfrm>
          <a:prstGeom prst="rect">
            <a:avLst/>
          </a:prstGeom>
          <a:solidFill>
            <a:srgbClr val="005024"/>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a:t>Programme 3: University Education</a:t>
            </a:r>
            <a:endParaRPr lang="en-ZA" dirty="0"/>
          </a:p>
        </p:txBody>
      </p:sp>
      <p:sp>
        <p:nvSpPr>
          <p:cNvPr id="9" name="Content Placeholder 2"/>
          <p:cNvSpPr txBox="1">
            <a:spLocks/>
          </p:cNvSpPr>
          <p:nvPr/>
        </p:nvSpPr>
        <p:spPr bwMode="auto">
          <a:xfrm>
            <a:off x="531813" y="1143204"/>
            <a:ext cx="8043308" cy="51051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fontAlgn="ctr"/>
            <a:r>
              <a:rPr lang="en-GB" sz="2400" dirty="0"/>
              <a:t>The purpose of the programme is to develop and coordinate policy and regulatory frameworks for an effective and efficient university education system and it provides financial support to universities, the NSFAS and the National Institute of Higher Education (NIHE</a:t>
            </a:r>
            <a:r>
              <a:rPr lang="en-GB" sz="2400" dirty="0" smtClean="0"/>
              <a:t>)</a:t>
            </a:r>
          </a:p>
          <a:p>
            <a:pPr fontAlgn="ctr"/>
            <a:r>
              <a:rPr lang="en-GB" sz="2400" dirty="0" smtClean="0"/>
              <a:t>The </a:t>
            </a:r>
            <a:r>
              <a:rPr lang="en-GB" sz="2400" dirty="0"/>
              <a:t>programme had 29 </a:t>
            </a:r>
            <a:r>
              <a:rPr lang="en-GB" sz="2400" dirty="0" smtClean="0"/>
              <a:t>targets </a:t>
            </a:r>
            <a:r>
              <a:rPr lang="en-GB" sz="2400" dirty="0"/>
              <a:t>in the 2016/17 </a:t>
            </a:r>
            <a:r>
              <a:rPr lang="en-GB" sz="2400" dirty="0" smtClean="0"/>
              <a:t>APP of which 19 were due for completion during the fourth quarter</a:t>
            </a:r>
          </a:p>
          <a:p>
            <a:pPr fontAlgn="ctr"/>
            <a:r>
              <a:rPr lang="en-GB" sz="2400" dirty="0" smtClean="0"/>
              <a:t>Of the 19 targets, 13 (68%) were achieved </a:t>
            </a:r>
            <a:r>
              <a:rPr lang="en-ZA" sz="2400" kern="0" dirty="0" smtClean="0">
                <a:cs typeface="Arial" pitchFamily="34" charset="0"/>
              </a:rPr>
              <a:t>covering the </a:t>
            </a:r>
            <a:r>
              <a:rPr lang="en-ZA" sz="2400" kern="0" dirty="0">
                <a:cs typeface="Arial" pitchFamily="34" charset="0"/>
              </a:rPr>
              <a:t>following areas</a:t>
            </a:r>
            <a:r>
              <a:rPr lang="en-ZA" sz="2400" kern="0" dirty="0" smtClean="0">
                <a:cs typeface="Arial" pitchFamily="34" charset="0"/>
              </a:rPr>
              <a:t>:</a:t>
            </a:r>
            <a:endParaRPr lang="en-ZA" sz="2400" kern="0" dirty="0">
              <a:cs typeface="Arial" pitchFamily="34" charset="0"/>
            </a:endParaRPr>
          </a:p>
          <a:p>
            <a:pPr lvl="1" eaLnBrk="1" hangingPunct="1"/>
            <a:r>
              <a:rPr lang="en-ZA" sz="2400" kern="0" dirty="0">
                <a:cs typeface="Arial" pitchFamily="34" charset="0"/>
              </a:rPr>
              <a:t>Steering </a:t>
            </a:r>
            <a:r>
              <a:rPr lang="en-ZA" sz="2400" kern="0" dirty="0" smtClean="0">
                <a:cs typeface="Arial" pitchFamily="34" charset="0"/>
              </a:rPr>
              <a:t>mechanisms development</a:t>
            </a:r>
            <a:endParaRPr lang="en-ZA" sz="2400" kern="0" dirty="0">
              <a:cs typeface="Arial" pitchFamily="34" charset="0"/>
            </a:endParaRPr>
          </a:p>
          <a:p>
            <a:pPr lvl="1" eaLnBrk="1" hangingPunct="1"/>
            <a:r>
              <a:rPr lang="en-ZA" sz="2400" kern="0" dirty="0" smtClean="0">
                <a:cs typeface="Arial" pitchFamily="34" charset="0"/>
              </a:rPr>
              <a:t>Integrated planning </a:t>
            </a:r>
          </a:p>
          <a:p>
            <a:pPr lvl="1" eaLnBrk="1" hangingPunct="1"/>
            <a:r>
              <a:rPr lang="en-ZA" sz="2400" kern="0" dirty="0" smtClean="0">
                <a:cs typeface="Arial" pitchFamily="34" charset="0"/>
              </a:rPr>
              <a:t>Implementation Monitoring</a:t>
            </a:r>
          </a:p>
          <a:p>
            <a:pPr marL="0" indent="0">
              <a:buNone/>
            </a:pPr>
            <a:endParaRPr lang="en-ZA" sz="2000" kern="0" dirty="0" smtClean="0">
              <a:cs typeface="Arial" pitchFamily="34" charset="0"/>
            </a:endParaRPr>
          </a:p>
        </p:txBody>
      </p:sp>
    </p:spTree>
    <p:extLst>
      <p:ext uri="{BB962C8B-B14F-4D97-AF65-F5344CB8AC3E}">
        <p14:creationId xmlns:p14="http://schemas.microsoft.com/office/powerpoint/2010/main" xmlns="" val="31073483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5875"/>
            <a:ext cx="9144000" cy="687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6</a:t>
            </a:fld>
            <a:endParaRPr lang="en-US" altLang="en-US" sz="1400" b="1" dirty="0"/>
          </a:p>
        </p:txBody>
      </p:sp>
      <p:sp>
        <p:nvSpPr>
          <p:cNvPr id="7" name="TextBox 6"/>
          <p:cNvSpPr txBox="1"/>
          <p:nvPr/>
        </p:nvSpPr>
        <p:spPr>
          <a:xfrm>
            <a:off x="548640" y="501000"/>
            <a:ext cx="8046720" cy="522000"/>
          </a:xfrm>
          <a:prstGeom prst="rect">
            <a:avLst/>
          </a:prstGeom>
          <a:solidFill>
            <a:srgbClr val="005024"/>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a:t>Programme 3: University Education</a:t>
            </a:r>
            <a:endParaRPr lang="en-ZA" dirty="0"/>
          </a:p>
        </p:txBody>
      </p:sp>
      <p:sp>
        <p:nvSpPr>
          <p:cNvPr id="2" name="Content Placeholder 1"/>
          <p:cNvSpPr>
            <a:spLocks noGrp="1"/>
          </p:cNvSpPr>
          <p:nvPr>
            <p:ph idx="1"/>
          </p:nvPr>
        </p:nvSpPr>
        <p:spPr>
          <a:xfrm>
            <a:off x="548640" y="1143000"/>
            <a:ext cx="8046720" cy="5029200"/>
          </a:xfrm>
        </p:spPr>
        <p:txBody>
          <a:bodyPr/>
          <a:lstStyle/>
          <a:p>
            <a:pPr marL="0" indent="0">
              <a:buNone/>
            </a:pPr>
            <a:r>
              <a:rPr lang="en-GB" sz="2400" b="1" dirty="0" smtClean="0"/>
              <a:t>Steering mechanisms (Approved)</a:t>
            </a:r>
          </a:p>
          <a:p>
            <a:r>
              <a:rPr lang="en-GB" sz="2400" dirty="0" smtClean="0"/>
              <a:t>Governance </a:t>
            </a:r>
            <a:r>
              <a:rPr lang="en-GB" sz="2400" dirty="0"/>
              <a:t>indicators </a:t>
            </a:r>
            <a:r>
              <a:rPr lang="en-GB" sz="2400" dirty="0" smtClean="0"/>
              <a:t>for universities </a:t>
            </a:r>
          </a:p>
          <a:p>
            <a:r>
              <a:rPr lang="en-GB" sz="2400" dirty="0" smtClean="0"/>
              <a:t>Policy </a:t>
            </a:r>
            <a:r>
              <a:rPr lang="en-GB" sz="2400" dirty="0"/>
              <a:t>on Minimum Requirements for Programmes leading to Qualifications in Higher Education for Early Childhood Educators </a:t>
            </a:r>
            <a:r>
              <a:rPr lang="en-GB" sz="2400" dirty="0" smtClean="0"/>
              <a:t>(published </a:t>
            </a:r>
            <a:r>
              <a:rPr lang="en-GB" sz="2400" dirty="0"/>
              <a:t>as policy in Government Gazette No. 299 on 31 March </a:t>
            </a:r>
            <a:r>
              <a:rPr lang="en-GB" sz="2400" dirty="0" smtClean="0"/>
              <a:t>2017).</a:t>
            </a:r>
          </a:p>
          <a:p>
            <a:r>
              <a:rPr lang="en-GB" sz="2400" dirty="0" smtClean="0"/>
              <a:t>Ministerial </a:t>
            </a:r>
            <a:r>
              <a:rPr lang="en-GB" sz="2400" dirty="0"/>
              <a:t>Statement to guide the management and utilisation of the University Development </a:t>
            </a:r>
            <a:r>
              <a:rPr lang="en-GB" sz="2400" dirty="0" smtClean="0"/>
              <a:t>Grant</a:t>
            </a:r>
          </a:p>
          <a:p>
            <a:pPr marL="0" indent="0">
              <a:buNone/>
            </a:pPr>
            <a:endParaRPr lang="en-GB" sz="2400" b="1" dirty="0" smtClean="0"/>
          </a:p>
          <a:p>
            <a:pPr marL="0" indent="0">
              <a:buNone/>
            </a:pPr>
            <a:r>
              <a:rPr lang="en-GB" sz="2400" b="1" dirty="0" smtClean="0"/>
              <a:t>Integrated Plans (Approved)</a:t>
            </a:r>
          </a:p>
          <a:p>
            <a:r>
              <a:rPr lang="en-GB" sz="2400" dirty="0" smtClean="0"/>
              <a:t>An </a:t>
            </a:r>
            <a:r>
              <a:rPr lang="en-GB" sz="2400" dirty="0"/>
              <a:t>integrated plan for offering NQF </a:t>
            </a:r>
            <a:r>
              <a:rPr lang="en-GB" sz="2400" dirty="0" smtClean="0"/>
              <a:t>level 5 </a:t>
            </a:r>
            <a:r>
              <a:rPr lang="en-GB" sz="2400" dirty="0"/>
              <a:t>qualifications in the PSET </a:t>
            </a:r>
            <a:r>
              <a:rPr lang="en-GB" sz="2400" dirty="0" smtClean="0"/>
              <a:t>system</a:t>
            </a:r>
          </a:p>
          <a:p>
            <a:pPr marL="0" indent="0">
              <a:buNone/>
            </a:pPr>
            <a:endParaRPr lang="en-GB" sz="2000" b="1" dirty="0" smtClean="0"/>
          </a:p>
        </p:txBody>
      </p:sp>
    </p:spTree>
    <p:extLst>
      <p:ext uri="{BB962C8B-B14F-4D97-AF65-F5344CB8AC3E}">
        <p14:creationId xmlns:p14="http://schemas.microsoft.com/office/powerpoint/2010/main" xmlns="" val="20920542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5875"/>
            <a:ext cx="9144000" cy="687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7</a:t>
            </a:fld>
            <a:endParaRPr lang="en-US" altLang="en-US" sz="1400" b="1" dirty="0"/>
          </a:p>
        </p:txBody>
      </p:sp>
      <p:sp>
        <p:nvSpPr>
          <p:cNvPr id="7" name="TextBox 6"/>
          <p:cNvSpPr txBox="1"/>
          <p:nvPr/>
        </p:nvSpPr>
        <p:spPr>
          <a:xfrm>
            <a:off x="531813" y="522865"/>
            <a:ext cx="8046720" cy="522000"/>
          </a:xfrm>
          <a:prstGeom prst="rect">
            <a:avLst/>
          </a:prstGeom>
          <a:solidFill>
            <a:srgbClr val="005024"/>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a:t>Programme 3: University Education</a:t>
            </a:r>
            <a:endParaRPr lang="en-ZA" dirty="0"/>
          </a:p>
        </p:txBody>
      </p:sp>
      <p:sp>
        <p:nvSpPr>
          <p:cNvPr id="2" name="Content Placeholder 1"/>
          <p:cNvSpPr>
            <a:spLocks noGrp="1"/>
          </p:cNvSpPr>
          <p:nvPr>
            <p:ph idx="1"/>
          </p:nvPr>
        </p:nvSpPr>
        <p:spPr>
          <a:xfrm>
            <a:off x="457200" y="1219200"/>
            <a:ext cx="8229600" cy="5029200"/>
          </a:xfrm>
        </p:spPr>
        <p:txBody>
          <a:bodyPr/>
          <a:lstStyle/>
          <a:p>
            <a:endParaRPr lang="en-GB" sz="1800" dirty="0" smtClean="0"/>
          </a:p>
          <a:p>
            <a:endParaRPr lang="en-ZA" sz="1800" dirty="0"/>
          </a:p>
        </p:txBody>
      </p:sp>
      <p:sp>
        <p:nvSpPr>
          <p:cNvPr id="8" name="Content Placeholder 1"/>
          <p:cNvSpPr txBox="1">
            <a:spLocks/>
          </p:cNvSpPr>
          <p:nvPr/>
        </p:nvSpPr>
        <p:spPr bwMode="auto">
          <a:xfrm>
            <a:off x="531812" y="936265"/>
            <a:ext cx="8046721"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endParaRPr lang="en-GB" sz="2400" b="1" dirty="0" smtClean="0"/>
          </a:p>
          <a:p>
            <a:pPr marL="0" indent="0">
              <a:buNone/>
            </a:pPr>
            <a:r>
              <a:rPr lang="en-GB" sz="2400" b="1" dirty="0" smtClean="0"/>
              <a:t>Monitoring </a:t>
            </a:r>
            <a:r>
              <a:rPr lang="en-GB" sz="2400" b="1" dirty="0"/>
              <a:t>reports (Approved</a:t>
            </a:r>
            <a:r>
              <a:rPr lang="en-GB" sz="2400" b="1" dirty="0" smtClean="0"/>
              <a:t>)</a:t>
            </a:r>
          </a:p>
          <a:p>
            <a:r>
              <a:rPr lang="en-GB" sz="2400" dirty="0" smtClean="0"/>
              <a:t>A </a:t>
            </a:r>
            <a:r>
              <a:rPr lang="en-GB" sz="2400" dirty="0"/>
              <a:t>consolidated Report on the effective use of the Infrastructure Development Grant </a:t>
            </a:r>
          </a:p>
          <a:p>
            <a:r>
              <a:rPr lang="en-GB" sz="2400" dirty="0"/>
              <a:t>Annual report on the use of the New Universities Earmarked Grant </a:t>
            </a:r>
          </a:p>
          <a:p>
            <a:r>
              <a:rPr lang="en-GB" sz="2400" dirty="0"/>
              <a:t>Report on the Ministerial Enrolment Targets</a:t>
            </a:r>
          </a:p>
          <a:p>
            <a:r>
              <a:rPr lang="en-ZA" sz="2400" kern="0" dirty="0" smtClean="0"/>
              <a:t>Annual </a:t>
            </a:r>
            <a:r>
              <a:rPr lang="en-ZA" sz="2400" kern="0" dirty="0"/>
              <a:t>Report on the compliance of Private Higher Education </a:t>
            </a:r>
            <a:r>
              <a:rPr lang="en-ZA" sz="2400" kern="0" dirty="0" smtClean="0"/>
              <a:t>Institutions</a:t>
            </a:r>
          </a:p>
          <a:p>
            <a:r>
              <a:rPr lang="en-GB" sz="2400" dirty="0" smtClean="0"/>
              <a:t>Annual </a:t>
            </a:r>
            <a:r>
              <a:rPr lang="en-GB" sz="2400" dirty="0"/>
              <a:t>Report on the implementation of the SSAUF Programme </a:t>
            </a:r>
            <a:endParaRPr lang="en-GB" sz="2400" dirty="0" smtClean="0"/>
          </a:p>
        </p:txBody>
      </p:sp>
    </p:spTree>
    <p:extLst>
      <p:ext uri="{BB962C8B-B14F-4D97-AF65-F5344CB8AC3E}">
        <p14:creationId xmlns:p14="http://schemas.microsoft.com/office/powerpoint/2010/main" xmlns="" val="31411011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5875"/>
            <a:ext cx="9144000" cy="687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8</a:t>
            </a:fld>
            <a:endParaRPr lang="en-US" altLang="en-US" sz="1400" b="1" dirty="0"/>
          </a:p>
        </p:txBody>
      </p:sp>
      <p:sp>
        <p:nvSpPr>
          <p:cNvPr id="7" name="TextBox 6"/>
          <p:cNvSpPr txBox="1"/>
          <p:nvPr/>
        </p:nvSpPr>
        <p:spPr>
          <a:xfrm>
            <a:off x="531813" y="522865"/>
            <a:ext cx="8046720" cy="522000"/>
          </a:xfrm>
          <a:prstGeom prst="rect">
            <a:avLst/>
          </a:prstGeom>
          <a:solidFill>
            <a:srgbClr val="005024"/>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a:t>Programme 3: University Education</a:t>
            </a:r>
            <a:endParaRPr lang="en-ZA" dirty="0"/>
          </a:p>
        </p:txBody>
      </p:sp>
      <p:sp>
        <p:nvSpPr>
          <p:cNvPr id="2" name="Content Placeholder 1"/>
          <p:cNvSpPr>
            <a:spLocks noGrp="1"/>
          </p:cNvSpPr>
          <p:nvPr>
            <p:ph idx="1"/>
          </p:nvPr>
        </p:nvSpPr>
        <p:spPr>
          <a:xfrm>
            <a:off x="457200" y="1219200"/>
            <a:ext cx="8229600" cy="5029200"/>
          </a:xfrm>
        </p:spPr>
        <p:txBody>
          <a:bodyPr/>
          <a:lstStyle/>
          <a:p>
            <a:endParaRPr lang="en-GB" sz="1800" dirty="0" smtClean="0"/>
          </a:p>
          <a:p>
            <a:endParaRPr lang="en-ZA" sz="1800" dirty="0"/>
          </a:p>
        </p:txBody>
      </p:sp>
      <p:sp>
        <p:nvSpPr>
          <p:cNvPr id="8" name="Content Placeholder 1"/>
          <p:cNvSpPr txBox="1">
            <a:spLocks/>
          </p:cNvSpPr>
          <p:nvPr/>
        </p:nvSpPr>
        <p:spPr bwMode="auto">
          <a:xfrm>
            <a:off x="531812" y="936265"/>
            <a:ext cx="8046721"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endParaRPr lang="en-GB" sz="2400" dirty="0" smtClean="0"/>
          </a:p>
          <a:p>
            <a:r>
              <a:rPr lang="en-GB" sz="2400" dirty="0" smtClean="0"/>
              <a:t>A </a:t>
            </a:r>
            <a:r>
              <a:rPr lang="en-GB" sz="2400" dirty="0"/>
              <a:t>Report on the Council Capacity Development </a:t>
            </a:r>
            <a:r>
              <a:rPr lang="en-GB" sz="2400" dirty="0" smtClean="0"/>
              <a:t>Programme</a:t>
            </a:r>
          </a:p>
          <a:p>
            <a:r>
              <a:rPr lang="en-GB" sz="2400" dirty="0" smtClean="0"/>
              <a:t>A </a:t>
            </a:r>
            <a:r>
              <a:rPr lang="en-GB" sz="2400" dirty="0"/>
              <a:t>Report on student support services in Higher Education </a:t>
            </a:r>
            <a:r>
              <a:rPr lang="en-GB" sz="2400" dirty="0" smtClean="0"/>
              <a:t>Institutions.</a:t>
            </a:r>
          </a:p>
          <a:p>
            <a:r>
              <a:rPr lang="en-GB" sz="2400" dirty="0"/>
              <a:t>An updated cohort study report including the 2015 audited data </a:t>
            </a:r>
            <a:r>
              <a:rPr lang="en-GB" sz="2400" dirty="0" smtClean="0"/>
              <a:t>(published </a:t>
            </a:r>
            <a:r>
              <a:rPr lang="en-GB" sz="2400" dirty="0"/>
              <a:t>on the Departmental website on 31 March </a:t>
            </a:r>
            <a:r>
              <a:rPr lang="en-GB" sz="2400" dirty="0" smtClean="0"/>
              <a:t>2017).</a:t>
            </a:r>
          </a:p>
          <a:p>
            <a:r>
              <a:rPr lang="en-GB" sz="2400" dirty="0"/>
              <a:t>A report on the 2016 BRICS Academic Forum and Think Tank </a:t>
            </a:r>
            <a:r>
              <a:rPr lang="en-GB" sz="2400" dirty="0" smtClean="0"/>
              <a:t>partnerships</a:t>
            </a:r>
            <a:r>
              <a:rPr lang="en-GB" sz="2000" dirty="0" smtClean="0"/>
              <a:t>.</a:t>
            </a:r>
          </a:p>
          <a:p>
            <a:endParaRPr lang="en-GB" sz="2000" kern="0" dirty="0" smtClean="0"/>
          </a:p>
        </p:txBody>
      </p:sp>
    </p:spTree>
    <p:extLst>
      <p:ext uri="{BB962C8B-B14F-4D97-AF65-F5344CB8AC3E}">
        <p14:creationId xmlns:p14="http://schemas.microsoft.com/office/powerpoint/2010/main" xmlns="" val="3184806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5875"/>
            <a:ext cx="9144000" cy="687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9</a:t>
            </a:fld>
            <a:endParaRPr lang="en-US" altLang="en-US" sz="1400" b="1" dirty="0"/>
          </a:p>
        </p:txBody>
      </p:sp>
      <p:sp>
        <p:nvSpPr>
          <p:cNvPr id="7" name="TextBox 6"/>
          <p:cNvSpPr txBox="1"/>
          <p:nvPr/>
        </p:nvSpPr>
        <p:spPr>
          <a:xfrm>
            <a:off x="548640" y="543580"/>
            <a:ext cx="8046720" cy="523220"/>
          </a:xfrm>
          <a:prstGeom prst="rect">
            <a:avLst/>
          </a:prstGeom>
          <a:solidFill>
            <a:srgbClr val="005024"/>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smtClean="0"/>
              <a:t>Status of targets not achieved: </a:t>
            </a:r>
            <a:r>
              <a:rPr lang="en-US" dirty="0" err="1" smtClean="0"/>
              <a:t>Programme</a:t>
            </a:r>
            <a:r>
              <a:rPr lang="en-US" dirty="0" smtClean="0"/>
              <a:t> 3</a:t>
            </a:r>
            <a:endParaRPr lang="en-ZA" dirty="0"/>
          </a:p>
        </p:txBody>
      </p:sp>
      <p:sp>
        <p:nvSpPr>
          <p:cNvPr id="2" name="Content Placeholder 1"/>
          <p:cNvSpPr>
            <a:spLocks noGrp="1"/>
          </p:cNvSpPr>
          <p:nvPr>
            <p:ph idx="1"/>
          </p:nvPr>
        </p:nvSpPr>
        <p:spPr>
          <a:xfrm>
            <a:off x="457200" y="1219200"/>
            <a:ext cx="8229600" cy="5029200"/>
          </a:xfrm>
        </p:spPr>
        <p:txBody>
          <a:bodyPr/>
          <a:lstStyle/>
          <a:p>
            <a:endParaRPr lang="en-GB" sz="1800" dirty="0" smtClean="0"/>
          </a:p>
          <a:p>
            <a:endParaRPr lang="en-ZA" sz="1800" dirty="0"/>
          </a:p>
        </p:txBody>
      </p:sp>
      <p:sp>
        <p:nvSpPr>
          <p:cNvPr id="8" name="Content Placeholder 1"/>
          <p:cNvSpPr txBox="1">
            <a:spLocks/>
          </p:cNvSpPr>
          <p:nvPr/>
        </p:nvSpPr>
        <p:spPr bwMode="auto">
          <a:xfrm>
            <a:off x="457200" y="1219200"/>
            <a:ext cx="836295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ZA" sz="2400" b="1" kern="0" dirty="0"/>
              <a:t>P</a:t>
            </a:r>
            <a:r>
              <a:rPr lang="en-ZA" sz="2400" b="1" kern="0" dirty="0" smtClean="0"/>
              <a:t>olicy </a:t>
            </a:r>
            <a:r>
              <a:rPr lang="en-ZA" sz="2400" b="1" kern="0" dirty="0"/>
              <a:t>on Creative and Innovation Outputs</a:t>
            </a:r>
            <a:r>
              <a:rPr lang="en-ZA" sz="2400" kern="0" dirty="0"/>
              <a:t> </a:t>
            </a:r>
            <a:endParaRPr lang="en-ZA" sz="2400" kern="0" dirty="0" smtClean="0"/>
          </a:p>
          <a:p>
            <a:pPr marL="347663" indent="-347663">
              <a:buNone/>
            </a:pPr>
            <a:r>
              <a:rPr lang="en-ZA" sz="2400" kern="0" dirty="0"/>
              <a:t>	</a:t>
            </a:r>
            <a:r>
              <a:rPr lang="en-ZA" sz="2400" kern="0" dirty="0" smtClean="0"/>
              <a:t>The </a:t>
            </a:r>
            <a:r>
              <a:rPr lang="en-ZA" sz="2400" kern="0" dirty="0"/>
              <a:t>publication of the policy was delayed due to the need to take the </a:t>
            </a:r>
            <a:r>
              <a:rPr lang="en-ZA" sz="2400" kern="0" dirty="0" smtClean="0"/>
              <a:t>Council on Higher Education (CHE) </a:t>
            </a:r>
            <a:r>
              <a:rPr lang="en-ZA" sz="2400" kern="0" dirty="0"/>
              <a:t>advice into account before a final version could be developed for the Minister's approval. </a:t>
            </a:r>
            <a:r>
              <a:rPr lang="en-ZA" sz="2400" kern="0" dirty="0" smtClean="0"/>
              <a:t>The Policy has since been </a:t>
            </a:r>
            <a:r>
              <a:rPr lang="en-ZA" sz="2400" kern="0" dirty="0"/>
              <a:t>published in the Government Gazette for implementation and no further action is </a:t>
            </a:r>
            <a:r>
              <a:rPr lang="en-ZA" sz="2400" kern="0" dirty="0" smtClean="0"/>
              <a:t>required. </a:t>
            </a:r>
          </a:p>
          <a:p>
            <a:r>
              <a:rPr lang="en-GB" sz="2400" b="1" dirty="0" smtClean="0"/>
              <a:t>Report </a:t>
            </a:r>
            <a:r>
              <a:rPr lang="en-GB" sz="2400" b="1" dirty="0"/>
              <a:t>on the 2015 Research Outputs of universities </a:t>
            </a:r>
            <a:endParaRPr lang="en-GB" sz="2400" b="1" dirty="0" smtClean="0"/>
          </a:p>
          <a:p>
            <a:pPr marL="347663" indent="-347663">
              <a:buNone/>
            </a:pPr>
            <a:r>
              <a:rPr lang="en-GB" sz="2400" dirty="0" smtClean="0"/>
              <a:t>	The report was </a:t>
            </a:r>
            <a:r>
              <a:rPr lang="en-GB" sz="2400" dirty="0"/>
              <a:t>approved by the Director-General on </a:t>
            </a:r>
            <a:r>
              <a:rPr lang="en-GB" sz="2400" dirty="0" smtClean="0"/>
              <a:t>        29 </a:t>
            </a:r>
            <a:r>
              <a:rPr lang="en-GB" sz="2400" dirty="0"/>
              <a:t>March 2017. However, it was </a:t>
            </a:r>
            <a:r>
              <a:rPr lang="en-GB" sz="2400" dirty="0" smtClean="0"/>
              <a:t>erroneously not </a:t>
            </a:r>
            <a:r>
              <a:rPr lang="en-GB" sz="2400" dirty="0"/>
              <a:t>published on the </a:t>
            </a:r>
            <a:r>
              <a:rPr lang="en-GB" sz="2400" dirty="0" smtClean="0"/>
              <a:t>website </a:t>
            </a:r>
            <a:r>
              <a:rPr lang="en-GB" sz="2400" dirty="0"/>
              <a:t>by 31 March 2017 as required in terms of the </a:t>
            </a:r>
            <a:r>
              <a:rPr lang="en-GB" sz="2400" dirty="0" smtClean="0"/>
              <a:t>APP. The report has since been published.</a:t>
            </a:r>
          </a:p>
          <a:p>
            <a:pPr marL="0" indent="0">
              <a:buNone/>
            </a:pPr>
            <a:endParaRPr lang="en-GB" sz="2000" kern="0" dirty="0" smtClean="0"/>
          </a:p>
        </p:txBody>
      </p:sp>
    </p:spTree>
    <p:extLst>
      <p:ext uri="{BB962C8B-B14F-4D97-AF65-F5344CB8AC3E}">
        <p14:creationId xmlns:p14="http://schemas.microsoft.com/office/powerpoint/2010/main" xmlns="" val="3072663904"/>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6908</TotalTime>
  <Words>3420</Words>
  <Application>Microsoft Office PowerPoint</Application>
  <PresentationFormat>On-screen Show (4:3)</PresentationFormat>
  <Paragraphs>659</Paragraphs>
  <Slides>47</Slides>
  <Notes>34</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vector>
  </TitlesOfParts>
  <Company>Dept of Education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 OF BASIC EDUCATION</dc:title>
  <dc:creator>molalekoa.n</dc:creator>
  <cp:lastModifiedBy>PUMZA</cp:lastModifiedBy>
  <cp:revision>424</cp:revision>
  <cp:lastPrinted>2017-06-09T12:12:16Z</cp:lastPrinted>
  <dcterms:created xsi:type="dcterms:W3CDTF">2010-10-01T19:49:50Z</dcterms:created>
  <dcterms:modified xsi:type="dcterms:W3CDTF">2017-06-15T09:28:47Z</dcterms:modified>
</cp:coreProperties>
</file>