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9" r:id="rId4"/>
    <p:sldId id="267" r:id="rId5"/>
    <p:sldId id="269" r:id="rId6"/>
    <p:sldId id="270" r:id="rId7"/>
    <p:sldId id="272" r:id="rId8"/>
    <p:sldId id="273" r:id="rId9"/>
    <p:sldId id="274" r:id="rId10"/>
    <p:sldId id="275" r:id="rId11"/>
    <p:sldId id="276" r:id="rId12"/>
    <p:sldId id="277" r:id="rId13"/>
    <p:sldId id="278" r:id="rId14"/>
    <p:sldId id="279" r:id="rId15"/>
    <p:sldId id="280" r:id="rId16"/>
    <p:sldId id="281" r:id="rId17"/>
    <p:sldId id="284" r:id="rId18"/>
    <p:sldId id="285" r:id="rId19"/>
    <p:sldId id="286" r:id="rId20"/>
    <p:sldId id="287" r:id="rId21"/>
    <p:sldId id="288" r:id="rId22"/>
    <p:sldId id="325"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3174" y="-1236"/>
      </p:cViewPr>
      <p:guideLst>
        <p:guide orient="horz" pos="2016"/>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56818BA-01C9-48BA-ACF2-7F93941A9A1D}" type="datetimeFigureOut">
              <a:rPr lang="en-US" smtClean="0"/>
              <a:pPr/>
              <a:t>6/15/2017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E65A3CC-A489-40F0-85D5-CE31E9102741}" type="slidenum">
              <a:rPr lang="en-US" smtClean="0"/>
              <a:pPr/>
              <a:t>‹#›</a:t>
            </a:fld>
            <a:endParaRPr lang="en-US"/>
          </a:p>
        </p:txBody>
      </p:sp>
    </p:spTree>
    <p:extLst>
      <p:ext uri="{BB962C8B-B14F-4D97-AF65-F5344CB8AC3E}">
        <p14:creationId xmlns:p14="http://schemas.microsoft.com/office/powerpoint/2010/main" xmlns="" val="2592115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507BF2F-097D-4C5C-9503-0578C4D1101D}" type="datetimeFigureOut">
              <a:rPr lang="en-US" smtClean="0"/>
              <a:pPr/>
              <a:t>6/15/2017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CC4CE50-2AF2-4359-B1F0-3F22CCB112F7}" type="slidenum">
              <a:rPr lang="en-US" smtClean="0"/>
              <a:pPr/>
              <a:t>‹#›</a:t>
            </a:fld>
            <a:endParaRPr lang="en-US"/>
          </a:p>
        </p:txBody>
      </p:sp>
    </p:spTree>
    <p:extLst>
      <p:ext uri="{BB962C8B-B14F-4D97-AF65-F5344CB8AC3E}">
        <p14:creationId xmlns:p14="http://schemas.microsoft.com/office/powerpoint/2010/main" xmlns="" val="310174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9" name="Picture 8" descr="Justice logo on white.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5715000"/>
            <a:ext cx="2974721" cy="1004316"/>
          </a:xfrm>
          <a:prstGeom prst="rect">
            <a:avLst/>
          </a:prstGeom>
        </p:spPr>
      </p:pic>
      <p:pic>
        <p:nvPicPr>
          <p:cNvPr id="10" name="Picture 9" descr="DOJ&amp;CD revised foot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5334000"/>
            <a:ext cx="9144000" cy="274137"/>
          </a:xfrm>
          <a:prstGeom prst="rect">
            <a:avLst/>
          </a:prstGeom>
        </p:spPr>
      </p:pic>
      <p:pic>
        <p:nvPicPr>
          <p:cNvPr id="11" name="Picture 10" descr="DOJ&amp;CD revised header.jpg"/>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pic>
        <p:nvPicPr>
          <p:cNvPr id="2" name="Picture 1" descr="DOJ&amp;CD handles.jpg"/>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6172200" y="5791200"/>
            <a:ext cx="2529840" cy="500218"/>
          </a:xfrm>
          <a:prstGeom prst="rect">
            <a:avLst/>
          </a:prstGeom>
        </p:spPr>
      </p:pic>
    </p:spTree>
    <p:extLst>
      <p:ext uri="{BB962C8B-B14F-4D97-AF65-F5344CB8AC3E}">
        <p14:creationId xmlns:p14="http://schemas.microsoft.com/office/powerpoint/2010/main" xmlns="" val="34248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2" name="Picture 1" descr="DOJ&amp;CD revised footer.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6096000"/>
            <a:ext cx="9144000" cy="274137"/>
          </a:xfrm>
          <a:prstGeom prst="rect">
            <a:avLst/>
          </a:prstGeom>
        </p:spPr>
      </p:pic>
      <p:pic>
        <p:nvPicPr>
          <p:cNvPr id="3" name="Picture 2" descr="DOJ&amp;CD revised head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spTree>
    <p:extLst>
      <p:ext uri="{BB962C8B-B14F-4D97-AF65-F5344CB8AC3E}">
        <p14:creationId xmlns:p14="http://schemas.microsoft.com/office/powerpoint/2010/main" xmlns="" val="4154487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A0CC-561A-40B8-AE39-C5C7C45F0407}" type="datetimeFigureOut">
              <a:rPr lang="en-US" smtClean="0"/>
              <a:pPr/>
              <a:t>6/15/2017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0837-FA77-4606-8156-BAD282C0647B}" type="slidenum">
              <a:rPr lang="en-US" smtClean="0"/>
              <a:pPr/>
              <a:t>‹#›</a:t>
            </a:fld>
            <a:endParaRPr lang="en-US"/>
          </a:p>
        </p:txBody>
      </p:sp>
    </p:spTree>
    <p:extLst>
      <p:ext uri="{BB962C8B-B14F-4D97-AF65-F5344CB8AC3E}">
        <p14:creationId xmlns:p14="http://schemas.microsoft.com/office/powerpoint/2010/main" xmlns="" val="22913629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209800"/>
            <a:ext cx="9067800" cy="1371600"/>
          </a:xfrm>
        </p:spPr>
        <p:txBody>
          <a:bodyPr>
            <a:normAutofit fontScale="90000"/>
          </a:bodyPr>
          <a:lstStyle/>
          <a:p>
            <a:r>
              <a:rPr lang="en-US" altLang="en-US" b="1" dirty="0" smtClean="0"/>
              <a:t>Courts </a:t>
            </a:r>
            <a:r>
              <a:rPr lang="en-US" altLang="en-US" b="1" dirty="0"/>
              <a:t>of Law Amendment Bill</a:t>
            </a:r>
            <a:br>
              <a:rPr lang="en-US" altLang="en-US" b="1" dirty="0"/>
            </a:br>
            <a:endParaRPr lang="en-US" dirty="0"/>
          </a:p>
        </p:txBody>
      </p:sp>
      <p:sp>
        <p:nvSpPr>
          <p:cNvPr id="3" name="Subtitle 2"/>
          <p:cNvSpPr>
            <a:spLocks noGrp="1"/>
          </p:cNvSpPr>
          <p:nvPr>
            <p:ph type="subTitle" idx="4294967295"/>
          </p:nvPr>
        </p:nvSpPr>
        <p:spPr>
          <a:xfrm>
            <a:off x="0" y="3429374"/>
            <a:ext cx="9144000" cy="1752600"/>
          </a:xfrm>
        </p:spPr>
        <p:txBody>
          <a:bodyPr/>
          <a:lstStyle/>
          <a:p>
            <a:pPr marL="0" indent="0" algn="ctr">
              <a:buNone/>
            </a:pPr>
            <a:r>
              <a:rPr lang="en-US" dirty="0" smtClean="0"/>
              <a:t>BRIEFING TO SELECT COMMITTEE ON SECURITY AND JUSTICE ON 14 JUNE 2017</a:t>
            </a:r>
            <a:endParaRPr lang="en-US" dirty="0"/>
          </a:p>
        </p:txBody>
      </p:sp>
    </p:spTree>
    <p:extLst>
      <p:ext uri="{BB962C8B-B14F-4D97-AF65-F5344CB8AC3E}">
        <p14:creationId xmlns:p14="http://schemas.microsoft.com/office/powerpoint/2010/main" xmlns="" val="11955316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lnSpcReduction="10000"/>
          </a:bodyPr>
          <a:lstStyle/>
          <a:p>
            <a:pPr marL="0" indent="0" algn="ctr">
              <a:buNone/>
            </a:pPr>
            <a:r>
              <a:rPr lang="en-US" altLang="en-US" sz="2400" b="1" dirty="0" smtClean="0"/>
              <a:t>Clause  6 Amendment </a:t>
            </a:r>
            <a:r>
              <a:rPr lang="en-US" altLang="en-US" sz="2400" b="1" dirty="0"/>
              <a:t>of section </a:t>
            </a:r>
            <a:r>
              <a:rPr lang="en-US" altLang="en-US" sz="2400" b="1" dirty="0" smtClean="0"/>
              <a:t>58</a:t>
            </a:r>
          </a:p>
          <a:p>
            <a:pPr marL="0" indent="0" algn="ctr">
              <a:buNone/>
            </a:pPr>
            <a:endParaRPr lang="en-US" altLang="en-US" sz="2400" b="1" dirty="0" smtClean="0"/>
          </a:p>
          <a:p>
            <a:pPr algn="just"/>
            <a:r>
              <a:rPr lang="en-US" altLang="en-US" sz="2400" b="1" dirty="0" smtClean="0"/>
              <a:t>The </a:t>
            </a:r>
            <a:r>
              <a:rPr lang="en-US" altLang="en-US" sz="2400" b="1" dirty="0"/>
              <a:t>court must enter judgment and make </a:t>
            </a:r>
            <a:r>
              <a:rPr lang="en-US" altLang="en-US" sz="2400" b="1" dirty="0" smtClean="0"/>
              <a:t>an </a:t>
            </a:r>
            <a:r>
              <a:rPr lang="en-US" altLang="en-US" sz="2400" b="1" dirty="0" err="1" smtClean="0"/>
              <a:t>instalment</a:t>
            </a:r>
            <a:r>
              <a:rPr lang="en-US" altLang="en-US" sz="2400" b="1" dirty="0" smtClean="0"/>
              <a:t> </a:t>
            </a:r>
            <a:r>
              <a:rPr lang="en-US" altLang="en-US" sz="2400" b="1" dirty="0"/>
              <a:t>order, not the clerk of the court</a:t>
            </a:r>
          </a:p>
          <a:p>
            <a:pPr algn="just"/>
            <a:r>
              <a:rPr lang="en-US" altLang="en-US" sz="2400" b="1" dirty="0"/>
              <a:t>More documentary proof of income and expenditure of the debtor is required</a:t>
            </a:r>
          </a:p>
          <a:p>
            <a:pPr algn="just"/>
            <a:r>
              <a:rPr lang="en-US" altLang="en-US" sz="2400" b="1" dirty="0"/>
              <a:t>If the claim is based on the NCA, it must be dealt with in terms of that Act</a:t>
            </a:r>
          </a:p>
          <a:p>
            <a:pPr algn="just"/>
            <a:r>
              <a:rPr lang="en-US" altLang="en-US" sz="2400" b="1" dirty="0">
                <a:solidFill>
                  <a:srgbClr val="000000"/>
                </a:solidFill>
              </a:rPr>
              <a:t>Court may </a:t>
            </a:r>
            <a:r>
              <a:rPr lang="en-US" altLang="en-US" sz="2400" b="1" dirty="0" err="1">
                <a:solidFill>
                  <a:srgbClr val="000000"/>
                </a:solidFill>
              </a:rPr>
              <a:t>authorise</a:t>
            </a:r>
            <a:r>
              <a:rPr lang="en-US" altLang="en-US" sz="2400" b="1" dirty="0">
                <a:solidFill>
                  <a:srgbClr val="000000"/>
                </a:solidFill>
              </a:rPr>
              <a:t> an EAO if the defendant is employed and the court is </a:t>
            </a:r>
            <a:r>
              <a:rPr lang="en-US" altLang="en-US" sz="2400" b="1" dirty="0" smtClean="0">
                <a:solidFill>
                  <a:srgbClr val="000000"/>
                </a:solidFill>
              </a:rPr>
              <a:t>satisfied</a:t>
            </a:r>
            <a:r>
              <a:rPr lang="en-US" altLang="en-US" sz="2400" b="1" dirty="0">
                <a:solidFill>
                  <a:srgbClr val="000000"/>
                </a:solidFill>
              </a:rPr>
              <a:t> that </a:t>
            </a:r>
            <a:r>
              <a:rPr lang="en-US" altLang="en-US" sz="2400" b="1" dirty="0"/>
              <a:t>it is just and equitable that an EAO be issued and the amount is appropriate </a:t>
            </a: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15811730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Autofit/>
          </a:bodyPr>
          <a:lstStyle/>
          <a:p>
            <a:pPr marL="0" indent="0" algn="ctr">
              <a:buNone/>
            </a:pPr>
            <a:r>
              <a:rPr lang="en-US" altLang="en-US" sz="2400" b="1" dirty="0" smtClean="0"/>
              <a:t>Clause  7  Amendment </a:t>
            </a:r>
            <a:r>
              <a:rPr lang="en-US" altLang="en-US" sz="2400" b="1" dirty="0"/>
              <a:t>of section </a:t>
            </a:r>
            <a:r>
              <a:rPr lang="en-US" altLang="en-US" sz="2400" b="1" dirty="0" smtClean="0"/>
              <a:t>65</a:t>
            </a:r>
          </a:p>
          <a:p>
            <a:pPr algn="just"/>
            <a:r>
              <a:rPr lang="en-US" altLang="en-US" sz="2400" b="1" dirty="0" smtClean="0"/>
              <a:t>Court </a:t>
            </a:r>
            <a:r>
              <a:rPr lang="en-US" altLang="en-US" sz="2400" b="1" dirty="0"/>
              <a:t>must order the judgment debtor to pay the judgment debt in instalments, not the clerk of the court</a:t>
            </a:r>
          </a:p>
          <a:p>
            <a:pPr algn="just"/>
            <a:r>
              <a:rPr lang="en-US" altLang="en-US" sz="2400" b="1" dirty="0"/>
              <a:t> More documentary proof of income and expenditure of the debtor is required</a:t>
            </a:r>
          </a:p>
          <a:p>
            <a:pPr algn="just"/>
            <a:r>
              <a:rPr lang="en-US" altLang="en-US" sz="2400" b="1" dirty="0"/>
              <a:t>If the claim is based on the NCA, it must be dealt with in terms of that Act</a:t>
            </a:r>
          </a:p>
          <a:p>
            <a:pPr algn="just"/>
            <a:r>
              <a:rPr lang="en-US" altLang="en-US" sz="2400" b="1" dirty="0"/>
              <a:t>Court may </a:t>
            </a:r>
            <a:r>
              <a:rPr lang="en-US" altLang="en-US" sz="2400" b="1" dirty="0" err="1"/>
              <a:t>authorise</a:t>
            </a:r>
            <a:r>
              <a:rPr lang="en-US" altLang="en-US" sz="2400" b="1" dirty="0"/>
              <a:t> an EAO if the defendant is employed and the court is </a:t>
            </a:r>
            <a:r>
              <a:rPr lang="en-US" altLang="en-US" sz="2400" b="1" dirty="0" smtClean="0"/>
              <a:t>satisfied that </a:t>
            </a:r>
            <a:r>
              <a:rPr lang="en-US" altLang="en-US" sz="2400" b="1" dirty="0"/>
              <a:t>it is just and equitable that an EAO be issued and the amount is appropriate </a:t>
            </a: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30587663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US" altLang="en-US" sz="2400" b="1" dirty="0" smtClean="0"/>
              <a:t>Clause  8  Amendment </a:t>
            </a:r>
            <a:r>
              <a:rPr lang="en-US" altLang="en-US" sz="2400" b="1" dirty="0"/>
              <a:t>of section </a:t>
            </a:r>
            <a:r>
              <a:rPr lang="en-US" altLang="en-US" sz="2400" b="1" dirty="0" smtClean="0"/>
              <a:t>65E</a:t>
            </a:r>
          </a:p>
          <a:p>
            <a:pPr algn="just"/>
            <a:r>
              <a:rPr lang="en-US" altLang="en-US" sz="2400" b="1" dirty="0" smtClean="0"/>
              <a:t>Section </a:t>
            </a:r>
            <a:r>
              <a:rPr lang="en-US" altLang="en-US" sz="2400" b="1" dirty="0"/>
              <a:t>65E(1)</a:t>
            </a:r>
            <a:r>
              <a:rPr lang="en-US" altLang="en-US" sz="2400" b="1" i="1" dirty="0"/>
              <a:t>(c)</a:t>
            </a:r>
            <a:r>
              <a:rPr lang="en-US" altLang="en-US" sz="2400" b="1" dirty="0"/>
              <a:t> – the reference to consent to an EAO is removed and the court must be satisfied </a:t>
            </a:r>
            <a:r>
              <a:rPr lang="en-US" altLang="en-US" sz="2400" b="1" dirty="0" smtClean="0"/>
              <a:t>that </a:t>
            </a:r>
            <a:r>
              <a:rPr lang="en-US" altLang="en-US" sz="2400" b="1" dirty="0"/>
              <a:t>it is just and equitable that an EAO be issued and the amount is appropriate </a:t>
            </a: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17252917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fontScale="92500" lnSpcReduction="20000"/>
          </a:bodyPr>
          <a:lstStyle/>
          <a:p>
            <a:pPr marL="0" indent="0" algn="ctr">
              <a:buNone/>
            </a:pPr>
            <a:r>
              <a:rPr lang="en-US" altLang="en-US" sz="2500" b="1" dirty="0" smtClean="0"/>
              <a:t>Clause  9  Amendment </a:t>
            </a:r>
            <a:r>
              <a:rPr lang="en-US" altLang="en-US" sz="2500" b="1" dirty="0"/>
              <a:t>of section </a:t>
            </a:r>
            <a:r>
              <a:rPr lang="en-US" altLang="en-US" sz="2500" b="1" dirty="0" smtClean="0"/>
              <a:t>65J</a:t>
            </a:r>
          </a:p>
          <a:p>
            <a:pPr algn="just"/>
            <a:r>
              <a:rPr lang="en-US" altLang="en-US" sz="2500" b="1" dirty="0" smtClean="0"/>
              <a:t>An </a:t>
            </a:r>
            <a:r>
              <a:rPr lang="en-US" altLang="en-US" sz="2500" b="1" dirty="0"/>
              <a:t>EAO must be issued from the court where </a:t>
            </a:r>
            <a:r>
              <a:rPr lang="en-US" altLang="en-US" sz="2500" b="1" dirty="0" smtClean="0"/>
              <a:t>the judgment </a:t>
            </a:r>
            <a:r>
              <a:rPr lang="en-US" altLang="en-US" sz="2500" b="1" dirty="0"/>
              <a:t>debtor resides, carries on business or is employed </a:t>
            </a:r>
          </a:p>
          <a:p>
            <a:pPr algn="just"/>
            <a:r>
              <a:rPr lang="en-US" altLang="en-US" sz="2500" b="1" dirty="0"/>
              <a:t>An EAO may only be issued </a:t>
            </a:r>
            <a:r>
              <a:rPr lang="en-US" altLang="en-US" sz="2500" b="1" dirty="0" smtClean="0"/>
              <a:t>after </a:t>
            </a:r>
            <a:r>
              <a:rPr lang="en-US" altLang="en-US" sz="2500" b="1" dirty="0" err="1" smtClean="0"/>
              <a:t>authorisation</a:t>
            </a:r>
            <a:r>
              <a:rPr lang="en-US" altLang="en-US" sz="2500" b="1" dirty="0" smtClean="0"/>
              <a:t> by the court</a:t>
            </a:r>
            <a:endParaRPr lang="en-US" altLang="en-US" sz="2500" b="1" dirty="0"/>
          </a:p>
          <a:p>
            <a:pPr algn="just"/>
            <a:r>
              <a:rPr lang="en-US" altLang="en-US" sz="2500" b="1" dirty="0"/>
              <a:t>Amount or total amount of instalments payable may not exceed 25% </a:t>
            </a:r>
            <a:r>
              <a:rPr lang="en-US" altLang="en-US" sz="2500" b="1" dirty="0" smtClean="0"/>
              <a:t> of the debtor’s basic salary</a:t>
            </a:r>
          </a:p>
          <a:p>
            <a:pPr algn="just"/>
            <a:r>
              <a:rPr lang="en-US" altLang="en-US" sz="2500" b="1" dirty="0" smtClean="0"/>
              <a:t>Provision is made for the division of the amount to be committed to an EAO where there is more than one EAO</a:t>
            </a:r>
            <a:endParaRPr lang="en-US" altLang="en-US" sz="2500" b="1" dirty="0"/>
          </a:p>
          <a:p>
            <a:pPr algn="just"/>
            <a:r>
              <a:rPr lang="en-US" altLang="en-US" sz="2500" b="1" dirty="0"/>
              <a:t>A </a:t>
            </a:r>
            <a:r>
              <a:rPr lang="en-US" altLang="en-US" sz="2500" b="1" dirty="0" smtClean="0"/>
              <a:t>notice </a:t>
            </a:r>
            <a:r>
              <a:rPr lang="en-US" altLang="en-US" sz="2500" b="1" dirty="0"/>
              <a:t>of intention to </a:t>
            </a:r>
            <a:r>
              <a:rPr lang="en-US" altLang="en-US" sz="2500" b="1" dirty="0" smtClean="0"/>
              <a:t>have </a:t>
            </a:r>
            <a:r>
              <a:rPr lang="en-US" altLang="en-US" sz="2500" b="1" dirty="0"/>
              <a:t>an EAO </a:t>
            </a:r>
            <a:r>
              <a:rPr lang="en-US" altLang="en-US" sz="2500" b="1" dirty="0" smtClean="0"/>
              <a:t>issued must </a:t>
            </a:r>
            <a:r>
              <a:rPr lang="en-US" altLang="en-US" sz="2500" b="1" dirty="0"/>
              <a:t>be served on the debtor and employer who may file notice of opposition</a:t>
            </a:r>
          </a:p>
          <a:p>
            <a:pPr algn="just"/>
            <a:r>
              <a:rPr lang="en-US" altLang="en-US" sz="2500" b="1" dirty="0"/>
              <a:t>If creditor or attorney does not accept reasons for opposition, matter may be set down in court for hearing</a:t>
            </a:r>
          </a:p>
          <a:p>
            <a:pPr marL="0" indent="0" algn="just">
              <a:buNone/>
            </a:pP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7072727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fontScale="92500" lnSpcReduction="10000"/>
          </a:bodyPr>
          <a:lstStyle/>
          <a:p>
            <a:pPr marL="0" indent="0" algn="ctr">
              <a:buNone/>
            </a:pPr>
            <a:r>
              <a:rPr lang="en-US" altLang="en-US" sz="2500" b="1" dirty="0" smtClean="0"/>
              <a:t>Clause  9  Amendment </a:t>
            </a:r>
            <a:r>
              <a:rPr lang="en-US" altLang="en-US" sz="2500" b="1" dirty="0"/>
              <a:t>of section </a:t>
            </a:r>
            <a:r>
              <a:rPr lang="en-US" altLang="en-US" sz="2500" b="1" dirty="0" smtClean="0"/>
              <a:t>65J continued/</a:t>
            </a:r>
          </a:p>
          <a:p>
            <a:pPr algn="just"/>
            <a:r>
              <a:rPr lang="en-US" altLang="en-US" sz="2500" b="1" dirty="0" smtClean="0"/>
              <a:t>The court may rescind or amend the EAO or make any order including an order as to the division of the amount available</a:t>
            </a:r>
          </a:p>
          <a:p>
            <a:pPr algn="just"/>
            <a:r>
              <a:rPr lang="en-US" altLang="en-US" sz="2500" b="1" dirty="0" smtClean="0"/>
              <a:t>Judgment </a:t>
            </a:r>
            <a:r>
              <a:rPr lang="en-US" altLang="en-US" sz="2500" b="1" dirty="0"/>
              <a:t>creditor or attorney must furnish the garnishee (employer) and debtor with </a:t>
            </a:r>
            <a:r>
              <a:rPr lang="en-US" altLang="en-US" sz="2500" b="1" dirty="0" smtClean="0"/>
              <a:t>quarterly </a:t>
            </a:r>
            <a:r>
              <a:rPr lang="en-US" altLang="en-US" sz="2500" b="1" dirty="0"/>
              <a:t>statements containing particulars of payments received and balance owing, free of charge</a:t>
            </a:r>
          </a:p>
          <a:p>
            <a:pPr algn="just"/>
            <a:r>
              <a:rPr lang="en-US" altLang="en-US" sz="2500" b="1" dirty="0"/>
              <a:t>After service of an EAO, if a garnishee believes or becomes aware or it is otherwise shown that the debtor will not have sufficient means left or that the amounts claimed are erroneous or not in accordance with the law, the judgment creditor or attorney must be notified without delay</a:t>
            </a:r>
          </a:p>
          <a:p>
            <a:pPr marL="0" indent="0" algn="just">
              <a:buNone/>
            </a:pP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4922478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lnSpcReduction="10000"/>
          </a:bodyPr>
          <a:lstStyle/>
          <a:p>
            <a:pPr marL="0" indent="0" algn="ctr">
              <a:buNone/>
            </a:pPr>
            <a:r>
              <a:rPr lang="en-US" altLang="en-US" sz="2400" b="1" dirty="0" smtClean="0"/>
              <a:t>Clause  9  Amendment </a:t>
            </a:r>
            <a:r>
              <a:rPr lang="en-US" altLang="en-US" sz="2400" b="1" dirty="0"/>
              <a:t>of section </a:t>
            </a:r>
            <a:r>
              <a:rPr lang="en-US" altLang="en-US" sz="2400" b="1" dirty="0" smtClean="0"/>
              <a:t>65J continued/</a:t>
            </a:r>
          </a:p>
          <a:p>
            <a:pPr algn="just">
              <a:lnSpc>
                <a:spcPct val="90000"/>
              </a:lnSpc>
            </a:pPr>
            <a:r>
              <a:rPr lang="en-US" altLang="en-US" sz="2400" b="1" dirty="0"/>
              <a:t>The judgment creditor or attorney </a:t>
            </a:r>
            <a:r>
              <a:rPr lang="en-US" altLang="en-US" sz="2400" b="1" dirty="0" smtClean="0"/>
              <a:t>must, if he or she does not accept the reasons for believing or knowing that the debtor will not have sufficient means, set the matter down for hearing</a:t>
            </a:r>
          </a:p>
          <a:p>
            <a:pPr algn="just">
              <a:lnSpc>
                <a:spcPct val="90000"/>
              </a:lnSpc>
            </a:pPr>
            <a:r>
              <a:rPr lang="en-US" altLang="en-US" sz="2400" b="1" dirty="0" smtClean="0"/>
              <a:t>The court may rescind </a:t>
            </a:r>
            <a:r>
              <a:rPr lang="en-US" altLang="en-US" sz="2400" b="1" dirty="0"/>
              <a:t>or amend the EAO or make any </a:t>
            </a:r>
            <a:r>
              <a:rPr lang="en-US" altLang="en-US" sz="2400" b="1" dirty="0" smtClean="0"/>
              <a:t>order including an order as to the division of the amount available </a:t>
            </a:r>
            <a:endParaRPr lang="en-US" altLang="en-US" sz="2400" b="1" dirty="0"/>
          </a:p>
          <a:p>
            <a:pPr algn="just">
              <a:lnSpc>
                <a:spcPct val="90000"/>
              </a:lnSpc>
            </a:pPr>
            <a:r>
              <a:rPr lang="en-US" altLang="en-US" sz="2400" b="1" dirty="0"/>
              <a:t>A garnishee who </a:t>
            </a:r>
            <a:r>
              <a:rPr lang="en-US" altLang="en-US" sz="2400" b="1" dirty="0" smtClean="0"/>
              <a:t>unreasonably fails </a:t>
            </a:r>
            <a:r>
              <a:rPr lang="en-US" altLang="en-US" sz="2400" b="1" dirty="0"/>
              <a:t>to timeously deduct the amount of the EAO or </a:t>
            </a:r>
            <a:r>
              <a:rPr lang="en-US" altLang="en-US" sz="2400" b="1" dirty="0" smtClean="0"/>
              <a:t>unreasonably fails </a:t>
            </a:r>
            <a:r>
              <a:rPr lang="en-US" altLang="en-US" sz="2400" b="1" dirty="0"/>
              <a:t>to timeously stop deductions after the full debt has been paid, is liable to repay additional costs and interest or any amount deducted after the debt has been paid, to the judgment debtor</a:t>
            </a:r>
          </a:p>
          <a:p>
            <a:pPr marL="0" indent="0" algn="just">
              <a:buNone/>
            </a:pP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1017870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US" altLang="en-US" sz="2400" b="1" dirty="0"/>
              <a:t>Clause </a:t>
            </a:r>
            <a:r>
              <a:rPr lang="en-US" altLang="en-US" sz="2400" b="1" dirty="0" smtClean="0"/>
              <a:t>10 </a:t>
            </a:r>
            <a:r>
              <a:rPr lang="en-US" altLang="en-US" sz="2400" b="1" dirty="0"/>
              <a:t>Amendment of section </a:t>
            </a:r>
            <a:r>
              <a:rPr lang="en-US" altLang="en-US" sz="2400" b="1" dirty="0" smtClean="0"/>
              <a:t>65M</a:t>
            </a:r>
          </a:p>
          <a:p>
            <a:pPr marL="0" indent="0" algn="ctr">
              <a:buNone/>
            </a:pPr>
            <a:endParaRPr lang="en-US" altLang="en-US" sz="2400" b="1" dirty="0" smtClean="0"/>
          </a:p>
          <a:p>
            <a:pPr algn="just"/>
            <a:r>
              <a:rPr lang="en-US" altLang="en-US" sz="2400" b="1" dirty="0" smtClean="0"/>
              <a:t>Section </a:t>
            </a:r>
            <a:r>
              <a:rPr lang="en-US" altLang="en-US" sz="2400" b="1" dirty="0"/>
              <a:t>65A(1)  - </a:t>
            </a:r>
            <a:r>
              <a:rPr lang="en-US" altLang="en-US" sz="2400" b="1" dirty="0" smtClean="0"/>
              <a:t>implies </a:t>
            </a:r>
            <a:r>
              <a:rPr lang="en-US" altLang="en-US" sz="2400" b="1" dirty="0"/>
              <a:t>regional courts cannot conduct financial enquiries</a:t>
            </a:r>
          </a:p>
          <a:p>
            <a:pPr algn="just"/>
            <a:r>
              <a:rPr lang="en-US" altLang="en-US" sz="2400" b="1" dirty="0"/>
              <a:t>The amendment provides for the transfer </a:t>
            </a:r>
            <a:r>
              <a:rPr lang="en-US" altLang="en-US" sz="2400" b="1" dirty="0" smtClean="0"/>
              <a:t>of judgments </a:t>
            </a:r>
            <a:r>
              <a:rPr lang="en-US" altLang="en-US" sz="2400" b="1" dirty="0"/>
              <a:t>of regional courts to district courts to conduct financial enquiries, similar to position with regard to High Court </a:t>
            </a:r>
            <a:r>
              <a:rPr lang="en-US" altLang="en-US" sz="2400" b="1" dirty="0" smtClean="0"/>
              <a:t>judgments</a:t>
            </a:r>
          </a:p>
          <a:p>
            <a:pPr marL="0" indent="0" algn="just">
              <a:buNone/>
            </a:pPr>
            <a:endParaRPr lang="en-US" altLang="en-US" sz="2300" b="1" dirty="0" smtClean="0"/>
          </a:p>
          <a:p>
            <a:pPr marL="0" indent="0" algn="just">
              <a:buNone/>
            </a:pPr>
            <a:endParaRPr lang="en-US" altLang="en-US" sz="2400" b="1" dirty="0" smtClean="0"/>
          </a:p>
          <a:p>
            <a:pPr marL="0" indent="0" algn="just">
              <a:buNone/>
            </a:pPr>
            <a:endParaRPr lang="en-US" altLang="en-US" sz="2400" b="1" dirty="0"/>
          </a:p>
          <a:p>
            <a:pPr marL="0" indent="0" algn="just">
              <a:buNone/>
            </a:pP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27385319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US" altLang="en-US" sz="2400" b="1" dirty="0"/>
              <a:t>Clause </a:t>
            </a:r>
            <a:r>
              <a:rPr lang="en-US" altLang="en-US" sz="2400" b="1" dirty="0" smtClean="0"/>
              <a:t>13 </a:t>
            </a:r>
            <a:r>
              <a:rPr lang="en-US" altLang="en-US" sz="2400" b="1" dirty="0"/>
              <a:t>Insertion of section </a:t>
            </a:r>
            <a:r>
              <a:rPr lang="en-US" altLang="en-US" sz="2400" b="1" dirty="0" smtClean="0"/>
              <a:t>106C</a:t>
            </a:r>
          </a:p>
          <a:p>
            <a:pPr algn="just"/>
            <a:r>
              <a:rPr lang="en-US" altLang="en-US" sz="2400" b="1" dirty="0"/>
              <a:t>Section 106C  - offences relating to judgments, </a:t>
            </a:r>
            <a:r>
              <a:rPr lang="en-US" altLang="en-US" sz="2400" b="1" dirty="0" smtClean="0"/>
              <a:t>EAOs </a:t>
            </a:r>
            <a:r>
              <a:rPr lang="en-US" altLang="en-US" sz="2400" b="1" dirty="0"/>
              <a:t>and instalment orders</a:t>
            </a:r>
          </a:p>
          <a:p>
            <a:pPr algn="just"/>
            <a:r>
              <a:rPr lang="en-US" altLang="en-US" sz="2400" b="1" dirty="0"/>
              <a:t>It will be an offence if a person requires another person who applies for a loan, to consent to judgment or any instalment order or EAO prior to the granting of the loan:  Penalty is a fine or imprisonment not exceeding three years</a:t>
            </a:r>
          </a:p>
          <a:p>
            <a:pPr algn="just"/>
            <a:r>
              <a:rPr lang="en-US" altLang="en-US" sz="2400" b="1" dirty="0"/>
              <a:t>It will be an offence if a person fraudulently obtains or issues a judgment or instalment order or EAO:  Penalty is a fine or imprisonment not exceeding three years</a:t>
            </a:r>
          </a:p>
          <a:p>
            <a:pPr marL="0" indent="0" algn="just">
              <a:buNone/>
            </a:pP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24363139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US" altLang="en-US" sz="2400" b="1" dirty="0">
                <a:solidFill>
                  <a:srgbClr val="000000"/>
                </a:solidFill>
              </a:rPr>
              <a:t>Clause </a:t>
            </a:r>
            <a:r>
              <a:rPr lang="en-US" altLang="en-US" sz="2400" b="1" dirty="0" smtClean="0">
                <a:solidFill>
                  <a:srgbClr val="000000"/>
                </a:solidFill>
              </a:rPr>
              <a:t>14 </a:t>
            </a:r>
            <a:r>
              <a:rPr lang="en-US" altLang="en-US" sz="2400" b="1" dirty="0">
                <a:solidFill>
                  <a:srgbClr val="000000"/>
                </a:solidFill>
              </a:rPr>
              <a:t>Insertion of section 23A in the </a:t>
            </a:r>
            <a:r>
              <a:rPr lang="en-US" altLang="en-US" sz="2400" b="1" dirty="0" smtClean="0">
                <a:solidFill>
                  <a:srgbClr val="000000"/>
                </a:solidFill>
              </a:rPr>
              <a:t>SCA</a:t>
            </a:r>
          </a:p>
          <a:p>
            <a:pPr marL="0" indent="0" algn="ctr">
              <a:buNone/>
            </a:pPr>
            <a:endParaRPr lang="en-US" altLang="en-US" sz="2400" b="1" dirty="0" smtClean="0">
              <a:solidFill>
                <a:srgbClr val="000000"/>
              </a:solidFill>
            </a:endParaRPr>
          </a:p>
          <a:p>
            <a:pPr algn="just">
              <a:defRPr/>
            </a:pPr>
            <a:r>
              <a:rPr lang="en-US" altLang="en-US" sz="2400" b="1" dirty="0">
                <a:solidFill>
                  <a:srgbClr val="000000"/>
                </a:solidFill>
              </a:rPr>
              <a:t>Section 23A provides for the rescission of judgment with the consent of the judgment </a:t>
            </a:r>
            <a:r>
              <a:rPr lang="en-US" altLang="en-US" sz="2400" b="1" dirty="0" smtClean="0">
                <a:solidFill>
                  <a:srgbClr val="000000"/>
                </a:solidFill>
              </a:rPr>
              <a:t>creditor</a:t>
            </a:r>
            <a:r>
              <a:rPr lang="en-US" altLang="en-US" sz="2400" b="1" dirty="0">
                <a:solidFill>
                  <a:srgbClr val="000000"/>
                </a:solidFill>
              </a:rPr>
              <a:t> </a:t>
            </a:r>
            <a:r>
              <a:rPr lang="en-US" altLang="en-US" sz="2400" b="1" dirty="0" smtClean="0">
                <a:solidFill>
                  <a:srgbClr val="000000"/>
                </a:solidFill>
              </a:rPr>
              <a:t>and where the judgment debt has been paid </a:t>
            </a:r>
            <a:endParaRPr lang="en-US" altLang="en-US" sz="2400" b="1" dirty="0">
              <a:solidFill>
                <a:srgbClr val="000000"/>
              </a:solidFill>
            </a:endParaRPr>
          </a:p>
          <a:p>
            <a:pPr algn="just">
              <a:defRPr/>
            </a:pPr>
            <a:r>
              <a:rPr lang="en-US" altLang="en-US" sz="2400" b="1" dirty="0" smtClean="0">
                <a:solidFill>
                  <a:srgbClr val="000000"/>
                </a:solidFill>
              </a:rPr>
              <a:t>Similar </a:t>
            </a:r>
            <a:r>
              <a:rPr lang="en-US" altLang="en-US" sz="2400" b="1" dirty="0">
                <a:solidFill>
                  <a:srgbClr val="000000"/>
                </a:solidFill>
              </a:rPr>
              <a:t>to section 36 of the MCA </a:t>
            </a:r>
          </a:p>
          <a:p>
            <a:pPr marL="0" indent="0" algn="just">
              <a:buNone/>
            </a:pP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18633653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fontScale="92500"/>
          </a:bodyPr>
          <a:lstStyle/>
          <a:p>
            <a:pPr marL="0" indent="0" algn="ctr">
              <a:buNone/>
            </a:pPr>
            <a:r>
              <a:rPr lang="en-US" altLang="en-US" sz="2400" b="1" dirty="0"/>
              <a:t>Clause </a:t>
            </a:r>
            <a:r>
              <a:rPr lang="en-US" altLang="en-US" sz="2400" b="1" dirty="0" smtClean="0"/>
              <a:t>15 </a:t>
            </a:r>
            <a:r>
              <a:rPr lang="en-US" altLang="en-US" sz="2400" b="1" dirty="0"/>
              <a:t>Transitional provisions</a:t>
            </a:r>
            <a:r>
              <a:rPr lang="en-US" altLang="en-US" sz="2400" b="1" dirty="0" smtClean="0">
                <a:solidFill>
                  <a:srgbClr val="000000"/>
                </a:solidFill>
              </a:rPr>
              <a:t> </a:t>
            </a:r>
            <a:endParaRPr lang="en-US" altLang="en-US" sz="2400" b="1" dirty="0">
              <a:solidFill>
                <a:srgbClr val="000000"/>
              </a:solidFill>
            </a:endParaRPr>
          </a:p>
          <a:p>
            <a:pPr algn="just"/>
            <a:r>
              <a:rPr lang="en-US" altLang="en-US" sz="2400" b="1" dirty="0"/>
              <a:t>All legal proceedings in terms of the sections to be amended by the Bill, which were instituted prior to the commencement of the Bill, must be continued and concluded as if Bill had not been passed: Provided that the original judgment, instalment order or EAO upon which the proceedings are based, was obtained and granted in accordance with the law</a:t>
            </a:r>
          </a:p>
          <a:p>
            <a:pPr algn="just"/>
            <a:r>
              <a:rPr lang="en-US" altLang="en-US" sz="2400" b="1" dirty="0"/>
              <a:t>An investigation or prosecution or other legal proceedings in respect of conduct which would have constituted an offence in terms of section 106C, which was initiated before the commencement of the Act, must be concluded, instituted and continued as if the Act had not been passed </a:t>
            </a:r>
          </a:p>
          <a:p>
            <a:pPr marL="0" indent="0" algn="just">
              <a:buNone/>
            </a:pP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24502670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872049"/>
            <a:ext cx="7696200" cy="4068763"/>
          </a:xfrm>
        </p:spPr>
        <p:txBody>
          <a:bodyPr>
            <a:normAutofit/>
          </a:bodyPr>
          <a:lstStyle/>
          <a:p>
            <a:pPr algn="just">
              <a:defRPr/>
            </a:pPr>
            <a:r>
              <a:rPr lang="en-US" altLang="en-US" sz="2400" b="1" dirty="0"/>
              <a:t>Amends various sections of the Magistrates’ Courts Act, 1944 (Act No. 32 of 1944)(MCA) mainly —</a:t>
            </a:r>
          </a:p>
          <a:p>
            <a:pPr lvl="1" algn="just">
              <a:buFont typeface="Wingdings" pitchFamily="2" charset="2"/>
              <a:buChar char="v"/>
              <a:defRPr/>
            </a:pPr>
            <a:r>
              <a:rPr lang="en-US" altLang="en-US" sz="2400" b="1" dirty="0"/>
              <a:t> to address alleged abuses in the civil debt recovery  system and to provide for more judicial oversight over judgments and emoluments attachment orders (EAOs); </a:t>
            </a:r>
          </a:p>
          <a:p>
            <a:pPr lvl="1" algn="just">
              <a:buFont typeface="Wingdings" pitchFamily="2" charset="2"/>
              <a:buChar char="v"/>
              <a:defRPr/>
            </a:pPr>
            <a:r>
              <a:rPr lang="en-US" altLang="en-US" sz="2400" b="1" dirty="0"/>
              <a:t> to provide for the rescission of judgment where the judgment debt has been paid;</a:t>
            </a:r>
          </a:p>
          <a:p>
            <a:pPr lvl="1" algn="just">
              <a:buFont typeface="Wingdings" pitchFamily="2" charset="2"/>
              <a:buChar char="v"/>
              <a:defRPr/>
            </a:pPr>
            <a:r>
              <a:rPr lang="en-US" altLang="en-US" sz="2400" b="1" dirty="0"/>
              <a:t>to transfer regional courts judgments to district courts for the debt collection process</a:t>
            </a:r>
          </a:p>
          <a:p>
            <a:pPr marL="0" indent="0">
              <a:buNone/>
            </a:pPr>
            <a:endParaRPr lang="en-US" b="1"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400" b="1" kern="0" dirty="0" smtClean="0">
                <a:solidFill>
                  <a:srgbClr val="000000"/>
                </a:solidFill>
              </a:rPr>
              <a:t>Purpose </a:t>
            </a:r>
            <a:r>
              <a:rPr lang="en-US" altLang="en-US" sz="2400" b="1" kern="0" dirty="0">
                <a:solidFill>
                  <a:srgbClr val="000000"/>
                </a:solidFill>
              </a:rPr>
              <a:t>of </a:t>
            </a:r>
            <a:r>
              <a:rPr lang="en-US" altLang="en-US" sz="2400" b="1" kern="0" dirty="0" smtClean="0">
                <a:solidFill>
                  <a:srgbClr val="000000"/>
                </a:solidFill>
              </a:rPr>
              <a:t>Bill</a:t>
            </a:r>
            <a:endParaRPr lang="en-US" sz="4000"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US" altLang="en-US" sz="2400" b="1" dirty="0"/>
              <a:t>Clause </a:t>
            </a:r>
            <a:r>
              <a:rPr lang="en-US" altLang="en-US" sz="2400" b="1" dirty="0" smtClean="0"/>
              <a:t>15 </a:t>
            </a:r>
            <a:r>
              <a:rPr lang="en-US" altLang="en-US" sz="2400" b="1" dirty="0"/>
              <a:t>Transitional provisions</a:t>
            </a:r>
            <a:r>
              <a:rPr lang="en-US" altLang="en-US" sz="2400" b="1" dirty="0" smtClean="0">
                <a:solidFill>
                  <a:srgbClr val="000000"/>
                </a:solidFill>
              </a:rPr>
              <a:t> continued/</a:t>
            </a:r>
          </a:p>
          <a:p>
            <a:pPr algn="just">
              <a:defRPr/>
            </a:pPr>
            <a:r>
              <a:rPr lang="en-US" sz="2400" b="1" dirty="0"/>
              <a:t>Provision is made for a judgment creditor or a judgment debtor or any other person affected by a default judgment and subsequent order which is believed to have been irregularly obtained, to apply for the review thereof</a:t>
            </a:r>
          </a:p>
          <a:p>
            <a:pPr lvl="1" algn="just">
              <a:buFont typeface="Wingdings" panose="05000000000000000000" pitchFamily="2" charset="2"/>
              <a:buChar char="v"/>
              <a:defRPr/>
            </a:pPr>
            <a:r>
              <a:rPr lang="en-US" sz="2300" b="1" dirty="0"/>
              <a:t>Prescribed form in Schedule</a:t>
            </a:r>
          </a:p>
          <a:p>
            <a:pPr lvl="1" algn="just">
              <a:buFont typeface="Wingdings" panose="05000000000000000000" pitchFamily="2" charset="2"/>
              <a:buChar char="v"/>
              <a:defRPr/>
            </a:pPr>
            <a:r>
              <a:rPr lang="en-US" sz="2300" b="1" dirty="0"/>
              <a:t>Assistance by clerk or registrar of the court</a:t>
            </a:r>
          </a:p>
          <a:p>
            <a:pPr lvl="1" algn="just">
              <a:buFont typeface="Wingdings" panose="05000000000000000000" pitchFamily="2" charset="2"/>
              <a:buChar char="v"/>
              <a:defRPr/>
            </a:pPr>
            <a:r>
              <a:rPr lang="en-US" sz="2300" b="1" dirty="0"/>
              <a:t>Operation of subsection ceases after a period of three years from the date on which the Act or the last provisions of the Act has come into operation, to avoid possible abuse of the provisions</a:t>
            </a:r>
          </a:p>
          <a:p>
            <a:pPr marL="0" indent="0" algn="just">
              <a:buNone/>
            </a:pPr>
            <a:endParaRPr lang="en-US" altLang="en-US" sz="2400" b="1" dirty="0">
              <a:solidFill>
                <a:srgbClr val="000000"/>
              </a:solidFill>
            </a:endParaRPr>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3057978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US" altLang="en-US" sz="2400" b="1" dirty="0" smtClean="0"/>
              <a:t>Clause 16 </a:t>
            </a:r>
            <a:r>
              <a:rPr lang="en-US" altLang="en-US" sz="2400" b="1" dirty="0"/>
              <a:t>Short title and </a:t>
            </a:r>
            <a:r>
              <a:rPr lang="en-US" altLang="en-US" sz="2400" b="1" dirty="0" smtClean="0"/>
              <a:t>commencement</a:t>
            </a:r>
          </a:p>
          <a:p>
            <a:pPr marL="0" indent="0" algn="just">
              <a:buNone/>
            </a:pPr>
            <a:r>
              <a:rPr lang="en-US" altLang="en-US" sz="2400" b="1"/>
              <a:t>Comes into force on a date fixed by proclamation in the </a:t>
            </a:r>
            <a:r>
              <a:rPr lang="en-US" altLang="en-US" sz="2400" b="1" i="1"/>
              <a:t>Gazette </a:t>
            </a:r>
            <a:r>
              <a:rPr lang="en-US" altLang="en-US" sz="2400" b="1"/>
              <a:t>and different dates may be fixed in respect of different provisions</a:t>
            </a:r>
          </a:p>
          <a:p>
            <a:pPr marL="0" indent="0" algn="just">
              <a:buNone/>
            </a:pPr>
            <a:endParaRPr lang="en-US" altLang="en-US" sz="2400" b="1" dirty="0">
              <a:solidFill>
                <a:srgbClr val="000000"/>
              </a:solidFill>
            </a:endParaRPr>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15420511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143000"/>
            <a:ext cx="8305800" cy="5257800"/>
          </a:xfrm>
        </p:spPr>
        <p:txBody>
          <a:bodyPr>
            <a:normAutofit/>
          </a:bodyPr>
          <a:lstStyle/>
          <a:p>
            <a:pPr marL="0" indent="0">
              <a:buNone/>
              <a:defRPr/>
            </a:pPr>
            <a:endParaRPr lang="en-ZA" altLang="en-US" sz="5400" b="1" dirty="0" smtClean="0"/>
          </a:p>
          <a:p>
            <a:pPr marL="0" indent="0">
              <a:buNone/>
              <a:defRPr/>
            </a:pPr>
            <a:endParaRPr lang="en-ZA" altLang="en-US" sz="5400" b="1" dirty="0"/>
          </a:p>
          <a:p>
            <a:pPr marL="0" indent="0" algn="ctr">
              <a:buNone/>
              <a:defRPr/>
            </a:pPr>
            <a:r>
              <a:rPr lang="en-ZA" altLang="en-US" sz="5400" b="1" dirty="0" smtClean="0"/>
              <a:t>Thank you</a:t>
            </a:r>
            <a:endParaRPr lang="en-ZA" altLang="en-US" sz="5400" b="1" dirty="0"/>
          </a:p>
          <a:p>
            <a:pPr marL="285750" indent="-285750">
              <a:defRPr/>
            </a:pPr>
            <a:endParaRPr lang="en-US" altLang="en-US" sz="2400" b="1" dirty="0">
              <a:solidFill>
                <a:srgbClr val="000000"/>
              </a:solidFill>
            </a:endParaRPr>
          </a:p>
          <a:p>
            <a:pPr marL="0" indent="0" algn="just">
              <a:buNone/>
            </a:pPr>
            <a:endParaRPr lang="en-US" altLang="en-US" sz="2400" b="1" dirty="0" smtClean="0">
              <a:solidFill>
                <a:srgbClr val="000000"/>
              </a:solidFill>
            </a:endParaRPr>
          </a:p>
          <a:p>
            <a:pPr marL="0" indent="0" algn="just">
              <a:buNone/>
            </a:pPr>
            <a:endParaRPr lang="en-US" altLang="en-US" sz="2400" b="1" dirty="0">
              <a:solidFill>
                <a:srgbClr val="000000"/>
              </a:solidFill>
            </a:endParaRPr>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26480728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1"/>
            <a:ext cx="7543800" cy="4114800"/>
          </a:xfrm>
        </p:spPr>
        <p:txBody>
          <a:bodyPr>
            <a:normAutofit/>
          </a:bodyPr>
          <a:lstStyle/>
          <a:p>
            <a:pPr marL="0" indent="0" algn="ctr">
              <a:buNone/>
            </a:pPr>
            <a:r>
              <a:rPr lang="en-US" altLang="en-US" sz="2400" b="1" dirty="0"/>
              <a:t>Purpose of Bill continued</a:t>
            </a:r>
            <a:r>
              <a:rPr lang="en-US" sz="2400" b="1" spc="600" dirty="0" smtClean="0"/>
              <a:t/>
            </a:r>
            <a:br>
              <a:rPr lang="en-US" sz="2400" b="1" spc="600" dirty="0" smtClean="0"/>
            </a:br>
            <a:endParaRPr lang="en-US" sz="2400" b="1" dirty="0" smtClean="0"/>
          </a:p>
          <a:p>
            <a:pPr lvl="0" algn="just" eaLnBrk="0" fontAlgn="base" hangingPunct="0">
              <a:spcAft>
                <a:spcPct val="0"/>
              </a:spcAft>
              <a:buFontTx/>
              <a:buChar char="•"/>
            </a:pPr>
            <a:r>
              <a:rPr lang="en-US" altLang="en-US" sz="2400" b="1" kern="0" dirty="0">
                <a:solidFill>
                  <a:srgbClr val="000000"/>
                </a:solidFill>
              </a:rPr>
              <a:t>Amends the Superior Courts Act, 2013 (Act No. 10 of 2013) by the insertion of a new section 23A which provide for the rescission of judgment with the consent of a judgment creditor and for the rescission of judgment where the judgment debt has </a:t>
            </a:r>
            <a:r>
              <a:rPr lang="en-US" altLang="en-US" sz="2400" b="1" kern="0">
                <a:solidFill>
                  <a:srgbClr val="000000"/>
                </a:solidFill>
              </a:rPr>
              <a:t>been </a:t>
            </a:r>
            <a:r>
              <a:rPr lang="en-US" altLang="en-US" sz="2400" b="1" kern="0" smtClean="0">
                <a:solidFill>
                  <a:srgbClr val="000000"/>
                </a:solidFill>
              </a:rPr>
              <a:t>paid</a:t>
            </a:r>
            <a:endParaRPr lang="en-US" altLang="en-US" sz="2400" b="1" kern="0" dirty="0">
              <a:solidFill>
                <a:srgbClr val="000000"/>
              </a:solidFill>
            </a:endParaRPr>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39894472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1"/>
            <a:ext cx="7543800" cy="4114800"/>
          </a:xfrm>
        </p:spPr>
        <p:txBody>
          <a:bodyPr>
            <a:normAutofit lnSpcReduction="10000"/>
          </a:bodyPr>
          <a:lstStyle/>
          <a:p>
            <a:pPr marL="0" indent="0" algn="ctr">
              <a:buNone/>
            </a:pPr>
            <a:r>
              <a:rPr lang="en-US" altLang="en-US" sz="2400" b="1" dirty="0"/>
              <a:t>Background in respect of amendments to the </a:t>
            </a:r>
            <a:r>
              <a:rPr lang="en-US" altLang="en-US" sz="2400" b="1" dirty="0" smtClean="0"/>
              <a:t>Magistrates’ Courts Act</a:t>
            </a:r>
            <a:r>
              <a:rPr lang="en-US" sz="2400" b="1" spc="600" dirty="0" smtClean="0"/>
              <a:t/>
            </a:r>
            <a:br>
              <a:rPr lang="en-US" sz="2400" b="1" spc="600" dirty="0" smtClean="0"/>
            </a:br>
            <a:endParaRPr lang="en-US" sz="2400" b="1" dirty="0" smtClean="0"/>
          </a:p>
          <a:p>
            <a:pPr lvl="0" algn="just" eaLnBrk="0" fontAlgn="base" hangingPunct="0">
              <a:spcAft>
                <a:spcPct val="0"/>
              </a:spcAft>
              <a:buFontTx/>
              <a:buChar char="•"/>
            </a:pPr>
            <a:r>
              <a:rPr lang="en-US" altLang="en-US" sz="2400" b="1" kern="0" dirty="0">
                <a:solidFill>
                  <a:srgbClr val="000000"/>
                </a:solidFill>
              </a:rPr>
              <a:t>There is widespread abuse of the civil debt recovery system in the magistrates’ courts</a:t>
            </a:r>
          </a:p>
          <a:p>
            <a:pPr lvl="0" algn="just" eaLnBrk="0" fontAlgn="base" hangingPunct="0">
              <a:spcAft>
                <a:spcPct val="0"/>
              </a:spcAft>
              <a:buFontTx/>
              <a:buChar char="•"/>
            </a:pPr>
            <a:r>
              <a:rPr lang="en-US" altLang="en-US" sz="2400" b="1" kern="0" dirty="0">
                <a:solidFill>
                  <a:srgbClr val="000000"/>
                </a:solidFill>
              </a:rPr>
              <a:t>Constitutional Court judgment in </a:t>
            </a:r>
            <a:r>
              <a:rPr lang="en-GB" altLang="en-US" sz="2400" b="1" i="1" kern="0" dirty="0">
                <a:solidFill>
                  <a:srgbClr val="000000"/>
                </a:solidFill>
              </a:rPr>
              <a:t>University of Stellenbosch Legal Aid Clinic and others </a:t>
            </a:r>
            <a:r>
              <a:rPr lang="en-US" altLang="en-US" sz="2400" b="1" kern="0" dirty="0">
                <a:solidFill>
                  <a:srgbClr val="000000"/>
                </a:solidFill>
              </a:rPr>
              <a:t>  </a:t>
            </a:r>
          </a:p>
          <a:p>
            <a:pPr lvl="0" algn="just" eaLnBrk="0" fontAlgn="base" hangingPunct="0">
              <a:spcAft>
                <a:spcPct val="0"/>
              </a:spcAft>
              <a:buFontTx/>
              <a:buChar char="•"/>
            </a:pPr>
            <a:r>
              <a:rPr lang="en-US" altLang="en-US" sz="2400" b="1" kern="0" dirty="0">
                <a:solidFill>
                  <a:srgbClr val="000000"/>
                </a:solidFill>
              </a:rPr>
              <a:t>Department of Trade and Industry’s (</a:t>
            </a:r>
            <a:r>
              <a:rPr lang="en-US" altLang="en-US" sz="2400" b="1" kern="0" dirty="0" err="1">
                <a:solidFill>
                  <a:srgbClr val="000000"/>
                </a:solidFill>
              </a:rPr>
              <a:t>dti</a:t>
            </a:r>
            <a:r>
              <a:rPr lang="en-US" altLang="en-US" sz="2400" b="1" kern="0" dirty="0">
                <a:solidFill>
                  <a:srgbClr val="000000"/>
                </a:solidFill>
              </a:rPr>
              <a:t>) removal of adverse consumer credit information project, includes proposals for the rescission or abandonment of judgments where the debt has been </a:t>
            </a:r>
            <a:r>
              <a:rPr lang="en-US" altLang="en-US" sz="2400" b="1" kern="0" dirty="0" smtClean="0">
                <a:solidFill>
                  <a:srgbClr val="000000"/>
                </a:solidFill>
              </a:rPr>
              <a:t>paid</a:t>
            </a:r>
            <a:endParaRPr lang="en-US" altLang="en-US" sz="2400" b="1" kern="0" dirty="0">
              <a:solidFill>
                <a:srgbClr val="000000"/>
              </a:solidFill>
            </a:endParaRPr>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21803496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143000"/>
            <a:ext cx="7848600" cy="4876799"/>
          </a:xfrm>
        </p:spPr>
        <p:txBody>
          <a:bodyPr>
            <a:normAutofit fontScale="25000" lnSpcReduction="20000"/>
          </a:bodyPr>
          <a:lstStyle/>
          <a:p>
            <a:pPr marL="0" indent="0" algn="ctr">
              <a:buNone/>
            </a:pPr>
            <a:r>
              <a:rPr lang="en-US" altLang="en-US" sz="9600" b="1" kern="0" dirty="0">
                <a:solidFill>
                  <a:srgbClr val="000000"/>
                </a:solidFill>
                <a:ea typeface="+mj-ea"/>
                <a:cs typeface="+mj-cs"/>
              </a:rPr>
              <a:t>Clause </a:t>
            </a:r>
            <a:r>
              <a:rPr lang="en-US" altLang="en-US" sz="9600" b="1" kern="0" dirty="0" smtClean="0">
                <a:solidFill>
                  <a:srgbClr val="000000"/>
                </a:solidFill>
                <a:ea typeface="+mj-ea"/>
                <a:cs typeface="+mj-cs"/>
              </a:rPr>
              <a:t>2 Amendment </a:t>
            </a:r>
            <a:r>
              <a:rPr lang="en-US" altLang="en-US" sz="9600" b="1" kern="0" dirty="0">
                <a:solidFill>
                  <a:srgbClr val="000000"/>
                </a:solidFill>
                <a:ea typeface="+mj-ea"/>
                <a:cs typeface="+mj-cs"/>
              </a:rPr>
              <a:t>of section </a:t>
            </a:r>
            <a:r>
              <a:rPr lang="en-US" altLang="en-US" sz="9600" b="1" kern="0" dirty="0" smtClean="0">
                <a:solidFill>
                  <a:srgbClr val="000000"/>
                </a:solidFill>
                <a:ea typeface="+mj-ea"/>
                <a:cs typeface="+mj-cs"/>
              </a:rPr>
              <a:t>36</a:t>
            </a:r>
          </a:p>
          <a:p>
            <a:pPr algn="just">
              <a:defRPr/>
            </a:pPr>
            <a:r>
              <a:rPr lang="en-US" altLang="en-US" sz="9600" b="1" dirty="0"/>
              <a:t>The </a:t>
            </a:r>
            <a:r>
              <a:rPr lang="en-US" altLang="en-US" sz="9600" b="1" dirty="0" err="1"/>
              <a:t>dti</a:t>
            </a:r>
            <a:r>
              <a:rPr lang="en-US" altLang="en-US" sz="9600" b="1" dirty="0"/>
              <a:t> suggested an automatic procedure to enable judgment debtors to rescind a judgment where the judgment debt has been </a:t>
            </a:r>
            <a:r>
              <a:rPr lang="en-US" altLang="en-US" sz="9600" b="1" dirty="0" smtClean="0"/>
              <a:t>paid</a:t>
            </a:r>
            <a:r>
              <a:rPr lang="en-US" altLang="en-US" sz="9600" b="1" dirty="0"/>
              <a:t>, in line with section 71A of the NCA, but reports of fraudulent rescissions have emerged and a automatic rescission process does not seem </a:t>
            </a:r>
            <a:r>
              <a:rPr lang="en-US" altLang="en-US" sz="9600" b="1" dirty="0" smtClean="0"/>
              <a:t>appropriate</a:t>
            </a:r>
          </a:p>
          <a:p>
            <a:pPr marL="0" indent="0" algn="just">
              <a:buNone/>
              <a:defRPr/>
            </a:pPr>
            <a:endParaRPr lang="en-US" altLang="en-US" sz="9600" b="1" dirty="0"/>
          </a:p>
          <a:p>
            <a:pPr algn="just">
              <a:defRPr/>
            </a:pPr>
            <a:r>
              <a:rPr lang="en-US" altLang="en-US" sz="9600" b="1" dirty="0"/>
              <a:t>A simple application procedure is inserted which provides for the rescission of a judgment where the judgment debt has been </a:t>
            </a:r>
            <a:r>
              <a:rPr lang="en-US" altLang="en-US" sz="9600" b="1" dirty="0" smtClean="0"/>
              <a:t>paid</a:t>
            </a:r>
            <a:r>
              <a:rPr lang="en-US" altLang="en-US" sz="9600" b="1" dirty="0"/>
              <a:t>—</a:t>
            </a:r>
          </a:p>
          <a:p>
            <a:pPr lvl="1" algn="just">
              <a:buFont typeface="Wingdings" panose="05000000000000000000" pitchFamily="2" charset="2"/>
              <a:buChar char="v"/>
              <a:defRPr/>
            </a:pPr>
            <a:r>
              <a:rPr lang="en-US" altLang="en-US" sz="9600" b="1" dirty="0"/>
              <a:t>Application is brought by way of a prescribed form;</a:t>
            </a:r>
          </a:p>
          <a:p>
            <a:pPr lvl="1" algn="just">
              <a:buFont typeface="Wingdings" panose="05000000000000000000" pitchFamily="2" charset="2"/>
              <a:buChar char="v"/>
              <a:defRPr/>
            </a:pPr>
            <a:r>
              <a:rPr lang="en-US" altLang="en-US" sz="9600" b="1" dirty="0"/>
              <a:t>May be heard in chambers;</a:t>
            </a:r>
          </a:p>
          <a:p>
            <a:pPr lvl="1" algn="just">
              <a:buFont typeface="Wingdings" panose="05000000000000000000" pitchFamily="2" charset="2"/>
              <a:buChar char="v"/>
              <a:defRPr/>
            </a:pPr>
            <a:r>
              <a:rPr lang="en-US" altLang="en-US" sz="9600" b="1" dirty="0" smtClean="0"/>
              <a:t>The </a:t>
            </a:r>
            <a:r>
              <a:rPr lang="en-US" altLang="en-US" sz="9600" b="1" dirty="0"/>
              <a:t>court may make a cost order it deems fit</a:t>
            </a:r>
          </a:p>
          <a:p>
            <a:pPr marL="0" indent="0" algn="ctr">
              <a:buNone/>
            </a:pPr>
            <a:r>
              <a:rPr lang="en-US" altLang="en-US" sz="7400" b="1" kern="0" dirty="0">
                <a:solidFill>
                  <a:srgbClr val="000000"/>
                </a:solidFill>
                <a:ea typeface="+mj-ea"/>
                <a:cs typeface="+mj-cs"/>
              </a:rPr>
              <a:t>	</a:t>
            </a:r>
            <a:endParaRPr lang="en-US" altLang="en-US" sz="7400" b="1" kern="0" dirty="0" smtClean="0">
              <a:solidFill>
                <a:srgbClr val="000000"/>
              </a:solidFill>
              <a:ea typeface="+mj-ea"/>
              <a:cs typeface="+mj-cs"/>
            </a:endParaRPr>
          </a:p>
          <a:p>
            <a:pPr marL="0" indent="0" algn="ctr">
              <a:buNone/>
            </a:pPr>
            <a:endParaRPr lang="en-US" sz="2400" b="1" kern="0" dirty="0">
              <a:solidFill>
                <a:srgbClr val="000000"/>
              </a:solidFill>
              <a:ea typeface="+mj-ea"/>
              <a:cs typeface="+mj-cs"/>
            </a:endParaRPr>
          </a:p>
          <a:p>
            <a:pPr marL="0" indent="0" algn="ctr">
              <a:buNone/>
            </a:pPr>
            <a:endParaRPr lang="en-US" sz="2400" dirty="0" smtClean="0"/>
          </a:p>
          <a:p>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11494379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fontScale="25000" lnSpcReduction="20000"/>
          </a:bodyPr>
          <a:lstStyle/>
          <a:p>
            <a:pPr marL="0" indent="0" algn="ctr">
              <a:buNone/>
            </a:pPr>
            <a:r>
              <a:rPr lang="en-US" altLang="en-US" sz="9600" b="1" kern="0" dirty="0" smtClean="0">
                <a:solidFill>
                  <a:srgbClr val="000000"/>
                </a:solidFill>
                <a:ea typeface="+mj-ea"/>
                <a:cs typeface="+mj-cs"/>
              </a:rPr>
              <a:t>Clause 3 </a:t>
            </a:r>
            <a:r>
              <a:rPr lang="en-US" altLang="en-US" sz="9600" b="1" dirty="0"/>
              <a:t>Amendment of section </a:t>
            </a:r>
            <a:r>
              <a:rPr lang="en-US" altLang="en-US" sz="9600" b="1" dirty="0" smtClean="0"/>
              <a:t>45</a:t>
            </a:r>
            <a:endParaRPr lang="en-US" altLang="en-US" sz="9600" b="1" dirty="0"/>
          </a:p>
          <a:p>
            <a:pPr marL="0" indent="0" algn="ctr">
              <a:buNone/>
            </a:pPr>
            <a:endParaRPr lang="en-US" altLang="en-US" sz="9600" b="1" dirty="0" smtClean="0"/>
          </a:p>
          <a:p>
            <a:pPr algn="just"/>
            <a:r>
              <a:rPr lang="en-US" altLang="en-US" sz="9600" b="1" dirty="0" smtClean="0"/>
              <a:t>Section 45 is abused </a:t>
            </a:r>
            <a:r>
              <a:rPr lang="en-US" altLang="en-US" sz="9600" b="1" dirty="0"/>
              <a:t>by requiring consumers to consent to the jurisdiction of a court far away from where the consumer stays, carries on business or is employed, making it difficult for that consumer to challenge a judgment or order made at that </a:t>
            </a:r>
            <a:r>
              <a:rPr lang="en-US" altLang="en-US" sz="9600" b="1" dirty="0" smtClean="0"/>
              <a:t>court</a:t>
            </a:r>
          </a:p>
          <a:p>
            <a:pPr algn="just"/>
            <a:r>
              <a:rPr lang="en-US" altLang="en-US" sz="9600" b="1" dirty="0"/>
              <a:t>Parties may consent to the jurisdiction of either the court for a district or court for a regional division, to determine any action or proceeding otherwise beyond its jurisdiction in terms of section 29(1) </a:t>
            </a:r>
            <a:endParaRPr lang="en-US" altLang="en-US" sz="9600" b="1" dirty="0" smtClean="0"/>
          </a:p>
          <a:p>
            <a:pPr algn="just"/>
            <a:r>
              <a:rPr lang="en-US" altLang="en-US" sz="9600" b="1" dirty="0"/>
              <a:t>Consent given in proceedings in terms of section 57, 58, 65 or 65J by a defendant or judgment debtor to the jurisdiction of a court that does not have jurisdiction in terms of section 28, is of no force and effect</a:t>
            </a:r>
          </a:p>
          <a:p>
            <a:pPr algn="just"/>
            <a:endParaRPr lang="en-US" altLang="en-US" sz="6000" b="1" dirty="0"/>
          </a:p>
          <a:p>
            <a:pPr algn="just"/>
            <a:endParaRPr lang="en-US" altLang="en-US" sz="6000" b="1" dirty="0"/>
          </a:p>
          <a:p>
            <a:pPr marL="0" indent="0" algn="ctr">
              <a:buNone/>
            </a:pPr>
            <a:endParaRPr lang="en-US" altLang="en-US" sz="9600" b="1" dirty="0"/>
          </a:p>
          <a:p>
            <a:pPr marL="0" indent="0" algn="ctr">
              <a:buNone/>
            </a:pPr>
            <a:r>
              <a:rPr lang="en-US" altLang="en-US" sz="8000" b="1" dirty="0" smtClean="0"/>
              <a:t> </a:t>
            </a:r>
            <a:r>
              <a:rPr lang="en-US" altLang="en-US" sz="7400" b="1" kern="0" dirty="0">
                <a:solidFill>
                  <a:srgbClr val="000000"/>
                </a:solidFill>
                <a:ea typeface="+mj-ea"/>
                <a:cs typeface="+mj-cs"/>
              </a:rPr>
              <a:t>	</a:t>
            </a:r>
            <a:endParaRPr lang="en-US" altLang="en-US" sz="7400" b="1" kern="0" dirty="0" smtClean="0">
              <a:solidFill>
                <a:srgbClr val="000000"/>
              </a:solidFill>
              <a:ea typeface="+mj-ea"/>
              <a:cs typeface="+mj-cs"/>
            </a:endParaRPr>
          </a:p>
          <a:p>
            <a:pPr marL="0" indent="0" algn="ctr">
              <a:buNone/>
            </a:pPr>
            <a:endParaRPr lang="en-US" sz="2400" b="1" kern="0" dirty="0">
              <a:solidFill>
                <a:srgbClr val="000000"/>
              </a:solidFill>
              <a:ea typeface="+mj-ea"/>
              <a:cs typeface="+mj-cs"/>
            </a:endParaRPr>
          </a:p>
          <a:p>
            <a:pPr marL="0" indent="0" algn="ctr">
              <a:buNone/>
            </a:pPr>
            <a:endParaRPr lang="en-US" sz="2400" dirty="0" smtClean="0"/>
          </a:p>
          <a:p>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8079309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US" altLang="en-US" sz="2400" b="1" kern="0" dirty="0">
                <a:solidFill>
                  <a:srgbClr val="000000"/>
                </a:solidFill>
                <a:latin typeface="+mj-lt"/>
                <a:ea typeface="+mj-ea"/>
                <a:cs typeface="+mj-cs"/>
              </a:rPr>
              <a:t>Clause 3  Amendment of section 45 continued</a:t>
            </a:r>
            <a:r>
              <a:rPr lang="en-US" altLang="en-US" sz="2400" b="1" kern="0" dirty="0" smtClean="0">
                <a:solidFill>
                  <a:srgbClr val="000000"/>
                </a:solidFill>
                <a:latin typeface="+mj-lt"/>
                <a:ea typeface="+mj-ea"/>
                <a:cs typeface="+mj-cs"/>
              </a:rPr>
              <a:t>/</a:t>
            </a:r>
          </a:p>
          <a:p>
            <a:pPr marL="0" indent="0" algn="ctr">
              <a:buNone/>
            </a:pPr>
            <a:endParaRPr lang="en-US" altLang="en-US" sz="2400" b="1" kern="0" dirty="0" smtClean="0">
              <a:solidFill>
                <a:srgbClr val="000000"/>
              </a:solidFill>
              <a:latin typeface="+mj-lt"/>
              <a:ea typeface="+mj-ea"/>
              <a:cs typeface="+mj-cs"/>
            </a:endParaRPr>
          </a:p>
          <a:p>
            <a:pPr algn="just"/>
            <a:r>
              <a:rPr lang="en-US" altLang="en-US" sz="2400" b="1" i="1" dirty="0">
                <a:solidFill>
                  <a:srgbClr val="000000"/>
                </a:solidFill>
              </a:rPr>
              <a:t>University of </a:t>
            </a:r>
            <a:r>
              <a:rPr lang="en-US" altLang="en-US" sz="2400" b="1" i="1" dirty="0" smtClean="0">
                <a:solidFill>
                  <a:srgbClr val="000000"/>
                </a:solidFill>
              </a:rPr>
              <a:t>Stellenbosch-case</a:t>
            </a:r>
          </a:p>
          <a:p>
            <a:pPr algn="just">
              <a:buFont typeface="Wingdings" panose="05000000000000000000" pitchFamily="2" charset="2"/>
              <a:buChar char="v"/>
            </a:pPr>
            <a:r>
              <a:rPr lang="en-US" altLang="en-US" sz="2400" b="1" dirty="0" smtClean="0">
                <a:solidFill>
                  <a:srgbClr val="000000"/>
                </a:solidFill>
              </a:rPr>
              <a:t>Court </a:t>
            </a:r>
            <a:r>
              <a:rPr lang="en-US" altLang="en-US" sz="2400" b="1" dirty="0">
                <a:solidFill>
                  <a:srgbClr val="000000"/>
                </a:solidFill>
              </a:rPr>
              <a:t>declared that section 45 does not permit a debtor to consent to the jurisdiction of a magistrate’s court other than that in which the debtor resides or is employed in respect of the enforcement of a credit agreement in terms of the NCA</a:t>
            </a:r>
            <a:endParaRPr lang="en-US" altLang="en-US" sz="2400" b="1" i="1" dirty="0">
              <a:solidFill>
                <a:srgbClr val="000000"/>
              </a:solidFill>
            </a:endParaRPr>
          </a:p>
          <a:p>
            <a:pPr marL="0" indent="0" algn="ctr">
              <a:buNone/>
            </a:pPr>
            <a:endParaRPr lang="en-US" sz="2400" b="1" kern="0" dirty="0">
              <a:solidFill>
                <a:srgbClr val="000000"/>
              </a:solidFill>
              <a:ea typeface="+mj-ea"/>
              <a:cs typeface="+mj-cs"/>
            </a:endParaRPr>
          </a:p>
          <a:p>
            <a:pPr marL="0" indent="0" algn="ctr">
              <a:buNone/>
            </a:pPr>
            <a:endParaRPr lang="en-US" sz="2400" dirty="0" smtClean="0"/>
          </a:p>
          <a:p>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26302486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US" sz="2400" b="1" kern="0" dirty="0" smtClean="0">
                <a:solidFill>
                  <a:srgbClr val="000000"/>
                </a:solidFill>
                <a:ea typeface="+mj-ea"/>
                <a:cs typeface="+mj-cs"/>
              </a:rPr>
              <a:t>Clause 4 Insertion of section 55A</a:t>
            </a:r>
          </a:p>
          <a:p>
            <a:pPr marL="0" indent="0" algn="ctr">
              <a:buNone/>
            </a:pPr>
            <a:endParaRPr lang="en-US" sz="2400" b="1" kern="0" dirty="0" smtClean="0">
              <a:solidFill>
                <a:srgbClr val="000000"/>
              </a:solidFill>
              <a:ea typeface="+mj-ea"/>
              <a:cs typeface="+mj-cs"/>
            </a:endParaRPr>
          </a:p>
          <a:p>
            <a:pPr algn="just"/>
            <a:r>
              <a:rPr lang="en-US" sz="2400" b="1" kern="0" dirty="0" smtClean="0">
                <a:solidFill>
                  <a:srgbClr val="000000"/>
                </a:solidFill>
                <a:ea typeface="+mj-ea"/>
                <a:cs typeface="+mj-cs"/>
              </a:rPr>
              <a:t>The Constitutional Court ordered that the court must </a:t>
            </a:r>
            <a:r>
              <a:rPr lang="en-US" sz="2400" b="1" kern="0" dirty="0" err="1" smtClean="0">
                <a:solidFill>
                  <a:srgbClr val="000000"/>
                </a:solidFill>
                <a:ea typeface="+mj-ea"/>
                <a:cs typeface="+mj-cs"/>
              </a:rPr>
              <a:t>authorise</a:t>
            </a:r>
            <a:r>
              <a:rPr lang="en-US" sz="2400" b="1" kern="0" dirty="0" smtClean="0">
                <a:solidFill>
                  <a:srgbClr val="000000"/>
                </a:solidFill>
                <a:ea typeface="+mj-ea"/>
                <a:cs typeface="+mj-cs"/>
              </a:rPr>
              <a:t> an EAO after satisfying itself that it is just and equitable that an EAO be issued and that the amount is appropriate</a:t>
            </a:r>
          </a:p>
          <a:p>
            <a:pPr algn="just"/>
            <a:r>
              <a:rPr lang="en-US" sz="2400" b="1" kern="0" dirty="0" smtClean="0">
                <a:solidFill>
                  <a:srgbClr val="000000"/>
                </a:solidFill>
                <a:ea typeface="+mj-ea"/>
                <a:cs typeface="+mj-cs"/>
              </a:rPr>
              <a:t>Section 55A seeks to provide guidance to courts as to the factors a court must take into consideration when deciding if an order is just and equitable</a:t>
            </a:r>
          </a:p>
          <a:p>
            <a:pPr marL="0" indent="0" algn="just">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12183842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fontScale="92500" lnSpcReduction="10000"/>
          </a:bodyPr>
          <a:lstStyle/>
          <a:p>
            <a:pPr marL="0" indent="0" algn="ctr">
              <a:buNone/>
            </a:pPr>
            <a:r>
              <a:rPr lang="en-US" altLang="en-US" sz="2600" b="1" dirty="0" smtClean="0"/>
              <a:t>Clause 5 </a:t>
            </a:r>
            <a:r>
              <a:rPr lang="en-US" altLang="en-US" sz="2600" b="1" dirty="0"/>
              <a:t>Amendment of section </a:t>
            </a:r>
            <a:r>
              <a:rPr lang="en-US" altLang="en-US" sz="2600" b="1" dirty="0" smtClean="0"/>
              <a:t>57</a:t>
            </a:r>
          </a:p>
          <a:p>
            <a:pPr marL="0" indent="0" algn="just">
              <a:buNone/>
            </a:pPr>
            <a:endParaRPr lang="en-US" sz="2400" b="1" dirty="0" smtClean="0"/>
          </a:p>
          <a:p>
            <a:pPr algn="just"/>
            <a:r>
              <a:rPr lang="en-US" altLang="en-US" sz="2500" b="1" dirty="0" smtClean="0"/>
              <a:t>The  </a:t>
            </a:r>
            <a:r>
              <a:rPr lang="en-US" altLang="en-US" sz="2500" b="1" dirty="0"/>
              <a:t>court must enter judgments and </a:t>
            </a:r>
            <a:r>
              <a:rPr lang="en-US" altLang="en-US" sz="2500" b="1" dirty="0" err="1"/>
              <a:t>authorise</a:t>
            </a:r>
            <a:r>
              <a:rPr lang="en-US" altLang="en-US" sz="2500" b="1" dirty="0"/>
              <a:t> instalment orders, and not the clerk of the court</a:t>
            </a:r>
          </a:p>
          <a:p>
            <a:pPr algn="just"/>
            <a:r>
              <a:rPr lang="en-US" altLang="en-US" sz="2500" b="1" dirty="0"/>
              <a:t>More documentary proof of income and expenditure of debtor is required</a:t>
            </a:r>
          </a:p>
          <a:p>
            <a:pPr algn="just"/>
            <a:r>
              <a:rPr lang="en-US" altLang="en-US" sz="2500" b="1" dirty="0"/>
              <a:t>If the claim is based on the NCA, it must be dealt with in terms of that Act</a:t>
            </a:r>
          </a:p>
          <a:p>
            <a:pPr algn="just"/>
            <a:r>
              <a:rPr lang="en-US" altLang="en-US" sz="2500" b="1" dirty="0"/>
              <a:t>Court may </a:t>
            </a:r>
            <a:r>
              <a:rPr lang="en-US" altLang="en-US" sz="2500" b="1" dirty="0" err="1"/>
              <a:t>authorise</a:t>
            </a:r>
            <a:r>
              <a:rPr lang="en-US" altLang="en-US" sz="2500" b="1" dirty="0"/>
              <a:t> an EAO if the defendant is employed and the court is satisfied that </a:t>
            </a:r>
            <a:r>
              <a:rPr lang="en-US" altLang="en-US" sz="2500" b="1" dirty="0" smtClean="0"/>
              <a:t>it is just and equitable that an EAO be issued and the amount is appropriate</a:t>
            </a:r>
            <a:endParaRPr lang="en-US" altLang="en-US" sz="2500" b="1" dirty="0"/>
          </a:p>
          <a:p>
            <a:pPr algn="just"/>
            <a:r>
              <a:rPr lang="en-US" altLang="en-US" sz="2500" b="1" dirty="0"/>
              <a:t>The court can make a cost order as it deems fit in order to curb excessive costs charged by attorneys</a:t>
            </a:r>
          </a:p>
          <a:p>
            <a:pPr marL="0" indent="0">
              <a:buNone/>
            </a:pPr>
            <a:endParaRPr lang="en-US" sz="2400"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25065749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1787</TotalTime>
  <Words>1553</Words>
  <Application>Microsoft Office PowerPoint</Application>
  <PresentationFormat>On-screen Show (4:3)</PresentationFormat>
  <Paragraphs>112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Courts of Law Amendment Bill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Colloquium</dc:title>
  <dc:creator>Bhaktawar Nina</dc:creator>
  <cp:lastModifiedBy>PUMZA</cp:lastModifiedBy>
  <cp:revision>98</cp:revision>
  <cp:lastPrinted>2017-06-05T06:12:56Z</cp:lastPrinted>
  <dcterms:created xsi:type="dcterms:W3CDTF">2015-10-15T09:51:46Z</dcterms:created>
  <dcterms:modified xsi:type="dcterms:W3CDTF">2017-06-15T09:30:20Z</dcterms:modified>
</cp:coreProperties>
</file>