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heme/themeOverride39.xml" ContentType="application/vnd.openxmlformats-officedocument.themeOverride+xml"/>
  <Override PartName="/docProps/custom.xml" ContentType="application/vnd.openxmlformats-officedocument.custom-properties+xml"/>
  <Override PartName="/ppt/notesSlides/notesSlide12.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heme/themeOverride29.xml" ContentType="application/vnd.openxmlformats-officedocument.themeOverride+xml"/>
  <Override PartName="/ppt/theme/themeOverride47.xml" ContentType="application/vnd.openxmlformats-officedocument.themeOverr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36.xml" ContentType="application/vnd.openxmlformats-officedocument.themeOverr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theme/themeOverride48.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37.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heme/themeOverride38.xml" ContentType="application/vnd.openxmlformats-officedocument.themeOverride+xml"/>
  <Override PartName="/ppt/theme/themeOverride49.xml" ContentType="application/vnd.openxmlformats-officedocument.themeOverride+xml"/>
  <Override PartName="/ppt/notesSlides/notesSlide11.xml" ContentType="application/vnd.openxmlformats-officedocument.presentationml.notesSlide+xml"/>
  <Override PartName="/ppt/theme/themeOverride27.xml" ContentType="application/vnd.openxmlformats-officedocument.themeOverride+xml"/>
  <Override PartName="/ppt/theme/themeOverride4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73"/>
  </p:notesMasterIdLst>
  <p:handoutMasterIdLst>
    <p:handoutMasterId r:id="rId74"/>
  </p:handoutMasterIdLst>
  <p:sldIdLst>
    <p:sldId id="256" r:id="rId3"/>
    <p:sldId id="541" r:id="rId4"/>
    <p:sldId id="538" r:id="rId5"/>
    <p:sldId id="258" r:id="rId6"/>
    <p:sldId id="259" r:id="rId7"/>
    <p:sldId id="542" r:id="rId8"/>
    <p:sldId id="402" r:id="rId9"/>
    <p:sldId id="404" r:id="rId10"/>
    <p:sldId id="406" r:id="rId11"/>
    <p:sldId id="405" r:id="rId12"/>
    <p:sldId id="470" r:id="rId13"/>
    <p:sldId id="532" r:id="rId14"/>
    <p:sldId id="407" r:id="rId15"/>
    <p:sldId id="467" r:id="rId16"/>
    <p:sldId id="471" r:id="rId17"/>
    <p:sldId id="414" r:id="rId18"/>
    <p:sldId id="468" r:id="rId19"/>
    <p:sldId id="409" r:id="rId20"/>
    <p:sldId id="410" r:id="rId21"/>
    <p:sldId id="411" r:id="rId22"/>
    <p:sldId id="416" r:id="rId23"/>
    <p:sldId id="417" r:id="rId24"/>
    <p:sldId id="418" r:id="rId25"/>
    <p:sldId id="420" r:id="rId26"/>
    <p:sldId id="426" r:id="rId27"/>
    <p:sldId id="436" r:id="rId28"/>
    <p:sldId id="466" r:id="rId29"/>
    <p:sldId id="515" r:id="rId30"/>
    <p:sldId id="423" r:id="rId31"/>
    <p:sldId id="516" r:id="rId32"/>
    <p:sldId id="425" r:id="rId33"/>
    <p:sldId id="434" r:id="rId34"/>
    <p:sldId id="435" r:id="rId35"/>
    <p:sldId id="437" r:id="rId36"/>
    <p:sldId id="440" r:id="rId37"/>
    <p:sldId id="438" r:id="rId38"/>
    <p:sldId id="444" r:id="rId39"/>
    <p:sldId id="496" r:id="rId40"/>
    <p:sldId id="497" r:id="rId41"/>
    <p:sldId id="498" r:id="rId42"/>
    <p:sldId id="499" r:id="rId43"/>
    <p:sldId id="439" r:id="rId44"/>
    <p:sldId id="451" r:id="rId45"/>
    <p:sldId id="452" r:id="rId46"/>
    <p:sldId id="454" r:id="rId47"/>
    <p:sldId id="441" r:id="rId48"/>
    <p:sldId id="455" r:id="rId49"/>
    <p:sldId id="456" r:id="rId50"/>
    <p:sldId id="500" r:id="rId51"/>
    <p:sldId id="510" r:id="rId52"/>
    <p:sldId id="511" r:id="rId53"/>
    <p:sldId id="512" r:id="rId54"/>
    <p:sldId id="513" r:id="rId55"/>
    <p:sldId id="463" r:id="rId56"/>
    <p:sldId id="458" r:id="rId57"/>
    <p:sldId id="459" r:id="rId58"/>
    <p:sldId id="460" r:id="rId59"/>
    <p:sldId id="469" r:id="rId60"/>
    <p:sldId id="543" r:id="rId61"/>
    <p:sldId id="462" r:id="rId62"/>
    <p:sldId id="433" r:id="rId63"/>
    <p:sldId id="489" r:id="rId64"/>
    <p:sldId id="490" r:id="rId65"/>
    <p:sldId id="493" r:id="rId66"/>
    <p:sldId id="492" r:id="rId67"/>
    <p:sldId id="494" r:id="rId68"/>
    <p:sldId id="518" r:id="rId69"/>
    <p:sldId id="495" r:id="rId70"/>
    <p:sldId id="398" r:id="rId71"/>
    <p:sldId id="315" r:id="rId72"/>
  </p:sldIdLst>
  <p:sldSz cx="12192000" cy="864235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A1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43612" autoAdjust="0"/>
  </p:normalViewPr>
  <p:slideViewPr>
    <p:cSldViewPr>
      <p:cViewPr varScale="1">
        <p:scale>
          <a:sx n="92" d="100"/>
          <a:sy n="92" d="100"/>
        </p:scale>
        <p:origin x="-1068" y="-11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30384"/>
    </p:cViewPr>
  </p:sorterViewPr>
  <p:notesViewPr>
    <p:cSldViewPr>
      <p:cViewPr varScale="1">
        <p:scale>
          <a:sx n="120" d="100"/>
          <a:sy n="120" d="100"/>
        </p:scale>
        <p:origin x="1884"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126" cy="3413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2925" y="1"/>
            <a:ext cx="4302126" cy="341313"/>
          </a:xfrm>
          <a:prstGeom prst="rect">
            <a:avLst/>
          </a:prstGeom>
        </p:spPr>
        <p:txBody>
          <a:bodyPr vert="horz" lIns="91440" tIns="45720" rIns="91440" bIns="45720" rtlCol="0"/>
          <a:lstStyle>
            <a:lvl1pPr algn="r">
              <a:defRPr sz="1200"/>
            </a:lvl1pPr>
          </a:lstStyle>
          <a:p>
            <a:fld id="{31A4EFDA-EBED-4756-8CF3-3A544F450E6D}" type="datetimeFigureOut">
              <a:rPr lang="en-ZA" smtClean="0"/>
              <a:pPr/>
              <a:t>2017/06/15</a:t>
            </a:fld>
            <a:endParaRPr lang="en-ZA"/>
          </a:p>
        </p:txBody>
      </p:sp>
      <p:sp>
        <p:nvSpPr>
          <p:cNvPr id="4" name="Footer Placeholder 3"/>
          <p:cNvSpPr>
            <a:spLocks noGrp="1"/>
          </p:cNvSpPr>
          <p:nvPr>
            <p:ph type="ftr" sz="quarter" idx="2"/>
          </p:nvPr>
        </p:nvSpPr>
        <p:spPr>
          <a:xfrm>
            <a:off x="0" y="6456363"/>
            <a:ext cx="4302126" cy="34131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2925" y="6456363"/>
            <a:ext cx="4302126" cy="341312"/>
          </a:xfrm>
          <a:prstGeom prst="rect">
            <a:avLst/>
          </a:prstGeom>
        </p:spPr>
        <p:txBody>
          <a:bodyPr vert="horz" lIns="91440" tIns="45720" rIns="91440" bIns="45720" rtlCol="0" anchor="b"/>
          <a:lstStyle>
            <a:lvl1pPr algn="r">
              <a:defRPr sz="1200"/>
            </a:lvl1pPr>
          </a:lstStyle>
          <a:p>
            <a:fld id="{AD266FE0-520A-4AD3-97A6-FB78E3ADE671}" type="slidenum">
              <a:rPr lang="en-ZA" smtClean="0"/>
              <a:pPr/>
              <a:t>‹#›</a:t>
            </a:fld>
            <a:endParaRPr lang="en-ZA"/>
          </a:p>
        </p:txBody>
      </p:sp>
    </p:spTree>
    <p:extLst>
      <p:ext uri="{BB962C8B-B14F-4D97-AF65-F5344CB8AC3E}">
        <p14:creationId xmlns:p14="http://schemas.microsoft.com/office/powerpoint/2010/main" xmlns="" val="15071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445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396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21</a:t>
            </a:fld>
            <a:endParaRPr lang="en-ZA" dirty="0">
              <a:solidFill>
                <a:srgbClr val="000000"/>
              </a:solidFill>
            </a:endParaRPr>
          </a:p>
        </p:txBody>
      </p:sp>
    </p:spTree>
    <p:extLst>
      <p:ext uri="{BB962C8B-B14F-4D97-AF65-F5344CB8AC3E}">
        <p14:creationId xmlns:p14="http://schemas.microsoft.com/office/powerpoint/2010/main" xmlns="" val="100475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22</a:t>
            </a:fld>
            <a:endParaRPr lang="en-ZA" dirty="0">
              <a:solidFill>
                <a:srgbClr val="000000"/>
              </a:solidFill>
            </a:endParaRPr>
          </a:p>
        </p:txBody>
      </p:sp>
    </p:spTree>
    <p:extLst>
      <p:ext uri="{BB962C8B-B14F-4D97-AF65-F5344CB8AC3E}">
        <p14:creationId xmlns:p14="http://schemas.microsoft.com/office/powerpoint/2010/main" xmlns="" val="135207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23</a:t>
            </a:fld>
            <a:endParaRPr lang="en-ZA" dirty="0">
              <a:solidFill>
                <a:srgbClr val="000000"/>
              </a:solidFill>
            </a:endParaRPr>
          </a:p>
        </p:txBody>
      </p:sp>
    </p:spTree>
    <p:extLst>
      <p:ext uri="{BB962C8B-B14F-4D97-AF65-F5344CB8AC3E}">
        <p14:creationId xmlns:p14="http://schemas.microsoft.com/office/powerpoint/2010/main" xmlns="" val="352863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4863" y="850900"/>
            <a:ext cx="3236912" cy="2293938"/>
          </a:xfrm>
          <a:prstGeom prst="rect">
            <a:avLst/>
          </a:prstGeom>
          <a:noFill/>
          <a:ln w="12700">
            <a:solidFill>
              <a:prstClr val="black"/>
            </a:solidFill>
          </a:ln>
        </p:spPr>
      </p:sp>
      <p:sp>
        <p:nvSpPr>
          <p:cNvPr id="3" name="Notes Placeholder 2"/>
          <p:cNvSpPr>
            <a:spLocks noGrp="1"/>
          </p:cNvSpPr>
          <p:nvPr>
            <p:ph type="body" idx="1"/>
          </p:nvPr>
        </p:nvSpPr>
        <p:spPr>
          <a:xfrm>
            <a:off x="992665" y="3271476"/>
            <a:ext cx="7941310" cy="2677115"/>
          </a:xfrm>
          <a:prstGeom prst="rect">
            <a:avLst/>
          </a:prstGeom>
        </p:spPr>
        <p:txBody>
          <a:bodyPr lIns="73399" tIns="36699" rIns="73399" bIns="36699"/>
          <a:lstStyle/>
          <a:p>
            <a:pPr marL="36707" algn="just"/>
            <a:r>
              <a:rPr lang="en-ZA" sz="1000" b="1" dirty="0"/>
              <a:t>Precinct 1: Small Scale Fishing and Tourism Precinct</a:t>
            </a:r>
          </a:p>
          <a:p>
            <a:pPr marL="36707" algn="just"/>
            <a:r>
              <a:rPr lang="en-ZA" sz="1000" dirty="0"/>
              <a:t>The development of the northern precinct for mixed use development to support tourism and public amenity. </a:t>
            </a:r>
          </a:p>
          <a:p>
            <a:pPr marL="36707" algn="just"/>
            <a:r>
              <a:rPr lang="en-ZA" sz="1000" b="1" dirty="0"/>
              <a:t>Precinct 2: Multi-Purpose Precinct</a:t>
            </a:r>
          </a:p>
          <a:p>
            <a:pPr marL="36707" algn="just"/>
            <a:r>
              <a:rPr lang="en-ZA" sz="1000" dirty="0"/>
              <a:t>A secondary multi-use area around the ramp for small scale fishing, recreational fishing, recreational boat launching and general landings. </a:t>
            </a:r>
          </a:p>
          <a:p>
            <a:pPr marL="36707" algn="just"/>
            <a:r>
              <a:rPr lang="en-ZA" sz="1000" b="1" dirty="0"/>
              <a:t>Precinct 3: Commercial Fishing and Processing Precinct</a:t>
            </a:r>
          </a:p>
          <a:p>
            <a:pPr marL="36707" algn="just"/>
            <a:r>
              <a:rPr lang="en-ZA" sz="1000" dirty="0"/>
              <a:t>An industrial precinct to contain medium and industrial scale fishing as well as processing facilities and activities.</a:t>
            </a:r>
          </a:p>
          <a:p>
            <a:pPr marL="36707" algn="just"/>
            <a:r>
              <a:rPr lang="en-ZA" sz="1100" b="1" dirty="0">
                <a:solidFill>
                  <a:schemeClr val="accent6">
                    <a:lumMod val="75000"/>
                  </a:schemeClr>
                </a:solidFill>
              </a:rPr>
              <a:t>Precinct 4: Intensive Fish Processing &amp; General Industrial Precinct</a:t>
            </a:r>
          </a:p>
          <a:p>
            <a:pPr marL="36707" algn="just"/>
            <a:r>
              <a:rPr lang="en-ZA" sz="1100" dirty="0"/>
              <a:t>A secondary intensive fish processing/general industrial precinct to accommodate processing facilities displaced by the intensive real estate development of Precinct 1.</a:t>
            </a:r>
          </a:p>
          <a:p>
            <a:pPr marL="36707" algn="just"/>
            <a:r>
              <a:rPr lang="en-ZA" sz="1100" b="1" dirty="0">
                <a:solidFill>
                  <a:schemeClr val="accent6">
                    <a:lumMod val="75000"/>
                  </a:schemeClr>
                </a:solidFill>
              </a:rPr>
              <a:t>Precinct 5: Community Interface Precinct</a:t>
            </a:r>
          </a:p>
          <a:p>
            <a:pPr marL="36707" algn="just"/>
            <a:r>
              <a:rPr lang="en-ZA" sz="1100" dirty="0"/>
              <a:t>A secondary tourism node located at the southern end of the harbour linking Harbour Road with the foreshore and containing predominantly mixed use to support community enterprises.</a:t>
            </a:r>
          </a:p>
        </p:txBody>
      </p:sp>
    </p:spTree>
    <p:extLst>
      <p:ext uri="{BB962C8B-B14F-4D97-AF65-F5344CB8AC3E}">
        <p14:creationId xmlns:p14="http://schemas.microsoft.com/office/powerpoint/2010/main" xmlns="" val="22385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26</a:t>
            </a:fld>
            <a:endParaRPr lang="en-ZA" dirty="0">
              <a:solidFill>
                <a:srgbClr val="000000"/>
              </a:solidFill>
            </a:endParaRPr>
          </a:p>
        </p:txBody>
      </p:sp>
    </p:spTree>
    <p:extLst>
      <p:ext uri="{BB962C8B-B14F-4D97-AF65-F5344CB8AC3E}">
        <p14:creationId xmlns:p14="http://schemas.microsoft.com/office/powerpoint/2010/main" xmlns="" val="6190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27</a:t>
            </a:fld>
            <a:endParaRPr lang="en-ZA" dirty="0">
              <a:solidFill>
                <a:srgbClr val="000000"/>
              </a:solidFill>
            </a:endParaRPr>
          </a:p>
        </p:txBody>
      </p:sp>
    </p:spTree>
    <p:extLst>
      <p:ext uri="{BB962C8B-B14F-4D97-AF65-F5344CB8AC3E}">
        <p14:creationId xmlns:p14="http://schemas.microsoft.com/office/powerpoint/2010/main" xmlns="" val="287933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28</a:t>
            </a:fld>
            <a:endParaRPr lang="en-ZA" dirty="0">
              <a:solidFill>
                <a:srgbClr val="000000"/>
              </a:solidFill>
            </a:endParaRPr>
          </a:p>
        </p:txBody>
      </p:sp>
    </p:spTree>
    <p:extLst>
      <p:ext uri="{BB962C8B-B14F-4D97-AF65-F5344CB8AC3E}">
        <p14:creationId xmlns:p14="http://schemas.microsoft.com/office/powerpoint/2010/main" xmlns="" val="2049203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29</a:t>
            </a:fld>
            <a:endParaRPr lang="en-ZA" dirty="0">
              <a:solidFill>
                <a:srgbClr val="000000"/>
              </a:solidFill>
            </a:endParaRPr>
          </a:p>
        </p:txBody>
      </p:sp>
    </p:spTree>
    <p:extLst>
      <p:ext uri="{BB962C8B-B14F-4D97-AF65-F5344CB8AC3E}">
        <p14:creationId xmlns:p14="http://schemas.microsoft.com/office/powerpoint/2010/main" xmlns="" val="252963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30</a:t>
            </a:fld>
            <a:endParaRPr lang="en-ZA" dirty="0">
              <a:solidFill>
                <a:srgbClr val="000000"/>
              </a:solidFill>
            </a:endParaRPr>
          </a:p>
        </p:txBody>
      </p:sp>
    </p:spTree>
    <p:extLst>
      <p:ext uri="{BB962C8B-B14F-4D97-AF65-F5344CB8AC3E}">
        <p14:creationId xmlns:p14="http://schemas.microsoft.com/office/powerpoint/2010/main" xmlns="" val="42652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31</a:t>
            </a:fld>
            <a:endParaRPr lang="en-ZA" dirty="0">
              <a:solidFill>
                <a:srgbClr val="000000"/>
              </a:solidFill>
            </a:endParaRPr>
          </a:p>
        </p:txBody>
      </p:sp>
    </p:spTree>
    <p:extLst>
      <p:ext uri="{BB962C8B-B14F-4D97-AF65-F5344CB8AC3E}">
        <p14:creationId xmlns:p14="http://schemas.microsoft.com/office/powerpoint/2010/main" xmlns="" val="395373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24063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1323433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151613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3536104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1223955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9584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198430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3399" tIns="36699" rIns="73399" bIns="36699">
            <a:normAutofit fontScale="25000" lnSpcReduction="20000"/>
          </a:bodyPr>
          <a:lstStyle/>
          <a:p>
            <a:endParaRPr dirty="0"/>
          </a:p>
        </p:txBody>
      </p:sp>
    </p:spTree>
    <p:extLst>
      <p:ext uri="{BB962C8B-B14F-4D97-AF65-F5344CB8AC3E}">
        <p14:creationId xmlns:p14="http://schemas.microsoft.com/office/powerpoint/2010/main" xmlns="" val="265287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4863" y="849313"/>
            <a:ext cx="3236912" cy="2293937"/>
          </a:xfrm>
          <a:prstGeom prst="rect">
            <a:avLst/>
          </a:prstGeom>
          <a:noFill/>
          <a:ln w="12700">
            <a:solidFill>
              <a:prstClr val="black"/>
            </a:solidFill>
          </a:ln>
        </p:spPr>
      </p:sp>
      <p:sp>
        <p:nvSpPr>
          <p:cNvPr id="3" name="Notes Placeholder 2"/>
          <p:cNvSpPr>
            <a:spLocks noGrp="1"/>
          </p:cNvSpPr>
          <p:nvPr>
            <p:ph type="body" idx="1"/>
          </p:nvPr>
        </p:nvSpPr>
        <p:spPr>
          <a:xfrm>
            <a:off x="992188" y="3271838"/>
            <a:ext cx="7942262" cy="2676525"/>
          </a:xfrm>
          <a:prstGeom prst="rect">
            <a:avLst/>
          </a:prstGeom>
        </p:spPr>
        <p:txBody>
          <a:bodyPr/>
          <a:lstStyle/>
          <a:p>
            <a:r>
              <a:rPr lang="en-US" dirty="0" smtClean="0"/>
              <a:t>1.Poor </a:t>
            </a:r>
            <a:r>
              <a:rPr lang="en-US" dirty="0"/>
              <a:t>management of the Republic’s Coastal Properties, Slipways and Small </a:t>
            </a:r>
            <a:r>
              <a:rPr lang="en-US" dirty="0" err="1"/>
              <a:t>Harbours</a:t>
            </a:r>
            <a:r>
              <a:rPr lang="en-US" dirty="0"/>
              <a:t> leading to:</a:t>
            </a:r>
          </a:p>
          <a:p>
            <a:r>
              <a:rPr lang="en-US" dirty="0" smtClean="0"/>
              <a:t>- Illegal </a:t>
            </a:r>
            <a:r>
              <a:rPr lang="en-US" dirty="0"/>
              <a:t>activities on state owned properties – drugs distribution, prostitution and other criminal activities</a:t>
            </a:r>
          </a:p>
          <a:p>
            <a:r>
              <a:rPr lang="en-US" dirty="0" smtClean="0"/>
              <a:t>- Illegal </a:t>
            </a:r>
            <a:r>
              <a:rPr lang="en-US" dirty="0"/>
              <a:t>entry into SA</a:t>
            </a:r>
          </a:p>
          <a:p>
            <a:r>
              <a:rPr lang="en-US" dirty="0" smtClean="0"/>
              <a:t>- Loss </a:t>
            </a:r>
            <a:r>
              <a:rPr lang="en-US" dirty="0"/>
              <a:t>of revenue - illegal fishing</a:t>
            </a:r>
          </a:p>
          <a:p>
            <a:r>
              <a:rPr lang="en-US" dirty="0" smtClean="0"/>
              <a:t>- Reduction </a:t>
            </a:r>
            <a:r>
              <a:rPr lang="en-US" dirty="0"/>
              <a:t>of the states asset value</a:t>
            </a:r>
          </a:p>
          <a:p>
            <a:r>
              <a:rPr lang="en-US" dirty="0" smtClean="0"/>
              <a:t>- Additional </a:t>
            </a:r>
            <a:r>
              <a:rPr lang="en-US" dirty="0"/>
              <a:t>financial stress onto governments </a:t>
            </a:r>
            <a:r>
              <a:rPr lang="en-US" dirty="0" err="1"/>
              <a:t>fiscus</a:t>
            </a:r>
            <a:r>
              <a:rPr lang="en-US" dirty="0"/>
              <a:t> – Costs of rates and taxes, repairs and maintenance, security etc.</a:t>
            </a:r>
          </a:p>
          <a:p>
            <a:endParaRPr lang="en-US" dirty="0"/>
          </a:p>
        </p:txBody>
      </p:sp>
    </p:spTree>
    <p:extLst>
      <p:ext uri="{BB962C8B-B14F-4D97-AF65-F5344CB8AC3E}">
        <p14:creationId xmlns:p14="http://schemas.microsoft.com/office/powerpoint/2010/main" xmlns="" val="53210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4863" y="849313"/>
            <a:ext cx="3236912" cy="2293937"/>
          </a:xfrm>
          <a:prstGeom prst="rect">
            <a:avLst/>
          </a:prstGeom>
          <a:noFill/>
          <a:ln w="12700">
            <a:solidFill>
              <a:prstClr val="black"/>
            </a:solidFill>
          </a:ln>
        </p:spPr>
      </p:sp>
      <p:sp>
        <p:nvSpPr>
          <p:cNvPr id="3" name="Notes Placeholder 2"/>
          <p:cNvSpPr>
            <a:spLocks noGrp="1"/>
          </p:cNvSpPr>
          <p:nvPr>
            <p:ph type="body" idx="1"/>
          </p:nvPr>
        </p:nvSpPr>
        <p:spPr>
          <a:xfrm>
            <a:off x="992188" y="3271838"/>
            <a:ext cx="7942262" cy="2676525"/>
          </a:xfrm>
          <a:prstGeom prst="rect">
            <a:avLst/>
          </a:prstGeom>
        </p:spPr>
        <p:txBody>
          <a:bodyPr/>
          <a:lstStyle/>
          <a:p>
            <a:r>
              <a:rPr lang="en-US" dirty="0" smtClean="0"/>
              <a:t>1.Poor </a:t>
            </a:r>
            <a:r>
              <a:rPr lang="en-US" dirty="0"/>
              <a:t>management of the Republic’s Coastal Properties, Slipways and Small </a:t>
            </a:r>
            <a:r>
              <a:rPr lang="en-US" dirty="0" err="1"/>
              <a:t>Harbours</a:t>
            </a:r>
            <a:r>
              <a:rPr lang="en-US" dirty="0"/>
              <a:t> leading to:</a:t>
            </a:r>
          </a:p>
          <a:p>
            <a:r>
              <a:rPr lang="en-US" dirty="0" smtClean="0"/>
              <a:t>- Illegal </a:t>
            </a:r>
            <a:r>
              <a:rPr lang="en-US" dirty="0"/>
              <a:t>activities on state owned properties – drugs distribution, prostitution and other criminal activities</a:t>
            </a:r>
          </a:p>
          <a:p>
            <a:r>
              <a:rPr lang="en-US" dirty="0" smtClean="0"/>
              <a:t>- Illegal </a:t>
            </a:r>
            <a:r>
              <a:rPr lang="en-US" dirty="0"/>
              <a:t>entry into SA</a:t>
            </a:r>
          </a:p>
          <a:p>
            <a:r>
              <a:rPr lang="en-US" dirty="0" smtClean="0"/>
              <a:t>- Loss </a:t>
            </a:r>
            <a:r>
              <a:rPr lang="en-US" dirty="0"/>
              <a:t>of revenue - illegal fishing</a:t>
            </a:r>
          </a:p>
          <a:p>
            <a:r>
              <a:rPr lang="en-US" dirty="0" smtClean="0"/>
              <a:t>- Reduction </a:t>
            </a:r>
            <a:r>
              <a:rPr lang="en-US" dirty="0"/>
              <a:t>of the states asset value</a:t>
            </a:r>
          </a:p>
          <a:p>
            <a:r>
              <a:rPr lang="en-US" dirty="0" smtClean="0"/>
              <a:t>- Additional </a:t>
            </a:r>
            <a:r>
              <a:rPr lang="en-US" dirty="0"/>
              <a:t>financial stress onto governments </a:t>
            </a:r>
            <a:r>
              <a:rPr lang="en-US" dirty="0" err="1"/>
              <a:t>fiscus</a:t>
            </a:r>
            <a:r>
              <a:rPr lang="en-US" dirty="0"/>
              <a:t> – Costs of rates and taxes, repairs and maintenance, security etc.</a:t>
            </a:r>
          </a:p>
          <a:p>
            <a:endParaRPr lang="en-US" dirty="0"/>
          </a:p>
        </p:txBody>
      </p:sp>
    </p:spTree>
    <p:extLst>
      <p:ext uri="{BB962C8B-B14F-4D97-AF65-F5344CB8AC3E}">
        <p14:creationId xmlns:p14="http://schemas.microsoft.com/office/powerpoint/2010/main" xmlns="" val="336536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4863" y="849313"/>
            <a:ext cx="3236912" cy="2293937"/>
          </a:xfrm>
          <a:prstGeom prst="rect">
            <a:avLst/>
          </a:prstGeom>
          <a:noFill/>
          <a:ln w="12700">
            <a:solidFill>
              <a:prstClr val="black"/>
            </a:solidFill>
          </a:ln>
        </p:spPr>
      </p:sp>
      <p:sp>
        <p:nvSpPr>
          <p:cNvPr id="3" name="Notes Placeholder 2"/>
          <p:cNvSpPr>
            <a:spLocks noGrp="1"/>
          </p:cNvSpPr>
          <p:nvPr>
            <p:ph type="body" idx="1"/>
          </p:nvPr>
        </p:nvSpPr>
        <p:spPr>
          <a:xfrm>
            <a:off x="992188" y="3271838"/>
            <a:ext cx="7942262" cy="2676525"/>
          </a:xfrm>
          <a:prstGeom prst="rect">
            <a:avLst/>
          </a:prstGeom>
        </p:spPr>
        <p:txBody>
          <a:bodyPr/>
          <a:lstStyle/>
          <a:p>
            <a:endParaRPr lang="en-US"/>
          </a:p>
        </p:txBody>
      </p:sp>
    </p:spTree>
    <p:extLst>
      <p:ext uri="{BB962C8B-B14F-4D97-AF65-F5344CB8AC3E}">
        <p14:creationId xmlns:p14="http://schemas.microsoft.com/office/powerpoint/2010/main" xmlns="" val="148193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4863" y="849313"/>
            <a:ext cx="3236912" cy="2293937"/>
          </a:xfrm>
          <a:prstGeom prst="rect">
            <a:avLst/>
          </a:prstGeom>
          <a:noFill/>
          <a:ln w="12700">
            <a:solidFill>
              <a:prstClr val="black"/>
            </a:solidFill>
          </a:ln>
        </p:spPr>
      </p:sp>
      <p:sp>
        <p:nvSpPr>
          <p:cNvPr id="3" name="Notes Placeholder 2"/>
          <p:cNvSpPr>
            <a:spLocks noGrp="1"/>
          </p:cNvSpPr>
          <p:nvPr>
            <p:ph type="body" idx="1"/>
          </p:nvPr>
        </p:nvSpPr>
        <p:spPr>
          <a:xfrm>
            <a:off x="992188" y="3271838"/>
            <a:ext cx="7942262" cy="2676525"/>
          </a:xfrm>
          <a:prstGeom prst="rect">
            <a:avLst/>
          </a:prstGeom>
        </p:spPr>
        <p:txBody>
          <a:bodyPr/>
          <a:lstStyle/>
          <a:p>
            <a:endParaRPr lang="en-US"/>
          </a:p>
        </p:txBody>
      </p:sp>
    </p:spTree>
    <p:extLst>
      <p:ext uri="{BB962C8B-B14F-4D97-AF65-F5344CB8AC3E}">
        <p14:creationId xmlns:p14="http://schemas.microsoft.com/office/powerpoint/2010/main" xmlns="" val="147417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4863" y="849313"/>
            <a:ext cx="3236912" cy="2293937"/>
          </a:xfrm>
          <a:prstGeom prst="rect">
            <a:avLst/>
          </a:prstGeom>
          <a:noFill/>
          <a:ln w="12700">
            <a:solidFill>
              <a:prstClr val="black"/>
            </a:solidFill>
          </a:ln>
        </p:spPr>
      </p:sp>
      <p:sp>
        <p:nvSpPr>
          <p:cNvPr id="3" name="Notes Placeholder 2"/>
          <p:cNvSpPr>
            <a:spLocks noGrp="1"/>
          </p:cNvSpPr>
          <p:nvPr>
            <p:ph type="body" idx="1"/>
          </p:nvPr>
        </p:nvSpPr>
        <p:spPr>
          <a:xfrm>
            <a:off x="992188" y="3271838"/>
            <a:ext cx="7942262" cy="2676525"/>
          </a:xfrm>
          <a:prstGeom prst="rect">
            <a:avLst/>
          </a:prstGeom>
        </p:spPr>
        <p:txBody>
          <a:bodyPr/>
          <a:lstStyle/>
          <a:p>
            <a:endParaRPr lang="en-US"/>
          </a:p>
        </p:txBody>
      </p:sp>
    </p:spTree>
    <p:extLst>
      <p:ext uri="{BB962C8B-B14F-4D97-AF65-F5344CB8AC3E}">
        <p14:creationId xmlns:p14="http://schemas.microsoft.com/office/powerpoint/2010/main" xmlns="" val="426259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85788"/>
            <a:ext cx="4129087" cy="2927350"/>
          </a:xfrm>
          <a:prstGeom prst="rect">
            <a:avLst/>
          </a:prstGeom>
        </p:spPr>
      </p:sp>
      <p:sp>
        <p:nvSpPr>
          <p:cNvPr id="3" name="Notes Placeholder 2"/>
          <p:cNvSpPr>
            <a:spLocks noGrp="1"/>
          </p:cNvSpPr>
          <p:nvPr>
            <p:ph type="body" idx="1"/>
          </p:nvPr>
        </p:nvSpPr>
        <p:spPr>
          <a:xfrm>
            <a:off x="553462" y="3708723"/>
            <a:ext cx="4427694" cy="3513527"/>
          </a:xfrm>
          <a:prstGeom prst="rect">
            <a:avLst/>
          </a:prstGeom>
        </p:spPr>
        <p:txBody>
          <a:bodyPr lIns="73399" tIns="36699" rIns="73399" bIns="36699"/>
          <a:lstStyle/>
          <a:p>
            <a:endParaRPr lang="en-ZA" dirty="0"/>
          </a:p>
        </p:txBody>
      </p:sp>
      <p:sp>
        <p:nvSpPr>
          <p:cNvPr id="4" name="Slide Number Placeholder 3"/>
          <p:cNvSpPr>
            <a:spLocks noGrp="1"/>
          </p:cNvSpPr>
          <p:nvPr>
            <p:ph type="sldNum" sz="quarter" idx="10"/>
          </p:nvPr>
        </p:nvSpPr>
        <p:spPr>
          <a:xfrm>
            <a:off x="3135003" y="7416090"/>
            <a:ext cx="2398334" cy="390392"/>
          </a:xfrm>
          <a:prstGeom prst="rect">
            <a:avLst/>
          </a:prstGeom>
        </p:spPr>
        <p:txBody>
          <a:bodyPr lIns="73399" tIns="36699" rIns="73399" bIns="36699"/>
          <a:lstStyle/>
          <a:p>
            <a:fld id="{6BB98AFB-CB0D-4DFE-87B9-B4B0D0DE73CD}" type="slidenum">
              <a:rPr lang="en-ZA" smtClean="0">
                <a:solidFill>
                  <a:srgbClr val="000000"/>
                </a:solidFill>
              </a:rPr>
              <a:pPr/>
              <a:t>20</a:t>
            </a:fld>
            <a:endParaRPr lang="en-ZA" dirty="0">
              <a:solidFill>
                <a:srgbClr val="000000"/>
              </a:solidFill>
            </a:endParaRPr>
          </a:p>
        </p:txBody>
      </p:sp>
    </p:spTree>
    <p:extLst>
      <p:ext uri="{BB962C8B-B14F-4D97-AF65-F5344CB8AC3E}">
        <p14:creationId xmlns:p14="http://schemas.microsoft.com/office/powerpoint/2010/main" xmlns="" val="232960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679128"/>
            <a:ext cx="10363200" cy="181489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4839716"/>
            <a:ext cx="8534399" cy="21605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028551" y="7626633"/>
            <a:ext cx="5068570" cy="472440"/>
          </a:xfrm>
          <a:prstGeom prst="rect">
            <a:avLst/>
          </a:prstGeom>
        </p:spPr>
        <p:txBody>
          <a:bodyPr lIns="0" tIns="0" rIns="0" bIns="0"/>
          <a:lstStyle>
            <a:lvl1pPr>
              <a:defRPr sz="1600" b="0" i="0">
                <a:solidFill>
                  <a:srgbClr val="92A198"/>
                </a:solidFill>
                <a:latin typeface="Century Gothic"/>
                <a:cs typeface="Century Gothic"/>
              </a:defRPr>
            </a:lvl1pPr>
          </a:lstStyle>
          <a:p>
            <a:pPr marL="2112645" marR="5080" indent="-2100580">
              <a:lnSpc>
                <a:spcPct val="100000"/>
              </a:lnSpc>
            </a:pPr>
            <a:r>
              <a:rPr lang="en-ZA" spc="-10" dirty="0" smtClean="0"/>
              <a:t>SMALL HARBOURS AND COASTLINE DEVELOPEMENT</a:t>
            </a:r>
            <a:endParaRPr spc="-1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2E4A33A-F760-4627-9B6F-C83F4BBC205C}" type="datetime1">
              <a:rPr lang="en-US" smtClean="0"/>
              <a:pPr/>
              <a:t>6/15/2017</a:t>
            </a:fld>
            <a:endParaRPr lang="en-US" dirty="0"/>
          </a:p>
        </p:txBody>
      </p:sp>
      <p:sp>
        <p:nvSpPr>
          <p:cNvPr id="6" name="Holder 6"/>
          <p:cNvSpPr>
            <a:spLocks noGrp="1"/>
          </p:cNvSpPr>
          <p:nvPr>
            <p:ph type="sldNum" sz="quarter" idx="7"/>
          </p:nvPr>
        </p:nvSpPr>
        <p:spPr/>
        <p:txBody>
          <a:bodyPr lIns="0" tIns="0" rIns="0" bIns="0"/>
          <a:lstStyle>
            <a:lvl1pPr>
              <a:defRPr sz="1600" b="1" i="0">
                <a:solidFill>
                  <a:srgbClr val="595959"/>
                </a:solidFill>
                <a:latin typeface="Century Gothic"/>
                <a:cs typeface="Century Gothic"/>
              </a:defRPr>
            </a:lvl1pPr>
          </a:lstStyle>
          <a:p>
            <a:pPr marL="137795">
              <a:lnSpc>
                <a:spcPct val="100000"/>
              </a:lnSpc>
            </a:pPr>
            <a:fld id="{81D60167-4931-47E6-BA6A-407CBD079E47}" type="slidenum">
              <a:rPr spc="-10" dirty="0"/>
              <a:pPr marL="137795">
                <a:lnSpc>
                  <a:spcPct val="100000"/>
                </a:lnSpc>
              </a:pPr>
              <a:t>‹#›</a:t>
            </a:fld>
            <a:endParaRPr spc="-1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490" y="2304626"/>
            <a:ext cx="4253068" cy="864237"/>
          </a:xfrm>
        </p:spPr>
        <p:txBody>
          <a:bodyPr anchor="ctr">
            <a:normAutofit/>
          </a:bodyPr>
          <a:lstStyle>
            <a:lvl1pPr marL="0" indent="0">
              <a:spcBef>
                <a:spcPts val="0"/>
              </a:spcBef>
              <a:buNone/>
              <a:defRPr sz="2000" b="0"/>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490" y="3264888"/>
            <a:ext cx="4253068" cy="432117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1485" y="2304626"/>
            <a:ext cx="4253068" cy="864237"/>
          </a:xfrm>
        </p:spPr>
        <p:txBody>
          <a:bodyPr anchor="ctr">
            <a:normAutofit/>
          </a:bodyPr>
          <a:lstStyle>
            <a:lvl1pPr marL="0" indent="0">
              <a:spcBef>
                <a:spcPts val="0"/>
              </a:spcBef>
              <a:buNone/>
              <a:defRPr sz="2000" b="0"/>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1485" y="3264888"/>
            <a:ext cx="4253068" cy="432117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54B4D93-E185-441B-879E-9C7553BA545A}"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961433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57FFE3D-D17E-408B-9A5D-2571662609E2}"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986998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62FB2-802B-46D0-A1E2-FC6B64E5351C}"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682806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490" y="672182"/>
            <a:ext cx="4115872" cy="1920523"/>
          </a:xfrm>
        </p:spPr>
        <p:txBody>
          <a:bodyPr anchor="b">
            <a:normAutofit/>
          </a:bodyPr>
          <a:lstStyle>
            <a:lvl1pPr algn="l">
              <a:defRPr sz="3601" b="1"/>
            </a:lvl1pPr>
          </a:lstStyle>
          <a:p>
            <a:r>
              <a:rPr lang="en-US" smtClean="0"/>
              <a:t>Click to edit Master title style</a:t>
            </a:r>
            <a:endParaRPr/>
          </a:p>
        </p:txBody>
      </p:sp>
      <p:sp>
        <p:nvSpPr>
          <p:cNvPr id="3" name="Content Placeholder 2"/>
          <p:cNvSpPr>
            <a:spLocks noGrp="1"/>
          </p:cNvSpPr>
          <p:nvPr>
            <p:ph idx="1"/>
          </p:nvPr>
        </p:nvSpPr>
        <p:spPr>
          <a:xfrm>
            <a:off x="5867341" y="672183"/>
            <a:ext cx="5868928" cy="69138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490" y="2784758"/>
            <a:ext cx="4115872" cy="4801306"/>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624DE-63F3-496E-B838-DCD17CE10593}"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871507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490" y="672182"/>
            <a:ext cx="4115872" cy="1920523"/>
          </a:xfrm>
        </p:spPr>
        <p:txBody>
          <a:bodyPr anchor="b">
            <a:noAutofit/>
          </a:bodyPr>
          <a:lstStyle>
            <a:lvl1pPr algn="l">
              <a:defRPr sz="3601" b="1"/>
            </a:lvl1pPr>
          </a:lstStyle>
          <a:p>
            <a:r>
              <a:rPr lang="en-US" smtClean="0"/>
              <a:t>Click to edit Master title style</a:t>
            </a:r>
            <a:endParaRPr/>
          </a:p>
        </p:txBody>
      </p:sp>
      <p:sp>
        <p:nvSpPr>
          <p:cNvPr id="3" name="Picture Placeholder 2"/>
          <p:cNvSpPr>
            <a:spLocks noGrp="1"/>
          </p:cNvSpPr>
          <p:nvPr>
            <p:ph type="pic" idx="1"/>
          </p:nvPr>
        </p:nvSpPr>
        <p:spPr>
          <a:xfrm>
            <a:off x="5867343" y="672184"/>
            <a:ext cx="5781679" cy="7297984"/>
          </a:xfrm>
          <a:ln w="50800">
            <a:solidFill>
              <a:schemeClr val="tx1">
                <a:lumMod val="65000"/>
                <a:lumOff val="35000"/>
              </a:schemeClr>
            </a:solidFill>
            <a:miter lim="800000"/>
          </a:ln>
        </p:spPr>
        <p:txBody>
          <a:bodyPr>
            <a:normAutofit/>
          </a:bodyPr>
          <a:lstStyle>
            <a:lvl1pPr marL="0" indent="0" algn="ctr">
              <a:buNone/>
              <a:defRPr sz="2400"/>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65490" y="2784758"/>
            <a:ext cx="4115872" cy="4801306"/>
          </a:xfrm>
        </p:spPr>
        <p:txBody>
          <a:bodyPr>
            <a:normAutofit/>
          </a:bodyPr>
          <a:lstStyle>
            <a:lvl1pPr marL="0" indent="0">
              <a:lnSpc>
                <a:spcPct val="110000"/>
              </a:lnSpc>
              <a:spcBef>
                <a:spcPts val="600"/>
              </a:spcBef>
              <a:buNone/>
              <a:defRPr sz="18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67474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F98FC6-F035-45BB-931D-D4904C0AD8B8}"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758580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698" y="672183"/>
            <a:ext cx="2362816" cy="691388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494" y="672183"/>
            <a:ext cx="7469544" cy="6913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8E94F22-F02F-4B44-85B3-53F432473CA0}"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60443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2127" y="130176"/>
            <a:ext cx="11667744" cy="1559628"/>
          </a:xfrm>
        </p:spPr>
        <p:txBody>
          <a:bodyPr lIns="0" tIns="0" rIns="0" bIns="0"/>
          <a:lstStyle>
            <a:lvl1pPr>
              <a:defRPr sz="4000" b="1" i="0" baseline="0">
                <a:solidFill>
                  <a:schemeClr val="bg1"/>
                </a:solidFill>
                <a:latin typeface="Century Gothic"/>
                <a:cs typeface="Century Gothic"/>
              </a:defRPr>
            </a:lvl1pPr>
          </a:lstStyle>
          <a:p>
            <a:endParaRPr dirty="0"/>
          </a:p>
        </p:txBody>
      </p:sp>
      <p:sp>
        <p:nvSpPr>
          <p:cNvPr id="3" name="Holder 3"/>
          <p:cNvSpPr>
            <a:spLocks noGrp="1"/>
          </p:cNvSpPr>
          <p:nvPr>
            <p:ph type="body" idx="1"/>
          </p:nvPr>
        </p:nvSpPr>
        <p:spPr/>
        <p:txBody>
          <a:bodyPr lIns="0" tIns="0" rIns="0" bIns="0"/>
          <a:lstStyle>
            <a:lvl1pPr>
              <a:defRPr sz="2500" b="0" i="0">
                <a:solidFill>
                  <a:srgbClr val="595959"/>
                </a:solidFill>
                <a:latin typeface="Century Gothic"/>
                <a:cs typeface="Century Gothic"/>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954C0DB-B758-40FF-8C03-F668F76C2355}" type="datetime1">
              <a:rPr lang="en-US" smtClean="0"/>
              <a:pPr/>
              <a:t>6/15/2017</a:t>
            </a:fld>
            <a:endParaRPr lang="en-US" dirty="0"/>
          </a:p>
        </p:txBody>
      </p:sp>
      <p:sp>
        <p:nvSpPr>
          <p:cNvPr id="6" name="Holder 6"/>
          <p:cNvSpPr>
            <a:spLocks noGrp="1"/>
          </p:cNvSpPr>
          <p:nvPr>
            <p:ph type="sldNum" sz="quarter" idx="7"/>
          </p:nvPr>
        </p:nvSpPr>
        <p:spPr/>
        <p:txBody>
          <a:bodyPr lIns="0" tIns="0" rIns="0" bIns="0"/>
          <a:lstStyle>
            <a:lvl1pPr>
              <a:defRPr sz="1600" b="1" i="0">
                <a:solidFill>
                  <a:srgbClr val="595959"/>
                </a:solidFill>
                <a:latin typeface="Century Gothic"/>
                <a:cs typeface="Century Gothic"/>
              </a:defRPr>
            </a:lvl1pPr>
          </a:lstStyle>
          <a:p>
            <a:pPr marL="137795">
              <a:lnSpc>
                <a:spcPct val="100000"/>
              </a:lnSpc>
            </a:pPr>
            <a:fld id="{81D60167-4931-47E6-BA6A-407CBD079E47}" type="slidenum">
              <a:rPr spc="-10" dirty="0"/>
              <a:pPr marL="137795">
                <a:lnSpc>
                  <a:spcPct val="100000"/>
                </a:lnSpc>
              </a:pPr>
              <a:t>‹#›</a:t>
            </a:fld>
            <a:endParaRPr spc="-1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987740"/>
            <a:ext cx="5303520" cy="570395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987740"/>
            <a:ext cx="5303520" cy="570395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028551" y="7626633"/>
            <a:ext cx="5068570" cy="472440"/>
          </a:xfrm>
          <a:prstGeom prst="rect">
            <a:avLst/>
          </a:prstGeom>
        </p:spPr>
        <p:txBody>
          <a:bodyPr lIns="0" tIns="0" rIns="0" bIns="0"/>
          <a:lstStyle>
            <a:lvl1pPr>
              <a:defRPr sz="1600" b="0" i="0">
                <a:solidFill>
                  <a:srgbClr val="92A198"/>
                </a:solidFill>
                <a:latin typeface="Century Gothic"/>
                <a:cs typeface="Century Gothic"/>
              </a:defRPr>
            </a:lvl1pPr>
          </a:lstStyle>
          <a:p>
            <a:pPr marL="2112645" marR="5080" indent="-2100580">
              <a:lnSpc>
                <a:spcPct val="100000"/>
              </a:lnSpc>
            </a:pPr>
            <a:r>
              <a:rPr lang="en-ZA" spc="-10" dirty="0" smtClean="0"/>
              <a:t>SMALL HARBOURS AND COASTLINE DEVELOPEMENT</a:t>
            </a:r>
            <a:endParaRPr spc="-1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9BA7F6B-DB66-4682-A8AE-9D262A722E0C}" type="datetime1">
              <a:rPr lang="en-US" smtClean="0"/>
              <a:pPr/>
              <a:t>6/15/2017</a:t>
            </a:fld>
            <a:endParaRPr lang="en-US" dirty="0"/>
          </a:p>
        </p:txBody>
      </p:sp>
      <p:sp>
        <p:nvSpPr>
          <p:cNvPr id="7" name="Holder 7"/>
          <p:cNvSpPr>
            <a:spLocks noGrp="1"/>
          </p:cNvSpPr>
          <p:nvPr>
            <p:ph type="sldNum" sz="quarter" idx="7"/>
          </p:nvPr>
        </p:nvSpPr>
        <p:spPr/>
        <p:txBody>
          <a:bodyPr lIns="0" tIns="0" rIns="0" bIns="0"/>
          <a:lstStyle>
            <a:lvl1pPr>
              <a:defRPr sz="1600" b="1" i="0">
                <a:solidFill>
                  <a:srgbClr val="595959"/>
                </a:solidFill>
                <a:latin typeface="Century Gothic"/>
                <a:cs typeface="Century Gothic"/>
              </a:defRPr>
            </a:lvl1pPr>
          </a:lstStyle>
          <a:p>
            <a:pPr marL="137795">
              <a:lnSpc>
                <a:spcPct val="100000"/>
              </a:lnSpc>
            </a:pPr>
            <a:fld id="{81D60167-4931-47E6-BA6A-407CBD079E47}" type="slidenum">
              <a:rPr spc="-10" dirty="0"/>
              <a:pPr marL="137795">
                <a:lnSpc>
                  <a:spcPct val="100000"/>
                </a:lnSpc>
              </a:pPr>
              <a:t>‹#›</a:t>
            </a:fld>
            <a:endParaRPr spc="-1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a:xfrm>
            <a:off x="3028551" y="7626633"/>
            <a:ext cx="5068570" cy="472440"/>
          </a:xfrm>
          <a:prstGeom prst="rect">
            <a:avLst/>
          </a:prstGeom>
        </p:spPr>
        <p:txBody>
          <a:bodyPr lIns="0" tIns="0" rIns="0" bIns="0"/>
          <a:lstStyle>
            <a:lvl1pPr>
              <a:defRPr sz="1600" b="0" i="0">
                <a:solidFill>
                  <a:srgbClr val="92A198"/>
                </a:solidFill>
                <a:latin typeface="Century Gothic"/>
                <a:cs typeface="Century Gothic"/>
              </a:defRPr>
            </a:lvl1pPr>
          </a:lstStyle>
          <a:p>
            <a:pPr marL="2112645" marR="5080" indent="-2100580">
              <a:lnSpc>
                <a:spcPct val="100000"/>
              </a:lnSpc>
            </a:pPr>
            <a:r>
              <a:rPr lang="en-ZA" spc="-10" dirty="0" smtClean="0"/>
              <a:t>SMALL HARBOURS AND COASTLINE DEVELOPEMENT</a:t>
            </a:r>
            <a:endParaRPr spc="-1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4E929B5-995A-4874-8166-014AB1BB1D05}" type="datetime1">
              <a:rPr lang="en-US" smtClean="0"/>
              <a:pPr/>
              <a:t>6/15/2017</a:t>
            </a:fld>
            <a:endParaRPr lang="en-US" dirty="0"/>
          </a:p>
        </p:txBody>
      </p:sp>
      <p:sp>
        <p:nvSpPr>
          <p:cNvPr id="5" name="Holder 5"/>
          <p:cNvSpPr>
            <a:spLocks noGrp="1"/>
          </p:cNvSpPr>
          <p:nvPr>
            <p:ph type="sldNum" sz="quarter" idx="7"/>
          </p:nvPr>
        </p:nvSpPr>
        <p:spPr/>
        <p:txBody>
          <a:bodyPr lIns="0" tIns="0" rIns="0" bIns="0"/>
          <a:lstStyle>
            <a:lvl1pPr>
              <a:defRPr sz="1600" b="1" i="0">
                <a:solidFill>
                  <a:srgbClr val="595959"/>
                </a:solidFill>
                <a:latin typeface="Century Gothic"/>
                <a:cs typeface="Century Gothic"/>
              </a:defRPr>
            </a:lvl1pPr>
          </a:lstStyle>
          <a:p>
            <a:pPr marL="137795">
              <a:lnSpc>
                <a:spcPct val="100000"/>
              </a:lnSpc>
            </a:pPr>
            <a:fld id="{81D60167-4931-47E6-BA6A-407CBD079E47}" type="slidenum">
              <a:rPr spc="-10" dirty="0"/>
              <a:pPr marL="137795">
                <a:lnSpc>
                  <a:spcPct val="100000"/>
                </a:lnSpc>
              </a:pPr>
              <a:t>‹#›</a:t>
            </a:fld>
            <a:endParaRPr spc="-1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028551" y="7626633"/>
            <a:ext cx="5068570" cy="472440"/>
          </a:xfrm>
          <a:prstGeom prst="rect">
            <a:avLst/>
          </a:prstGeom>
        </p:spPr>
        <p:txBody>
          <a:bodyPr lIns="0" tIns="0" rIns="0" bIns="0"/>
          <a:lstStyle>
            <a:lvl1pPr>
              <a:defRPr sz="1600" b="0" i="0">
                <a:solidFill>
                  <a:srgbClr val="92A198"/>
                </a:solidFill>
                <a:latin typeface="Century Gothic"/>
                <a:cs typeface="Century Gothic"/>
              </a:defRPr>
            </a:lvl1pPr>
          </a:lstStyle>
          <a:p>
            <a:pPr marL="2112645" marR="5080" indent="-2100580">
              <a:lnSpc>
                <a:spcPct val="100000"/>
              </a:lnSpc>
            </a:pPr>
            <a:r>
              <a:rPr lang="en-ZA" spc="-10" dirty="0" smtClean="0"/>
              <a:t>SMALL HARBOURS AND COASTLINE DEVELOPEMENT</a:t>
            </a:r>
            <a:endParaRPr spc="-1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9F6D7B7-5A24-45B9-A69F-A59682DF7725}" type="datetime1">
              <a:rPr lang="en-US" smtClean="0"/>
              <a:pPr/>
              <a:t>6/15/2017</a:t>
            </a:fld>
            <a:endParaRPr lang="en-US" dirty="0"/>
          </a:p>
        </p:txBody>
      </p:sp>
      <p:sp>
        <p:nvSpPr>
          <p:cNvPr id="4" name="Holder 4"/>
          <p:cNvSpPr>
            <a:spLocks noGrp="1"/>
          </p:cNvSpPr>
          <p:nvPr>
            <p:ph type="sldNum" sz="quarter" idx="7"/>
          </p:nvPr>
        </p:nvSpPr>
        <p:spPr/>
        <p:txBody>
          <a:bodyPr lIns="0" tIns="0" rIns="0" bIns="0"/>
          <a:lstStyle>
            <a:lvl1pPr>
              <a:defRPr sz="1600" b="1" i="0">
                <a:solidFill>
                  <a:srgbClr val="595959"/>
                </a:solidFill>
                <a:latin typeface="Century Gothic"/>
                <a:cs typeface="Century Gothic"/>
              </a:defRPr>
            </a:lvl1pPr>
          </a:lstStyle>
          <a:p>
            <a:pPr marL="137795">
              <a:lnSpc>
                <a:spcPct val="100000"/>
              </a:lnSpc>
            </a:pPr>
            <a:fld id="{81D60167-4931-47E6-BA6A-407CBD079E47}" type="slidenum">
              <a:rPr spc="-10" dirty="0"/>
              <a:pPr marL="137795">
                <a:lnSpc>
                  <a:spcPct val="100000"/>
                </a:lnSpc>
              </a:pPr>
              <a:t>‹#›</a:t>
            </a:fld>
            <a:endParaRPr spc="-1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672184"/>
            <a:ext cx="5030510" cy="3168863"/>
          </a:xfrm>
        </p:spPr>
        <p:txBody>
          <a:bodyPr>
            <a:normAutofit/>
          </a:bodyPr>
          <a:lstStyle>
            <a:lvl1pPr>
              <a:defRPr sz="5401"/>
            </a:lvl1pPr>
          </a:lstStyle>
          <a:p>
            <a:r>
              <a:rPr lang="en-US" smtClean="0"/>
              <a:t>Click to edit Master title style</a:t>
            </a:r>
            <a:endParaRPr/>
          </a:p>
        </p:txBody>
      </p:sp>
      <p:sp>
        <p:nvSpPr>
          <p:cNvPr id="3" name="Subtitle 2"/>
          <p:cNvSpPr>
            <a:spLocks noGrp="1"/>
          </p:cNvSpPr>
          <p:nvPr>
            <p:ph type="subTitle" idx="1"/>
          </p:nvPr>
        </p:nvSpPr>
        <p:spPr>
          <a:xfrm>
            <a:off x="1065493" y="4289168"/>
            <a:ext cx="5030511" cy="1760478"/>
          </a:xfrm>
        </p:spPr>
        <p:txBody>
          <a:bodyPr>
            <a:normAutofit/>
          </a:bodyPr>
          <a:lstStyle>
            <a:lvl1pPr marL="0" indent="0" algn="l">
              <a:spcBef>
                <a:spcPts val="600"/>
              </a:spcBef>
              <a:buNone/>
              <a:defRPr sz="2400">
                <a:solidFill>
                  <a:schemeClr val="tx1">
                    <a:lumMod val="65000"/>
                    <a:lumOff val="35000"/>
                  </a:schemeClr>
                </a:solidFill>
              </a:defRPr>
            </a:lvl1pPr>
            <a:lvl2pPr marL="457291" indent="0" algn="ctr">
              <a:buNone/>
              <a:defRPr>
                <a:solidFill>
                  <a:schemeClr val="tx1">
                    <a:tint val="75000"/>
                  </a:schemeClr>
                </a:solidFill>
              </a:defRPr>
            </a:lvl2pPr>
            <a:lvl3pPr marL="914583" indent="0" algn="ctr">
              <a:buNone/>
              <a:defRPr>
                <a:solidFill>
                  <a:schemeClr val="tx1">
                    <a:tint val="75000"/>
                  </a:schemeClr>
                </a:solidFill>
              </a:defRPr>
            </a:lvl3pPr>
            <a:lvl4pPr marL="1371874" indent="0" algn="ctr">
              <a:buNone/>
              <a:defRPr>
                <a:solidFill>
                  <a:schemeClr val="tx1">
                    <a:tint val="75000"/>
                  </a:schemeClr>
                </a:solidFill>
              </a:defRPr>
            </a:lvl4pPr>
            <a:lvl5pPr marL="1829166" indent="0" algn="ctr">
              <a:buNone/>
              <a:defRPr>
                <a:solidFill>
                  <a:schemeClr val="tx1">
                    <a:tint val="75000"/>
                  </a:schemeClr>
                </a:solidFill>
              </a:defRPr>
            </a:lvl5pPr>
            <a:lvl6pPr marL="2286457" indent="0" algn="ctr">
              <a:buNone/>
              <a:defRPr>
                <a:solidFill>
                  <a:schemeClr val="tx1">
                    <a:tint val="75000"/>
                  </a:schemeClr>
                </a:solidFill>
              </a:defRPr>
            </a:lvl6pPr>
            <a:lvl7pPr marL="2743749" indent="0" algn="ctr">
              <a:buNone/>
              <a:defRPr>
                <a:solidFill>
                  <a:schemeClr val="tx1">
                    <a:tint val="75000"/>
                  </a:schemeClr>
                </a:solidFill>
              </a:defRPr>
            </a:lvl7pPr>
            <a:lvl8pPr marL="3201040" indent="0" algn="ctr">
              <a:buNone/>
              <a:defRPr>
                <a:solidFill>
                  <a:schemeClr val="tx1">
                    <a:tint val="75000"/>
                  </a:schemeClr>
                </a:solidFill>
              </a:defRPr>
            </a:lvl8pPr>
            <a:lvl9pPr marL="365833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DD70F9D-C936-4B57-AEC7-E0CEE3D49BDA}"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
        <p:nvSpPr>
          <p:cNvPr id="7" name="Rectangle 6"/>
          <p:cNvSpPr/>
          <p:nvPr userDrawn="1"/>
        </p:nvSpPr>
        <p:spPr>
          <a:xfrm>
            <a:off x="10744200" y="8100871"/>
            <a:ext cx="434734" cy="369332"/>
          </a:xfrm>
          <a:prstGeom prst="rect">
            <a:avLst/>
          </a:prstGeom>
        </p:spPr>
        <p:txBody>
          <a:bodyPr wrap="none">
            <a:spAutoFit/>
          </a:bodyPr>
          <a:lstStyle/>
          <a:p>
            <a:fld id="{AAEAE4A8-A6E5-453E-B946-FB774B73F48C}" type="slidenum">
              <a:rPr lang="en-GB" sz="1800" b="1" smtClean="0">
                <a:solidFill>
                  <a:prstClr val="black">
                    <a:lumMod val="65000"/>
                    <a:lumOff val="35000"/>
                  </a:prstClr>
                </a:solidFill>
              </a:rPr>
              <a:pPr/>
              <a:t>‹#›</a:t>
            </a:fld>
            <a:endParaRPr lang="en-US" dirty="0"/>
          </a:p>
        </p:txBody>
      </p:sp>
    </p:spTree>
    <p:extLst>
      <p:ext uri="{BB962C8B-B14F-4D97-AF65-F5344CB8AC3E}">
        <p14:creationId xmlns:p14="http://schemas.microsoft.com/office/powerpoint/2010/main" xmlns="" val="1517830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 y="1"/>
            <a:ext cx="12192000" cy="1836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Rectangle 11"/>
          <p:cNvSpPr/>
          <p:nvPr userDrawn="1"/>
        </p:nvSpPr>
        <p:spPr>
          <a:xfrm>
            <a:off x="1" y="3606663"/>
            <a:ext cx="5381433" cy="5035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title"/>
          </p:nvPr>
        </p:nvSpPr>
        <p:spPr>
          <a:xfrm>
            <a:off x="381000" y="130175"/>
            <a:ext cx="11506200" cy="1616486"/>
          </a:xfrm>
        </p:spPr>
        <p:txBody>
          <a:bodyPr>
            <a:normAutofit/>
          </a:bodyPr>
          <a:lstStyle>
            <a:lvl1pPr marL="712788" indent="-712788">
              <a:tabLst>
                <a:tab pos="712788" algn="l"/>
              </a:tabLst>
              <a:defRPr sz="4000" b="1" i="0" baseline="0">
                <a:solidFill>
                  <a:schemeClr val="bg1"/>
                </a:solidFill>
              </a:defRPr>
            </a:lvl1pPr>
          </a:lstStyle>
          <a:p>
            <a:endParaRPr dirty="0"/>
          </a:p>
        </p:txBody>
      </p:sp>
      <p:sp>
        <p:nvSpPr>
          <p:cNvPr id="3" name="Content Placeholder 2"/>
          <p:cNvSpPr>
            <a:spLocks noGrp="1"/>
          </p:cNvSpPr>
          <p:nvPr>
            <p:ph idx="1"/>
          </p:nvPr>
        </p:nvSpPr>
        <p:spPr>
          <a:xfrm>
            <a:off x="1066800" y="2034738"/>
            <a:ext cx="10820400" cy="5695473"/>
          </a:xfrm>
        </p:spPr>
        <p:txBody>
          <a:bodyPr>
            <a:normAutofit/>
          </a:bodyPr>
          <a:lstStyle>
            <a:lvl1pPr marL="452438" indent="-407988">
              <a:lnSpc>
                <a:spcPct val="80000"/>
              </a:lnSpc>
              <a:spcBef>
                <a:spcPts val="0"/>
              </a:spcBef>
              <a:spcAft>
                <a:spcPts val="600"/>
              </a:spcAft>
              <a:buFont typeface="Wingdings" panose="05000000000000000000" pitchFamily="2" charset="2"/>
              <a:buChar char="§"/>
              <a:defRPr sz="4000">
                <a:latin typeface="Calibri" panose="020F0502020204030204" pitchFamily="34" charset="0"/>
              </a:defRPr>
            </a:lvl1pPr>
            <a:lvl2pPr marL="893763" indent="-441325">
              <a:lnSpc>
                <a:spcPct val="80000"/>
              </a:lnSpc>
              <a:spcBef>
                <a:spcPts val="0"/>
              </a:spcBef>
              <a:spcAft>
                <a:spcPts val="600"/>
              </a:spcAft>
              <a:buFont typeface="Calibri" panose="020F0502020204030204" pitchFamily="34" charset="0"/>
              <a:buChar char="»"/>
              <a:defRPr sz="4000">
                <a:latin typeface="Calibri" panose="020F0502020204030204" pitchFamily="34" charset="0"/>
              </a:defRPr>
            </a:lvl2pPr>
            <a:lvl3pPr marL="1255713" indent="-361950">
              <a:lnSpc>
                <a:spcPct val="80000"/>
              </a:lnSpc>
              <a:spcBef>
                <a:spcPts val="0"/>
              </a:spcBef>
              <a:spcAft>
                <a:spcPts val="600"/>
              </a:spcAft>
              <a:defRPr sz="4000">
                <a:latin typeface="Calibri" panose="020F0502020204030204" pitchFamily="34" charset="0"/>
              </a:defRPr>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6"/>
          <p:cNvSpPr txBox="1">
            <a:spLocks/>
          </p:cNvSpPr>
          <p:nvPr userDrawn="1"/>
        </p:nvSpPr>
        <p:spPr>
          <a:xfrm>
            <a:off x="10354630" y="8010280"/>
            <a:ext cx="694370" cy="349495"/>
          </a:xfrm>
          <a:prstGeom prst="rect">
            <a:avLst/>
          </a:prstGeom>
        </p:spPr>
        <p:txBody>
          <a:bodyPr vert="horz" lIns="91457" tIns="45728" rIns="91457" bIns="45728" rtlCol="0" anchor="ctr"/>
          <a:lstStyle/>
          <a:p>
            <a:pPr algn="r">
              <a:defRPr/>
            </a:pPr>
            <a:endParaRPr lang="en-GB" sz="1600" b="1" dirty="0">
              <a:solidFill>
                <a:prstClr val="black">
                  <a:lumMod val="65000"/>
                  <a:lumOff val="35000"/>
                </a:prstClr>
              </a:solidFill>
            </a:endParaRPr>
          </a:p>
        </p:txBody>
      </p:sp>
      <p:sp>
        <p:nvSpPr>
          <p:cNvPr id="17" name="Rectangle 16"/>
          <p:cNvSpPr/>
          <p:nvPr userDrawn="1"/>
        </p:nvSpPr>
        <p:spPr>
          <a:xfrm>
            <a:off x="0" y="3678115"/>
            <a:ext cx="593840" cy="21061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pic>
        <p:nvPicPr>
          <p:cNvPr id="16" name="Picture 15" descr="logo.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228600" y="7860387"/>
            <a:ext cx="1714959" cy="651788"/>
          </a:xfrm>
          <a:prstGeom prst="rect">
            <a:avLst/>
          </a:prstGeom>
        </p:spPr>
      </p:pic>
    </p:spTree>
    <p:extLst>
      <p:ext uri="{BB962C8B-B14F-4D97-AF65-F5344CB8AC3E}">
        <p14:creationId xmlns:p14="http://schemas.microsoft.com/office/powerpoint/2010/main" xmlns="" val="3509319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491" y="672184"/>
            <a:ext cx="8689063" cy="2880783"/>
          </a:xfrm>
        </p:spPr>
        <p:txBody>
          <a:bodyPr anchor="b">
            <a:normAutofit/>
          </a:bodyPr>
          <a:lstStyle>
            <a:lvl1pPr algn="l">
              <a:defRPr sz="5401" b="1" cap="none" baseline="0"/>
            </a:lvl1pPr>
          </a:lstStyle>
          <a:p>
            <a:r>
              <a:rPr lang="en-US" smtClean="0"/>
              <a:t>Click to edit Master title style</a:t>
            </a:r>
            <a:endParaRPr/>
          </a:p>
        </p:txBody>
      </p:sp>
      <p:sp>
        <p:nvSpPr>
          <p:cNvPr id="3" name="Text Placeholder 2"/>
          <p:cNvSpPr>
            <a:spLocks noGrp="1"/>
          </p:cNvSpPr>
          <p:nvPr>
            <p:ph type="body" idx="1"/>
          </p:nvPr>
        </p:nvSpPr>
        <p:spPr>
          <a:xfrm>
            <a:off x="1065491" y="3937073"/>
            <a:ext cx="8689063" cy="1728470"/>
          </a:xfrm>
        </p:spPr>
        <p:txBody>
          <a:bodyPr anchor="t">
            <a:normAutofit/>
          </a:bodyPr>
          <a:lstStyle>
            <a:lvl1pPr marL="0" indent="0">
              <a:spcBef>
                <a:spcPts val="600"/>
              </a:spcBef>
              <a:buNone/>
              <a:defRPr sz="2400">
                <a:solidFill>
                  <a:schemeClr val="tx1">
                    <a:lumMod val="65000"/>
                    <a:lumOff val="35000"/>
                  </a:schemeClr>
                </a:solidFill>
              </a:defRPr>
            </a:lvl1pPr>
            <a:lvl2pPr marL="457291" indent="0">
              <a:buNone/>
              <a:defRPr sz="1800">
                <a:solidFill>
                  <a:schemeClr val="tx1">
                    <a:tint val="75000"/>
                  </a:schemeClr>
                </a:solidFill>
              </a:defRPr>
            </a:lvl2pPr>
            <a:lvl3pPr marL="914583" indent="0">
              <a:buNone/>
              <a:defRPr sz="1600">
                <a:solidFill>
                  <a:schemeClr val="tx1">
                    <a:tint val="75000"/>
                  </a:schemeClr>
                </a:solidFill>
              </a:defRPr>
            </a:lvl3pPr>
            <a:lvl4pPr marL="1371874" indent="0">
              <a:buNone/>
              <a:defRPr sz="1400">
                <a:solidFill>
                  <a:schemeClr val="tx1">
                    <a:tint val="75000"/>
                  </a:schemeClr>
                </a:solidFill>
              </a:defRPr>
            </a:lvl4pPr>
            <a:lvl5pPr marL="1829166" indent="0">
              <a:buNone/>
              <a:defRPr sz="1400">
                <a:solidFill>
                  <a:schemeClr val="tx1">
                    <a:tint val="75000"/>
                  </a:schemeClr>
                </a:solidFill>
              </a:defRPr>
            </a:lvl5pPr>
            <a:lvl6pPr marL="2286457" indent="0">
              <a:buNone/>
              <a:defRPr sz="1400">
                <a:solidFill>
                  <a:schemeClr val="tx1">
                    <a:tint val="75000"/>
                  </a:schemeClr>
                </a:solidFill>
              </a:defRPr>
            </a:lvl6pPr>
            <a:lvl7pPr marL="2743749" indent="0">
              <a:buNone/>
              <a:defRPr sz="1400">
                <a:solidFill>
                  <a:schemeClr val="tx1">
                    <a:tint val="75000"/>
                  </a:schemeClr>
                </a:solidFill>
              </a:defRPr>
            </a:lvl7pPr>
            <a:lvl8pPr marL="3201040" indent="0">
              <a:buNone/>
              <a:defRPr sz="1400">
                <a:solidFill>
                  <a:schemeClr val="tx1">
                    <a:tint val="75000"/>
                  </a:schemeClr>
                </a:solidFill>
              </a:defRPr>
            </a:lvl8pPr>
            <a:lvl9pPr marL="365833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D775D-11F5-4C64-B0D7-5F5EB04FBC75}"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105263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489" y="2304627"/>
            <a:ext cx="4253068" cy="528143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6021" y="2304627"/>
            <a:ext cx="4253068" cy="528143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D36647-3DF1-4E75-877D-DABFDBB94573}"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144023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8641079"/>
          </a:xfrm>
          <a:prstGeom prst="rect">
            <a:avLst/>
          </a:prstGeom>
          <a:blipFill>
            <a:blip r:embed="rId7" cstate="print"/>
            <a:stretch>
              <a:fillRect/>
            </a:stretch>
          </a:blipFill>
        </p:spPr>
        <p:txBody>
          <a:bodyPr wrap="square" lIns="0" tIns="0" rIns="0" bIns="0" rtlCol="0"/>
          <a:lstStyle/>
          <a:p>
            <a:endParaRPr dirty="0"/>
          </a:p>
        </p:txBody>
      </p:sp>
      <p:sp>
        <p:nvSpPr>
          <p:cNvPr id="17" name="bk object 17"/>
          <p:cNvSpPr/>
          <p:nvPr/>
        </p:nvSpPr>
        <p:spPr>
          <a:xfrm>
            <a:off x="0" y="0"/>
            <a:ext cx="12189460" cy="1836420"/>
          </a:xfrm>
          <a:custGeom>
            <a:avLst/>
            <a:gdLst/>
            <a:ahLst/>
            <a:cxnLst/>
            <a:rect l="l" t="t" r="r" b="b"/>
            <a:pathLst>
              <a:path w="12189460" h="1836420">
                <a:moveTo>
                  <a:pt x="0" y="1836419"/>
                </a:moveTo>
                <a:lnTo>
                  <a:pt x="12188951" y="1836419"/>
                </a:lnTo>
                <a:lnTo>
                  <a:pt x="12188951" y="0"/>
                </a:lnTo>
                <a:lnTo>
                  <a:pt x="0" y="0"/>
                </a:lnTo>
                <a:lnTo>
                  <a:pt x="0" y="1836419"/>
                </a:lnTo>
                <a:close/>
              </a:path>
            </a:pathLst>
          </a:custGeom>
          <a:solidFill>
            <a:srgbClr val="92A198"/>
          </a:solidFill>
        </p:spPr>
        <p:txBody>
          <a:bodyPr wrap="square" lIns="0" tIns="0" rIns="0" bIns="0" rtlCol="0"/>
          <a:lstStyle/>
          <a:p>
            <a:endParaRPr dirty="0"/>
          </a:p>
        </p:txBody>
      </p:sp>
      <p:sp>
        <p:nvSpPr>
          <p:cNvPr id="18" name="bk object 18"/>
          <p:cNvSpPr/>
          <p:nvPr/>
        </p:nvSpPr>
        <p:spPr>
          <a:xfrm>
            <a:off x="0" y="3605784"/>
            <a:ext cx="5379720" cy="5035550"/>
          </a:xfrm>
          <a:custGeom>
            <a:avLst/>
            <a:gdLst/>
            <a:ahLst/>
            <a:cxnLst/>
            <a:rect l="l" t="t" r="r" b="b"/>
            <a:pathLst>
              <a:path w="5379720" h="5035550">
                <a:moveTo>
                  <a:pt x="0" y="5035295"/>
                </a:moveTo>
                <a:lnTo>
                  <a:pt x="5379719" y="5035295"/>
                </a:lnTo>
                <a:lnTo>
                  <a:pt x="5379719" y="0"/>
                </a:lnTo>
                <a:lnTo>
                  <a:pt x="0" y="0"/>
                </a:lnTo>
                <a:lnTo>
                  <a:pt x="0" y="5035295"/>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a:xfrm>
            <a:off x="262127" y="130175"/>
            <a:ext cx="11667744" cy="677108"/>
          </a:xfrm>
          <a:prstGeom prst="rect">
            <a:avLst/>
          </a:prstGeom>
        </p:spPr>
        <p:txBody>
          <a:bodyPr wrap="square" lIns="0" tIns="0" rIns="0" bIns="0">
            <a:spAutoFit/>
          </a:bodyPr>
          <a:lstStyle>
            <a:lvl1pPr>
              <a:defRPr sz="4400" b="1" i="0">
                <a:solidFill>
                  <a:schemeClr val="bg1"/>
                </a:solidFill>
                <a:latin typeface="Century Gothic"/>
                <a:cs typeface="Century Gothic"/>
              </a:defRPr>
            </a:lvl1pPr>
          </a:lstStyle>
          <a:p>
            <a:endParaRPr dirty="0"/>
          </a:p>
        </p:txBody>
      </p:sp>
      <p:sp>
        <p:nvSpPr>
          <p:cNvPr id="3" name="Holder 3"/>
          <p:cNvSpPr>
            <a:spLocks noGrp="1"/>
          </p:cNvSpPr>
          <p:nvPr>
            <p:ph type="body" idx="1"/>
          </p:nvPr>
        </p:nvSpPr>
        <p:spPr>
          <a:xfrm>
            <a:off x="818497" y="1990393"/>
            <a:ext cx="10555005" cy="5459095"/>
          </a:xfrm>
          <a:prstGeom prst="rect">
            <a:avLst/>
          </a:prstGeom>
        </p:spPr>
        <p:txBody>
          <a:bodyPr wrap="square" lIns="0" tIns="0" rIns="0" bIns="0">
            <a:spAutoFit/>
          </a:bodyPr>
          <a:lstStyle>
            <a:lvl1pPr>
              <a:defRPr sz="2500" b="0" i="0">
                <a:solidFill>
                  <a:srgbClr val="595959"/>
                </a:solidFill>
                <a:latin typeface="Century Gothic"/>
                <a:cs typeface="Century Gothic"/>
              </a:defRPr>
            </a:lvl1pPr>
          </a:lstStyle>
          <a:p>
            <a:endParaRPr dirty="0"/>
          </a:p>
        </p:txBody>
      </p:sp>
      <p:sp>
        <p:nvSpPr>
          <p:cNvPr id="5" name="Holder 5"/>
          <p:cNvSpPr>
            <a:spLocks noGrp="1"/>
          </p:cNvSpPr>
          <p:nvPr>
            <p:ph type="dt" sz="half" idx="6"/>
          </p:nvPr>
        </p:nvSpPr>
        <p:spPr>
          <a:xfrm>
            <a:off x="609600" y="8037385"/>
            <a:ext cx="2804160" cy="432117"/>
          </a:xfrm>
          <a:prstGeom prst="rect">
            <a:avLst/>
          </a:prstGeom>
        </p:spPr>
        <p:txBody>
          <a:bodyPr wrap="square" lIns="0" tIns="0" rIns="0" bIns="0">
            <a:spAutoFit/>
          </a:bodyPr>
          <a:lstStyle>
            <a:lvl1pPr algn="l">
              <a:defRPr>
                <a:solidFill>
                  <a:schemeClr val="tx1">
                    <a:tint val="75000"/>
                  </a:schemeClr>
                </a:solidFill>
              </a:defRPr>
            </a:lvl1pPr>
          </a:lstStyle>
          <a:p>
            <a:fld id="{F22E9E81-46ED-4967-BF6D-ECB7D3CB50E9}" type="datetime1">
              <a:rPr lang="en-US" smtClean="0"/>
              <a:pPr/>
              <a:t>6/15/2017</a:t>
            </a:fld>
            <a:endParaRPr lang="en-US" dirty="0"/>
          </a:p>
        </p:txBody>
      </p:sp>
      <p:sp>
        <p:nvSpPr>
          <p:cNvPr id="6" name="Holder 6"/>
          <p:cNvSpPr>
            <a:spLocks noGrp="1"/>
          </p:cNvSpPr>
          <p:nvPr>
            <p:ph type="sldNum" sz="quarter" idx="7"/>
          </p:nvPr>
        </p:nvSpPr>
        <p:spPr>
          <a:xfrm>
            <a:off x="10542875" y="7750077"/>
            <a:ext cx="276859" cy="228600"/>
          </a:xfrm>
          <a:prstGeom prst="rect">
            <a:avLst/>
          </a:prstGeom>
        </p:spPr>
        <p:txBody>
          <a:bodyPr wrap="square" lIns="0" tIns="0" rIns="0" bIns="0">
            <a:spAutoFit/>
          </a:bodyPr>
          <a:lstStyle>
            <a:lvl1pPr>
              <a:defRPr sz="1600" b="1" i="0">
                <a:solidFill>
                  <a:srgbClr val="595959"/>
                </a:solidFill>
                <a:latin typeface="Century Gothic"/>
                <a:cs typeface="Century Gothic"/>
              </a:defRPr>
            </a:lvl1pPr>
          </a:lstStyle>
          <a:p>
            <a:pPr marL="137795">
              <a:lnSpc>
                <a:spcPct val="100000"/>
              </a:lnSpc>
            </a:pPr>
            <a:fld id="{81D60167-4931-47E6-BA6A-407CBD079E47}" type="slidenum">
              <a:rPr spc="-10" dirty="0"/>
              <a:pPr marL="137795">
                <a:lnSpc>
                  <a:spcPct val="100000"/>
                </a:lnSpc>
              </a:pPr>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sldNum="0" hdr="0" dt="0"/>
  <p:txStyles>
    <p:titleStyle>
      <a:lvl1pPr marL="544513" indent="-903288" algn="l">
        <a:tabLst>
          <a:tab pos="542925" algn="l"/>
        </a:tabLst>
        <a:defRPr sz="4000" baseline="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493" y="672184"/>
            <a:ext cx="8689064" cy="1344366"/>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065493" y="2304627"/>
            <a:ext cx="8689064" cy="52814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34418" y="7756779"/>
            <a:ext cx="1371957" cy="344092"/>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C220C922-1DD9-4B9D-B22B-F5E007D2EF6A}" type="datetime1">
              <a:rPr lang="en-US" smtClean="0">
                <a:solidFill>
                  <a:prstClr val="black">
                    <a:lumMod val="65000"/>
                    <a:lumOff val="35000"/>
                  </a:prstClr>
                </a:solidFill>
              </a:rPr>
              <a:pPr/>
              <a:t>6/15/2017</a:t>
            </a:fld>
            <a:endParaRPr dirty="0">
              <a:solidFill>
                <a:prstClr val="black">
                  <a:lumMod val="65000"/>
                  <a:lumOff val="35000"/>
                </a:prstClr>
              </a:solidFill>
            </a:endParaRPr>
          </a:p>
        </p:txBody>
      </p:sp>
      <p:sp>
        <p:nvSpPr>
          <p:cNvPr id="5" name="Footer Placeholder 4"/>
          <p:cNvSpPr>
            <a:spLocks noGrp="1"/>
          </p:cNvSpPr>
          <p:nvPr>
            <p:ph type="ftr" sz="quarter" idx="3"/>
          </p:nvPr>
        </p:nvSpPr>
        <p:spPr>
          <a:xfrm>
            <a:off x="1065494" y="7756779"/>
            <a:ext cx="5654560" cy="34409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ZA" dirty="0" smtClean="0">
                <a:solidFill>
                  <a:prstClr val="black">
                    <a:lumMod val="65000"/>
                    <a:lumOff val="35000"/>
                  </a:prstClr>
                </a:solidFill>
              </a:rPr>
              <a:t>SMALL HARBOURS AND COASTLINE DEVELOPEMENT</a:t>
            </a:r>
            <a:endParaRPr dirty="0">
              <a:solidFill>
                <a:prstClr val="black">
                  <a:lumMod val="65000"/>
                  <a:lumOff val="35000"/>
                </a:prstClr>
              </a:solidFill>
            </a:endParaRPr>
          </a:p>
        </p:txBody>
      </p:sp>
      <p:sp>
        <p:nvSpPr>
          <p:cNvPr id="6" name="Slide Number Placeholder 5"/>
          <p:cNvSpPr>
            <a:spLocks noGrp="1"/>
          </p:cNvSpPr>
          <p:nvPr>
            <p:ph type="sldNum" sz="quarter" idx="4"/>
          </p:nvPr>
        </p:nvSpPr>
        <p:spPr>
          <a:xfrm>
            <a:off x="8535038" y="7756779"/>
            <a:ext cx="1219519" cy="344092"/>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
        <p:nvSpPr>
          <p:cNvPr id="8" name="Rectangle 7"/>
          <p:cNvSpPr/>
          <p:nvPr userDrawn="1"/>
        </p:nvSpPr>
        <p:spPr>
          <a:xfrm>
            <a:off x="10591800" y="7928825"/>
            <a:ext cx="434734" cy="369332"/>
          </a:xfrm>
          <a:prstGeom prst="rect">
            <a:avLst/>
          </a:prstGeom>
        </p:spPr>
        <p:txBody>
          <a:bodyPr wrap="none">
            <a:spAutoFit/>
          </a:bodyPr>
          <a:lstStyle/>
          <a:p>
            <a:fld id="{AAEAE4A8-A6E5-453E-B946-FB774B73F48C}" type="slidenum">
              <a:rPr lang="en-GB" sz="1800" b="1" smtClean="0">
                <a:solidFill>
                  <a:prstClr val="black">
                    <a:lumMod val="65000"/>
                    <a:lumOff val="35000"/>
                  </a:prstClr>
                </a:solidFill>
              </a:rPr>
              <a:pPr/>
              <a:t>‹#›</a:t>
            </a:fld>
            <a:endParaRPr lang="en-US" dirty="0"/>
          </a:p>
        </p:txBody>
      </p:sp>
    </p:spTree>
    <p:extLst>
      <p:ext uri="{BB962C8B-B14F-4D97-AF65-F5344CB8AC3E}">
        <p14:creationId xmlns:p14="http://schemas.microsoft.com/office/powerpoint/2010/main" xmlns="" val="6984501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583" rtl="0" eaLnBrk="1" latinLnBrk="0" hangingPunct="1">
        <a:lnSpc>
          <a:spcPct val="80000"/>
        </a:lnSpc>
        <a:spcBef>
          <a:spcPct val="0"/>
        </a:spcBef>
        <a:buNone/>
        <a:defRPr sz="4401" b="0" kern="1200">
          <a:solidFill>
            <a:schemeClr val="accent1"/>
          </a:solidFill>
          <a:latin typeface="+mj-lt"/>
          <a:ea typeface="+mj-ea"/>
          <a:cs typeface="+mj-cs"/>
        </a:defRPr>
      </a:lvl1pPr>
    </p:titleStyle>
    <p:bodyStyle>
      <a:lvl1pPr marL="274375" indent="-228646" algn="l" defTabSz="914583" rtl="0" eaLnBrk="1" latinLnBrk="0" hangingPunct="1">
        <a:lnSpc>
          <a:spcPct val="90000"/>
        </a:lnSpc>
        <a:spcBef>
          <a:spcPts val="1800"/>
        </a:spcBef>
        <a:buClr>
          <a:schemeClr val="tx1">
            <a:lumMod val="65000"/>
            <a:lumOff val="35000"/>
          </a:schemeClr>
        </a:buClr>
        <a:buSzPct val="80000"/>
        <a:buFont typeface="Arial" pitchFamily="34" charset="0"/>
        <a:buChar char="•"/>
        <a:defRPr sz="3201" kern="1200">
          <a:solidFill>
            <a:schemeClr val="tx1">
              <a:lumMod val="65000"/>
              <a:lumOff val="35000"/>
            </a:schemeClr>
          </a:solidFill>
          <a:latin typeface="+mn-lt"/>
          <a:ea typeface="+mn-ea"/>
          <a:cs typeface="+mn-cs"/>
        </a:defRPr>
      </a:lvl1pPr>
      <a:lvl2pPr marL="594479" indent="-228646" algn="l" defTabSz="914583" rtl="0" eaLnBrk="1" latinLnBrk="0" hangingPunct="1">
        <a:lnSpc>
          <a:spcPct val="90000"/>
        </a:lnSpc>
        <a:spcBef>
          <a:spcPts val="1000"/>
        </a:spcBef>
        <a:buClr>
          <a:schemeClr val="tx1">
            <a:lumMod val="65000"/>
            <a:lumOff val="35000"/>
          </a:schemeClr>
        </a:buClr>
        <a:buSzPct val="80000"/>
        <a:buFont typeface="Arial" pitchFamily="34" charset="0"/>
        <a:buChar char="•"/>
        <a:defRPr sz="3201" kern="1200">
          <a:solidFill>
            <a:schemeClr val="tx1">
              <a:lumMod val="65000"/>
              <a:lumOff val="35000"/>
            </a:schemeClr>
          </a:solidFill>
          <a:latin typeface="+mn-lt"/>
          <a:ea typeface="+mn-ea"/>
          <a:cs typeface="+mn-cs"/>
        </a:defRPr>
      </a:lvl2pPr>
      <a:lvl3pPr marL="777395" indent="-182917" algn="l" defTabSz="914583" rtl="0" eaLnBrk="1" latinLnBrk="0" hangingPunct="1">
        <a:lnSpc>
          <a:spcPct val="90000"/>
        </a:lnSpc>
        <a:spcBef>
          <a:spcPts val="600"/>
        </a:spcBef>
        <a:buClr>
          <a:schemeClr val="tx1">
            <a:lumMod val="65000"/>
            <a:lumOff val="35000"/>
          </a:schemeClr>
        </a:buClr>
        <a:buSzPct val="80000"/>
        <a:buFont typeface="Arial" pitchFamily="34" charset="0"/>
        <a:buChar char="•"/>
        <a:defRPr sz="3201" kern="1200">
          <a:solidFill>
            <a:schemeClr val="tx1">
              <a:lumMod val="65000"/>
              <a:lumOff val="35000"/>
            </a:schemeClr>
          </a:solidFill>
          <a:latin typeface="+mn-lt"/>
          <a:ea typeface="+mn-ea"/>
          <a:cs typeface="+mn-cs"/>
        </a:defRPr>
      </a:lvl3pPr>
      <a:lvl4pPr marL="960312" indent="-182917" algn="l" defTabSz="914583" rtl="0" eaLnBrk="1" latinLnBrk="0" hangingPunct="1">
        <a:lnSpc>
          <a:spcPct val="90000"/>
        </a:lnSpc>
        <a:spcBef>
          <a:spcPts val="600"/>
        </a:spcBef>
        <a:buClr>
          <a:schemeClr val="tx1">
            <a:lumMod val="65000"/>
            <a:lumOff val="35000"/>
          </a:schemeClr>
        </a:buClr>
        <a:buSzPct val="80000"/>
        <a:buFont typeface="Arial" pitchFamily="34" charset="0"/>
        <a:buChar char="•"/>
        <a:defRPr sz="3201" kern="1200">
          <a:solidFill>
            <a:schemeClr val="tx1">
              <a:lumMod val="65000"/>
              <a:lumOff val="35000"/>
            </a:schemeClr>
          </a:solidFill>
          <a:latin typeface="+mn-lt"/>
          <a:ea typeface="+mn-ea"/>
          <a:cs typeface="+mn-cs"/>
        </a:defRPr>
      </a:lvl4pPr>
      <a:lvl5pPr marL="1097499" indent="-137187" algn="l" defTabSz="914583" rtl="0" eaLnBrk="1" latinLnBrk="0" hangingPunct="1">
        <a:lnSpc>
          <a:spcPct val="90000"/>
        </a:lnSpc>
        <a:spcBef>
          <a:spcPts val="600"/>
        </a:spcBef>
        <a:buClr>
          <a:schemeClr val="tx1">
            <a:lumMod val="65000"/>
            <a:lumOff val="35000"/>
          </a:schemeClr>
        </a:buClr>
        <a:buSzPct val="80000"/>
        <a:buFont typeface="Arial" pitchFamily="34" charset="0"/>
        <a:buChar char="•"/>
        <a:defRPr sz="3201" kern="1200">
          <a:solidFill>
            <a:schemeClr val="tx1">
              <a:lumMod val="65000"/>
              <a:lumOff val="35000"/>
            </a:schemeClr>
          </a:solidFill>
          <a:latin typeface="+mn-lt"/>
          <a:ea typeface="+mn-ea"/>
          <a:cs typeface="+mn-cs"/>
        </a:defRPr>
      </a:lvl5pPr>
      <a:lvl6pPr marL="1234687" indent="-137187" algn="l" defTabSz="914583"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874" indent="-137187" algn="l" defTabSz="914583"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9062" indent="-137187" algn="l" defTabSz="914583"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6249" indent="-137187" algn="l" defTabSz="914583"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media/image10.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5.xml"/><Relationship Id="rId5" Type="http://schemas.openxmlformats.org/officeDocument/2006/relationships/image" Target="../media/image10.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6.xml"/><Relationship Id="rId5" Type="http://schemas.openxmlformats.org/officeDocument/2006/relationships/image" Target="../media/image10.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8.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9.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0.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3.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5.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6.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8.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9.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5.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8.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9.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50.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5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5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5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http://www.publicworks.gov.z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0" y="21318"/>
            <a:ext cx="12192000" cy="8621032"/>
          </a:xfrm>
          <a:prstGeom prst="rect">
            <a:avLst/>
          </a:prstGeom>
        </p:spPr>
      </p:pic>
      <p:sp>
        <p:nvSpPr>
          <p:cNvPr id="6" name="object 6"/>
          <p:cNvSpPr txBox="1"/>
          <p:nvPr/>
        </p:nvSpPr>
        <p:spPr>
          <a:xfrm>
            <a:off x="228600" y="6149975"/>
            <a:ext cx="11439143" cy="2372170"/>
          </a:xfrm>
          <a:prstGeom prst="rect">
            <a:avLst/>
          </a:prstGeom>
          <a:solidFill>
            <a:schemeClr val="accent1">
              <a:lumMod val="75000"/>
              <a:alpha val="0"/>
            </a:schemeClr>
          </a:solidFill>
        </p:spPr>
        <p:txBody>
          <a:bodyPr vert="horz" wrap="square" lIns="108000" tIns="72000" rIns="36000" bIns="72000" rtlCol="0">
            <a:spAutoFit/>
          </a:bodyPr>
          <a:lstStyle/>
          <a:p>
            <a:pPr marL="12700">
              <a:lnSpc>
                <a:spcPts val="3500"/>
              </a:lnSpc>
            </a:pPr>
            <a:r>
              <a:rPr lang="en-ZA" sz="2800" dirty="0">
                <a:solidFill>
                  <a:srgbClr val="FFFFFF"/>
                </a:solidFill>
                <a:latin typeface="Calibri" panose="020F0502020204030204" pitchFamily="34" charset="0"/>
                <a:cs typeface="Arial" panose="020B0604020202020204" pitchFamily="34" charset="0"/>
              </a:rPr>
              <a:t>MR.</a:t>
            </a:r>
            <a:r>
              <a:rPr lang="en-ZA" sz="2800" spc="70" dirty="0">
                <a:solidFill>
                  <a:srgbClr val="FFFFFF"/>
                </a:solidFill>
                <a:latin typeface="Calibri" panose="020F0502020204030204" pitchFamily="34" charset="0"/>
                <a:cs typeface="Arial" panose="020B0604020202020204" pitchFamily="34" charset="0"/>
              </a:rPr>
              <a:t> </a:t>
            </a:r>
            <a:r>
              <a:rPr lang="en-ZA" sz="2800" spc="70" dirty="0" smtClean="0">
                <a:solidFill>
                  <a:srgbClr val="FFFFFF"/>
                </a:solidFill>
                <a:latin typeface="Calibri" panose="020F0502020204030204" pitchFamily="34" charset="0"/>
                <a:cs typeface="Arial" panose="020B0604020202020204" pitchFamily="34" charset="0"/>
              </a:rPr>
              <a:t>M DLABANTU: DIRECTOR GENERAL DPW</a:t>
            </a:r>
          </a:p>
          <a:p>
            <a:pPr marL="12700">
              <a:lnSpc>
                <a:spcPts val="3500"/>
              </a:lnSpc>
            </a:pPr>
            <a:r>
              <a:rPr lang="en-ZA" sz="2800" spc="70" dirty="0" smtClean="0">
                <a:solidFill>
                  <a:srgbClr val="FFFFFF"/>
                </a:solidFill>
                <a:latin typeface="Calibri" panose="020F0502020204030204" pitchFamily="34" charset="0"/>
                <a:cs typeface="Arial" panose="020B0604020202020204" pitchFamily="34" charset="0"/>
              </a:rPr>
              <a:t>SUPPORTED BY MR M GOVENDER</a:t>
            </a:r>
            <a:endParaRPr lang="en-ZA" sz="2800" dirty="0">
              <a:solidFill>
                <a:srgbClr val="FFFFFF"/>
              </a:solidFill>
              <a:latin typeface="Calibri" panose="020F0502020204030204" pitchFamily="34" charset="0"/>
              <a:cs typeface="Arial" panose="020B0604020202020204" pitchFamily="34" charset="0"/>
            </a:endParaRPr>
          </a:p>
          <a:p>
            <a:pPr marL="12700">
              <a:lnSpc>
                <a:spcPts val="3500"/>
              </a:lnSpc>
            </a:pPr>
            <a:r>
              <a:rPr sz="2800" dirty="0" smtClean="0">
                <a:solidFill>
                  <a:srgbClr val="FFFFFF"/>
                </a:solidFill>
                <a:latin typeface="Calibri" panose="020F0502020204030204" pitchFamily="34" charset="0"/>
                <a:cs typeface="Arial" panose="020B0604020202020204" pitchFamily="34" charset="0"/>
              </a:rPr>
              <a:t>SMA</a:t>
            </a:r>
            <a:r>
              <a:rPr sz="2800" spc="-15" dirty="0" smtClean="0">
                <a:solidFill>
                  <a:srgbClr val="FFFFFF"/>
                </a:solidFill>
                <a:latin typeface="Calibri" panose="020F0502020204030204" pitchFamily="34" charset="0"/>
                <a:cs typeface="Arial" panose="020B0604020202020204" pitchFamily="34" charset="0"/>
              </a:rPr>
              <a:t>L</a:t>
            </a:r>
            <a:r>
              <a:rPr sz="2800" dirty="0" smtClean="0">
                <a:solidFill>
                  <a:srgbClr val="FFFFFF"/>
                </a:solidFill>
                <a:latin typeface="Calibri" panose="020F0502020204030204" pitchFamily="34" charset="0"/>
                <a:cs typeface="Arial" panose="020B0604020202020204" pitchFamily="34" charset="0"/>
              </a:rPr>
              <a:t>L</a:t>
            </a:r>
            <a:r>
              <a:rPr sz="2800" spc="10" dirty="0" smtClean="0">
                <a:solidFill>
                  <a:srgbClr val="FFFFFF"/>
                </a:solidFill>
                <a:latin typeface="Calibri" panose="020F0502020204030204" pitchFamily="34" charset="0"/>
                <a:cs typeface="Arial" panose="020B0604020202020204" pitchFamily="34" charset="0"/>
              </a:rPr>
              <a:t> </a:t>
            </a:r>
            <a:r>
              <a:rPr sz="2800" spc="-5" dirty="0" smtClean="0">
                <a:solidFill>
                  <a:srgbClr val="FFFFFF"/>
                </a:solidFill>
                <a:latin typeface="Calibri" panose="020F0502020204030204" pitchFamily="34" charset="0"/>
                <a:cs typeface="Arial" panose="020B0604020202020204" pitchFamily="34" charset="0"/>
              </a:rPr>
              <a:t>HARBOUR</a:t>
            </a:r>
            <a:r>
              <a:rPr sz="2800" dirty="0" smtClean="0">
                <a:solidFill>
                  <a:srgbClr val="FFFFFF"/>
                </a:solidFill>
                <a:latin typeface="Calibri" panose="020F0502020204030204" pitchFamily="34" charset="0"/>
                <a:cs typeface="Arial" panose="020B0604020202020204" pitchFamily="34" charset="0"/>
              </a:rPr>
              <a:t>S</a:t>
            </a:r>
            <a:r>
              <a:rPr sz="2800" spc="-50" dirty="0" smtClean="0">
                <a:solidFill>
                  <a:srgbClr val="FFFFFF"/>
                </a:solidFill>
                <a:latin typeface="Calibri" panose="020F0502020204030204" pitchFamily="34" charset="0"/>
                <a:cs typeface="Arial" panose="020B0604020202020204" pitchFamily="34" charset="0"/>
              </a:rPr>
              <a:t> </a:t>
            </a:r>
            <a:r>
              <a:rPr sz="2800" spc="-5" dirty="0" smtClean="0">
                <a:solidFill>
                  <a:srgbClr val="FFFFFF"/>
                </a:solidFill>
                <a:latin typeface="Calibri" panose="020F0502020204030204" pitchFamily="34" charset="0"/>
                <a:cs typeface="Arial" panose="020B0604020202020204" pitchFamily="34" charset="0"/>
              </a:rPr>
              <a:t>AN</a:t>
            </a:r>
            <a:r>
              <a:rPr sz="2800" dirty="0" smtClean="0">
                <a:solidFill>
                  <a:srgbClr val="FFFFFF"/>
                </a:solidFill>
                <a:latin typeface="Calibri" panose="020F0502020204030204" pitchFamily="34" charset="0"/>
                <a:cs typeface="Arial" panose="020B0604020202020204" pitchFamily="34" charset="0"/>
              </a:rPr>
              <a:t>D</a:t>
            </a:r>
            <a:r>
              <a:rPr sz="2800" spc="75" dirty="0" smtClean="0">
                <a:solidFill>
                  <a:srgbClr val="FFFFFF"/>
                </a:solidFill>
                <a:latin typeface="Calibri" panose="020F0502020204030204" pitchFamily="34" charset="0"/>
                <a:cs typeface="Arial" panose="020B0604020202020204" pitchFamily="34" charset="0"/>
              </a:rPr>
              <a:t> </a:t>
            </a:r>
            <a:r>
              <a:rPr lang="en-ZA" sz="2800" spc="75" dirty="0" smtClean="0">
                <a:solidFill>
                  <a:srgbClr val="FFFFFF"/>
                </a:solidFill>
                <a:latin typeface="Calibri" panose="020F0502020204030204" pitchFamily="34" charset="0"/>
                <a:cs typeface="Arial" panose="020B0604020202020204" pitchFamily="34" charset="0"/>
              </a:rPr>
              <a:t>STATE </a:t>
            </a:r>
            <a:r>
              <a:rPr sz="2800" spc="-5" dirty="0" smtClean="0">
                <a:solidFill>
                  <a:srgbClr val="FFFFFF"/>
                </a:solidFill>
                <a:latin typeface="Calibri" panose="020F0502020204030204" pitchFamily="34" charset="0"/>
                <a:cs typeface="Arial" panose="020B0604020202020204" pitchFamily="34" charset="0"/>
              </a:rPr>
              <a:t>COAST</a:t>
            </a:r>
            <a:r>
              <a:rPr lang="en-ZA" sz="2800" spc="-5" dirty="0" smtClean="0">
                <a:solidFill>
                  <a:srgbClr val="FFFFFF"/>
                </a:solidFill>
                <a:latin typeface="Calibri" panose="020F0502020204030204" pitchFamily="34" charset="0"/>
                <a:cs typeface="Arial" panose="020B0604020202020204" pitchFamily="34" charset="0"/>
              </a:rPr>
              <a:t>A</a:t>
            </a:r>
            <a:r>
              <a:rPr sz="2800" spc="-5" dirty="0" smtClean="0">
                <a:solidFill>
                  <a:srgbClr val="FFFFFF"/>
                </a:solidFill>
                <a:latin typeface="Calibri" panose="020F0502020204030204" pitchFamily="34" charset="0"/>
                <a:cs typeface="Arial" panose="020B0604020202020204" pitchFamily="34" charset="0"/>
              </a:rPr>
              <a:t>L</a:t>
            </a:r>
            <a:r>
              <a:rPr lang="en-ZA" sz="2800" spc="-5" dirty="0" smtClean="0">
                <a:solidFill>
                  <a:srgbClr val="FFFFFF"/>
                </a:solidFill>
                <a:latin typeface="Calibri" panose="020F0502020204030204" pitchFamily="34" charset="0"/>
                <a:cs typeface="Arial" panose="020B0604020202020204" pitchFamily="34" charset="0"/>
              </a:rPr>
              <a:t> PROPERTY</a:t>
            </a:r>
            <a:r>
              <a:rPr lang="en-ZA" sz="2800" dirty="0" smtClean="0">
                <a:latin typeface="Calibri" panose="020F0502020204030204" pitchFamily="34" charset="0"/>
                <a:cs typeface="Arial" panose="020B0604020202020204" pitchFamily="34" charset="0"/>
              </a:rPr>
              <a:t> </a:t>
            </a:r>
            <a:r>
              <a:rPr sz="2800" spc="-5" dirty="0" smtClean="0">
                <a:solidFill>
                  <a:srgbClr val="FFFFFF"/>
                </a:solidFill>
                <a:latin typeface="Calibri" panose="020F0502020204030204" pitchFamily="34" charset="0"/>
                <a:cs typeface="Arial" panose="020B0604020202020204" pitchFamily="34" charset="0"/>
              </a:rPr>
              <a:t>DEVELOPMEN</a:t>
            </a:r>
            <a:r>
              <a:rPr sz="2800" dirty="0" smtClean="0">
                <a:solidFill>
                  <a:srgbClr val="FFFFFF"/>
                </a:solidFill>
                <a:latin typeface="Calibri" panose="020F0502020204030204" pitchFamily="34" charset="0"/>
                <a:cs typeface="Arial" panose="020B0604020202020204" pitchFamily="34" charset="0"/>
              </a:rPr>
              <a:t>T</a:t>
            </a:r>
            <a:r>
              <a:rPr sz="2800" spc="70" dirty="0" smtClean="0">
                <a:solidFill>
                  <a:srgbClr val="FFFFFF"/>
                </a:solidFill>
                <a:latin typeface="Calibri" panose="020F0502020204030204" pitchFamily="34" charset="0"/>
                <a:cs typeface="Arial" panose="020B0604020202020204" pitchFamily="34" charset="0"/>
              </a:rPr>
              <a:t> </a:t>
            </a:r>
            <a:r>
              <a:rPr lang="en-ZA" sz="2800" spc="70" dirty="0" smtClean="0">
                <a:solidFill>
                  <a:srgbClr val="FFFFFF"/>
                </a:solidFill>
                <a:latin typeface="Calibri" panose="020F0502020204030204" pitchFamily="34" charset="0"/>
                <a:cs typeface="Arial" panose="020B0604020202020204" pitchFamily="34" charset="0"/>
              </a:rPr>
              <a:t>UNIT</a:t>
            </a:r>
          </a:p>
          <a:p>
            <a:pPr marL="12700">
              <a:lnSpc>
                <a:spcPts val="3500"/>
              </a:lnSpc>
            </a:pPr>
            <a:r>
              <a:rPr lang="en-ZA" sz="2800" spc="70" dirty="0" smtClean="0">
                <a:solidFill>
                  <a:srgbClr val="FFFFFF"/>
                </a:solidFill>
                <a:latin typeface="Calibri" panose="020F0502020204030204" pitchFamily="34" charset="0"/>
                <a:cs typeface="Arial" panose="020B0604020202020204" pitchFamily="34" charset="0"/>
              </a:rPr>
              <a:t>PORTFOLIO COMMITTEE </a:t>
            </a:r>
          </a:p>
          <a:p>
            <a:pPr marL="12700">
              <a:lnSpc>
                <a:spcPts val="3500"/>
              </a:lnSpc>
            </a:pPr>
            <a:r>
              <a:rPr lang="en-ZA" sz="2800" spc="-10" dirty="0">
                <a:solidFill>
                  <a:srgbClr val="FFFFFF"/>
                </a:solidFill>
                <a:latin typeface="Calibri" panose="020F0502020204030204" pitchFamily="34" charset="0"/>
                <a:cs typeface="Arial" panose="020B0604020202020204" pitchFamily="34" charset="0"/>
              </a:rPr>
              <a:t>13 JUNE </a:t>
            </a:r>
            <a:r>
              <a:rPr lang="en-ZA" sz="2800" spc="-10" dirty="0" smtClean="0">
                <a:solidFill>
                  <a:srgbClr val="FFFFFF"/>
                </a:solidFill>
                <a:latin typeface="Calibri" panose="020F0502020204030204" pitchFamily="34" charset="0"/>
                <a:cs typeface="Arial" panose="020B0604020202020204" pitchFamily="34" charset="0"/>
              </a:rPr>
              <a:t>2017</a:t>
            </a:r>
            <a:endParaRPr sz="2800" dirty="0" smtClean="0">
              <a:latin typeface="Calibri" panose="020F0502020204030204" pitchFamily="34" charset="0"/>
              <a:cs typeface="Arial" panose="020B0604020202020204" pitchFamily="34" charset="0"/>
            </a:endParaRPr>
          </a:p>
        </p:txBody>
      </p:sp>
      <p:sp>
        <p:nvSpPr>
          <p:cNvPr id="13" name="object 6"/>
          <p:cNvSpPr txBox="1"/>
          <p:nvPr/>
        </p:nvSpPr>
        <p:spPr>
          <a:xfrm>
            <a:off x="6629400" y="130175"/>
            <a:ext cx="5410200" cy="1807400"/>
          </a:xfrm>
          <a:prstGeom prst="rect">
            <a:avLst/>
          </a:prstGeom>
          <a:solidFill>
            <a:schemeClr val="bg1">
              <a:alpha val="50000"/>
            </a:schemeClr>
          </a:solidFill>
        </p:spPr>
        <p:txBody>
          <a:bodyPr vert="horz" wrap="square" lIns="108000" tIns="72000" rIns="36000" bIns="72000" rtlCol="0">
            <a:spAutoFit/>
          </a:bodyPr>
          <a:lstStyle/>
          <a:p>
            <a:pPr marL="12700">
              <a:lnSpc>
                <a:spcPct val="150000"/>
              </a:lnSpc>
            </a:pPr>
            <a:endParaRPr lang="en-US" sz="2400" dirty="0" smtClean="0">
              <a:latin typeface="Arial" panose="020B0604020202020204" pitchFamily="34" charset="0"/>
              <a:cs typeface="Arial" panose="020B0604020202020204" pitchFamily="34" charset="0"/>
            </a:endParaRPr>
          </a:p>
          <a:p>
            <a:pPr marL="12700">
              <a:lnSpc>
                <a:spcPct val="150000"/>
              </a:lnSpc>
            </a:pPr>
            <a:endParaRPr lang="en-US" sz="2400" dirty="0" smtClean="0">
              <a:latin typeface="Arial" panose="020B0604020202020204" pitchFamily="34" charset="0"/>
              <a:cs typeface="Arial" panose="020B0604020202020204" pitchFamily="34" charset="0"/>
            </a:endParaRPr>
          </a:p>
          <a:p>
            <a:pPr marL="12700">
              <a:lnSpc>
                <a:spcPct val="150000"/>
              </a:lnSpc>
            </a:pPr>
            <a:endParaRPr sz="2400" dirty="0" smtClean="0">
              <a:latin typeface="Arial" panose="020B0604020202020204" pitchFamily="34" charset="0"/>
              <a:cs typeface="Arial" panose="020B0604020202020204" pitchFamily="34" charset="0"/>
            </a:endParaRPr>
          </a:p>
        </p:txBody>
      </p:sp>
      <p:sp>
        <p:nvSpPr>
          <p:cNvPr id="3" name="object 3"/>
          <p:cNvSpPr/>
          <p:nvPr/>
        </p:nvSpPr>
        <p:spPr>
          <a:xfrm>
            <a:off x="6913406" y="434975"/>
            <a:ext cx="3221194" cy="1084101"/>
          </a:xfrm>
          <a:prstGeom prst="rect">
            <a:avLst/>
          </a:prstGeom>
          <a:blipFill>
            <a:blip r:embed="rId4"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0363200" y="241792"/>
            <a:ext cx="1438657" cy="14386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754" y="2221255"/>
            <a:ext cx="10845646" cy="5833720"/>
          </a:xfrm>
        </p:spPr>
        <p:txBody>
          <a:bodyPr>
            <a:noAutofit/>
          </a:bodyPr>
          <a:lstStyle/>
          <a:p>
            <a:r>
              <a:rPr lang="en-ZA" sz="2400" dirty="0">
                <a:latin typeface="Calibri" panose="020F0502020204030204" pitchFamily="34" charset="0"/>
              </a:rPr>
              <a:t>Currently the following departments are involved in the management of Small Harbours:</a:t>
            </a:r>
          </a:p>
          <a:p>
            <a:pPr lvl="1"/>
            <a:r>
              <a:rPr lang="en-ZA" sz="2400" b="1" dirty="0">
                <a:latin typeface="Calibri" panose="020F0502020204030204" pitchFamily="34" charset="0"/>
              </a:rPr>
              <a:t>DAFF:</a:t>
            </a:r>
            <a:r>
              <a:rPr lang="en-ZA" sz="2400" dirty="0">
                <a:latin typeface="Calibri" panose="020F0502020204030204" pitchFamily="34" charset="0"/>
              </a:rPr>
              <a:t> Licencing authority for fishing and aquaculture activity and Harbour </a:t>
            </a:r>
            <a:r>
              <a:rPr lang="en-ZA" sz="2400" dirty="0" smtClean="0">
                <a:latin typeface="Calibri" panose="020F0502020204030204" pitchFamily="34" charset="0"/>
              </a:rPr>
              <a:t>management </a:t>
            </a:r>
          </a:p>
          <a:p>
            <a:pPr lvl="2"/>
            <a:r>
              <a:rPr lang="en-ZA" sz="2400" b="1" i="1" dirty="0" smtClean="0">
                <a:solidFill>
                  <a:schemeClr val="tx1"/>
                </a:solidFill>
                <a:latin typeface="Calibri" panose="020F0502020204030204" pitchFamily="34" charset="0"/>
              </a:rPr>
              <a:t>Marine Living Resources Act number 18 of 1998</a:t>
            </a:r>
          </a:p>
          <a:p>
            <a:pPr lvl="1"/>
            <a:r>
              <a:rPr lang="en-ZA" sz="2400" b="1" dirty="0" smtClean="0">
                <a:latin typeface="Calibri" panose="020F0502020204030204" pitchFamily="34" charset="0"/>
              </a:rPr>
              <a:t>DEA/DAFF:</a:t>
            </a:r>
            <a:r>
              <a:rPr lang="en-ZA" sz="2400" dirty="0" smtClean="0">
                <a:latin typeface="Calibri" panose="020F0502020204030204" pitchFamily="34" charset="0"/>
              </a:rPr>
              <a:t> </a:t>
            </a:r>
            <a:r>
              <a:rPr lang="en-ZA" sz="2400" dirty="0">
                <a:latin typeface="Calibri" panose="020F0502020204030204" pitchFamily="34" charset="0"/>
              </a:rPr>
              <a:t>Coastal and marine </a:t>
            </a:r>
            <a:r>
              <a:rPr lang="en-ZA" sz="2400" dirty="0" smtClean="0">
                <a:latin typeface="Calibri" panose="020F0502020204030204" pitchFamily="34" charset="0"/>
              </a:rPr>
              <a:t>protection</a:t>
            </a:r>
          </a:p>
          <a:p>
            <a:pPr lvl="2"/>
            <a:r>
              <a:rPr lang="en-ZA" sz="2400" b="1" i="1" dirty="0" smtClean="0">
                <a:solidFill>
                  <a:schemeClr val="tx1"/>
                </a:solidFill>
                <a:latin typeface="Calibri" panose="020F0502020204030204" pitchFamily="34" charset="0"/>
              </a:rPr>
              <a:t>Integrated Coastal Management Act number 36 of 2014</a:t>
            </a:r>
          </a:p>
          <a:p>
            <a:pPr lvl="1">
              <a:buClr>
                <a:prstClr val="black">
                  <a:lumMod val="65000"/>
                  <a:lumOff val="35000"/>
                </a:prstClr>
              </a:buClr>
            </a:pPr>
            <a:r>
              <a:rPr lang="en-ZA" sz="2400" b="1" dirty="0">
                <a:solidFill>
                  <a:prstClr val="black">
                    <a:lumMod val="65000"/>
                    <a:lumOff val="35000"/>
                  </a:prstClr>
                </a:solidFill>
                <a:latin typeface="Calibri" panose="020F0502020204030204" pitchFamily="34" charset="0"/>
              </a:rPr>
              <a:t>DPW: </a:t>
            </a:r>
            <a:r>
              <a:rPr lang="en-ZA" sz="2400" dirty="0">
                <a:solidFill>
                  <a:prstClr val="black">
                    <a:lumMod val="65000"/>
                    <a:lumOff val="35000"/>
                  </a:prstClr>
                </a:solidFill>
                <a:latin typeface="Calibri" panose="020F0502020204030204" pitchFamily="34" charset="0"/>
              </a:rPr>
              <a:t>Custodian of the State’s Immovable Assets including Admiralty reserves and </a:t>
            </a:r>
            <a:r>
              <a:rPr lang="en-ZA" sz="2400" dirty="0" smtClean="0">
                <a:solidFill>
                  <a:prstClr val="black">
                    <a:lumMod val="65000"/>
                    <a:lumOff val="35000"/>
                  </a:prstClr>
                </a:solidFill>
                <a:latin typeface="Calibri" panose="020F0502020204030204" pitchFamily="34" charset="0"/>
              </a:rPr>
              <a:t>harbours</a:t>
            </a:r>
            <a:endParaRPr lang="en-ZA" sz="2400" dirty="0">
              <a:solidFill>
                <a:prstClr val="black">
                  <a:lumMod val="65000"/>
                  <a:lumOff val="35000"/>
                </a:prstClr>
              </a:solidFill>
              <a:latin typeface="Calibri" panose="020F0502020204030204" pitchFamily="34" charset="0"/>
            </a:endParaRPr>
          </a:p>
          <a:p>
            <a:pPr lvl="2">
              <a:buClr>
                <a:prstClr val="black">
                  <a:lumMod val="65000"/>
                  <a:lumOff val="35000"/>
                </a:prstClr>
              </a:buClr>
            </a:pPr>
            <a:r>
              <a:rPr lang="en-ZA" sz="2400" b="1" i="1" dirty="0" smtClean="0">
                <a:solidFill>
                  <a:prstClr val="black"/>
                </a:solidFill>
                <a:latin typeface="Calibri" panose="020F0502020204030204" pitchFamily="34" charset="0"/>
              </a:rPr>
              <a:t>Government Immovable Asset Management Act </a:t>
            </a:r>
            <a:r>
              <a:rPr lang="en-ZA" sz="2400" b="1" i="1" dirty="0">
                <a:solidFill>
                  <a:prstClr val="black"/>
                </a:solidFill>
                <a:latin typeface="Calibri" panose="020F0502020204030204" pitchFamily="34" charset="0"/>
              </a:rPr>
              <a:t>number 19 of 2007</a:t>
            </a:r>
          </a:p>
          <a:p>
            <a:pPr lvl="1"/>
            <a:endParaRPr lang="en-ZA" sz="2400" b="1" i="1" dirty="0">
              <a:solidFill>
                <a:schemeClr val="tx1"/>
              </a:solidFill>
              <a:latin typeface="Calibri" panose="020F0502020204030204" pitchFamily="34" charset="0"/>
            </a:endParaRPr>
          </a:p>
        </p:txBody>
      </p:sp>
      <p:sp>
        <p:nvSpPr>
          <p:cNvPr id="4" name="Title 1"/>
          <p:cNvSpPr>
            <a:spLocks noGrp="1"/>
          </p:cNvSpPr>
          <p:nvPr>
            <p:ph type="title"/>
          </p:nvPr>
        </p:nvSpPr>
        <p:spPr/>
        <p:txBody>
          <a:bodyPr vert="horz" lIns="91440" tIns="45720" rIns="91440" bIns="45720" rtlCol="0" anchor="b">
            <a:normAutofit/>
          </a:bodyPr>
          <a:lstStyle/>
          <a:p>
            <a:r>
              <a:rPr lang="en-ZA" sz="3600" dirty="0">
                <a:latin typeface="Calibri" panose="020F0502020204030204" pitchFamily="34" charset="0"/>
              </a:rPr>
              <a:t>3. 	ESTABLISHMENT OF THE INTEGRATED SMALL HARBOUR MANAGEMENT AUTHORITY (ISHMA)</a:t>
            </a:r>
          </a:p>
        </p:txBody>
      </p:sp>
    </p:spTree>
    <p:extLst>
      <p:ext uri="{BB962C8B-B14F-4D97-AF65-F5344CB8AC3E}">
        <p14:creationId xmlns:p14="http://schemas.microsoft.com/office/powerpoint/2010/main" xmlns="" val="1168608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91440" tIns="45720" rIns="91440" bIns="45720" rtlCol="0" anchor="b">
            <a:normAutofit/>
          </a:bodyPr>
          <a:lstStyle/>
          <a:p>
            <a:r>
              <a:rPr lang="en-ZA" sz="3600" dirty="0">
                <a:latin typeface="Calibri" panose="020F0502020204030204" pitchFamily="34" charset="0"/>
              </a:rPr>
              <a:t>3. 	ESTABLISHMENT OF THE INTEGRATED SMALL HARBOUR MANAGEMENT AUTHORITY (ISHMA)</a:t>
            </a:r>
          </a:p>
        </p:txBody>
      </p:sp>
      <p:sp>
        <p:nvSpPr>
          <p:cNvPr id="3" name="Content Placeholder 2"/>
          <p:cNvSpPr>
            <a:spLocks noGrp="1"/>
          </p:cNvSpPr>
          <p:nvPr>
            <p:ph idx="1"/>
          </p:nvPr>
        </p:nvSpPr>
        <p:spPr>
          <a:xfrm>
            <a:off x="736754" y="2221255"/>
            <a:ext cx="10693246" cy="5833720"/>
          </a:xfrm>
        </p:spPr>
        <p:txBody>
          <a:bodyPr>
            <a:noAutofit/>
          </a:bodyPr>
          <a:lstStyle/>
          <a:p>
            <a:pPr lvl="0">
              <a:buClr>
                <a:prstClr val="black">
                  <a:lumMod val="65000"/>
                  <a:lumOff val="35000"/>
                </a:prstClr>
              </a:buClr>
            </a:pPr>
            <a:r>
              <a:rPr lang="en-ZA" sz="2400" dirty="0" smtClean="0">
                <a:solidFill>
                  <a:prstClr val="black">
                    <a:lumMod val="65000"/>
                    <a:lumOff val="35000"/>
                  </a:prstClr>
                </a:solidFill>
                <a:latin typeface="Calibri" panose="020F0502020204030204" pitchFamily="34" charset="0"/>
              </a:rPr>
              <a:t>In </a:t>
            </a:r>
            <a:r>
              <a:rPr lang="en-ZA" sz="2400" b="1" dirty="0">
                <a:solidFill>
                  <a:prstClr val="black">
                    <a:lumMod val="65000"/>
                    <a:lumOff val="35000"/>
                  </a:prstClr>
                </a:solidFill>
                <a:latin typeface="Calibri" panose="020F0502020204030204" pitchFamily="34" charset="0"/>
              </a:rPr>
              <a:t>August 2016</a:t>
            </a:r>
            <a:r>
              <a:rPr lang="en-ZA" sz="2400" dirty="0">
                <a:solidFill>
                  <a:prstClr val="black">
                    <a:lumMod val="65000"/>
                    <a:lumOff val="35000"/>
                  </a:prstClr>
                </a:solidFill>
                <a:latin typeface="Calibri" panose="020F0502020204030204" pitchFamily="34" charset="0"/>
              </a:rPr>
              <a:t>, </a:t>
            </a:r>
            <a:r>
              <a:rPr lang="en-ZA" sz="2400" dirty="0" smtClean="0">
                <a:solidFill>
                  <a:prstClr val="black">
                    <a:lumMod val="65000"/>
                    <a:lumOff val="35000"/>
                  </a:prstClr>
                </a:solidFill>
                <a:latin typeface="Calibri" panose="020F0502020204030204" pitchFamily="34" charset="0"/>
              </a:rPr>
              <a:t>a task team of DDGs from DPW, DEA, DAFF and NT took a decision to:</a:t>
            </a:r>
            <a:endParaRPr lang="en-ZA" sz="2400" dirty="0">
              <a:solidFill>
                <a:prstClr val="black">
                  <a:lumMod val="65000"/>
                  <a:lumOff val="35000"/>
                </a:prstClr>
              </a:solidFill>
              <a:latin typeface="Calibri" panose="020F0502020204030204" pitchFamily="34" charset="0"/>
            </a:endParaRPr>
          </a:p>
          <a:p>
            <a:pPr lvl="1">
              <a:buClr>
                <a:prstClr val="black">
                  <a:lumMod val="65000"/>
                  <a:lumOff val="35000"/>
                </a:prstClr>
              </a:buClr>
            </a:pPr>
            <a:r>
              <a:rPr lang="en-ZA" sz="2400" dirty="0">
                <a:solidFill>
                  <a:prstClr val="black">
                    <a:lumMod val="65000"/>
                    <a:lumOff val="35000"/>
                  </a:prstClr>
                </a:solidFill>
                <a:latin typeface="Calibri" panose="020F0502020204030204" pitchFamily="34" charset="0"/>
              </a:rPr>
              <a:t>Review prior cabinet decisions for the Establishment of the Harbour Management </a:t>
            </a:r>
            <a:r>
              <a:rPr lang="en-ZA" sz="2400" dirty="0" smtClean="0">
                <a:solidFill>
                  <a:prstClr val="black">
                    <a:lumMod val="65000"/>
                    <a:lumOff val="35000"/>
                  </a:prstClr>
                </a:solidFill>
                <a:latin typeface="Calibri" panose="020F0502020204030204" pitchFamily="34" charset="0"/>
              </a:rPr>
              <a:t>Entity and Provide </a:t>
            </a:r>
            <a:r>
              <a:rPr lang="en-ZA" sz="2400" dirty="0">
                <a:solidFill>
                  <a:prstClr val="black">
                    <a:lumMod val="65000"/>
                    <a:lumOff val="35000"/>
                  </a:prstClr>
                </a:solidFill>
                <a:latin typeface="Calibri" panose="020F0502020204030204" pitchFamily="34" charset="0"/>
              </a:rPr>
              <a:t>a final proposal to Cabinet on the management and development of state owned coastal </a:t>
            </a:r>
            <a:r>
              <a:rPr lang="en-ZA" sz="2400" dirty="0" smtClean="0">
                <a:solidFill>
                  <a:prstClr val="black">
                    <a:lumMod val="65000"/>
                    <a:lumOff val="35000"/>
                  </a:prstClr>
                </a:solidFill>
                <a:latin typeface="Calibri" panose="020F0502020204030204" pitchFamily="34" charset="0"/>
              </a:rPr>
              <a:t>properties including small harbours</a:t>
            </a:r>
          </a:p>
          <a:p>
            <a:pPr>
              <a:buClr>
                <a:prstClr val="black">
                  <a:lumMod val="65000"/>
                  <a:lumOff val="35000"/>
                </a:prstClr>
              </a:buClr>
            </a:pPr>
            <a:r>
              <a:rPr lang="en-ZA" sz="2400" dirty="0" smtClean="0">
                <a:solidFill>
                  <a:prstClr val="black">
                    <a:lumMod val="65000"/>
                    <a:lumOff val="35000"/>
                  </a:prstClr>
                </a:solidFill>
                <a:latin typeface="Calibri" panose="020F0502020204030204" pitchFamily="34" charset="0"/>
              </a:rPr>
              <a:t>On the </a:t>
            </a:r>
            <a:r>
              <a:rPr lang="en-ZA" sz="2400" b="1" dirty="0" smtClean="0">
                <a:solidFill>
                  <a:prstClr val="black">
                    <a:lumMod val="65000"/>
                    <a:lumOff val="35000"/>
                  </a:prstClr>
                </a:solidFill>
                <a:latin typeface="Calibri" panose="020F0502020204030204" pitchFamily="34" charset="0"/>
              </a:rPr>
              <a:t>19</a:t>
            </a:r>
            <a:r>
              <a:rPr lang="en-ZA" sz="2400" b="1" baseline="30000" dirty="0" smtClean="0">
                <a:solidFill>
                  <a:prstClr val="black">
                    <a:lumMod val="65000"/>
                    <a:lumOff val="35000"/>
                  </a:prstClr>
                </a:solidFill>
                <a:latin typeface="Calibri" panose="020F0502020204030204" pitchFamily="34" charset="0"/>
              </a:rPr>
              <a:t>th</a:t>
            </a:r>
            <a:r>
              <a:rPr lang="en-ZA" sz="2400" b="1" dirty="0" smtClean="0">
                <a:solidFill>
                  <a:prstClr val="black">
                    <a:lumMod val="65000"/>
                    <a:lumOff val="35000"/>
                  </a:prstClr>
                </a:solidFill>
                <a:latin typeface="Calibri" panose="020F0502020204030204" pitchFamily="34" charset="0"/>
              </a:rPr>
              <a:t> January 2017</a:t>
            </a:r>
            <a:r>
              <a:rPr lang="en-ZA" sz="2400" dirty="0" smtClean="0">
                <a:solidFill>
                  <a:prstClr val="black">
                    <a:lumMod val="65000"/>
                    <a:lumOff val="35000"/>
                  </a:prstClr>
                </a:solidFill>
                <a:latin typeface="Calibri" panose="020F0502020204030204" pitchFamily="34" charset="0"/>
              </a:rPr>
              <a:t>, the DG DAFF and DG DPW met to further reaffirm the decision to establish a </a:t>
            </a:r>
            <a:r>
              <a:rPr lang="en-ZA" sz="2400" dirty="0">
                <a:solidFill>
                  <a:prstClr val="black">
                    <a:lumMod val="65000"/>
                    <a:lumOff val="35000"/>
                  </a:prstClr>
                </a:solidFill>
                <a:latin typeface="Calibri" panose="020F0502020204030204" pitchFamily="34" charset="0"/>
              </a:rPr>
              <a:t>M</a:t>
            </a:r>
            <a:r>
              <a:rPr lang="en-ZA" sz="2400" dirty="0" smtClean="0">
                <a:solidFill>
                  <a:prstClr val="black">
                    <a:lumMod val="65000"/>
                    <a:lumOff val="35000"/>
                  </a:prstClr>
                </a:solidFill>
                <a:latin typeface="Calibri" panose="020F0502020204030204" pitchFamily="34" charset="0"/>
              </a:rPr>
              <a:t>anagement Authority and a task team was established thereof</a:t>
            </a:r>
          </a:p>
          <a:p>
            <a:pPr>
              <a:buClr>
                <a:prstClr val="black">
                  <a:lumMod val="65000"/>
                  <a:lumOff val="35000"/>
                </a:prstClr>
              </a:buClr>
            </a:pPr>
            <a:r>
              <a:rPr lang="en-ZA" sz="2400" dirty="0" smtClean="0">
                <a:solidFill>
                  <a:prstClr val="black">
                    <a:lumMod val="65000"/>
                    <a:lumOff val="35000"/>
                  </a:prstClr>
                </a:solidFill>
                <a:latin typeface="Calibri" panose="020F0502020204030204" pitchFamily="34" charset="0"/>
              </a:rPr>
              <a:t>As a matter of urgency there need to be engagements between DPW and DAFF to agree on and implement security measures at proclaimed fishing harbours</a:t>
            </a:r>
            <a:endParaRPr lang="en-ZA" sz="2400" dirty="0">
              <a:solidFill>
                <a:prstClr val="black">
                  <a:lumMod val="65000"/>
                  <a:lumOff val="35000"/>
                </a:prstClr>
              </a:solidFill>
              <a:latin typeface="Calibri" panose="020F0502020204030204" pitchFamily="34" charset="0"/>
            </a:endParaRPr>
          </a:p>
        </p:txBody>
      </p:sp>
    </p:spTree>
    <p:extLst>
      <p:ext uri="{BB962C8B-B14F-4D97-AF65-F5344CB8AC3E}">
        <p14:creationId xmlns:p14="http://schemas.microsoft.com/office/powerpoint/2010/main" xmlns="" val="1168608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ZA" sz="3600" dirty="0">
                <a:latin typeface="Calibri" panose="020F0502020204030204" pitchFamily="34" charset="0"/>
              </a:rPr>
              <a:t>3. 	ESTABLISHMENT OF THE INTEGRATED SMALL HARBOUR MANAGEMENT AUTHORITY (ISHMA)</a:t>
            </a:r>
          </a:p>
        </p:txBody>
      </p:sp>
      <p:sp>
        <p:nvSpPr>
          <p:cNvPr id="3" name="Content Placeholder 2"/>
          <p:cNvSpPr>
            <a:spLocks noGrp="1"/>
          </p:cNvSpPr>
          <p:nvPr>
            <p:ph idx="1"/>
          </p:nvPr>
        </p:nvSpPr>
        <p:spPr>
          <a:xfrm>
            <a:off x="1066800" y="2034738"/>
            <a:ext cx="10363200" cy="5695473"/>
          </a:xfrm>
        </p:spPr>
        <p:txBody>
          <a:bodyPr>
            <a:normAutofit/>
          </a:bodyPr>
          <a:lstStyle/>
          <a:p>
            <a:pPr marL="45729" indent="0">
              <a:spcBef>
                <a:spcPts val="0"/>
              </a:spcBef>
              <a:spcAft>
                <a:spcPts val="600"/>
              </a:spcAft>
              <a:buNone/>
            </a:pPr>
            <a:r>
              <a:rPr lang="en-US" sz="2400" b="1" dirty="0"/>
              <a:t>INTERIM ARRANGEMENTS</a:t>
            </a:r>
          </a:p>
          <a:p>
            <a:pPr marL="447675" indent="-403225">
              <a:spcBef>
                <a:spcPts val="0"/>
              </a:spcBef>
              <a:spcAft>
                <a:spcPts val="600"/>
              </a:spcAft>
              <a:buFont typeface="Wingdings" panose="05000000000000000000" pitchFamily="2" charset="2"/>
              <a:buChar char="§"/>
            </a:pPr>
            <a:r>
              <a:rPr lang="en-US" sz="2400" dirty="0" smtClean="0"/>
              <a:t>In 2012 a </a:t>
            </a:r>
            <a:r>
              <a:rPr lang="en-US" sz="2400" dirty="0" err="1" smtClean="0"/>
              <a:t>Harbour</a:t>
            </a:r>
            <a:r>
              <a:rPr lang="en-US" sz="2400" dirty="0" smtClean="0"/>
              <a:t> Steering Committee made up of DPW, DAFF, NT, WCPG and CCTMM was set up as a cooperative joint management structure to manage the Proclaimed Fishing </a:t>
            </a:r>
            <a:r>
              <a:rPr lang="en-US" sz="2400" dirty="0" err="1" smtClean="0"/>
              <a:t>Harbours</a:t>
            </a:r>
            <a:endParaRPr lang="en-US" sz="2400" dirty="0" smtClean="0"/>
          </a:p>
          <a:p>
            <a:pPr marL="447675" indent="-403225">
              <a:spcBef>
                <a:spcPts val="0"/>
              </a:spcBef>
              <a:spcAft>
                <a:spcPts val="600"/>
              </a:spcAft>
              <a:buFont typeface="Wingdings" panose="05000000000000000000" pitchFamily="2" charset="2"/>
              <a:buChar char="§"/>
            </a:pPr>
            <a:r>
              <a:rPr lang="en-US" sz="2400" dirty="0" smtClean="0"/>
              <a:t>DAFF and DPW are co-chairs of HSC</a:t>
            </a:r>
          </a:p>
          <a:p>
            <a:pPr marL="447675" indent="-403225">
              <a:spcBef>
                <a:spcPts val="0"/>
              </a:spcBef>
              <a:spcAft>
                <a:spcPts val="600"/>
              </a:spcAft>
              <a:buFont typeface="Wingdings" panose="05000000000000000000" pitchFamily="2" charset="2"/>
              <a:buChar char="§"/>
            </a:pPr>
            <a:r>
              <a:rPr lang="en-US" sz="2400" dirty="0" smtClean="0"/>
              <a:t>A </a:t>
            </a:r>
            <a:r>
              <a:rPr lang="en-US" sz="2400" dirty="0" err="1" smtClean="0"/>
              <a:t>Harbour</a:t>
            </a:r>
            <a:r>
              <a:rPr lang="en-US" sz="2400" dirty="0" smtClean="0"/>
              <a:t> Lease (Letting-out) Committee was also established and reported to the HSC</a:t>
            </a:r>
          </a:p>
          <a:p>
            <a:pPr>
              <a:spcBef>
                <a:spcPts val="0"/>
              </a:spcBef>
              <a:spcAft>
                <a:spcPts val="600"/>
              </a:spcAft>
            </a:pPr>
            <a:endParaRPr lang="en-ZA" sz="2400" dirty="0"/>
          </a:p>
        </p:txBody>
      </p:sp>
    </p:spTree>
    <p:extLst>
      <p:ext uri="{BB962C8B-B14F-4D97-AF65-F5344CB8AC3E}">
        <p14:creationId xmlns:p14="http://schemas.microsoft.com/office/powerpoint/2010/main" xmlns="" val="2705373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04800" y="130175"/>
            <a:ext cx="10515600" cy="1616486"/>
          </a:xfrm>
        </p:spPr>
        <p:txBody>
          <a:bodyPr vert="horz" lIns="91440" tIns="45720" rIns="91440" bIns="45720" rtlCol="0" anchor="b">
            <a:normAutofit/>
          </a:bodyPr>
          <a:lstStyle/>
          <a:p>
            <a:r>
              <a:rPr lang="en-ZA" sz="3600" dirty="0">
                <a:latin typeface="Calibri" panose="020F0502020204030204" pitchFamily="34" charset="0"/>
              </a:rPr>
              <a:t>3. 	ESTABLISHMENT OF THE INTEGRATED SMALL HARBOUR MANAGEMENT AUTHORITY (ISHMA)</a:t>
            </a:r>
          </a:p>
        </p:txBody>
      </p:sp>
      <p:sp>
        <p:nvSpPr>
          <p:cNvPr id="3" name="Content Placeholder 2"/>
          <p:cNvSpPr>
            <a:spLocks noGrp="1"/>
          </p:cNvSpPr>
          <p:nvPr>
            <p:ph idx="1"/>
          </p:nvPr>
        </p:nvSpPr>
        <p:spPr>
          <a:xfrm>
            <a:off x="838200" y="2187575"/>
            <a:ext cx="10287000" cy="5334000"/>
          </a:xfrm>
        </p:spPr>
        <p:txBody>
          <a:bodyPr>
            <a:normAutofit/>
          </a:bodyPr>
          <a:lstStyle/>
          <a:p>
            <a:pPr marL="45729" indent="0" algn="just">
              <a:spcBef>
                <a:spcPts val="0"/>
              </a:spcBef>
              <a:spcAft>
                <a:spcPts val="600"/>
              </a:spcAft>
              <a:buNone/>
            </a:pPr>
            <a:r>
              <a:rPr lang="en-ZA" sz="2400" b="1" i="1" dirty="0" smtClean="0">
                <a:latin typeface="Calibri" panose="020F0502020204030204" pitchFamily="34" charset="0"/>
              </a:rPr>
              <a:t>Inhibitors:</a:t>
            </a:r>
            <a:endParaRPr lang="en-ZA" sz="2400" dirty="0" smtClean="0">
              <a:latin typeface="Calibri" panose="020F0502020204030204" pitchFamily="34" charset="0"/>
            </a:endParaRPr>
          </a:p>
          <a:p>
            <a:pPr algn="just">
              <a:spcBef>
                <a:spcPts val="0"/>
              </a:spcBef>
              <a:spcAft>
                <a:spcPts val="600"/>
              </a:spcAft>
            </a:pPr>
            <a:r>
              <a:rPr lang="en-ZA" sz="2400" dirty="0" smtClean="0">
                <a:latin typeface="Calibri" panose="020F0502020204030204" pitchFamily="34" charset="0"/>
              </a:rPr>
              <a:t>DAFF </a:t>
            </a:r>
            <a:r>
              <a:rPr lang="en-ZA" sz="2400" dirty="0">
                <a:latin typeface="Calibri" panose="020F0502020204030204" pitchFamily="34" charset="0"/>
              </a:rPr>
              <a:t>currently receives revenue for the use of harbour </a:t>
            </a:r>
            <a:r>
              <a:rPr lang="en-ZA" sz="2400" dirty="0" smtClean="0">
                <a:latin typeface="Calibri" panose="020F0502020204030204" pitchFamily="34" charset="0"/>
              </a:rPr>
              <a:t>facilities</a:t>
            </a:r>
          </a:p>
          <a:p>
            <a:pPr algn="just">
              <a:spcBef>
                <a:spcPts val="0"/>
              </a:spcBef>
              <a:spcAft>
                <a:spcPts val="600"/>
              </a:spcAft>
            </a:pPr>
            <a:r>
              <a:rPr lang="en-ZA" sz="2400" dirty="0" smtClean="0">
                <a:latin typeface="Calibri" panose="020F0502020204030204" pitchFamily="34" charset="0"/>
              </a:rPr>
              <a:t>DPW does not receive any funds from DAFF, however </a:t>
            </a:r>
            <a:r>
              <a:rPr lang="en-ZA" sz="2400" dirty="0">
                <a:latin typeface="Calibri" panose="020F0502020204030204" pitchFamily="34" charset="0"/>
              </a:rPr>
              <a:t>DPW is responsible for the maintenance of facilities at these </a:t>
            </a:r>
            <a:r>
              <a:rPr lang="en-ZA" sz="2400" dirty="0" smtClean="0">
                <a:latin typeface="Calibri" panose="020F0502020204030204" pitchFamily="34" charset="0"/>
              </a:rPr>
              <a:t>harbours with no budget allocation</a:t>
            </a:r>
            <a:endParaRPr lang="en-ZA" sz="2400" dirty="0">
              <a:latin typeface="Calibri" panose="020F0502020204030204" pitchFamily="34" charset="0"/>
            </a:endParaRPr>
          </a:p>
          <a:p>
            <a:pPr marL="45729" indent="0" algn="just">
              <a:spcBef>
                <a:spcPts val="0"/>
              </a:spcBef>
              <a:spcAft>
                <a:spcPts val="600"/>
              </a:spcAft>
              <a:buNone/>
            </a:pPr>
            <a:r>
              <a:rPr lang="en-ZA" sz="2400" b="1" i="1" dirty="0" smtClean="0">
                <a:latin typeface="Calibri" panose="020F0502020204030204" pitchFamily="34" charset="0"/>
              </a:rPr>
              <a:t>Proposed </a:t>
            </a:r>
            <a:r>
              <a:rPr lang="en-ZA" sz="2400" b="1" i="1" dirty="0">
                <a:latin typeface="Calibri" panose="020F0502020204030204" pitchFamily="34" charset="0"/>
              </a:rPr>
              <a:t>Solution:</a:t>
            </a:r>
            <a:r>
              <a:rPr lang="en-ZA" sz="2400" i="1" dirty="0">
                <a:latin typeface="Calibri" panose="020F0502020204030204" pitchFamily="34" charset="0"/>
              </a:rPr>
              <a:t> </a:t>
            </a:r>
          </a:p>
          <a:p>
            <a:pPr algn="just">
              <a:spcBef>
                <a:spcPts val="0"/>
              </a:spcBef>
              <a:spcAft>
                <a:spcPts val="600"/>
              </a:spcAft>
            </a:pPr>
            <a:r>
              <a:rPr lang="en-ZA" sz="2400" dirty="0">
                <a:latin typeface="Calibri" panose="020F0502020204030204" pitchFamily="34" charset="0"/>
              </a:rPr>
              <a:t>The combination of the revenue received from DAFF in its Marine Living Resources Fund (MLRF</a:t>
            </a:r>
            <a:r>
              <a:rPr lang="en-ZA" sz="2400" dirty="0" smtClean="0">
                <a:latin typeface="Calibri" panose="020F0502020204030204" pitchFamily="34" charset="0"/>
              </a:rPr>
              <a:t>), and</a:t>
            </a:r>
          </a:p>
          <a:p>
            <a:pPr algn="just">
              <a:spcBef>
                <a:spcPts val="0"/>
              </a:spcBef>
              <a:spcAft>
                <a:spcPts val="600"/>
              </a:spcAft>
            </a:pPr>
            <a:r>
              <a:rPr lang="en-ZA" sz="2400" dirty="0" smtClean="0">
                <a:latin typeface="Calibri" panose="020F0502020204030204" pitchFamily="34" charset="0"/>
              </a:rPr>
              <a:t>Revenue </a:t>
            </a:r>
            <a:r>
              <a:rPr lang="en-ZA" sz="2400" dirty="0">
                <a:latin typeface="Calibri" panose="020F0502020204030204" pitchFamily="34" charset="0"/>
              </a:rPr>
              <a:t>received from DPWs State Coastal Property </a:t>
            </a:r>
            <a:r>
              <a:rPr lang="en-ZA" sz="2400" dirty="0" smtClean="0">
                <a:latin typeface="Calibri" panose="020F0502020204030204" pitchFamily="34" charset="0"/>
              </a:rPr>
              <a:t>Let out, </a:t>
            </a:r>
            <a:r>
              <a:rPr lang="en-ZA" sz="2400" dirty="0">
                <a:latin typeface="Calibri" panose="020F0502020204030204" pitchFamily="34" charset="0"/>
              </a:rPr>
              <a:t>into a separate joint account for the management and development of proclaimed fishing </a:t>
            </a:r>
            <a:r>
              <a:rPr lang="en-ZA" sz="2400" dirty="0" smtClean="0">
                <a:latin typeface="Calibri" panose="020F0502020204030204" pitchFamily="34" charset="0"/>
              </a:rPr>
              <a:t>harbours</a:t>
            </a:r>
            <a:endParaRPr lang="en-ZA" sz="2400" dirty="0">
              <a:latin typeface="Calibri" panose="020F0502020204030204" pitchFamily="34" charset="0"/>
            </a:endParaRPr>
          </a:p>
          <a:p>
            <a:pPr algn="just">
              <a:spcBef>
                <a:spcPts val="0"/>
              </a:spcBef>
              <a:spcAft>
                <a:spcPts val="600"/>
              </a:spcAft>
            </a:pPr>
            <a:r>
              <a:rPr lang="en-ZA" sz="2400" dirty="0">
                <a:latin typeface="Calibri" panose="020F0502020204030204" pitchFamily="34" charset="0"/>
              </a:rPr>
              <a:t>The establishment of a Management Authority with the required resources to effectively manage all operational requirements and additional </a:t>
            </a:r>
            <a:r>
              <a:rPr lang="en-ZA" sz="2400" dirty="0" smtClean="0">
                <a:latin typeface="Calibri" panose="020F0502020204030204" pitchFamily="34" charset="0"/>
              </a:rPr>
              <a:t>projects</a:t>
            </a:r>
            <a:endParaRPr lang="en-ZA" sz="2400" dirty="0">
              <a:latin typeface="Calibri" panose="020F0502020204030204" pitchFamily="34" charset="0"/>
            </a:endParaRPr>
          </a:p>
        </p:txBody>
      </p:sp>
    </p:spTree>
    <p:extLst>
      <p:ext uri="{BB962C8B-B14F-4D97-AF65-F5344CB8AC3E}">
        <p14:creationId xmlns:p14="http://schemas.microsoft.com/office/powerpoint/2010/main" xmlns="" val="578722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02295"/>
            <a:ext cx="10778932" cy="1344366"/>
          </a:xfrm>
        </p:spPr>
        <p:txBody>
          <a:bodyPr vert="horz" lIns="91440" tIns="45720" rIns="91440" bIns="45720" rtlCol="0" anchor="b">
            <a:normAutofit/>
          </a:bodyPr>
          <a:lstStyle/>
          <a:p>
            <a:r>
              <a:rPr lang="en-ZA" sz="3600" dirty="0">
                <a:latin typeface="Calibri" panose="020F0502020204030204" pitchFamily="34" charset="0"/>
              </a:rPr>
              <a:t>4. </a:t>
            </a:r>
            <a:r>
              <a:rPr lang="en-ZA" sz="3600" dirty="0" smtClean="0">
                <a:latin typeface="Calibri" panose="020F0502020204030204" pitchFamily="34" charset="0"/>
              </a:rPr>
              <a:t>	ORGANISATIONAL </a:t>
            </a:r>
            <a:r>
              <a:rPr lang="en-ZA" sz="3600" dirty="0">
                <a:latin typeface="Calibri" panose="020F0502020204030204" pitchFamily="34" charset="0"/>
              </a:rPr>
              <a:t>ARRANGEMENTS (SH&amp;SCPDU)</a:t>
            </a:r>
          </a:p>
        </p:txBody>
      </p:sp>
      <p:sp>
        <p:nvSpPr>
          <p:cNvPr id="3" name="Content Placeholder 2"/>
          <p:cNvSpPr>
            <a:spLocks noGrp="1"/>
          </p:cNvSpPr>
          <p:nvPr>
            <p:ph idx="1"/>
          </p:nvPr>
        </p:nvSpPr>
        <p:spPr>
          <a:xfrm>
            <a:off x="838199" y="2187575"/>
            <a:ext cx="10820401" cy="5715000"/>
          </a:xfrm>
        </p:spPr>
        <p:txBody>
          <a:bodyPr>
            <a:noAutofit/>
          </a:bodyPr>
          <a:lstStyle/>
          <a:p>
            <a:pPr marL="447675" indent="-447675">
              <a:lnSpc>
                <a:spcPct val="80000"/>
              </a:lnSpc>
              <a:spcBef>
                <a:spcPts val="0"/>
              </a:spcBef>
              <a:spcAft>
                <a:spcPts val="600"/>
              </a:spcAft>
              <a:buFont typeface="Wingdings" panose="05000000000000000000" pitchFamily="2" charset="2"/>
              <a:buChar char="§"/>
            </a:pPr>
            <a:r>
              <a:rPr lang="en-ZA" sz="2400" b="1" i="1" dirty="0" smtClean="0"/>
              <a:t>Establishment of the Small Harbours and State Coastal property Development Unit within DPW</a:t>
            </a:r>
          </a:p>
          <a:p>
            <a:pPr marL="951011" lvl="1" indent="-457200">
              <a:lnSpc>
                <a:spcPct val="80000"/>
              </a:lnSpc>
              <a:spcBef>
                <a:spcPts val="0"/>
              </a:spcBef>
              <a:spcAft>
                <a:spcPts val="600"/>
              </a:spcAft>
            </a:pPr>
            <a:r>
              <a:rPr lang="en-ZA" sz="2400" dirty="0" smtClean="0"/>
              <a:t>As part of the Turnaround and the establishment of the PMTE – a specialised unit, the SH&amp;SCPDU, was established within the REMS Division</a:t>
            </a:r>
          </a:p>
          <a:p>
            <a:pPr marL="951011" lvl="1" indent="-457200">
              <a:lnSpc>
                <a:spcPct val="80000"/>
              </a:lnSpc>
              <a:spcBef>
                <a:spcPts val="0"/>
              </a:spcBef>
              <a:spcAft>
                <a:spcPts val="600"/>
              </a:spcAft>
            </a:pPr>
            <a:r>
              <a:rPr lang="en-ZA" sz="2400" dirty="0" smtClean="0"/>
              <a:t>The functions of managing coastal property in the unit is currently performed by the Real Estate Management Services (REMS) Division at DPWs 5 coastal regional offices</a:t>
            </a:r>
          </a:p>
          <a:p>
            <a:pPr marL="447675" lvl="2" indent="-447675">
              <a:lnSpc>
                <a:spcPct val="80000"/>
              </a:lnSpc>
              <a:spcBef>
                <a:spcPts val="0"/>
              </a:spcBef>
              <a:spcAft>
                <a:spcPts val="600"/>
              </a:spcAft>
              <a:buFont typeface="Wingdings" panose="05000000000000000000" pitchFamily="2" charset="2"/>
              <a:buChar char="§"/>
            </a:pPr>
            <a:r>
              <a:rPr lang="en-ZA" sz="2400" b="1" dirty="0" smtClean="0"/>
              <a:t>Mandate and Functions </a:t>
            </a:r>
            <a:r>
              <a:rPr lang="en-ZA" sz="2400" dirty="0" smtClean="0"/>
              <a:t>of the Small Harbours and State Coastal Property Development Unit within DPW are:</a:t>
            </a:r>
          </a:p>
          <a:p>
            <a:pPr marL="950913" lvl="1" indent="-457200">
              <a:lnSpc>
                <a:spcPct val="80000"/>
              </a:lnSpc>
              <a:spcBef>
                <a:spcPts val="0"/>
              </a:spcBef>
              <a:spcAft>
                <a:spcPts val="600"/>
              </a:spcAft>
            </a:pPr>
            <a:r>
              <a:rPr lang="en-ZA" sz="2400" i="1" dirty="0" smtClean="0"/>
              <a:t>Letting out of </a:t>
            </a:r>
            <a:r>
              <a:rPr lang="en-ZA" sz="2400" i="1" dirty="0"/>
              <a:t>s</a:t>
            </a:r>
            <a:r>
              <a:rPr lang="en-ZA" sz="2400" i="1" dirty="0" smtClean="0"/>
              <a:t>tate </a:t>
            </a:r>
            <a:r>
              <a:rPr lang="en-ZA" sz="2400" i="1" dirty="0"/>
              <a:t>c</a:t>
            </a:r>
            <a:r>
              <a:rPr lang="en-ZA" sz="2400" i="1" dirty="0" smtClean="0"/>
              <a:t>oastal property for economic development</a:t>
            </a:r>
          </a:p>
          <a:p>
            <a:pPr marL="951011" lvl="1" indent="-457200">
              <a:lnSpc>
                <a:spcPct val="80000"/>
              </a:lnSpc>
              <a:spcBef>
                <a:spcPts val="0"/>
              </a:spcBef>
              <a:spcAft>
                <a:spcPts val="600"/>
              </a:spcAft>
            </a:pPr>
            <a:r>
              <a:rPr lang="en-ZA" sz="2400" i="1" dirty="0"/>
              <a:t>Management of state coastal </a:t>
            </a:r>
            <a:r>
              <a:rPr lang="en-ZA" sz="2400" i="1" dirty="0" smtClean="0"/>
              <a:t>properties</a:t>
            </a:r>
          </a:p>
          <a:p>
            <a:pPr marL="951011" lvl="1" indent="-457200">
              <a:lnSpc>
                <a:spcPct val="80000"/>
              </a:lnSpc>
              <a:spcBef>
                <a:spcPts val="0"/>
              </a:spcBef>
              <a:spcAft>
                <a:spcPts val="600"/>
              </a:spcAft>
            </a:pPr>
            <a:r>
              <a:rPr lang="en-US" sz="2400" i="1" dirty="0" smtClean="0"/>
              <a:t>Maintenance of small </a:t>
            </a:r>
            <a:r>
              <a:rPr lang="en-US" sz="2400" i="1" dirty="0" err="1" smtClean="0"/>
              <a:t>harbours</a:t>
            </a:r>
            <a:r>
              <a:rPr lang="en-US" sz="2400" i="1" dirty="0" smtClean="0"/>
              <a:t> and coastal properties</a:t>
            </a:r>
            <a:endParaRPr lang="en-ZA" sz="2400" i="1" dirty="0"/>
          </a:p>
          <a:p>
            <a:pPr marL="951011" lvl="1" indent="-457200">
              <a:lnSpc>
                <a:spcPct val="80000"/>
              </a:lnSpc>
              <a:spcBef>
                <a:spcPts val="0"/>
              </a:spcBef>
              <a:spcAft>
                <a:spcPts val="600"/>
              </a:spcAft>
            </a:pPr>
            <a:r>
              <a:rPr lang="en-ZA" sz="2400" i="1" dirty="0"/>
              <a:t>Special intervention programme: repair and maintenance of 12 Proclaimed fishing harbours in the Western Cape</a:t>
            </a:r>
          </a:p>
          <a:p>
            <a:pPr marL="493811" lvl="1" indent="0">
              <a:lnSpc>
                <a:spcPct val="80000"/>
              </a:lnSpc>
              <a:spcBef>
                <a:spcPts val="0"/>
              </a:spcBef>
              <a:spcAft>
                <a:spcPts val="600"/>
              </a:spcAft>
              <a:buNone/>
            </a:pPr>
            <a:endParaRPr lang="en-ZA" sz="2400" dirty="0" smtClean="0"/>
          </a:p>
        </p:txBody>
      </p:sp>
    </p:spTree>
    <p:extLst>
      <p:ext uri="{BB962C8B-B14F-4D97-AF65-F5344CB8AC3E}">
        <p14:creationId xmlns:p14="http://schemas.microsoft.com/office/powerpoint/2010/main" xmlns="" val="4140830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02295"/>
            <a:ext cx="10778932" cy="1344366"/>
          </a:xfrm>
        </p:spPr>
        <p:txBody>
          <a:bodyPr vert="horz" lIns="91440" tIns="45720" rIns="91440" bIns="45720" rtlCol="0" anchor="b">
            <a:normAutofit/>
          </a:bodyPr>
          <a:lstStyle/>
          <a:p>
            <a:r>
              <a:rPr lang="en-ZA" sz="3600" dirty="0">
                <a:latin typeface="Calibri" panose="020F0502020204030204" pitchFamily="34" charset="0"/>
              </a:rPr>
              <a:t>4. </a:t>
            </a:r>
            <a:r>
              <a:rPr lang="en-ZA" sz="3600" dirty="0" smtClean="0">
                <a:latin typeface="Calibri" panose="020F0502020204030204" pitchFamily="34" charset="0"/>
              </a:rPr>
              <a:t>	ORGANISATIONAL </a:t>
            </a:r>
            <a:r>
              <a:rPr lang="en-ZA" sz="3600" dirty="0">
                <a:latin typeface="Calibri" panose="020F0502020204030204" pitchFamily="34" charset="0"/>
              </a:rPr>
              <a:t>ARRANGEMENTS (SH&amp;SCPDU)</a:t>
            </a:r>
          </a:p>
        </p:txBody>
      </p:sp>
      <p:sp>
        <p:nvSpPr>
          <p:cNvPr id="3" name="Content Placeholder 2"/>
          <p:cNvSpPr>
            <a:spLocks noGrp="1"/>
          </p:cNvSpPr>
          <p:nvPr>
            <p:ph idx="1"/>
          </p:nvPr>
        </p:nvSpPr>
        <p:spPr>
          <a:xfrm>
            <a:off x="497457" y="2339975"/>
            <a:ext cx="10627743" cy="2895600"/>
          </a:xfrm>
        </p:spPr>
        <p:txBody>
          <a:bodyPr>
            <a:noAutofit/>
          </a:bodyPr>
          <a:lstStyle/>
          <a:p>
            <a:pPr marL="447675" indent="-403225">
              <a:lnSpc>
                <a:spcPct val="80000"/>
              </a:lnSpc>
              <a:spcBef>
                <a:spcPts val="0"/>
              </a:spcBef>
              <a:spcAft>
                <a:spcPts val="600"/>
              </a:spcAft>
              <a:buFont typeface="Wingdings" panose="05000000000000000000" pitchFamily="2" charset="2"/>
              <a:buChar char="§"/>
            </a:pPr>
            <a:r>
              <a:rPr lang="en-ZA" sz="2400" b="1" dirty="0" smtClean="0"/>
              <a:t>Special functions of the unit:</a:t>
            </a:r>
          </a:p>
          <a:p>
            <a:pPr marL="951011" lvl="1" indent="-457200">
              <a:lnSpc>
                <a:spcPct val="80000"/>
              </a:lnSpc>
              <a:spcBef>
                <a:spcPts val="0"/>
              </a:spcBef>
              <a:spcAft>
                <a:spcPts val="600"/>
              </a:spcAft>
              <a:buFont typeface="Century Gothic" panose="020B0502020202020204" pitchFamily="34" charset="0"/>
              <a:buChar char="»"/>
            </a:pPr>
            <a:r>
              <a:rPr lang="en-ZA" sz="2400" dirty="0" smtClean="0"/>
              <a:t>Convening of the Small Harbours and State Coastal Property Development delivery laboratory under Oceans Economy of Operation Phakisa</a:t>
            </a:r>
          </a:p>
          <a:p>
            <a:pPr marL="951011" lvl="1" indent="-457200">
              <a:lnSpc>
                <a:spcPct val="80000"/>
              </a:lnSpc>
              <a:spcBef>
                <a:spcPts val="0"/>
              </a:spcBef>
              <a:spcAft>
                <a:spcPts val="600"/>
              </a:spcAft>
              <a:buFont typeface="Century Gothic" panose="020B0502020202020204" pitchFamily="34" charset="0"/>
              <a:buChar char="»"/>
            </a:pPr>
            <a:r>
              <a:rPr lang="en-ZA" sz="2400" dirty="0" smtClean="0"/>
              <a:t>National priority project (Phase One) to develop 3 new small harbours in the Northern Cape, Eastern Cape and Kwa – Zulu Natal provinces; Port </a:t>
            </a:r>
            <a:r>
              <a:rPr lang="en-ZA" sz="2400" dirty="0" err="1" smtClean="0"/>
              <a:t>Nolloth</a:t>
            </a:r>
            <a:r>
              <a:rPr lang="en-ZA" sz="2400" dirty="0" smtClean="0"/>
              <a:t>, Port St Johns and Port Edward respectively</a:t>
            </a:r>
          </a:p>
        </p:txBody>
      </p:sp>
    </p:spTree>
    <p:extLst>
      <p:ext uri="{BB962C8B-B14F-4D97-AF65-F5344CB8AC3E}">
        <p14:creationId xmlns:p14="http://schemas.microsoft.com/office/powerpoint/2010/main" xmlns="" val="4140830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AutoShape 2" descr="https://venicci.co.uk/wp-content/uploads/2014/04/tick.gif"/>
          <p:cNvSpPr>
            <a:spLocks noChangeAspect="1" noChangeArrowheads="1"/>
          </p:cNvSpPr>
          <p:nvPr/>
        </p:nvSpPr>
        <p:spPr bwMode="auto">
          <a:xfrm>
            <a:off x="156072" y="-1576677"/>
            <a:ext cx="3296255" cy="329625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57" tIns="45728" rIns="91457" bIns="45728" numCol="1" anchor="t" anchorCtr="0" compatLnSpc="1">
            <a:prstTxWarp prst="textNoShape">
              <a:avLst/>
            </a:prstTxWarp>
          </a:bodyPr>
          <a:lstStyle/>
          <a:p>
            <a:endParaRPr lang="en-ZA" dirty="0">
              <a:solidFill>
                <a:prstClr val="black"/>
              </a:solidFill>
            </a:endParaRPr>
          </a:p>
        </p:txBody>
      </p:sp>
      <p:sp>
        <p:nvSpPr>
          <p:cNvPr id="3" name="Title 2"/>
          <p:cNvSpPr>
            <a:spLocks noGrp="1"/>
          </p:cNvSpPr>
          <p:nvPr>
            <p:ph type="title"/>
          </p:nvPr>
        </p:nvSpPr>
        <p:spPr/>
        <p:txBody>
          <a:bodyPr>
            <a:normAutofit/>
          </a:bodyPr>
          <a:lstStyle/>
          <a:p>
            <a:r>
              <a:rPr lang="en-US" sz="3600" dirty="0">
                <a:latin typeface="Calibri" panose="020F0502020204030204" pitchFamily="34" charset="0"/>
              </a:rPr>
              <a:t>5. 	SPECIAL INTERVENTION PROJECT: MAINTENANCE AND REPAIR OF 12 PROCLAIMED FISHING HARBOURS</a:t>
            </a:r>
            <a:endParaRPr lang="en-US" sz="3600" dirty="0"/>
          </a:p>
        </p:txBody>
      </p:sp>
      <p:sp>
        <p:nvSpPr>
          <p:cNvPr id="7" name="Content Placeholder 4"/>
          <p:cNvSpPr>
            <a:spLocks noGrp="1"/>
          </p:cNvSpPr>
          <p:nvPr>
            <p:ph idx="1"/>
          </p:nvPr>
        </p:nvSpPr>
        <p:spPr>
          <a:xfrm>
            <a:off x="609600" y="2222500"/>
            <a:ext cx="10668000" cy="5680075"/>
          </a:xfrm>
        </p:spPr>
        <p:txBody>
          <a:bodyPr>
            <a:noAutofit/>
          </a:bodyPr>
          <a:lstStyle/>
          <a:p>
            <a:pPr lvl="0" algn="just"/>
            <a:r>
              <a:rPr lang="en-ZA" sz="2400" dirty="0" smtClean="0"/>
              <a:t>In response to long outstanding maintenance and repair requirements at Proclaimed fishing harbours in the Western Cape:</a:t>
            </a:r>
          </a:p>
          <a:p>
            <a:pPr lvl="1" algn="just"/>
            <a:r>
              <a:rPr lang="en-ZA" sz="2400" dirty="0" smtClean="0"/>
              <a:t>In </a:t>
            </a:r>
            <a:r>
              <a:rPr lang="en-ZA" sz="2400" b="1" dirty="0" smtClean="0"/>
              <a:t>2012</a:t>
            </a:r>
            <a:r>
              <a:rPr lang="en-ZA" sz="2400" dirty="0" smtClean="0"/>
              <a:t> ISHMA commissioned the </a:t>
            </a:r>
            <a:r>
              <a:rPr lang="en-ZA" sz="2400" b="1" dirty="0" smtClean="0"/>
              <a:t>development </a:t>
            </a:r>
            <a:r>
              <a:rPr lang="en-ZA" sz="2400" b="1" dirty="0"/>
              <a:t>of Spatial and Economic Development Frameworks (SEDF’s) </a:t>
            </a:r>
            <a:r>
              <a:rPr lang="en-ZA" sz="2400" dirty="0"/>
              <a:t>for </a:t>
            </a:r>
            <a:r>
              <a:rPr lang="en-ZA" sz="2400" dirty="0" smtClean="0"/>
              <a:t>12 </a:t>
            </a:r>
            <a:r>
              <a:rPr lang="en-ZA" sz="2400" dirty="0"/>
              <a:t>Proclaimed Fishing </a:t>
            </a:r>
            <a:r>
              <a:rPr lang="en-ZA" sz="2400" dirty="0" smtClean="0"/>
              <a:t>Harbours. Report was finalised in 2014</a:t>
            </a:r>
          </a:p>
          <a:p>
            <a:pPr lvl="0" algn="just"/>
            <a:r>
              <a:rPr lang="en-ZA" sz="2400" b="1" dirty="0" smtClean="0"/>
              <a:t>AIM:  </a:t>
            </a:r>
            <a:r>
              <a:rPr lang="en-ZA" sz="2400" dirty="0" smtClean="0"/>
              <a:t>directing </a:t>
            </a:r>
            <a:r>
              <a:rPr lang="en-ZA" sz="2400" dirty="0"/>
              <a:t>the development and modernisation of the </a:t>
            </a:r>
            <a:r>
              <a:rPr lang="en-ZA" sz="2400" dirty="0" smtClean="0"/>
              <a:t>harbours </a:t>
            </a:r>
            <a:r>
              <a:rPr lang="en-ZA" sz="2400" dirty="0"/>
              <a:t>in order to stimulate the local economies and create much needed work </a:t>
            </a:r>
            <a:r>
              <a:rPr lang="en-ZA" sz="2400" dirty="0" smtClean="0"/>
              <a:t>opportunities</a:t>
            </a:r>
          </a:p>
          <a:p>
            <a:pPr lvl="0" algn="just"/>
            <a:r>
              <a:rPr lang="en-ZA" sz="2400" dirty="0" smtClean="0"/>
              <a:t>The SEDFs identify </a:t>
            </a:r>
            <a:r>
              <a:rPr lang="en-ZA" sz="2400" b="1" dirty="0"/>
              <a:t>critical </a:t>
            </a:r>
            <a:r>
              <a:rPr lang="en-ZA" sz="2400" b="1" dirty="0" smtClean="0"/>
              <a:t>capital </a:t>
            </a:r>
            <a:r>
              <a:rPr lang="en-ZA" sz="2400" b="1" dirty="0"/>
              <a:t>and </a:t>
            </a:r>
            <a:r>
              <a:rPr lang="en-ZA" sz="2400" b="1" dirty="0" smtClean="0"/>
              <a:t>maintenance projects within </a:t>
            </a:r>
            <a:r>
              <a:rPr lang="en-ZA" sz="2400" b="1" dirty="0"/>
              <a:t>the </a:t>
            </a:r>
            <a:r>
              <a:rPr lang="en-ZA" sz="2400" b="1" dirty="0" smtClean="0"/>
              <a:t>12 </a:t>
            </a:r>
            <a:r>
              <a:rPr lang="en-ZA" sz="2400" b="1" dirty="0"/>
              <a:t>Proclaimed Fishing </a:t>
            </a:r>
            <a:r>
              <a:rPr lang="en-ZA" sz="2400" b="1" dirty="0" smtClean="0"/>
              <a:t>Harbours to the value of R400M </a:t>
            </a:r>
            <a:r>
              <a:rPr lang="en-ZA" sz="2400" dirty="0" smtClean="0"/>
              <a:t>(Prior to budget cuts) to </a:t>
            </a:r>
            <a:r>
              <a:rPr lang="en-ZA" sz="2400" dirty="0"/>
              <a:t>initiate the process of the </a:t>
            </a:r>
            <a:r>
              <a:rPr lang="en-ZA" sz="2400" dirty="0" smtClean="0"/>
              <a:t>repairing these harbours</a:t>
            </a:r>
            <a:endParaRPr lang="en-ZA" sz="2400" dirty="0"/>
          </a:p>
        </p:txBody>
      </p:sp>
    </p:spTree>
    <p:extLst>
      <p:ext uri="{BB962C8B-B14F-4D97-AF65-F5344CB8AC3E}">
        <p14:creationId xmlns:p14="http://schemas.microsoft.com/office/powerpoint/2010/main" xmlns="" val="1913299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AutoShape 2" descr="https://venicci.co.uk/wp-content/uploads/2014/04/tick.gif"/>
          <p:cNvSpPr>
            <a:spLocks noChangeAspect="1" noChangeArrowheads="1"/>
          </p:cNvSpPr>
          <p:nvPr/>
        </p:nvSpPr>
        <p:spPr bwMode="auto">
          <a:xfrm>
            <a:off x="156072" y="-1576677"/>
            <a:ext cx="3296255" cy="329625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57" tIns="45728" rIns="91457" bIns="45728" numCol="1" anchor="t" anchorCtr="0" compatLnSpc="1">
            <a:prstTxWarp prst="textNoShape">
              <a:avLst/>
            </a:prstTxWarp>
          </a:bodyPr>
          <a:lstStyle/>
          <a:p>
            <a:endParaRPr lang="en-ZA" dirty="0">
              <a:solidFill>
                <a:prstClr val="black"/>
              </a:solidFill>
            </a:endParaRPr>
          </a:p>
        </p:txBody>
      </p:sp>
      <p:sp>
        <p:nvSpPr>
          <p:cNvPr id="3" name="Title 2"/>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
        <p:nvSpPr>
          <p:cNvPr id="5" name="Content Placeholder 4"/>
          <p:cNvSpPr>
            <a:spLocks noGrp="1"/>
          </p:cNvSpPr>
          <p:nvPr>
            <p:ph idx="1"/>
          </p:nvPr>
        </p:nvSpPr>
        <p:spPr>
          <a:xfrm>
            <a:off x="838200" y="2187575"/>
            <a:ext cx="10227015" cy="5527391"/>
          </a:xfrm>
        </p:spPr>
        <p:txBody>
          <a:bodyPr>
            <a:normAutofit/>
          </a:bodyPr>
          <a:lstStyle/>
          <a:p>
            <a:pPr algn="just">
              <a:lnSpc>
                <a:spcPct val="80000"/>
              </a:lnSpc>
              <a:spcBef>
                <a:spcPts val="0"/>
              </a:spcBef>
              <a:spcAft>
                <a:spcPts val="600"/>
              </a:spcAft>
              <a:buFont typeface="Wingdings" panose="05000000000000000000" pitchFamily="2" charset="2"/>
              <a:buChar char="§"/>
            </a:pPr>
            <a:r>
              <a:rPr lang="en-ZA" sz="2400" b="1" i="1" dirty="0" smtClean="0">
                <a:latin typeface="Calibri" panose="020F0502020204030204" pitchFamily="34" charset="0"/>
              </a:rPr>
              <a:t>Scope of Works </a:t>
            </a:r>
            <a:r>
              <a:rPr lang="en-ZA" sz="2400" dirty="0" smtClean="0">
                <a:latin typeface="Calibri" panose="020F0502020204030204" pitchFamily="34" charset="0"/>
              </a:rPr>
              <a:t>identified for the critical capital and maintenance to the Proclaimed Fishing Harbours to the value of </a:t>
            </a:r>
            <a:r>
              <a:rPr lang="en-ZA" sz="2400" b="1" dirty="0" smtClean="0">
                <a:latin typeface="Calibri" panose="020F0502020204030204" pitchFamily="34" charset="0"/>
              </a:rPr>
              <a:t>R400 Million</a:t>
            </a:r>
            <a:r>
              <a:rPr lang="en-ZA" sz="2400" dirty="0" smtClean="0">
                <a:latin typeface="Calibri" panose="020F0502020204030204" pitchFamily="34" charset="0"/>
              </a:rPr>
              <a:t>:</a:t>
            </a:r>
          </a:p>
          <a:p>
            <a:pPr marL="879548" lvl="1" indent="-514350" algn="just">
              <a:lnSpc>
                <a:spcPct val="80000"/>
              </a:lnSpc>
              <a:spcBef>
                <a:spcPts val="0"/>
              </a:spcBef>
              <a:spcAft>
                <a:spcPts val="600"/>
              </a:spcAft>
              <a:buFont typeface="+mj-lt"/>
              <a:buAutoNum type="arabicPeriod"/>
            </a:pPr>
            <a:r>
              <a:rPr lang="en-ZA" sz="2400" dirty="0" smtClean="0">
                <a:latin typeface="Calibri" panose="020F0502020204030204" pitchFamily="34" charset="0"/>
              </a:rPr>
              <a:t>Removal of Sunken Vessels</a:t>
            </a:r>
          </a:p>
          <a:p>
            <a:pPr marL="879548" lvl="1" indent="-514350" algn="just">
              <a:lnSpc>
                <a:spcPct val="80000"/>
              </a:lnSpc>
              <a:spcBef>
                <a:spcPts val="0"/>
              </a:spcBef>
              <a:spcAft>
                <a:spcPts val="600"/>
              </a:spcAft>
              <a:buFont typeface="+mj-lt"/>
              <a:buAutoNum type="arabicPeriod"/>
            </a:pPr>
            <a:r>
              <a:rPr lang="en-ZA" sz="2400" dirty="0" smtClean="0">
                <a:latin typeface="Calibri" panose="020F0502020204030204" pitchFamily="34" charset="0"/>
              </a:rPr>
              <a:t>Dredging</a:t>
            </a:r>
          </a:p>
          <a:p>
            <a:pPr marL="879548" lvl="1" indent="-514350" algn="just">
              <a:lnSpc>
                <a:spcPct val="80000"/>
              </a:lnSpc>
              <a:spcBef>
                <a:spcPts val="0"/>
              </a:spcBef>
              <a:spcAft>
                <a:spcPts val="600"/>
              </a:spcAft>
              <a:buFont typeface="+mj-lt"/>
              <a:buAutoNum type="arabicPeriod"/>
            </a:pPr>
            <a:r>
              <a:rPr lang="en-ZA" sz="2400" dirty="0" smtClean="0">
                <a:latin typeface="Calibri" panose="020F0502020204030204" pitchFamily="34" charset="0"/>
              </a:rPr>
              <a:t>Repairs to Slipways</a:t>
            </a:r>
          </a:p>
          <a:p>
            <a:pPr marL="879548" lvl="1" indent="-514350" algn="just">
              <a:lnSpc>
                <a:spcPct val="80000"/>
              </a:lnSpc>
              <a:spcBef>
                <a:spcPts val="0"/>
              </a:spcBef>
              <a:spcAft>
                <a:spcPts val="600"/>
              </a:spcAft>
              <a:buFont typeface="+mj-lt"/>
              <a:buAutoNum type="arabicPeriod"/>
            </a:pPr>
            <a:r>
              <a:rPr lang="en-ZA" sz="2400" dirty="0" smtClean="0">
                <a:latin typeface="Calibri" panose="020F0502020204030204" pitchFamily="34" charset="0"/>
              </a:rPr>
              <a:t>Repairs to Jetties, Quays and Breakwaters</a:t>
            </a:r>
          </a:p>
          <a:p>
            <a:pPr marL="879548" lvl="1" indent="-514350" algn="just">
              <a:lnSpc>
                <a:spcPct val="80000"/>
              </a:lnSpc>
              <a:spcBef>
                <a:spcPts val="0"/>
              </a:spcBef>
              <a:spcAft>
                <a:spcPts val="600"/>
              </a:spcAft>
              <a:buFont typeface="+mj-lt"/>
              <a:buAutoNum type="arabicPeriod"/>
            </a:pPr>
            <a:r>
              <a:rPr lang="en-ZA" sz="2400" dirty="0" smtClean="0">
                <a:latin typeface="Calibri" panose="020F0502020204030204" pitchFamily="34" charset="0"/>
              </a:rPr>
              <a:t>Shore Crane Maintenance</a:t>
            </a:r>
          </a:p>
          <a:p>
            <a:pPr marL="879548" lvl="1" indent="-514350" algn="just">
              <a:lnSpc>
                <a:spcPct val="80000"/>
              </a:lnSpc>
              <a:spcBef>
                <a:spcPts val="0"/>
              </a:spcBef>
              <a:spcAft>
                <a:spcPts val="600"/>
              </a:spcAft>
              <a:buFont typeface="+mj-lt"/>
              <a:buAutoNum type="arabicPeriod"/>
            </a:pPr>
            <a:r>
              <a:rPr lang="en-ZA" sz="2400" dirty="0" smtClean="0">
                <a:latin typeface="Calibri" panose="020F0502020204030204" pitchFamily="34" charset="0"/>
              </a:rPr>
              <a:t>Infrastructure Maintenance</a:t>
            </a:r>
          </a:p>
          <a:p>
            <a:pPr marL="879548" lvl="1" indent="-514350" algn="just">
              <a:lnSpc>
                <a:spcPct val="80000"/>
              </a:lnSpc>
              <a:spcBef>
                <a:spcPts val="0"/>
              </a:spcBef>
              <a:spcAft>
                <a:spcPts val="600"/>
              </a:spcAft>
              <a:buFont typeface="+mj-lt"/>
              <a:buAutoNum type="arabicPeriod"/>
            </a:pPr>
            <a:r>
              <a:rPr lang="en-ZA" sz="2400" dirty="0" smtClean="0">
                <a:latin typeface="Calibri" panose="020F0502020204030204" pitchFamily="34" charset="0"/>
              </a:rPr>
              <a:t>Security Operations</a:t>
            </a:r>
            <a:endParaRPr lang="en-ZA" sz="2400" dirty="0">
              <a:latin typeface="Calibri" panose="020F0502020204030204" pitchFamily="34" charset="0"/>
            </a:endParaRPr>
          </a:p>
        </p:txBody>
      </p:sp>
    </p:spTree>
    <p:extLst>
      <p:ext uri="{BB962C8B-B14F-4D97-AF65-F5344CB8AC3E}">
        <p14:creationId xmlns:p14="http://schemas.microsoft.com/office/powerpoint/2010/main" xmlns="" val="2657686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pic>
        <p:nvPicPr>
          <p:cNvPr id="4" name="Picture 3"/>
          <p:cNvPicPr>
            <a:picLocks noChangeAspect="1"/>
          </p:cNvPicPr>
          <p:nvPr/>
        </p:nvPicPr>
        <p:blipFill>
          <a:blip r:embed="rId2" cstate="print"/>
          <a:stretch>
            <a:fillRect/>
          </a:stretch>
        </p:blipFill>
        <p:spPr>
          <a:xfrm>
            <a:off x="470" y="1820254"/>
            <a:ext cx="12191063" cy="6822098"/>
          </a:xfrm>
          <a:prstGeom prst="rect">
            <a:avLst/>
          </a:prstGeom>
        </p:spPr>
      </p:pic>
      <p:sp>
        <p:nvSpPr>
          <p:cNvPr id="5" name="TextBox 4"/>
          <p:cNvSpPr txBox="1"/>
          <p:nvPr/>
        </p:nvSpPr>
        <p:spPr>
          <a:xfrm>
            <a:off x="152400" y="2039124"/>
            <a:ext cx="4897444" cy="1385249"/>
          </a:xfrm>
          <a:prstGeom prst="rect">
            <a:avLst/>
          </a:prstGeom>
          <a:solidFill>
            <a:schemeClr val="accent1"/>
          </a:solidFill>
          <a:ln>
            <a:solidFill>
              <a:schemeClr val="accent1"/>
            </a:solidFill>
          </a:ln>
        </p:spPr>
        <p:txBody>
          <a:bodyPr wrap="square" rtlCol="0" anchor="ctr">
            <a:spAutoFit/>
          </a:bodyPr>
          <a:lstStyle/>
          <a:p>
            <a:r>
              <a:rPr lang="en-ZA" sz="2801" b="1" dirty="0">
                <a:solidFill>
                  <a:schemeClr val="bg1"/>
                </a:solidFill>
              </a:rPr>
              <a:t>CURRENT INTITIATIVES:</a:t>
            </a:r>
          </a:p>
          <a:p>
            <a:r>
              <a:rPr lang="en-ZA" sz="2801" b="1" dirty="0">
                <a:solidFill>
                  <a:schemeClr val="bg1"/>
                </a:solidFill>
              </a:rPr>
              <a:t>REPAIR AND MAINTENANCE PROGRAMME</a:t>
            </a:r>
          </a:p>
        </p:txBody>
      </p:sp>
      <p:sp>
        <p:nvSpPr>
          <p:cNvPr id="6" name="Title 5"/>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513296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pic>
        <p:nvPicPr>
          <p:cNvPr id="4" name="Picture 3"/>
          <p:cNvPicPr>
            <a:picLocks noChangeAspect="1"/>
          </p:cNvPicPr>
          <p:nvPr/>
        </p:nvPicPr>
        <p:blipFill>
          <a:blip r:embed="rId2" cstate="print"/>
          <a:stretch>
            <a:fillRect/>
          </a:stretch>
        </p:blipFill>
        <p:spPr>
          <a:xfrm>
            <a:off x="468" y="-330"/>
            <a:ext cx="12191532" cy="8642681"/>
          </a:xfrm>
          <a:prstGeom prst="rect">
            <a:avLst/>
          </a:prstGeom>
        </p:spPr>
      </p:pic>
    </p:spTree>
    <p:extLst>
      <p:ext uri="{BB962C8B-B14F-4D97-AF65-F5344CB8AC3E}">
        <p14:creationId xmlns:p14="http://schemas.microsoft.com/office/powerpoint/2010/main" xmlns="" val="3476013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TOGETHER WE MOVE SOUTH AFRICA</a:t>
            </a:r>
            <a:endParaRPr lang="en-US" sz="3600" dirty="0">
              <a:latin typeface="Calibri" panose="020F0502020204030204" pitchFamily="34" charset="0"/>
            </a:endParaRPr>
          </a:p>
        </p:txBody>
      </p:sp>
      <p:sp>
        <p:nvSpPr>
          <p:cNvPr id="3" name="Content Placeholder 2"/>
          <p:cNvSpPr>
            <a:spLocks noGrp="1"/>
          </p:cNvSpPr>
          <p:nvPr>
            <p:ph idx="1"/>
          </p:nvPr>
        </p:nvSpPr>
        <p:spPr>
          <a:xfrm>
            <a:off x="1066800" y="1958975"/>
            <a:ext cx="10820400" cy="6019800"/>
          </a:xfrm>
        </p:spPr>
        <p:txBody>
          <a:bodyPr>
            <a:noAutofit/>
          </a:bodyPr>
          <a:lstStyle/>
          <a:p>
            <a:pPr marL="45729" indent="0">
              <a:lnSpc>
                <a:spcPct val="80000"/>
              </a:lnSpc>
              <a:spcBef>
                <a:spcPts val="0"/>
              </a:spcBef>
              <a:spcAft>
                <a:spcPts val="600"/>
              </a:spcAft>
              <a:buNone/>
            </a:pPr>
            <a:r>
              <a:rPr lang="en-US" sz="2400" i="1" dirty="0" smtClean="0">
                <a:latin typeface="Calibri" panose="020F0502020204030204" pitchFamily="34" charset="0"/>
              </a:rPr>
              <a:t>Attracting </a:t>
            </a:r>
            <a:r>
              <a:rPr lang="en-US" sz="2400" i="1" dirty="0">
                <a:latin typeface="Calibri" panose="020F0502020204030204" pitchFamily="34" charset="0"/>
              </a:rPr>
              <a:t>Investment, in State Coastal Maritime Infrastructure and Properties, to Grow Businesses, Create Jobs, Stimulate Economic Growth and Redistribute Wealth, </a:t>
            </a:r>
          </a:p>
          <a:p>
            <a:pPr marL="45729" indent="0">
              <a:lnSpc>
                <a:spcPct val="80000"/>
              </a:lnSpc>
              <a:spcBef>
                <a:spcPts val="0"/>
              </a:spcBef>
              <a:spcAft>
                <a:spcPts val="600"/>
              </a:spcAft>
              <a:buNone/>
            </a:pPr>
            <a:r>
              <a:rPr lang="en-US" sz="2400" b="1" dirty="0" smtClean="0">
                <a:latin typeface="Calibri" panose="020F0502020204030204" pitchFamily="34" charset="0"/>
              </a:rPr>
              <a:t>The </a:t>
            </a:r>
            <a:r>
              <a:rPr lang="en-US" sz="2400" b="1" dirty="0">
                <a:latin typeface="Calibri" panose="020F0502020204030204" pitchFamily="34" charset="0"/>
              </a:rPr>
              <a:t>aspiration will be achieved by: </a:t>
            </a:r>
          </a:p>
          <a:p>
            <a:pPr marL="355600" indent="-311150">
              <a:lnSpc>
                <a:spcPct val="80000"/>
              </a:lnSpc>
              <a:spcBef>
                <a:spcPts val="0"/>
              </a:spcBef>
              <a:spcAft>
                <a:spcPts val="600"/>
              </a:spcAft>
              <a:buFont typeface="Wingdings" panose="05000000000000000000" pitchFamily="2" charset="2"/>
              <a:buChar char="§"/>
            </a:pPr>
            <a:r>
              <a:rPr lang="en-US" sz="2400" dirty="0" smtClean="0">
                <a:latin typeface="Calibri" panose="020F0502020204030204" pitchFamily="34" charset="0"/>
              </a:rPr>
              <a:t>Ensuring </a:t>
            </a:r>
            <a:r>
              <a:rPr lang="en-US" sz="2400" dirty="0">
                <a:latin typeface="Calibri" panose="020F0502020204030204" pitchFamily="34" charset="0"/>
              </a:rPr>
              <a:t>territorial integrity through the Management of Small </a:t>
            </a:r>
            <a:r>
              <a:rPr lang="en-US" sz="2400" dirty="0" err="1">
                <a:latin typeface="Calibri" panose="020F0502020204030204" pitchFamily="34" charset="0"/>
              </a:rPr>
              <a:t>Harbours</a:t>
            </a:r>
            <a:r>
              <a:rPr lang="en-US" sz="2400" dirty="0">
                <a:latin typeface="Calibri" panose="020F0502020204030204" pitchFamily="34" charset="0"/>
              </a:rPr>
              <a:t> and Coastal Properties.</a:t>
            </a:r>
          </a:p>
          <a:p>
            <a:pPr marL="355600" indent="-311150">
              <a:lnSpc>
                <a:spcPct val="80000"/>
              </a:lnSpc>
              <a:spcBef>
                <a:spcPts val="0"/>
              </a:spcBef>
              <a:spcAft>
                <a:spcPts val="600"/>
              </a:spcAft>
              <a:buFont typeface="Wingdings" panose="05000000000000000000" pitchFamily="2" charset="2"/>
              <a:buChar char="§"/>
            </a:pPr>
            <a:r>
              <a:rPr lang="en-US" sz="2400" dirty="0" smtClean="0">
                <a:latin typeface="Calibri" panose="020F0502020204030204" pitchFamily="34" charset="0"/>
              </a:rPr>
              <a:t>Access </a:t>
            </a:r>
            <a:r>
              <a:rPr lang="en-US" sz="2400" dirty="0">
                <a:latin typeface="Calibri" panose="020F0502020204030204" pitchFamily="34" charset="0"/>
              </a:rPr>
              <a:t>to State Coastline, Maritime Infrastructure, Small </a:t>
            </a:r>
            <a:r>
              <a:rPr lang="en-US" sz="2400" dirty="0" err="1">
                <a:latin typeface="Calibri" panose="020F0502020204030204" pitchFamily="34" charset="0"/>
              </a:rPr>
              <a:t>Harbours</a:t>
            </a:r>
            <a:r>
              <a:rPr lang="en-US" sz="2400" dirty="0">
                <a:latin typeface="Calibri" panose="020F0502020204030204" pitchFamily="34" charset="0"/>
              </a:rPr>
              <a:t> and Bays</a:t>
            </a:r>
          </a:p>
          <a:p>
            <a:pPr marL="355600" indent="-311150">
              <a:lnSpc>
                <a:spcPct val="80000"/>
              </a:lnSpc>
              <a:spcBef>
                <a:spcPts val="0"/>
              </a:spcBef>
              <a:spcAft>
                <a:spcPts val="600"/>
              </a:spcAft>
              <a:buFont typeface="Wingdings" panose="05000000000000000000" pitchFamily="2" charset="2"/>
              <a:buChar char="§"/>
            </a:pPr>
            <a:r>
              <a:rPr lang="en-US" sz="2400" dirty="0" smtClean="0">
                <a:latin typeface="Calibri" panose="020F0502020204030204" pitchFamily="34" charset="0"/>
              </a:rPr>
              <a:t>Ensure </a:t>
            </a:r>
            <a:r>
              <a:rPr lang="en-US" sz="2400" dirty="0">
                <a:latin typeface="Calibri" panose="020F0502020204030204" pitchFamily="34" charset="0"/>
              </a:rPr>
              <a:t>inclusive Economic Growth and Development through the Empowerment of Local Communities</a:t>
            </a:r>
          </a:p>
          <a:p>
            <a:pPr marL="355600" indent="-311150">
              <a:lnSpc>
                <a:spcPct val="80000"/>
              </a:lnSpc>
              <a:spcBef>
                <a:spcPts val="0"/>
              </a:spcBef>
              <a:spcAft>
                <a:spcPts val="600"/>
              </a:spcAft>
              <a:buFont typeface="Wingdings" panose="05000000000000000000" pitchFamily="2" charset="2"/>
              <a:buChar char="§"/>
            </a:pPr>
            <a:r>
              <a:rPr lang="en-US" sz="2400" dirty="0" smtClean="0">
                <a:latin typeface="Calibri" panose="020F0502020204030204" pitchFamily="34" charset="0"/>
              </a:rPr>
              <a:t>Empowering </a:t>
            </a:r>
            <a:r>
              <a:rPr lang="en-US" sz="2400" dirty="0">
                <a:latin typeface="Calibri" panose="020F0502020204030204" pitchFamily="34" charset="0"/>
              </a:rPr>
              <a:t>Coastal Communities in Skills Development, Education and Enterprise Development</a:t>
            </a:r>
          </a:p>
          <a:p>
            <a:pPr marL="355600" indent="-311150">
              <a:lnSpc>
                <a:spcPct val="80000"/>
              </a:lnSpc>
              <a:spcBef>
                <a:spcPts val="0"/>
              </a:spcBef>
              <a:spcAft>
                <a:spcPts val="600"/>
              </a:spcAft>
              <a:buFont typeface="Wingdings" panose="05000000000000000000" pitchFamily="2" charset="2"/>
              <a:buChar char="§"/>
            </a:pPr>
            <a:r>
              <a:rPr lang="en-US" sz="2400" dirty="0" err="1" smtClean="0">
                <a:latin typeface="Calibri" panose="020F0502020204030204" pitchFamily="34" charset="0"/>
              </a:rPr>
              <a:t>Energise</a:t>
            </a:r>
            <a:r>
              <a:rPr lang="en-US" sz="2400" dirty="0" smtClean="0">
                <a:latin typeface="Calibri" panose="020F0502020204030204" pitchFamily="34" charset="0"/>
              </a:rPr>
              <a:t> </a:t>
            </a:r>
            <a:r>
              <a:rPr lang="en-US" sz="2400" dirty="0">
                <a:latin typeface="Calibri" panose="020F0502020204030204" pitchFamily="34" charset="0"/>
              </a:rPr>
              <a:t>the Growth of Coastal </a:t>
            </a:r>
            <a:r>
              <a:rPr lang="en-US" sz="2400" dirty="0" smtClean="0">
                <a:latin typeface="Calibri" panose="020F0502020204030204" pitchFamily="34" charset="0"/>
              </a:rPr>
              <a:t>Infrastructure</a:t>
            </a:r>
          </a:p>
          <a:p>
            <a:pPr marL="355600" indent="-311150">
              <a:lnSpc>
                <a:spcPct val="80000"/>
              </a:lnSpc>
              <a:spcBef>
                <a:spcPts val="0"/>
              </a:spcBef>
              <a:spcAft>
                <a:spcPts val="600"/>
              </a:spcAft>
              <a:buFont typeface="Wingdings" panose="05000000000000000000" pitchFamily="2" charset="2"/>
              <a:buChar char="§"/>
            </a:pPr>
            <a:r>
              <a:rPr lang="en-US" sz="2400" dirty="0">
                <a:latin typeface="Calibri" panose="020F0502020204030204" pitchFamily="34" charset="0"/>
              </a:rPr>
              <a:t>Unlocking the Economic Potential of South Africa’s Oceans</a:t>
            </a:r>
          </a:p>
          <a:p>
            <a:pPr marL="355600" indent="-311150">
              <a:lnSpc>
                <a:spcPct val="80000"/>
              </a:lnSpc>
              <a:spcBef>
                <a:spcPts val="0"/>
              </a:spcBef>
              <a:spcAft>
                <a:spcPts val="600"/>
              </a:spcAft>
              <a:buFont typeface="Wingdings" panose="05000000000000000000" pitchFamily="2" charset="2"/>
              <a:buChar char="§"/>
            </a:pPr>
            <a:r>
              <a:rPr lang="en-US" sz="2400" dirty="0">
                <a:latin typeface="Calibri" panose="020F0502020204030204" pitchFamily="34" charset="0"/>
              </a:rPr>
              <a:t>Delivering on the aspiration of the National Development Plan 2030</a:t>
            </a:r>
          </a:p>
          <a:p>
            <a:pPr marL="355600" indent="-311150">
              <a:lnSpc>
                <a:spcPct val="80000"/>
              </a:lnSpc>
              <a:spcBef>
                <a:spcPts val="0"/>
              </a:spcBef>
              <a:spcAft>
                <a:spcPts val="600"/>
              </a:spcAft>
              <a:buFont typeface="Wingdings" panose="05000000000000000000" pitchFamily="2" charset="2"/>
              <a:buChar char="§"/>
            </a:pPr>
            <a:r>
              <a:rPr lang="en-US" sz="2400" dirty="0">
                <a:latin typeface="Calibri" panose="020F0502020204030204" pitchFamily="34" charset="0"/>
              </a:rPr>
              <a:t>Fundamental change in how government accelerates delivery</a:t>
            </a:r>
          </a:p>
          <a:p>
            <a:pPr marL="355600" indent="-311150">
              <a:lnSpc>
                <a:spcPct val="80000"/>
              </a:lnSpc>
              <a:spcBef>
                <a:spcPts val="0"/>
              </a:spcBef>
              <a:spcAft>
                <a:spcPts val="600"/>
              </a:spcAft>
              <a:buFont typeface="Wingdings" panose="05000000000000000000" pitchFamily="2" charset="2"/>
              <a:buChar char="§"/>
            </a:pPr>
            <a:endParaRPr lang="en-US" sz="2400" dirty="0">
              <a:latin typeface="Calibri" panose="020F0502020204030204" pitchFamily="34" charset="0"/>
            </a:endParaRPr>
          </a:p>
        </p:txBody>
      </p:sp>
    </p:spTree>
    <p:extLst>
      <p:ext uri="{BB962C8B-B14F-4D97-AF65-F5344CB8AC3E}">
        <p14:creationId xmlns:p14="http://schemas.microsoft.com/office/powerpoint/2010/main" xmlns="" val="740059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5133" y="2072389"/>
            <a:ext cx="10579014" cy="3374450"/>
          </a:xfrm>
          <a:prstGeom prst="rect">
            <a:avLst/>
          </a:prstGeom>
        </p:spPr>
        <p:txBody>
          <a:bodyPr wrap="square">
            <a:spAutoFit/>
          </a:bodyPr>
          <a:lstStyle/>
          <a:p>
            <a:pPr marL="45729">
              <a:lnSpc>
                <a:spcPct val="80000"/>
              </a:lnSpc>
              <a:spcAft>
                <a:spcPts val="600"/>
              </a:spcAft>
              <a:buClr>
                <a:prstClr val="black">
                  <a:lumMod val="65000"/>
                  <a:lumOff val="35000"/>
                </a:prstClr>
              </a:buClr>
              <a:buSzPct val="80000"/>
            </a:pPr>
            <a:r>
              <a:rPr lang="en-ZA" sz="2400" b="1" dirty="0" smtClean="0">
                <a:solidFill>
                  <a:prstClr val="black">
                    <a:lumMod val="65000"/>
                    <a:lumOff val="35000"/>
                  </a:prstClr>
                </a:solidFill>
                <a:latin typeface="Calibri" panose="020F0502020204030204" pitchFamily="34" charset="0"/>
              </a:rPr>
              <a:t>Progress on </a:t>
            </a:r>
            <a:r>
              <a:rPr lang="en-ZA" sz="2400" b="1" dirty="0">
                <a:solidFill>
                  <a:prstClr val="black">
                    <a:lumMod val="65000"/>
                    <a:lumOff val="35000"/>
                  </a:prstClr>
                </a:solidFill>
                <a:latin typeface="Calibri" panose="020F0502020204030204" pitchFamily="34" charset="0"/>
              </a:rPr>
              <a:t>t</a:t>
            </a:r>
            <a:r>
              <a:rPr lang="en-ZA" sz="2400" b="1" dirty="0" smtClean="0">
                <a:solidFill>
                  <a:prstClr val="black">
                    <a:lumMod val="65000"/>
                    <a:lumOff val="35000"/>
                  </a:prstClr>
                </a:solidFill>
                <a:latin typeface="Calibri" panose="020F0502020204030204" pitchFamily="34" charset="0"/>
              </a:rPr>
              <a:t>he Maintenance programme:</a:t>
            </a:r>
          </a:p>
          <a:p>
            <a:pPr marL="502929" indent="-457200">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High </a:t>
            </a:r>
            <a:r>
              <a:rPr lang="en-ZA" sz="2400" b="1" dirty="0">
                <a:solidFill>
                  <a:prstClr val="black">
                    <a:lumMod val="65000"/>
                    <a:lumOff val="35000"/>
                  </a:prstClr>
                </a:solidFill>
                <a:latin typeface="Calibri" panose="020F0502020204030204" pitchFamily="34" charset="0"/>
              </a:rPr>
              <a:t>Level Roll-Out Plan</a:t>
            </a:r>
          </a:p>
          <a:p>
            <a:pPr marL="985838" lvl="2" indent="-447675" algn="just">
              <a:lnSpc>
                <a:spcPct val="80000"/>
              </a:lnSpc>
              <a:spcAft>
                <a:spcPts val="600"/>
              </a:spcAft>
              <a:buFont typeface="Calibri" panose="020F0502020204030204" pitchFamily="34" charset="0"/>
              <a:buChar char="»"/>
            </a:pPr>
            <a:r>
              <a:rPr lang="en-ZA" sz="2400" dirty="0" smtClean="0">
                <a:solidFill>
                  <a:prstClr val="black"/>
                </a:solidFill>
                <a:latin typeface="Calibri" panose="020F0502020204030204" pitchFamily="34" charset="0"/>
              </a:rPr>
              <a:t>Stage </a:t>
            </a:r>
            <a:r>
              <a:rPr lang="en-ZA" sz="2400" dirty="0">
                <a:solidFill>
                  <a:prstClr val="black"/>
                </a:solidFill>
                <a:latin typeface="Calibri" panose="020F0502020204030204" pitchFamily="34" charset="0"/>
              </a:rPr>
              <a:t>1: Inception </a:t>
            </a:r>
            <a:r>
              <a:rPr lang="en-ZA" sz="2400" dirty="0" smtClean="0">
                <a:solidFill>
                  <a:prstClr val="black"/>
                </a:solidFill>
                <a:latin typeface="Calibri" panose="020F0502020204030204" pitchFamily="34" charset="0"/>
              </a:rPr>
              <a:t>(Sept </a:t>
            </a:r>
            <a:r>
              <a:rPr lang="en-ZA" sz="2400" dirty="0">
                <a:solidFill>
                  <a:prstClr val="black"/>
                </a:solidFill>
                <a:latin typeface="Calibri" panose="020F0502020204030204" pitchFamily="34" charset="0"/>
              </a:rPr>
              <a:t>2016)</a:t>
            </a:r>
          </a:p>
          <a:p>
            <a:pPr marL="985838" lvl="2" indent="-447675" algn="just">
              <a:lnSpc>
                <a:spcPct val="80000"/>
              </a:lnSpc>
              <a:spcAft>
                <a:spcPts val="600"/>
              </a:spcAft>
              <a:buFont typeface="Calibri" panose="020F0502020204030204" pitchFamily="34" charset="0"/>
              <a:buChar char="»"/>
            </a:pPr>
            <a:r>
              <a:rPr lang="en-ZA" sz="2400" dirty="0">
                <a:solidFill>
                  <a:prstClr val="black"/>
                </a:solidFill>
                <a:latin typeface="Calibri" panose="020F0502020204030204" pitchFamily="34" charset="0"/>
              </a:rPr>
              <a:t>Stage 2: Concept &amp; Viability </a:t>
            </a:r>
            <a:r>
              <a:rPr lang="en-ZA" sz="2400" dirty="0" smtClean="0">
                <a:solidFill>
                  <a:prstClr val="black"/>
                </a:solidFill>
                <a:latin typeface="Calibri" panose="020F0502020204030204" pitchFamily="34" charset="0"/>
              </a:rPr>
              <a:t>(Nov </a:t>
            </a:r>
            <a:r>
              <a:rPr lang="en-ZA" sz="2400" dirty="0">
                <a:solidFill>
                  <a:prstClr val="black"/>
                </a:solidFill>
                <a:latin typeface="Calibri" panose="020F0502020204030204" pitchFamily="34" charset="0"/>
              </a:rPr>
              <a:t>2016)</a:t>
            </a:r>
          </a:p>
          <a:p>
            <a:pPr marL="985838" lvl="2" indent="-447675" algn="just">
              <a:lnSpc>
                <a:spcPct val="80000"/>
              </a:lnSpc>
              <a:spcAft>
                <a:spcPts val="600"/>
              </a:spcAft>
              <a:buFont typeface="Calibri" panose="020F0502020204030204" pitchFamily="34" charset="0"/>
              <a:buChar char="»"/>
            </a:pPr>
            <a:r>
              <a:rPr lang="en-ZA" sz="2400" dirty="0">
                <a:solidFill>
                  <a:prstClr val="black"/>
                </a:solidFill>
                <a:latin typeface="Calibri" panose="020F0502020204030204" pitchFamily="34" charset="0"/>
              </a:rPr>
              <a:t>Stage 3: Design Development </a:t>
            </a:r>
            <a:r>
              <a:rPr lang="en-ZA" sz="2400" dirty="0" smtClean="0">
                <a:solidFill>
                  <a:prstClr val="black"/>
                </a:solidFill>
                <a:latin typeface="Calibri" panose="020F0502020204030204" pitchFamily="34" charset="0"/>
              </a:rPr>
              <a:t>(Mar </a:t>
            </a:r>
            <a:r>
              <a:rPr lang="en-ZA" sz="2400" dirty="0">
                <a:solidFill>
                  <a:prstClr val="black"/>
                </a:solidFill>
                <a:latin typeface="Calibri" panose="020F0502020204030204" pitchFamily="34" charset="0"/>
              </a:rPr>
              <a:t>2017)</a:t>
            </a:r>
          </a:p>
          <a:p>
            <a:pPr marL="985838" lvl="2" indent="-447675">
              <a:lnSpc>
                <a:spcPct val="80000"/>
              </a:lnSpc>
              <a:spcAft>
                <a:spcPts val="600"/>
              </a:spcAft>
              <a:buFont typeface="Calibri" panose="020F0502020204030204" pitchFamily="34" charset="0"/>
              <a:buChar char="»"/>
            </a:pPr>
            <a:r>
              <a:rPr lang="en-ZA" sz="2400" dirty="0">
                <a:solidFill>
                  <a:prstClr val="black"/>
                </a:solidFill>
                <a:latin typeface="Calibri" panose="020F0502020204030204" pitchFamily="34" charset="0"/>
              </a:rPr>
              <a:t>Stage 4: Documentation </a:t>
            </a:r>
            <a:r>
              <a:rPr lang="en-ZA" sz="2400" dirty="0" smtClean="0">
                <a:solidFill>
                  <a:prstClr val="black"/>
                </a:solidFill>
                <a:latin typeface="Calibri" panose="020F0502020204030204" pitchFamily="34" charset="0"/>
              </a:rPr>
              <a:t>(Apr </a:t>
            </a:r>
            <a:r>
              <a:rPr lang="en-ZA" sz="2400" dirty="0">
                <a:solidFill>
                  <a:prstClr val="black"/>
                </a:solidFill>
                <a:latin typeface="Calibri" panose="020F0502020204030204" pitchFamily="34" charset="0"/>
              </a:rPr>
              <a:t>2017) &amp; Procurement </a:t>
            </a:r>
            <a:r>
              <a:rPr lang="en-ZA" sz="2400" dirty="0" smtClean="0">
                <a:solidFill>
                  <a:prstClr val="black"/>
                </a:solidFill>
                <a:latin typeface="Calibri" panose="020F0502020204030204" pitchFamily="34" charset="0"/>
              </a:rPr>
              <a:t>(May </a:t>
            </a:r>
            <a:r>
              <a:rPr lang="en-ZA" sz="2400" dirty="0">
                <a:solidFill>
                  <a:prstClr val="black"/>
                </a:solidFill>
                <a:latin typeface="Calibri" panose="020F0502020204030204" pitchFamily="34" charset="0"/>
              </a:rPr>
              <a:t>2017)</a:t>
            </a:r>
          </a:p>
          <a:p>
            <a:pPr marL="985838" lvl="2" indent="-447675">
              <a:lnSpc>
                <a:spcPct val="80000"/>
              </a:lnSpc>
              <a:spcAft>
                <a:spcPts val="600"/>
              </a:spcAft>
              <a:buFont typeface="Calibri" panose="020F0502020204030204" pitchFamily="34" charset="0"/>
              <a:buChar char="»"/>
            </a:pPr>
            <a:r>
              <a:rPr lang="en-ZA" sz="2400" dirty="0">
                <a:solidFill>
                  <a:prstClr val="black"/>
                </a:solidFill>
                <a:latin typeface="Calibri" panose="020F0502020204030204" pitchFamily="34" charset="0"/>
              </a:rPr>
              <a:t>Stage 5: Execution / Construction (</a:t>
            </a:r>
            <a:r>
              <a:rPr lang="en-ZA" sz="2400" dirty="0" smtClean="0">
                <a:solidFill>
                  <a:prstClr val="black"/>
                </a:solidFill>
                <a:latin typeface="Calibri" panose="020F0502020204030204" pitchFamily="34" charset="0"/>
              </a:rPr>
              <a:t>July </a:t>
            </a:r>
            <a:r>
              <a:rPr lang="en-ZA" sz="2400" dirty="0">
                <a:solidFill>
                  <a:prstClr val="black"/>
                </a:solidFill>
                <a:latin typeface="Calibri" panose="020F0502020204030204" pitchFamily="34" charset="0"/>
              </a:rPr>
              <a:t>2017)</a:t>
            </a:r>
          </a:p>
          <a:p>
            <a:pPr marL="985838" lvl="2" indent="-447675">
              <a:lnSpc>
                <a:spcPct val="80000"/>
              </a:lnSpc>
              <a:spcAft>
                <a:spcPts val="600"/>
              </a:spcAft>
              <a:buFont typeface="Calibri" panose="020F0502020204030204" pitchFamily="34" charset="0"/>
              <a:buChar char="»"/>
            </a:pPr>
            <a:r>
              <a:rPr lang="en-ZA" sz="2400" dirty="0">
                <a:solidFill>
                  <a:prstClr val="black"/>
                </a:solidFill>
                <a:latin typeface="Calibri" panose="020F0502020204030204" pitchFamily="34" charset="0"/>
              </a:rPr>
              <a:t>Stage 6: Close-Out &amp; Handover (March 2019)</a:t>
            </a:r>
          </a:p>
          <a:p>
            <a:pPr algn="just">
              <a:lnSpc>
                <a:spcPct val="80000"/>
              </a:lnSpc>
              <a:spcAft>
                <a:spcPts val="600"/>
              </a:spcAft>
            </a:pPr>
            <a:endParaRPr lang="en-ZA" sz="2400" dirty="0">
              <a:solidFill>
                <a:prstClr val="black"/>
              </a:solidFill>
              <a:latin typeface="Calibri" panose="020F0502020204030204" pitchFamily="34" charset="0"/>
            </a:endParaRPr>
          </a:p>
        </p:txBody>
      </p:sp>
      <p:sp>
        <p:nvSpPr>
          <p:cNvPr id="3" name="Title 2"/>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53339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056" y="1958975"/>
            <a:ext cx="11152415" cy="794064"/>
          </a:xfrm>
          <a:prstGeom prst="rect">
            <a:avLst/>
          </a:prstGeom>
        </p:spPr>
        <p:txBody>
          <a:bodyPr wrap="square">
            <a:spAutoFit/>
          </a:bodyPr>
          <a:lstStyle/>
          <a:p>
            <a:pPr marL="45729">
              <a:lnSpc>
                <a:spcPct val="90000"/>
              </a:lnSpc>
              <a:spcBef>
                <a:spcPts val="1800"/>
              </a:spcBef>
              <a:buClr>
                <a:prstClr val="black">
                  <a:lumMod val="65000"/>
                  <a:lumOff val="35000"/>
                </a:prstClr>
              </a:buClr>
              <a:buSzPct val="80000"/>
            </a:pPr>
            <a:r>
              <a:rPr lang="en-ZA" sz="2400" b="1" dirty="0" smtClean="0">
                <a:latin typeface="Calibri" panose="020F0502020204030204" pitchFamily="34" charset="0"/>
              </a:rPr>
              <a:t>Completion of Bathymetric Surveys at ALL Harbours (EXAMPLE)</a:t>
            </a:r>
            <a:endParaRPr lang="en-ZA" sz="2400" dirty="0">
              <a:latin typeface="Calibri" panose="020F0502020204030204" pitchFamily="34" charset="0"/>
            </a:endParaRPr>
          </a:p>
          <a:p>
            <a:pPr algn="just"/>
            <a:endParaRPr lang="en-ZA" sz="2400" dirty="0">
              <a:solidFill>
                <a:prstClr val="black"/>
              </a:solidFill>
              <a:latin typeface="Calibri" panose="020F0502020204030204" pitchFamily="34" charset="0"/>
            </a:endParaRPr>
          </a:p>
        </p:txBody>
      </p:sp>
      <p:sp>
        <p:nvSpPr>
          <p:cNvPr id="5" name="Footer Placeholder 4"/>
          <p:cNvSpPr>
            <a:spLocks noGrp="1"/>
          </p:cNvSpPr>
          <p:nvPr>
            <p:ph type="ftr" sz="quarter" idx="4294967295"/>
          </p:nvPr>
        </p:nvSpPr>
        <p:spPr>
          <a:xfrm>
            <a:off x="2666083" y="7679378"/>
            <a:ext cx="5797473" cy="344092"/>
          </a:xfrm>
        </p:spPr>
        <p:txBody>
          <a:bodyPr/>
          <a:lstStyle/>
          <a:p>
            <a:r>
              <a:rPr lang="en-ZA" dirty="0" smtClean="0">
                <a:solidFill>
                  <a:srgbClr val="93A299"/>
                </a:solidFill>
              </a:rPr>
              <a:t>SMALL HARBOURS AND COASTLINE DEVELOPEMENT</a:t>
            </a:r>
            <a:endParaRPr lang="en-GB" dirty="0">
              <a:solidFill>
                <a:srgbClr val="93A299"/>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73400" y="2446388"/>
            <a:ext cx="11185072" cy="619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1035359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386" y="1882775"/>
            <a:ext cx="10579014" cy="424732"/>
          </a:xfrm>
          <a:prstGeom prst="rect">
            <a:avLst/>
          </a:prstGeom>
        </p:spPr>
        <p:txBody>
          <a:bodyPr wrap="square">
            <a:spAutoFit/>
          </a:bodyPr>
          <a:lstStyle/>
          <a:p>
            <a:pPr marL="45729">
              <a:lnSpc>
                <a:spcPct val="90000"/>
              </a:lnSpc>
              <a:spcBef>
                <a:spcPts val="1800"/>
              </a:spcBef>
              <a:buClr>
                <a:prstClr val="black">
                  <a:lumMod val="65000"/>
                  <a:lumOff val="35000"/>
                </a:prstClr>
              </a:buClr>
              <a:buSzPct val="80000"/>
            </a:pPr>
            <a:r>
              <a:rPr lang="en-ZA" sz="2400" b="1" dirty="0" smtClean="0">
                <a:latin typeface="Calibri" panose="020F0502020204030204" pitchFamily="34" charset="0"/>
              </a:rPr>
              <a:t>Condition Assessment completed for ALL Harbours (EXAMPLE)</a:t>
            </a:r>
          </a:p>
        </p:txBody>
      </p:sp>
      <p:sp>
        <p:nvSpPr>
          <p:cNvPr id="5" name="Footer Placeholder 4"/>
          <p:cNvSpPr>
            <a:spLocks noGrp="1"/>
          </p:cNvSpPr>
          <p:nvPr>
            <p:ph type="ftr" sz="quarter" idx="4294967295"/>
          </p:nvPr>
        </p:nvSpPr>
        <p:spPr>
          <a:xfrm>
            <a:off x="2666083" y="7679378"/>
            <a:ext cx="5797473" cy="344092"/>
          </a:xfrm>
        </p:spPr>
        <p:txBody>
          <a:bodyPr/>
          <a:lstStyle/>
          <a:p>
            <a:r>
              <a:rPr lang="en-ZA" dirty="0" smtClean="0">
                <a:solidFill>
                  <a:srgbClr val="93A299"/>
                </a:solidFill>
              </a:rPr>
              <a:t>SMALL HARBOURS AND COASTLINE DEVELOPEMENT</a:t>
            </a:r>
            <a:endParaRPr lang="en-GB" dirty="0">
              <a:solidFill>
                <a:srgbClr val="93A299"/>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22386" y="2492375"/>
            <a:ext cx="11361193" cy="5936660"/>
          </a:xfrm>
          <a:prstGeom prst="rect">
            <a:avLst/>
          </a:prstGeom>
        </p:spPr>
      </p:pic>
      <p:sp>
        <p:nvSpPr>
          <p:cNvPr id="6" name="Title 5"/>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1229930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16943" y="2170728"/>
            <a:ext cx="10769514" cy="2771208"/>
          </a:xfrm>
          <a:prstGeom prst="rect">
            <a:avLst/>
          </a:prstGeom>
        </p:spPr>
        <p:txBody>
          <a:bodyPr wrap="square">
            <a:spAutoFit/>
          </a:bodyPr>
          <a:lstStyle/>
          <a:p>
            <a:pPr marL="388629" indent="-3429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Progress to date:</a:t>
            </a:r>
          </a:p>
          <a:p>
            <a:pPr marL="845829" lvl="1" indent="-342900" algn="just">
              <a:lnSpc>
                <a:spcPct val="80000"/>
              </a:lnSpc>
              <a:spcAft>
                <a:spcPts val="600"/>
              </a:spcAft>
              <a:buClr>
                <a:prstClr val="black">
                  <a:lumMod val="65000"/>
                  <a:lumOff val="35000"/>
                </a:prstClr>
              </a:buClr>
              <a:buSzPct val="80000"/>
              <a:buFont typeface="Century Gothic" panose="020B0502020202020204" pitchFamily="34" charset="0"/>
              <a:buChar char="»"/>
            </a:pPr>
            <a:r>
              <a:rPr lang="en-ZA" sz="2400" dirty="0" smtClean="0">
                <a:solidFill>
                  <a:prstClr val="black">
                    <a:lumMod val="65000"/>
                    <a:lumOff val="35000"/>
                  </a:prstClr>
                </a:solidFill>
                <a:latin typeface="Calibri" panose="020F0502020204030204" pitchFamily="34" charset="0"/>
              </a:rPr>
              <a:t>ALL items under the Scope of Works (</a:t>
            </a:r>
            <a:r>
              <a:rPr lang="en-ZA" sz="2400" dirty="0" err="1" smtClean="0">
                <a:solidFill>
                  <a:prstClr val="black">
                    <a:lumMod val="65000"/>
                    <a:lumOff val="35000"/>
                  </a:prstClr>
                </a:solidFill>
                <a:latin typeface="Calibri" panose="020F0502020204030204" pitchFamily="34" charset="0"/>
              </a:rPr>
              <a:t>SoW</a:t>
            </a:r>
            <a:r>
              <a:rPr lang="en-ZA" sz="2400" dirty="0" smtClean="0">
                <a:solidFill>
                  <a:prstClr val="black">
                    <a:lumMod val="65000"/>
                    <a:lumOff val="35000"/>
                  </a:prstClr>
                </a:solidFill>
                <a:latin typeface="Calibri" panose="020F0502020204030204" pitchFamily="34" charset="0"/>
              </a:rPr>
              <a:t>) are currently in Stage 3: Design Development</a:t>
            </a:r>
          </a:p>
          <a:p>
            <a:pPr marL="845829" lvl="1" indent="-342900" algn="just">
              <a:lnSpc>
                <a:spcPct val="80000"/>
              </a:lnSpc>
              <a:spcAft>
                <a:spcPts val="600"/>
              </a:spcAft>
              <a:buClr>
                <a:prstClr val="black">
                  <a:lumMod val="65000"/>
                  <a:lumOff val="35000"/>
                </a:prstClr>
              </a:buClr>
              <a:buSzPct val="80000"/>
              <a:buFont typeface="Century Gothic" panose="020B0502020202020204" pitchFamily="34" charset="0"/>
              <a:buChar char="»"/>
            </a:pPr>
            <a:r>
              <a:rPr lang="en-ZA" sz="2400" dirty="0" smtClean="0">
                <a:solidFill>
                  <a:prstClr val="black">
                    <a:lumMod val="65000"/>
                    <a:lumOff val="35000"/>
                  </a:prstClr>
                </a:solidFill>
                <a:latin typeface="Calibri" panose="020F0502020204030204" pitchFamily="34" charset="0"/>
              </a:rPr>
              <a:t>Items 1 and 2 from the </a:t>
            </a:r>
            <a:r>
              <a:rPr lang="en-ZA" sz="2400" dirty="0" err="1" smtClean="0">
                <a:solidFill>
                  <a:prstClr val="black">
                    <a:lumMod val="65000"/>
                    <a:lumOff val="35000"/>
                  </a:prstClr>
                </a:solidFill>
                <a:latin typeface="Calibri" panose="020F0502020204030204" pitchFamily="34" charset="0"/>
              </a:rPr>
              <a:t>SoW</a:t>
            </a:r>
            <a:r>
              <a:rPr lang="en-ZA" sz="2400" dirty="0" smtClean="0">
                <a:solidFill>
                  <a:prstClr val="black">
                    <a:lumMod val="65000"/>
                    <a:lumOff val="35000"/>
                  </a:prstClr>
                </a:solidFill>
                <a:latin typeface="Calibri" panose="020F0502020204030204" pitchFamily="34" charset="0"/>
              </a:rPr>
              <a:t> i.e. Removal of sunken vessels and Dredging has been prioritised</a:t>
            </a:r>
          </a:p>
          <a:p>
            <a:pPr marL="845829" lvl="1" indent="-342900" algn="just">
              <a:lnSpc>
                <a:spcPct val="80000"/>
              </a:lnSpc>
              <a:spcAft>
                <a:spcPts val="600"/>
              </a:spcAft>
              <a:buClr>
                <a:prstClr val="black">
                  <a:lumMod val="65000"/>
                  <a:lumOff val="35000"/>
                </a:prstClr>
              </a:buClr>
              <a:buSzPct val="80000"/>
              <a:buFont typeface="Century Gothic" panose="020B0502020202020204" pitchFamily="34" charset="0"/>
              <a:buChar char="»"/>
            </a:pPr>
            <a:r>
              <a:rPr lang="en-ZA" sz="2400" dirty="0" smtClean="0">
                <a:solidFill>
                  <a:prstClr val="black">
                    <a:lumMod val="65000"/>
                    <a:lumOff val="35000"/>
                  </a:prstClr>
                </a:solidFill>
                <a:latin typeface="Calibri" panose="020F0502020204030204" pitchFamily="34" charset="0"/>
              </a:rPr>
              <a:t>The actual Removal of the Sunken Vessels to be executed in June/July 2017</a:t>
            </a:r>
          </a:p>
          <a:p>
            <a:pPr marL="845829" lvl="1" indent="-342900" algn="just">
              <a:lnSpc>
                <a:spcPct val="80000"/>
              </a:lnSpc>
              <a:spcAft>
                <a:spcPts val="600"/>
              </a:spcAft>
              <a:buClr>
                <a:prstClr val="black">
                  <a:lumMod val="65000"/>
                  <a:lumOff val="35000"/>
                </a:prstClr>
              </a:buClr>
              <a:buSzPct val="80000"/>
              <a:buFont typeface="Century Gothic" panose="020B0502020202020204" pitchFamily="34" charset="0"/>
              <a:buChar char="»"/>
            </a:pPr>
            <a:r>
              <a:rPr lang="en-ZA" sz="2400" dirty="0" smtClean="0">
                <a:solidFill>
                  <a:prstClr val="black">
                    <a:lumMod val="65000"/>
                    <a:lumOff val="35000"/>
                  </a:prstClr>
                </a:solidFill>
                <a:latin typeface="Calibri" panose="020F0502020204030204" pitchFamily="34" charset="0"/>
              </a:rPr>
              <a:t>Dredging is currently awaiting the approval of the Maintenance Management Plans (MMPs) as part of the final stage of the EIA</a:t>
            </a:r>
            <a:endParaRPr lang="en-ZA" sz="2400" dirty="0">
              <a:solidFill>
                <a:prstClr val="black">
                  <a:lumMod val="65000"/>
                  <a:lumOff val="35000"/>
                </a:prstClr>
              </a:solidFill>
              <a:latin typeface="Calibri" panose="020F0502020204030204" pitchFamily="34" charset="0"/>
            </a:endParaRPr>
          </a:p>
        </p:txBody>
      </p:sp>
      <p:sp>
        <p:nvSpPr>
          <p:cNvPr id="3" name="Title 2"/>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2731463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666083" y="7679378"/>
            <a:ext cx="5797473" cy="344092"/>
          </a:xfrm>
        </p:spPr>
        <p:txBody>
          <a:bodyPr/>
          <a:lstStyle/>
          <a:p>
            <a:r>
              <a:rPr lang="en-ZA" smtClean="0">
                <a:solidFill>
                  <a:srgbClr val="93A299"/>
                </a:solidFill>
              </a:rPr>
              <a:t>SMALL HARBOURS AND COASTLINE DEVELOPEMENT</a:t>
            </a:r>
            <a:endParaRPr lang="en-GB" dirty="0">
              <a:solidFill>
                <a:srgbClr val="93A299"/>
              </a:solidFill>
            </a:endParaRPr>
          </a:p>
        </p:txBody>
      </p:sp>
      <p:pic>
        <p:nvPicPr>
          <p:cNvPr id="5"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470" y="1746660"/>
            <a:ext cx="12191063" cy="6895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8600" y="1816344"/>
            <a:ext cx="8839200" cy="830997"/>
          </a:xfrm>
          <a:prstGeom prst="rect">
            <a:avLst/>
          </a:prstGeom>
        </p:spPr>
        <p:txBody>
          <a:bodyPr wrap="square">
            <a:spAutoFit/>
          </a:bodyPr>
          <a:lstStyle/>
          <a:p>
            <a:pPr marL="502929" lvl="1" algn="just">
              <a:spcBef>
                <a:spcPts val="1800"/>
              </a:spcBef>
              <a:buClr>
                <a:prstClr val="black">
                  <a:lumMod val="65000"/>
                  <a:lumOff val="35000"/>
                </a:prstClr>
              </a:buClr>
              <a:buSzPct val="80000"/>
            </a:pPr>
            <a:r>
              <a:rPr lang="en-ZA" sz="2400" b="1" dirty="0">
                <a:solidFill>
                  <a:srgbClr val="7030A0"/>
                </a:solidFill>
              </a:rPr>
              <a:t>Example of the SEDF precinct development and projected job creation</a:t>
            </a:r>
          </a:p>
        </p:txBody>
      </p:sp>
      <p:sp>
        <p:nvSpPr>
          <p:cNvPr id="6" name="Title 5"/>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2799177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5357" y="2348032"/>
            <a:ext cx="10959443" cy="2994666"/>
          </a:xfrm>
          <a:prstGeom prst="rect">
            <a:avLst/>
          </a:prstGeom>
        </p:spPr>
        <p:txBody>
          <a:bodyPr wrap="square">
            <a:spAutoFit/>
          </a:bodyPr>
          <a:lstStyle/>
          <a:p>
            <a:pPr>
              <a:lnSpc>
                <a:spcPct val="80000"/>
              </a:lnSpc>
              <a:spcAft>
                <a:spcPts val="600"/>
              </a:spcAft>
            </a:pPr>
            <a:r>
              <a:rPr lang="en-ZA" sz="2400" b="1" dirty="0" smtClean="0">
                <a:latin typeface="Calibri" panose="020F0502020204030204" pitchFamily="34" charset="0"/>
              </a:rPr>
              <a:t>Projected Jobs Annually from 2030 with the complete roll out out of the SEDF’s</a:t>
            </a:r>
          </a:p>
          <a:p>
            <a:pPr marL="538163" indent="-538163">
              <a:lnSpc>
                <a:spcPct val="80000"/>
              </a:lnSpc>
              <a:spcAft>
                <a:spcPts val="600"/>
              </a:spcAft>
              <a:buFont typeface="Wingdings" panose="05000000000000000000" pitchFamily="2" charset="2"/>
              <a:buChar char="§"/>
            </a:pPr>
            <a:r>
              <a:rPr lang="en-ZA" sz="2400" dirty="0" smtClean="0">
                <a:latin typeface="Calibri" panose="020F0502020204030204" pitchFamily="34" charset="0"/>
              </a:rPr>
              <a:t>Between 4,234 – 5,753 Jobs</a:t>
            </a:r>
          </a:p>
          <a:p>
            <a:pPr>
              <a:lnSpc>
                <a:spcPct val="80000"/>
              </a:lnSpc>
              <a:spcAft>
                <a:spcPts val="600"/>
              </a:spcAft>
            </a:pPr>
            <a:r>
              <a:rPr lang="en-ZA" sz="2400" b="1" dirty="0" smtClean="0">
                <a:latin typeface="Calibri" panose="020F0502020204030204" pitchFamily="34" charset="0"/>
              </a:rPr>
              <a:t>Projected GGP growth annually from 2030 with the complete roll out of SEDF’s</a:t>
            </a:r>
          </a:p>
          <a:p>
            <a:pPr marL="538163" indent="-538163">
              <a:lnSpc>
                <a:spcPct val="80000"/>
              </a:lnSpc>
              <a:spcAft>
                <a:spcPts val="600"/>
              </a:spcAft>
              <a:buFont typeface="Wingdings" panose="05000000000000000000" pitchFamily="2" charset="2"/>
              <a:buChar char="§"/>
            </a:pPr>
            <a:r>
              <a:rPr lang="pt-BR" sz="2400" dirty="0" smtClean="0">
                <a:latin typeface="Calibri" panose="020F0502020204030204" pitchFamily="34" charset="0"/>
              </a:rPr>
              <a:t>R1,881,084,000 – R2,078,189,000</a:t>
            </a:r>
          </a:p>
          <a:p>
            <a:pPr>
              <a:lnSpc>
                <a:spcPct val="80000"/>
              </a:lnSpc>
              <a:spcAft>
                <a:spcPts val="600"/>
              </a:spcAft>
            </a:pPr>
            <a:endParaRPr lang="pt-BR" sz="2400" dirty="0">
              <a:latin typeface="Calibri" panose="020F0502020204030204" pitchFamily="34" charset="0"/>
            </a:endParaRPr>
          </a:p>
          <a:p>
            <a:pPr>
              <a:lnSpc>
                <a:spcPct val="80000"/>
              </a:lnSpc>
              <a:spcAft>
                <a:spcPts val="600"/>
              </a:spcAft>
            </a:pPr>
            <a:r>
              <a:rPr lang="en-US" sz="2400" dirty="0">
                <a:latin typeface="Calibri" panose="020F0502020204030204" pitchFamily="34" charset="0"/>
              </a:rPr>
              <a:t>Source: WC Proclaimed Fishing </a:t>
            </a:r>
            <a:r>
              <a:rPr lang="en-US" sz="2400" dirty="0" err="1">
                <a:latin typeface="Calibri" panose="020F0502020204030204" pitchFamily="34" charset="0"/>
              </a:rPr>
              <a:t>Harbours</a:t>
            </a:r>
            <a:r>
              <a:rPr lang="en-US" sz="2400" dirty="0">
                <a:latin typeface="Calibri" panose="020F0502020204030204" pitchFamily="34" charset="0"/>
              </a:rPr>
              <a:t> - SEDF, Delta BEC Consultants, April, 2014</a:t>
            </a:r>
          </a:p>
          <a:p>
            <a:pPr>
              <a:lnSpc>
                <a:spcPct val="80000"/>
              </a:lnSpc>
              <a:spcAft>
                <a:spcPts val="600"/>
              </a:spcAft>
            </a:pPr>
            <a:endParaRPr lang="en-ZA" sz="2400" dirty="0" smtClean="0">
              <a:latin typeface="Calibri" panose="020F0502020204030204" pitchFamily="34" charset="0"/>
            </a:endParaRPr>
          </a:p>
          <a:p>
            <a:pPr marL="285750" indent="-285750">
              <a:lnSpc>
                <a:spcPct val="80000"/>
              </a:lnSpc>
              <a:spcAft>
                <a:spcPts val="600"/>
              </a:spcAft>
              <a:buFont typeface="Arial" panose="020B0604020202020204" pitchFamily="34" charset="0"/>
              <a:buChar char="•"/>
            </a:pPr>
            <a:endParaRPr lang="en-ZA" sz="2400" dirty="0">
              <a:latin typeface="Calibri" panose="020F0502020204030204" pitchFamily="34" charset="0"/>
            </a:endParaRPr>
          </a:p>
        </p:txBody>
      </p:sp>
      <p:sp>
        <p:nvSpPr>
          <p:cNvPr id="4" name="Title 3"/>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551620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1" y="2104625"/>
            <a:ext cx="10667999" cy="4548938"/>
          </a:xfrm>
          <a:prstGeom prst="rect">
            <a:avLst/>
          </a:prstGeom>
        </p:spPr>
        <p:txBody>
          <a:bodyPr wrap="square">
            <a:spAutoFit/>
          </a:bodyPr>
          <a:lstStyle/>
          <a:p>
            <a:pPr marL="45729" algn="just" defTabSz="914583">
              <a:lnSpc>
                <a:spcPct val="80000"/>
              </a:lnSpc>
              <a:spcAft>
                <a:spcPts val="600"/>
              </a:spcAft>
              <a:buClr>
                <a:prstClr val="black">
                  <a:lumMod val="65000"/>
                  <a:lumOff val="35000"/>
                </a:prstClr>
              </a:buClr>
              <a:buSzPct val="80000"/>
            </a:pPr>
            <a:r>
              <a:rPr lang="en-ZA" sz="2400" b="1" i="1" dirty="0" smtClean="0">
                <a:solidFill>
                  <a:prstClr val="black">
                    <a:lumMod val="65000"/>
                    <a:lumOff val="35000"/>
                  </a:prstClr>
                </a:solidFill>
                <a:latin typeface="Calibri" panose="020F0502020204030204" pitchFamily="34" charset="0"/>
              </a:rPr>
              <a:t>Inhibitors:</a:t>
            </a:r>
            <a:endParaRPr lang="en-ZA" sz="2400" dirty="0" smtClean="0">
              <a:solidFill>
                <a:prstClr val="black">
                  <a:lumMod val="65000"/>
                  <a:lumOff val="35000"/>
                </a:prstClr>
              </a:solidFill>
              <a:latin typeface="Calibri" panose="020F0502020204030204" pitchFamily="34" charset="0"/>
            </a:endParaRPr>
          </a:p>
          <a:p>
            <a:pPr marL="388629" indent="-342900"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a:solidFill>
                  <a:prstClr val="black">
                    <a:lumMod val="65000"/>
                    <a:lumOff val="35000"/>
                  </a:prstClr>
                </a:solidFill>
                <a:latin typeface="Calibri" panose="020F0502020204030204" pitchFamily="34" charset="0"/>
              </a:rPr>
              <a:t>Proclaimed fishing harbours: DAFF currently receives revenue for the use of harbour facilities however DPW is responsible for the maintenance of facilities at these harbours</a:t>
            </a:r>
          </a:p>
          <a:p>
            <a:pPr marL="388629" indent="-342900"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The initial budget requested for the complete roll out of the programme was R400 Million and the budget has been cut to R300 Million</a:t>
            </a:r>
          </a:p>
          <a:p>
            <a:pPr marL="388629" indent="-3429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A reprioritised Framework is being developed by COEGA to spend within the R300 million excluding the Sea Harvest Pier</a:t>
            </a:r>
          </a:p>
          <a:p>
            <a:pPr marL="45729" algn="just">
              <a:lnSpc>
                <a:spcPct val="80000"/>
              </a:lnSpc>
              <a:spcAft>
                <a:spcPts val="600"/>
              </a:spcAft>
              <a:buClr>
                <a:prstClr val="black">
                  <a:lumMod val="65000"/>
                  <a:lumOff val="35000"/>
                </a:prstClr>
              </a:buClr>
              <a:buSzPct val="80000"/>
            </a:pPr>
            <a:r>
              <a:rPr lang="en-ZA" sz="2400" b="1" i="1" dirty="0" smtClean="0">
                <a:solidFill>
                  <a:prstClr val="black">
                    <a:lumMod val="65000"/>
                    <a:lumOff val="35000"/>
                  </a:prstClr>
                </a:solidFill>
                <a:latin typeface="Calibri" panose="020F0502020204030204" pitchFamily="34" charset="0"/>
              </a:rPr>
              <a:t>Proposed solution:</a:t>
            </a:r>
          </a:p>
          <a:p>
            <a:pPr marL="388629" indent="-3429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Allocation of funds as follows:</a:t>
            </a:r>
          </a:p>
          <a:p>
            <a:pPr marL="845829" lvl="1" indent="-3429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2016/17 FY: R80 Million</a:t>
            </a:r>
          </a:p>
          <a:p>
            <a:pPr marL="845829" lvl="1" indent="-3429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2017/18 FY: R120 Million</a:t>
            </a:r>
          </a:p>
          <a:p>
            <a:pPr marL="845829" lvl="1" indent="-3429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2018/19 FY: R200 Million</a:t>
            </a:r>
          </a:p>
        </p:txBody>
      </p:sp>
      <p:sp>
        <p:nvSpPr>
          <p:cNvPr id="3" name="Title 2"/>
          <p:cNvSpPr>
            <a:spLocks noGrp="1"/>
          </p:cNvSpPr>
          <p:nvPr>
            <p:ph type="title"/>
          </p:nvPr>
        </p:nvSpPr>
        <p:spPr/>
        <p:txBody>
          <a:bodyPr vert="horz" lIns="91440" tIns="45720" rIns="91440" bIns="45720" rtlCol="0" anchor="b">
            <a:normAutofit/>
          </a:bodyPr>
          <a:lstStyle/>
          <a:p>
            <a:r>
              <a:rPr lang="en-US" sz="3600" dirty="0">
                <a:latin typeface="Calibri" panose="020F0502020204030204" pitchFamily="34" charset="0"/>
              </a:rPr>
              <a:t>5. 	SPECIAL INTERVENTION PROJECT: MAINTENANCE AND REPAIR OF 12 PROCLAIMED FISHING HARBOURS</a:t>
            </a:r>
          </a:p>
        </p:txBody>
      </p:sp>
    </p:spTree>
    <p:extLst>
      <p:ext uri="{BB962C8B-B14F-4D97-AF65-F5344CB8AC3E}">
        <p14:creationId xmlns:p14="http://schemas.microsoft.com/office/powerpoint/2010/main" xmlns="" val="2991513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02296"/>
            <a:ext cx="11582399" cy="1344366"/>
          </a:xfrm>
        </p:spPr>
        <p:txBody>
          <a:bodyPr vert="horz" lIns="91440" tIns="45720" rIns="91440" bIns="45720" rtlCol="0" anchor="b">
            <a:normAutofit/>
          </a:bodyPr>
          <a:lstStyle/>
          <a:p>
            <a:r>
              <a:rPr lang="en-ZA" sz="3600" dirty="0">
                <a:latin typeface="Calibri" panose="020F0502020204030204" pitchFamily="34" charset="0"/>
              </a:rPr>
              <a:t>6. </a:t>
            </a:r>
            <a:r>
              <a:rPr lang="en-ZA" sz="3600" dirty="0" smtClean="0">
                <a:latin typeface="Calibri" panose="020F0502020204030204" pitchFamily="34" charset="0"/>
              </a:rPr>
              <a:t>	MANAGEMENT </a:t>
            </a:r>
            <a:r>
              <a:rPr lang="en-ZA" sz="3600" dirty="0">
                <a:latin typeface="Calibri" panose="020F0502020204030204" pitchFamily="34" charset="0"/>
              </a:rPr>
              <a:t>AND MAINTENANCE OF STATE COASTAL PROPERTIES</a:t>
            </a:r>
          </a:p>
        </p:txBody>
      </p:sp>
      <p:sp>
        <p:nvSpPr>
          <p:cNvPr id="4" name="Rectangle 3"/>
          <p:cNvSpPr/>
          <p:nvPr/>
        </p:nvSpPr>
        <p:spPr>
          <a:xfrm>
            <a:off x="762000" y="2144988"/>
            <a:ext cx="10591800" cy="4844403"/>
          </a:xfrm>
          <a:prstGeom prst="rect">
            <a:avLst/>
          </a:prstGeom>
        </p:spPr>
        <p:txBody>
          <a:bodyPr wrap="square">
            <a:spAutoFit/>
          </a:bodyPr>
          <a:lstStyle/>
          <a:p>
            <a:pPr marL="45729" algn="just" defTabSz="914583">
              <a:lnSpc>
                <a:spcPct val="80000"/>
              </a:lnSpc>
              <a:spcAft>
                <a:spcPts val="600"/>
              </a:spcAft>
              <a:buClr>
                <a:prstClr val="black">
                  <a:lumMod val="65000"/>
                  <a:lumOff val="35000"/>
                </a:prstClr>
              </a:buClr>
              <a:buSzPct val="80000"/>
            </a:pPr>
            <a:r>
              <a:rPr lang="en-ZA" sz="2400" dirty="0" smtClean="0">
                <a:solidFill>
                  <a:prstClr val="black">
                    <a:lumMod val="65000"/>
                    <a:lumOff val="35000"/>
                  </a:prstClr>
                </a:solidFill>
                <a:latin typeface="Calibri" panose="020F0502020204030204" pitchFamily="34" charset="0"/>
              </a:rPr>
              <a:t>Part of our mandate is to manage and maintain all coastal properties under the custodianship of the Department within the borders of South Africa, including all occupied and vacant:</a:t>
            </a:r>
          </a:p>
          <a:p>
            <a:pPr marL="538163" indent="-493713"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Admiralty Reserve</a:t>
            </a:r>
          </a:p>
          <a:p>
            <a:pPr marL="538163" indent="-493713"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Land Parcels</a:t>
            </a:r>
          </a:p>
          <a:p>
            <a:pPr marL="538163" indent="-493713"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Buildings</a:t>
            </a:r>
          </a:p>
          <a:p>
            <a:pPr marL="538163" indent="-493713"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Estuaries</a:t>
            </a:r>
          </a:p>
          <a:p>
            <a:pPr marL="538163" indent="-493713"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err="1" smtClean="0">
                <a:solidFill>
                  <a:prstClr val="black">
                    <a:lumMod val="65000"/>
                    <a:lumOff val="35000"/>
                  </a:prstClr>
                </a:solidFill>
                <a:latin typeface="Calibri" panose="020F0502020204030204" pitchFamily="34" charset="0"/>
              </a:rPr>
              <a:t>Unproclaimed</a:t>
            </a:r>
            <a:r>
              <a:rPr lang="en-ZA" sz="2400" dirty="0" smtClean="0">
                <a:solidFill>
                  <a:prstClr val="black">
                    <a:lumMod val="65000"/>
                    <a:lumOff val="35000"/>
                  </a:prstClr>
                </a:solidFill>
                <a:latin typeface="Calibri" panose="020F0502020204030204" pitchFamily="34" charset="0"/>
              </a:rPr>
              <a:t> harbours, </a:t>
            </a:r>
            <a:r>
              <a:rPr lang="en-ZA" sz="2400" dirty="0" err="1" smtClean="0">
                <a:solidFill>
                  <a:prstClr val="black">
                    <a:lumMod val="65000"/>
                    <a:lumOff val="35000"/>
                  </a:prstClr>
                </a:solidFill>
                <a:latin typeface="Calibri" panose="020F0502020204030204" pitchFamily="34" charset="0"/>
              </a:rPr>
              <a:t>etc</a:t>
            </a:r>
            <a:endParaRPr lang="en-ZA" sz="2400" dirty="0" smtClean="0">
              <a:solidFill>
                <a:prstClr val="black">
                  <a:lumMod val="65000"/>
                  <a:lumOff val="35000"/>
                </a:prstClr>
              </a:solidFill>
              <a:latin typeface="Calibri" panose="020F0502020204030204" pitchFamily="34" charset="0"/>
            </a:endParaRPr>
          </a:p>
          <a:p>
            <a:pPr marL="45729" algn="just" defTabSz="914583">
              <a:lnSpc>
                <a:spcPct val="80000"/>
              </a:lnSpc>
              <a:spcAft>
                <a:spcPts val="600"/>
              </a:spcAft>
              <a:buClr>
                <a:prstClr val="black">
                  <a:lumMod val="65000"/>
                  <a:lumOff val="35000"/>
                </a:prstClr>
              </a:buClr>
              <a:buSzPct val="80000"/>
            </a:pPr>
            <a:r>
              <a:rPr lang="en-ZA" sz="2400" b="1" dirty="0" smtClean="0">
                <a:solidFill>
                  <a:prstClr val="black">
                    <a:lumMod val="65000"/>
                    <a:lumOff val="35000"/>
                  </a:prstClr>
                </a:solidFill>
                <a:latin typeface="Calibri" panose="020F0502020204030204" pitchFamily="34" charset="0"/>
              </a:rPr>
              <a:t>Inhibitors:</a:t>
            </a:r>
          </a:p>
          <a:p>
            <a:pPr marL="538163" lvl="1" indent="-446088"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dirty="0" smtClean="0">
                <a:solidFill>
                  <a:prstClr val="black">
                    <a:lumMod val="65000"/>
                    <a:lumOff val="35000"/>
                  </a:prstClr>
                </a:solidFill>
                <a:latin typeface="Calibri" panose="020F0502020204030204" pitchFamily="34" charset="0"/>
              </a:rPr>
              <a:t>There </a:t>
            </a:r>
            <a:r>
              <a:rPr lang="en-ZA" sz="2400" dirty="0">
                <a:solidFill>
                  <a:prstClr val="black">
                    <a:lumMod val="65000"/>
                    <a:lumOff val="35000"/>
                  </a:prstClr>
                </a:solidFill>
                <a:latin typeface="Calibri" panose="020F0502020204030204" pitchFamily="34" charset="0"/>
              </a:rPr>
              <a:t>is currently no maintenance programme or budget for </a:t>
            </a:r>
            <a:r>
              <a:rPr lang="en-ZA" sz="2400" dirty="0" smtClean="0">
                <a:solidFill>
                  <a:prstClr val="black">
                    <a:lumMod val="65000"/>
                    <a:lumOff val="35000"/>
                  </a:prstClr>
                </a:solidFill>
                <a:latin typeface="Calibri" panose="020F0502020204030204" pitchFamily="34" charset="0"/>
              </a:rPr>
              <a:t>coastal state owned property (vacant and occupied).</a:t>
            </a:r>
          </a:p>
          <a:p>
            <a:pPr marL="538163" lvl="1" indent="-446088" algn="just" defTabSz="914583">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schemeClr val="accent6">
                    <a:lumMod val="75000"/>
                  </a:schemeClr>
                </a:solidFill>
                <a:latin typeface="Calibri" panose="020F0502020204030204" pitchFamily="34" charset="0"/>
              </a:rPr>
              <a:t>Property Management: </a:t>
            </a:r>
            <a:r>
              <a:rPr lang="en-ZA" sz="2400" dirty="0" smtClean="0">
                <a:solidFill>
                  <a:schemeClr val="accent6">
                    <a:lumMod val="75000"/>
                  </a:schemeClr>
                </a:solidFill>
                <a:latin typeface="Calibri" panose="020F0502020204030204" pitchFamily="34" charset="0"/>
              </a:rPr>
              <a:t>the REMS regional staff are unable to visit properties with regularity – the properties are extremely far from the location of the regional offices</a:t>
            </a:r>
          </a:p>
        </p:txBody>
      </p:sp>
    </p:spTree>
    <p:extLst>
      <p:ext uri="{BB962C8B-B14F-4D97-AF65-F5344CB8AC3E}">
        <p14:creationId xmlns:p14="http://schemas.microsoft.com/office/powerpoint/2010/main" xmlns="" val="707568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02296"/>
            <a:ext cx="11582399" cy="1344366"/>
          </a:xfrm>
        </p:spPr>
        <p:txBody>
          <a:bodyPr vert="horz" lIns="91440" tIns="45720" rIns="91440" bIns="45720" rtlCol="0" anchor="b">
            <a:normAutofit/>
          </a:bodyPr>
          <a:lstStyle/>
          <a:p>
            <a:r>
              <a:rPr lang="en-ZA" sz="3600" dirty="0">
                <a:latin typeface="Calibri" panose="020F0502020204030204" pitchFamily="34" charset="0"/>
              </a:rPr>
              <a:t>7.	LETTING OUT OF STATE COASTAL PROPERTY</a:t>
            </a:r>
          </a:p>
        </p:txBody>
      </p:sp>
      <p:sp>
        <p:nvSpPr>
          <p:cNvPr id="4" name="Rectangle 3"/>
          <p:cNvSpPr/>
          <p:nvPr/>
        </p:nvSpPr>
        <p:spPr>
          <a:xfrm>
            <a:off x="914401" y="2309735"/>
            <a:ext cx="10134599" cy="3290131"/>
          </a:xfrm>
          <a:prstGeom prst="rect">
            <a:avLst/>
          </a:prstGeom>
        </p:spPr>
        <p:txBody>
          <a:bodyPr wrap="square">
            <a:spAutoFit/>
          </a:bodyPr>
          <a:lstStyle/>
          <a:p>
            <a:pPr marL="502929" indent="-4572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Currently - there are a total of 333 state coastal property Letting Agreements:</a:t>
            </a:r>
          </a:p>
          <a:p>
            <a:pPr marL="893763" lvl="2" indent="-446088"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Northern Cape – 16</a:t>
            </a:r>
          </a:p>
          <a:p>
            <a:pPr marL="893763" lvl="2" indent="-446088"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Western Cape – 269</a:t>
            </a:r>
          </a:p>
          <a:p>
            <a:pPr marL="893763" lvl="2" indent="-446088"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Eastern Cape – 0</a:t>
            </a:r>
          </a:p>
          <a:p>
            <a:pPr marL="893763" lvl="2" indent="-446088"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Kwa-Zulu Natal – 48 </a:t>
            </a:r>
          </a:p>
          <a:p>
            <a:pPr marL="298800" indent="-4572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In 2017, there was a total of 86 expired Letting </a:t>
            </a:r>
            <a:r>
              <a:rPr lang="en-ZA" sz="2400" b="1" dirty="0">
                <a:solidFill>
                  <a:prstClr val="black">
                    <a:lumMod val="65000"/>
                    <a:lumOff val="35000"/>
                  </a:prstClr>
                </a:solidFill>
                <a:latin typeface="Calibri" panose="020F0502020204030204" pitchFamily="34" charset="0"/>
              </a:rPr>
              <a:t>A</a:t>
            </a:r>
            <a:r>
              <a:rPr lang="en-ZA" sz="2400" b="1" dirty="0" smtClean="0">
                <a:solidFill>
                  <a:prstClr val="black">
                    <a:lumMod val="65000"/>
                    <a:lumOff val="35000"/>
                  </a:prstClr>
                </a:solidFill>
                <a:latin typeface="Calibri" panose="020F0502020204030204" pitchFamily="34" charset="0"/>
              </a:rPr>
              <a:t>greements in 2017:</a:t>
            </a:r>
          </a:p>
          <a:p>
            <a:pPr marL="893763" lvl="2" indent="-446088"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DPW has extended 68 of these leases</a:t>
            </a:r>
          </a:p>
          <a:p>
            <a:pPr marL="893763" lvl="2" indent="-446088"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There are 18 leases awaiting the signature of the Lessee to sign</a:t>
            </a:r>
          </a:p>
        </p:txBody>
      </p:sp>
    </p:spTree>
    <p:extLst>
      <p:ext uri="{BB962C8B-B14F-4D97-AF65-F5344CB8AC3E}">
        <p14:creationId xmlns:p14="http://schemas.microsoft.com/office/powerpoint/2010/main" xmlns="" val="249059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2296"/>
            <a:ext cx="11506199" cy="1344366"/>
          </a:xfrm>
        </p:spPr>
        <p:txBody>
          <a:bodyPr vert="horz" lIns="91440" tIns="45720" rIns="91440" bIns="45720" rtlCol="0" anchor="b">
            <a:normAutofit/>
          </a:bodyPr>
          <a:lstStyle/>
          <a:p>
            <a:r>
              <a:rPr lang="en-ZA" sz="3600" dirty="0">
                <a:latin typeface="Calibri" panose="020F0502020204030204" pitchFamily="34" charset="0"/>
              </a:rPr>
              <a:t>7.	LETTING OUT OF STATE COASTAL PROPERTY</a:t>
            </a:r>
          </a:p>
        </p:txBody>
      </p:sp>
      <p:sp>
        <p:nvSpPr>
          <p:cNvPr id="5" name="Rectangle 4"/>
          <p:cNvSpPr/>
          <p:nvPr/>
        </p:nvSpPr>
        <p:spPr>
          <a:xfrm>
            <a:off x="762001" y="2111375"/>
            <a:ext cx="11506199" cy="3746860"/>
          </a:xfrm>
          <a:prstGeom prst="rect">
            <a:avLst/>
          </a:prstGeom>
        </p:spPr>
        <p:txBody>
          <a:bodyPr wrap="square">
            <a:spAutoFit/>
          </a:bodyPr>
          <a:lstStyle/>
          <a:p>
            <a:pPr marL="45729" algn="just">
              <a:lnSpc>
                <a:spcPct val="80000"/>
              </a:lnSpc>
              <a:spcAft>
                <a:spcPts val="600"/>
              </a:spcAft>
              <a:buClr>
                <a:prstClr val="black">
                  <a:lumMod val="65000"/>
                  <a:lumOff val="35000"/>
                </a:prstClr>
              </a:buClr>
              <a:buSzPct val="80000"/>
            </a:pPr>
            <a:r>
              <a:rPr lang="en-ZA" sz="2400" b="1" dirty="0" smtClean="0">
                <a:solidFill>
                  <a:prstClr val="black">
                    <a:lumMod val="65000"/>
                    <a:lumOff val="35000"/>
                  </a:prstClr>
                </a:solidFill>
                <a:latin typeface="Calibri" panose="020F0502020204030204" pitchFamily="34" charset="0"/>
              </a:rPr>
              <a:t>Western Cape:</a:t>
            </a:r>
          </a:p>
          <a:p>
            <a:pPr marL="502929" indent="-4572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In addition to the list of 269 properties Let – out,</a:t>
            </a:r>
          </a:p>
          <a:p>
            <a:pPr marL="502929" indent="-4572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22 properties are also Let - out to Organs of State at nominal rates </a:t>
            </a:r>
          </a:p>
          <a:p>
            <a:pPr marL="960129" lvl="1"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City of Cape Town – 11</a:t>
            </a:r>
          </a:p>
          <a:p>
            <a:pPr marL="960129" lvl="1"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Cape Agulhas Local Municipality – 1</a:t>
            </a:r>
          </a:p>
          <a:p>
            <a:pPr marL="960129" lvl="1"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err="1" smtClean="0">
                <a:solidFill>
                  <a:prstClr val="black">
                    <a:lumMod val="65000"/>
                    <a:lumOff val="35000"/>
                  </a:prstClr>
                </a:solidFill>
                <a:latin typeface="Calibri" panose="020F0502020204030204" pitchFamily="34" charset="0"/>
              </a:rPr>
              <a:t>Cederberg</a:t>
            </a:r>
            <a:r>
              <a:rPr lang="en-ZA" sz="2400" dirty="0" smtClean="0">
                <a:solidFill>
                  <a:prstClr val="black">
                    <a:lumMod val="65000"/>
                    <a:lumOff val="35000"/>
                  </a:prstClr>
                </a:solidFill>
                <a:latin typeface="Calibri" panose="020F0502020204030204" pitchFamily="34" charset="0"/>
              </a:rPr>
              <a:t> </a:t>
            </a:r>
            <a:r>
              <a:rPr lang="en-ZA" sz="2400" dirty="0">
                <a:solidFill>
                  <a:prstClr val="black">
                    <a:lumMod val="65000"/>
                    <a:lumOff val="35000"/>
                  </a:prstClr>
                </a:solidFill>
                <a:latin typeface="Calibri" panose="020F0502020204030204" pitchFamily="34" charset="0"/>
              </a:rPr>
              <a:t>Local Municipality </a:t>
            </a:r>
            <a:r>
              <a:rPr lang="en-ZA" sz="2400" dirty="0" smtClean="0">
                <a:solidFill>
                  <a:prstClr val="black">
                    <a:lumMod val="65000"/>
                    <a:lumOff val="35000"/>
                  </a:prstClr>
                </a:solidFill>
                <a:latin typeface="Calibri" panose="020F0502020204030204" pitchFamily="34" charset="0"/>
              </a:rPr>
              <a:t>– 1</a:t>
            </a:r>
          </a:p>
          <a:p>
            <a:pPr marL="960129" lvl="1"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err="1" smtClean="0">
                <a:solidFill>
                  <a:prstClr val="black">
                    <a:lumMod val="65000"/>
                    <a:lumOff val="35000"/>
                  </a:prstClr>
                </a:solidFill>
                <a:latin typeface="Calibri" panose="020F0502020204030204" pitchFamily="34" charset="0"/>
              </a:rPr>
              <a:t>Overstrand</a:t>
            </a:r>
            <a:r>
              <a:rPr lang="en-ZA" sz="2400" dirty="0" smtClean="0">
                <a:solidFill>
                  <a:prstClr val="black">
                    <a:lumMod val="65000"/>
                    <a:lumOff val="35000"/>
                  </a:prstClr>
                </a:solidFill>
                <a:latin typeface="Calibri" panose="020F0502020204030204" pitchFamily="34" charset="0"/>
              </a:rPr>
              <a:t> Local </a:t>
            </a:r>
            <a:r>
              <a:rPr lang="en-ZA" sz="2400" dirty="0">
                <a:solidFill>
                  <a:prstClr val="black">
                    <a:lumMod val="65000"/>
                    <a:lumOff val="35000"/>
                  </a:prstClr>
                </a:solidFill>
                <a:latin typeface="Calibri" panose="020F0502020204030204" pitchFamily="34" charset="0"/>
              </a:rPr>
              <a:t>Municipality – </a:t>
            </a:r>
            <a:r>
              <a:rPr lang="en-ZA" sz="2400" dirty="0" smtClean="0">
                <a:solidFill>
                  <a:prstClr val="black">
                    <a:lumMod val="65000"/>
                    <a:lumOff val="35000"/>
                  </a:prstClr>
                </a:solidFill>
                <a:latin typeface="Calibri" panose="020F0502020204030204" pitchFamily="34" charset="0"/>
              </a:rPr>
              <a:t>2</a:t>
            </a:r>
            <a:endParaRPr lang="en-ZA" sz="2400" dirty="0">
              <a:solidFill>
                <a:prstClr val="black">
                  <a:lumMod val="65000"/>
                  <a:lumOff val="35000"/>
                </a:prstClr>
              </a:solidFill>
              <a:latin typeface="Calibri" panose="020F0502020204030204" pitchFamily="34" charset="0"/>
            </a:endParaRPr>
          </a:p>
          <a:p>
            <a:pPr marL="960129" lvl="1"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err="1" smtClean="0">
                <a:solidFill>
                  <a:prstClr val="black">
                    <a:lumMod val="65000"/>
                    <a:lumOff val="35000"/>
                  </a:prstClr>
                </a:solidFill>
                <a:latin typeface="Calibri" panose="020F0502020204030204" pitchFamily="34" charset="0"/>
              </a:rPr>
              <a:t>Saldanha</a:t>
            </a:r>
            <a:r>
              <a:rPr lang="en-ZA" sz="2400" dirty="0" smtClean="0">
                <a:solidFill>
                  <a:prstClr val="black">
                    <a:lumMod val="65000"/>
                    <a:lumOff val="35000"/>
                  </a:prstClr>
                </a:solidFill>
                <a:latin typeface="Calibri" panose="020F0502020204030204" pitchFamily="34" charset="0"/>
              </a:rPr>
              <a:t> </a:t>
            </a:r>
            <a:r>
              <a:rPr lang="en-ZA" sz="2400" dirty="0">
                <a:solidFill>
                  <a:prstClr val="black">
                    <a:lumMod val="65000"/>
                    <a:lumOff val="35000"/>
                  </a:prstClr>
                </a:solidFill>
                <a:latin typeface="Calibri" panose="020F0502020204030204" pitchFamily="34" charset="0"/>
              </a:rPr>
              <a:t>Bay Local Municipality </a:t>
            </a:r>
            <a:r>
              <a:rPr lang="en-ZA" sz="2400" dirty="0" smtClean="0">
                <a:solidFill>
                  <a:prstClr val="black">
                    <a:lumMod val="65000"/>
                    <a:lumOff val="35000"/>
                  </a:prstClr>
                </a:solidFill>
                <a:latin typeface="Calibri" panose="020F0502020204030204" pitchFamily="34" charset="0"/>
              </a:rPr>
              <a:t>– 3</a:t>
            </a:r>
          </a:p>
          <a:p>
            <a:pPr marL="960129" lvl="1"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err="1" smtClean="0">
                <a:solidFill>
                  <a:prstClr val="black">
                    <a:lumMod val="65000"/>
                    <a:lumOff val="35000"/>
                  </a:prstClr>
                </a:solidFill>
                <a:latin typeface="Calibri" panose="020F0502020204030204" pitchFamily="34" charset="0"/>
              </a:rPr>
              <a:t>Swartland</a:t>
            </a:r>
            <a:r>
              <a:rPr lang="en-ZA" sz="2400" dirty="0" smtClean="0">
                <a:solidFill>
                  <a:prstClr val="black">
                    <a:lumMod val="65000"/>
                    <a:lumOff val="35000"/>
                  </a:prstClr>
                </a:solidFill>
                <a:latin typeface="Calibri" panose="020F0502020204030204" pitchFamily="34" charset="0"/>
              </a:rPr>
              <a:t> </a:t>
            </a:r>
            <a:r>
              <a:rPr lang="en-ZA" sz="2400" dirty="0">
                <a:solidFill>
                  <a:prstClr val="black">
                    <a:lumMod val="65000"/>
                    <a:lumOff val="35000"/>
                  </a:prstClr>
                </a:solidFill>
                <a:latin typeface="Calibri" panose="020F0502020204030204" pitchFamily="34" charset="0"/>
              </a:rPr>
              <a:t>Local Municipality </a:t>
            </a:r>
            <a:r>
              <a:rPr lang="en-ZA" sz="2400" dirty="0" smtClean="0">
                <a:solidFill>
                  <a:prstClr val="black">
                    <a:lumMod val="65000"/>
                    <a:lumOff val="35000"/>
                  </a:prstClr>
                </a:solidFill>
                <a:latin typeface="Calibri" panose="020F0502020204030204" pitchFamily="34" charset="0"/>
              </a:rPr>
              <a:t>– 2</a:t>
            </a:r>
          </a:p>
          <a:p>
            <a:pPr marL="960129" lvl="1"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SANPARK/Cape Nature - 2 </a:t>
            </a:r>
          </a:p>
        </p:txBody>
      </p:sp>
    </p:spTree>
    <p:extLst>
      <p:ext uri="{BB962C8B-B14F-4D97-AF65-F5344CB8AC3E}">
        <p14:creationId xmlns:p14="http://schemas.microsoft.com/office/powerpoint/2010/main" xmlns="" val="1118049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TABLE OF CONTENTS</a:t>
            </a:r>
            <a:endParaRPr lang="en-US" sz="3600" dirty="0">
              <a:latin typeface="Calibri" panose="020F0502020204030204" pitchFamily="34" charset="0"/>
            </a:endParaRPr>
          </a:p>
        </p:txBody>
      </p:sp>
      <p:sp>
        <p:nvSpPr>
          <p:cNvPr id="3" name="Content Placeholder 2"/>
          <p:cNvSpPr>
            <a:spLocks noGrp="1"/>
          </p:cNvSpPr>
          <p:nvPr>
            <p:ph idx="1"/>
          </p:nvPr>
        </p:nvSpPr>
        <p:spPr>
          <a:xfrm>
            <a:off x="762000" y="2034738"/>
            <a:ext cx="11125200" cy="5695473"/>
          </a:xfrm>
        </p:spPr>
        <p:txBody>
          <a:bodyPr>
            <a:noAutofit/>
          </a:bodyPr>
          <a:lstStyle/>
          <a:p>
            <a:pPr marL="560079" indent="-514350">
              <a:lnSpc>
                <a:spcPct val="80000"/>
              </a:lnSpc>
              <a:spcBef>
                <a:spcPts val="0"/>
              </a:spcBef>
              <a:spcAft>
                <a:spcPts val="600"/>
              </a:spcAft>
              <a:buFont typeface="+mj-lt"/>
              <a:buAutoNum type="arabicPeriod"/>
            </a:pPr>
            <a:r>
              <a:rPr lang="en-US" sz="2400" dirty="0">
                <a:latin typeface="Calibri" panose="020F0502020204030204" pitchFamily="34" charset="0"/>
              </a:rPr>
              <a:t>Purpose</a:t>
            </a:r>
          </a:p>
          <a:p>
            <a:pPr marL="560079" indent="-514350">
              <a:lnSpc>
                <a:spcPct val="80000"/>
              </a:lnSpc>
              <a:spcBef>
                <a:spcPts val="0"/>
              </a:spcBef>
              <a:spcAft>
                <a:spcPts val="600"/>
              </a:spcAft>
              <a:buFont typeface="+mj-lt"/>
              <a:buAutoNum type="arabicPeriod"/>
            </a:pPr>
            <a:r>
              <a:rPr lang="en-US" sz="2400" dirty="0">
                <a:latin typeface="Calibri" panose="020F0502020204030204" pitchFamily="34" charset="0"/>
              </a:rPr>
              <a:t>Problem Statement</a:t>
            </a:r>
          </a:p>
          <a:p>
            <a:pPr marL="560079" indent="-514350">
              <a:lnSpc>
                <a:spcPct val="80000"/>
              </a:lnSpc>
              <a:spcBef>
                <a:spcPts val="0"/>
              </a:spcBef>
              <a:spcAft>
                <a:spcPts val="600"/>
              </a:spcAft>
              <a:buFont typeface="+mj-lt"/>
              <a:buAutoNum type="arabicPeriod"/>
            </a:pPr>
            <a:r>
              <a:rPr lang="en-US" sz="2400" dirty="0">
                <a:latin typeface="Calibri" panose="020F0502020204030204" pitchFamily="34" charset="0"/>
              </a:rPr>
              <a:t>Establishment of the Integrated Small </a:t>
            </a:r>
            <a:r>
              <a:rPr lang="en-US" sz="2400" dirty="0" err="1">
                <a:latin typeface="Calibri" panose="020F0502020204030204" pitchFamily="34" charset="0"/>
              </a:rPr>
              <a:t>Harbour</a:t>
            </a:r>
            <a:r>
              <a:rPr lang="en-US" sz="2400" dirty="0">
                <a:latin typeface="Calibri" panose="020F0502020204030204" pitchFamily="34" charset="0"/>
              </a:rPr>
              <a:t> Management Authority (ISHMA)</a:t>
            </a:r>
          </a:p>
          <a:p>
            <a:pPr marL="560079" indent="-514350">
              <a:lnSpc>
                <a:spcPct val="80000"/>
              </a:lnSpc>
              <a:spcBef>
                <a:spcPts val="0"/>
              </a:spcBef>
              <a:spcAft>
                <a:spcPts val="600"/>
              </a:spcAft>
              <a:buFont typeface="+mj-lt"/>
              <a:buAutoNum type="arabicPeriod"/>
            </a:pPr>
            <a:r>
              <a:rPr lang="en-US" sz="2400" dirty="0" err="1" smtClean="0">
                <a:latin typeface="Calibri" panose="020F0502020204030204" pitchFamily="34" charset="0"/>
              </a:rPr>
              <a:t>Organisational</a:t>
            </a:r>
            <a:r>
              <a:rPr lang="en-US" sz="2400" dirty="0" smtClean="0">
                <a:latin typeface="Calibri" panose="020F0502020204030204" pitchFamily="34" charset="0"/>
              </a:rPr>
              <a:t> </a:t>
            </a:r>
            <a:r>
              <a:rPr lang="en-US" sz="2400" dirty="0">
                <a:latin typeface="Calibri" panose="020F0502020204030204" pitchFamily="34" charset="0"/>
              </a:rPr>
              <a:t>Arrangements (SH&amp;SCPDU)	</a:t>
            </a:r>
          </a:p>
          <a:p>
            <a:pPr marL="560079" indent="-514350">
              <a:lnSpc>
                <a:spcPct val="80000"/>
              </a:lnSpc>
              <a:spcBef>
                <a:spcPts val="0"/>
              </a:spcBef>
              <a:spcAft>
                <a:spcPts val="600"/>
              </a:spcAft>
              <a:buFont typeface="+mj-lt"/>
              <a:buAutoNum type="arabicPeriod"/>
            </a:pPr>
            <a:r>
              <a:rPr lang="en-US" sz="2400" dirty="0" smtClean="0">
                <a:latin typeface="Calibri" panose="020F0502020204030204" pitchFamily="34" charset="0"/>
              </a:rPr>
              <a:t>Function: </a:t>
            </a:r>
            <a:r>
              <a:rPr lang="en-US" sz="2400" dirty="0">
                <a:latin typeface="Calibri" panose="020F0502020204030204" pitchFamily="34" charset="0"/>
              </a:rPr>
              <a:t>Special Intervention Project: Fixing and Maintenance of 12 Proclaimed fishing </a:t>
            </a:r>
            <a:r>
              <a:rPr lang="en-US" sz="2400" dirty="0" err="1">
                <a:latin typeface="Calibri" panose="020F0502020204030204" pitchFamily="34" charset="0"/>
              </a:rPr>
              <a:t>harbours</a:t>
            </a:r>
            <a:endParaRPr lang="en-US" sz="2400" dirty="0">
              <a:latin typeface="Calibri" panose="020F0502020204030204" pitchFamily="34" charset="0"/>
            </a:endParaRPr>
          </a:p>
          <a:p>
            <a:pPr marL="560079" indent="-514350">
              <a:lnSpc>
                <a:spcPct val="80000"/>
              </a:lnSpc>
              <a:spcBef>
                <a:spcPts val="0"/>
              </a:spcBef>
              <a:spcAft>
                <a:spcPts val="600"/>
              </a:spcAft>
              <a:buFont typeface="+mj-lt"/>
              <a:buAutoNum type="arabicPeriod"/>
            </a:pPr>
            <a:r>
              <a:rPr lang="en-US" sz="2400" dirty="0">
                <a:latin typeface="Calibri" panose="020F0502020204030204" pitchFamily="34" charset="0"/>
              </a:rPr>
              <a:t>Function: Management and Maintenance of State Coastal Properties</a:t>
            </a:r>
          </a:p>
          <a:p>
            <a:pPr marL="560079" indent="-514350">
              <a:lnSpc>
                <a:spcPct val="80000"/>
              </a:lnSpc>
              <a:spcBef>
                <a:spcPts val="0"/>
              </a:spcBef>
              <a:spcAft>
                <a:spcPts val="600"/>
              </a:spcAft>
              <a:buFont typeface="+mj-lt"/>
              <a:buAutoNum type="arabicPeriod"/>
            </a:pPr>
            <a:r>
              <a:rPr lang="en-US" sz="2400" dirty="0" smtClean="0">
                <a:latin typeface="Calibri" panose="020F0502020204030204" pitchFamily="34" charset="0"/>
              </a:rPr>
              <a:t>Function: </a:t>
            </a:r>
            <a:r>
              <a:rPr lang="en-US" sz="2400" dirty="0">
                <a:latin typeface="Calibri" panose="020F0502020204030204" pitchFamily="34" charset="0"/>
              </a:rPr>
              <a:t>Letting out of State Coastal Properties</a:t>
            </a:r>
          </a:p>
          <a:p>
            <a:pPr marL="560079" indent="-514350">
              <a:lnSpc>
                <a:spcPct val="80000"/>
              </a:lnSpc>
              <a:spcBef>
                <a:spcPts val="0"/>
              </a:spcBef>
              <a:spcAft>
                <a:spcPts val="600"/>
              </a:spcAft>
              <a:buFont typeface="+mj-lt"/>
              <a:buAutoNum type="arabicPeriod"/>
            </a:pPr>
            <a:r>
              <a:rPr lang="en-US" sz="2400" dirty="0" smtClean="0">
                <a:latin typeface="Calibri" panose="020F0502020204030204" pitchFamily="34" charset="0"/>
              </a:rPr>
              <a:t>Special Function: </a:t>
            </a:r>
            <a:r>
              <a:rPr lang="en-US" sz="2400" dirty="0">
                <a:latin typeface="Calibri" panose="020F0502020204030204" pitchFamily="34" charset="0"/>
              </a:rPr>
              <a:t>Convening of Small </a:t>
            </a:r>
            <a:r>
              <a:rPr lang="en-US" sz="2400" dirty="0" err="1">
                <a:latin typeface="Calibri" panose="020F0502020204030204" pitchFamily="34" charset="0"/>
              </a:rPr>
              <a:t>Harbours</a:t>
            </a:r>
            <a:r>
              <a:rPr lang="en-US" sz="2400" dirty="0">
                <a:latin typeface="Calibri" panose="020F0502020204030204" pitchFamily="34" charset="0"/>
              </a:rPr>
              <a:t> and State Coastal Property Development Delivery Laboratory under Oceans Economy of Operation </a:t>
            </a:r>
            <a:r>
              <a:rPr lang="en-US" sz="2400" dirty="0" err="1">
                <a:latin typeface="Calibri" panose="020F0502020204030204" pitchFamily="34" charset="0"/>
              </a:rPr>
              <a:t>Phakisa</a:t>
            </a:r>
            <a:endParaRPr lang="en-US" sz="2400" dirty="0">
              <a:latin typeface="Calibri" panose="020F0502020204030204" pitchFamily="34" charset="0"/>
            </a:endParaRPr>
          </a:p>
          <a:p>
            <a:pPr marL="560079" indent="-514350">
              <a:lnSpc>
                <a:spcPct val="80000"/>
              </a:lnSpc>
              <a:spcBef>
                <a:spcPts val="0"/>
              </a:spcBef>
              <a:spcAft>
                <a:spcPts val="600"/>
              </a:spcAft>
              <a:buFont typeface="+mj-lt"/>
              <a:buAutoNum type="arabicPeriod"/>
            </a:pPr>
            <a:r>
              <a:rPr lang="en-US" sz="2400" dirty="0" smtClean="0">
                <a:latin typeface="Calibri" panose="020F0502020204030204" pitchFamily="34" charset="0"/>
              </a:rPr>
              <a:t>Special Function: </a:t>
            </a:r>
            <a:r>
              <a:rPr lang="en-US" sz="2400" dirty="0">
                <a:latin typeface="Calibri" panose="020F0502020204030204" pitchFamily="34" charset="0"/>
              </a:rPr>
              <a:t>National Priority Projects</a:t>
            </a:r>
          </a:p>
          <a:p>
            <a:pPr marL="560079" indent="-514350">
              <a:lnSpc>
                <a:spcPct val="80000"/>
              </a:lnSpc>
              <a:spcBef>
                <a:spcPts val="0"/>
              </a:spcBef>
              <a:spcAft>
                <a:spcPts val="600"/>
              </a:spcAft>
              <a:buFont typeface="+mj-lt"/>
              <a:buAutoNum type="arabicPeriod"/>
            </a:pPr>
            <a:r>
              <a:rPr lang="en-US" sz="2400" dirty="0">
                <a:latin typeface="Calibri" panose="020F0502020204030204" pitchFamily="34" charset="0"/>
              </a:rPr>
              <a:t>Contact </a:t>
            </a:r>
            <a:r>
              <a:rPr lang="en-US" sz="2400" dirty="0" smtClean="0">
                <a:latin typeface="Calibri" panose="020F0502020204030204" pitchFamily="34" charset="0"/>
              </a:rPr>
              <a:t>Details</a:t>
            </a:r>
            <a:endParaRPr lang="en-US" sz="2400" dirty="0">
              <a:latin typeface="Calibri" panose="020F0502020204030204" pitchFamily="34" charset="0"/>
            </a:endParaRPr>
          </a:p>
        </p:txBody>
      </p:sp>
    </p:spTree>
    <p:extLst>
      <p:ext uri="{BB962C8B-B14F-4D97-AF65-F5344CB8AC3E}">
        <p14:creationId xmlns:p14="http://schemas.microsoft.com/office/powerpoint/2010/main" xmlns="" val="145697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2296"/>
            <a:ext cx="11506199" cy="1344366"/>
          </a:xfrm>
        </p:spPr>
        <p:txBody>
          <a:bodyPr vert="horz" lIns="91440" tIns="45720" rIns="91440" bIns="45720" rtlCol="0" anchor="b">
            <a:normAutofit/>
          </a:bodyPr>
          <a:lstStyle/>
          <a:p>
            <a:r>
              <a:rPr lang="en-ZA" sz="3600" dirty="0">
                <a:latin typeface="Calibri" panose="020F0502020204030204" pitchFamily="34" charset="0"/>
              </a:rPr>
              <a:t>7.	LETTING OUT OF STATE COASTAL PROPERTY</a:t>
            </a:r>
          </a:p>
        </p:txBody>
      </p:sp>
      <p:sp>
        <p:nvSpPr>
          <p:cNvPr id="3" name="Rectangle 2"/>
          <p:cNvSpPr/>
          <p:nvPr/>
        </p:nvSpPr>
        <p:spPr>
          <a:xfrm>
            <a:off x="762000" y="2187575"/>
            <a:ext cx="10896600" cy="2917722"/>
          </a:xfrm>
          <a:prstGeom prst="rect">
            <a:avLst/>
          </a:prstGeom>
        </p:spPr>
        <p:txBody>
          <a:bodyPr wrap="square">
            <a:spAutoFit/>
          </a:bodyPr>
          <a:lstStyle/>
          <a:p>
            <a:pPr marL="45729" lvl="0" algn="just">
              <a:lnSpc>
                <a:spcPct val="80000"/>
              </a:lnSpc>
              <a:spcAft>
                <a:spcPts val="600"/>
              </a:spcAft>
              <a:buClr>
                <a:prstClr val="black">
                  <a:lumMod val="65000"/>
                  <a:lumOff val="35000"/>
                </a:prstClr>
              </a:buClr>
              <a:buSzPct val="80000"/>
            </a:pPr>
            <a:r>
              <a:rPr lang="en-ZA" sz="2400" b="1" dirty="0" smtClean="0">
                <a:solidFill>
                  <a:prstClr val="black">
                    <a:lumMod val="65000"/>
                    <a:lumOff val="35000"/>
                  </a:prstClr>
                </a:solidFill>
                <a:latin typeface="Calibri" panose="020F0502020204030204" pitchFamily="34" charset="0"/>
              </a:rPr>
              <a:t>Kwa-Zulu Natal:</a:t>
            </a:r>
          </a:p>
          <a:p>
            <a:pPr marL="502929" lvl="0" indent="-4572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In </a:t>
            </a:r>
            <a:r>
              <a:rPr lang="en-ZA" sz="2400" b="1" dirty="0">
                <a:solidFill>
                  <a:prstClr val="black">
                    <a:lumMod val="65000"/>
                    <a:lumOff val="35000"/>
                  </a:prstClr>
                </a:solidFill>
                <a:latin typeface="Calibri" panose="020F0502020204030204" pitchFamily="34" charset="0"/>
              </a:rPr>
              <a:t>addition to the list of </a:t>
            </a:r>
            <a:r>
              <a:rPr lang="en-ZA" sz="2400" b="1" dirty="0" smtClean="0">
                <a:solidFill>
                  <a:prstClr val="black">
                    <a:lumMod val="65000"/>
                    <a:lumOff val="35000"/>
                  </a:prstClr>
                </a:solidFill>
                <a:latin typeface="Calibri" panose="020F0502020204030204" pitchFamily="34" charset="0"/>
              </a:rPr>
              <a:t>48 </a:t>
            </a:r>
            <a:r>
              <a:rPr lang="en-ZA" sz="2400" b="1" dirty="0">
                <a:solidFill>
                  <a:prstClr val="black">
                    <a:lumMod val="65000"/>
                    <a:lumOff val="35000"/>
                  </a:prstClr>
                </a:solidFill>
                <a:latin typeface="Calibri" panose="020F0502020204030204" pitchFamily="34" charset="0"/>
              </a:rPr>
              <a:t>properties Let – out,</a:t>
            </a:r>
          </a:p>
          <a:p>
            <a:pPr marL="502929" lvl="0" indent="-4572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There is an estimated number of 40 properties Let </a:t>
            </a:r>
            <a:r>
              <a:rPr lang="en-ZA" sz="2400" b="1" dirty="0">
                <a:solidFill>
                  <a:prstClr val="black">
                    <a:lumMod val="65000"/>
                    <a:lumOff val="35000"/>
                  </a:prstClr>
                </a:solidFill>
                <a:latin typeface="Calibri" panose="020F0502020204030204" pitchFamily="34" charset="0"/>
              </a:rPr>
              <a:t>- out to </a:t>
            </a:r>
            <a:r>
              <a:rPr lang="en-ZA" sz="2400" b="1" dirty="0" smtClean="0">
                <a:solidFill>
                  <a:prstClr val="black">
                    <a:lumMod val="65000"/>
                    <a:lumOff val="35000"/>
                  </a:prstClr>
                </a:solidFill>
                <a:latin typeface="Calibri" panose="020F0502020204030204" pitchFamily="34" charset="0"/>
              </a:rPr>
              <a:t>the following municipalities </a:t>
            </a:r>
            <a:r>
              <a:rPr lang="en-ZA" sz="2400" b="1" dirty="0">
                <a:solidFill>
                  <a:prstClr val="black">
                    <a:lumMod val="65000"/>
                    <a:lumOff val="35000"/>
                  </a:prstClr>
                </a:solidFill>
                <a:latin typeface="Calibri" panose="020F0502020204030204" pitchFamily="34" charset="0"/>
              </a:rPr>
              <a:t>at nominal </a:t>
            </a:r>
            <a:r>
              <a:rPr lang="en-ZA" sz="2400" b="1" dirty="0" smtClean="0">
                <a:solidFill>
                  <a:prstClr val="black">
                    <a:lumMod val="65000"/>
                    <a:lumOff val="35000"/>
                  </a:prstClr>
                </a:solidFill>
                <a:latin typeface="Calibri" panose="020F0502020204030204" pitchFamily="34" charset="0"/>
              </a:rPr>
              <a:t>rates</a:t>
            </a:r>
          </a:p>
          <a:p>
            <a:pPr marL="985838" lvl="2" indent="-538163"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err="1">
                <a:solidFill>
                  <a:prstClr val="black">
                    <a:lumMod val="65000"/>
                    <a:lumOff val="35000"/>
                  </a:prstClr>
                </a:solidFill>
                <a:latin typeface="Calibri" panose="020F0502020204030204" pitchFamily="34" charset="0"/>
              </a:rPr>
              <a:t>Kwa-Dukuza</a:t>
            </a:r>
            <a:endParaRPr lang="en-ZA" sz="2400" dirty="0">
              <a:solidFill>
                <a:prstClr val="black">
                  <a:lumMod val="65000"/>
                  <a:lumOff val="35000"/>
                </a:prstClr>
              </a:solidFill>
              <a:latin typeface="Calibri" panose="020F0502020204030204" pitchFamily="34" charset="0"/>
            </a:endParaRPr>
          </a:p>
          <a:p>
            <a:pPr marL="985838" lvl="2" indent="-538163"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a:solidFill>
                  <a:prstClr val="black">
                    <a:lumMod val="65000"/>
                    <a:lumOff val="35000"/>
                  </a:prstClr>
                </a:solidFill>
                <a:latin typeface="Calibri" panose="020F0502020204030204" pitchFamily="34" charset="0"/>
              </a:rPr>
              <a:t>eThekwini Metro </a:t>
            </a:r>
          </a:p>
          <a:p>
            <a:pPr marL="985838" lvl="2" indent="-538163"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a:solidFill>
                  <a:prstClr val="black">
                    <a:lumMod val="65000"/>
                    <a:lumOff val="35000"/>
                  </a:prstClr>
                </a:solidFill>
                <a:latin typeface="Calibri" panose="020F0502020204030204" pitchFamily="34" charset="0"/>
              </a:rPr>
              <a:t>Ray </a:t>
            </a:r>
            <a:r>
              <a:rPr lang="en-ZA" sz="2400" dirty="0" err="1">
                <a:solidFill>
                  <a:prstClr val="black">
                    <a:lumMod val="65000"/>
                    <a:lumOff val="35000"/>
                  </a:prstClr>
                </a:solidFill>
                <a:latin typeface="Calibri" panose="020F0502020204030204" pitchFamily="34" charset="0"/>
              </a:rPr>
              <a:t>Nkonyeni</a:t>
            </a:r>
            <a:r>
              <a:rPr lang="en-ZA" sz="2400" dirty="0">
                <a:solidFill>
                  <a:prstClr val="black">
                    <a:lumMod val="65000"/>
                    <a:lumOff val="35000"/>
                  </a:prstClr>
                </a:solidFill>
                <a:latin typeface="Calibri" panose="020F0502020204030204" pitchFamily="34" charset="0"/>
              </a:rPr>
              <a:t> Municipality</a:t>
            </a:r>
          </a:p>
          <a:p>
            <a:pPr marL="985838" lvl="2" indent="-538163"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err="1">
                <a:solidFill>
                  <a:prstClr val="black">
                    <a:lumMod val="65000"/>
                    <a:lumOff val="35000"/>
                  </a:prstClr>
                </a:solidFill>
                <a:latin typeface="Calibri" panose="020F0502020204030204" pitchFamily="34" charset="0"/>
              </a:rPr>
              <a:t>uMdoni</a:t>
            </a:r>
            <a:r>
              <a:rPr lang="en-ZA" sz="2400" dirty="0">
                <a:solidFill>
                  <a:prstClr val="black">
                    <a:lumMod val="65000"/>
                    <a:lumOff val="35000"/>
                  </a:prstClr>
                </a:solidFill>
                <a:latin typeface="Calibri" panose="020F0502020204030204" pitchFamily="34" charset="0"/>
              </a:rPr>
              <a:t> </a:t>
            </a:r>
            <a:r>
              <a:rPr lang="en-ZA" sz="2400" dirty="0" smtClean="0">
                <a:solidFill>
                  <a:prstClr val="black">
                    <a:lumMod val="65000"/>
                    <a:lumOff val="35000"/>
                  </a:prstClr>
                </a:solidFill>
                <a:latin typeface="Calibri" panose="020F0502020204030204" pitchFamily="34" charset="0"/>
              </a:rPr>
              <a:t>municipality</a:t>
            </a:r>
            <a:endParaRPr lang="en-ZA" sz="2400" b="1" dirty="0">
              <a:solidFill>
                <a:prstClr val="black">
                  <a:lumMod val="65000"/>
                  <a:lumOff val="35000"/>
                </a:prstClr>
              </a:solidFill>
              <a:latin typeface="Calibri" panose="020F0502020204030204" pitchFamily="34" charset="0"/>
            </a:endParaRPr>
          </a:p>
        </p:txBody>
      </p:sp>
    </p:spTree>
    <p:extLst>
      <p:ext uri="{BB962C8B-B14F-4D97-AF65-F5344CB8AC3E}">
        <p14:creationId xmlns:p14="http://schemas.microsoft.com/office/powerpoint/2010/main" xmlns="" val="1578631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02296"/>
            <a:ext cx="11582399" cy="1344366"/>
          </a:xfrm>
        </p:spPr>
        <p:txBody>
          <a:bodyPr vert="horz" lIns="91440" tIns="45720" rIns="91440" bIns="45720" rtlCol="0" anchor="b">
            <a:normAutofit/>
          </a:bodyPr>
          <a:lstStyle/>
          <a:p>
            <a:r>
              <a:rPr lang="en-ZA" sz="3600" dirty="0">
                <a:latin typeface="Calibri" panose="020F0502020204030204" pitchFamily="34" charset="0"/>
              </a:rPr>
              <a:t>7.	LETTING OUT OF STATE COASTAL PROPERTY</a:t>
            </a:r>
          </a:p>
        </p:txBody>
      </p:sp>
      <p:sp>
        <p:nvSpPr>
          <p:cNvPr id="4" name="Rectangle 3"/>
          <p:cNvSpPr/>
          <p:nvPr/>
        </p:nvSpPr>
        <p:spPr>
          <a:xfrm>
            <a:off x="762000" y="2292826"/>
            <a:ext cx="11125200" cy="1723549"/>
          </a:xfrm>
          <a:prstGeom prst="rect">
            <a:avLst/>
          </a:prstGeom>
        </p:spPr>
        <p:txBody>
          <a:bodyPr wrap="square">
            <a:spAutoFit/>
          </a:bodyPr>
          <a:lstStyle/>
          <a:p>
            <a:pPr marL="502929" indent="-457200" algn="just">
              <a:lnSpc>
                <a:spcPct val="80000"/>
              </a:lnSpc>
              <a:spcAft>
                <a:spcPts val="600"/>
              </a:spcAft>
              <a:buClr>
                <a:prstClr val="black">
                  <a:lumMod val="65000"/>
                  <a:lumOff val="35000"/>
                </a:prstClr>
              </a:buClr>
              <a:buSzPct val="80000"/>
              <a:buFont typeface="Wingdings" panose="05000000000000000000" pitchFamily="2" charset="2"/>
              <a:buChar char="§"/>
            </a:pPr>
            <a:r>
              <a:rPr lang="en-ZA" sz="2400" b="1" dirty="0" smtClean="0">
                <a:solidFill>
                  <a:prstClr val="black">
                    <a:lumMod val="65000"/>
                    <a:lumOff val="35000"/>
                  </a:prstClr>
                </a:solidFill>
                <a:latin typeface="Calibri" panose="020F0502020204030204" pitchFamily="34" charset="0"/>
              </a:rPr>
              <a:t>Key figures emanating from the 333 state coastal property leases nationally:</a:t>
            </a:r>
          </a:p>
          <a:p>
            <a:pPr marL="1213200" lvl="2"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Annual </a:t>
            </a:r>
            <a:r>
              <a:rPr lang="en-ZA" sz="2400" dirty="0">
                <a:solidFill>
                  <a:prstClr val="black">
                    <a:lumMod val="65000"/>
                    <a:lumOff val="35000"/>
                  </a:prstClr>
                </a:solidFill>
                <a:latin typeface="Calibri" panose="020F0502020204030204" pitchFamily="34" charset="0"/>
              </a:rPr>
              <a:t>revenue received: </a:t>
            </a:r>
            <a:r>
              <a:rPr lang="en-ZA" sz="2400" b="1" dirty="0" smtClean="0">
                <a:solidFill>
                  <a:schemeClr val="accent6">
                    <a:lumMod val="75000"/>
                  </a:schemeClr>
                </a:solidFill>
                <a:latin typeface="Calibri" panose="020F0502020204030204" pitchFamily="34" charset="0"/>
              </a:rPr>
              <a:t>R16,702,251.24</a:t>
            </a:r>
          </a:p>
          <a:p>
            <a:pPr marL="1213200" lvl="2" indent="-457200" algn="just">
              <a:lnSpc>
                <a:spcPct val="80000"/>
              </a:lnSpc>
              <a:spcAft>
                <a:spcPts val="600"/>
              </a:spcAft>
              <a:buClr>
                <a:prstClr val="black">
                  <a:lumMod val="65000"/>
                  <a:lumOff val="35000"/>
                </a:prstClr>
              </a:buClr>
              <a:buSzPct val="80000"/>
              <a:buFont typeface="Calibri" panose="020F0502020204030204" pitchFamily="34" charset="0"/>
              <a:buChar char="»"/>
            </a:pPr>
            <a:r>
              <a:rPr lang="en-ZA" sz="2400" dirty="0" smtClean="0">
                <a:solidFill>
                  <a:prstClr val="black">
                    <a:lumMod val="65000"/>
                    <a:lumOff val="35000"/>
                  </a:prstClr>
                </a:solidFill>
                <a:latin typeface="Calibri" panose="020F0502020204030204" pitchFamily="34" charset="0"/>
              </a:rPr>
              <a:t>Total number of people currently employed at companies currently occupying DPW property: Approximately </a:t>
            </a:r>
            <a:r>
              <a:rPr lang="en-ZA" sz="2400" b="1" dirty="0" smtClean="0">
                <a:solidFill>
                  <a:prstClr val="black">
                    <a:lumMod val="65000"/>
                    <a:lumOff val="35000"/>
                  </a:prstClr>
                </a:solidFill>
                <a:latin typeface="Calibri" panose="020F0502020204030204" pitchFamily="34" charset="0"/>
              </a:rPr>
              <a:t>5,594 Jobs (Unaudited and supplied by Lessees)</a:t>
            </a:r>
          </a:p>
        </p:txBody>
      </p:sp>
    </p:spTree>
    <p:extLst>
      <p:ext uri="{BB962C8B-B14F-4D97-AF65-F5344CB8AC3E}">
        <p14:creationId xmlns:p14="http://schemas.microsoft.com/office/powerpoint/2010/main" xmlns="" val="3533654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6982"/>
            <a:ext cx="11893709" cy="1489639"/>
          </a:xfr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p>
        </p:txBody>
      </p:sp>
      <p:sp>
        <p:nvSpPr>
          <p:cNvPr id="3" name="Content Placeholder 2"/>
          <p:cNvSpPr>
            <a:spLocks noGrp="1"/>
          </p:cNvSpPr>
          <p:nvPr>
            <p:ph idx="1"/>
          </p:nvPr>
        </p:nvSpPr>
        <p:spPr>
          <a:xfrm>
            <a:off x="696686" y="2263775"/>
            <a:ext cx="10809514" cy="3048000"/>
          </a:xfrm>
        </p:spPr>
        <p:txBody>
          <a:bodyPr>
            <a:noAutofit/>
          </a:bodyPr>
          <a:lstStyle/>
          <a:p>
            <a:pPr marL="379186" marR="0" lvl="0" indent="-342900" algn="l" defTabSz="725722" rtl="0" eaLnBrk="1" fontAlgn="auto" latinLnBrk="0" hangingPunct="1">
              <a:lnSpc>
                <a:spcPct val="80000"/>
              </a:lnSpc>
              <a:spcAft>
                <a:spcPts val="600"/>
              </a:spcAft>
              <a:buClr>
                <a:sysClr val="windowText" lastClr="000000">
                  <a:lumMod val="65000"/>
                  <a:lumOff val="35000"/>
                </a:sysClr>
              </a:buClr>
              <a:buSzPct val="80000"/>
              <a:tabLst/>
              <a:defRPr/>
            </a:pPr>
            <a:r>
              <a:rPr lang="en-ZA" sz="2400" b="1" kern="1200" dirty="0" smtClean="0">
                <a:solidFill>
                  <a:sysClr val="windowText" lastClr="000000">
                    <a:lumMod val="65000"/>
                    <a:lumOff val="35000"/>
                  </a:sysClr>
                </a:solidFill>
              </a:rPr>
              <a:t>In October </a:t>
            </a:r>
            <a:r>
              <a:rPr lang="en-ZA" sz="2400" b="1" kern="1200" dirty="0">
                <a:solidFill>
                  <a:sysClr val="windowText" lastClr="000000">
                    <a:lumMod val="65000"/>
                    <a:lumOff val="35000"/>
                  </a:sysClr>
                </a:solidFill>
              </a:rPr>
              <a:t>2015 </a:t>
            </a:r>
            <a:r>
              <a:rPr lang="en-ZA" sz="2400" kern="1200" dirty="0">
                <a:solidFill>
                  <a:sysClr val="windowText" lastClr="000000">
                    <a:lumMod val="65000"/>
                    <a:lumOff val="35000"/>
                  </a:sysClr>
                </a:solidFill>
              </a:rPr>
              <a:t>– during the </a:t>
            </a:r>
            <a:r>
              <a:rPr lang="en-ZA" sz="2400" b="1" kern="1200" dirty="0">
                <a:solidFill>
                  <a:sysClr val="windowText" lastClr="000000">
                    <a:lumMod val="65000"/>
                    <a:lumOff val="35000"/>
                  </a:sysClr>
                </a:solidFill>
              </a:rPr>
              <a:t>Operation </a:t>
            </a:r>
            <a:r>
              <a:rPr lang="en-ZA" sz="2400" b="1" kern="1200" dirty="0" smtClean="0">
                <a:solidFill>
                  <a:sysClr val="windowText" lastClr="000000">
                    <a:lumMod val="65000"/>
                    <a:lumOff val="35000"/>
                  </a:sysClr>
                </a:solidFill>
              </a:rPr>
              <a:t>Phakisa : Oceans Economy Laboratory </a:t>
            </a:r>
            <a:r>
              <a:rPr lang="en-ZA" sz="2400" b="1" kern="1200" dirty="0">
                <a:solidFill>
                  <a:sysClr val="windowText" lastClr="000000">
                    <a:lumMod val="65000"/>
                    <a:lumOff val="35000"/>
                  </a:sysClr>
                </a:solidFill>
              </a:rPr>
              <a:t>review workshop</a:t>
            </a:r>
            <a:r>
              <a:rPr lang="en-ZA" sz="2400" kern="1200" dirty="0">
                <a:solidFill>
                  <a:sysClr val="windowText" lastClr="000000">
                    <a:lumMod val="65000"/>
                    <a:lumOff val="35000"/>
                  </a:sysClr>
                </a:solidFill>
              </a:rPr>
              <a:t>: </a:t>
            </a:r>
            <a:endParaRPr lang="en-ZA" sz="2400" dirty="0" smtClean="0">
              <a:solidFill>
                <a:schemeClr val="tx1">
                  <a:lumMod val="65000"/>
                  <a:lumOff val="35000"/>
                </a:schemeClr>
              </a:solidFill>
            </a:endParaRPr>
          </a:p>
          <a:p>
            <a:pPr marL="914400" lvl="1" indent="-457200" algn="just">
              <a:lnSpc>
                <a:spcPct val="80000"/>
              </a:lnSpc>
              <a:spcAft>
                <a:spcPts val="600"/>
              </a:spcAft>
            </a:pPr>
            <a:r>
              <a:rPr lang="en-ZA" sz="2400" dirty="0" smtClean="0">
                <a:solidFill>
                  <a:schemeClr val="tx1">
                    <a:lumMod val="65000"/>
                    <a:lumOff val="35000"/>
                  </a:schemeClr>
                </a:solidFill>
              </a:rPr>
              <a:t>Small Harbours was elevated as a separate focus area arising from a Cabinet Decision in 2015</a:t>
            </a:r>
          </a:p>
          <a:p>
            <a:pPr marL="914400" lvl="1" indent="-457200" algn="just">
              <a:lnSpc>
                <a:spcPct val="80000"/>
              </a:lnSpc>
              <a:spcAft>
                <a:spcPts val="600"/>
              </a:spcAft>
            </a:pPr>
            <a:r>
              <a:rPr lang="en-ZA" sz="2400" dirty="0" smtClean="0">
                <a:solidFill>
                  <a:schemeClr val="tx1">
                    <a:lumMod val="65000"/>
                    <a:lumOff val="35000"/>
                  </a:schemeClr>
                </a:solidFill>
              </a:rPr>
              <a:t>DPW as the leading department is expected to convene a Small Harbours and State Coastal Property Development Laboratory</a:t>
            </a:r>
            <a:endParaRPr lang="en-ZA" sz="2400" dirty="0" smtClean="0"/>
          </a:p>
        </p:txBody>
      </p:sp>
      <p:pic>
        <p:nvPicPr>
          <p:cNvPr id="7" name="Picture 6"/>
          <p:cNvPicPr>
            <a:picLocks noChangeAspect="1"/>
          </p:cNvPicPr>
          <p:nvPr/>
        </p:nvPicPr>
        <p:blipFill>
          <a:blip r:embed="rId4" cstate="print"/>
          <a:stretch>
            <a:fillRect/>
          </a:stretch>
        </p:blipFill>
        <p:spPr>
          <a:xfrm>
            <a:off x="228600" y="5692775"/>
            <a:ext cx="10553700" cy="2819400"/>
          </a:xfrm>
          <a:prstGeom prst="rect">
            <a:avLst/>
          </a:prstGeom>
        </p:spPr>
      </p:pic>
    </p:spTree>
    <p:extLst>
      <p:ext uri="{BB962C8B-B14F-4D97-AF65-F5344CB8AC3E}">
        <p14:creationId xmlns:p14="http://schemas.microsoft.com/office/powerpoint/2010/main" xmlns="" val="9395111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82775"/>
            <a:ext cx="10733314" cy="6258722"/>
          </a:xfrm>
        </p:spPr>
        <p:txBody>
          <a:bodyPr>
            <a:noAutofit/>
          </a:bodyPr>
          <a:lstStyle/>
          <a:p>
            <a:pPr marL="44450" indent="0" algn="l">
              <a:lnSpc>
                <a:spcPct val="80000"/>
              </a:lnSpc>
              <a:spcAft>
                <a:spcPts val="600"/>
              </a:spcAft>
              <a:buNone/>
            </a:pPr>
            <a:r>
              <a:rPr lang="en-ZA" sz="2400" b="1" dirty="0" smtClean="0">
                <a:solidFill>
                  <a:schemeClr val="tx1">
                    <a:lumMod val="65000"/>
                    <a:lumOff val="35000"/>
                  </a:schemeClr>
                </a:solidFill>
              </a:rPr>
              <a:t>Progress to date:</a:t>
            </a:r>
          </a:p>
          <a:p>
            <a:pPr marL="514350" indent="-514350" algn="just">
              <a:lnSpc>
                <a:spcPct val="80000"/>
              </a:lnSpc>
              <a:spcAft>
                <a:spcPts val="600"/>
              </a:spcAft>
              <a:buFont typeface="+mj-lt"/>
              <a:buAutoNum type="arabicPeriod"/>
            </a:pPr>
            <a:r>
              <a:rPr lang="en-ZA" sz="2400" b="1" dirty="0" smtClean="0">
                <a:solidFill>
                  <a:schemeClr val="tx1">
                    <a:lumMod val="65000"/>
                    <a:lumOff val="35000"/>
                  </a:schemeClr>
                </a:solidFill>
              </a:rPr>
              <a:t>Municipal </a:t>
            </a:r>
            <a:r>
              <a:rPr lang="en-ZA" sz="2400" b="1" dirty="0">
                <a:solidFill>
                  <a:schemeClr val="tx1">
                    <a:lumMod val="65000"/>
                    <a:lumOff val="35000"/>
                  </a:schemeClr>
                </a:solidFill>
              </a:rPr>
              <a:t>and provincial briefings</a:t>
            </a:r>
            <a:r>
              <a:rPr lang="en-ZA" sz="2400" dirty="0">
                <a:solidFill>
                  <a:schemeClr val="tx1">
                    <a:lumMod val="65000"/>
                    <a:lumOff val="35000"/>
                  </a:schemeClr>
                </a:solidFill>
              </a:rPr>
              <a:t>/ pre –lab engagements have </a:t>
            </a:r>
            <a:r>
              <a:rPr lang="en-ZA" sz="2400" dirty="0" smtClean="0">
                <a:solidFill>
                  <a:schemeClr val="tx1">
                    <a:lumMod val="65000"/>
                    <a:lumOff val="35000"/>
                  </a:schemeClr>
                </a:solidFill>
              </a:rPr>
              <a:t>been completed in March 2017.</a:t>
            </a:r>
          </a:p>
          <a:p>
            <a:pPr marL="514350" indent="-514350" algn="just">
              <a:lnSpc>
                <a:spcPct val="80000"/>
              </a:lnSpc>
              <a:spcAft>
                <a:spcPts val="600"/>
              </a:spcAft>
              <a:buFont typeface="+mj-lt"/>
              <a:buAutoNum type="arabicPeriod"/>
            </a:pPr>
            <a:r>
              <a:rPr lang="en-ZA" sz="2400" b="1" dirty="0" smtClean="0">
                <a:solidFill>
                  <a:schemeClr val="tx1">
                    <a:lumMod val="65000"/>
                    <a:lumOff val="35000"/>
                  </a:schemeClr>
                </a:solidFill>
              </a:rPr>
              <a:t>Public </a:t>
            </a:r>
            <a:r>
              <a:rPr lang="en-ZA" sz="2400" b="1" dirty="0">
                <a:solidFill>
                  <a:schemeClr val="tx1">
                    <a:lumMod val="65000"/>
                    <a:lumOff val="35000"/>
                  </a:schemeClr>
                </a:solidFill>
              </a:rPr>
              <a:t>participation </a:t>
            </a:r>
            <a:r>
              <a:rPr lang="en-ZA" sz="2400" dirty="0">
                <a:solidFill>
                  <a:schemeClr val="tx1">
                    <a:lumMod val="65000"/>
                    <a:lumOff val="35000"/>
                  </a:schemeClr>
                </a:solidFill>
              </a:rPr>
              <a:t>sessions have </a:t>
            </a:r>
            <a:r>
              <a:rPr lang="en-ZA" sz="2400" dirty="0" smtClean="0">
                <a:solidFill>
                  <a:schemeClr val="tx1">
                    <a:lumMod val="65000"/>
                    <a:lumOff val="35000"/>
                  </a:schemeClr>
                </a:solidFill>
              </a:rPr>
              <a:t>begun</a:t>
            </a:r>
          </a:p>
          <a:p>
            <a:pPr marL="514350" indent="-514350" algn="just">
              <a:lnSpc>
                <a:spcPct val="80000"/>
              </a:lnSpc>
              <a:spcAft>
                <a:spcPts val="600"/>
              </a:spcAft>
              <a:buFont typeface="+mj-lt"/>
              <a:buAutoNum type="arabicPeriod"/>
            </a:pPr>
            <a:r>
              <a:rPr lang="en-ZA" sz="2400" b="1" dirty="0" smtClean="0">
                <a:solidFill>
                  <a:schemeClr val="tx1">
                    <a:lumMod val="65000"/>
                    <a:lumOff val="35000"/>
                  </a:schemeClr>
                </a:solidFill>
              </a:rPr>
              <a:t>Focused </a:t>
            </a:r>
            <a:r>
              <a:rPr lang="en-ZA" sz="2400" b="1" dirty="0">
                <a:solidFill>
                  <a:schemeClr val="tx1">
                    <a:lumMod val="65000"/>
                    <a:lumOff val="35000"/>
                  </a:schemeClr>
                </a:solidFill>
              </a:rPr>
              <a:t>discussions </a:t>
            </a:r>
            <a:r>
              <a:rPr lang="en-ZA" sz="2400" dirty="0">
                <a:solidFill>
                  <a:schemeClr val="tx1">
                    <a:lumMod val="65000"/>
                    <a:lumOff val="35000"/>
                  </a:schemeClr>
                </a:solidFill>
              </a:rPr>
              <a:t>have been held in the following areas:</a:t>
            </a:r>
          </a:p>
          <a:p>
            <a:pPr marL="971550" lvl="1" indent="-433388" algn="just">
              <a:lnSpc>
                <a:spcPct val="80000"/>
              </a:lnSpc>
              <a:spcAft>
                <a:spcPts val="600"/>
              </a:spcAft>
              <a:buFont typeface="+mj-lt"/>
              <a:buAutoNum type="alphaLcParenR"/>
            </a:pPr>
            <a:r>
              <a:rPr lang="en-ZA" sz="2400" dirty="0" smtClean="0">
                <a:solidFill>
                  <a:schemeClr val="tx1">
                    <a:lumMod val="65000"/>
                    <a:lumOff val="35000"/>
                  </a:schemeClr>
                </a:solidFill>
              </a:rPr>
              <a:t>Education</a:t>
            </a:r>
            <a:r>
              <a:rPr lang="en-ZA" sz="2400" dirty="0">
                <a:solidFill>
                  <a:schemeClr val="tx1">
                    <a:lumMod val="65000"/>
                    <a:lumOff val="35000"/>
                  </a:schemeClr>
                </a:solidFill>
              </a:rPr>
              <a:t>/ Training/ Skills Development and Legal </a:t>
            </a:r>
            <a:r>
              <a:rPr lang="en-ZA" sz="2400" dirty="0" smtClean="0">
                <a:solidFill>
                  <a:schemeClr val="tx1">
                    <a:lumMod val="65000"/>
                    <a:lumOff val="35000"/>
                  </a:schemeClr>
                </a:solidFill>
              </a:rPr>
              <a:t>matters</a:t>
            </a:r>
          </a:p>
          <a:p>
            <a:pPr marL="971550" lvl="1" indent="-433388" algn="just">
              <a:lnSpc>
                <a:spcPct val="80000"/>
              </a:lnSpc>
              <a:spcAft>
                <a:spcPts val="600"/>
              </a:spcAft>
              <a:buFont typeface="+mj-lt"/>
              <a:buAutoNum type="alphaLcParenR"/>
            </a:pPr>
            <a:r>
              <a:rPr lang="en-ZA" sz="2400" dirty="0" smtClean="0">
                <a:solidFill>
                  <a:schemeClr val="tx1">
                    <a:lumMod val="65000"/>
                    <a:lumOff val="35000"/>
                  </a:schemeClr>
                </a:solidFill>
              </a:rPr>
              <a:t>Harbour </a:t>
            </a:r>
            <a:r>
              <a:rPr lang="en-ZA" sz="2400" dirty="0">
                <a:solidFill>
                  <a:schemeClr val="tx1">
                    <a:lumMod val="65000"/>
                    <a:lumOff val="35000"/>
                  </a:schemeClr>
                </a:solidFill>
              </a:rPr>
              <a:t>and Coastline Security and </a:t>
            </a:r>
            <a:r>
              <a:rPr lang="en-ZA" sz="2400" dirty="0" smtClean="0">
                <a:solidFill>
                  <a:schemeClr val="tx1">
                    <a:lumMod val="65000"/>
                    <a:lumOff val="35000"/>
                  </a:schemeClr>
                </a:solidFill>
              </a:rPr>
              <a:t>Employment</a:t>
            </a:r>
          </a:p>
          <a:p>
            <a:pPr marL="971550" lvl="1" indent="-433388" algn="just">
              <a:lnSpc>
                <a:spcPct val="80000"/>
              </a:lnSpc>
              <a:spcAft>
                <a:spcPts val="600"/>
              </a:spcAft>
              <a:buFont typeface="+mj-lt"/>
              <a:buAutoNum type="alphaLcParenR"/>
            </a:pPr>
            <a:r>
              <a:rPr lang="en-ZA" sz="2400" dirty="0" smtClean="0">
                <a:solidFill>
                  <a:schemeClr val="tx1">
                    <a:lumMod val="65000"/>
                    <a:lumOff val="35000"/>
                  </a:schemeClr>
                </a:solidFill>
              </a:rPr>
              <a:t>Economic </a:t>
            </a:r>
            <a:r>
              <a:rPr lang="en-ZA" sz="2400" dirty="0">
                <a:solidFill>
                  <a:schemeClr val="tx1">
                    <a:lumMod val="65000"/>
                    <a:lumOff val="35000"/>
                  </a:schemeClr>
                </a:solidFill>
              </a:rPr>
              <a:t>and Infrastructure Development: and its Alignment of proposed projects with SDFs and IDPs</a:t>
            </a:r>
          </a:p>
          <a:p>
            <a:pPr marL="514350" indent="-514350" algn="just">
              <a:lnSpc>
                <a:spcPct val="80000"/>
              </a:lnSpc>
              <a:spcAft>
                <a:spcPts val="600"/>
              </a:spcAft>
              <a:buFont typeface="+mj-lt"/>
              <a:buAutoNum type="arabicPeriod" startAt="4"/>
            </a:pPr>
            <a:r>
              <a:rPr lang="en-ZA" sz="2400" dirty="0" smtClean="0">
                <a:solidFill>
                  <a:schemeClr val="tx1">
                    <a:lumMod val="65000"/>
                    <a:lumOff val="35000"/>
                  </a:schemeClr>
                </a:solidFill>
              </a:rPr>
              <a:t>The </a:t>
            </a:r>
            <a:r>
              <a:rPr lang="en-ZA" sz="2400" dirty="0">
                <a:solidFill>
                  <a:schemeClr val="tx1">
                    <a:lumMod val="65000"/>
                    <a:lumOff val="35000"/>
                  </a:schemeClr>
                </a:solidFill>
              </a:rPr>
              <a:t>Pre-Laboratory consultations with all the coastal municipalities allowed us to obtain a </a:t>
            </a:r>
            <a:r>
              <a:rPr lang="en-ZA" sz="2400" b="1" dirty="0">
                <a:solidFill>
                  <a:schemeClr val="tx1">
                    <a:lumMod val="65000"/>
                    <a:lumOff val="35000"/>
                  </a:schemeClr>
                </a:solidFill>
              </a:rPr>
              <a:t>preliminary list of priority projects for each province </a:t>
            </a:r>
            <a:r>
              <a:rPr lang="en-ZA" sz="2400" dirty="0">
                <a:solidFill>
                  <a:schemeClr val="tx1">
                    <a:lumMod val="65000"/>
                    <a:lumOff val="35000"/>
                  </a:schemeClr>
                </a:solidFill>
              </a:rPr>
              <a:t>heading into </a:t>
            </a:r>
            <a:r>
              <a:rPr lang="en-ZA" sz="2400" b="1" dirty="0" smtClean="0">
                <a:solidFill>
                  <a:schemeClr val="tx1">
                    <a:lumMod val="65000"/>
                    <a:lumOff val="35000"/>
                  </a:schemeClr>
                </a:solidFill>
              </a:rPr>
              <a:t>Investor Conference </a:t>
            </a:r>
            <a:r>
              <a:rPr lang="en-ZA" sz="2400" dirty="0" smtClean="0">
                <a:solidFill>
                  <a:schemeClr val="tx1">
                    <a:lumMod val="65000"/>
                    <a:lumOff val="35000"/>
                  </a:schemeClr>
                </a:solidFill>
              </a:rPr>
              <a:t>in</a:t>
            </a:r>
            <a:r>
              <a:rPr lang="en-ZA" sz="2400" b="1" dirty="0" smtClean="0">
                <a:solidFill>
                  <a:schemeClr val="tx1">
                    <a:lumMod val="65000"/>
                    <a:lumOff val="35000"/>
                  </a:schemeClr>
                </a:solidFill>
              </a:rPr>
              <a:t> August 2017 </a:t>
            </a:r>
            <a:r>
              <a:rPr lang="en-ZA" sz="2400" dirty="0" smtClean="0">
                <a:solidFill>
                  <a:schemeClr val="tx1">
                    <a:lumMod val="65000"/>
                    <a:lumOff val="35000"/>
                  </a:schemeClr>
                </a:solidFill>
              </a:rPr>
              <a:t>and the </a:t>
            </a:r>
            <a:r>
              <a:rPr lang="en-ZA" sz="2400" b="1" dirty="0" smtClean="0">
                <a:solidFill>
                  <a:schemeClr val="tx1">
                    <a:lumMod val="65000"/>
                    <a:lumOff val="35000"/>
                  </a:schemeClr>
                </a:solidFill>
              </a:rPr>
              <a:t>National Laboratory </a:t>
            </a:r>
            <a:r>
              <a:rPr lang="en-ZA" sz="2400" dirty="0" smtClean="0">
                <a:solidFill>
                  <a:schemeClr val="tx1">
                    <a:lumMod val="65000"/>
                    <a:lumOff val="35000"/>
                  </a:schemeClr>
                </a:solidFill>
              </a:rPr>
              <a:t>estimated </a:t>
            </a:r>
            <a:r>
              <a:rPr lang="en-ZA" sz="2400" dirty="0">
                <a:solidFill>
                  <a:schemeClr val="tx1">
                    <a:lumMod val="65000"/>
                    <a:lumOff val="35000"/>
                  </a:schemeClr>
                </a:solidFill>
              </a:rPr>
              <a:t>to begin in </a:t>
            </a:r>
            <a:r>
              <a:rPr lang="en-ZA" sz="2400" dirty="0" smtClean="0">
                <a:solidFill>
                  <a:schemeClr val="tx1">
                    <a:lumMod val="65000"/>
                    <a:lumOff val="35000"/>
                  </a:schemeClr>
                </a:solidFill>
              </a:rPr>
              <a:t>October </a:t>
            </a:r>
            <a:r>
              <a:rPr lang="en-ZA" sz="2400" dirty="0">
                <a:solidFill>
                  <a:schemeClr val="tx1">
                    <a:lumMod val="65000"/>
                    <a:lumOff val="35000"/>
                  </a:schemeClr>
                </a:solidFill>
              </a:rPr>
              <a:t>2017 </a:t>
            </a:r>
            <a:endParaRPr lang="en-ZA" sz="2400" dirty="0" smtClean="0">
              <a:solidFill>
                <a:schemeClr val="tx1">
                  <a:lumMod val="65000"/>
                  <a:lumOff val="35000"/>
                </a:schemeClr>
              </a:solidFill>
            </a:endParaRPr>
          </a:p>
          <a:p>
            <a:pPr marL="514350" indent="-514350" algn="just">
              <a:lnSpc>
                <a:spcPct val="80000"/>
              </a:lnSpc>
              <a:spcAft>
                <a:spcPts val="600"/>
              </a:spcAft>
              <a:buFont typeface="+mj-lt"/>
              <a:buAutoNum type="arabicPeriod" startAt="4"/>
            </a:pPr>
            <a:r>
              <a:rPr lang="en-ZA" sz="2400" dirty="0">
                <a:solidFill>
                  <a:schemeClr val="tx1">
                    <a:lumMod val="65000"/>
                    <a:lumOff val="35000"/>
                  </a:schemeClr>
                </a:solidFill>
              </a:rPr>
              <a:t>The </a:t>
            </a:r>
            <a:r>
              <a:rPr lang="en-ZA" sz="2400" dirty="0" smtClean="0">
                <a:solidFill>
                  <a:schemeClr val="tx1">
                    <a:lumMod val="65000"/>
                    <a:lumOff val="35000"/>
                  </a:schemeClr>
                </a:solidFill>
              </a:rPr>
              <a:t>main </a:t>
            </a:r>
            <a:r>
              <a:rPr lang="en-ZA" sz="2400" b="1" dirty="0" smtClean="0">
                <a:solidFill>
                  <a:schemeClr val="tx1">
                    <a:lumMod val="65000"/>
                    <a:lumOff val="35000"/>
                  </a:schemeClr>
                </a:solidFill>
              </a:rPr>
              <a:t>purpose </a:t>
            </a:r>
            <a:r>
              <a:rPr lang="en-ZA" sz="2400" b="1" dirty="0">
                <a:solidFill>
                  <a:schemeClr val="tx1">
                    <a:lumMod val="65000"/>
                    <a:lumOff val="35000"/>
                  </a:schemeClr>
                </a:solidFill>
              </a:rPr>
              <a:t>of our engagements with </a:t>
            </a:r>
            <a:r>
              <a:rPr lang="en-ZA" sz="2400" b="1" dirty="0" smtClean="0">
                <a:solidFill>
                  <a:schemeClr val="tx1">
                    <a:lumMod val="65000"/>
                    <a:lumOff val="35000"/>
                  </a:schemeClr>
                </a:solidFill>
              </a:rPr>
              <a:t>coastal municipalities </a:t>
            </a:r>
          </a:p>
          <a:p>
            <a:pPr marL="985838" indent="-447675" algn="just">
              <a:lnSpc>
                <a:spcPct val="80000"/>
              </a:lnSpc>
              <a:spcAft>
                <a:spcPts val="600"/>
              </a:spcAft>
              <a:buFont typeface="+mj-lt"/>
              <a:buAutoNum type="alphaLcParenR"/>
            </a:pPr>
            <a:r>
              <a:rPr lang="en-ZA" sz="2400" dirty="0" smtClean="0">
                <a:solidFill>
                  <a:schemeClr val="tx1">
                    <a:lumMod val="65000"/>
                    <a:lumOff val="35000"/>
                  </a:schemeClr>
                </a:solidFill>
              </a:rPr>
              <a:t>Is to ensure that proposed projects are endorsed by municipalities and included </a:t>
            </a:r>
            <a:r>
              <a:rPr lang="en-ZA" sz="2400" dirty="0">
                <a:solidFill>
                  <a:schemeClr val="tx1">
                    <a:lumMod val="65000"/>
                    <a:lumOff val="35000"/>
                  </a:schemeClr>
                </a:solidFill>
              </a:rPr>
              <a:t>in </a:t>
            </a:r>
            <a:r>
              <a:rPr lang="en-ZA" sz="2400" dirty="0" smtClean="0">
                <a:solidFill>
                  <a:schemeClr val="tx1">
                    <a:lumMod val="65000"/>
                    <a:lumOff val="35000"/>
                  </a:schemeClr>
                </a:solidFill>
              </a:rPr>
              <a:t>municipal Infrastructure Development Plans</a:t>
            </a:r>
          </a:p>
          <a:p>
            <a:pPr marL="985838" indent="-447675" algn="just">
              <a:lnSpc>
                <a:spcPct val="80000"/>
              </a:lnSpc>
              <a:spcAft>
                <a:spcPts val="600"/>
              </a:spcAft>
              <a:buFont typeface="+mj-lt"/>
              <a:buAutoNum type="alphaLcParenR"/>
            </a:pPr>
            <a:r>
              <a:rPr lang="en-ZA" sz="2400" dirty="0" smtClean="0">
                <a:solidFill>
                  <a:schemeClr val="tx1">
                    <a:lumMod val="65000"/>
                    <a:lumOff val="35000"/>
                  </a:schemeClr>
                </a:solidFill>
              </a:rPr>
              <a:t>To ensure that municipalities commit to expediting </a:t>
            </a:r>
            <a:r>
              <a:rPr lang="en-ZA" sz="2400" dirty="0">
                <a:solidFill>
                  <a:schemeClr val="tx1">
                    <a:lumMod val="65000"/>
                    <a:lumOff val="35000"/>
                  </a:schemeClr>
                </a:solidFill>
              </a:rPr>
              <a:t>the approval of zoning and other municipal approvals in relation to the projects </a:t>
            </a:r>
            <a:r>
              <a:rPr lang="en-ZA" sz="2400" dirty="0" smtClean="0">
                <a:solidFill>
                  <a:schemeClr val="tx1">
                    <a:lumMod val="65000"/>
                    <a:lumOff val="35000"/>
                  </a:schemeClr>
                </a:solidFill>
              </a:rPr>
              <a:t>proposed</a:t>
            </a:r>
            <a:endParaRPr lang="en-ZA" sz="2400" dirty="0" smtClean="0"/>
          </a:p>
        </p:txBody>
      </p:sp>
      <p:sp>
        <p:nvSpPr>
          <p:cNvPr id="15" name="Title 1"/>
          <p:cNvSpPr>
            <a:spLocks noGrp="1"/>
          </p:cNvSpPr>
          <p:nvPr>
            <p:ph type="title"/>
          </p:nvPr>
        </p:nvSpPr>
        <p:spPr>
          <a:xfrm>
            <a:off x="152400" y="296982"/>
            <a:ext cx="11893709" cy="1489639"/>
          </a:xfr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2775461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
        <p:nvSpPr>
          <p:cNvPr id="3" name="Content Placeholder 2"/>
          <p:cNvSpPr>
            <a:spLocks noGrp="1"/>
          </p:cNvSpPr>
          <p:nvPr>
            <p:ph idx="1"/>
          </p:nvPr>
        </p:nvSpPr>
        <p:spPr>
          <a:xfrm>
            <a:off x="580197" y="2187575"/>
            <a:ext cx="11038114" cy="6258722"/>
          </a:xfrm>
        </p:spPr>
        <p:txBody>
          <a:bodyPr>
            <a:normAutofit/>
          </a:bodyPr>
          <a:lstStyle/>
          <a:p>
            <a:pPr marL="44450" indent="0">
              <a:lnSpc>
                <a:spcPct val="80000"/>
              </a:lnSpc>
              <a:spcAft>
                <a:spcPts val="600"/>
              </a:spcAft>
              <a:buNone/>
            </a:pPr>
            <a:r>
              <a:rPr lang="en-ZA" sz="2400" b="1" dirty="0" smtClean="0">
                <a:solidFill>
                  <a:schemeClr val="tx1">
                    <a:lumMod val="65000"/>
                    <a:lumOff val="35000"/>
                  </a:schemeClr>
                </a:solidFill>
                <a:latin typeface="+mn-lt"/>
              </a:rPr>
              <a:t>Municipalities Consulted to date:</a:t>
            </a:r>
            <a:endParaRPr lang="en-ZA" sz="2400" b="1" dirty="0">
              <a:solidFill>
                <a:schemeClr val="tx1">
                  <a:lumMod val="65000"/>
                  <a:lumOff val="35000"/>
                </a:schemeClr>
              </a:solidFill>
              <a:latin typeface="+mn-lt"/>
            </a:endParaRPr>
          </a:p>
          <a:p>
            <a:pPr marL="571500" indent="-571500">
              <a:lnSpc>
                <a:spcPct val="80000"/>
              </a:lnSpc>
              <a:spcAft>
                <a:spcPts val="600"/>
              </a:spcAft>
            </a:pPr>
            <a:r>
              <a:rPr lang="en-ZA" sz="2400" b="1" i="1" dirty="0" smtClean="0">
                <a:solidFill>
                  <a:schemeClr val="tx1">
                    <a:lumMod val="65000"/>
                    <a:lumOff val="35000"/>
                  </a:schemeClr>
                </a:solidFill>
                <a:latin typeface="+mn-lt"/>
              </a:rPr>
              <a:t>Northern </a:t>
            </a:r>
            <a:r>
              <a:rPr lang="en-ZA" sz="2400" b="1" i="1" dirty="0">
                <a:solidFill>
                  <a:schemeClr val="tx1">
                    <a:lumMod val="65000"/>
                    <a:lumOff val="35000"/>
                  </a:schemeClr>
                </a:solidFill>
                <a:latin typeface="+mn-lt"/>
              </a:rPr>
              <a:t>Cape</a:t>
            </a:r>
            <a:endParaRPr lang="en-ZA" sz="2400" i="1" dirty="0">
              <a:solidFill>
                <a:schemeClr val="tx1">
                  <a:lumMod val="65000"/>
                  <a:lumOff val="35000"/>
                </a:schemeClr>
              </a:solidFill>
              <a:latin typeface="+mn-lt"/>
            </a:endParaRPr>
          </a:p>
          <a:p>
            <a:pPr marL="1076325" indent="-514350">
              <a:lnSpc>
                <a:spcPct val="80000"/>
              </a:lnSpc>
              <a:spcAft>
                <a:spcPts val="600"/>
              </a:spcAft>
              <a:buFont typeface="+mj-lt"/>
              <a:buAutoNum type="arabicPeriod"/>
            </a:pPr>
            <a:r>
              <a:rPr lang="en-ZA" sz="2400" b="1" dirty="0" smtClean="0">
                <a:solidFill>
                  <a:schemeClr val="tx1">
                    <a:lumMod val="65000"/>
                    <a:lumOff val="35000"/>
                  </a:schemeClr>
                </a:solidFill>
                <a:latin typeface="+mn-lt"/>
              </a:rPr>
              <a:t>Namakwa </a:t>
            </a:r>
            <a:r>
              <a:rPr lang="en-ZA" sz="2400" b="1" dirty="0">
                <a:solidFill>
                  <a:schemeClr val="tx1">
                    <a:lumMod val="65000"/>
                    <a:lumOff val="35000"/>
                  </a:schemeClr>
                </a:solidFill>
                <a:latin typeface="+mn-lt"/>
              </a:rPr>
              <a:t>District Municipality </a:t>
            </a:r>
          </a:p>
          <a:p>
            <a:pPr marL="1616075" lvl="1" indent="-514350">
              <a:lnSpc>
                <a:spcPct val="80000"/>
              </a:lnSpc>
              <a:spcAft>
                <a:spcPts val="600"/>
              </a:spcAft>
              <a:buFont typeface="+mj-lt"/>
              <a:buAutoNum type="alphaLcParenR"/>
            </a:pPr>
            <a:r>
              <a:rPr lang="en-ZA" sz="2400" dirty="0" smtClean="0">
                <a:solidFill>
                  <a:schemeClr val="tx1">
                    <a:lumMod val="65000"/>
                    <a:lumOff val="35000"/>
                  </a:schemeClr>
                </a:solidFill>
              </a:rPr>
              <a:t>Richtersveld Municipality </a:t>
            </a:r>
            <a:endParaRPr lang="en-ZA" sz="2400" dirty="0">
              <a:solidFill>
                <a:schemeClr val="tx1">
                  <a:lumMod val="65000"/>
                  <a:lumOff val="35000"/>
                </a:schemeClr>
              </a:solidFill>
            </a:endParaRPr>
          </a:p>
          <a:p>
            <a:pPr marL="1616075" lvl="1" indent="-514350">
              <a:lnSpc>
                <a:spcPct val="80000"/>
              </a:lnSpc>
              <a:spcAft>
                <a:spcPts val="600"/>
              </a:spcAft>
              <a:buFont typeface="+mj-lt"/>
              <a:buAutoNum type="alphaLcParenR"/>
            </a:pPr>
            <a:r>
              <a:rPr lang="en-ZA" sz="2400" dirty="0" smtClean="0">
                <a:solidFill>
                  <a:schemeClr val="tx1">
                    <a:lumMod val="65000"/>
                    <a:lumOff val="35000"/>
                  </a:schemeClr>
                </a:solidFill>
              </a:rPr>
              <a:t>Nama Khoi Municipality  </a:t>
            </a:r>
          </a:p>
          <a:p>
            <a:pPr marL="1616075" lvl="1" indent="-514350">
              <a:lnSpc>
                <a:spcPct val="80000"/>
              </a:lnSpc>
              <a:spcAft>
                <a:spcPts val="600"/>
              </a:spcAft>
              <a:buFont typeface="+mj-lt"/>
              <a:buAutoNum type="alphaLcParenR"/>
            </a:pPr>
            <a:r>
              <a:rPr lang="en-ZA" sz="2400" dirty="0" err="1" smtClean="0">
                <a:solidFill>
                  <a:schemeClr val="tx1">
                    <a:lumMod val="65000"/>
                    <a:lumOff val="35000"/>
                  </a:schemeClr>
                </a:solidFill>
              </a:rPr>
              <a:t>Kamiesberg</a:t>
            </a:r>
            <a:r>
              <a:rPr lang="en-ZA" sz="2400" dirty="0" smtClean="0">
                <a:solidFill>
                  <a:schemeClr val="tx1">
                    <a:lumMod val="65000"/>
                    <a:lumOff val="35000"/>
                  </a:schemeClr>
                </a:solidFill>
              </a:rPr>
              <a:t> Municipality </a:t>
            </a:r>
            <a:endParaRPr lang="en-ZA" sz="2400" dirty="0">
              <a:solidFill>
                <a:schemeClr val="tx1">
                  <a:lumMod val="65000"/>
                  <a:lumOff val="35000"/>
                </a:schemeClr>
              </a:solidFill>
            </a:endParaRPr>
          </a:p>
          <a:p>
            <a:pPr>
              <a:lnSpc>
                <a:spcPct val="80000"/>
              </a:lnSpc>
              <a:spcAft>
                <a:spcPts val="600"/>
              </a:spcAft>
            </a:pPr>
            <a:endParaRPr lang="en-ZA" sz="2400" b="1" dirty="0" smtClean="0">
              <a:solidFill>
                <a:schemeClr val="accent6">
                  <a:lumMod val="75000"/>
                </a:schemeClr>
              </a:solidFill>
              <a:latin typeface="+mn-lt"/>
            </a:endParaRPr>
          </a:p>
          <a:p>
            <a:pPr marL="905374" lvl="1" indent="-457291">
              <a:lnSpc>
                <a:spcPct val="80000"/>
              </a:lnSpc>
              <a:spcAft>
                <a:spcPts val="600"/>
              </a:spcAft>
            </a:pPr>
            <a:endParaRPr lang="en-ZA" sz="2400" dirty="0">
              <a:solidFill>
                <a:schemeClr val="accent6">
                  <a:lumMod val="75000"/>
                </a:schemeClr>
              </a:solidFill>
            </a:endParaRPr>
          </a:p>
          <a:p>
            <a:pPr marL="457291" indent="-457291">
              <a:lnSpc>
                <a:spcPct val="80000"/>
              </a:lnSpc>
              <a:spcAft>
                <a:spcPts val="600"/>
              </a:spcAft>
            </a:pPr>
            <a:endParaRPr lang="en-ZA" sz="2400" dirty="0" smtClean="0">
              <a:solidFill>
                <a:schemeClr val="accent6">
                  <a:lumMod val="75000"/>
                </a:schemeClr>
              </a:solidFill>
              <a:latin typeface="+mn-lt"/>
            </a:endParaRPr>
          </a:p>
          <a:p>
            <a:pPr marL="905374" lvl="1" indent="-457291">
              <a:lnSpc>
                <a:spcPct val="80000"/>
              </a:lnSpc>
              <a:spcAft>
                <a:spcPts val="600"/>
              </a:spcAft>
            </a:pPr>
            <a:endParaRPr lang="en-ZA" sz="2400" dirty="0">
              <a:solidFill>
                <a:schemeClr val="accent6">
                  <a:lumMod val="75000"/>
                </a:schemeClr>
              </a:solidFill>
            </a:endParaRPr>
          </a:p>
          <a:p>
            <a:pPr marL="457291" indent="-457291">
              <a:lnSpc>
                <a:spcPct val="80000"/>
              </a:lnSpc>
              <a:spcAft>
                <a:spcPts val="600"/>
              </a:spcAft>
            </a:pPr>
            <a:endParaRPr lang="en-ZA" sz="2400" dirty="0">
              <a:solidFill>
                <a:schemeClr val="accent6">
                  <a:lumMod val="75000"/>
                </a:schemeClr>
              </a:solidFill>
              <a:latin typeface="+mn-lt"/>
            </a:endParaRPr>
          </a:p>
          <a:p>
            <a:pPr>
              <a:lnSpc>
                <a:spcPct val="80000"/>
              </a:lnSpc>
              <a:spcAft>
                <a:spcPts val="600"/>
              </a:spcAft>
            </a:pPr>
            <a:endParaRPr lang="en-ZA" sz="2400" dirty="0" smtClean="0">
              <a:solidFill>
                <a:schemeClr val="accent6">
                  <a:lumMod val="75000"/>
                </a:schemeClr>
              </a:solidFill>
              <a:latin typeface="+mn-lt"/>
            </a:endParaRPr>
          </a:p>
        </p:txBody>
      </p:sp>
    </p:spTree>
    <p:extLst>
      <p:ext uri="{BB962C8B-B14F-4D97-AF65-F5344CB8AC3E}">
        <p14:creationId xmlns:p14="http://schemas.microsoft.com/office/powerpoint/2010/main" xmlns="" val="3129414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6"/>
            <a:ext cx="11893709" cy="1580246"/>
          </a:xfr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p>
        </p:txBody>
      </p:sp>
      <p:sp>
        <p:nvSpPr>
          <p:cNvPr id="3" name="Content Placeholder 2"/>
          <p:cNvSpPr>
            <a:spLocks noGrp="1"/>
          </p:cNvSpPr>
          <p:nvPr>
            <p:ph idx="1"/>
          </p:nvPr>
        </p:nvSpPr>
        <p:spPr>
          <a:xfrm>
            <a:off x="168729" y="1958975"/>
            <a:ext cx="11038114" cy="6258722"/>
          </a:xfrm>
        </p:spPr>
        <p:txBody>
          <a:bodyPr>
            <a:normAutofit/>
          </a:bodyPr>
          <a:lstStyle/>
          <a:p>
            <a:pPr marL="571500" indent="-571500">
              <a:buFont typeface="Wingdings" panose="05000000000000000000" pitchFamily="2" charset="2"/>
              <a:buChar char="§"/>
            </a:pPr>
            <a:r>
              <a:rPr lang="en-ZA" sz="2400" b="1" i="1" dirty="0" smtClean="0">
                <a:latin typeface="+mn-lt"/>
              </a:rPr>
              <a:t>Northern </a:t>
            </a:r>
            <a:r>
              <a:rPr lang="en-ZA" sz="2400" b="1" i="1" dirty="0" smtClean="0"/>
              <a:t>Cape</a:t>
            </a:r>
            <a:endParaRPr lang="en-ZA" sz="2400" i="1" dirty="0" smtClean="0"/>
          </a:p>
          <a:p>
            <a:endParaRPr lang="en-ZA" sz="2400" b="1" dirty="0" smtClean="0">
              <a:latin typeface="+mn-lt"/>
            </a:endParaRPr>
          </a:p>
          <a:p>
            <a:pPr marL="905374" lvl="1" indent="-457291"/>
            <a:endParaRPr lang="en-ZA" sz="2400" dirty="0"/>
          </a:p>
          <a:p>
            <a:pPr marL="457291" indent="-457291"/>
            <a:endParaRPr lang="en-ZA" sz="2400" dirty="0" smtClean="0">
              <a:latin typeface="+mn-lt"/>
            </a:endParaRPr>
          </a:p>
          <a:p>
            <a:pPr marL="905374" lvl="1" indent="-457291"/>
            <a:endParaRPr lang="en-ZA" sz="2400" dirty="0"/>
          </a:p>
          <a:p>
            <a:pPr marL="457291" indent="-457291"/>
            <a:endParaRPr lang="en-ZA" sz="2400" dirty="0">
              <a:latin typeface="+mn-lt"/>
            </a:endParaRPr>
          </a:p>
          <a:p>
            <a:endParaRPr lang="en-ZA" sz="2400" dirty="0" smtClean="0">
              <a:latin typeface="+mn-lt"/>
            </a:endParaRPr>
          </a:p>
        </p:txBody>
      </p:sp>
      <p:pic>
        <p:nvPicPr>
          <p:cNvPr id="4" name="Picture 3"/>
          <p:cNvPicPr>
            <a:picLocks noChangeAspect="1"/>
          </p:cNvPicPr>
          <p:nvPr/>
        </p:nvPicPr>
        <p:blipFill>
          <a:blip r:embed="rId4" cstate="print"/>
          <a:stretch>
            <a:fillRect/>
          </a:stretch>
        </p:blipFill>
        <p:spPr>
          <a:xfrm>
            <a:off x="201386" y="2949575"/>
            <a:ext cx="11518151" cy="3194332"/>
          </a:xfrm>
          <a:prstGeom prst="rect">
            <a:avLst/>
          </a:prstGeom>
        </p:spPr>
      </p:pic>
    </p:spTree>
    <p:extLst>
      <p:ext uri="{BB962C8B-B14F-4D97-AF65-F5344CB8AC3E}">
        <p14:creationId xmlns:p14="http://schemas.microsoft.com/office/powerpoint/2010/main" xmlns="" val="2024192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30176"/>
            <a:ext cx="11893709" cy="1656446"/>
          </a:xfr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p>
        </p:txBody>
      </p:sp>
      <p:sp>
        <p:nvSpPr>
          <p:cNvPr id="3" name="Content Placeholder 2"/>
          <p:cNvSpPr>
            <a:spLocks noGrp="1"/>
          </p:cNvSpPr>
          <p:nvPr>
            <p:ph idx="1"/>
          </p:nvPr>
        </p:nvSpPr>
        <p:spPr>
          <a:xfrm>
            <a:off x="381000" y="1958975"/>
            <a:ext cx="11038114" cy="6258722"/>
          </a:xfrm>
        </p:spPr>
        <p:txBody>
          <a:bodyPr>
            <a:normAutofit fontScale="92500" lnSpcReduction="10000"/>
          </a:bodyPr>
          <a:lstStyle/>
          <a:p>
            <a:r>
              <a:rPr lang="en-ZA" sz="3000" b="1" dirty="0" smtClean="0"/>
              <a:t>Western Cape</a:t>
            </a:r>
            <a:endParaRPr lang="en-ZA" sz="3000" b="1" dirty="0"/>
          </a:p>
          <a:p>
            <a:pPr marL="985838" indent="-538163">
              <a:buFont typeface="+mj-lt"/>
              <a:buAutoNum type="arabicPeriod"/>
            </a:pPr>
            <a:r>
              <a:rPr lang="en-ZA" sz="2800" b="1" dirty="0"/>
              <a:t>West Coast District municipality</a:t>
            </a:r>
          </a:p>
          <a:p>
            <a:pPr marL="1490663" lvl="1" indent="-514350">
              <a:buFont typeface="+mj-lt"/>
              <a:buAutoNum type="alphaLcParenR"/>
            </a:pPr>
            <a:r>
              <a:rPr lang="en-ZA" sz="2800" dirty="0" err="1" smtClean="0"/>
              <a:t>Matzikama</a:t>
            </a:r>
            <a:r>
              <a:rPr lang="en-ZA" sz="2800" dirty="0" smtClean="0"/>
              <a:t> LM</a:t>
            </a:r>
            <a:endParaRPr lang="en-ZA" sz="2800" dirty="0"/>
          </a:p>
          <a:p>
            <a:pPr marL="1490663" lvl="1" indent="-514350">
              <a:buFont typeface="+mj-lt"/>
              <a:buAutoNum type="alphaLcParenR"/>
            </a:pPr>
            <a:r>
              <a:rPr lang="en-ZA" sz="2800" dirty="0" err="1" smtClean="0"/>
              <a:t>Cedarberg</a:t>
            </a:r>
            <a:r>
              <a:rPr lang="en-ZA" sz="2800" dirty="0" smtClean="0"/>
              <a:t> LM</a:t>
            </a:r>
            <a:endParaRPr lang="en-ZA" sz="2800" dirty="0"/>
          </a:p>
          <a:p>
            <a:pPr marL="1490663" lvl="1" indent="-514350">
              <a:buFont typeface="+mj-lt"/>
              <a:buAutoNum type="alphaLcParenR"/>
            </a:pPr>
            <a:r>
              <a:rPr lang="en-ZA" sz="2800" dirty="0" err="1" smtClean="0"/>
              <a:t>Bergrivier</a:t>
            </a:r>
            <a:r>
              <a:rPr lang="en-ZA" sz="2800" dirty="0" smtClean="0"/>
              <a:t> LM</a:t>
            </a:r>
            <a:endParaRPr lang="en-ZA" sz="2800" dirty="0"/>
          </a:p>
          <a:p>
            <a:pPr marL="1490663" lvl="1" indent="-514350">
              <a:buFont typeface="+mj-lt"/>
              <a:buAutoNum type="alphaLcParenR"/>
            </a:pPr>
            <a:r>
              <a:rPr lang="en-ZA" sz="2800" dirty="0" err="1" smtClean="0"/>
              <a:t>Saldanha</a:t>
            </a:r>
            <a:r>
              <a:rPr lang="en-ZA" sz="2800" dirty="0" smtClean="0"/>
              <a:t> Bay LM</a:t>
            </a:r>
          </a:p>
          <a:p>
            <a:pPr marL="1490663" lvl="1" indent="-514350">
              <a:buFont typeface="+mj-lt"/>
              <a:buAutoNum type="alphaLcParenR"/>
            </a:pPr>
            <a:r>
              <a:rPr lang="en-ZA" sz="2800" dirty="0" err="1" smtClean="0"/>
              <a:t>Swartland</a:t>
            </a:r>
            <a:r>
              <a:rPr lang="en-ZA" sz="2800" dirty="0" smtClean="0"/>
              <a:t> LM</a:t>
            </a:r>
            <a:endParaRPr lang="en-ZA" sz="2800" dirty="0"/>
          </a:p>
          <a:p>
            <a:pPr marL="985838" indent="-538163">
              <a:buFont typeface="+mj-lt"/>
              <a:buAutoNum type="arabicPeriod"/>
            </a:pPr>
            <a:r>
              <a:rPr lang="en-ZA" sz="2800" b="1" dirty="0"/>
              <a:t>Overberg District Municipality</a:t>
            </a:r>
          </a:p>
          <a:p>
            <a:pPr marL="1490662" lvl="1" indent="-514350">
              <a:buFont typeface="+mj-lt"/>
              <a:buAutoNum type="alphaLcParenR"/>
            </a:pPr>
            <a:r>
              <a:rPr lang="en-ZA" sz="2800" dirty="0" err="1" smtClean="0"/>
              <a:t>Overstrand</a:t>
            </a:r>
            <a:r>
              <a:rPr lang="en-ZA" sz="2800" dirty="0" smtClean="0"/>
              <a:t> LM</a:t>
            </a:r>
            <a:endParaRPr lang="en-ZA" sz="2800" dirty="0"/>
          </a:p>
          <a:p>
            <a:pPr marL="1490662" lvl="1" indent="-514350">
              <a:buFont typeface="+mj-lt"/>
              <a:buAutoNum type="alphaLcParenR"/>
            </a:pPr>
            <a:r>
              <a:rPr lang="en-ZA" sz="2800" dirty="0" smtClean="0"/>
              <a:t>Cape </a:t>
            </a:r>
            <a:r>
              <a:rPr lang="en-ZA" sz="2800" dirty="0"/>
              <a:t>Agulhas LM</a:t>
            </a:r>
          </a:p>
          <a:p>
            <a:pPr marL="985838" indent="-538163">
              <a:buFont typeface="+mj-lt"/>
              <a:buAutoNum type="arabicPeriod"/>
            </a:pPr>
            <a:r>
              <a:rPr lang="en-ZA" sz="2800" b="1" dirty="0"/>
              <a:t>Eden District Municipality</a:t>
            </a:r>
          </a:p>
          <a:p>
            <a:pPr marL="1490662" lvl="1" indent="-514350">
              <a:buFont typeface="+mj-lt"/>
              <a:buAutoNum type="alphaLcParenR"/>
            </a:pPr>
            <a:r>
              <a:rPr lang="en-ZA" sz="2800" dirty="0" err="1"/>
              <a:t>Hessequa</a:t>
            </a:r>
            <a:r>
              <a:rPr lang="en-ZA" sz="2800" dirty="0"/>
              <a:t> LM</a:t>
            </a:r>
          </a:p>
          <a:p>
            <a:pPr marL="1490662" lvl="1" indent="-514350">
              <a:buFont typeface="+mj-lt"/>
              <a:buAutoNum type="alphaLcParenR"/>
            </a:pPr>
            <a:r>
              <a:rPr lang="en-ZA" sz="2800" dirty="0" err="1"/>
              <a:t>Mossel</a:t>
            </a:r>
            <a:r>
              <a:rPr lang="en-ZA" sz="2800" dirty="0"/>
              <a:t> Bay LM</a:t>
            </a:r>
          </a:p>
          <a:p>
            <a:pPr marL="1490662" lvl="1" indent="-514350">
              <a:buFont typeface="+mj-lt"/>
              <a:buAutoNum type="alphaLcParenR"/>
            </a:pPr>
            <a:r>
              <a:rPr lang="en-ZA" sz="2800" dirty="0"/>
              <a:t>George LM</a:t>
            </a:r>
          </a:p>
          <a:p>
            <a:pPr marL="1490662" lvl="1" indent="-514350">
              <a:buFont typeface="+mj-lt"/>
              <a:buAutoNum type="alphaLcParenR"/>
            </a:pPr>
            <a:r>
              <a:rPr lang="en-ZA" sz="2800" dirty="0"/>
              <a:t>Knysna LM</a:t>
            </a:r>
          </a:p>
          <a:p>
            <a:pPr marL="1490662" lvl="1" indent="-514350">
              <a:buFont typeface="+mj-lt"/>
              <a:buAutoNum type="alphaLcParenR"/>
            </a:pPr>
            <a:r>
              <a:rPr lang="en-ZA" sz="2800" dirty="0" err="1" smtClean="0"/>
              <a:t>Bitou</a:t>
            </a:r>
            <a:r>
              <a:rPr lang="en-ZA" sz="2800" dirty="0" smtClean="0"/>
              <a:t> </a:t>
            </a:r>
            <a:r>
              <a:rPr lang="en-ZA" sz="2800" dirty="0"/>
              <a:t>LM </a:t>
            </a:r>
          </a:p>
          <a:p>
            <a:pPr marL="985838" indent="-538163">
              <a:buFont typeface="+mj-lt"/>
              <a:buAutoNum type="arabicPeriod"/>
            </a:pPr>
            <a:r>
              <a:rPr lang="en-ZA" sz="2800" b="1" dirty="0"/>
              <a:t>City of Cape Town Metropolitan</a:t>
            </a:r>
          </a:p>
          <a:p>
            <a:pPr marL="514350" indent="-514350">
              <a:buFont typeface="+mj-lt"/>
              <a:buAutoNum type="arabicPeriod"/>
            </a:pPr>
            <a:endParaRPr lang="en-ZA" sz="2800" dirty="0"/>
          </a:p>
          <a:p>
            <a:pPr marL="905374" lvl="1" indent="-457291"/>
            <a:endParaRPr lang="en-ZA" dirty="0"/>
          </a:p>
          <a:p>
            <a:pPr marL="457291" indent="-457291"/>
            <a:endParaRPr lang="en-ZA" dirty="0" smtClean="0"/>
          </a:p>
          <a:p>
            <a:pPr marL="905374" lvl="1" indent="-457291"/>
            <a:endParaRPr lang="en-ZA" dirty="0"/>
          </a:p>
          <a:p>
            <a:pPr marL="457291" indent="-457291"/>
            <a:endParaRPr lang="en-ZA" dirty="0"/>
          </a:p>
          <a:p>
            <a:endParaRPr lang="en-ZA" dirty="0" smtClean="0"/>
          </a:p>
        </p:txBody>
      </p:sp>
    </p:spTree>
    <p:extLst>
      <p:ext uri="{BB962C8B-B14F-4D97-AF65-F5344CB8AC3E}">
        <p14:creationId xmlns:p14="http://schemas.microsoft.com/office/powerpoint/2010/main" xmlns="" val="1835891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3" name="object 3"/>
          <p:cNvSpPr/>
          <p:nvPr/>
        </p:nvSpPr>
        <p:spPr>
          <a:xfrm>
            <a:off x="879347" y="7677911"/>
            <a:ext cx="1714500" cy="652272"/>
          </a:xfrm>
          <a:prstGeom prst="rect">
            <a:avLst/>
          </a:prstGeom>
          <a:blipFill>
            <a:blip r:embed="rId5"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5" name="object 5"/>
          <p:cNvSpPr txBox="1"/>
          <p:nvPr/>
        </p:nvSpPr>
        <p:spPr>
          <a:xfrm>
            <a:off x="861170" y="2168632"/>
            <a:ext cx="10321925" cy="2832763"/>
          </a:xfrm>
          <a:prstGeom prst="rect">
            <a:avLst/>
          </a:prstGeom>
        </p:spPr>
        <p:txBody>
          <a:bodyPr vert="horz" wrap="square" lIns="0" tIns="0" rIns="0" bIns="0" rtlCol="0">
            <a:spAutoFit/>
          </a:bodyPr>
          <a:lstStyle/>
          <a:p>
            <a:pPr marL="12700" marR="5080">
              <a:lnSpc>
                <a:spcPct val="80000"/>
              </a:lnSpc>
              <a:spcAft>
                <a:spcPts val="600"/>
              </a:spcAft>
              <a:buClr>
                <a:srgbClr val="595959"/>
              </a:buClr>
              <a:buSzPct val="79687"/>
              <a:tabLst>
                <a:tab pos="241300" algn="l"/>
              </a:tabLst>
            </a:pPr>
            <a:r>
              <a:rPr lang="en-ZA" sz="2400" b="1" dirty="0">
                <a:solidFill>
                  <a:schemeClr val="tx1">
                    <a:lumMod val="65000"/>
                    <a:lumOff val="35000"/>
                  </a:schemeClr>
                </a:solidFill>
                <a:latin typeface="Calibri" panose="020F0502020204030204" pitchFamily="34" charset="0"/>
                <a:cs typeface="Arial" panose="020B0604020202020204" pitchFamily="34" charset="0"/>
              </a:rPr>
              <a:t>WESTERN CAPE – PRE-LAB </a:t>
            </a:r>
            <a:r>
              <a:rPr lang="en-ZA" sz="2400" b="1" dirty="0" smtClean="0">
                <a:solidFill>
                  <a:schemeClr val="tx1">
                    <a:lumMod val="65000"/>
                    <a:lumOff val="35000"/>
                  </a:schemeClr>
                </a:solidFill>
                <a:latin typeface="Calibri" panose="020F0502020204030204" pitchFamily="34" charset="0"/>
                <a:cs typeface="Arial" panose="020B0604020202020204" pitchFamily="34" charset="0"/>
              </a:rPr>
              <a:t>ENGAGEMENT</a:t>
            </a:r>
          </a:p>
          <a:p>
            <a:pPr marL="469900" marR="5080" indent="-457200">
              <a:lnSpc>
                <a:spcPct val="80000"/>
              </a:lnSpc>
              <a:spcAft>
                <a:spcPts val="600"/>
              </a:spcAft>
              <a:buClr>
                <a:srgbClr val="595959"/>
              </a:buClr>
              <a:buSzPct val="79687"/>
              <a:buFont typeface="Wingdings" panose="05000000000000000000" pitchFamily="2" charset="2"/>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Provincial planning session was held on 11 January 2017</a:t>
            </a:r>
          </a:p>
          <a:p>
            <a:pPr marL="469900" marR="5080" indent="-457200">
              <a:lnSpc>
                <a:spcPct val="80000"/>
              </a:lnSpc>
              <a:spcAft>
                <a:spcPts val="600"/>
              </a:spcAft>
              <a:buClr>
                <a:srgbClr val="595959"/>
              </a:buClr>
              <a:buSzPct val="79687"/>
              <a:buFont typeface="Wingdings" panose="05000000000000000000" pitchFamily="2" charset="2"/>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The Western Cape had three (3) Pre-LAB engagements:</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West Coast District: 15-16 February 2017</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Eden/Overberg Districts: 20-21 February 2017</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City of Cape Town: 23 February 2017</a:t>
            </a:r>
          </a:p>
          <a:p>
            <a:pPr marL="469900" marR="5080" indent="-457200">
              <a:lnSpc>
                <a:spcPct val="80000"/>
              </a:lnSpc>
              <a:spcAft>
                <a:spcPts val="600"/>
              </a:spcAft>
              <a:buClr>
                <a:srgbClr val="595959"/>
              </a:buClr>
              <a:buSzPct val="79687"/>
              <a:buFont typeface="Wingdings" panose="05000000000000000000" pitchFamily="2" charset="2"/>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In addition to this a consolidation session was held on the 2 March 2017 to brief the provincial </a:t>
            </a:r>
            <a:r>
              <a:rPr lang="en-ZA" sz="2400" dirty="0" smtClean="0">
                <a:solidFill>
                  <a:schemeClr val="tx1">
                    <a:lumMod val="65000"/>
                    <a:lumOff val="35000"/>
                  </a:schemeClr>
                </a:solidFill>
                <a:latin typeface="Calibri" panose="020F0502020204030204" pitchFamily="34" charset="0"/>
                <a:cs typeface="Arial" panose="020B0604020202020204" pitchFamily="34" charset="0"/>
              </a:rPr>
              <a:t>government</a:t>
            </a:r>
            <a:endParaRPr lang="en-ZA" sz="2400" dirty="0">
              <a:solidFill>
                <a:schemeClr val="tx1">
                  <a:lumMod val="65000"/>
                  <a:lumOff val="35000"/>
                </a:schemeClr>
              </a:solidFill>
              <a:latin typeface="Calibri" panose="020F0502020204030204" pitchFamily="34" charset="0"/>
              <a:cs typeface="Arial" panose="020B0604020202020204" pitchFamily="34" charset="0"/>
            </a:endParaRPr>
          </a:p>
        </p:txBody>
      </p:sp>
      <p:sp>
        <p:nvSpPr>
          <p:cNvPr id="7"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1768898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4" name="object 4"/>
          <p:cNvSpPr txBox="1">
            <a:spLocks noGrp="1"/>
          </p:cNvSpPr>
          <p:nvPr>
            <p:ph type="title"/>
          </p:nvPr>
        </p:nvSpPr>
        <p:spPr>
          <a:xfrm>
            <a:off x="57196" y="6530"/>
            <a:ext cx="11929871" cy="1870652"/>
          </a:xfrm>
          <a:prstGeom prst="rect">
            <a:avLst/>
          </a:prstGeo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endParaRPr sz="3600" dirty="0">
              <a:latin typeface="Calibri" panose="020F0502020204030204" pitchFamily="34" charset="0"/>
            </a:endParaRPr>
          </a:p>
        </p:txBody>
      </p:sp>
      <p:sp>
        <p:nvSpPr>
          <p:cNvPr id="5" name="object 5"/>
          <p:cNvSpPr txBox="1"/>
          <p:nvPr/>
        </p:nvSpPr>
        <p:spPr>
          <a:xfrm>
            <a:off x="822960" y="2098756"/>
            <a:ext cx="10759440" cy="2755819"/>
          </a:xfrm>
          <a:prstGeom prst="rect">
            <a:avLst/>
          </a:prstGeom>
        </p:spPr>
        <p:txBody>
          <a:bodyPr vert="horz" wrap="square" lIns="0" tIns="0" rIns="0" bIns="0" rtlCol="0">
            <a:spAutoFit/>
          </a:bodyPr>
          <a:lstStyle/>
          <a:p>
            <a:pPr marL="12700" marR="5080">
              <a:lnSpc>
                <a:spcPct val="80000"/>
              </a:lnSpc>
              <a:spcAft>
                <a:spcPts val="600"/>
              </a:spcAft>
              <a:buClr>
                <a:srgbClr val="595959"/>
              </a:buClr>
              <a:buSzPct val="79687"/>
              <a:tabLst>
                <a:tab pos="241300" algn="l"/>
              </a:tabLst>
            </a:pPr>
            <a:r>
              <a:rPr lang="en-ZA" sz="2400" b="1" dirty="0">
                <a:solidFill>
                  <a:schemeClr val="tx1">
                    <a:lumMod val="65000"/>
                    <a:lumOff val="35000"/>
                  </a:schemeClr>
                </a:solidFill>
                <a:latin typeface="Calibri" panose="020F0502020204030204" pitchFamily="34" charset="0"/>
                <a:cs typeface="Arial" panose="020B0604020202020204" pitchFamily="34" charset="0"/>
              </a:rPr>
              <a:t>WESTERN CAPE – PRE-LAB </a:t>
            </a:r>
            <a:r>
              <a:rPr lang="en-ZA" sz="2400" b="1" dirty="0" smtClean="0">
                <a:solidFill>
                  <a:schemeClr val="tx1">
                    <a:lumMod val="65000"/>
                    <a:lumOff val="35000"/>
                  </a:schemeClr>
                </a:solidFill>
                <a:latin typeface="Calibri" panose="020F0502020204030204" pitchFamily="34" charset="0"/>
                <a:cs typeface="Arial" panose="020B0604020202020204" pitchFamily="34" charset="0"/>
              </a:rPr>
              <a:t>ENGAGEMENT</a:t>
            </a:r>
          </a:p>
          <a:p>
            <a:pPr marL="469900" marR="5080" lvl="0" indent="-457200">
              <a:lnSpc>
                <a:spcPct val="80000"/>
              </a:lnSpc>
              <a:spcAft>
                <a:spcPts val="600"/>
              </a:spcAft>
              <a:buClr>
                <a:srgbClr val="595959"/>
              </a:buClr>
              <a:buSzPct val="79687"/>
              <a:buFont typeface="Wingdings" panose="05000000000000000000" pitchFamily="2" charset="2"/>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West Coast District: 15-16 February 2017</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ALL municipalities participated in this Pre-LAB engagement </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Detailed presentations were done by each respective municipality including the district municipality.</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The municipalities had a working session to consolidate a list of coastal priorities along the West Coast</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smtClean="0">
                <a:solidFill>
                  <a:schemeClr val="tx1">
                    <a:lumMod val="65000"/>
                    <a:lumOff val="35000"/>
                  </a:schemeClr>
                </a:solidFill>
                <a:latin typeface="Calibri" panose="020F0502020204030204" pitchFamily="34" charset="0"/>
                <a:cs typeface="Arial" panose="020B0604020202020204" pitchFamily="34" charset="0"/>
              </a:rPr>
              <a:t>All district projects </a:t>
            </a:r>
            <a:r>
              <a:rPr lang="en-ZA" sz="2400" dirty="0">
                <a:solidFill>
                  <a:schemeClr val="tx1">
                    <a:lumMod val="65000"/>
                    <a:lumOff val="35000"/>
                  </a:schemeClr>
                </a:solidFill>
                <a:latin typeface="Calibri" panose="020F0502020204030204" pitchFamily="34" charset="0"/>
                <a:cs typeface="Arial" panose="020B0604020202020204" pitchFamily="34" charset="0"/>
              </a:rPr>
              <a:t>were rated according to the </a:t>
            </a:r>
            <a:r>
              <a:rPr lang="en-ZA" sz="2400" dirty="0" err="1">
                <a:solidFill>
                  <a:schemeClr val="tx1">
                    <a:lumMod val="65000"/>
                    <a:lumOff val="35000"/>
                  </a:schemeClr>
                </a:solidFill>
                <a:latin typeface="Calibri" panose="020F0502020204030204" pitchFamily="34" charset="0"/>
                <a:cs typeface="Arial" panose="020B0604020202020204" pitchFamily="34" charset="0"/>
              </a:rPr>
              <a:t>EzyED</a:t>
            </a:r>
            <a:r>
              <a:rPr lang="en-ZA" sz="2400" dirty="0">
                <a:solidFill>
                  <a:schemeClr val="tx1">
                    <a:lumMod val="65000"/>
                    <a:lumOff val="35000"/>
                  </a:schemeClr>
                </a:solidFill>
                <a:latin typeface="Calibri" panose="020F0502020204030204" pitchFamily="34" charset="0"/>
                <a:cs typeface="Arial" panose="020B0604020202020204" pitchFamily="34" charset="0"/>
              </a:rPr>
              <a:t> </a:t>
            </a:r>
            <a:r>
              <a:rPr lang="en-ZA" sz="2400" dirty="0" smtClean="0">
                <a:solidFill>
                  <a:schemeClr val="tx1">
                    <a:lumMod val="65000"/>
                    <a:lumOff val="35000"/>
                  </a:schemeClr>
                </a:solidFill>
                <a:latin typeface="Calibri" panose="020F0502020204030204" pitchFamily="34" charset="0"/>
                <a:cs typeface="Arial" panose="020B0604020202020204" pitchFamily="34" charset="0"/>
              </a:rPr>
              <a:t>project prioritisation tool</a:t>
            </a:r>
            <a:endParaRPr lang="en-ZA" sz="2400" dirty="0">
              <a:solidFill>
                <a:schemeClr val="tx1">
                  <a:lumMod val="65000"/>
                  <a:lumOff val="35000"/>
                </a:schemeClr>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572210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3" name="object 3"/>
          <p:cNvSpPr/>
          <p:nvPr/>
        </p:nvSpPr>
        <p:spPr>
          <a:xfrm>
            <a:off x="879347" y="7677911"/>
            <a:ext cx="1714500" cy="652272"/>
          </a:xfrm>
          <a:prstGeom prst="rect">
            <a:avLst/>
          </a:prstGeom>
          <a:blipFill>
            <a:blip r:embed="rId5"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7196" y="6530"/>
            <a:ext cx="11929871" cy="1870652"/>
          </a:xfrm>
          <a:prstGeom prst="rect">
            <a:avLst/>
          </a:prstGeo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endParaRPr sz="3600" dirty="0">
              <a:latin typeface="Calibri" panose="020F0502020204030204" pitchFamily="34" charset="0"/>
            </a:endParaRPr>
          </a:p>
        </p:txBody>
      </p:sp>
      <p:sp>
        <p:nvSpPr>
          <p:cNvPr id="5" name="object 5"/>
          <p:cNvSpPr txBox="1"/>
          <p:nvPr/>
        </p:nvSpPr>
        <p:spPr>
          <a:xfrm>
            <a:off x="899160" y="2187575"/>
            <a:ext cx="10530840" cy="2755819"/>
          </a:xfrm>
          <a:prstGeom prst="rect">
            <a:avLst/>
          </a:prstGeom>
        </p:spPr>
        <p:txBody>
          <a:bodyPr vert="horz" wrap="square" lIns="0" tIns="0" rIns="0" bIns="0" rtlCol="0">
            <a:spAutoFit/>
          </a:bodyPr>
          <a:lstStyle/>
          <a:p>
            <a:pPr marL="12700" marR="5080">
              <a:lnSpc>
                <a:spcPct val="80000"/>
              </a:lnSpc>
              <a:spcAft>
                <a:spcPts val="600"/>
              </a:spcAft>
              <a:buClr>
                <a:srgbClr val="595959"/>
              </a:buClr>
              <a:buSzPct val="79687"/>
              <a:tabLst>
                <a:tab pos="241300" algn="l"/>
              </a:tabLst>
            </a:pPr>
            <a:r>
              <a:rPr lang="en-ZA" sz="2400" b="1" dirty="0">
                <a:solidFill>
                  <a:schemeClr val="tx1">
                    <a:lumMod val="65000"/>
                    <a:lumOff val="35000"/>
                  </a:schemeClr>
                </a:solidFill>
                <a:latin typeface="Calibri" panose="020F0502020204030204" pitchFamily="34" charset="0"/>
                <a:cs typeface="Arial" panose="020B0604020202020204" pitchFamily="34" charset="0"/>
              </a:rPr>
              <a:t>WESTERN CAPE – PRE-LAB </a:t>
            </a:r>
            <a:r>
              <a:rPr lang="en-ZA" sz="2400" b="1" dirty="0" smtClean="0">
                <a:solidFill>
                  <a:schemeClr val="tx1">
                    <a:lumMod val="65000"/>
                    <a:lumOff val="35000"/>
                  </a:schemeClr>
                </a:solidFill>
                <a:latin typeface="Calibri" panose="020F0502020204030204" pitchFamily="34" charset="0"/>
                <a:cs typeface="Arial" panose="020B0604020202020204" pitchFamily="34" charset="0"/>
              </a:rPr>
              <a:t>ENGAGEMENT</a:t>
            </a:r>
          </a:p>
          <a:p>
            <a:pPr marL="469900" marR="5080" indent="-457200">
              <a:lnSpc>
                <a:spcPct val="80000"/>
              </a:lnSpc>
              <a:spcAft>
                <a:spcPts val="600"/>
              </a:spcAft>
              <a:buClr>
                <a:srgbClr val="595959"/>
              </a:buClr>
              <a:buSzPct val="79687"/>
              <a:buFont typeface="Wingdings" panose="05000000000000000000" pitchFamily="2" charset="2"/>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Overberg and Eden Districts: 20-21 February 2017</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The following municipalities were NOT present at the Pre-LAB engagement: Knysna, Overberg and Eden Districts</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Detailed presentations were done by each respective municipality </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The municipalities had a working session to consolidate a list of coastal priorities within the Overberg and Eden Districts</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All projects were rated according to the </a:t>
            </a:r>
            <a:r>
              <a:rPr lang="en-ZA" sz="2400" dirty="0" err="1">
                <a:solidFill>
                  <a:schemeClr val="tx1">
                    <a:lumMod val="65000"/>
                    <a:lumOff val="35000"/>
                  </a:schemeClr>
                </a:solidFill>
                <a:latin typeface="Calibri" panose="020F0502020204030204" pitchFamily="34" charset="0"/>
                <a:cs typeface="Arial" panose="020B0604020202020204" pitchFamily="34" charset="0"/>
              </a:rPr>
              <a:t>EzyED</a:t>
            </a:r>
            <a:r>
              <a:rPr lang="en-ZA" sz="2400" dirty="0">
                <a:solidFill>
                  <a:schemeClr val="tx1">
                    <a:lumMod val="65000"/>
                    <a:lumOff val="35000"/>
                  </a:schemeClr>
                </a:solidFill>
                <a:latin typeface="Calibri" panose="020F0502020204030204" pitchFamily="34" charset="0"/>
                <a:cs typeface="Arial" panose="020B0604020202020204" pitchFamily="34" charset="0"/>
              </a:rPr>
              <a:t> project prioritisation tool</a:t>
            </a:r>
          </a:p>
        </p:txBody>
      </p:sp>
    </p:spTree>
    <p:extLst>
      <p:ext uri="{BB962C8B-B14F-4D97-AF65-F5344CB8AC3E}">
        <p14:creationId xmlns:p14="http://schemas.microsoft.com/office/powerpoint/2010/main" xmlns="" val="68728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746502"/>
            <a:ext cx="12189460" cy="6894830"/>
          </a:xfrm>
          <a:prstGeom prst="rect">
            <a:avLst/>
          </a:prstGeom>
        </p:spPr>
        <p:txBody>
          <a:bodyPr vert="horz" wrap="square" lIns="0" tIns="0" rIns="0" bIns="0" rtlCol="0">
            <a:spAutoFit/>
          </a:bodyPr>
          <a:lstStyle/>
          <a:p>
            <a:pPr marR="1386205" algn="r">
              <a:lnSpc>
                <a:spcPct val="100000"/>
              </a:lnSpc>
            </a:pPr>
            <a:r>
              <a:rPr sz="1600" b="1" spc="-10" dirty="0">
                <a:solidFill>
                  <a:srgbClr val="595959"/>
                </a:solidFill>
                <a:latin typeface="Century Gothic"/>
                <a:cs typeface="Century Gothic"/>
              </a:rPr>
              <a:t>3</a:t>
            </a:r>
            <a:endParaRPr sz="1600" dirty="0">
              <a:latin typeface="Century Gothic"/>
              <a:cs typeface="Century Gothic"/>
            </a:endParaRPr>
          </a:p>
        </p:txBody>
      </p:sp>
      <p:sp>
        <p:nvSpPr>
          <p:cNvPr id="3" name="object 3"/>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4" name="object 4"/>
          <p:cNvSpPr/>
          <p:nvPr/>
        </p:nvSpPr>
        <p:spPr>
          <a:xfrm>
            <a:off x="879347" y="7677911"/>
            <a:ext cx="1714500" cy="652272"/>
          </a:xfrm>
          <a:prstGeom prst="rect">
            <a:avLst/>
          </a:prstGeom>
          <a:blipFill>
            <a:blip r:embed="rId3"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262127" y="359664"/>
            <a:ext cx="11667744" cy="1075943"/>
          </a:xfrm>
          <a:prstGeom prst="rect">
            <a:avLst/>
          </a:prstGeom>
        </p:spPr>
        <p:txBody>
          <a:bodyPr vert="horz" lIns="91440" tIns="45720" rIns="91440" bIns="45720" rtlCol="0" anchor="b">
            <a:normAutofit/>
          </a:bodyPr>
          <a:lstStyle/>
          <a:p>
            <a:pPr marL="712788" indent="-712788" defTabSz="914583" rtl="0">
              <a:lnSpc>
                <a:spcPct val="80000"/>
              </a:lnSpc>
              <a:spcBef>
                <a:spcPct val="0"/>
              </a:spcBef>
              <a:tabLst>
                <a:tab pos="712788" algn="l"/>
              </a:tabLst>
            </a:pPr>
            <a:r>
              <a:rPr sz="3600" kern="1200" dirty="0">
                <a:latin typeface="Calibri" panose="020F0502020204030204" pitchFamily="34" charset="0"/>
                <a:cs typeface="+mj-cs"/>
              </a:rPr>
              <a:t>MAP OF SA COASTLINE, HARBOURS AND PORTS OF ENTRY</a:t>
            </a:r>
          </a:p>
        </p:txBody>
      </p:sp>
      <p:sp>
        <p:nvSpPr>
          <p:cNvPr id="6" name="object 6"/>
          <p:cNvSpPr/>
          <p:nvPr/>
        </p:nvSpPr>
        <p:spPr>
          <a:xfrm>
            <a:off x="0" y="1746502"/>
            <a:ext cx="12188952" cy="6894576"/>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3" name="object 3"/>
          <p:cNvSpPr/>
          <p:nvPr/>
        </p:nvSpPr>
        <p:spPr>
          <a:xfrm>
            <a:off x="879347" y="7677911"/>
            <a:ext cx="1714500" cy="652272"/>
          </a:xfrm>
          <a:prstGeom prst="rect">
            <a:avLst/>
          </a:prstGeom>
          <a:blipFill>
            <a:blip r:embed="rId5"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7196" y="6530"/>
            <a:ext cx="11929871" cy="1870652"/>
          </a:xfrm>
          <a:prstGeom prst="rect">
            <a:avLst/>
          </a:prstGeo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endParaRPr sz="3600" dirty="0">
              <a:latin typeface="Calibri" panose="020F0502020204030204" pitchFamily="34" charset="0"/>
            </a:endParaRPr>
          </a:p>
        </p:txBody>
      </p:sp>
      <p:sp>
        <p:nvSpPr>
          <p:cNvPr id="5" name="object 5"/>
          <p:cNvSpPr txBox="1"/>
          <p:nvPr/>
        </p:nvSpPr>
        <p:spPr>
          <a:xfrm>
            <a:off x="822960" y="2126759"/>
            <a:ext cx="10302240" cy="3930307"/>
          </a:xfrm>
          <a:prstGeom prst="rect">
            <a:avLst/>
          </a:prstGeom>
        </p:spPr>
        <p:txBody>
          <a:bodyPr vert="horz" wrap="square" lIns="0" tIns="0" rIns="0" bIns="0" rtlCol="0">
            <a:spAutoFit/>
          </a:bodyPr>
          <a:lstStyle/>
          <a:p>
            <a:pPr marL="12700" marR="5080">
              <a:lnSpc>
                <a:spcPct val="80000"/>
              </a:lnSpc>
              <a:spcAft>
                <a:spcPts val="600"/>
              </a:spcAft>
              <a:buClr>
                <a:srgbClr val="595959"/>
              </a:buClr>
              <a:buSzPct val="79687"/>
              <a:tabLst>
                <a:tab pos="241300" algn="l"/>
              </a:tabLst>
            </a:pPr>
            <a:r>
              <a:rPr lang="en-ZA" sz="2400" b="1" dirty="0">
                <a:solidFill>
                  <a:schemeClr val="tx1">
                    <a:lumMod val="65000"/>
                    <a:lumOff val="35000"/>
                  </a:schemeClr>
                </a:solidFill>
                <a:latin typeface="Calibri" panose="020F0502020204030204" pitchFamily="34" charset="0"/>
                <a:cs typeface="Arial" panose="020B0604020202020204" pitchFamily="34" charset="0"/>
              </a:rPr>
              <a:t>WESTERN CAPE – PRE-LAB </a:t>
            </a:r>
            <a:r>
              <a:rPr lang="en-ZA" sz="2400" b="1" dirty="0" smtClean="0">
                <a:solidFill>
                  <a:schemeClr val="tx1">
                    <a:lumMod val="65000"/>
                    <a:lumOff val="35000"/>
                  </a:schemeClr>
                </a:solidFill>
                <a:latin typeface="Calibri" panose="020F0502020204030204" pitchFamily="34" charset="0"/>
                <a:cs typeface="Arial" panose="020B0604020202020204" pitchFamily="34" charset="0"/>
              </a:rPr>
              <a:t>ENGAGEMENT</a:t>
            </a:r>
          </a:p>
          <a:p>
            <a:pPr marL="469900" marR="5080" indent="-457200">
              <a:lnSpc>
                <a:spcPct val="80000"/>
              </a:lnSpc>
              <a:spcAft>
                <a:spcPts val="600"/>
              </a:spcAft>
              <a:buClr>
                <a:srgbClr val="595959"/>
              </a:buClr>
              <a:buSzPct val="79687"/>
              <a:buFont typeface="Wingdings" panose="05000000000000000000" pitchFamily="2" charset="2"/>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City of Cape Town: 23 February 2017</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DPW conducted a presentation on the Spatial and Economic Development Frameworks for </a:t>
            </a:r>
            <a:r>
              <a:rPr lang="en-ZA" sz="2400" dirty="0" err="1">
                <a:solidFill>
                  <a:schemeClr val="tx1">
                    <a:lumMod val="65000"/>
                    <a:lumOff val="35000"/>
                  </a:schemeClr>
                </a:solidFill>
                <a:latin typeface="Calibri" panose="020F0502020204030204" pitchFamily="34" charset="0"/>
                <a:cs typeface="Arial" panose="020B0604020202020204" pitchFamily="34" charset="0"/>
              </a:rPr>
              <a:t>Hout</a:t>
            </a:r>
            <a:r>
              <a:rPr lang="en-ZA" sz="2400" dirty="0">
                <a:solidFill>
                  <a:schemeClr val="tx1">
                    <a:lumMod val="65000"/>
                    <a:lumOff val="35000"/>
                  </a:schemeClr>
                </a:solidFill>
                <a:latin typeface="Calibri" panose="020F0502020204030204" pitchFamily="34" charset="0"/>
                <a:cs typeface="Arial" panose="020B0604020202020204" pitchFamily="34" charset="0"/>
              </a:rPr>
              <a:t> Bay, </a:t>
            </a:r>
            <a:r>
              <a:rPr lang="en-ZA" sz="2400" dirty="0" err="1">
                <a:solidFill>
                  <a:schemeClr val="tx1">
                    <a:lumMod val="65000"/>
                    <a:lumOff val="35000"/>
                  </a:schemeClr>
                </a:solidFill>
                <a:latin typeface="Calibri" panose="020F0502020204030204" pitchFamily="34" charset="0"/>
                <a:cs typeface="Arial" panose="020B0604020202020204" pitchFamily="34" charset="0"/>
              </a:rPr>
              <a:t>Kalk</a:t>
            </a:r>
            <a:r>
              <a:rPr lang="en-ZA" sz="2400" dirty="0">
                <a:solidFill>
                  <a:schemeClr val="tx1">
                    <a:lumMod val="65000"/>
                    <a:lumOff val="35000"/>
                  </a:schemeClr>
                </a:solidFill>
                <a:latin typeface="Calibri" panose="020F0502020204030204" pitchFamily="34" charset="0"/>
                <a:cs typeface="Arial" panose="020B0604020202020204" pitchFamily="34" charset="0"/>
              </a:rPr>
              <a:t> Bay and Gordons Bay</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A detailed presentation was done by City of Cape Town with their priorities being the Proclaimed Fishing Harbours</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During the engagement it emerged that more focus is required on training and skills development as well as empowering small businesses in the metro</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During the engagement, the City of Cape Town informed that Department that they will not adopt the proposed SEDF until the disbanding of the Harbour Steering Committee26</a:t>
            </a:r>
          </a:p>
        </p:txBody>
      </p:sp>
    </p:spTree>
    <p:extLst>
      <p:ext uri="{BB962C8B-B14F-4D97-AF65-F5344CB8AC3E}">
        <p14:creationId xmlns:p14="http://schemas.microsoft.com/office/powerpoint/2010/main" xmlns="" val="1118618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3" name="object 3"/>
          <p:cNvSpPr/>
          <p:nvPr/>
        </p:nvSpPr>
        <p:spPr>
          <a:xfrm>
            <a:off x="879347" y="7677911"/>
            <a:ext cx="1714500" cy="652272"/>
          </a:xfrm>
          <a:prstGeom prst="rect">
            <a:avLst/>
          </a:prstGeom>
          <a:blipFill>
            <a:blip r:embed="rId5"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7196" y="6530"/>
            <a:ext cx="11929871" cy="1870652"/>
          </a:xfrm>
          <a:prstGeom prst="rect">
            <a:avLst/>
          </a:prstGeom>
        </p:spPr>
        <p:txBody>
          <a:bodyPr vert="horz" lIns="91440" tIns="45720" rIns="91440" bIns="45720" rtlCol="0" anchor="b">
            <a:normAutofit/>
          </a:bodyPr>
          <a:lstStyle/>
          <a:p>
            <a:r>
              <a:rPr lang="en-ZA" sz="3600" dirty="0">
                <a:latin typeface="Calibri" panose="020F0502020204030204" pitchFamily="34" charset="0"/>
              </a:rPr>
              <a:t>8.	CONVENING OF SMALL HARBOURS AND STATE COASTAL PROPERTY DEVELOPMENT LABORATORY, UNDER OCEANS ECONOMY OF OPERATION PHAKISA </a:t>
            </a:r>
            <a:endParaRPr sz="3600" dirty="0">
              <a:latin typeface="Calibri" panose="020F0502020204030204" pitchFamily="34" charset="0"/>
            </a:endParaRPr>
          </a:p>
        </p:txBody>
      </p:sp>
      <p:sp>
        <p:nvSpPr>
          <p:cNvPr id="5" name="object 5"/>
          <p:cNvSpPr txBox="1"/>
          <p:nvPr/>
        </p:nvSpPr>
        <p:spPr>
          <a:xfrm>
            <a:off x="822960" y="2157809"/>
            <a:ext cx="10683240" cy="2966966"/>
          </a:xfrm>
          <a:prstGeom prst="rect">
            <a:avLst/>
          </a:prstGeom>
        </p:spPr>
        <p:txBody>
          <a:bodyPr vert="horz" wrap="square" lIns="0" tIns="0" rIns="0" bIns="0" rtlCol="0">
            <a:spAutoFit/>
          </a:bodyPr>
          <a:lstStyle/>
          <a:p>
            <a:pPr marL="12700" marR="5080">
              <a:lnSpc>
                <a:spcPct val="80000"/>
              </a:lnSpc>
              <a:spcAft>
                <a:spcPts val="600"/>
              </a:spcAft>
              <a:buClr>
                <a:srgbClr val="595959"/>
              </a:buClr>
              <a:buSzPct val="79687"/>
              <a:tabLst>
                <a:tab pos="241300" algn="l"/>
              </a:tabLst>
            </a:pPr>
            <a:r>
              <a:rPr lang="en-ZA" sz="2400" b="1" dirty="0">
                <a:solidFill>
                  <a:schemeClr val="tx1">
                    <a:lumMod val="65000"/>
                    <a:lumOff val="35000"/>
                  </a:schemeClr>
                </a:solidFill>
                <a:latin typeface="Calibri" panose="020F0502020204030204" pitchFamily="34" charset="0"/>
                <a:cs typeface="Arial" panose="020B0604020202020204" pitchFamily="34" charset="0"/>
              </a:rPr>
              <a:t>WESTERN CAPE – PRE-LAB </a:t>
            </a:r>
            <a:r>
              <a:rPr lang="en-ZA" sz="2400" b="1" dirty="0" smtClean="0">
                <a:solidFill>
                  <a:schemeClr val="tx1">
                    <a:lumMod val="65000"/>
                    <a:lumOff val="35000"/>
                  </a:schemeClr>
                </a:solidFill>
                <a:latin typeface="Calibri" panose="020F0502020204030204" pitchFamily="34" charset="0"/>
                <a:cs typeface="Arial" panose="020B0604020202020204" pitchFamily="34" charset="0"/>
              </a:rPr>
              <a:t>ENGAGEMENT</a:t>
            </a:r>
          </a:p>
          <a:p>
            <a:pPr marL="469900" marR="5080" indent="-457200">
              <a:lnSpc>
                <a:spcPct val="80000"/>
              </a:lnSpc>
              <a:spcAft>
                <a:spcPts val="600"/>
              </a:spcAft>
              <a:buClr>
                <a:srgbClr val="595959"/>
              </a:buClr>
              <a:buSzPct val="79687"/>
              <a:buFont typeface="Wingdings" panose="05000000000000000000" pitchFamily="2" charset="2"/>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Consolidation Session: 2 March 2017</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DPW conducted a consolidated presentation to the HOD  Department of Environmental Affairs and Development Planning and Transport and Public Works</a:t>
            </a: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Each district presented their list of priority projects which they intend on tabling at the National </a:t>
            </a:r>
            <a:r>
              <a:rPr lang="en-ZA" sz="2400" dirty="0" smtClean="0">
                <a:solidFill>
                  <a:schemeClr val="tx1">
                    <a:lumMod val="65000"/>
                    <a:lumOff val="35000"/>
                  </a:schemeClr>
                </a:solidFill>
                <a:latin typeface="Calibri" panose="020F0502020204030204" pitchFamily="34" charset="0"/>
                <a:cs typeface="Arial" panose="020B0604020202020204" pitchFamily="34" charset="0"/>
              </a:rPr>
              <a:t>Laboratory</a:t>
            </a:r>
            <a:endParaRPr lang="en-ZA" sz="2400" dirty="0">
              <a:solidFill>
                <a:schemeClr val="tx1">
                  <a:lumMod val="65000"/>
                  <a:lumOff val="35000"/>
                </a:schemeClr>
              </a:solidFill>
              <a:latin typeface="Calibri" panose="020F0502020204030204" pitchFamily="34" charset="0"/>
              <a:cs typeface="Arial" panose="020B0604020202020204" pitchFamily="34" charset="0"/>
            </a:endParaRPr>
          </a:p>
          <a:p>
            <a:pPr marL="927100" marR="5080" lvl="1" indent="-457200">
              <a:lnSpc>
                <a:spcPct val="80000"/>
              </a:lnSpc>
              <a:spcAft>
                <a:spcPts val="600"/>
              </a:spcAft>
              <a:buClr>
                <a:srgbClr val="595959"/>
              </a:buClr>
              <a:buSzPct val="79687"/>
              <a:buFont typeface="Calibri" panose="020F0502020204030204" pitchFamily="34" charset="0"/>
              <a:buChar char="»"/>
              <a:tabLst>
                <a:tab pos="241300" algn="l"/>
              </a:tabLst>
            </a:pPr>
            <a:r>
              <a:rPr lang="en-ZA" sz="2400" dirty="0">
                <a:solidFill>
                  <a:schemeClr val="tx1">
                    <a:lumMod val="65000"/>
                    <a:lumOff val="35000"/>
                  </a:schemeClr>
                </a:solidFill>
                <a:latin typeface="Calibri" panose="020F0502020204030204" pitchFamily="34" charset="0"/>
                <a:cs typeface="Arial" panose="020B0604020202020204" pitchFamily="34" charset="0"/>
              </a:rPr>
              <a:t>The Western Cape Province is highly appreciative of the work of the Small Harbours Unit and fully supports the </a:t>
            </a:r>
            <a:r>
              <a:rPr lang="en-ZA" sz="2400" dirty="0" smtClean="0">
                <a:solidFill>
                  <a:schemeClr val="tx1">
                    <a:lumMod val="65000"/>
                    <a:lumOff val="35000"/>
                  </a:schemeClr>
                </a:solidFill>
                <a:latin typeface="Calibri" panose="020F0502020204030204" pitchFamily="34" charset="0"/>
                <a:cs typeface="Arial" panose="020B0604020202020204" pitchFamily="34" charset="0"/>
              </a:rPr>
              <a:t>process</a:t>
            </a:r>
            <a:endParaRPr lang="en-ZA" sz="2400" dirty="0">
              <a:solidFill>
                <a:schemeClr val="tx1">
                  <a:lumMod val="65000"/>
                  <a:lumOff val="35000"/>
                </a:schemeClr>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644595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58975"/>
            <a:ext cx="10504714" cy="6553654"/>
          </a:xfrm>
        </p:spPr>
        <p:txBody>
          <a:bodyPr>
            <a:noAutofit/>
          </a:bodyPr>
          <a:lstStyle/>
          <a:p>
            <a:pPr marL="44450" indent="0">
              <a:buNone/>
            </a:pPr>
            <a:r>
              <a:rPr lang="en-ZA" sz="2000" b="1" dirty="0" smtClean="0"/>
              <a:t>Eastern Cape</a:t>
            </a:r>
            <a:endParaRPr lang="en-ZA" sz="2000" b="1" dirty="0"/>
          </a:p>
          <a:p>
            <a:pPr marL="457200" indent="-457200">
              <a:buFont typeface="+mj-lt"/>
              <a:buAutoNum type="arabicPeriod"/>
            </a:pPr>
            <a:r>
              <a:rPr lang="en-ZA" sz="2000" b="1" dirty="0">
                <a:solidFill>
                  <a:schemeClr val="tx1">
                    <a:lumMod val="65000"/>
                    <a:lumOff val="35000"/>
                  </a:schemeClr>
                </a:solidFill>
              </a:rPr>
              <a:t>Alfred Nzo </a:t>
            </a:r>
            <a:r>
              <a:rPr lang="en-ZA" sz="2000" b="1" dirty="0" smtClean="0">
                <a:solidFill>
                  <a:schemeClr val="tx1">
                    <a:lumMod val="65000"/>
                    <a:lumOff val="35000"/>
                  </a:schemeClr>
                </a:solidFill>
              </a:rPr>
              <a:t>DM</a:t>
            </a:r>
            <a:endParaRPr lang="en-ZA" sz="2000" b="1" dirty="0">
              <a:solidFill>
                <a:schemeClr val="tx1">
                  <a:lumMod val="65000"/>
                  <a:lumOff val="35000"/>
                </a:schemeClr>
              </a:solidFill>
            </a:endParaRPr>
          </a:p>
          <a:p>
            <a:pPr marL="982663" indent="-258763">
              <a:buFont typeface="+mj-lt"/>
              <a:buAutoNum type="alphaLcParenR"/>
              <a:tabLst>
                <a:tab pos="1431925" algn="l"/>
              </a:tabLst>
            </a:pPr>
            <a:r>
              <a:rPr lang="en-ZA" sz="2000" dirty="0"/>
              <a:t> </a:t>
            </a:r>
            <a:r>
              <a:rPr lang="en-ZA" sz="2000" dirty="0" err="1" smtClean="0"/>
              <a:t>Mbizana</a:t>
            </a:r>
            <a:r>
              <a:rPr lang="en-ZA" sz="2000" dirty="0" smtClean="0"/>
              <a:t> Local </a:t>
            </a:r>
            <a:r>
              <a:rPr lang="en-ZA" sz="2000" dirty="0"/>
              <a:t>Municipality </a:t>
            </a:r>
          </a:p>
          <a:p>
            <a:pPr marL="742950" indent="-742950">
              <a:buFont typeface="+mj-lt"/>
              <a:buAutoNum type="arabicPeriod" startAt="2"/>
            </a:pPr>
            <a:r>
              <a:rPr lang="en-ZA" sz="2000" b="1" dirty="0" smtClean="0"/>
              <a:t>OR Tambo DM </a:t>
            </a:r>
            <a:endParaRPr lang="en-ZA" sz="2000" b="1" dirty="0"/>
          </a:p>
          <a:p>
            <a:pPr marL="1069975" indent="-346075">
              <a:buFont typeface="+mj-lt"/>
              <a:buAutoNum type="alphaLcParenR"/>
            </a:pPr>
            <a:r>
              <a:rPr lang="en-ZA" sz="2000" dirty="0"/>
              <a:t>Port St Johns Municipality </a:t>
            </a:r>
            <a:endParaRPr lang="en-ZA" sz="2000" dirty="0" smtClean="0"/>
          </a:p>
          <a:p>
            <a:pPr marL="1069975" indent="-346075">
              <a:buFont typeface="+mj-lt"/>
              <a:buAutoNum type="alphaLcParenR"/>
            </a:pPr>
            <a:r>
              <a:rPr lang="en-ZA" sz="2000" dirty="0" err="1" smtClean="0"/>
              <a:t>Ingquza</a:t>
            </a:r>
            <a:r>
              <a:rPr lang="en-ZA" sz="2000" dirty="0" smtClean="0"/>
              <a:t> Hill </a:t>
            </a:r>
            <a:r>
              <a:rPr lang="en-ZA" sz="2000" dirty="0"/>
              <a:t>Local Municipality </a:t>
            </a:r>
            <a:endParaRPr lang="en-ZA" sz="2000" dirty="0" smtClean="0"/>
          </a:p>
          <a:p>
            <a:pPr marL="1069975" indent="-346075">
              <a:buFont typeface="+mj-lt"/>
              <a:buAutoNum type="alphaLcParenR"/>
            </a:pPr>
            <a:r>
              <a:rPr lang="en-ZA" sz="2000" dirty="0" err="1" smtClean="0"/>
              <a:t>Nyandeni</a:t>
            </a:r>
            <a:r>
              <a:rPr lang="en-ZA" sz="2000" dirty="0" smtClean="0"/>
              <a:t> Local </a:t>
            </a:r>
            <a:r>
              <a:rPr lang="en-ZA" sz="2000" dirty="0"/>
              <a:t>Municipality </a:t>
            </a:r>
            <a:endParaRPr lang="en-ZA" sz="2000" dirty="0" smtClean="0"/>
          </a:p>
          <a:p>
            <a:pPr marL="1069975" indent="-346075">
              <a:buFont typeface="+mj-lt"/>
              <a:buAutoNum type="alphaLcParenR"/>
            </a:pPr>
            <a:r>
              <a:rPr lang="en-ZA" sz="2000" dirty="0" smtClean="0"/>
              <a:t>KSD </a:t>
            </a:r>
            <a:r>
              <a:rPr lang="en-ZA" sz="2000" dirty="0"/>
              <a:t>Local Municipality </a:t>
            </a:r>
          </a:p>
          <a:p>
            <a:pPr marL="742950" indent="-742950">
              <a:buFont typeface="+mj-lt"/>
              <a:buAutoNum type="arabicPeriod" startAt="3"/>
            </a:pPr>
            <a:r>
              <a:rPr lang="en-ZA" sz="2000" b="1" dirty="0"/>
              <a:t>Amatole DM</a:t>
            </a:r>
          </a:p>
          <a:p>
            <a:pPr marL="1069975" indent="-346075">
              <a:buFont typeface="+mj-lt"/>
              <a:buAutoNum type="alphaLcParenR"/>
            </a:pPr>
            <a:r>
              <a:rPr lang="en-ZA" sz="2000" dirty="0" err="1" smtClean="0"/>
              <a:t>Mbhase</a:t>
            </a:r>
            <a:r>
              <a:rPr lang="en-ZA" sz="2000" dirty="0" smtClean="0"/>
              <a:t> LM</a:t>
            </a:r>
            <a:endParaRPr lang="en-ZA" sz="2000" dirty="0"/>
          </a:p>
          <a:p>
            <a:pPr marL="1069975" indent="-346075">
              <a:buFont typeface="+mj-lt"/>
              <a:buAutoNum type="alphaLcParenR"/>
            </a:pPr>
            <a:r>
              <a:rPr lang="en-ZA" sz="2000" dirty="0" err="1" smtClean="0"/>
              <a:t>Mnquma</a:t>
            </a:r>
            <a:r>
              <a:rPr lang="en-ZA" sz="2000" dirty="0" smtClean="0"/>
              <a:t> LM </a:t>
            </a:r>
            <a:endParaRPr lang="en-ZA" sz="2000" dirty="0"/>
          </a:p>
          <a:p>
            <a:pPr marL="1069975" indent="-346075">
              <a:buFont typeface="+mj-lt"/>
              <a:buAutoNum type="alphaLcParenR"/>
            </a:pPr>
            <a:r>
              <a:rPr lang="en-ZA" sz="2000" dirty="0" smtClean="0"/>
              <a:t>Great </a:t>
            </a:r>
            <a:r>
              <a:rPr lang="en-ZA" sz="2000" dirty="0"/>
              <a:t>Kei Local Municipality </a:t>
            </a:r>
            <a:endParaRPr lang="en-ZA" sz="2000" dirty="0" smtClean="0"/>
          </a:p>
          <a:p>
            <a:pPr marL="1069975" indent="-346075">
              <a:buFont typeface="+mj-lt"/>
              <a:buAutoNum type="alphaLcParenR"/>
            </a:pPr>
            <a:r>
              <a:rPr lang="en-ZA" sz="2000" dirty="0" err="1" smtClean="0"/>
              <a:t>Ngqushwa</a:t>
            </a:r>
            <a:r>
              <a:rPr lang="en-ZA" sz="2000" dirty="0" smtClean="0"/>
              <a:t> LM</a:t>
            </a:r>
            <a:endParaRPr lang="en-ZA" sz="2000" dirty="0"/>
          </a:p>
          <a:p>
            <a:pPr marL="742950" indent="-742950">
              <a:buFont typeface="+mj-lt"/>
              <a:buAutoNum type="arabicPeriod" startAt="4"/>
            </a:pPr>
            <a:r>
              <a:rPr lang="en-ZA" sz="2000" b="1" dirty="0"/>
              <a:t>Sarah </a:t>
            </a:r>
            <a:r>
              <a:rPr lang="en-ZA" sz="2000" b="1" dirty="0" err="1" smtClean="0"/>
              <a:t>Baartman</a:t>
            </a:r>
            <a:r>
              <a:rPr lang="en-ZA" sz="2000" b="1" dirty="0" smtClean="0"/>
              <a:t> DM</a:t>
            </a:r>
            <a:endParaRPr lang="en-ZA" sz="2000" b="1" dirty="0"/>
          </a:p>
          <a:p>
            <a:pPr marL="742950" indent="-19050">
              <a:buFont typeface="+mj-lt"/>
              <a:buAutoNum type="alphaLcParenR"/>
            </a:pPr>
            <a:r>
              <a:rPr lang="en-ZA" sz="2000" dirty="0" smtClean="0"/>
              <a:t> Kou-</a:t>
            </a:r>
            <a:r>
              <a:rPr lang="en-ZA" sz="2000" dirty="0" err="1" smtClean="0"/>
              <a:t>Kamma</a:t>
            </a:r>
            <a:r>
              <a:rPr lang="en-ZA" sz="2000" dirty="0" smtClean="0"/>
              <a:t> LM</a:t>
            </a:r>
            <a:endParaRPr lang="en-ZA" sz="2000" dirty="0"/>
          </a:p>
          <a:p>
            <a:pPr marL="742950" indent="-19050">
              <a:buFont typeface="+mj-lt"/>
              <a:buAutoNum type="alphaLcParenR"/>
            </a:pPr>
            <a:r>
              <a:rPr lang="en-ZA" sz="2000" dirty="0"/>
              <a:t> </a:t>
            </a:r>
            <a:r>
              <a:rPr lang="en-ZA" sz="2000" dirty="0" err="1" smtClean="0"/>
              <a:t>Kouga</a:t>
            </a:r>
            <a:r>
              <a:rPr lang="en-ZA" sz="2000" dirty="0" smtClean="0"/>
              <a:t> LM</a:t>
            </a:r>
            <a:endParaRPr lang="en-ZA" sz="2000" dirty="0"/>
          </a:p>
          <a:p>
            <a:pPr marL="742950" indent="-19050">
              <a:buFont typeface="+mj-lt"/>
              <a:buAutoNum type="alphaLcParenR"/>
            </a:pPr>
            <a:r>
              <a:rPr lang="en-ZA" sz="2000" dirty="0"/>
              <a:t> </a:t>
            </a:r>
            <a:r>
              <a:rPr lang="en-ZA" sz="2000" dirty="0" smtClean="0"/>
              <a:t>Sundays </a:t>
            </a:r>
            <a:r>
              <a:rPr lang="en-ZA" sz="2000" dirty="0"/>
              <a:t>River Valley </a:t>
            </a:r>
            <a:r>
              <a:rPr lang="en-ZA" sz="2000" dirty="0" smtClean="0"/>
              <a:t>LM</a:t>
            </a:r>
          </a:p>
          <a:p>
            <a:pPr marL="742950" indent="-19050">
              <a:buFont typeface="+mj-lt"/>
              <a:buAutoNum type="alphaLcParenR"/>
            </a:pPr>
            <a:r>
              <a:rPr lang="en-ZA" sz="2000" dirty="0"/>
              <a:t> </a:t>
            </a:r>
            <a:r>
              <a:rPr lang="en-ZA" sz="2000" dirty="0" err="1" smtClean="0"/>
              <a:t>Ndlambe</a:t>
            </a:r>
            <a:r>
              <a:rPr lang="en-ZA" sz="2000" dirty="0" smtClean="0"/>
              <a:t> LM</a:t>
            </a:r>
            <a:endParaRPr lang="en-ZA" sz="2000" dirty="0"/>
          </a:p>
          <a:p>
            <a:pPr marL="457200" indent="-457200">
              <a:buFont typeface="+mj-lt"/>
              <a:buAutoNum type="arabicPeriod" startAt="4"/>
            </a:pPr>
            <a:r>
              <a:rPr lang="en-ZA" sz="2000" b="1" dirty="0"/>
              <a:t>Buffalo City Metropolitan</a:t>
            </a:r>
          </a:p>
          <a:p>
            <a:pPr marL="457200" indent="-457200">
              <a:buFont typeface="+mj-lt"/>
              <a:buAutoNum type="arabicPeriod" startAt="4"/>
            </a:pPr>
            <a:r>
              <a:rPr lang="en-ZA" sz="2000" b="1" dirty="0"/>
              <a:t>Nelson Mandela Metropolitan </a:t>
            </a:r>
          </a:p>
          <a:p>
            <a:pPr marL="457291" indent="-457291"/>
            <a:endParaRPr lang="en-ZA" sz="2000" dirty="0" smtClean="0"/>
          </a:p>
          <a:p>
            <a:pPr marL="905374" lvl="1" indent="-457291"/>
            <a:endParaRPr lang="en-ZA" sz="2000" dirty="0"/>
          </a:p>
          <a:p>
            <a:pPr marL="457291" indent="-457291"/>
            <a:endParaRPr lang="en-ZA" sz="2000" dirty="0"/>
          </a:p>
          <a:p>
            <a:endParaRPr lang="en-ZA" sz="2000" dirty="0" smtClean="0"/>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942161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pPr marL="712788" indent="-712788" defTabSz="914583" rtl="0">
              <a:lnSpc>
                <a:spcPct val="80000"/>
              </a:lnSpc>
              <a:spcBef>
                <a:spcPct val="0"/>
              </a:spcBef>
              <a:tabLst>
                <a:tab pos="712788" algn="l"/>
              </a:tabLst>
            </a:pPr>
            <a:r>
              <a:rPr lang="en-ZA" kern="1200" dirty="0">
                <a:latin typeface="Calibri" panose="020F0502020204030204" pitchFamily="34" charset="0"/>
                <a:cs typeface="+mj-cs"/>
              </a:rPr>
              <a:t>8</a:t>
            </a:r>
            <a:r>
              <a:rPr lang="en-ZA" kern="1200" dirty="0" smtClean="0">
                <a:latin typeface="Calibri" panose="020F0502020204030204" pitchFamily="34" charset="0"/>
                <a:cs typeface="+mj-cs"/>
              </a:rPr>
              <a:t>.	CONVENING </a:t>
            </a:r>
            <a:r>
              <a:rPr lang="en-ZA" kern="1200" dirty="0">
                <a:latin typeface="Calibri" panose="020F0502020204030204" pitchFamily="34" charset="0"/>
                <a:cs typeface="+mj-cs"/>
              </a:rPr>
              <a:t>OF SMALL HARBOURS AND STATE COASTAL PROPERTY DEVELOPMENT LABORATORY, UNDER OCEANS ECONOMY OF OPERATION PHAKISA </a:t>
            </a:r>
          </a:p>
        </p:txBody>
      </p:sp>
      <p:sp>
        <p:nvSpPr>
          <p:cNvPr id="3" name="Content Placeholder 2"/>
          <p:cNvSpPr>
            <a:spLocks noGrp="1"/>
          </p:cNvSpPr>
          <p:nvPr>
            <p:ph idx="1"/>
          </p:nvPr>
        </p:nvSpPr>
        <p:spPr>
          <a:xfrm>
            <a:off x="381000" y="1958521"/>
            <a:ext cx="11038114" cy="6553654"/>
          </a:xfrm>
        </p:spPr>
        <p:txBody>
          <a:bodyPr>
            <a:normAutofit/>
          </a:bodyPr>
          <a:lstStyle/>
          <a:p>
            <a:pPr>
              <a:lnSpc>
                <a:spcPct val="120000"/>
              </a:lnSpc>
            </a:pPr>
            <a:r>
              <a:rPr lang="en-ZA" sz="2400" b="1" dirty="0" smtClean="0"/>
              <a:t>Eastern Cape</a:t>
            </a:r>
            <a:endParaRPr lang="en-ZA" sz="2400" dirty="0" smtClean="0"/>
          </a:p>
          <a:p>
            <a:pPr marL="905374" lvl="1" indent="-457291"/>
            <a:endParaRPr lang="en-ZA" sz="2400" dirty="0"/>
          </a:p>
          <a:p>
            <a:pPr marL="457291" indent="-457291"/>
            <a:endParaRPr lang="en-ZA" sz="2400" dirty="0"/>
          </a:p>
          <a:p>
            <a:endParaRPr lang="en-ZA" sz="2400" dirty="0" smtClean="0"/>
          </a:p>
        </p:txBody>
      </p:sp>
      <p:pic>
        <p:nvPicPr>
          <p:cNvPr id="4" name="Picture 3"/>
          <p:cNvPicPr>
            <a:picLocks noChangeAspect="1"/>
          </p:cNvPicPr>
          <p:nvPr/>
        </p:nvPicPr>
        <p:blipFill>
          <a:blip r:embed="rId4" cstate="print"/>
          <a:stretch>
            <a:fillRect/>
          </a:stretch>
        </p:blipFill>
        <p:spPr>
          <a:xfrm>
            <a:off x="152400" y="2873375"/>
            <a:ext cx="11547352" cy="4495800"/>
          </a:xfrm>
          <a:prstGeom prst="rect">
            <a:avLst/>
          </a:prstGeom>
        </p:spPr>
      </p:pic>
    </p:spTree>
    <p:extLst>
      <p:ext uri="{BB962C8B-B14F-4D97-AF65-F5344CB8AC3E}">
        <p14:creationId xmlns:p14="http://schemas.microsoft.com/office/powerpoint/2010/main" xmlns="" val="3791829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pPr marL="712788" indent="-712788" defTabSz="914583" rtl="0">
              <a:lnSpc>
                <a:spcPct val="80000"/>
              </a:lnSpc>
              <a:spcBef>
                <a:spcPct val="0"/>
              </a:spcBef>
              <a:tabLst>
                <a:tab pos="712788" algn="l"/>
              </a:tabLst>
            </a:pPr>
            <a:r>
              <a:rPr lang="en-ZA" kern="1200" dirty="0">
                <a:latin typeface="Calibri" panose="020F0502020204030204" pitchFamily="34" charset="0"/>
                <a:cs typeface="+mj-cs"/>
              </a:rPr>
              <a:t>8</a:t>
            </a:r>
            <a:r>
              <a:rPr lang="en-ZA" kern="1200" dirty="0" smtClean="0">
                <a:latin typeface="Calibri" panose="020F0502020204030204" pitchFamily="34" charset="0"/>
                <a:cs typeface="+mj-cs"/>
              </a:rPr>
              <a:t>.	CONVENING </a:t>
            </a:r>
            <a:r>
              <a:rPr lang="en-ZA" kern="1200" dirty="0">
                <a:latin typeface="Calibri" panose="020F0502020204030204" pitchFamily="34" charset="0"/>
                <a:cs typeface="+mj-cs"/>
              </a:rPr>
              <a:t>OF SMALL HARBOURS AND STATE COASTAL PROPERTY DEVELOPMENT LABORATORY, UNDER OCEANS ECONOMY OF OPERATION PHAKISA </a:t>
            </a:r>
          </a:p>
        </p:txBody>
      </p:sp>
      <p:sp>
        <p:nvSpPr>
          <p:cNvPr id="3" name="Content Placeholder 2"/>
          <p:cNvSpPr>
            <a:spLocks noGrp="1"/>
          </p:cNvSpPr>
          <p:nvPr>
            <p:ph idx="1"/>
          </p:nvPr>
        </p:nvSpPr>
        <p:spPr>
          <a:xfrm>
            <a:off x="381000" y="1958521"/>
            <a:ext cx="11038114" cy="6553654"/>
          </a:xfrm>
        </p:spPr>
        <p:txBody>
          <a:bodyPr>
            <a:normAutofit/>
          </a:bodyPr>
          <a:lstStyle/>
          <a:p>
            <a:pPr marL="457291" indent="-457291"/>
            <a:endParaRPr lang="en-ZA" dirty="0" smtClean="0"/>
          </a:p>
          <a:p>
            <a:pPr marL="905374" lvl="1" indent="-457291"/>
            <a:endParaRPr lang="en-ZA" dirty="0"/>
          </a:p>
          <a:p>
            <a:pPr marL="457291" indent="-457291"/>
            <a:endParaRPr lang="en-ZA" dirty="0"/>
          </a:p>
          <a:p>
            <a:endParaRPr lang="en-ZA" dirty="0" smtClean="0"/>
          </a:p>
        </p:txBody>
      </p:sp>
      <p:pic>
        <p:nvPicPr>
          <p:cNvPr id="5" name="Picture 4"/>
          <p:cNvPicPr>
            <a:picLocks noChangeAspect="1"/>
          </p:cNvPicPr>
          <p:nvPr/>
        </p:nvPicPr>
        <p:blipFill>
          <a:blip r:embed="rId4" cstate="print"/>
          <a:stretch>
            <a:fillRect/>
          </a:stretch>
        </p:blipFill>
        <p:spPr>
          <a:xfrm>
            <a:off x="136691" y="2187575"/>
            <a:ext cx="11909418" cy="5181600"/>
          </a:xfrm>
          <a:prstGeom prst="rect">
            <a:avLst/>
          </a:prstGeom>
        </p:spPr>
      </p:pic>
    </p:spTree>
    <p:extLst>
      <p:ext uri="{BB962C8B-B14F-4D97-AF65-F5344CB8AC3E}">
        <p14:creationId xmlns:p14="http://schemas.microsoft.com/office/powerpoint/2010/main" xmlns="" val="111514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pPr marL="712788" indent="-712788" defTabSz="914583" rtl="0">
              <a:lnSpc>
                <a:spcPct val="80000"/>
              </a:lnSpc>
              <a:spcBef>
                <a:spcPct val="0"/>
              </a:spcBef>
              <a:tabLst>
                <a:tab pos="712788" algn="l"/>
              </a:tabLst>
            </a:pPr>
            <a:r>
              <a:rPr lang="en-ZA" kern="1200" dirty="0">
                <a:latin typeface="Calibri" panose="020F0502020204030204" pitchFamily="34" charset="0"/>
                <a:cs typeface="+mj-cs"/>
              </a:rPr>
              <a:t>8</a:t>
            </a:r>
            <a:r>
              <a:rPr lang="en-ZA" kern="1200" dirty="0" smtClean="0">
                <a:latin typeface="Calibri" panose="020F0502020204030204" pitchFamily="34" charset="0"/>
                <a:cs typeface="+mj-cs"/>
              </a:rPr>
              <a:t>.	CONVENING </a:t>
            </a:r>
            <a:r>
              <a:rPr lang="en-ZA" kern="1200" dirty="0">
                <a:latin typeface="Calibri" panose="020F0502020204030204" pitchFamily="34" charset="0"/>
                <a:cs typeface="+mj-cs"/>
              </a:rPr>
              <a:t>OF SMALL HARBOURS AND STATE COASTAL PROPERTY DEVELOPMENT LABORATORY, UNDER OCEANS ECONOMY OF OPERATION PHAKISA </a:t>
            </a:r>
          </a:p>
        </p:txBody>
      </p:sp>
      <p:sp>
        <p:nvSpPr>
          <p:cNvPr id="3" name="Content Placeholder 2"/>
          <p:cNvSpPr>
            <a:spLocks noGrp="1"/>
          </p:cNvSpPr>
          <p:nvPr>
            <p:ph idx="1"/>
          </p:nvPr>
        </p:nvSpPr>
        <p:spPr>
          <a:xfrm>
            <a:off x="381000" y="1958521"/>
            <a:ext cx="11038114" cy="6553654"/>
          </a:xfrm>
        </p:spPr>
        <p:txBody>
          <a:bodyPr>
            <a:normAutofit/>
          </a:bodyPr>
          <a:lstStyle/>
          <a:p>
            <a:pPr marL="457291" indent="-457291"/>
            <a:endParaRPr lang="en-ZA" dirty="0" smtClean="0"/>
          </a:p>
          <a:p>
            <a:pPr marL="905374" lvl="1" indent="-457291"/>
            <a:endParaRPr lang="en-ZA" dirty="0"/>
          </a:p>
          <a:p>
            <a:pPr marL="457291" indent="-457291"/>
            <a:endParaRPr lang="en-ZA" dirty="0"/>
          </a:p>
          <a:p>
            <a:endParaRPr lang="en-ZA" dirty="0" smtClean="0"/>
          </a:p>
        </p:txBody>
      </p:sp>
      <p:pic>
        <p:nvPicPr>
          <p:cNvPr id="4" name="Picture 3"/>
          <p:cNvPicPr>
            <a:picLocks noChangeAspect="1"/>
          </p:cNvPicPr>
          <p:nvPr/>
        </p:nvPicPr>
        <p:blipFill>
          <a:blip r:embed="rId4" cstate="print"/>
          <a:stretch>
            <a:fillRect/>
          </a:stretch>
        </p:blipFill>
        <p:spPr>
          <a:xfrm>
            <a:off x="165178" y="2187575"/>
            <a:ext cx="11868152" cy="5410654"/>
          </a:xfrm>
          <a:prstGeom prst="rect">
            <a:avLst/>
          </a:prstGeom>
        </p:spPr>
      </p:pic>
    </p:spTree>
    <p:extLst>
      <p:ext uri="{BB962C8B-B14F-4D97-AF65-F5344CB8AC3E}">
        <p14:creationId xmlns:p14="http://schemas.microsoft.com/office/powerpoint/2010/main" xmlns="" val="3427616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pPr marL="712788" indent="-712788" defTabSz="914583" rtl="0">
              <a:lnSpc>
                <a:spcPct val="80000"/>
              </a:lnSpc>
              <a:spcBef>
                <a:spcPct val="0"/>
              </a:spcBef>
              <a:tabLst>
                <a:tab pos="712788" algn="l"/>
              </a:tabLst>
            </a:pPr>
            <a:r>
              <a:rPr lang="en-ZA" kern="1200" dirty="0">
                <a:latin typeface="Calibri" panose="020F0502020204030204" pitchFamily="34" charset="0"/>
                <a:cs typeface="+mj-cs"/>
              </a:rPr>
              <a:t>8</a:t>
            </a:r>
            <a:r>
              <a:rPr lang="en-ZA" kern="1200" dirty="0" smtClean="0">
                <a:latin typeface="Calibri" panose="020F0502020204030204" pitchFamily="34" charset="0"/>
                <a:cs typeface="+mj-cs"/>
              </a:rPr>
              <a:t>.	CONVENING </a:t>
            </a:r>
            <a:r>
              <a:rPr lang="en-ZA" kern="1200" dirty="0">
                <a:latin typeface="Calibri" panose="020F0502020204030204" pitchFamily="34" charset="0"/>
                <a:cs typeface="+mj-cs"/>
              </a:rPr>
              <a:t>OF SMALL HARBOURS AND STATE COASTAL PROPERTY DEVELOPMENT LABORATORY, UNDER OCEANS ECONOMY OF OPERATION PHAKISA </a:t>
            </a:r>
          </a:p>
        </p:txBody>
      </p:sp>
      <p:sp>
        <p:nvSpPr>
          <p:cNvPr id="3" name="Content Placeholder 2"/>
          <p:cNvSpPr>
            <a:spLocks noGrp="1"/>
          </p:cNvSpPr>
          <p:nvPr>
            <p:ph idx="1"/>
          </p:nvPr>
        </p:nvSpPr>
        <p:spPr>
          <a:xfrm>
            <a:off x="914400" y="1958521"/>
            <a:ext cx="10504714" cy="6553654"/>
          </a:xfrm>
        </p:spPr>
        <p:txBody>
          <a:bodyPr>
            <a:normAutofit/>
          </a:bodyPr>
          <a:lstStyle/>
          <a:p>
            <a:pPr marL="44450" indent="0">
              <a:buNone/>
            </a:pPr>
            <a:r>
              <a:rPr lang="en-ZA" sz="2400" b="1" dirty="0" err="1" smtClean="0"/>
              <a:t>KwaZulu</a:t>
            </a:r>
            <a:r>
              <a:rPr lang="en-ZA" sz="2400" b="1" dirty="0" smtClean="0"/>
              <a:t> Natal</a:t>
            </a:r>
            <a:endParaRPr lang="en-ZA" sz="2400" b="1" dirty="0"/>
          </a:p>
          <a:p>
            <a:pPr marL="457200" indent="-457200">
              <a:buFont typeface="+mj-lt"/>
              <a:buAutoNum type="arabicPeriod"/>
            </a:pPr>
            <a:r>
              <a:rPr lang="en-ZA" sz="2400" b="1" dirty="0"/>
              <a:t>uMkhanyakude DM</a:t>
            </a:r>
          </a:p>
          <a:p>
            <a:pPr marL="811213" indent="-361950">
              <a:buFont typeface="+mj-lt"/>
              <a:buAutoNum type="alphaLcParenR"/>
            </a:pPr>
            <a:r>
              <a:rPr lang="en-ZA" sz="2400" dirty="0" err="1" smtClean="0"/>
              <a:t>uMhlabuyalingana</a:t>
            </a:r>
            <a:r>
              <a:rPr lang="en-ZA" sz="2400" dirty="0" smtClean="0"/>
              <a:t> LM</a:t>
            </a:r>
            <a:endParaRPr lang="en-ZA" sz="2400" dirty="0"/>
          </a:p>
          <a:p>
            <a:pPr marL="811213" indent="-361950">
              <a:buFont typeface="+mj-lt"/>
              <a:buAutoNum type="alphaLcParenR"/>
            </a:pPr>
            <a:r>
              <a:rPr lang="en-ZA" sz="2400" dirty="0" smtClean="0"/>
              <a:t>The </a:t>
            </a:r>
            <a:r>
              <a:rPr lang="en-ZA" sz="2400" dirty="0"/>
              <a:t>Big Five False Bay </a:t>
            </a:r>
            <a:r>
              <a:rPr lang="en-ZA" sz="2400" dirty="0" smtClean="0"/>
              <a:t>LM</a:t>
            </a:r>
          </a:p>
          <a:p>
            <a:pPr marL="811213" indent="-361950">
              <a:buFont typeface="+mj-lt"/>
              <a:buAutoNum type="alphaLcParenR"/>
            </a:pPr>
            <a:r>
              <a:rPr lang="en-ZA" sz="2400" dirty="0" err="1" smtClean="0"/>
              <a:t>Mtubatuba</a:t>
            </a:r>
            <a:r>
              <a:rPr lang="en-ZA" sz="2400" dirty="0" smtClean="0"/>
              <a:t> LM</a:t>
            </a:r>
            <a:endParaRPr lang="en-ZA" sz="2400" dirty="0"/>
          </a:p>
          <a:p>
            <a:pPr marL="457200" indent="-457200">
              <a:buFont typeface="+mj-lt"/>
              <a:buAutoNum type="arabicPeriod" startAt="2"/>
            </a:pPr>
            <a:r>
              <a:rPr lang="en-ZA" sz="2400" b="1" dirty="0"/>
              <a:t>uThungulu DM</a:t>
            </a:r>
          </a:p>
          <a:p>
            <a:pPr marL="811213" indent="-361950">
              <a:buFont typeface="+mj-lt"/>
              <a:buAutoNum type="alphaLcParenR"/>
            </a:pPr>
            <a:r>
              <a:rPr lang="en-ZA" sz="2400" dirty="0"/>
              <a:t>Mbonambi </a:t>
            </a:r>
            <a:r>
              <a:rPr lang="en-ZA" sz="2400" dirty="0" smtClean="0"/>
              <a:t>LM</a:t>
            </a:r>
          </a:p>
          <a:p>
            <a:pPr marL="811213" indent="-361950">
              <a:buFont typeface="+mj-lt"/>
              <a:buAutoNum type="alphaLcParenR"/>
            </a:pPr>
            <a:r>
              <a:rPr lang="en-ZA" sz="2400" dirty="0" err="1" smtClean="0"/>
              <a:t>uMhlathuze</a:t>
            </a:r>
            <a:r>
              <a:rPr lang="en-ZA" sz="2400" dirty="0" smtClean="0"/>
              <a:t> LM</a:t>
            </a:r>
            <a:endParaRPr lang="en-ZA" sz="2400" dirty="0"/>
          </a:p>
          <a:p>
            <a:pPr marL="811213" indent="-361950">
              <a:buFont typeface="+mj-lt"/>
              <a:buAutoNum type="alphaLcParenR"/>
            </a:pPr>
            <a:r>
              <a:rPr lang="en-ZA" sz="2400" dirty="0" err="1" smtClean="0"/>
              <a:t>uMlalazi</a:t>
            </a:r>
            <a:r>
              <a:rPr lang="en-ZA" sz="2400" dirty="0" smtClean="0"/>
              <a:t> LM</a:t>
            </a:r>
            <a:endParaRPr lang="en-ZA" sz="2400" dirty="0"/>
          </a:p>
          <a:p>
            <a:pPr marL="457200" indent="-457200">
              <a:buFont typeface="+mj-lt"/>
              <a:buAutoNum type="arabicPeriod" startAt="3"/>
            </a:pPr>
            <a:r>
              <a:rPr lang="en-ZA" sz="2400" b="1" dirty="0"/>
              <a:t>iLembe DM</a:t>
            </a:r>
          </a:p>
          <a:p>
            <a:pPr marL="811213" indent="-361950">
              <a:buFont typeface="+mj-lt"/>
              <a:buAutoNum type="alphaLcParenR"/>
            </a:pPr>
            <a:r>
              <a:rPr lang="en-ZA" sz="2400" dirty="0"/>
              <a:t>Mandeni </a:t>
            </a:r>
            <a:r>
              <a:rPr lang="en-ZA" sz="2400" dirty="0" smtClean="0"/>
              <a:t>LM</a:t>
            </a:r>
          </a:p>
          <a:p>
            <a:pPr marL="811213" indent="-361950">
              <a:buFont typeface="+mj-lt"/>
              <a:buAutoNum type="alphaLcParenR"/>
            </a:pPr>
            <a:r>
              <a:rPr lang="en-ZA" sz="2400" dirty="0" err="1" smtClean="0"/>
              <a:t>KwaDukuza</a:t>
            </a:r>
            <a:r>
              <a:rPr lang="en-ZA" sz="2400" dirty="0" smtClean="0"/>
              <a:t> LM</a:t>
            </a:r>
            <a:endParaRPr lang="en-ZA" sz="2400" dirty="0"/>
          </a:p>
          <a:p>
            <a:pPr marL="457200" indent="-457200">
              <a:buFont typeface="+mj-lt"/>
              <a:buAutoNum type="arabicPeriod" startAt="4"/>
            </a:pPr>
            <a:r>
              <a:rPr lang="en-ZA" sz="2400" b="1" dirty="0" smtClean="0"/>
              <a:t>Ugu DM</a:t>
            </a:r>
            <a:endParaRPr lang="en-ZA" sz="2400" b="1" dirty="0"/>
          </a:p>
          <a:p>
            <a:pPr marL="723900" indent="-274638">
              <a:buFont typeface="+mj-lt"/>
              <a:buAutoNum type="alphaLcParenR"/>
            </a:pPr>
            <a:r>
              <a:rPr lang="en-ZA" sz="2400" dirty="0" err="1" smtClean="0"/>
              <a:t>Umdoni</a:t>
            </a:r>
            <a:r>
              <a:rPr lang="en-ZA" sz="2400" dirty="0" smtClean="0"/>
              <a:t> LM</a:t>
            </a:r>
            <a:endParaRPr lang="en-ZA" sz="2400" dirty="0"/>
          </a:p>
          <a:p>
            <a:pPr marL="723900" indent="-274638">
              <a:buFont typeface="+mj-lt"/>
              <a:buAutoNum type="alphaLcParenR"/>
            </a:pPr>
            <a:r>
              <a:rPr lang="en-ZA" sz="2400" dirty="0" smtClean="0"/>
              <a:t>Ray Nkonyeni LM</a:t>
            </a:r>
            <a:endParaRPr lang="en-ZA" sz="2400" dirty="0"/>
          </a:p>
          <a:p>
            <a:pPr marL="457200" indent="-457200">
              <a:buFont typeface="+mj-lt"/>
              <a:buAutoNum type="arabicPeriod" startAt="5"/>
            </a:pPr>
            <a:r>
              <a:rPr lang="en-ZA" sz="2400" b="1" dirty="0"/>
              <a:t>eThekwini Metropolitan</a:t>
            </a:r>
            <a:endParaRPr lang="en-ZA" sz="2400" b="1" dirty="0" smtClean="0"/>
          </a:p>
          <a:p>
            <a:pPr marL="905374" lvl="1" indent="-457291"/>
            <a:endParaRPr lang="en-ZA" sz="2400" dirty="0"/>
          </a:p>
          <a:p>
            <a:pPr marL="457291" indent="-457291"/>
            <a:endParaRPr lang="en-ZA" sz="2400" dirty="0"/>
          </a:p>
          <a:p>
            <a:endParaRPr lang="en-ZA" sz="2400" dirty="0" smtClean="0"/>
          </a:p>
        </p:txBody>
      </p:sp>
    </p:spTree>
    <p:extLst>
      <p:ext uri="{BB962C8B-B14F-4D97-AF65-F5344CB8AC3E}">
        <p14:creationId xmlns:p14="http://schemas.microsoft.com/office/powerpoint/2010/main" xmlns="" val="2116993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pPr marL="712788" indent="-712788" defTabSz="914583" rtl="0">
              <a:lnSpc>
                <a:spcPct val="80000"/>
              </a:lnSpc>
              <a:spcBef>
                <a:spcPct val="0"/>
              </a:spcBef>
              <a:tabLst>
                <a:tab pos="712788" algn="l"/>
              </a:tabLst>
            </a:pPr>
            <a:r>
              <a:rPr lang="en-ZA" kern="1200" dirty="0">
                <a:latin typeface="Calibri" panose="020F0502020204030204" pitchFamily="34" charset="0"/>
                <a:cs typeface="+mj-cs"/>
              </a:rPr>
              <a:t>8</a:t>
            </a:r>
            <a:r>
              <a:rPr lang="en-ZA" kern="1200" dirty="0" smtClean="0">
                <a:latin typeface="Calibri" panose="020F0502020204030204" pitchFamily="34" charset="0"/>
                <a:cs typeface="+mj-cs"/>
              </a:rPr>
              <a:t>.	CONVENING </a:t>
            </a:r>
            <a:r>
              <a:rPr lang="en-ZA" kern="1200" dirty="0">
                <a:latin typeface="Calibri" panose="020F0502020204030204" pitchFamily="34" charset="0"/>
                <a:cs typeface="+mj-cs"/>
              </a:rPr>
              <a:t>OF SMALL HARBOURS AND STATE COASTAL PROPERTY DEVELOPMENT LABORATORY, UNDER OCEANS ECONOMY OF OPERATION PHAKISA </a:t>
            </a:r>
          </a:p>
        </p:txBody>
      </p:sp>
      <p:sp>
        <p:nvSpPr>
          <p:cNvPr id="3" name="Content Placeholder 2"/>
          <p:cNvSpPr>
            <a:spLocks noGrp="1"/>
          </p:cNvSpPr>
          <p:nvPr>
            <p:ph idx="1"/>
          </p:nvPr>
        </p:nvSpPr>
        <p:spPr>
          <a:xfrm>
            <a:off x="381000" y="1958521"/>
            <a:ext cx="11038114" cy="6553654"/>
          </a:xfrm>
        </p:spPr>
        <p:txBody>
          <a:bodyPr>
            <a:normAutofit/>
          </a:bodyPr>
          <a:lstStyle/>
          <a:p>
            <a:pPr marL="905374" lvl="1" indent="-457291"/>
            <a:endParaRPr lang="en-ZA" dirty="0"/>
          </a:p>
          <a:p>
            <a:pPr marL="457291" indent="-457291"/>
            <a:endParaRPr lang="en-ZA" dirty="0"/>
          </a:p>
          <a:p>
            <a:endParaRPr lang="en-ZA" dirty="0" smtClean="0"/>
          </a:p>
        </p:txBody>
      </p:sp>
      <p:pic>
        <p:nvPicPr>
          <p:cNvPr id="4" name="Picture 3"/>
          <p:cNvPicPr>
            <a:picLocks noChangeAspect="1"/>
          </p:cNvPicPr>
          <p:nvPr/>
        </p:nvPicPr>
        <p:blipFill>
          <a:blip r:embed="rId4" cstate="print"/>
          <a:stretch>
            <a:fillRect/>
          </a:stretch>
        </p:blipFill>
        <p:spPr>
          <a:xfrm>
            <a:off x="152400" y="2416175"/>
            <a:ext cx="11802451" cy="4800600"/>
          </a:xfrm>
          <a:prstGeom prst="rect">
            <a:avLst/>
          </a:prstGeom>
        </p:spPr>
      </p:pic>
    </p:spTree>
    <p:extLst>
      <p:ext uri="{BB962C8B-B14F-4D97-AF65-F5344CB8AC3E}">
        <p14:creationId xmlns:p14="http://schemas.microsoft.com/office/powerpoint/2010/main" xmlns="" val="1502678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58521"/>
            <a:ext cx="11038114" cy="6553654"/>
          </a:xfrm>
        </p:spPr>
        <p:txBody>
          <a:bodyPr>
            <a:normAutofit/>
          </a:bodyPr>
          <a:lstStyle/>
          <a:p>
            <a:pPr marL="905374" lvl="1" indent="-457291"/>
            <a:endParaRPr lang="en-ZA" dirty="0"/>
          </a:p>
          <a:p>
            <a:pPr marL="457291" indent="-457291"/>
            <a:endParaRPr lang="en-ZA" dirty="0"/>
          </a:p>
          <a:p>
            <a:endParaRPr lang="en-ZA" dirty="0" smtClean="0"/>
          </a:p>
        </p:txBody>
      </p:sp>
      <p:pic>
        <p:nvPicPr>
          <p:cNvPr id="5" name="Picture 4"/>
          <p:cNvPicPr>
            <a:picLocks noChangeAspect="1"/>
          </p:cNvPicPr>
          <p:nvPr/>
        </p:nvPicPr>
        <p:blipFill>
          <a:blip r:embed="rId4" cstate="print"/>
          <a:stretch>
            <a:fillRect/>
          </a:stretch>
        </p:blipFill>
        <p:spPr>
          <a:xfrm>
            <a:off x="103696" y="2187575"/>
            <a:ext cx="11942413" cy="4953454"/>
          </a:xfrm>
          <a:prstGeom prst="rect">
            <a:avLst/>
          </a:prstGeom>
        </p:spPr>
      </p:pic>
      <p:sp>
        <p:nvSpPr>
          <p:cNvPr id="6"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1522667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990600" y="1990393"/>
            <a:ext cx="10382902" cy="6370975"/>
          </a:xfrm>
        </p:spPr>
        <p:txBody>
          <a:bodyPr>
            <a:normAutofit/>
          </a:bodyPr>
          <a:lstStyle/>
          <a:p>
            <a:pPr marL="44450" lvl="0" indent="0">
              <a:buNone/>
            </a:pPr>
            <a:r>
              <a:rPr lang="en-ZA" sz="2400" b="1" dirty="0" smtClean="0">
                <a:solidFill>
                  <a:schemeClr val="tx1"/>
                </a:solidFill>
              </a:rPr>
              <a:t>AREAS IDENTIFIED FOR </a:t>
            </a:r>
            <a:r>
              <a:rPr lang="en-ZA" sz="2400" b="1" dirty="0">
                <a:solidFill>
                  <a:schemeClr val="tx1"/>
                </a:solidFill>
              </a:rPr>
              <a:t>LOCAL ECONOMIC DEVELOPMENT (</a:t>
            </a:r>
            <a:r>
              <a:rPr lang="en-ZA" sz="2400" b="1" dirty="0" smtClean="0">
                <a:solidFill>
                  <a:schemeClr val="tx1"/>
                </a:solidFill>
              </a:rPr>
              <a:t>INVESTMENT)</a:t>
            </a:r>
          </a:p>
          <a:p>
            <a:pPr lvl="0"/>
            <a:r>
              <a:rPr lang="en-GB" sz="2400" b="1" dirty="0" smtClean="0">
                <a:solidFill>
                  <a:schemeClr val="tx1"/>
                </a:solidFill>
              </a:rPr>
              <a:t>Education </a:t>
            </a:r>
            <a:r>
              <a:rPr lang="en-GB" sz="2400" b="1" dirty="0">
                <a:solidFill>
                  <a:schemeClr val="tx1"/>
                </a:solidFill>
              </a:rPr>
              <a:t>&amp; Training</a:t>
            </a:r>
            <a:endParaRPr lang="en-US" sz="2400" b="1" dirty="0">
              <a:solidFill>
                <a:schemeClr val="tx1"/>
              </a:solidFill>
            </a:endParaRPr>
          </a:p>
          <a:p>
            <a:pPr marL="893763" lvl="0" indent="-433388">
              <a:buFont typeface="Calibri" panose="020F0502020204030204" pitchFamily="34" charset="0"/>
              <a:buChar char="»"/>
            </a:pPr>
            <a:r>
              <a:rPr lang="en-GB" sz="2400" dirty="0" smtClean="0">
                <a:solidFill>
                  <a:schemeClr val="tx1"/>
                </a:solidFill>
              </a:rPr>
              <a:t>Maritime </a:t>
            </a:r>
            <a:r>
              <a:rPr lang="en-GB" sz="2400" dirty="0">
                <a:solidFill>
                  <a:schemeClr val="tx1"/>
                </a:solidFill>
              </a:rPr>
              <a:t>and Aquaculture Training Centres</a:t>
            </a:r>
            <a:endParaRPr lang="en-US" sz="2400" dirty="0">
              <a:solidFill>
                <a:schemeClr val="tx1"/>
              </a:solidFill>
            </a:endParaRPr>
          </a:p>
          <a:p>
            <a:r>
              <a:rPr lang="en-GB" sz="2400" b="1" dirty="0">
                <a:solidFill>
                  <a:schemeClr val="tx1"/>
                </a:solidFill>
              </a:rPr>
              <a:t>Renewable Energy</a:t>
            </a:r>
            <a:endParaRPr lang="en-US" sz="2400" b="1" dirty="0">
              <a:solidFill>
                <a:schemeClr val="tx1"/>
              </a:solidFill>
            </a:endParaRPr>
          </a:p>
          <a:p>
            <a:pPr marL="893763" indent="-433388">
              <a:buFont typeface="Calibri" panose="020F0502020204030204" pitchFamily="34" charset="0"/>
              <a:buChar char="»"/>
            </a:pPr>
            <a:r>
              <a:rPr lang="en-GB" sz="2400" dirty="0">
                <a:solidFill>
                  <a:schemeClr val="tx1"/>
                </a:solidFill>
              </a:rPr>
              <a:t>Wind Farm</a:t>
            </a:r>
            <a:endParaRPr lang="en-US" sz="2400" dirty="0">
              <a:solidFill>
                <a:schemeClr val="tx1"/>
              </a:solidFill>
            </a:endParaRPr>
          </a:p>
          <a:p>
            <a:pPr marL="893763" indent="-433388">
              <a:buFont typeface="Calibri" panose="020F0502020204030204" pitchFamily="34" charset="0"/>
              <a:buChar char="»"/>
            </a:pPr>
            <a:r>
              <a:rPr lang="en-GB" sz="2400" dirty="0">
                <a:solidFill>
                  <a:schemeClr val="tx1"/>
                </a:solidFill>
              </a:rPr>
              <a:t>Solar Farm</a:t>
            </a:r>
            <a:endParaRPr lang="en-US" sz="2400" dirty="0">
              <a:solidFill>
                <a:schemeClr val="tx1"/>
              </a:solidFill>
            </a:endParaRPr>
          </a:p>
          <a:p>
            <a:pPr marL="342900" lvl="0" indent="-342900">
              <a:buFont typeface="Calibri" panose="020F0502020204030204" pitchFamily="34" charset="0"/>
              <a:buChar char="»"/>
            </a:pPr>
            <a:r>
              <a:rPr lang="en-GB" sz="2400" dirty="0">
                <a:solidFill>
                  <a:schemeClr val="tx1"/>
                </a:solidFill>
              </a:rPr>
              <a:t>Turbine (Sea Water)</a:t>
            </a:r>
            <a:endParaRPr lang="en-US" sz="2400" dirty="0">
              <a:solidFill>
                <a:schemeClr val="tx1"/>
              </a:solidFill>
            </a:endParaRPr>
          </a:p>
          <a:p>
            <a:r>
              <a:rPr lang="en-GB" sz="2400" b="1" dirty="0">
                <a:solidFill>
                  <a:schemeClr val="tx1"/>
                </a:solidFill>
              </a:rPr>
              <a:t>Farming</a:t>
            </a:r>
            <a:endParaRPr lang="en-US" sz="2400" b="1" dirty="0">
              <a:solidFill>
                <a:schemeClr val="tx1"/>
              </a:solidFill>
            </a:endParaRPr>
          </a:p>
          <a:p>
            <a:pPr marL="893763" indent="-433388">
              <a:buFont typeface="Calibri" panose="020F0502020204030204" pitchFamily="34" charset="0"/>
              <a:buChar char="»"/>
            </a:pPr>
            <a:r>
              <a:rPr lang="en-GB" sz="2400" dirty="0">
                <a:solidFill>
                  <a:schemeClr val="tx1"/>
                </a:solidFill>
              </a:rPr>
              <a:t>Aquaculture (On Land)</a:t>
            </a:r>
            <a:endParaRPr lang="en-US" sz="2400" dirty="0">
              <a:solidFill>
                <a:schemeClr val="tx1"/>
              </a:solidFill>
            </a:endParaRPr>
          </a:p>
          <a:p>
            <a:pPr marL="893763" indent="-433388">
              <a:buFont typeface="Calibri" panose="020F0502020204030204" pitchFamily="34" charset="0"/>
              <a:buChar char="»"/>
            </a:pPr>
            <a:r>
              <a:rPr lang="en-GB" sz="2400" dirty="0">
                <a:solidFill>
                  <a:schemeClr val="tx1"/>
                </a:solidFill>
              </a:rPr>
              <a:t>Mari culture (Off Land)</a:t>
            </a:r>
            <a:endParaRPr lang="en-US" sz="2400" dirty="0">
              <a:solidFill>
                <a:schemeClr val="tx1"/>
              </a:solidFill>
            </a:endParaRPr>
          </a:p>
          <a:p>
            <a:pPr marL="893763" indent="-433388">
              <a:buFont typeface="Calibri" panose="020F0502020204030204" pitchFamily="34" charset="0"/>
              <a:buChar char="»"/>
            </a:pPr>
            <a:r>
              <a:rPr lang="en-GB" sz="2400" dirty="0">
                <a:solidFill>
                  <a:schemeClr val="tx1"/>
                </a:solidFill>
              </a:rPr>
              <a:t>Salt production</a:t>
            </a:r>
            <a:endParaRPr lang="en-US" sz="2400" dirty="0">
              <a:solidFill>
                <a:schemeClr val="tx1"/>
              </a:solidFill>
            </a:endParaRPr>
          </a:p>
          <a:p>
            <a:r>
              <a:rPr lang="en-GB" sz="2400" b="1" dirty="0">
                <a:solidFill>
                  <a:schemeClr val="tx1"/>
                </a:solidFill>
              </a:rPr>
              <a:t>Fish Processing and Packaging</a:t>
            </a:r>
            <a:endParaRPr lang="en-US" sz="2400" b="1" dirty="0">
              <a:solidFill>
                <a:schemeClr val="tx1"/>
              </a:solidFill>
            </a:endParaRPr>
          </a:p>
          <a:p>
            <a:pPr marL="893763" indent="-433388">
              <a:buFont typeface="Calibri" panose="020F0502020204030204" pitchFamily="34" charset="0"/>
              <a:buChar char="»"/>
            </a:pPr>
            <a:r>
              <a:rPr lang="en-GB" sz="2400" dirty="0">
                <a:solidFill>
                  <a:schemeClr val="tx1"/>
                </a:solidFill>
              </a:rPr>
              <a:t>Canning</a:t>
            </a:r>
            <a:endParaRPr lang="en-US" sz="2400" dirty="0">
              <a:solidFill>
                <a:schemeClr val="tx1"/>
              </a:solidFill>
            </a:endParaRPr>
          </a:p>
          <a:p>
            <a:pPr marL="893763" indent="-433388">
              <a:buFont typeface="Calibri" panose="020F0502020204030204" pitchFamily="34" charset="0"/>
              <a:buChar char="»"/>
            </a:pPr>
            <a:r>
              <a:rPr lang="en-GB" sz="2400" dirty="0">
                <a:solidFill>
                  <a:schemeClr val="tx1"/>
                </a:solidFill>
              </a:rPr>
              <a:t>Fish meal</a:t>
            </a:r>
            <a:endParaRPr lang="en-US" sz="2400" dirty="0">
              <a:solidFill>
                <a:schemeClr val="tx1"/>
              </a:solidFill>
            </a:endParaRPr>
          </a:p>
          <a:p>
            <a:endParaRPr lang="en-US" sz="2400" dirty="0">
              <a:solidFill>
                <a:schemeClr val="tx1"/>
              </a:solidFill>
            </a:endParaRPr>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2077058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5" name="object 5"/>
          <p:cNvSpPr txBox="1"/>
          <p:nvPr/>
        </p:nvSpPr>
        <p:spPr>
          <a:xfrm>
            <a:off x="742300" y="2263775"/>
            <a:ext cx="11068700" cy="2460354"/>
          </a:xfrm>
          <a:prstGeom prst="rect">
            <a:avLst/>
          </a:prstGeom>
        </p:spPr>
        <p:txBody>
          <a:bodyPr vert="horz" wrap="square" lIns="0" tIns="0" rIns="0" bIns="0" rtlCol="0">
            <a:spAutoFit/>
          </a:bodyPr>
          <a:lstStyle/>
          <a:p>
            <a:pPr marL="12700" marR="5080" algn="just">
              <a:lnSpc>
                <a:spcPct val="80000"/>
              </a:lnSpc>
              <a:spcAft>
                <a:spcPts val="600"/>
              </a:spcAft>
              <a:buClr>
                <a:srgbClr val="595959"/>
              </a:buClr>
              <a:buSzPct val="79687"/>
              <a:tabLst>
                <a:tab pos="241300" algn="l"/>
              </a:tabLst>
            </a:pPr>
            <a:r>
              <a:rPr sz="2400" dirty="0" smtClean="0">
                <a:latin typeface="Calibri" panose="020F0502020204030204" pitchFamily="34" charset="0"/>
                <a:cs typeface="Arial" panose="020B0604020202020204" pitchFamily="34" charset="0"/>
              </a:rPr>
              <a:t>To</a:t>
            </a:r>
            <a:r>
              <a:rPr lang="en-ZA" sz="2400" spc="75" dirty="0">
                <a:latin typeface="Calibri" panose="020F0502020204030204" pitchFamily="34" charset="0"/>
                <a:cs typeface="Arial" panose="020B0604020202020204" pitchFamily="34" charset="0"/>
              </a:rPr>
              <a:t> </a:t>
            </a:r>
            <a:r>
              <a:rPr lang="en-ZA" sz="2400" dirty="0" smtClean="0">
                <a:latin typeface="Calibri" panose="020F0502020204030204" pitchFamily="34" charset="0"/>
                <a:cs typeface="Arial" panose="020B0604020202020204" pitchFamily="34" charset="0"/>
              </a:rPr>
              <a:t>Brief Public Works Portfolio Committee on the following:</a:t>
            </a:r>
          </a:p>
          <a:p>
            <a:pPr marL="927100" marR="5080" lvl="1" indent="-457200" algn="just">
              <a:lnSpc>
                <a:spcPct val="80000"/>
              </a:lnSpc>
              <a:spcAft>
                <a:spcPts val="600"/>
              </a:spcAft>
              <a:buClr>
                <a:srgbClr val="595959"/>
              </a:buClr>
              <a:buSzPct val="79687"/>
              <a:buFont typeface="Wingdings" panose="05000000000000000000" pitchFamily="2" charset="2"/>
              <a:buChar char="§"/>
              <a:tabLst>
                <a:tab pos="241300" algn="l"/>
              </a:tabLst>
            </a:pPr>
            <a:r>
              <a:rPr lang="en-ZA" sz="2400" dirty="0" smtClean="0">
                <a:latin typeface="Calibri" panose="020F0502020204030204" pitchFamily="34" charset="0"/>
                <a:cs typeface="Arial" panose="020B0604020202020204" pitchFamily="34" charset="0"/>
              </a:rPr>
              <a:t>Current work of the Small Harbours and State Coastal Property Development unit within DPW</a:t>
            </a:r>
          </a:p>
          <a:p>
            <a:pPr marL="927100" marR="5080" lvl="1" indent="-457200" algn="just">
              <a:lnSpc>
                <a:spcPct val="80000"/>
              </a:lnSpc>
              <a:spcAft>
                <a:spcPts val="600"/>
              </a:spcAft>
              <a:buClr>
                <a:srgbClr val="595959"/>
              </a:buClr>
              <a:buSzPct val="79687"/>
              <a:buFont typeface="Wingdings" panose="05000000000000000000" pitchFamily="2" charset="2"/>
              <a:buChar char="§"/>
              <a:tabLst>
                <a:tab pos="241300" algn="l"/>
              </a:tabLst>
            </a:pPr>
            <a:r>
              <a:rPr lang="en-ZA" sz="2400" dirty="0" smtClean="0">
                <a:latin typeface="Calibri" panose="020F0502020204030204" pitchFamily="34" charset="0"/>
                <a:cs typeface="Arial" panose="020B0604020202020204" pitchFamily="34" charset="0"/>
              </a:rPr>
              <a:t>Progress made with respect to:</a:t>
            </a:r>
          </a:p>
          <a:p>
            <a:pPr marL="1384300" marR="5080" lvl="2" indent="-457200" algn="just">
              <a:lnSpc>
                <a:spcPct val="80000"/>
              </a:lnSpc>
              <a:spcAft>
                <a:spcPts val="600"/>
              </a:spcAft>
              <a:buClr>
                <a:srgbClr val="595959"/>
              </a:buClr>
              <a:buSzPct val="79687"/>
              <a:buFont typeface="Calibri" panose="020F0502020204030204" pitchFamily="34" charset="0"/>
              <a:buChar char="»"/>
              <a:tabLst>
                <a:tab pos="241300" algn="l"/>
              </a:tabLst>
            </a:pPr>
            <a:r>
              <a:rPr lang="en-ZA" sz="2400" dirty="0" smtClean="0">
                <a:latin typeface="Calibri" panose="020F0502020204030204" pitchFamily="34" charset="0"/>
                <a:cs typeface="Arial" panose="020B0604020202020204" pitchFamily="34" charset="0"/>
              </a:rPr>
              <a:t>Maintenance programme to the proclaimed fishing harbours</a:t>
            </a:r>
          </a:p>
          <a:p>
            <a:pPr marL="1384300" marR="5080" lvl="2" indent="-457200" algn="just">
              <a:lnSpc>
                <a:spcPct val="80000"/>
              </a:lnSpc>
              <a:spcAft>
                <a:spcPts val="600"/>
              </a:spcAft>
              <a:buClr>
                <a:srgbClr val="595959"/>
              </a:buClr>
              <a:buSzPct val="79687"/>
              <a:buFont typeface="Calibri" panose="020F0502020204030204" pitchFamily="34" charset="0"/>
              <a:buChar char="»"/>
              <a:tabLst>
                <a:tab pos="241300" algn="l"/>
              </a:tabLst>
            </a:pPr>
            <a:r>
              <a:rPr lang="en-ZA" sz="2400" dirty="0" smtClean="0">
                <a:latin typeface="Calibri" panose="020F0502020204030204" pitchFamily="34" charset="0"/>
                <a:cs typeface="Arial" panose="020B0604020202020204" pitchFamily="34" charset="0"/>
              </a:rPr>
              <a:t>Stimulation of economic development and job creation </a:t>
            </a:r>
          </a:p>
          <a:p>
            <a:pPr marL="1384300" marR="5080" lvl="2" indent="-457200" algn="just">
              <a:lnSpc>
                <a:spcPct val="80000"/>
              </a:lnSpc>
              <a:spcAft>
                <a:spcPts val="600"/>
              </a:spcAft>
              <a:buClr>
                <a:srgbClr val="595959"/>
              </a:buClr>
              <a:buSzPct val="79687"/>
              <a:buFont typeface="Calibri" panose="020F0502020204030204" pitchFamily="34" charset="0"/>
              <a:buChar char="»"/>
              <a:tabLst>
                <a:tab pos="241300" algn="l"/>
              </a:tabLst>
            </a:pPr>
            <a:r>
              <a:rPr lang="en-ZA" sz="2400" dirty="0" smtClean="0">
                <a:latin typeface="Calibri" panose="020F0502020204030204" pitchFamily="34" charset="0"/>
                <a:cs typeface="Arial" panose="020B0604020202020204" pitchFamily="34" charset="0"/>
              </a:rPr>
              <a:t>Letting out of state coastal properties for revenue</a:t>
            </a:r>
          </a:p>
        </p:txBody>
      </p:sp>
      <p:sp>
        <p:nvSpPr>
          <p:cNvPr id="7" name="Title 1"/>
          <p:cNvSpPr>
            <a:spLocks noGrp="1"/>
          </p:cNvSpPr>
          <p:nvPr>
            <p:ph type="title"/>
          </p:nvPr>
        </p:nvSpPr>
        <p:spPr>
          <a:xfrm>
            <a:off x="381000" y="1233701"/>
            <a:ext cx="11506200" cy="512961"/>
          </a:xfrm>
        </p:spPr>
        <p:txBody>
          <a:bodyPr anchor="b" anchorCtr="0">
            <a:normAutofit fontScale="90000"/>
          </a:bodyPr>
          <a:lstStyle/>
          <a:p>
            <a:pPr indent="-530225">
              <a:lnSpc>
                <a:spcPts val="4000"/>
              </a:lnSpc>
            </a:pPr>
            <a:r>
              <a:rPr lang="en-US" dirty="0" smtClean="0">
                <a:latin typeface="Calibri" panose="020F0502020204030204" pitchFamily="34" charset="0"/>
              </a:rPr>
              <a:t>1.		PURPOSE	</a:t>
            </a:r>
            <a:endParaRPr lang="en-US"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1066799" y="1990393"/>
            <a:ext cx="10306703" cy="6324808"/>
          </a:xfrm>
        </p:spPr>
        <p:txBody>
          <a:bodyPr>
            <a:normAutofit/>
          </a:bodyPr>
          <a:lstStyle/>
          <a:p>
            <a:pPr marL="44450" lvl="0" indent="0">
              <a:buNone/>
            </a:pPr>
            <a:r>
              <a:rPr lang="en-ZA" sz="2400" b="1" dirty="0" smtClean="0">
                <a:solidFill>
                  <a:schemeClr val="tx1"/>
                </a:solidFill>
              </a:rPr>
              <a:t>AREAS IDENTIFIED FOR </a:t>
            </a:r>
            <a:r>
              <a:rPr lang="en-ZA" sz="2400" b="1" dirty="0">
                <a:solidFill>
                  <a:schemeClr val="tx1"/>
                </a:solidFill>
              </a:rPr>
              <a:t>LOCAL ECONOMIC DEVELOPMENT (</a:t>
            </a:r>
            <a:r>
              <a:rPr lang="en-ZA" sz="2400" b="1" dirty="0" smtClean="0">
                <a:solidFill>
                  <a:schemeClr val="tx1"/>
                </a:solidFill>
              </a:rPr>
              <a:t>INVESTMENT)</a:t>
            </a:r>
          </a:p>
          <a:p>
            <a:pPr lvl="0"/>
            <a:r>
              <a:rPr lang="en-GB" sz="2400" b="1" dirty="0" smtClean="0">
                <a:solidFill>
                  <a:schemeClr val="tx1"/>
                </a:solidFill>
              </a:rPr>
              <a:t>Food </a:t>
            </a:r>
            <a:r>
              <a:rPr lang="en-GB" sz="2400" b="1" dirty="0">
                <a:solidFill>
                  <a:schemeClr val="tx1"/>
                </a:solidFill>
              </a:rPr>
              <a:t>and Beverage</a:t>
            </a:r>
            <a:endParaRPr lang="en-US" sz="2400" b="1" dirty="0">
              <a:solidFill>
                <a:schemeClr val="tx1"/>
              </a:solidFill>
            </a:endParaRPr>
          </a:p>
          <a:p>
            <a:pPr marL="985838" marR="0" lvl="0" indent="-538163" defTabSz="914400" eaLnBrk="1" fontAlgn="auto" latinLnBrk="0" hangingPunct="1">
              <a:buClrTx/>
              <a:buSzTx/>
              <a:buFont typeface="Calibri" panose="020F0502020204030204" pitchFamily="34" charset="0"/>
              <a:buChar char="»"/>
              <a:tabLst/>
              <a:defRPr/>
            </a:pPr>
            <a:r>
              <a:rPr lang="en-GB" sz="2400" dirty="0">
                <a:solidFill>
                  <a:schemeClr val="tx1"/>
                </a:solidFill>
              </a:rPr>
              <a:t>Restaurants</a:t>
            </a:r>
            <a:endParaRPr lang="en-US" sz="2400" dirty="0">
              <a:solidFill>
                <a:schemeClr val="tx1"/>
              </a:solidFill>
            </a:endParaRPr>
          </a:p>
          <a:p>
            <a:pPr marL="985838" marR="0" lvl="0" indent="-538163" defTabSz="914400" eaLnBrk="1" fontAlgn="auto" latinLnBrk="0" hangingPunct="1">
              <a:buClrTx/>
              <a:buSzTx/>
              <a:buFont typeface="Calibri" panose="020F0502020204030204" pitchFamily="34" charset="0"/>
              <a:buChar char="»"/>
              <a:tabLst/>
              <a:defRPr/>
            </a:pPr>
            <a:r>
              <a:rPr lang="en-GB" sz="2400" dirty="0">
                <a:solidFill>
                  <a:schemeClr val="tx1"/>
                </a:solidFill>
              </a:rPr>
              <a:t>Breweries and Distillery;</a:t>
            </a:r>
            <a:endParaRPr lang="en-US" sz="2400" dirty="0">
              <a:solidFill>
                <a:schemeClr val="tx1"/>
              </a:solidFill>
            </a:endParaRPr>
          </a:p>
          <a:p>
            <a:pPr lvl="0"/>
            <a:r>
              <a:rPr lang="en-GB" sz="2400" b="1" dirty="0">
                <a:solidFill>
                  <a:schemeClr val="tx1"/>
                </a:solidFill>
              </a:rPr>
              <a:t>Government Services</a:t>
            </a:r>
            <a:endParaRPr lang="en-US" sz="2400" b="1"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DAFF, DEA, SASSA, SAPS, </a:t>
            </a:r>
            <a:endParaRPr lang="en-US" sz="2400" dirty="0">
              <a:solidFill>
                <a:schemeClr val="tx1"/>
              </a:solidFill>
            </a:endParaRPr>
          </a:p>
          <a:p>
            <a:pPr lvl="0"/>
            <a:r>
              <a:rPr lang="en-GB" sz="2400" b="1" dirty="0">
                <a:solidFill>
                  <a:schemeClr val="tx1"/>
                </a:solidFill>
              </a:rPr>
              <a:t>Hospitality Industry</a:t>
            </a:r>
            <a:endParaRPr lang="en-US" sz="2400" b="1"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Hotels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Holiday Resorts </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Caravan Parks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Restaurants</a:t>
            </a:r>
            <a:endParaRPr lang="en-US" sz="2400" dirty="0">
              <a:solidFill>
                <a:schemeClr val="tx1"/>
              </a:solidFill>
            </a:endParaRPr>
          </a:p>
          <a:p>
            <a:r>
              <a:rPr lang="en-GB" sz="2400" b="1" dirty="0">
                <a:solidFill>
                  <a:schemeClr val="tx1"/>
                </a:solidFill>
              </a:rPr>
              <a:t>Infrastructure Development</a:t>
            </a:r>
            <a:endParaRPr lang="en-US" sz="2400" b="1"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Harbours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Mooring Facilities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Jetties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Slipways</a:t>
            </a:r>
            <a:endParaRPr lang="en-US" sz="2400" dirty="0">
              <a:solidFill>
                <a:schemeClr val="tx1"/>
              </a:solidFill>
            </a:endParaRPr>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120180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990599" y="1990393"/>
            <a:ext cx="10382903" cy="6063198"/>
          </a:xfrm>
        </p:spPr>
        <p:txBody>
          <a:bodyPr>
            <a:noAutofit/>
          </a:bodyPr>
          <a:lstStyle/>
          <a:p>
            <a:pPr marL="44450" lvl="0" indent="0">
              <a:buNone/>
            </a:pPr>
            <a:r>
              <a:rPr lang="en-ZA" sz="2400" b="1" dirty="0" smtClean="0">
                <a:solidFill>
                  <a:schemeClr val="tx1"/>
                </a:solidFill>
              </a:rPr>
              <a:t>AREAS IDENTIFIED FOR </a:t>
            </a:r>
            <a:r>
              <a:rPr lang="en-ZA" sz="2400" b="1" dirty="0">
                <a:solidFill>
                  <a:schemeClr val="tx1"/>
                </a:solidFill>
              </a:rPr>
              <a:t>LOCAL ECONOMIC DEVELOPMENT (</a:t>
            </a:r>
            <a:r>
              <a:rPr lang="en-ZA" sz="2400" b="1" dirty="0" smtClean="0">
                <a:solidFill>
                  <a:schemeClr val="tx1"/>
                </a:solidFill>
              </a:rPr>
              <a:t>INVESTMENT)</a:t>
            </a:r>
          </a:p>
          <a:p>
            <a:pPr marL="985838" indent="-538163" defTabSz="914400">
              <a:buClrTx/>
              <a:buSzTx/>
              <a:buFont typeface="Calibri" panose="020F0502020204030204" pitchFamily="34" charset="0"/>
              <a:buChar char="»"/>
              <a:defRPr/>
            </a:pPr>
            <a:r>
              <a:rPr lang="en-GB" sz="2400" dirty="0">
                <a:solidFill>
                  <a:schemeClr val="tx1"/>
                </a:solidFill>
              </a:rPr>
              <a:t>Special Economic Zones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Waterfront</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Office Parks, Retail Park and Industrial Park</a:t>
            </a:r>
            <a:endParaRPr lang="en-US" sz="2400" dirty="0">
              <a:solidFill>
                <a:schemeClr val="tx1"/>
              </a:solidFill>
            </a:endParaRPr>
          </a:p>
          <a:p>
            <a:pPr lvl="0"/>
            <a:r>
              <a:rPr lang="en-GB" sz="2400" b="1" dirty="0">
                <a:solidFill>
                  <a:schemeClr val="tx1"/>
                </a:solidFill>
              </a:rPr>
              <a:t>Logistics</a:t>
            </a:r>
            <a:endParaRPr lang="en-US" sz="2400" b="1"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Fuel Storage</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Warehousing</a:t>
            </a:r>
            <a:endParaRPr lang="en-US" sz="2400" dirty="0">
              <a:solidFill>
                <a:schemeClr val="tx1"/>
              </a:solidFill>
            </a:endParaRPr>
          </a:p>
          <a:p>
            <a:pPr lvl="0"/>
            <a:r>
              <a:rPr lang="en-GB" sz="2400" b="1" dirty="0">
                <a:solidFill>
                  <a:schemeClr val="tx1"/>
                </a:solidFill>
              </a:rPr>
              <a:t>Maintenance and Repair (Vessels and Harbour Infrastructure)</a:t>
            </a:r>
            <a:endParaRPr lang="en-US" sz="2400" b="1"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Vessel maintenance and repair</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Yacht mole facilities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Harbour Infrastructure</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Spares and Supplies</a:t>
            </a:r>
            <a:endParaRPr lang="en-US" sz="2400" dirty="0">
              <a:solidFill>
                <a:schemeClr val="tx1"/>
              </a:solidFill>
            </a:endParaRPr>
          </a:p>
          <a:p>
            <a:pPr lvl="0"/>
            <a:r>
              <a:rPr lang="en-GB" sz="2400" b="1" dirty="0">
                <a:solidFill>
                  <a:schemeClr val="tx1"/>
                </a:solidFill>
              </a:rPr>
              <a:t>Manufacturing and Engineering Services</a:t>
            </a:r>
            <a:endParaRPr lang="en-US" sz="2400" b="1"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Small ship/boat building</a:t>
            </a:r>
            <a:endParaRPr lang="en-US" sz="2400" dirty="0">
              <a:solidFill>
                <a:schemeClr val="tx1"/>
              </a:solidFill>
            </a:endParaRPr>
          </a:p>
          <a:p>
            <a:pPr lvl="0"/>
            <a:r>
              <a:rPr lang="en-GB" sz="2400" b="1" dirty="0">
                <a:solidFill>
                  <a:schemeClr val="tx1"/>
                </a:solidFill>
              </a:rPr>
              <a:t>Mining</a:t>
            </a:r>
            <a:endParaRPr lang="en-US" sz="2400" b="1"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Alluvial mining</a:t>
            </a:r>
            <a:endParaRPr lang="en-US" sz="2400" dirty="0">
              <a:solidFill>
                <a:schemeClr val="tx1"/>
              </a:solidFill>
            </a:endParaRPr>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3186695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990600" y="1990393"/>
            <a:ext cx="10382902" cy="6063198"/>
          </a:xfrm>
        </p:spPr>
        <p:txBody>
          <a:bodyPr>
            <a:noAutofit/>
          </a:bodyPr>
          <a:lstStyle/>
          <a:p>
            <a:pPr marL="44450" lvl="0" indent="0">
              <a:buNone/>
            </a:pPr>
            <a:r>
              <a:rPr lang="en-ZA" sz="2400" b="1" dirty="0" smtClean="0">
                <a:solidFill>
                  <a:schemeClr val="tx1"/>
                </a:solidFill>
              </a:rPr>
              <a:t>AREAS IDENTIFIED FOR </a:t>
            </a:r>
            <a:r>
              <a:rPr lang="en-ZA" sz="2400" b="1" dirty="0">
                <a:solidFill>
                  <a:schemeClr val="tx1"/>
                </a:solidFill>
              </a:rPr>
              <a:t>LOCAL ECONOMIC DEVELOPMENT (</a:t>
            </a:r>
            <a:r>
              <a:rPr lang="en-ZA" sz="2400" b="1" dirty="0" smtClean="0">
                <a:solidFill>
                  <a:schemeClr val="tx1"/>
                </a:solidFill>
              </a:rPr>
              <a:t>INVESTMENT)</a:t>
            </a:r>
          </a:p>
          <a:p>
            <a:pPr lvl="0">
              <a:spcBef>
                <a:spcPts val="600"/>
              </a:spcBef>
            </a:pPr>
            <a:r>
              <a:rPr lang="en-GB" sz="2400" b="1" dirty="0" smtClean="0"/>
              <a:t>Pipelines </a:t>
            </a:r>
            <a:r>
              <a:rPr lang="en-GB" sz="2400" b="1" dirty="0"/>
              <a:t>&amp; Pump houses</a:t>
            </a:r>
            <a:endParaRPr lang="en-US" sz="2400" b="1" dirty="0"/>
          </a:p>
          <a:p>
            <a:pPr marL="893763" marR="0" lvl="0" indent="-446088"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2400" dirty="0"/>
              <a:t>Pipeline</a:t>
            </a:r>
            <a:endParaRPr lang="en-US" sz="2400" dirty="0"/>
          </a:p>
          <a:p>
            <a:pPr marL="893763" marR="0" lvl="0" indent="-446088"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2400" dirty="0"/>
              <a:t>Pump house</a:t>
            </a:r>
            <a:endParaRPr lang="en-US" sz="2400" dirty="0"/>
          </a:p>
          <a:p>
            <a:pPr lvl="0">
              <a:spcBef>
                <a:spcPts val="600"/>
              </a:spcBef>
            </a:pPr>
            <a:r>
              <a:rPr lang="en-GB" sz="2400" b="1" dirty="0"/>
              <a:t>Rescue, Safety and Security</a:t>
            </a:r>
            <a:endParaRPr lang="en-US" sz="2400" b="1" dirty="0"/>
          </a:p>
          <a:p>
            <a:pPr marL="893763" indent="-446088" defTabSz="914400">
              <a:lnSpc>
                <a:spcPct val="100000"/>
              </a:lnSpc>
              <a:spcAft>
                <a:spcPts val="0"/>
              </a:spcAft>
              <a:buClrTx/>
              <a:buSzTx/>
              <a:buFont typeface="Calibri" panose="020F0502020204030204" pitchFamily="34" charset="0"/>
              <a:buChar char="»"/>
              <a:defRPr/>
            </a:pPr>
            <a:r>
              <a:rPr lang="en-GB" sz="2400" dirty="0"/>
              <a:t>NSRI</a:t>
            </a:r>
            <a:endParaRPr lang="en-US" sz="2400" dirty="0"/>
          </a:p>
          <a:p>
            <a:pPr marL="893763" indent="-446088" defTabSz="914400">
              <a:lnSpc>
                <a:spcPct val="100000"/>
              </a:lnSpc>
              <a:spcAft>
                <a:spcPts val="0"/>
              </a:spcAft>
              <a:buClrTx/>
              <a:buSzTx/>
              <a:buFont typeface="Calibri" panose="020F0502020204030204" pitchFamily="34" charset="0"/>
              <a:buChar char="»"/>
              <a:defRPr/>
            </a:pPr>
            <a:r>
              <a:rPr lang="en-GB" sz="2400" dirty="0"/>
              <a:t>Life Saving</a:t>
            </a:r>
            <a:endParaRPr lang="en-US" sz="2400" dirty="0"/>
          </a:p>
          <a:p>
            <a:pPr marL="893763" indent="-446088" defTabSz="914400">
              <a:lnSpc>
                <a:spcPct val="100000"/>
              </a:lnSpc>
              <a:spcAft>
                <a:spcPts val="0"/>
              </a:spcAft>
              <a:buClrTx/>
              <a:buSzTx/>
              <a:buFont typeface="Calibri" panose="020F0502020204030204" pitchFamily="34" charset="0"/>
              <a:buChar char="»"/>
              <a:defRPr/>
            </a:pPr>
            <a:r>
              <a:rPr lang="en-GB" sz="2400" dirty="0"/>
              <a:t>Safety &amp; Security</a:t>
            </a:r>
            <a:endParaRPr lang="en-US" sz="2400" dirty="0"/>
          </a:p>
          <a:p>
            <a:pPr lvl="0">
              <a:spcBef>
                <a:spcPts val="600"/>
              </a:spcBef>
            </a:pPr>
            <a:r>
              <a:rPr lang="en-GB" sz="2400" b="1" dirty="0"/>
              <a:t>Sport and Recreation</a:t>
            </a:r>
            <a:endParaRPr lang="en-US" sz="2400" b="1" dirty="0"/>
          </a:p>
          <a:p>
            <a:pPr marL="893763" indent="-446088" defTabSz="914400">
              <a:lnSpc>
                <a:spcPct val="100000"/>
              </a:lnSpc>
              <a:spcAft>
                <a:spcPts val="0"/>
              </a:spcAft>
              <a:buClrTx/>
              <a:buSzTx/>
              <a:buFont typeface="Calibri" panose="020F0502020204030204" pitchFamily="34" charset="0"/>
              <a:buChar char="»"/>
              <a:defRPr/>
            </a:pPr>
            <a:r>
              <a:rPr lang="en-GB" sz="2400" dirty="0"/>
              <a:t>Yacht Club</a:t>
            </a:r>
            <a:endParaRPr lang="en-US" sz="2400" dirty="0"/>
          </a:p>
          <a:p>
            <a:pPr marL="893763" indent="-446088" defTabSz="914400">
              <a:lnSpc>
                <a:spcPct val="100000"/>
              </a:lnSpc>
              <a:spcAft>
                <a:spcPts val="0"/>
              </a:spcAft>
              <a:buClrTx/>
              <a:buSzTx/>
              <a:buFont typeface="Calibri" panose="020F0502020204030204" pitchFamily="34" charset="0"/>
              <a:buChar char="»"/>
              <a:defRPr/>
            </a:pPr>
            <a:r>
              <a:rPr lang="en-GB" sz="2400" dirty="0"/>
              <a:t>Fishing Clubs</a:t>
            </a:r>
            <a:endParaRPr lang="en-US" sz="2400" dirty="0"/>
          </a:p>
          <a:p>
            <a:pPr marL="893763" indent="-446088" defTabSz="914400">
              <a:lnSpc>
                <a:spcPct val="100000"/>
              </a:lnSpc>
              <a:spcAft>
                <a:spcPts val="0"/>
              </a:spcAft>
              <a:buClrTx/>
              <a:buSzTx/>
              <a:buFont typeface="Calibri" panose="020F0502020204030204" pitchFamily="34" charset="0"/>
              <a:buChar char="»"/>
              <a:defRPr/>
            </a:pPr>
            <a:r>
              <a:rPr lang="en-GB" sz="2400" dirty="0"/>
              <a:t>Water Theme Parks</a:t>
            </a:r>
            <a:endParaRPr lang="en-US" sz="2400" dirty="0"/>
          </a:p>
          <a:p>
            <a:pPr marL="893763" indent="-446088" defTabSz="914400">
              <a:lnSpc>
                <a:spcPct val="100000"/>
              </a:lnSpc>
              <a:spcAft>
                <a:spcPts val="0"/>
              </a:spcAft>
              <a:buClrTx/>
              <a:buSzTx/>
              <a:buFont typeface="Calibri" panose="020F0502020204030204" pitchFamily="34" charset="0"/>
              <a:buChar char="»"/>
              <a:defRPr/>
            </a:pPr>
            <a:r>
              <a:rPr lang="en-GB" sz="2400" dirty="0"/>
              <a:t>Speciality Events - Sports, Food, Cultural, etc.</a:t>
            </a:r>
            <a:endParaRPr lang="en-US" sz="2400" dirty="0"/>
          </a:p>
          <a:p>
            <a:pPr lvl="0">
              <a:spcBef>
                <a:spcPts val="600"/>
              </a:spcBef>
            </a:pPr>
            <a:r>
              <a:rPr lang="en-GB" sz="2400" b="1" dirty="0"/>
              <a:t>Tourism</a:t>
            </a:r>
            <a:endParaRPr lang="en-US" sz="2400" b="1" dirty="0"/>
          </a:p>
          <a:p>
            <a:pPr marL="893763" indent="-446088" defTabSz="914400">
              <a:lnSpc>
                <a:spcPct val="100000"/>
              </a:lnSpc>
              <a:spcAft>
                <a:spcPts val="0"/>
              </a:spcAft>
              <a:buClrTx/>
              <a:buSzTx/>
              <a:buFont typeface="Calibri" panose="020F0502020204030204" pitchFamily="34" charset="0"/>
              <a:buChar char="»"/>
              <a:defRPr/>
            </a:pPr>
            <a:r>
              <a:rPr lang="en-GB" sz="2400" dirty="0"/>
              <a:t>Museum</a:t>
            </a:r>
            <a:endParaRPr lang="en-US" sz="2400" dirty="0"/>
          </a:p>
          <a:p>
            <a:pPr marL="893763" indent="-446088" defTabSz="914400">
              <a:lnSpc>
                <a:spcPct val="100000"/>
              </a:lnSpc>
              <a:spcAft>
                <a:spcPts val="0"/>
              </a:spcAft>
              <a:buClrTx/>
              <a:buSzTx/>
              <a:buFont typeface="Calibri" panose="020F0502020204030204" pitchFamily="34" charset="0"/>
              <a:buChar char="»"/>
              <a:defRPr/>
            </a:pPr>
            <a:r>
              <a:rPr lang="en-GB" sz="2400" dirty="0"/>
              <a:t>Tourism Office</a:t>
            </a:r>
            <a:endParaRPr lang="en-US" sz="2400" dirty="0"/>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1503156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990600" y="2164269"/>
            <a:ext cx="10382902" cy="3985706"/>
          </a:xfrm>
        </p:spPr>
        <p:txBody>
          <a:bodyPr>
            <a:normAutofit/>
          </a:bodyPr>
          <a:lstStyle/>
          <a:p>
            <a:pPr marL="44450" lvl="0" indent="0">
              <a:buNone/>
            </a:pPr>
            <a:r>
              <a:rPr lang="en-ZA" sz="2400" b="1" dirty="0" smtClean="0">
                <a:solidFill>
                  <a:schemeClr val="tx1"/>
                </a:solidFill>
              </a:rPr>
              <a:t>AREAS IDENTIFIED FOR </a:t>
            </a:r>
            <a:r>
              <a:rPr lang="en-ZA" sz="2400" b="1" dirty="0">
                <a:solidFill>
                  <a:schemeClr val="tx1"/>
                </a:solidFill>
              </a:rPr>
              <a:t>LOCAL ECONOMIC DEVELOPMENT (</a:t>
            </a:r>
            <a:r>
              <a:rPr lang="en-ZA" sz="2400" b="1" dirty="0" smtClean="0">
                <a:solidFill>
                  <a:schemeClr val="tx1"/>
                </a:solidFill>
              </a:rPr>
              <a:t>INVESTMENT)</a:t>
            </a:r>
          </a:p>
          <a:p>
            <a:pPr lvl="0">
              <a:spcBef>
                <a:spcPts val="600"/>
              </a:spcBef>
            </a:pPr>
            <a:r>
              <a:rPr lang="en-GB" sz="2400" b="1" dirty="0" smtClean="0"/>
              <a:t>Transport </a:t>
            </a:r>
            <a:r>
              <a:rPr lang="en-GB" sz="2400" b="1" dirty="0"/>
              <a:t>(Commercial and Leisure)</a:t>
            </a:r>
            <a:endParaRPr lang="en-US" sz="2400" b="1" dirty="0"/>
          </a:p>
          <a:p>
            <a:pPr marL="985838" indent="-538163" defTabSz="914400">
              <a:buClrTx/>
              <a:buSzTx/>
              <a:buFont typeface="Calibri" panose="020F0502020204030204" pitchFamily="34" charset="0"/>
              <a:buChar char="»"/>
              <a:defRPr/>
            </a:pPr>
            <a:r>
              <a:rPr lang="en-GB" sz="2400" dirty="0">
                <a:solidFill>
                  <a:schemeClr val="tx1"/>
                </a:solidFill>
              </a:rPr>
              <a:t>Water taxis and ferries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Helicopter pads</a:t>
            </a:r>
            <a:endParaRPr lang="en-US" sz="2400" dirty="0">
              <a:solidFill>
                <a:schemeClr val="tx1"/>
              </a:solidFill>
            </a:endParaRPr>
          </a:p>
          <a:p>
            <a:pPr lvl="0">
              <a:spcBef>
                <a:spcPts val="600"/>
              </a:spcBef>
            </a:pPr>
            <a:r>
              <a:rPr lang="en-GB" sz="2400" b="1" dirty="0"/>
              <a:t>Water and Waste management </a:t>
            </a:r>
            <a:endParaRPr lang="en-US" sz="2400" b="1" dirty="0"/>
          </a:p>
          <a:p>
            <a:pPr marL="985838" indent="-538163" defTabSz="914400">
              <a:buClrTx/>
              <a:buSzTx/>
              <a:buFont typeface="Calibri" panose="020F0502020204030204" pitchFamily="34" charset="0"/>
              <a:buChar char="»"/>
              <a:defRPr/>
            </a:pPr>
            <a:r>
              <a:rPr lang="en-GB" sz="2400" dirty="0">
                <a:solidFill>
                  <a:schemeClr val="tx1"/>
                </a:solidFill>
              </a:rPr>
              <a:t>Ice making and supplies</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Desalination</a:t>
            </a:r>
            <a:endParaRPr lang="en-US" sz="2400" dirty="0">
              <a:solidFill>
                <a:schemeClr val="tx1"/>
              </a:solidFill>
            </a:endParaRPr>
          </a:p>
          <a:p>
            <a:pPr marL="985838" indent="-538163" defTabSz="914400">
              <a:buClrTx/>
              <a:buSzTx/>
              <a:buFont typeface="Calibri" panose="020F0502020204030204" pitchFamily="34" charset="0"/>
              <a:buChar char="»"/>
              <a:defRPr/>
            </a:pPr>
            <a:r>
              <a:rPr lang="en-GB" sz="2400" dirty="0">
                <a:solidFill>
                  <a:schemeClr val="tx1"/>
                </a:solidFill>
              </a:rPr>
              <a:t>Waste management and processing</a:t>
            </a:r>
            <a:endParaRPr lang="en-US" sz="2400" dirty="0">
              <a:solidFill>
                <a:schemeClr val="tx1"/>
              </a:solidFill>
            </a:endParaRPr>
          </a:p>
          <a:p>
            <a:pPr lvl="0">
              <a:spcBef>
                <a:spcPts val="600"/>
              </a:spcBef>
            </a:pPr>
            <a:r>
              <a:rPr lang="en-GB" sz="2400" b="1" dirty="0"/>
              <a:t>Other</a:t>
            </a:r>
            <a:endParaRPr lang="en-US" sz="2400" b="1" dirty="0"/>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3914655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87575"/>
            <a:ext cx="10063988" cy="4724400"/>
          </a:xfrm>
        </p:spPr>
        <p:txBody>
          <a:bodyPr>
            <a:noAutofit/>
          </a:bodyPr>
          <a:lstStyle/>
          <a:p>
            <a:pPr marL="36277" marR="0" lvl="0" indent="0" algn="l" defTabSz="914400" rtl="0" eaLnBrk="1" fontAlgn="auto" latinLnBrk="0" hangingPunct="1">
              <a:buClr>
                <a:prstClr val="black">
                  <a:lumMod val="65000"/>
                  <a:lumOff val="35000"/>
                </a:prstClr>
              </a:buClr>
              <a:buSzPct val="80000"/>
              <a:buFont typeface="Arial" pitchFamily="34" charset="0"/>
              <a:buNone/>
              <a:tabLst/>
              <a:defRPr/>
            </a:pPr>
            <a:r>
              <a:rPr lang="en-ZA" sz="2400" b="1" kern="1200" dirty="0" smtClean="0">
                <a:solidFill>
                  <a:schemeClr val="tx1">
                    <a:lumMod val="65000"/>
                    <a:lumOff val="35000"/>
                  </a:schemeClr>
                </a:solidFill>
              </a:rPr>
              <a:t>Provincial Priority Project Lists:</a:t>
            </a:r>
          </a:p>
          <a:p>
            <a:pPr marL="379177" marR="0" lvl="0" indent="-342900" algn="l" defTabSz="914400" rtl="0" eaLnBrk="1" fontAlgn="auto" latinLnBrk="0" hangingPunct="1">
              <a:buClr>
                <a:prstClr val="black">
                  <a:lumMod val="65000"/>
                  <a:lumOff val="35000"/>
                </a:prstClr>
              </a:buClr>
              <a:buSzPct val="80000"/>
              <a:tabLst/>
              <a:defRPr/>
            </a:pPr>
            <a:r>
              <a:rPr lang="en-ZA" sz="2400" kern="1200" dirty="0" smtClean="0">
                <a:solidFill>
                  <a:schemeClr val="tx1">
                    <a:lumMod val="65000"/>
                    <a:lumOff val="35000"/>
                  </a:schemeClr>
                </a:solidFill>
              </a:rPr>
              <a:t>The </a:t>
            </a:r>
            <a:r>
              <a:rPr lang="en-ZA" sz="2400" kern="1200" dirty="0" err="1" smtClean="0">
                <a:solidFill>
                  <a:schemeClr val="tx1">
                    <a:lumMod val="65000"/>
                    <a:lumOff val="35000"/>
                  </a:schemeClr>
                </a:solidFill>
              </a:rPr>
              <a:t>EzyED</a:t>
            </a:r>
            <a:r>
              <a:rPr lang="en-ZA" sz="2400" kern="1200" dirty="0" smtClean="0">
                <a:solidFill>
                  <a:schemeClr val="tx1">
                    <a:lumMod val="65000"/>
                    <a:lumOff val="35000"/>
                  </a:schemeClr>
                </a:solidFill>
              </a:rPr>
              <a:t> tool was utilised to asses and prioritise all proposed projects</a:t>
            </a:r>
          </a:p>
          <a:p>
            <a:pPr marL="896938" marR="0" lvl="0" indent="-534988" algn="l" defTabSz="914400" rtl="0" eaLnBrk="1" fontAlgn="auto" latinLnBrk="0" hangingPunct="1">
              <a:buClr>
                <a:prstClr val="black">
                  <a:lumMod val="65000"/>
                  <a:lumOff val="35000"/>
                </a:prstClr>
              </a:buClr>
              <a:buSzPct val="80000"/>
              <a:buFont typeface="Calibri" panose="020F0502020204030204" pitchFamily="34" charset="0"/>
              <a:buChar char="»"/>
              <a:tabLst/>
              <a:defRPr/>
            </a:pPr>
            <a:r>
              <a:rPr lang="en-ZA" sz="2400" dirty="0"/>
              <a:t>The</a:t>
            </a:r>
            <a:r>
              <a:rPr lang="en-ZA" sz="2400" kern="1200" dirty="0" smtClean="0">
                <a:solidFill>
                  <a:schemeClr val="tx1">
                    <a:lumMod val="65000"/>
                    <a:lumOff val="35000"/>
                  </a:schemeClr>
                </a:solidFill>
              </a:rPr>
              <a:t> tool assists in the assessment of the viability of projects based on various scoring criteria</a:t>
            </a:r>
          </a:p>
          <a:p>
            <a:pPr marL="896938" marR="0" lvl="0" indent="-534988" algn="l" defTabSz="914400" rtl="0" eaLnBrk="1" fontAlgn="auto" latinLnBrk="0" hangingPunct="1">
              <a:buClr>
                <a:prstClr val="black">
                  <a:lumMod val="65000"/>
                  <a:lumOff val="35000"/>
                </a:prstClr>
              </a:buClr>
              <a:buSzPct val="80000"/>
              <a:buFont typeface="Calibri" panose="020F0502020204030204" pitchFamily="34" charset="0"/>
              <a:buChar char="»"/>
              <a:tabLst/>
              <a:defRPr/>
            </a:pPr>
            <a:r>
              <a:rPr lang="en-ZA" sz="2400" kern="1200" dirty="0" smtClean="0">
                <a:solidFill>
                  <a:schemeClr val="tx1">
                    <a:lumMod val="65000"/>
                    <a:lumOff val="35000"/>
                  </a:schemeClr>
                </a:solidFill>
              </a:rPr>
              <a:t>The software may be used to manage infrastructure projects from conception to final delivery</a:t>
            </a:r>
          </a:p>
          <a:p>
            <a:pPr marL="379177" marR="0" lvl="0" indent="-342900" algn="l" defTabSz="914400" rtl="0" eaLnBrk="1" fontAlgn="auto" latinLnBrk="0" hangingPunct="1">
              <a:buClr>
                <a:prstClr val="black">
                  <a:lumMod val="65000"/>
                  <a:lumOff val="35000"/>
                </a:prstClr>
              </a:buClr>
              <a:buSzPct val="80000"/>
              <a:tabLst/>
              <a:defRPr/>
            </a:pPr>
            <a:r>
              <a:rPr lang="en-ZA" sz="2400" kern="1200" dirty="0" smtClean="0">
                <a:solidFill>
                  <a:schemeClr val="tx1">
                    <a:lumMod val="65000"/>
                    <a:lumOff val="35000"/>
                  </a:schemeClr>
                </a:solidFill>
              </a:rPr>
              <a:t>A total of 70 projects were established nationally with the following split:</a:t>
            </a:r>
          </a:p>
          <a:p>
            <a:pPr marL="893763" lvl="2" indent="-538163" algn="l" rtl="0">
              <a:buClr>
                <a:prstClr val="black">
                  <a:lumMod val="65000"/>
                  <a:lumOff val="35000"/>
                </a:prstClr>
              </a:buClr>
              <a:buSzPct val="80000"/>
              <a:buFont typeface="Calibri" panose="020F0502020204030204" pitchFamily="34" charset="0"/>
              <a:buChar char="»"/>
            </a:pPr>
            <a:r>
              <a:rPr lang="en-ZA" sz="2400" kern="1200" dirty="0" smtClean="0">
                <a:solidFill>
                  <a:schemeClr val="tx1">
                    <a:lumMod val="65000"/>
                    <a:lumOff val="35000"/>
                  </a:schemeClr>
                </a:solidFill>
              </a:rPr>
              <a:t>Northern Cape: 5</a:t>
            </a:r>
          </a:p>
          <a:p>
            <a:pPr marL="893763" lvl="2" indent="-538163" algn="l" rtl="0">
              <a:buClr>
                <a:prstClr val="black">
                  <a:lumMod val="65000"/>
                  <a:lumOff val="35000"/>
                </a:prstClr>
              </a:buClr>
              <a:buSzPct val="80000"/>
              <a:buFont typeface="Calibri" panose="020F0502020204030204" pitchFamily="34" charset="0"/>
              <a:buChar char="»"/>
            </a:pPr>
            <a:r>
              <a:rPr lang="en-ZA" sz="2400" kern="1200" dirty="0" smtClean="0">
                <a:solidFill>
                  <a:schemeClr val="tx1">
                    <a:lumMod val="65000"/>
                    <a:lumOff val="35000"/>
                  </a:schemeClr>
                </a:solidFill>
              </a:rPr>
              <a:t>Western Cape: 34</a:t>
            </a:r>
          </a:p>
          <a:p>
            <a:pPr marL="893763" lvl="2" indent="-538163" algn="l" rtl="0">
              <a:buClr>
                <a:prstClr val="black">
                  <a:lumMod val="65000"/>
                  <a:lumOff val="35000"/>
                </a:prstClr>
              </a:buClr>
              <a:buSzPct val="80000"/>
              <a:buFont typeface="Calibri" panose="020F0502020204030204" pitchFamily="34" charset="0"/>
              <a:buChar char="»"/>
            </a:pPr>
            <a:r>
              <a:rPr lang="en-ZA" sz="2400" kern="1200" dirty="0" smtClean="0">
                <a:solidFill>
                  <a:schemeClr val="tx1">
                    <a:lumMod val="65000"/>
                    <a:lumOff val="35000"/>
                  </a:schemeClr>
                </a:solidFill>
              </a:rPr>
              <a:t>Eastern Cape: 14</a:t>
            </a:r>
          </a:p>
          <a:p>
            <a:pPr marL="893763" lvl="2" indent="-538163" algn="l" rtl="0">
              <a:buClr>
                <a:prstClr val="black">
                  <a:lumMod val="65000"/>
                  <a:lumOff val="35000"/>
                </a:prstClr>
              </a:buClr>
              <a:buSzPct val="80000"/>
              <a:buFont typeface="Calibri" panose="020F0502020204030204" pitchFamily="34" charset="0"/>
              <a:buChar char="»"/>
            </a:pPr>
            <a:r>
              <a:rPr lang="en-ZA" sz="2400" kern="1200" dirty="0" err="1" smtClean="0">
                <a:solidFill>
                  <a:schemeClr val="tx1">
                    <a:lumMod val="65000"/>
                    <a:lumOff val="35000"/>
                  </a:schemeClr>
                </a:solidFill>
              </a:rPr>
              <a:t>kwa</a:t>
            </a:r>
            <a:r>
              <a:rPr lang="en-ZA" sz="2400" kern="1200" dirty="0" smtClean="0">
                <a:solidFill>
                  <a:schemeClr val="tx1">
                    <a:lumMod val="65000"/>
                    <a:lumOff val="35000"/>
                  </a:schemeClr>
                </a:solidFill>
              </a:rPr>
              <a:t>-Zulu Natal: 17</a:t>
            </a:r>
          </a:p>
        </p:txBody>
      </p:sp>
      <p:sp>
        <p:nvSpPr>
          <p:cNvPr id="4"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33945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87" y="1944475"/>
            <a:ext cx="10582023" cy="4584107"/>
          </a:xfrm>
        </p:spPr>
        <p:txBody>
          <a:bodyPr>
            <a:noAutofit/>
          </a:bodyPr>
          <a:lstStyle/>
          <a:p>
            <a:pPr marL="36277" marR="0" lvl="0" indent="0" algn="just" defTabSz="914400" rtl="0" eaLnBrk="1" fontAlgn="auto" latinLnBrk="0" hangingPunct="1">
              <a:lnSpc>
                <a:spcPct val="90000"/>
              </a:lnSpc>
              <a:spcBef>
                <a:spcPts val="1800"/>
              </a:spcBef>
              <a:spcAft>
                <a:spcPts val="0"/>
              </a:spcAft>
              <a:buClr>
                <a:prstClr val="black">
                  <a:lumMod val="65000"/>
                  <a:lumOff val="35000"/>
                </a:prstClr>
              </a:buClr>
              <a:buSzPct val="80000"/>
              <a:buFont typeface="Arial" pitchFamily="34" charset="0"/>
              <a:buNone/>
              <a:tabLst/>
              <a:defRPr/>
            </a:pPr>
            <a:r>
              <a:rPr lang="en-ZA" sz="2400" kern="1200" dirty="0">
                <a:solidFill>
                  <a:prstClr val="black">
                    <a:lumMod val="65000"/>
                    <a:lumOff val="35000"/>
                  </a:prstClr>
                </a:solidFill>
              </a:rPr>
              <a:t>On the 29</a:t>
            </a:r>
            <a:r>
              <a:rPr lang="en-ZA" sz="2400" kern="1200" baseline="30000" dirty="0">
                <a:solidFill>
                  <a:prstClr val="black">
                    <a:lumMod val="65000"/>
                    <a:lumOff val="35000"/>
                  </a:prstClr>
                </a:solidFill>
              </a:rPr>
              <a:t>th</a:t>
            </a:r>
            <a:r>
              <a:rPr lang="en-ZA" sz="2400" kern="1200" dirty="0">
                <a:solidFill>
                  <a:prstClr val="black">
                    <a:lumMod val="65000"/>
                    <a:lumOff val="35000"/>
                  </a:prstClr>
                </a:solidFill>
              </a:rPr>
              <a:t> March 2017 – we concluded our municipal and provincial consultations with the </a:t>
            </a:r>
            <a:r>
              <a:rPr lang="en-ZA" sz="2400" b="1" kern="1200" dirty="0">
                <a:solidFill>
                  <a:prstClr val="black">
                    <a:lumMod val="65000"/>
                    <a:lumOff val="35000"/>
                  </a:prstClr>
                </a:solidFill>
              </a:rPr>
              <a:t>National Pre-Laboratory Consolidation Meeting of the Oceans Economy- Small Harbours and State Coastal Properties Development  </a:t>
            </a:r>
            <a:r>
              <a:rPr lang="en-ZA" sz="2400" kern="1200" dirty="0" smtClean="0">
                <a:solidFill>
                  <a:prstClr val="black">
                    <a:lumMod val="65000"/>
                    <a:lumOff val="35000"/>
                  </a:prstClr>
                </a:solidFill>
              </a:rPr>
              <a:t>engagements</a:t>
            </a:r>
          </a:p>
          <a:p>
            <a:pPr marL="0" marR="0" lvl="1" indent="0" algn="just" defTabSz="914400" rtl="0" eaLnBrk="1" fontAlgn="auto" latinLnBrk="0" hangingPunct="1">
              <a:lnSpc>
                <a:spcPct val="100000"/>
              </a:lnSpc>
              <a:spcBef>
                <a:spcPts val="1000"/>
              </a:spcBef>
              <a:spcAft>
                <a:spcPts val="0"/>
              </a:spcAft>
              <a:buClr>
                <a:prstClr val="black">
                  <a:lumMod val="65000"/>
                  <a:lumOff val="35000"/>
                </a:prstClr>
              </a:buClr>
              <a:buSzPct val="80000"/>
              <a:buNone/>
              <a:tabLst/>
              <a:defRPr/>
            </a:pPr>
            <a:r>
              <a:rPr lang="en-ZA" sz="2400" kern="1200" dirty="0" smtClean="0">
                <a:solidFill>
                  <a:prstClr val="black">
                    <a:lumMod val="65000"/>
                    <a:lumOff val="35000"/>
                  </a:prstClr>
                </a:solidFill>
              </a:rPr>
              <a:t>The programme for the day was as follows:</a:t>
            </a:r>
          </a:p>
          <a:p>
            <a:pPr marL="447675" marR="0" lvl="2" indent="-447675" algn="just" defTabSz="914400" rtl="0" eaLnBrk="1" fontAlgn="auto" latinLnBrk="0" hangingPunct="1">
              <a:lnSpc>
                <a:spcPct val="100000"/>
              </a:lnSpc>
              <a:spcBef>
                <a:spcPts val="600"/>
              </a:spcBef>
              <a:spcAft>
                <a:spcPts val="0"/>
              </a:spcAft>
              <a:buClr>
                <a:prstClr val="black">
                  <a:lumMod val="65000"/>
                  <a:lumOff val="35000"/>
                </a:prstClr>
              </a:buClr>
              <a:buSzPct val="80000"/>
              <a:buFont typeface="Wingdings" panose="05000000000000000000" pitchFamily="2" charset="2"/>
              <a:buChar char="§"/>
              <a:tabLst/>
              <a:defRPr/>
            </a:pPr>
            <a:r>
              <a:rPr lang="en-ZA" sz="2400" b="1" kern="1200" dirty="0" smtClean="0">
                <a:solidFill>
                  <a:prstClr val="black">
                    <a:lumMod val="65000"/>
                    <a:lumOff val="35000"/>
                  </a:prstClr>
                </a:solidFill>
              </a:rPr>
              <a:t>Exhibitions</a:t>
            </a:r>
            <a:r>
              <a:rPr lang="en-ZA" sz="2400" b="1" kern="1200" dirty="0">
                <a:solidFill>
                  <a:prstClr val="black">
                    <a:lumMod val="65000"/>
                    <a:lumOff val="35000"/>
                  </a:prstClr>
                </a:solidFill>
              </a:rPr>
              <a:t>: Session 1</a:t>
            </a:r>
          </a:p>
          <a:p>
            <a:pPr marL="985838" marR="0" lvl="2" indent="-538163" algn="just" defTabSz="914400" rtl="0" eaLnBrk="1" fontAlgn="auto" latinLnBrk="0" hangingPunct="1">
              <a:lnSpc>
                <a:spcPct val="100000"/>
              </a:lnSpc>
              <a:spcBef>
                <a:spcPts val="600"/>
              </a:spcBef>
              <a:spcAft>
                <a:spcPts val="0"/>
              </a:spcAft>
              <a:buClr>
                <a:prstClr val="black">
                  <a:lumMod val="65000"/>
                  <a:lumOff val="35000"/>
                </a:prstClr>
              </a:buClr>
              <a:buSzPct val="80000"/>
              <a:buFont typeface="Calibri" panose="020F0502020204030204" pitchFamily="34" charset="0"/>
              <a:buChar char="»"/>
              <a:tabLst/>
              <a:defRPr/>
            </a:pPr>
            <a:r>
              <a:rPr lang="en-ZA" sz="2400" kern="1200" dirty="0">
                <a:solidFill>
                  <a:prstClr val="black">
                    <a:lumMod val="65000"/>
                    <a:lumOff val="35000"/>
                  </a:prstClr>
                </a:solidFill>
              </a:rPr>
              <a:t>All Municipalities exhibited proposed investment </a:t>
            </a:r>
            <a:r>
              <a:rPr lang="en-ZA" sz="2400" kern="1200" dirty="0" smtClean="0">
                <a:solidFill>
                  <a:prstClr val="black">
                    <a:lumMod val="65000"/>
                    <a:lumOff val="35000"/>
                  </a:prstClr>
                </a:solidFill>
              </a:rPr>
              <a:t>areas and Projects</a:t>
            </a:r>
            <a:endParaRPr lang="en-ZA" sz="2400" kern="1200" dirty="0">
              <a:solidFill>
                <a:prstClr val="black">
                  <a:lumMod val="65000"/>
                  <a:lumOff val="35000"/>
                </a:prstClr>
              </a:solidFill>
            </a:endParaRPr>
          </a:p>
          <a:p>
            <a:pPr marL="447675" lvl="2" indent="-447675" algn="just" defTabSz="914400">
              <a:lnSpc>
                <a:spcPct val="100000"/>
              </a:lnSpc>
              <a:spcBef>
                <a:spcPts val="600"/>
              </a:spcBef>
              <a:spcAft>
                <a:spcPts val="0"/>
              </a:spcAft>
              <a:buClr>
                <a:prstClr val="black">
                  <a:lumMod val="65000"/>
                  <a:lumOff val="35000"/>
                </a:prstClr>
              </a:buClr>
              <a:buFont typeface="Wingdings" panose="05000000000000000000" pitchFamily="2" charset="2"/>
              <a:buChar char="§"/>
              <a:defRPr/>
            </a:pPr>
            <a:r>
              <a:rPr lang="en-ZA" sz="2400" b="1" dirty="0">
                <a:solidFill>
                  <a:prstClr val="black">
                    <a:lumMod val="65000"/>
                    <a:lumOff val="35000"/>
                  </a:prstClr>
                </a:solidFill>
              </a:rPr>
              <a:t>Provincial statements: Session 2</a:t>
            </a:r>
          </a:p>
          <a:p>
            <a:pPr marL="985838" lvl="2" indent="-538163" algn="just" defTabSz="914400">
              <a:lnSpc>
                <a:spcPct val="100000"/>
              </a:lnSpc>
              <a:spcBef>
                <a:spcPts val="600"/>
              </a:spcBef>
              <a:spcAft>
                <a:spcPts val="0"/>
              </a:spcAft>
              <a:buClr>
                <a:prstClr val="black">
                  <a:lumMod val="65000"/>
                  <a:lumOff val="35000"/>
                </a:prstClr>
              </a:buClr>
              <a:buFont typeface="Calibri" panose="020F0502020204030204" pitchFamily="34" charset="0"/>
              <a:buChar char="»"/>
              <a:defRPr/>
            </a:pPr>
            <a:r>
              <a:rPr lang="en-ZA" sz="2400" dirty="0">
                <a:solidFill>
                  <a:prstClr val="black">
                    <a:lumMod val="65000"/>
                    <a:lumOff val="35000"/>
                  </a:prstClr>
                </a:solidFill>
              </a:rPr>
              <a:t>Provincial statements were given by the Office of the Premier/ Department of Economic Development for each province</a:t>
            </a:r>
          </a:p>
          <a:p>
            <a:pPr marL="447675" lvl="2" indent="-447675" algn="just" defTabSz="914400">
              <a:lnSpc>
                <a:spcPct val="100000"/>
              </a:lnSpc>
              <a:spcBef>
                <a:spcPts val="600"/>
              </a:spcBef>
              <a:spcAft>
                <a:spcPts val="0"/>
              </a:spcAft>
              <a:buClr>
                <a:prstClr val="black">
                  <a:lumMod val="65000"/>
                  <a:lumOff val="35000"/>
                </a:prstClr>
              </a:buClr>
              <a:buFont typeface="Wingdings" panose="05000000000000000000" pitchFamily="2" charset="2"/>
              <a:buChar char="§"/>
              <a:defRPr/>
            </a:pPr>
            <a:r>
              <a:rPr lang="en-ZA" sz="2400" b="1" dirty="0">
                <a:solidFill>
                  <a:prstClr val="black">
                    <a:lumMod val="65000"/>
                    <a:lumOff val="35000"/>
                  </a:prstClr>
                </a:solidFill>
              </a:rPr>
              <a:t>Provincial Development Agencies’ panel discussions: Session 3</a:t>
            </a:r>
          </a:p>
          <a:p>
            <a:pPr marL="985838" marR="0" lvl="2" indent="-538163" algn="just" defTabSz="914400" rtl="0" eaLnBrk="1" fontAlgn="auto" latinLnBrk="0" hangingPunct="1">
              <a:lnSpc>
                <a:spcPct val="100000"/>
              </a:lnSpc>
              <a:spcBef>
                <a:spcPts val="600"/>
              </a:spcBef>
              <a:spcAft>
                <a:spcPts val="0"/>
              </a:spcAft>
              <a:buClr>
                <a:prstClr val="black">
                  <a:lumMod val="65000"/>
                  <a:lumOff val="35000"/>
                </a:prstClr>
              </a:buClr>
              <a:buSzPct val="80000"/>
              <a:buFont typeface="Calibri" panose="020F0502020204030204" pitchFamily="34" charset="0"/>
              <a:buChar char="»"/>
              <a:tabLst/>
              <a:defRPr/>
            </a:pPr>
            <a:r>
              <a:rPr lang="en-ZA" sz="2400" b="1" kern="1200" dirty="0">
                <a:solidFill>
                  <a:prstClr val="black">
                    <a:lumMod val="65000"/>
                    <a:lumOff val="35000"/>
                  </a:prstClr>
                </a:solidFill>
              </a:rPr>
              <a:t>All stakeholders: </a:t>
            </a:r>
            <a:r>
              <a:rPr lang="en-ZA" sz="2400" dirty="0">
                <a:solidFill>
                  <a:prstClr val="black">
                    <a:lumMod val="65000"/>
                    <a:lumOff val="35000"/>
                  </a:prstClr>
                </a:solidFill>
              </a:rPr>
              <a:t>municipal</a:t>
            </a:r>
            <a:r>
              <a:rPr lang="en-ZA" sz="2400" kern="1200" dirty="0">
                <a:solidFill>
                  <a:prstClr val="black">
                    <a:lumMod val="65000"/>
                    <a:lumOff val="35000"/>
                  </a:prstClr>
                </a:solidFill>
              </a:rPr>
              <a:t>, provincial and national government, private sector, potential investors, environmental protection groups, educational institutes etc. </a:t>
            </a:r>
            <a:r>
              <a:rPr lang="en-ZA" sz="2400" b="1" kern="1200" dirty="0">
                <a:solidFill>
                  <a:prstClr val="black">
                    <a:lumMod val="65000"/>
                    <a:lumOff val="35000"/>
                  </a:prstClr>
                </a:solidFill>
              </a:rPr>
              <a:t>– took part in discussions</a:t>
            </a:r>
          </a:p>
          <a:p>
            <a:pPr marL="447675" lvl="2" indent="-447675" algn="just" defTabSz="914400">
              <a:lnSpc>
                <a:spcPct val="100000"/>
              </a:lnSpc>
              <a:spcBef>
                <a:spcPts val="600"/>
              </a:spcBef>
              <a:spcAft>
                <a:spcPts val="0"/>
              </a:spcAft>
              <a:buClr>
                <a:prstClr val="black">
                  <a:lumMod val="65000"/>
                  <a:lumOff val="35000"/>
                </a:prstClr>
              </a:buClr>
              <a:buFont typeface="Wingdings" panose="05000000000000000000" pitchFamily="2" charset="2"/>
              <a:buChar char="§"/>
              <a:defRPr/>
            </a:pPr>
            <a:r>
              <a:rPr lang="en-ZA" sz="2400" b="1" dirty="0">
                <a:solidFill>
                  <a:prstClr val="black">
                    <a:lumMod val="65000"/>
                    <a:lumOff val="35000"/>
                  </a:prstClr>
                </a:solidFill>
              </a:rPr>
              <a:t>Ministerial address: Session 4</a:t>
            </a:r>
          </a:p>
          <a:p>
            <a:pPr marL="36284" algn="just"/>
            <a:endParaRPr lang="en-ZA" sz="2400" b="1" dirty="0">
              <a:solidFill>
                <a:schemeClr val="tx1">
                  <a:lumMod val="65000"/>
                  <a:lumOff val="35000"/>
                </a:schemeClr>
              </a:solidFill>
            </a:endParaRPr>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1191611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732" y="2245096"/>
            <a:ext cx="10742668" cy="3981079"/>
          </a:xfrm>
        </p:spPr>
        <p:txBody>
          <a:bodyPr>
            <a:noAutofit/>
          </a:bodyPr>
          <a:lstStyle/>
          <a:p>
            <a:pPr marL="36277" marR="0" lvl="0" indent="0" algn="l" defTabSz="914400" rtl="0" eaLnBrk="1" fontAlgn="auto" latinLnBrk="0" hangingPunct="1">
              <a:buClr>
                <a:prstClr val="black">
                  <a:lumMod val="65000"/>
                  <a:lumOff val="35000"/>
                </a:prstClr>
              </a:buClr>
              <a:buSzPct val="80000"/>
              <a:buFont typeface="Arial" pitchFamily="34" charset="0"/>
              <a:buNone/>
              <a:tabLst/>
              <a:defRPr/>
            </a:pPr>
            <a:r>
              <a:rPr lang="en-ZA" sz="2400" b="1" kern="1200" dirty="0">
                <a:solidFill>
                  <a:prstClr val="black">
                    <a:lumMod val="65000"/>
                    <a:lumOff val="35000"/>
                  </a:prstClr>
                </a:solidFill>
                <a:latin typeface="Calibri" panose="020F0502020204030204" pitchFamily="34" charset="0"/>
              </a:rPr>
              <a:t>Highlights of the Keynote address: 29</a:t>
            </a:r>
            <a:r>
              <a:rPr lang="en-ZA" sz="2400" b="1" kern="1200" baseline="30000" dirty="0">
                <a:solidFill>
                  <a:prstClr val="black">
                    <a:lumMod val="65000"/>
                    <a:lumOff val="35000"/>
                  </a:prstClr>
                </a:solidFill>
                <a:latin typeface="Calibri" panose="020F0502020204030204" pitchFamily="34" charset="0"/>
              </a:rPr>
              <a:t>th</a:t>
            </a:r>
            <a:r>
              <a:rPr lang="en-ZA" sz="2400" b="1" kern="1200" dirty="0">
                <a:solidFill>
                  <a:prstClr val="black">
                    <a:lumMod val="65000"/>
                    <a:lumOff val="35000"/>
                  </a:prstClr>
                </a:solidFill>
                <a:latin typeface="Calibri" panose="020F0502020204030204" pitchFamily="34" charset="0"/>
              </a:rPr>
              <a:t> March 2017</a:t>
            </a:r>
            <a:endParaRPr lang="en-ZA" sz="2400" kern="1200" dirty="0">
              <a:solidFill>
                <a:prstClr val="black">
                  <a:lumMod val="65000"/>
                  <a:lumOff val="35000"/>
                </a:prstClr>
              </a:solidFill>
              <a:latin typeface="Calibri" panose="020F0502020204030204" pitchFamily="34" charset="0"/>
            </a:endParaRPr>
          </a:p>
          <a:p>
            <a:pPr marL="492304" marR="0" lvl="0" indent="-457063" algn="l"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latin typeface="Calibri" panose="020F0502020204030204" pitchFamily="34" charset="0"/>
              </a:rPr>
              <a:t>We aim to attract investments of over </a:t>
            </a:r>
            <a:r>
              <a:rPr lang="en-ZA" sz="2400" b="1" kern="1200" dirty="0">
                <a:solidFill>
                  <a:prstClr val="black">
                    <a:lumMod val="65000"/>
                    <a:lumOff val="35000"/>
                  </a:prstClr>
                </a:solidFill>
                <a:latin typeface="Calibri" panose="020F0502020204030204" pitchFamily="34" charset="0"/>
              </a:rPr>
              <a:t>R12 Billion by the year 2019 </a:t>
            </a:r>
            <a:r>
              <a:rPr lang="en-ZA" sz="2400" kern="1200" dirty="0">
                <a:solidFill>
                  <a:prstClr val="black">
                    <a:lumMod val="65000"/>
                    <a:lumOff val="35000"/>
                  </a:prstClr>
                </a:solidFill>
                <a:latin typeface="Calibri" panose="020F0502020204030204" pitchFamily="34" charset="0"/>
              </a:rPr>
              <a:t>and over R20 billion by 2020</a:t>
            </a:r>
          </a:p>
          <a:p>
            <a:pPr marL="492304" marR="0" lvl="0" indent="-457063" algn="l" defTabSz="914400" rtl="0" eaLnBrk="1" fontAlgn="auto" latinLnBrk="0" hangingPunct="1">
              <a:buClr>
                <a:prstClr val="black">
                  <a:lumMod val="65000"/>
                  <a:lumOff val="35000"/>
                </a:prstClr>
              </a:buClr>
              <a:buSzPct val="80000"/>
              <a:tabLst/>
              <a:defRPr/>
            </a:pPr>
            <a:r>
              <a:rPr lang="en-ZA" sz="2400" kern="1200" dirty="0" smtClean="0">
                <a:solidFill>
                  <a:prstClr val="black">
                    <a:lumMod val="65000"/>
                    <a:lumOff val="35000"/>
                  </a:prstClr>
                </a:solidFill>
                <a:latin typeface="Calibri" panose="020F0502020204030204" pitchFamily="34" charset="0"/>
              </a:rPr>
              <a:t>It is envisaged that we will facilitate the creation of  </a:t>
            </a:r>
            <a:r>
              <a:rPr lang="en-ZA" sz="2400" kern="1200" dirty="0">
                <a:solidFill>
                  <a:prstClr val="black">
                    <a:lumMod val="65000"/>
                    <a:lumOff val="35000"/>
                  </a:prstClr>
                </a:solidFill>
                <a:latin typeface="Calibri" panose="020F0502020204030204" pitchFamily="34" charset="0"/>
              </a:rPr>
              <a:t>over </a:t>
            </a:r>
            <a:r>
              <a:rPr lang="en-ZA" sz="2400" b="1" kern="1200" dirty="0">
                <a:solidFill>
                  <a:prstClr val="black">
                    <a:lumMod val="65000"/>
                    <a:lumOff val="35000"/>
                  </a:prstClr>
                </a:solidFill>
                <a:latin typeface="Calibri" panose="020F0502020204030204" pitchFamily="34" charset="0"/>
              </a:rPr>
              <a:t>1,000 stable jobs directly linked </a:t>
            </a:r>
            <a:r>
              <a:rPr lang="en-ZA" sz="2400" kern="1200" dirty="0">
                <a:solidFill>
                  <a:prstClr val="black">
                    <a:lumMod val="65000"/>
                    <a:lumOff val="35000"/>
                  </a:prstClr>
                </a:solidFill>
                <a:latin typeface="Calibri" panose="020F0502020204030204" pitchFamily="34" charset="0"/>
              </a:rPr>
              <a:t>to our identified projects in the same timeframe and,</a:t>
            </a:r>
          </a:p>
          <a:p>
            <a:pPr marL="492304" marR="0" lvl="0" indent="-457063" algn="l"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latin typeface="Calibri" panose="020F0502020204030204" pitchFamily="34" charset="0"/>
              </a:rPr>
              <a:t>As a result of the implementation of our projects, we aim to influence the creation of over </a:t>
            </a:r>
            <a:r>
              <a:rPr lang="en-ZA" sz="2400" b="1" kern="1200" dirty="0">
                <a:solidFill>
                  <a:prstClr val="black">
                    <a:lumMod val="65000"/>
                    <a:lumOff val="35000"/>
                  </a:prstClr>
                </a:solidFill>
                <a:latin typeface="Calibri" panose="020F0502020204030204" pitchFamily="34" charset="0"/>
              </a:rPr>
              <a:t>2,000 further work opportunities through secondary activities </a:t>
            </a:r>
            <a:r>
              <a:rPr lang="en-ZA" sz="2400" kern="1200" dirty="0">
                <a:solidFill>
                  <a:prstClr val="black">
                    <a:lumMod val="65000"/>
                    <a:lumOff val="35000"/>
                  </a:prstClr>
                </a:solidFill>
                <a:latin typeface="Calibri" panose="020F0502020204030204" pitchFamily="34" charset="0"/>
              </a:rPr>
              <a:t>linked to our identified projects</a:t>
            </a:r>
          </a:p>
          <a:p>
            <a:pPr marL="36284"/>
            <a:endParaRPr lang="en-ZA" sz="2400" dirty="0">
              <a:latin typeface="Calibri" panose="020F0502020204030204" pitchFamily="34" charset="0"/>
            </a:endParaRPr>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463694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63775"/>
            <a:ext cx="10168031" cy="4190679"/>
          </a:xfrm>
        </p:spPr>
        <p:txBody>
          <a:bodyPr>
            <a:noAutofit/>
          </a:bodyPr>
          <a:lstStyle/>
          <a:p>
            <a:pPr marL="424386" marR="0" lvl="0" indent="-389125" algn="just" defTabSz="914400" rtl="0" eaLnBrk="1" fontAlgn="auto" latinLnBrk="0" hangingPunct="1">
              <a:buClr>
                <a:prstClr val="black">
                  <a:lumMod val="65000"/>
                  <a:lumOff val="35000"/>
                </a:prstClr>
              </a:buClr>
              <a:buSzPct val="80000"/>
              <a:buFont typeface="Arial" pitchFamily="34" charset="0"/>
              <a:buNone/>
              <a:tabLst/>
              <a:defRPr/>
            </a:pPr>
            <a:r>
              <a:rPr lang="en-ZA" sz="2400" b="1" kern="1200" dirty="0">
                <a:solidFill>
                  <a:prstClr val="black">
                    <a:lumMod val="65000"/>
                    <a:lumOff val="35000"/>
                  </a:prstClr>
                </a:solidFill>
              </a:rPr>
              <a:t>29</a:t>
            </a:r>
            <a:r>
              <a:rPr lang="en-ZA" sz="2400" b="1" kern="1200" baseline="30000" dirty="0">
                <a:solidFill>
                  <a:prstClr val="black">
                    <a:lumMod val="65000"/>
                    <a:lumOff val="35000"/>
                  </a:prstClr>
                </a:solidFill>
              </a:rPr>
              <a:t>th</a:t>
            </a:r>
            <a:r>
              <a:rPr lang="en-ZA" sz="2400" b="1" kern="1200" dirty="0">
                <a:solidFill>
                  <a:prstClr val="black">
                    <a:lumMod val="65000"/>
                    <a:lumOff val="35000"/>
                  </a:prstClr>
                </a:solidFill>
              </a:rPr>
              <a:t> March  keynote address:</a:t>
            </a:r>
          </a:p>
          <a:p>
            <a:pPr marL="424386" marR="0" lvl="0" indent="-389125" algn="just" defTabSz="914400" rtl="0" eaLnBrk="1" fontAlgn="auto" latinLnBrk="0" hangingPunct="1">
              <a:buClr>
                <a:prstClr val="black">
                  <a:lumMod val="65000"/>
                  <a:lumOff val="35000"/>
                </a:prstClr>
              </a:buClr>
              <a:buSzPct val="80000"/>
              <a:buFont typeface="Arial" pitchFamily="34" charset="0"/>
              <a:buNone/>
              <a:tabLst/>
              <a:defRPr/>
            </a:pPr>
            <a:r>
              <a:rPr lang="en-ZA" sz="2400" b="1" kern="1200" dirty="0">
                <a:solidFill>
                  <a:prstClr val="black">
                    <a:lumMod val="65000"/>
                    <a:lumOff val="35000"/>
                  </a:prstClr>
                </a:solidFill>
              </a:rPr>
              <a:t>Our commitment to local empowerment and job creation:</a:t>
            </a:r>
          </a:p>
          <a:p>
            <a:pPr marL="424367" marR="0" lvl="0" indent="-389125" algn="just"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rPr>
              <a:t>All national companies who have submitted business proposals and project proposals must avail up a </a:t>
            </a:r>
            <a:r>
              <a:rPr lang="en-ZA" sz="2400" b="1" kern="1200" dirty="0">
                <a:solidFill>
                  <a:prstClr val="black">
                    <a:lumMod val="65000"/>
                    <a:lumOff val="35000"/>
                  </a:prstClr>
                </a:solidFill>
              </a:rPr>
              <a:t>share ownership to interested local small businesses and </a:t>
            </a:r>
            <a:r>
              <a:rPr lang="en-ZA" sz="2400" b="1" kern="1200" dirty="0" smtClean="0">
                <a:solidFill>
                  <a:prstClr val="black">
                    <a:lumMod val="65000"/>
                    <a:lumOff val="35000"/>
                  </a:prstClr>
                </a:solidFill>
              </a:rPr>
              <a:t>co-operatives</a:t>
            </a:r>
            <a:endParaRPr lang="en-ZA" sz="2400" b="1" kern="1200" dirty="0">
              <a:solidFill>
                <a:prstClr val="black">
                  <a:lumMod val="65000"/>
                  <a:lumOff val="35000"/>
                </a:prstClr>
              </a:solidFill>
            </a:endParaRPr>
          </a:p>
          <a:p>
            <a:pPr marL="424367" marR="0" lvl="0" indent="-389125" algn="just"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rPr>
              <a:t>With regards to fishing related business investments and projects, </a:t>
            </a:r>
            <a:r>
              <a:rPr lang="en-ZA" sz="2400" b="1" kern="1200" dirty="0">
                <a:solidFill>
                  <a:prstClr val="black">
                    <a:lumMod val="65000"/>
                    <a:lumOff val="35000"/>
                  </a:prstClr>
                </a:solidFill>
              </a:rPr>
              <a:t>pro-rata shares must be given to local fishermen</a:t>
            </a:r>
            <a:r>
              <a:rPr lang="en-ZA" sz="2400" kern="1200" dirty="0">
                <a:solidFill>
                  <a:prstClr val="black">
                    <a:lumMod val="65000"/>
                    <a:lumOff val="35000"/>
                  </a:prstClr>
                </a:solidFill>
              </a:rPr>
              <a:t> based on the total value of the fishing rights per </a:t>
            </a:r>
            <a:r>
              <a:rPr lang="en-ZA" sz="2400" kern="1200" dirty="0" smtClean="0">
                <a:solidFill>
                  <a:prstClr val="black">
                    <a:lumMod val="65000"/>
                    <a:lumOff val="35000"/>
                  </a:prstClr>
                </a:solidFill>
              </a:rPr>
              <a:t>annum</a:t>
            </a:r>
            <a:endParaRPr lang="en-ZA" sz="2400" kern="1200" dirty="0">
              <a:solidFill>
                <a:prstClr val="black">
                  <a:lumMod val="65000"/>
                  <a:lumOff val="35000"/>
                </a:prstClr>
              </a:solidFill>
            </a:endParaRPr>
          </a:p>
          <a:p>
            <a:pPr marL="424367" marR="0" lvl="0" indent="-389125" algn="just"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rPr>
              <a:t>All approved business proposals must ensure the </a:t>
            </a:r>
            <a:r>
              <a:rPr lang="en-ZA" sz="2400" b="1" kern="1200" dirty="0">
                <a:solidFill>
                  <a:prstClr val="black">
                    <a:lumMod val="65000"/>
                    <a:lumOff val="35000"/>
                  </a:prstClr>
                </a:solidFill>
              </a:rPr>
              <a:t>utilisation of local suppliers and local labour</a:t>
            </a:r>
            <a:r>
              <a:rPr lang="en-ZA" sz="2400" kern="1200" dirty="0">
                <a:solidFill>
                  <a:prstClr val="black">
                    <a:lumMod val="65000"/>
                    <a:lumOff val="35000"/>
                  </a:prstClr>
                </a:solidFill>
              </a:rPr>
              <a:t> as well as indicate skills development </a:t>
            </a:r>
            <a:r>
              <a:rPr lang="en-ZA" sz="2400" kern="1200" dirty="0" smtClean="0">
                <a:solidFill>
                  <a:prstClr val="black">
                    <a:lumMod val="65000"/>
                    <a:lumOff val="35000"/>
                  </a:prstClr>
                </a:solidFill>
              </a:rPr>
              <a:t>initiatives</a:t>
            </a:r>
            <a:endParaRPr lang="en-ZA" sz="2400" kern="1200" dirty="0">
              <a:solidFill>
                <a:prstClr val="black">
                  <a:lumMod val="65000"/>
                  <a:lumOff val="35000"/>
                </a:prstClr>
              </a:solidFill>
            </a:endParaRPr>
          </a:p>
          <a:p>
            <a:pPr marL="424367" marR="0" lvl="0" indent="-389125" algn="just"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rPr>
              <a:t>In supporting the development of SMMEs partnerships with Provincial, Municipal Economic Development Agencies and the Departments of Small Business Development and the DTI have been established to </a:t>
            </a:r>
            <a:r>
              <a:rPr lang="en-ZA" sz="2400" b="1" kern="1200" dirty="0">
                <a:solidFill>
                  <a:prstClr val="black">
                    <a:lumMod val="65000"/>
                    <a:lumOff val="35000"/>
                  </a:prstClr>
                </a:solidFill>
              </a:rPr>
              <a:t>create viable co-operatives and Micro and Small </a:t>
            </a:r>
            <a:r>
              <a:rPr lang="en-ZA" sz="2400" b="1" kern="1200" dirty="0" smtClean="0">
                <a:solidFill>
                  <a:prstClr val="black">
                    <a:lumMod val="65000"/>
                    <a:lumOff val="35000"/>
                  </a:prstClr>
                </a:solidFill>
              </a:rPr>
              <a:t>businesses</a:t>
            </a:r>
          </a:p>
          <a:p>
            <a:pPr marL="424471" indent="-389203" algn="just"/>
            <a:endParaRPr lang="en-ZA" sz="2400" b="1" dirty="0"/>
          </a:p>
        </p:txBody>
      </p:sp>
      <p:sp>
        <p:nvSpPr>
          <p:cNvPr id="4"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378550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39975"/>
            <a:ext cx="10515600" cy="3505200"/>
          </a:xfrm>
        </p:spPr>
        <p:txBody>
          <a:bodyPr>
            <a:noAutofit/>
          </a:bodyPr>
          <a:lstStyle/>
          <a:p>
            <a:pPr marL="36277" marR="0" lvl="0" indent="0" algn="l" defTabSz="914400" rtl="0" eaLnBrk="1" fontAlgn="auto" latinLnBrk="0" hangingPunct="1">
              <a:buClr>
                <a:prstClr val="black">
                  <a:lumMod val="65000"/>
                  <a:lumOff val="35000"/>
                </a:prstClr>
              </a:buClr>
              <a:buSzPct val="80000"/>
              <a:buFont typeface="Arial" pitchFamily="34" charset="0"/>
              <a:buNone/>
              <a:tabLst/>
              <a:defRPr/>
            </a:pPr>
            <a:r>
              <a:rPr lang="en-ZA" sz="2400" b="1" kern="1200" dirty="0">
                <a:solidFill>
                  <a:schemeClr val="tx1">
                    <a:lumMod val="65000"/>
                    <a:lumOff val="35000"/>
                  </a:schemeClr>
                </a:solidFill>
              </a:rPr>
              <a:t>Way forward </a:t>
            </a:r>
            <a:endParaRPr lang="en-ZA" sz="2400" b="1" kern="1200" dirty="0" smtClean="0">
              <a:solidFill>
                <a:schemeClr val="tx1">
                  <a:lumMod val="65000"/>
                  <a:lumOff val="35000"/>
                </a:schemeClr>
              </a:solidFill>
            </a:endParaRPr>
          </a:p>
          <a:p>
            <a:pPr marL="379177" marR="0" lvl="0" indent="-342900" algn="l" defTabSz="914400" rtl="0" eaLnBrk="1" fontAlgn="auto" latinLnBrk="0" hangingPunct="1">
              <a:buClr>
                <a:prstClr val="black">
                  <a:lumMod val="65000"/>
                  <a:lumOff val="35000"/>
                </a:prstClr>
              </a:buClr>
              <a:buSzPct val="80000"/>
              <a:tabLst/>
              <a:defRPr/>
            </a:pPr>
            <a:r>
              <a:rPr lang="en-ZA" sz="2400" b="1" kern="1200" dirty="0" smtClean="0">
                <a:solidFill>
                  <a:schemeClr val="tx1">
                    <a:lumMod val="65000"/>
                    <a:lumOff val="35000"/>
                  </a:schemeClr>
                </a:solidFill>
              </a:rPr>
              <a:t>Provincial Investor Conferences: Proposed Dates</a:t>
            </a:r>
          </a:p>
          <a:p>
            <a:pPr marL="905938" marR="0" lvl="1" indent="-514196" algn="l" defTabSz="914400" rtl="0" eaLnBrk="1" fontAlgn="auto" latinLnBrk="0" hangingPunct="1">
              <a:buClr>
                <a:prstClr val="black">
                  <a:lumMod val="65000"/>
                  <a:lumOff val="35000"/>
                </a:prstClr>
              </a:buClr>
              <a:buSzPct val="80000"/>
              <a:tabLst/>
              <a:defRPr/>
            </a:pPr>
            <a:r>
              <a:rPr lang="en-ZA" sz="2400" kern="1200" dirty="0" smtClean="0">
                <a:solidFill>
                  <a:schemeClr val="tx1">
                    <a:lumMod val="65000"/>
                    <a:lumOff val="35000"/>
                  </a:schemeClr>
                </a:solidFill>
              </a:rPr>
              <a:t>DPW </a:t>
            </a:r>
            <a:r>
              <a:rPr lang="en-ZA" sz="2400" kern="1200" dirty="0">
                <a:solidFill>
                  <a:schemeClr val="tx1">
                    <a:lumMod val="65000"/>
                    <a:lumOff val="35000"/>
                  </a:schemeClr>
                </a:solidFill>
              </a:rPr>
              <a:t>will host provincial Investor conferences in each of the four coastal provinces</a:t>
            </a:r>
          </a:p>
          <a:p>
            <a:pPr marL="905938" marR="0" lvl="1" indent="-514196" algn="l" defTabSz="914400" rtl="0" eaLnBrk="1" fontAlgn="auto" latinLnBrk="0" hangingPunct="1">
              <a:buClr>
                <a:prstClr val="black">
                  <a:lumMod val="65000"/>
                  <a:lumOff val="35000"/>
                </a:prstClr>
              </a:buClr>
              <a:buSzPct val="80000"/>
              <a:tabLst/>
              <a:defRPr/>
            </a:pPr>
            <a:r>
              <a:rPr lang="en-ZA" sz="2400" kern="1200" dirty="0">
                <a:solidFill>
                  <a:schemeClr val="tx1">
                    <a:lumMod val="65000"/>
                    <a:lumOff val="35000"/>
                  </a:schemeClr>
                </a:solidFill>
              </a:rPr>
              <a:t>Desired output: pairing of investment proposals with municipal/ provincial priority </a:t>
            </a:r>
            <a:r>
              <a:rPr lang="en-ZA" sz="2400" kern="1200" dirty="0" smtClean="0">
                <a:solidFill>
                  <a:schemeClr val="tx1">
                    <a:lumMod val="65000"/>
                    <a:lumOff val="35000"/>
                  </a:schemeClr>
                </a:solidFill>
              </a:rPr>
              <a:t>projects</a:t>
            </a:r>
          </a:p>
          <a:p>
            <a:pPr marL="905938" marR="0" lvl="1" indent="-514196" algn="l" defTabSz="914400" rtl="0" eaLnBrk="1" fontAlgn="auto" latinLnBrk="0" hangingPunct="1">
              <a:buClr>
                <a:prstClr val="black">
                  <a:lumMod val="65000"/>
                  <a:lumOff val="35000"/>
                </a:prstClr>
              </a:buClr>
              <a:buSzPct val="80000"/>
              <a:tabLst/>
              <a:defRPr/>
            </a:pPr>
            <a:r>
              <a:rPr lang="en-ZA" sz="2400" kern="1200" dirty="0" smtClean="0">
                <a:solidFill>
                  <a:schemeClr val="tx1">
                    <a:lumMod val="65000"/>
                    <a:lumOff val="35000"/>
                  </a:schemeClr>
                </a:solidFill>
              </a:rPr>
              <a:t>Investor Conference are expected to take place in August 2017</a:t>
            </a:r>
          </a:p>
          <a:p>
            <a:pPr marL="342900" marR="0" lvl="0" indent="-342900" algn="l" defTabSz="914400" rtl="0" eaLnBrk="1" fontAlgn="auto" latinLnBrk="0" hangingPunct="1">
              <a:buClr>
                <a:prstClr val="black">
                  <a:lumMod val="65000"/>
                  <a:lumOff val="35000"/>
                </a:prstClr>
              </a:buClr>
              <a:buSzPct val="80000"/>
              <a:tabLst/>
              <a:defRPr/>
            </a:pPr>
            <a:r>
              <a:rPr lang="en-ZA" sz="2400" b="1" kern="1200" dirty="0">
                <a:solidFill>
                  <a:prstClr val="black">
                    <a:lumMod val="65000"/>
                    <a:lumOff val="35000"/>
                  </a:prstClr>
                </a:solidFill>
              </a:rPr>
              <a:t>National Laboratory</a:t>
            </a:r>
            <a:r>
              <a:rPr lang="en-ZA" sz="2400" kern="1200" dirty="0">
                <a:solidFill>
                  <a:prstClr val="black">
                    <a:lumMod val="65000"/>
                    <a:lumOff val="35000"/>
                  </a:prstClr>
                </a:solidFill>
              </a:rPr>
              <a:t>:</a:t>
            </a:r>
          </a:p>
          <a:p>
            <a:pPr marL="906092" marR="0" lvl="1" indent="-514350" algn="l"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rPr>
              <a:t>DPW will host the National Laboratory for one week in each of the four coastal </a:t>
            </a:r>
            <a:r>
              <a:rPr lang="en-ZA" sz="2400" kern="1200" dirty="0" smtClean="0">
                <a:solidFill>
                  <a:prstClr val="black">
                    <a:lumMod val="65000"/>
                    <a:lumOff val="35000"/>
                  </a:prstClr>
                </a:solidFill>
              </a:rPr>
              <a:t>provinces</a:t>
            </a:r>
            <a:endParaRPr lang="en-ZA" sz="2400" kern="1200" dirty="0">
              <a:solidFill>
                <a:prstClr val="black">
                  <a:lumMod val="65000"/>
                  <a:lumOff val="35000"/>
                </a:prstClr>
              </a:solidFill>
            </a:endParaRPr>
          </a:p>
          <a:p>
            <a:pPr marL="906092" marR="0" lvl="1" indent="-514350" algn="l" defTabSz="914400" rtl="0" eaLnBrk="1" fontAlgn="auto" latinLnBrk="0" hangingPunct="1">
              <a:buClr>
                <a:prstClr val="black">
                  <a:lumMod val="65000"/>
                  <a:lumOff val="35000"/>
                </a:prstClr>
              </a:buClr>
              <a:buSzPct val="80000"/>
              <a:tabLst/>
              <a:defRPr/>
            </a:pPr>
            <a:r>
              <a:rPr lang="en-ZA" sz="2400" kern="1200" dirty="0">
                <a:solidFill>
                  <a:prstClr val="black">
                    <a:lumMod val="65000"/>
                    <a:lumOff val="35000"/>
                  </a:prstClr>
                </a:solidFill>
              </a:rPr>
              <a:t>All projects will be tabled at the Laboratory for final decision making</a:t>
            </a:r>
          </a:p>
          <a:p>
            <a:pPr marL="448738" indent="-514196" algn="l" rtl="0">
              <a:buClr>
                <a:prstClr val="black">
                  <a:lumMod val="65000"/>
                  <a:lumOff val="35000"/>
                </a:prstClr>
              </a:buClr>
              <a:buSzPct val="80000"/>
              <a:buFont typeface="Courier New" pitchFamily="49" charset="0"/>
              <a:buChar char="o"/>
              <a:defRPr/>
            </a:pPr>
            <a:endParaRPr lang="en-ZA" sz="2400" kern="1200" dirty="0" smtClean="0">
              <a:solidFill>
                <a:schemeClr val="tx1">
                  <a:lumMod val="65000"/>
                  <a:lumOff val="35000"/>
                </a:schemeClr>
              </a:solidFill>
            </a:endParaRPr>
          </a:p>
          <a:p>
            <a:pPr marL="36284"/>
            <a:endParaRPr lang="en-ZA" sz="2400" dirty="0" smtClean="0">
              <a:solidFill>
                <a:srgbClr val="FF0000"/>
              </a:solidFill>
            </a:endParaRPr>
          </a:p>
          <a:p>
            <a:pPr marL="36284"/>
            <a:endParaRPr lang="en-ZA" sz="2400" dirty="0">
              <a:solidFill>
                <a:srgbClr val="FF0000"/>
              </a:solidFill>
            </a:endParaRPr>
          </a:p>
        </p:txBody>
      </p:sp>
      <p:sp>
        <p:nvSpPr>
          <p:cNvPr id="7"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2204999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3689315"/>
              </p:ext>
            </p:extLst>
          </p:nvPr>
        </p:nvGraphicFramePr>
        <p:xfrm>
          <a:off x="1066801" y="3254375"/>
          <a:ext cx="10210799" cy="2621280"/>
        </p:xfrm>
        <a:graphic>
          <a:graphicData uri="http://schemas.openxmlformats.org/drawingml/2006/table">
            <a:tbl>
              <a:tblPr firstRow="1" bandRow="1">
                <a:tableStyleId>{5C22544A-7EE6-4342-B048-85BDC9FD1C3A}</a:tableStyleId>
              </a:tblPr>
              <a:tblGrid>
                <a:gridCol w="2161589">
                  <a:extLst>
                    <a:ext uri="{9D8B030D-6E8A-4147-A177-3AD203B41FA5}">
                      <a16:colId xmlns:a16="http://schemas.microsoft.com/office/drawing/2014/main" xmlns="" val="20000"/>
                    </a:ext>
                  </a:extLst>
                </a:gridCol>
                <a:gridCol w="2459738">
                  <a:extLst>
                    <a:ext uri="{9D8B030D-6E8A-4147-A177-3AD203B41FA5}">
                      <a16:colId xmlns:a16="http://schemas.microsoft.com/office/drawing/2014/main" xmlns="" val="20001"/>
                    </a:ext>
                  </a:extLst>
                </a:gridCol>
                <a:gridCol w="2534275">
                  <a:extLst>
                    <a:ext uri="{9D8B030D-6E8A-4147-A177-3AD203B41FA5}">
                      <a16:colId xmlns:a16="http://schemas.microsoft.com/office/drawing/2014/main" xmlns="" val="20002"/>
                    </a:ext>
                  </a:extLst>
                </a:gridCol>
                <a:gridCol w="3055197">
                  <a:extLst>
                    <a:ext uri="{9D8B030D-6E8A-4147-A177-3AD203B41FA5}">
                      <a16:colId xmlns:a16="http://schemas.microsoft.com/office/drawing/2014/main" xmlns="" val="20003"/>
                    </a:ext>
                  </a:extLst>
                </a:gridCol>
              </a:tblGrid>
              <a:tr h="370172">
                <a:tc>
                  <a:txBody>
                    <a:bodyPr/>
                    <a:lstStyle/>
                    <a:p>
                      <a:r>
                        <a:rPr lang="en-ZA" sz="2000" dirty="0" smtClean="0"/>
                        <a:t>Province</a:t>
                      </a:r>
                      <a:endParaRPr lang="en-ZA" sz="2000" dirty="0"/>
                    </a:p>
                  </a:txBody>
                  <a:tcPr/>
                </a:tc>
                <a:tc>
                  <a:txBody>
                    <a:bodyPr/>
                    <a:lstStyle/>
                    <a:p>
                      <a:r>
                        <a:rPr lang="en-ZA" sz="2000" dirty="0" smtClean="0"/>
                        <a:t>Municipal Briefing</a:t>
                      </a:r>
                      <a:endParaRPr lang="en-ZA" sz="2000" dirty="0"/>
                    </a:p>
                  </a:txBody>
                  <a:tcPr/>
                </a:tc>
                <a:tc>
                  <a:txBody>
                    <a:bodyPr/>
                    <a:lstStyle/>
                    <a:p>
                      <a:r>
                        <a:rPr lang="en-ZA" sz="2000" dirty="0" smtClean="0"/>
                        <a:t>Investor</a:t>
                      </a:r>
                      <a:r>
                        <a:rPr lang="en-ZA" sz="2000" baseline="0" dirty="0" smtClean="0"/>
                        <a:t> Conference</a:t>
                      </a:r>
                      <a:endParaRPr lang="en-ZA" sz="2000" dirty="0"/>
                    </a:p>
                  </a:txBody>
                  <a:tcPr/>
                </a:tc>
                <a:tc>
                  <a:txBody>
                    <a:bodyPr/>
                    <a:lstStyle/>
                    <a:p>
                      <a:r>
                        <a:rPr lang="en-ZA" sz="2000" dirty="0" smtClean="0"/>
                        <a:t>Delivery Laboratory</a:t>
                      </a:r>
                      <a:endParaRPr lang="en-ZA" sz="2000" dirty="0"/>
                    </a:p>
                  </a:txBody>
                  <a:tcPr/>
                </a:tc>
                <a:extLst>
                  <a:ext uri="{0D108BD9-81ED-4DB2-BD59-A6C34878D82A}">
                    <a16:rowId xmlns:a16="http://schemas.microsoft.com/office/drawing/2014/main" xmlns="" val="10000"/>
                  </a:ext>
                </a:extLst>
              </a:tr>
              <a:tr h="370172">
                <a:tc>
                  <a:txBody>
                    <a:bodyPr/>
                    <a:lstStyle/>
                    <a:p>
                      <a:r>
                        <a:rPr lang="en-ZA" sz="2000" dirty="0" smtClean="0"/>
                        <a:t>Kwa-Zulu Natal</a:t>
                      </a:r>
                      <a:endParaRPr lang="en-ZA" sz="2000" dirty="0"/>
                    </a:p>
                  </a:txBody>
                  <a:tcPr/>
                </a:tc>
                <a:tc>
                  <a:txBody>
                    <a:bodyPr/>
                    <a:lstStyle/>
                    <a:p>
                      <a:r>
                        <a:rPr lang="en-ZA" sz="2000" dirty="0" smtClean="0"/>
                        <a:t>19</a:t>
                      </a:r>
                      <a:r>
                        <a:rPr lang="en-ZA" sz="2000" baseline="30000" dirty="0" smtClean="0"/>
                        <a:t>th</a:t>
                      </a:r>
                      <a:r>
                        <a:rPr lang="en-ZA" sz="2000" dirty="0" smtClean="0"/>
                        <a:t> June</a:t>
                      </a:r>
                      <a:endParaRPr lang="en-ZA" sz="2000" dirty="0"/>
                    </a:p>
                  </a:txBody>
                  <a:tcPr/>
                </a:tc>
                <a:tc>
                  <a:txBody>
                    <a:bodyPr/>
                    <a:lstStyle/>
                    <a:p>
                      <a:r>
                        <a:rPr lang="en-ZA" sz="2000" dirty="0" smtClean="0"/>
                        <a:t>1</a:t>
                      </a:r>
                      <a:r>
                        <a:rPr lang="en-ZA" sz="2000" baseline="30000" dirty="0" smtClean="0"/>
                        <a:t>st</a:t>
                      </a:r>
                      <a:r>
                        <a:rPr lang="en-ZA" sz="2000" dirty="0" smtClean="0"/>
                        <a:t> – 3</a:t>
                      </a:r>
                      <a:r>
                        <a:rPr lang="en-ZA" sz="2000" baseline="30000" dirty="0" smtClean="0"/>
                        <a:t>rd</a:t>
                      </a:r>
                      <a:r>
                        <a:rPr lang="en-ZA" sz="2000" dirty="0" smtClean="0"/>
                        <a:t> August </a:t>
                      </a:r>
                      <a:endParaRPr lang="en-ZA" sz="2000" dirty="0"/>
                    </a:p>
                  </a:txBody>
                  <a:tcPr/>
                </a:tc>
                <a:tc rowSpan="4">
                  <a:txBody>
                    <a:bodyPr/>
                    <a:lstStyle/>
                    <a:p>
                      <a:r>
                        <a:rPr lang="en-ZA" sz="2000" dirty="0" smtClean="0"/>
                        <a:t>Dates to be confirmed upon the finalisation of funding requirements</a:t>
                      </a:r>
                      <a:r>
                        <a:rPr lang="en-ZA" sz="2000" baseline="0" dirty="0" smtClean="0"/>
                        <a:t>, Presidency availability and other key stakeholders</a:t>
                      </a:r>
                      <a:endParaRPr lang="en-ZA" sz="2000" dirty="0"/>
                    </a:p>
                  </a:txBody>
                  <a:tcPr/>
                </a:tc>
                <a:extLst>
                  <a:ext uri="{0D108BD9-81ED-4DB2-BD59-A6C34878D82A}">
                    <a16:rowId xmlns:a16="http://schemas.microsoft.com/office/drawing/2014/main" xmlns="" val="10001"/>
                  </a:ext>
                </a:extLst>
              </a:tr>
              <a:tr h="370172">
                <a:tc>
                  <a:txBody>
                    <a:bodyPr/>
                    <a:lstStyle/>
                    <a:p>
                      <a:r>
                        <a:rPr lang="en-ZA" sz="2000" dirty="0" smtClean="0"/>
                        <a:t>Eastern Cape</a:t>
                      </a:r>
                      <a:endParaRPr lang="en-ZA" sz="2000" dirty="0"/>
                    </a:p>
                  </a:txBody>
                  <a:tcPr/>
                </a:tc>
                <a:tc>
                  <a:txBody>
                    <a:bodyPr/>
                    <a:lstStyle/>
                    <a:p>
                      <a:r>
                        <a:rPr lang="en-ZA" sz="2000" dirty="0" smtClean="0"/>
                        <a:t>20</a:t>
                      </a:r>
                      <a:r>
                        <a:rPr lang="en-ZA" sz="2000" baseline="30000" dirty="0" smtClean="0"/>
                        <a:t>th</a:t>
                      </a:r>
                      <a:r>
                        <a:rPr lang="en-ZA" sz="2000" dirty="0" smtClean="0"/>
                        <a:t> June</a:t>
                      </a:r>
                      <a:endParaRPr lang="en-ZA" sz="2000" dirty="0"/>
                    </a:p>
                  </a:txBody>
                  <a:tcPr/>
                </a:tc>
                <a:tc>
                  <a:txBody>
                    <a:bodyPr/>
                    <a:lstStyle/>
                    <a:p>
                      <a:r>
                        <a:rPr lang="en-ZA" sz="2000" dirty="0" smtClean="0"/>
                        <a:t>7</a:t>
                      </a:r>
                      <a:r>
                        <a:rPr lang="en-ZA" sz="2000" baseline="30000" dirty="0" smtClean="0"/>
                        <a:t>th</a:t>
                      </a:r>
                      <a:r>
                        <a:rPr lang="en-ZA" sz="2000" dirty="0" smtClean="0"/>
                        <a:t> – 8</a:t>
                      </a:r>
                      <a:r>
                        <a:rPr lang="en-ZA" sz="2000" baseline="30000" dirty="0" smtClean="0"/>
                        <a:t>th</a:t>
                      </a:r>
                      <a:r>
                        <a:rPr lang="en-ZA" sz="2000" dirty="0" smtClean="0"/>
                        <a:t> August</a:t>
                      </a:r>
                      <a:endParaRPr lang="en-ZA" sz="2000" dirty="0"/>
                    </a:p>
                  </a:txBody>
                  <a:tcPr/>
                </a:tc>
                <a:tc vMerge="1">
                  <a:txBody>
                    <a:bodyPr/>
                    <a:lstStyle/>
                    <a:p>
                      <a:endParaRPr lang="en-ZA" dirty="0"/>
                    </a:p>
                  </a:txBody>
                  <a:tcPr/>
                </a:tc>
                <a:extLst>
                  <a:ext uri="{0D108BD9-81ED-4DB2-BD59-A6C34878D82A}">
                    <a16:rowId xmlns:a16="http://schemas.microsoft.com/office/drawing/2014/main" xmlns="" val="10002"/>
                  </a:ext>
                </a:extLst>
              </a:tr>
              <a:tr h="370172">
                <a:tc>
                  <a:txBody>
                    <a:bodyPr/>
                    <a:lstStyle/>
                    <a:p>
                      <a:r>
                        <a:rPr lang="en-ZA" sz="2000" dirty="0" smtClean="0"/>
                        <a:t>Western</a:t>
                      </a:r>
                      <a:r>
                        <a:rPr lang="en-ZA" sz="2000" baseline="0" dirty="0" smtClean="0"/>
                        <a:t> Cape</a:t>
                      </a:r>
                      <a:endParaRPr lang="en-ZA" sz="2000" dirty="0"/>
                    </a:p>
                  </a:txBody>
                  <a:tcPr/>
                </a:tc>
                <a:tc>
                  <a:txBody>
                    <a:bodyPr/>
                    <a:lstStyle/>
                    <a:p>
                      <a:r>
                        <a:rPr lang="en-ZA" sz="2000" dirty="0" smtClean="0"/>
                        <a:t>21</a:t>
                      </a:r>
                      <a:r>
                        <a:rPr lang="en-ZA" sz="2000" baseline="30000" dirty="0" smtClean="0"/>
                        <a:t>st</a:t>
                      </a:r>
                      <a:r>
                        <a:rPr lang="en-ZA" sz="2000" dirty="0" smtClean="0"/>
                        <a:t> June</a:t>
                      </a:r>
                      <a:endParaRPr lang="en-ZA" sz="2000" dirty="0"/>
                    </a:p>
                  </a:txBody>
                  <a:tcPr/>
                </a:tc>
                <a:tc>
                  <a:txBody>
                    <a:bodyPr/>
                    <a:lstStyle/>
                    <a:p>
                      <a:r>
                        <a:rPr lang="en-ZA" sz="2000" dirty="0" smtClean="0"/>
                        <a:t>15</a:t>
                      </a:r>
                      <a:r>
                        <a:rPr lang="en-ZA" sz="2000" baseline="30000" dirty="0" smtClean="0"/>
                        <a:t>th</a:t>
                      </a:r>
                      <a:r>
                        <a:rPr lang="en-ZA" sz="2000" baseline="0" dirty="0" smtClean="0"/>
                        <a:t> – 17</a:t>
                      </a:r>
                      <a:r>
                        <a:rPr lang="en-ZA" sz="2000" baseline="30000" dirty="0" smtClean="0"/>
                        <a:t>th</a:t>
                      </a:r>
                      <a:r>
                        <a:rPr lang="en-ZA" sz="2000" baseline="0" dirty="0" smtClean="0"/>
                        <a:t> August</a:t>
                      </a:r>
                      <a:endParaRPr lang="en-ZA" sz="2000" dirty="0"/>
                    </a:p>
                  </a:txBody>
                  <a:tcPr/>
                </a:tc>
                <a:tc vMerge="1">
                  <a:txBody>
                    <a:bodyPr/>
                    <a:lstStyle/>
                    <a:p>
                      <a:endParaRPr lang="en-ZA" dirty="0"/>
                    </a:p>
                  </a:txBody>
                  <a:tcPr/>
                </a:tc>
                <a:extLst>
                  <a:ext uri="{0D108BD9-81ED-4DB2-BD59-A6C34878D82A}">
                    <a16:rowId xmlns:a16="http://schemas.microsoft.com/office/drawing/2014/main" xmlns="" val="10003"/>
                  </a:ext>
                </a:extLst>
              </a:tr>
              <a:tr h="683394">
                <a:tc>
                  <a:txBody>
                    <a:bodyPr/>
                    <a:lstStyle/>
                    <a:p>
                      <a:r>
                        <a:rPr lang="en-ZA" sz="2000" dirty="0" smtClean="0"/>
                        <a:t>Northern Cape</a:t>
                      </a:r>
                      <a:endParaRPr lang="en-ZA" sz="2000" dirty="0"/>
                    </a:p>
                  </a:txBody>
                  <a:tcPr/>
                </a:tc>
                <a:tc>
                  <a:txBody>
                    <a:bodyPr/>
                    <a:lstStyle/>
                    <a:p>
                      <a:r>
                        <a:rPr lang="en-ZA" sz="2000" dirty="0" smtClean="0"/>
                        <a:t>30</a:t>
                      </a:r>
                      <a:r>
                        <a:rPr lang="en-ZA" sz="2000" baseline="30000" dirty="0" smtClean="0"/>
                        <a:t>th</a:t>
                      </a:r>
                      <a:r>
                        <a:rPr lang="en-ZA" sz="2000" dirty="0" smtClean="0"/>
                        <a:t> June</a:t>
                      </a:r>
                      <a:endParaRPr lang="en-ZA" sz="2000" dirty="0"/>
                    </a:p>
                  </a:txBody>
                  <a:tcPr/>
                </a:tc>
                <a:tc>
                  <a:txBody>
                    <a:bodyPr/>
                    <a:lstStyle/>
                    <a:p>
                      <a:r>
                        <a:rPr lang="en-ZA" sz="2000" dirty="0" smtClean="0"/>
                        <a:t>22</a:t>
                      </a:r>
                      <a:r>
                        <a:rPr lang="en-ZA" sz="2000" baseline="30000" dirty="0" smtClean="0"/>
                        <a:t>nd</a:t>
                      </a:r>
                      <a:r>
                        <a:rPr lang="en-ZA" sz="2000" dirty="0" smtClean="0"/>
                        <a:t> – 24</a:t>
                      </a:r>
                      <a:r>
                        <a:rPr lang="en-ZA" sz="2000" baseline="30000" dirty="0" smtClean="0"/>
                        <a:t>th</a:t>
                      </a:r>
                      <a:r>
                        <a:rPr lang="en-ZA" sz="2000" dirty="0" smtClean="0"/>
                        <a:t> August</a:t>
                      </a:r>
                      <a:endParaRPr lang="en-ZA" sz="2000" dirty="0"/>
                    </a:p>
                  </a:txBody>
                  <a:tcPr/>
                </a:tc>
                <a:tc vMerge="1">
                  <a:txBody>
                    <a:bodyPr/>
                    <a:lstStyle/>
                    <a:p>
                      <a:endParaRPr lang="en-ZA" dirty="0"/>
                    </a:p>
                  </a:txBody>
                  <a:tcPr/>
                </a:tc>
                <a:extLst>
                  <a:ext uri="{0D108BD9-81ED-4DB2-BD59-A6C34878D82A}">
                    <a16:rowId xmlns:a16="http://schemas.microsoft.com/office/drawing/2014/main" xmlns="" val="10004"/>
                  </a:ext>
                </a:extLst>
              </a:tr>
            </a:tbl>
          </a:graphicData>
        </a:graphic>
      </p:graphicFrame>
      <p:sp>
        <p:nvSpPr>
          <p:cNvPr id="7"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
        <p:nvSpPr>
          <p:cNvPr id="8" name="Content Placeholder 2"/>
          <p:cNvSpPr>
            <a:spLocks noGrp="1"/>
          </p:cNvSpPr>
          <p:nvPr>
            <p:ph idx="1"/>
          </p:nvPr>
        </p:nvSpPr>
        <p:spPr>
          <a:xfrm>
            <a:off x="990600" y="2339975"/>
            <a:ext cx="10515600" cy="3505200"/>
          </a:xfrm>
        </p:spPr>
        <p:txBody>
          <a:bodyPr>
            <a:noAutofit/>
          </a:bodyPr>
          <a:lstStyle/>
          <a:p>
            <a:pPr marL="36277" lvl="0" indent="0" defTabSz="914400">
              <a:buClr>
                <a:prstClr val="black">
                  <a:lumMod val="65000"/>
                  <a:lumOff val="35000"/>
                </a:prstClr>
              </a:buClr>
              <a:buNone/>
              <a:defRPr/>
            </a:pPr>
            <a:r>
              <a:rPr lang="en-ZA" sz="2400" b="1" dirty="0"/>
              <a:t>The following provincial development agencies are our key partners: TIKZN, WESGRO, ECDC, </a:t>
            </a:r>
            <a:r>
              <a:rPr lang="en-ZA" sz="2400" b="1" dirty="0" smtClean="0"/>
              <a:t>NCEDA</a:t>
            </a:r>
          </a:p>
          <a:p>
            <a:pPr marL="36284"/>
            <a:endParaRPr lang="en-ZA" sz="2400" dirty="0">
              <a:solidFill>
                <a:srgbClr val="FF0000"/>
              </a:solidFill>
            </a:endParaRPr>
          </a:p>
        </p:txBody>
      </p:sp>
    </p:spTree>
    <p:extLst>
      <p:ext uri="{BB962C8B-B14F-4D97-AF65-F5344CB8AC3E}">
        <p14:creationId xmlns:p14="http://schemas.microsoft.com/office/powerpoint/2010/main" xmlns="" val="1114497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indent="-620713"/>
            <a:r>
              <a:rPr lang="en-ZA" sz="3600" dirty="0" smtClean="0">
                <a:latin typeface="Calibri" panose="020F0502020204030204" pitchFamily="34" charset="0"/>
              </a:rPr>
              <a:t>2.	PROBLEM </a:t>
            </a:r>
            <a:r>
              <a:rPr lang="en-ZA" sz="3600" dirty="0">
                <a:latin typeface="Calibri" panose="020F0502020204030204" pitchFamily="34" charset="0"/>
              </a:rPr>
              <a:t>STATEMENT</a:t>
            </a:r>
          </a:p>
        </p:txBody>
      </p:sp>
      <p:sp>
        <p:nvSpPr>
          <p:cNvPr id="3" name="Content Placeholder 2"/>
          <p:cNvSpPr>
            <a:spLocks noGrp="1"/>
          </p:cNvSpPr>
          <p:nvPr>
            <p:ph idx="1"/>
          </p:nvPr>
        </p:nvSpPr>
        <p:spPr>
          <a:xfrm>
            <a:off x="737160" y="2187575"/>
            <a:ext cx="10574766" cy="5447013"/>
          </a:xfrm>
        </p:spPr>
        <p:txBody>
          <a:bodyPr>
            <a:noAutofit/>
          </a:bodyPr>
          <a:lstStyle/>
          <a:p>
            <a:pPr marL="560182" indent="-514453" algn="just">
              <a:lnSpc>
                <a:spcPct val="80000"/>
              </a:lnSpc>
              <a:spcBef>
                <a:spcPts val="0"/>
              </a:spcBef>
              <a:spcAft>
                <a:spcPts val="600"/>
              </a:spcAft>
              <a:buFont typeface="+mj-lt"/>
              <a:buAutoNum type="arabicPeriod"/>
            </a:pPr>
            <a:r>
              <a:rPr lang="en-ZA" sz="2400" dirty="0">
                <a:latin typeface="Calibri" panose="020F0502020204030204" pitchFamily="34" charset="0"/>
              </a:rPr>
              <a:t>Poor management of the Republic’s </a:t>
            </a:r>
            <a:r>
              <a:rPr lang="en-ZA" sz="2400" dirty="0" smtClean="0">
                <a:latin typeface="Calibri" panose="020F0502020204030204" pitchFamily="34" charset="0"/>
              </a:rPr>
              <a:t>Coastal Properties, Slipways and </a:t>
            </a:r>
            <a:r>
              <a:rPr lang="en-ZA" sz="2400" dirty="0">
                <a:latin typeface="Calibri" panose="020F0502020204030204" pitchFamily="34" charset="0"/>
              </a:rPr>
              <a:t>Small </a:t>
            </a:r>
            <a:r>
              <a:rPr lang="en-ZA" sz="2400" dirty="0" smtClean="0">
                <a:latin typeface="Calibri" panose="020F0502020204030204" pitchFamily="34" charset="0"/>
              </a:rPr>
              <a:t>Harbours</a:t>
            </a:r>
          </a:p>
          <a:p>
            <a:pPr marL="560182" indent="-514453" algn="just">
              <a:lnSpc>
                <a:spcPct val="80000"/>
              </a:lnSpc>
              <a:spcBef>
                <a:spcPts val="0"/>
              </a:spcBef>
              <a:spcAft>
                <a:spcPts val="600"/>
              </a:spcAft>
              <a:buFont typeface="+mj-lt"/>
              <a:buAutoNum type="arabicPeriod" startAt="2"/>
            </a:pPr>
            <a:r>
              <a:rPr lang="en-ZA" sz="2400" dirty="0">
                <a:latin typeface="Calibri" panose="020F0502020204030204" pitchFamily="34" charset="0"/>
              </a:rPr>
              <a:t>Lack of development of local skills within the marine infrastructure, marine research and development sector</a:t>
            </a:r>
          </a:p>
          <a:p>
            <a:pPr marL="560182" indent="-514453" algn="just">
              <a:lnSpc>
                <a:spcPct val="80000"/>
              </a:lnSpc>
              <a:spcBef>
                <a:spcPts val="0"/>
              </a:spcBef>
              <a:spcAft>
                <a:spcPts val="600"/>
              </a:spcAft>
              <a:buFont typeface="+mj-lt"/>
              <a:buAutoNum type="arabicPeriod" startAt="2"/>
            </a:pPr>
            <a:r>
              <a:rPr lang="en-ZA" sz="2400" dirty="0">
                <a:latin typeface="Calibri" panose="020F0502020204030204" pitchFamily="34" charset="0"/>
              </a:rPr>
              <a:t>Lack of management and maintenance programmes in place for harbours from both DAFF and DPW</a:t>
            </a:r>
          </a:p>
          <a:p>
            <a:pPr marL="560182" indent="-514453" algn="just">
              <a:lnSpc>
                <a:spcPct val="80000"/>
              </a:lnSpc>
              <a:spcBef>
                <a:spcPts val="0"/>
              </a:spcBef>
              <a:spcAft>
                <a:spcPts val="600"/>
              </a:spcAft>
              <a:buFont typeface="+mj-lt"/>
              <a:buAutoNum type="arabicPeriod" startAt="2"/>
            </a:pPr>
            <a:r>
              <a:rPr lang="en-ZA" sz="2400" dirty="0">
                <a:latin typeface="Calibri" panose="020F0502020204030204" pitchFamily="34" charset="0"/>
              </a:rPr>
              <a:t>Lack of management of state coastal properties along the admiralty reserve</a:t>
            </a:r>
          </a:p>
          <a:p>
            <a:pPr marL="560182" indent="-514453" algn="just">
              <a:lnSpc>
                <a:spcPct val="80000"/>
              </a:lnSpc>
              <a:spcBef>
                <a:spcPts val="0"/>
              </a:spcBef>
              <a:spcAft>
                <a:spcPts val="600"/>
              </a:spcAft>
              <a:buFont typeface="+mj-lt"/>
              <a:buAutoNum type="arabicPeriod" startAt="2"/>
            </a:pPr>
            <a:r>
              <a:rPr lang="en-ZA" sz="2400" dirty="0">
                <a:solidFill>
                  <a:srgbClr val="595959"/>
                </a:solidFill>
                <a:latin typeface="Calibri" panose="020F0502020204030204" pitchFamily="34" charset="0"/>
                <a:cs typeface="Century Gothic"/>
              </a:rPr>
              <a:t>The</a:t>
            </a:r>
            <a:r>
              <a:rPr lang="en-ZA" sz="2400" spc="75" dirty="0">
                <a:solidFill>
                  <a:srgbClr val="595959"/>
                </a:solidFill>
                <a:latin typeface="Calibri" panose="020F0502020204030204" pitchFamily="34" charset="0"/>
                <a:cs typeface="Times New Roman"/>
              </a:rPr>
              <a:t> </a:t>
            </a:r>
            <a:r>
              <a:rPr lang="en-ZA" sz="2400" spc="-5" dirty="0">
                <a:solidFill>
                  <a:srgbClr val="595959"/>
                </a:solidFill>
                <a:latin typeface="Calibri" panose="020F0502020204030204" pitchFamily="34" charset="0"/>
                <a:cs typeface="Century Gothic"/>
              </a:rPr>
              <a:t>developmen</a:t>
            </a:r>
            <a:r>
              <a:rPr lang="en-ZA" sz="2400" dirty="0">
                <a:solidFill>
                  <a:srgbClr val="595959"/>
                </a:solidFill>
                <a:latin typeface="Calibri" panose="020F0502020204030204" pitchFamily="34" charset="0"/>
                <a:cs typeface="Century Gothic"/>
              </a:rPr>
              <a:t>t</a:t>
            </a:r>
            <a:r>
              <a:rPr lang="en-ZA" sz="2400" spc="85" dirty="0">
                <a:solidFill>
                  <a:srgbClr val="595959"/>
                </a:solidFill>
                <a:latin typeface="Calibri" panose="020F0502020204030204" pitchFamily="34" charset="0"/>
                <a:cs typeface="Times New Roman"/>
              </a:rPr>
              <a:t> </a:t>
            </a:r>
            <a:r>
              <a:rPr lang="en-ZA" sz="2400" spc="-25" dirty="0">
                <a:solidFill>
                  <a:srgbClr val="595959"/>
                </a:solidFill>
                <a:latin typeface="Calibri" panose="020F0502020204030204" pitchFamily="34" charset="0"/>
                <a:cs typeface="Century Gothic"/>
              </a:rPr>
              <a:t>o</a:t>
            </a:r>
            <a:r>
              <a:rPr lang="en-ZA" sz="2400" spc="-10" dirty="0">
                <a:solidFill>
                  <a:srgbClr val="595959"/>
                </a:solidFill>
                <a:latin typeface="Calibri" panose="020F0502020204030204" pitchFamily="34" charset="0"/>
                <a:cs typeface="Century Gothic"/>
              </a:rPr>
              <a:t>f</a:t>
            </a:r>
            <a:r>
              <a:rPr lang="en-ZA" sz="2400" spc="65" dirty="0">
                <a:solidFill>
                  <a:srgbClr val="595959"/>
                </a:solidFill>
                <a:latin typeface="Calibri" panose="020F0502020204030204" pitchFamily="34" charset="0"/>
                <a:cs typeface="Times New Roman"/>
              </a:rPr>
              <a:t> </a:t>
            </a:r>
            <a:r>
              <a:rPr lang="en-ZA" sz="2400" spc="-10" dirty="0">
                <a:solidFill>
                  <a:srgbClr val="595959"/>
                </a:solidFill>
                <a:latin typeface="Calibri" panose="020F0502020204030204" pitchFamily="34" charset="0"/>
                <a:cs typeface="Century Gothic"/>
              </a:rPr>
              <a:t>f</a:t>
            </a:r>
            <a:r>
              <a:rPr lang="en-ZA" sz="2400" spc="-15" dirty="0">
                <a:solidFill>
                  <a:srgbClr val="595959"/>
                </a:solidFill>
                <a:latin typeface="Calibri" panose="020F0502020204030204" pitchFamily="34" charset="0"/>
                <a:cs typeface="Century Gothic"/>
              </a:rPr>
              <a:t>u</a:t>
            </a:r>
            <a:r>
              <a:rPr lang="en-ZA" sz="2400" spc="-5" dirty="0">
                <a:solidFill>
                  <a:srgbClr val="595959"/>
                </a:solidFill>
                <a:latin typeface="Calibri" panose="020F0502020204030204" pitchFamily="34" charset="0"/>
                <a:cs typeface="Century Gothic"/>
              </a:rPr>
              <a:t>ll</a:t>
            </a:r>
            <a:r>
              <a:rPr lang="en-ZA" sz="2400" dirty="0">
                <a:solidFill>
                  <a:srgbClr val="595959"/>
                </a:solidFill>
                <a:latin typeface="Calibri" panose="020F0502020204030204" pitchFamily="34" charset="0"/>
                <a:cs typeface="Century Gothic"/>
              </a:rPr>
              <a:t>y</a:t>
            </a:r>
            <a:r>
              <a:rPr lang="en-ZA" sz="2400" spc="70" dirty="0">
                <a:solidFill>
                  <a:srgbClr val="595959"/>
                </a:solidFill>
                <a:latin typeface="Calibri" panose="020F0502020204030204" pitchFamily="34" charset="0"/>
                <a:cs typeface="Times New Roman"/>
              </a:rPr>
              <a:t> </a:t>
            </a:r>
            <a:r>
              <a:rPr lang="en-ZA" sz="2400" spc="-10" dirty="0">
                <a:solidFill>
                  <a:srgbClr val="595959"/>
                </a:solidFill>
                <a:latin typeface="Calibri" panose="020F0502020204030204" pitchFamily="34" charset="0"/>
                <a:cs typeface="Century Gothic"/>
              </a:rPr>
              <a:t>fu</a:t>
            </a:r>
            <a:r>
              <a:rPr lang="en-ZA" sz="2400" spc="-15" dirty="0">
                <a:solidFill>
                  <a:srgbClr val="595959"/>
                </a:solidFill>
                <a:latin typeface="Calibri" panose="020F0502020204030204" pitchFamily="34" charset="0"/>
                <a:cs typeface="Century Gothic"/>
              </a:rPr>
              <a:t>nctional</a:t>
            </a:r>
            <a:r>
              <a:rPr lang="en-ZA" sz="2400" spc="60" dirty="0">
                <a:solidFill>
                  <a:srgbClr val="595959"/>
                </a:solidFill>
                <a:latin typeface="Calibri" panose="020F0502020204030204" pitchFamily="34" charset="0"/>
                <a:cs typeface="Times New Roman"/>
              </a:rPr>
              <a:t> </a:t>
            </a:r>
            <a:r>
              <a:rPr lang="en-ZA" sz="2400" spc="-15" dirty="0">
                <a:solidFill>
                  <a:srgbClr val="595959"/>
                </a:solidFill>
                <a:latin typeface="Calibri" panose="020F0502020204030204" pitchFamily="34" charset="0"/>
                <a:cs typeface="Century Gothic"/>
              </a:rPr>
              <a:t>fishing</a:t>
            </a:r>
            <a:r>
              <a:rPr lang="en-ZA" sz="2400" spc="85" dirty="0">
                <a:solidFill>
                  <a:srgbClr val="595959"/>
                </a:solidFill>
                <a:latin typeface="Calibri" panose="020F0502020204030204" pitchFamily="34" charset="0"/>
                <a:cs typeface="Times New Roman"/>
              </a:rPr>
              <a:t> </a:t>
            </a:r>
            <a:r>
              <a:rPr lang="en-ZA" sz="2400" spc="-5" dirty="0">
                <a:solidFill>
                  <a:srgbClr val="595959"/>
                </a:solidFill>
                <a:latin typeface="Calibri" panose="020F0502020204030204" pitchFamily="34" charset="0"/>
                <a:cs typeface="Century Gothic"/>
              </a:rPr>
              <a:t>h</a:t>
            </a:r>
            <a:r>
              <a:rPr lang="en-ZA" sz="2400" spc="5" dirty="0">
                <a:solidFill>
                  <a:srgbClr val="595959"/>
                </a:solidFill>
                <a:latin typeface="Calibri" panose="020F0502020204030204" pitchFamily="34" charset="0"/>
                <a:cs typeface="Century Gothic"/>
              </a:rPr>
              <a:t>a</a:t>
            </a:r>
            <a:r>
              <a:rPr lang="en-ZA" sz="2400" spc="-10" dirty="0">
                <a:solidFill>
                  <a:srgbClr val="595959"/>
                </a:solidFill>
                <a:latin typeface="Calibri" panose="020F0502020204030204" pitchFamily="34" charset="0"/>
                <a:cs typeface="Century Gothic"/>
              </a:rPr>
              <a:t>r</a:t>
            </a:r>
            <a:r>
              <a:rPr lang="en-ZA" sz="2400" spc="-15" dirty="0">
                <a:solidFill>
                  <a:srgbClr val="595959"/>
                </a:solidFill>
                <a:latin typeface="Calibri" panose="020F0502020204030204" pitchFamily="34" charset="0"/>
                <a:cs typeface="Century Gothic"/>
              </a:rPr>
              <a:t>b</a:t>
            </a:r>
            <a:r>
              <a:rPr lang="en-ZA" sz="2400" spc="-5" dirty="0">
                <a:solidFill>
                  <a:srgbClr val="595959"/>
                </a:solidFill>
                <a:latin typeface="Calibri" panose="020F0502020204030204" pitchFamily="34" charset="0"/>
                <a:cs typeface="Century Gothic"/>
              </a:rPr>
              <a:t>our</a:t>
            </a:r>
            <a:r>
              <a:rPr lang="en-ZA" sz="2400" dirty="0">
                <a:solidFill>
                  <a:srgbClr val="595959"/>
                </a:solidFill>
                <a:latin typeface="Calibri" panose="020F0502020204030204" pitchFamily="34" charset="0"/>
                <a:cs typeface="Century Gothic"/>
              </a:rPr>
              <a:t>s</a:t>
            </a:r>
            <a:r>
              <a:rPr lang="en-ZA" sz="2400" spc="80" dirty="0">
                <a:solidFill>
                  <a:srgbClr val="595959"/>
                </a:solidFill>
                <a:latin typeface="Calibri" panose="020F0502020204030204" pitchFamily="34" charset="0"/>
                <a:cs typeface="Times New Roman"/>
              </a:rPr>
              <a:t> </a:t>
            </a:r>
            <a:r>
              <a:rPr lang="en-ZA" sz="2400" spc="-5" dirty="0">
                <a:solidFill>
                  <a:srgbClr val="595959"/>
                </a:solidFill>
                <a:latin typeface="Calibri" panose="020F0502020204030204" pitchFamily="34" charset="0"/>
                <a:cs typeface="Century Gothic"/>
              </a:rPr>
              <a:t>was</a:t>
            </a:r>
            <a:r>
              <a:rPr lang="en-ZA" sz="2400" spc="-5" dirty="0">
                <a:solidFill>
                  <a:srgbClr val="595959"/>
                </a:solidFill>
                <a:latin typeface="Calibri" panose="020F0502020204030204" pitchFamily="34" charset="0"/>
                <a:cs typeface="Times New Roman"/>
              </a:rPr>
              <a:t> </a:t>
            </a:r>
            <a:r>
              <a:rPr lang="en-ZA" sz="2400" dirty="0">
                <a:solidFill>
                  <a:srgbClr val="595959"/>
                </a:solidFill>
                <a:latin typeface="Calibri" panose="020F0502020204030204" pitchFamily="34" charset="0"/>
                <a:cs typeface="Century Gothic"/>
              </a:rPr>
              <a:t>skewed</a:t>
            </a:r>
            <a:r>
              <a:rPr lang="en-ZA" sz="2400" spc="60" dirty="0">
                <a:solidFill>
                  <a:srgbClr val="595959"/>
                </a:solidFill>
                <a:latin typeface="Calibri" panose="020F0502020204030204" pitchFamily="34" charset="0"/>
                <a:cs typeface="Times New Roman"/>
              </a:rPr>
              <a:t> </a:t>
            </a:r>
            <a:r>
              <a:rPr lang="en-ZA" sz="2400" spc="-15" dirty="0">
                <a:solidFill>
                  <a:srgbClr val="595959"/>
                </a:solidFill>
                <a:latin typeface="Calibri" panose="020F0502020204030204" pitchFamily="34" charset="0"/>
                <a:cs typeface="Century Gothic"/>
              </a:rPr>
              <a:t>towards</a:t>
            </a:r>
            <a:r>
              <a:rPr lang="en-ZA" sz="2400" spc="75" dirty="0">
                <a:solidFill>
                  <a:srgbClr val="595959"/>
                </a:solidFill>
                <a:latin typeface="Calibri" panose="020F0502020204030204" pitchFamily="34" charset="0"/>
                <a:cs typeface="Times New Roman"/>
              </a:rPr>
              <a:t> </a:t>
            </a:r>
            <a:r>
              <a:rPr lang="en-ZA" sz="2400" dirty="0">
                <a:solidFill>
                  <a:srgbClr val="595959"/>
                </a:solidFill>
                <a:latin typeface="Calibri" panose="020F0502020204030204" pitchFamily="34" charset="0"/>
                <a:cs typeface="Century Gothic"/>
              </a:rPr>
              <a:t>the</a:t>
            </a:r>
            <a:r>
              <a:rPr lang="en-ZA" sz="2400" spc="85" dirty="0">
                <a:solidFill>
                  <a:srgbClr val="595959"/>
                </a:solidFill>
                <a:latin typeface="Calibri" panose="020F0502020204030204" pitchFamily="34" charset="0"/>
                <a:cs typeface="Times New Roman"/>
              </a:rPr>
              <a:t> </a:t>
            </a:r>
            <a:r>
              <a:rPr lang="en-ZA" sz="2400" spc="-20" dirty="0">
                <a:solidFill>
                  <a:srgbClr val="595959"/>
                </a:solidFill>
                <a:latin typeface="Calibri" panose="020F0502020204030204" pitchFamily="34" charset="0"/>
                <a:cs typeface="Century Gothic"/>
              </a:rPr>
              <a:t>Wes</a:t>
            </a:r>
            <a:r>
              <a:rPr lang="en-ZA" sz="2400" spc="-25" dirty="0">
                <a:solidFill>
                  <a:srgbClr val="595959"/>
                </a:solidFill>
                <a:latin typeface="Calibri" panose="020F0502020204030204" pitchFamily="34" charset="0"/>
                <a:cs typeface="Century Gothic"/>
              </a:rPr>
              <a:t>t</a:t>
            </a:r>
            <a:r>
              <a:rPr lang="en-ZA" sz="2400" spc="-5" dirty="0">
                <a:solidFill>
                  <a:srgbClr val="595959"/>
                </a:solidFill>
                <a:latin typeface="Calibri" panose="020F0502020204030204" pitchFamily="34" charset="0"/>
                <a:cs typeface="Century Gothic"/>
              </a:rPr>
              <a:t>er</a:t>
            </a:r>
            <a:r>
              <a:rPr lang="en-ZA" sz="2400" dirty="0">
                <a:solidFill>
                  <a:srgbClr val="595959"/>
                </a:solidFill>
                <a:latin typeface="Calibri" panose="020F0502020204030204" pitchFamily="34" charset="0"/>
                <a:cs typeface="Century Gothic"/>
              </a:rPr>
              <a:t>n</a:t>
            </a:r>
            <a:r>
              <a:rPr lang="en-ZA" sz="2400" spc="80" dirty="0">
                <a:solidFill>
                  <a:srgbClr val="595959"/>
                </a:solidFill>
                <a:latin typeface="Calibri" panose="020F0502020204030204" pitchFamily="34" charset="0"/>
                <a:cs typeface="Times New Roman"/>
              </a:rPr>
              <a:t> </a:t>
            </a:r>
            <a:r>
              <a:rPr lang="en-ZA" sz="2400" dirty="0">
                <a:solidFill>
                  <a:srgbClr val="595959"/>
                </a:solidFill>
                <a:latin typeface="Calibri" panose="020F0502020204030204" pitchFamily="34" charset="0"/>
                <a:cs typeface="Century Gothic"/>
              </a:rPr>
              <a:t>Cap</a:t>
            </a:r>
            <a:r>
              <a:rPr lang="en-ZA" sz="2400" spc="15" dirty="0">
                <a:solidFill>
                  <a:srgbClr val="595959"/>
                </a:solidFill>
                <a:latin typeface="Calibri" panose="020F0502020204030204" pitchFamily="34" charset="0"/>
                <a:cs typeface="Century Gothic"/>
              </a:rPr>
              <a:t>e</a:t>
            </a:r>
            <a:r>
              <a:rPr lang="en-ZA" sz="2400" spc="-10" dirty="0">
                <a:solidFill>
                  <a:srgbClr val="595959"/>
                </a:solidFill>
                <a:latin typeface="Calibri" panose="020F0502020204030204" pitchFamily="34" charset="0"/>
                <a:cs typeface="Century Gothic"/>
              </a:rPr>
              <a:t>.</a:t>
            </a:r>
            <a:r>
              <a:rPr lang="en-ZA" sz="2400" dirty="0">
                <a:solidFill>
                  <a:srgbClr val="595959"/>
                </a:solidFill>
                <a:latin typeface="Calibri" panose="020F0502020204030204" pitchFamily="34" charset="0"/>
                <a:cs typeface="Times New Roman"/>
              </a:rPr>
              <a:t>	</a:t>
            </a:r>
            <a:r>
              <a:rPr lang="en-ZA" sz="2400" spc="-30" dirty="0">
                <a:solidFill>
                  <a:srgbClr val="595959"/>
                </a:solidFill>
                <a:latin typeface="Calibri" panose="020F0502020204030204" pitchFamily="34" charset="0"/>
                <a:cs typeface="Century Gothic"/>
              </a:rPr>
              <a:t>T</a:t>
            </a:r>
            <a:r>
              <a:rPr lang="en-ZA" sz="2400" spc="-20" dirty="0">
                <a:solidFill>
                  <a:srgbClr val="595959"/>
                </a:solidFill>
                <a:latin typeface="Calibri" panose="020F0502020204030204" pitchFamily="34" charset="0"/>
                <a:cs typeface="Century Gothic"/>
              </a:rPr>
              <a:t>he</a:t>
            </a:r>
            <a:r>
              <a:rPr lang="en-ZA" sz="2400" spc="80" dirty="0">
                <a:solidFill>
                  <a:srgbClr val="595959"/>
                </a:solidFill>
                <a:latin typeface="Calibri" panose="020F0502020204030204" pitchFamily="34" charset="0"/>
                <a:cs typeface="Times New Roman"/>
              </a:rPr>
              <a:t> </a:t>
            </a:r>
            <a:r>
              <a:rPr lang="en-ZA" sz="2400" spc="-20" dirty="0">
                <a:solidFill>
                  <a:srgbClr val="595959"/>
                </a:solidFill>
                <a:latin typeface="Calibri" panose="020F0502020204030204" pitchFamily="34" charset="0"/>
                <a:cs typeface="Century Gothic"/>
              </a:rPr>
              <a:t>NC,</a:t>
            </a:r>
            <a:r>
              <a:rPr lang="en-ZA" sz="2400" spc="80" dirty="0">
                <a:solidFill>
                  <a:srgbClr val="595959"/>
                </a:solidFill>
                <a:latin typeface="Calibri" panose="020F0502020204030204" pitchFamily="34" charset="0"/>
                <a:cs typeface="Times New Roman"/>
              </a:rPr>
              <a:t> </a:t>
            </a:r>
            <a:r>
              <a:rPr lang="en-ZA" sz="2400" spc="-5" dirty="0">
                <a:solidFill>
                  <a:srgbClr val="595959"/>
                </a:solidFill>
                <a:latin typeface="Calibri" panose="020F0502020204030204" pitchFamily="34" charset="0"/>
                <a:cs typeface="Century Gothic"/>
              </a:rPr>
              <a:t>E</a:t>
            </a:r>
            <a:r>
              <a:rPr lang="en-ZA" sz="2400" dirty="0">
                <a:solidFill>
                  <a:srgbClr val="595959"/>
                </a:solidFill>
                <a:latin typeface="Calibri" panose="020F0502020204030204" pitchFamily="34" charset="0"/>
                <a:cs typeface="Century Gothic"/>
              </a:rPr>
              <a:t>C</a:t>
            </a:r>
            <a:r>
              <a:rPr lang="en-ZA" sz="2400" spc="70" dirty="0">
                <a:solidFill>
                  <a:srgbClr val="595959"/>
                </a:solidFill>
                <a:latin typeface="Calibri" panose="020F0502020204030204" pitchFamily="34" charset="0"/>
                <a:cs typeface="Times New Roman"/>
              </a:rPr>
              <a:t> </a:t>
            </a:r>
            <a:r>
              <a:rPr lang="en-ZA" sz="2400" spc="-5" dirty="0">
                <a:solidFill>
                  <a:srgbClr val="595959"/>
                </a:solidFill>
                <a:latin typeface="Calibri" panose="020F0502020204030204" pitchFamily="34" charset="0"/>
                <a:cs typeface="Century Gothic"/>
              </a:rPr>
              <a:t>an</a:t>
            </a:r>
            <a:r>
              <a:rPr lang="en-ZA" sz="2400" dirty="0">
                <a:solidFill>
                  <a:srgbClr val="595959"/>
                </a:solidFill>
                <a:latin typeface="Calibri" panose="020F0502020204030204" pitchFamily="34" charset="0"/>
                <a:cs typeface="Century Gothic"/>
              </a:rPr>
              <a:t>d</a:t>
            </a:r>
            <a:r>
              <a:rPr lang="en-ZA" sz="2400" spc="90" dirty="0">
                <a:solidFill>
                  <a:srgbClr val="595959"/>
                </a:solidFill>
                <a:latin typeface="Calibri" panose="020F0502020204030204" pitchFamily="34" charset="0"/>
                <a:cs typeface="Times New Roman"/>
              </a:rPr>
              <a:t> </a:t>
            </a:r>
            <a:r>
              <a:rPr lang="en-ZA" sz="2400" spc="-20" dirty="0">
                <a:solidFill>
                  <a:srgbClr val="595959"/>
                </a:solidFill>
                <a:latin typeface="Calibri" panose="020F0502020204030204" pitchFamily="34" charset="0"/>
                <a:cs typeface="Century Gothic"/>
              </a:rPr>
              <a:t>KZN</a:t>
            </a:r>
            <a:r>
              <a:rPr lang="en-ZA" sz="2400" spc="-10" dirty="0">
                <a:solidFill>
                  <a:srgbClr val="595959"/>
                </a:solidFill>
                <a:latin typeface="Calibri" panose="020F0502020204030204" pitchFamily="34" charset="0"/>
                <a:cs typeface="Times New Roman"/>
              </a:rPr>
              <a:t> </a:t>
            </a:r>
            <a:r>
              <a:rPr lang="en-ZA" sz="2400" spc="-20" dirty="0">
                <a:solidFill>
                  <a:srgbClr val="595959"/>
                </a:solidFill>
                <a:latin typeface="Calibri" panose="020F0502020204030204" pitchFamily="34" charset="0"/>
                <a:cs typeface="Century Gothic"/>
              </a:rPr>
              <a:t>pro</a:t>
            </a:r>
            <a:r>
              <a:rPr lang="en-ZA" sz="2400" spc="-10" dirty="0">
                <a:solidFill>
                  <a:srgbClr val="595959"/>
                </a:solidFill>
                <a:latin typeface="Calibri" panose="020F0502020204030204" pitchFamily="34" charset="0"/>
                <a:cs typeface="Century Gothic"/>
              </a:rPr>
              <a:t>v</a:t>
            </a:r>
            <a:r>
              <a:rPr lang="en-ZA" sz="2400" spc="-5" dirty="0">
                <a:solidFill>
                  <a:srgbClr val="595959"/>
                </a:solidFill>
                <a:latin typeface="Calibri" panose="020F0502020204030204" pitchFamily="34" charset="0"/>
                <a:cs typeface="Century Gothic"/>
              </a:rPr>
              <a:t>ince</a:t>
            </a:r>
            <a:r>
              <a:rPr lang="en-ZA" sz="2400" dirty="0">
                <a:solidFill>
                  <a:srgbClr val="595959"/>
                </a:solidFill>
                <a:latin typeface="Calibri" panose="020F0502020204030204" pitchFamily="34" charset="0"/>
                <a:cs typeface="Century Gothic"/>
              </a:rPr>
              <a:t>s</a:t>
            </a:r>
            <a:r>
              <a:rPr lang="en-ZA" sz="2400" spc="65" dirty="0">
                <a:solidFill>
                  <a:srgbClr val="595959"/>
                </a:solidFill>
                <a:latin typeface="Calibri" panose="020F0502020204030204" pitchFamily="34" charset="0"/>
                <a:cs typeface="Times New Roman"/>
              </a:rPr>
              <a:t> </a:t>
            </a:r>
            <a:r>
              <a:rPr lang="en-ZA" sz="2400" dirty="0">
                <a:solidFill>
                  <a:srgbClr val="595959"/>
                </a:solidFill>
                <a:latin typeface="Calibri" panose="020F0502020204030204" pitchFamily="34" charset="0"/>
                <a:cs typeface="Century Gothic"/>
              </a:rPr>
              <a:t>ha</a:t>
            </a:r>
            <a:r>
              <a:rPr lang="en-ZA" sz="2400" spc="10" dirty="0">
                <a:solidFill>
                  <a:srgbClr val="595959"/>
                </a:solidFill>
                <a:latin typeface="Calibri" panose="020F0502020204030204" pitchFamily="34" charset="0"/>
                <a:cs typeface="Century Gothic"/>
              </a:rPr>
              <a:t>v</a:t>
            </a:r>
            <a:r>
              <a:rPr lang="en-ZA" sz="2400" spc="-20" dirty="0">
                <a:solidFill>
                  <a:srgbClr val="595959"/>
                </a:solidFill>
                <a:latin typeface="Calibri" panose="020F0502020204030204" pitchFamily="34" charset="0"/>
                <a:cs typeface="Century Gothic"/>
              </a:rPr>
              <a:t>e</a:t>
            </a:r>
            <a:r>
              <a:rPr lang="en-ZA" sz="2400" spc="70" dirty="0">
                <a:solidFill>
                  <a:srgbClr val="595959"/>
                </a:solidFill>
                <a:latin typeface="Calibri" panose="020F0502020204030204" pitchFamily="34" charset="0"/>
                <a:cs typeface="Times New Roman"/>
              </a:rPr>
              <a:t> </a:t>
            </a:r>
            <a:r>
              <a:rPr lang="en-ZA" sz="2400" spc="-15" dirty="0">
                <a:solidFill>
                  <a:srgbClr val="595959"/>
                </a:solidFill>
                <a:latin typeface="Calibri" panose="020F0502020204030204" pitchFamily="34" charset="0"/>
                <a:cs typeface="Century Gothic"/>
              </a:rPr>
              <a:t>b</a:t>
            </a:r>
            <a:r>
              <a:rPr lang="en-ZA" sz="2400" spc="-20" dirty="0">
                <a:solidFill>
                  <a:srgbClr val="595959"/>
                </a:solidFill>
                <a:latin typeface="Calibri" panose="020F0502020204030204" pitchFamily="34" charset="0"/>
                <a:cs typeface="Century Gothic"/>
              </a:rPr>
              <a:t>een</a:t>
            </a:r>
            <a:r>
              <a:rPr lang="en-ZA" sz="2400" spc="65" dirty="0">
                <a:solidFill>
                  <a:srgbClr val="595959"/>
                </a:solidFill>
                <a:latin typeface="Calibri" panose="020F0502020204030204" pitchFamily="34" charset="0"/>
                <a:cs typeface="Times New Roman"/>
              </a:rPr>
              <a:t> </a:t>
            </a:r>
            <a:r>
              <a:rPr lang="en-ZA" sz="2400" spc="-30" dirty="0">
                <a:solidFill>
                  <a:srgbClr val="595959"/>
                </a:solidFill>
                <a:latin typeface="Calibri" panose="020F0502020204030204" pitchFamily="34" charset="0"/>
                <a:cs typeface="Century Gothic"/>
              </a:rPr>
              <a:t>g</a:t>
            </a:r>
            <a:r>
              <a:rPr lang="en-ZA" sz="2400" spc="-15" dirty="0">
                <a:solidFill>
                  <a:srgbClr val="595959"/>
                </a:solidFill>
                <a:latin typeface="Calibri" panose="020F0502020204030204" pitchFamily="34" charset="0"/>
                <a:cs typeface="Century Gothic"/>
              </a:rPr>
              <a:t>ros</a:t>
            </a:r>
            <a:r>
              <a:rPr lang="en-ZA" sz="2400" spc="-25" dirty="0">
                <a:solidFill>
                  <a:srgbClr val="595959"/>
                </a:solidFill>
                <a:latin typeface="Calibri" panose="020F0502020204030204" pitchFamily="34" charset="0"/>
                <a:cs typeface="Century Gothic"/>
              </a:rPr>
              <a:t>s</a:t>
            </a:r>
            <a:r>
              <a:rPr lang="en-ZA" sz="2400" spc="-5" dirty="0">
                <a:solidFill>
                  <a:srgbClr val="595959"/>
                </a:solidFill>
                <a:latin typeface="Calibri" panose="020F0502020204030204" pitchFamily="34" charset="0"/>
                <a:cs typeface="Century Gothic"/>
              </a:rPr>
              <a:t>l</a:t>
            </a:r>
            <a:r>
              <a:rPr lang="en-ZA" sz="2400" dirty="0">
                <a:solidFill>
                  <a:srgbClr val="595959"/>
                </a:solidFill>
                <a:latin typeface="Calibri" panose="020F0502020204030204" pitchFamily="34" charset="0"/>
                <a:cs typeface="Century Gothic"/>
              </a:rPr>
              <a:t>y</a:t>
            </a:r>
            <a:r>
              <a:rPr lang="en-ZA" sz="2400" spc="80" dirty="0">
                <a:solidFill>
                  <a:srgbClr val="595959"/>
                </a:solidFill>
                <a:latin typeface="Calibri" panose="020F0502020204030204" pitchFamily="34" charset="0"/>
                <a:cs typeface="Times New Roman"/>
              </a:rPr>
              <a:t> </a:t>
            </a:r>
            <a:r>
              <a:rPr lang="en-ZA" sz="2400" spc="-20" dirty="0">
                <a:solidFill>
                  <a:srgbClr val="595959"/>
                </a:solidFill>
                <a:latin typeface="Calibri" panose="020F0502020204030204" pitchFamily="34" charset="0"/>
                <a:cs typeface="Century Gothic"/>
              </a:rPr>
              <a:t>ne</a:t>
            </a:r>
            <a:r>
              <a:rPr lang="en-ZA" sz="2400" spc="-35" dirty="0">
                <a:solidFill>
                  <a:srgbClr val="595959"/>
                </a:solidFill>
                <a:latin typeface="Calibri" panose="020F0502020204030204" pitchFamily="34" charset="0"/>
                <a:cs typeface="Century Gothic"/>
              </a:rPr>
              <a:t>g</a:t>
            </a:r>
            <a:r>
              <a:rPr lang="en-ZA" sz="2400" spc="-20" dirty="0">
                <a:solidFill>
                  <a:srgbClr val="595959"/>
                </a:solidFill>
                <a:latin typeface="Calibri" panose="020F0502020204030204" pitchFamily="34" charset="0"/>
                <a:cs typeface="Century Gothic"/>
              </a:rPr>
              <a:t>lected</a:t>
            </a:r>
            <a:endParaRPr lang="en-ZA" sz="2400" dirty="0">
              <a:latin typeface="Calibri" panose="020F0502020204030204" pitchFamily="34" charset="0"/>
              <a:cs typeface="Century Gothic"/>
            </a:endParaRPr>
          </a:p>
          <a:p>
            <a:pPr marL="560182" indent="-514453" algn="just">
              <a:lnSpc>
                <a:spcPct val="80000"/>
              </a:lnSpc>
              <a:spcBef>
                <a:spcPts val="0"/>
              </a:spcBef>
              <a:spcAft>
                <a:spcPts val="600"/>
              </a:spcAft>
              <a:buFont typeface="+mj-lt"/>
              <a:buAutoNum type="arabicPeriod" startAt="2"/>
            </a:pPr>
            <a:r>
              <a:rPr lang="en-ZA" sz="2400" dirty="0">
                <a:latin typeface="Calibri" panose="020F0502020204030204" pitchFamily="34" charset="0"/>
              </a:rPr>
              <a:t>A vast majority of our properties are unutilised and a getting vandalised and costing the state money through security and Rates and </a:t>
            </a:r>
            <a:r>
              <a:rPr lang="en-ZA" sz="2400" dirty="0" smtClean="0">
                <a:latin typeface="Calibri" panose="020F0502020204030204" pitchFamily="34" charset="0"/>
              </a:rPr>
              <a:t>Taxes</a:t>
            </a:r>
          </a:p>
          <a:p>
            <a:pPr marL="560182" indent="-514453" algn="just">
              <a:lnSpc>
                <a:spcPct val="80000"/>
              </a:lnSpc>
              <a:spcBef>
                <a:spcPts val="0"/>
              </a:spcBef>
              <a:spcAft>
                <a:spcPts val="600"/>
              </a:spcAft>
              <a:buFont typeface="+mj-lt"/>
              <a:buAutoNum type="arabicPeriod" startAt="2"/>
            </a:pPr>
            <a:r>
              <a:rPr lang="en-US" sz="2400" dirty="0">
                <a:latin typeface="Calibri" panose="020F0502020204030204" pitchFamily="34" charset="0"/>
              </a:rPr>
              <a:t>No Over-arching plan to steer immediate and future development and accommodation plans exists for the PFH stifling economic growth</a:t>
            </a:r>
          </a:p>
          <a:p>
            <a:pPr marL="560182" indent="-514453" algn="just">
              <a:lnSpc>
                <a:spcPct val="80000"/>
              </a:lnSpc>
              <a:spcBef>
                <a:spcPts val="0"/>
              </a:spcBef>
              <a:spcAft>
                <a:spcPts val="600"/>
              </a:spcAft>
              <a:buFont typeface="+mj-lt"/>
              <a:buAutoNum type="arabicPeriod" startAt="2"/>
            </a:pPr>
            <a:r>
              <a:rPr lang="en-US" sz="2400" dirty="0">
                <a:latin typeface="Calibri" panose="020F0502020204030204" pitchFamily="34" charset="0"/>
              </a:rPr>
              <a:t>No environmental Management plan (EMP) based upon a strategic environmental assessment (SEA) for each of the PFH exists </a:t>
            </a:r>
          </a:p>
          <a:p>
            <a:pPr marL="560182" indent="-514453" algn="just">
              <a:lnSpc>
                <a:spcPct val="80000"/>
              </a:lnSpc>
              <a:spcBef>
                <a:spcPts val="0"/>
              </a:spcBef>
              <a:spcAft>
                <a:spcPts val="600"/>
              </a:spcAft>
              <a:buFont typeface="+mj-lt"/>
              <a:buAutoNum type="arabicPeriod"/>
            </a:pPr>
            <a:endParaRPr lang="en-ZA" sz="2400" dirty="0">
              <a:latin typeface="Calibri" panose="020F0502020204030204" pitchFamily="34" charset="0"/>
            </a:endParaRPr>
          </a:p>
        </p:txBody>
      </p:sp>
    </p:spTree>
    <p:extLst>
      <p:ext uri="{BB962C8B-B14F-4D97-AF65-F5344CB8AC3E}">
        <p14:creationId xmlns:p14="http://schemas.microsoft.com/office/powerpoint/2010/main" xmlns="" val="2531465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187575"/>
            <a:ext cx="10362340" cy="5943600"/>
          </a:xfrm>
        </p:spPr>
        <p:txBody>
          <a:bodyPr>
            <a:noAutofit/>
          </a:bodyPr>
          <a:lstStyle/>
          <a:p>
            <a:pPr marL="36277" marR="0" lvl="0" algn="just" defTabSz="914400" rtl="0" eaLnBrk="1" fontAlgn="auto" latinLnBrk="0" hangingPunct="1">
              <a:buClr>
                <a:prstClr val="black">
                  <a:lumMod val="65000"/>
                  <a:lumOff val="35000"/>
                </a:prstClr>
              </a:buClr>
              <a:buSzPct val="80000"/>
              <a:tabLst/>
              <a:defRPr/>
            </a:pPr>
            <a:r>
              <a:rPr lang="en-ZA" sz="2400" b="1" i="1" kern="1200" dirty="0" smtClean="0">
                <a:solidFill>
                  <a:schemeClr val="tx1">
                    <a:lumMod val="65000"/>
                    <a:lumOff val="35000"/>
                  </a:schemeClr>
                </a:solidFill>
              </a:rPr>
              <a:t>Inhibitors:</a:t>
            </a:r>
            <a:endParaRPr lang="en-ZA" sz="2400" b="1" kern="1200" dirty="0" smtClean="0">
              <a:solidFill>
                <a:schemeClr val="tx1">
                  <a:lumMod val="65000"/>
                  <a:lumOff val="35000"/>
                </a:schemeClr>
              </a:solidFill>
            </a:endParaRPr>
          </a:p>
          <a:p>
            <a:pPr marL="803275" marR="0" lvl="0" indent="-447675" algn="just" defTabSz="914400" rtl="0" eaLnBrk="1" fontAlgn="auto" latinLnBrk="0" hangingPunct="1">
              <a:buClr>
                <a:prstClr val="black">
                  <a:lumMod val="65000"/>
                  <a:lumOff val="35000"/>
                </a:prstClr>
              </a:buClr>
              <a:buSzPct val="80000"/>
              <a:buFont typeface="Calibri" panose="020F0502020204030204" pitchFamily="34" charset="0"/>
              <a:buChar char="»"/>
              <a:tabLst>
                <a:tab pos="803275" algn="l"/>
              </a:tabLst>
              <a:defRPr/>
            </a:pPr>
            <a:r>
              <a:rPr lang="en-ZA" sz="2400" kern="1200" dirty="0" smtClean="0">
                <a:solidFill>
                  <a:schemeClr val="tx1">
                    <a:lumMod val="65000"/>
                    <a:lumOff val="35000"/>
                  </a:schemeClr>
                </a:solidFill>
              </a:rPr>
              <a:t>The DPW was supposed to have convened the Small Harbours Laboratory in 2016 however the work was never completed</a:t>
            </a:r>
          </a:p>
          <a:p>
            <a:pPr marL="803275" marR="0" lvl="0" indent="-447675" algn="just" defTabSz="914400" rtl="0" eaLnBrk="1" fontAlgn="auto" latinLnBrk="0" hangingPunct="1">
              <a:buClr>
                <a:prstClr val="black">
                  <a:lumMod val="65000"/>
                  <a:lumOff val="35000"/>
                </a:prstClr>
              </a:buClr>
              <a:buSzPct val="80000"/>
              <a:buFont typeface="Calibri" panose="020F0502020204030204" pitchFamily="34" charset="0"/>
              <a:buChar char="»"/>
              <a:tabLst>
                <a:tab pos="803275" algn="l"/>
              </a:tabLst>
              <a:defRPr/>
            </a:pPr>
            <a:r>
              <a:rPr lang="en-ZA" sz="2400" kern="1200" dirty="0" smtClean="0">
                <a:solidFill>
                  <a:schemeClr val="tx1">
                    <a:lumMod val="65000"/>
                    <a:lumOff val="35000"/>
                  </a:schemeClr>
                </a:solidFill>
              </a:rPr>
              <a:t>Since the handover of the Small Harbour Unit to Mr Govender in July 2016, the unit has done extensive work nationally to prepare for this mandatory National Laboratory</a:t>
            </a:r>
          </a:p>
          <a:p>
            <a:pPr marL="803275" marR="0" lvl="0" indent="-447675" algn="just" defTabSz="914400" rtl="0" eaLnBrk="1" fontAlgn="auto" latinLnBrk="0" hangingPunct="1">
              <a:buClr>
                <a:prstClr val="black">
                  <a:lumMod val="65000"/>
                  <a:lumOff val="35000"/>
                </a:prstClr>
              </a:buClr>
              <a:buSzPct val="80000"/>
              <a:buFont typeface="Calibri" panose="020F0502020204030204" pitchFamily="34" charset="0"/>
              <a:buChar char="»"/>
              <a:tabLst>
                <a:tab pos="803275" algn="l"/>
              </a:tabLst>
              <a:defRPr/>
            </a:pPr>
            <a:r>
              <a:rPr lang="en-ZA" sz="2400" kern="1200" dirty="0" smtClean="0">
                <a:solidFill>
                  <a:schemeClr val="tx1">
                    <a:lumMod val="65000"/>
                    <a:lumOff val="35000"/>
                  </a:schemeClr>
                </a:solidFill>
              </a:rPr>
              <a:t>Unfortunately funding has not been made available for the execution of the National Laboratory</a:t>
            </a:r>
          </a:p>
          <a:p>
            <a:pPr marL="803275" marR="0" lvl="0" indent="-447675" algn="just" defTabSz="914400" rtl="0" eaLnBrk="1" fontAlgn="auto" latinLnBrk="0" hangingPunct="1">
              <a:buClr>
                <a:prstClr val="black">
                  <a:lumMod val="65000"/>
                  <a:lumOff val="35000"/>
                </a:prstClr>
              </a:buClr>
              <a:buSzPct val="80000"/>
              <a:buFont typeface="Calibri" panose="020F0502020204030204" pitchFamily="34" charset="0"/>
              <a:buChar char="»"/>
              <a:tabLst>
                <a:tab pos="803275" algn="l"/>
              </a:tabLst>
              <a:defRPr/>
            </a:pPr>
            <a:r>
              <a:rPr lang="en-ZA" sz="2400" kern="1200" dirty="0" smtClean="0">
                <a:solidFill>
                  <a:schemeClr val="tx1">
                    <a:lumMod val="65000"/>
                    <a:lumOff val="35000"/>
                  </a:schemeClr>
                </a:solidFill>
              </a:rPr>
              <a:t>The outstanding issues of the Baseline Research as well as the Facilitator has since emanated from the lack of funding</a:t>
            </a:r>
          </a:p>
          <a:p>
            <a:pPr marL="36277" algn="just" defTabSz="914400">
              <a:buClr>
                <a:prstClr val="black">
                  <a:lumMod val="65000"/>
                  <a:lumOff val="35000"/>
                </a:prstClr>
              </a:buClr>
              <a:defRPr/>
            </a:pPr>
            <a:r>
              <a:rPr lang="en-ZA" sz="2400" b="1" i="1" dirty="0"/>
              <a:t>Proposed Solution: </a:t>
            </a:r>
          </a:p>
          <a:p>
            <a:pPr marL="803275" marR="0" lvl="0" indent="-447675" algn="just" defTabSz="914400" rtl="0" eaLnBrk="1" fontAlgn="auto" latinLnBrk="0" hangingPunct="1">
              <a:buClr>
                <a:prstClr val="black">
                  <a:lumMod val="65000"/>
                  <a:lumOff val="35000"/>
                </a:prstClr>
              </a:buClr>
              <a:buSzPct val="80000"/>
              <a:buFont typeface="Calibri" panose="020F0502020204030204" pitchFamily="34" charset="0"/>
              <a:buChar char="»"/>
              <a:tabLst>
                <a:tab pos="803275" algn="l"/>
              </a:tabLst>
              <a:defRPr/>
            </a:pPr>
            <a:r>
              <a:rPr lang="en-ZA" sz="2400" kern="1200" dirty="0" smtClean="0">
                <a:solidFill>
                  <a:schemeClr val="tx1">
                    <a:lumMod val="65000"/>
                    <a:lumOff val="35000"/>
                  </a:schemeClr>
                </a:solidFill>
              </a:rPr>
              <a:t>The funding for the Delivery Laboratory be approved to the tuned of R45 million</a:t>
            </a:r>
            <a:endParaRPr lang="en-ZA" sz="2400" b="1" i="1" kern="1200" dirty="0" smtClean="0">
              <a:solidFill>
                <a:schemeClr val="tx1">
                  <a:lumMod val="65000"/>
                  <a:lumOff val="35000"/>
                </a:schemeClr>
              </a:solidFill>
            </a:endParaRPr>
          </a:p>
        </p:txBody>
      </p:sp>
      <p:sp>
        <p:nvSpPr>
          <p:cNvPr id="4" name="Title 1"/>
          <p:cNvSpPr>
            <a:spLocks noGrp="1"/>
          </p:cNvSpPr>
          <p:nvPr>
            <p:ph type="title"/>
          </p:nvPr>
        </p:nvSpPr>
        <p:spPr>
          <a:xfrm>
            <a:off x="152400" y="296982"/>
            <a:ext cx="11893709" cy="1489639"/>
          </a:xfrm>
        </p:spPr>
        <p:txBody>
          <a:bodyPr vert="horz" lIns="91440" tIns="45720" rIns="91440" bIns="45720" rtlCol="0" anchor="b">
            <a:normAutofit fontScale="90000"/>
          </a:bodyPr>
          <a:lstStyle/>
          <a:p>
            <a:r>
              <a:rPr lang="en-ZA" dirty="0">
                <a:latin typeface="Calibri" panose="020F0502020204030204" pitchFamily="34" charset="0"/>
              </a:rPr>
              <a:t>8. 	CONVENING OF SMALL HARBOURS AND STATE COASTAL PROPERTY DEVELOPMENT LABORATORY, UNDER OCEANS ECONOMY OF OPERATION PHAKISA </a:t>
            </a:r>
          </a:p>
        </p:txBody>
      </p:sp>
    </p:spTree>
    <p:extLst>
      <p:ext uri="{BB962C8B-B14F-4D97-AF65-F5344CB8AC3E}">
        <p14:creationId xmlns:p14="http://schemas.microsoft.com/office/powerpoint/2010/main" xmlns="" val="341024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4"/>
          <p:cNvSpPr>
            <a:spLocks noGrp="1"/>
          </p:cNvSpPr>
          <p:nvPr>
            <p:ph idx="1"/>
          </p:nvPr>
        </p:nvSpPr>
        <p:spPr>
          <a:xfrm>
            <a:off x="685800" y="2263775"/>
            <a:ext cx="10574728" cy="3200400"/>
          </a:xfrm>
        </p:spPr>
        <p:txBody>
          <a:bodyPr>
            <a:normAutofit/>
          </a:bodyPr>
          <a:lstStyle/>
          <a:p>
            <a:pPr marL="342900" lvl="0" indent="-342900" algn="just"/>
            <a:r>
              <a:rPr lang="en-ZA" sz="2400" dirty="0" smtClean="0">
                <a:solidFill>
                  <a:schemeClr val="tx1">
                    <a:lumMod val="65000"/>
                    <a:lumOff val="35000"/>
                  </a:schemeClr>
                </a:solidFill>
              </a:rPr>
              <a:t>DPW intends on building three new small harbours in the Northern Cape, Eastern Cape and Kwa-Zulu Natal. </a:t>
            </a:r>
          </a:p>
          <a:p>
            <a:pPr marL="342900" lvl="0" indent="-342900" algn="just"/>
            <a:r>
              <a:rPr lang="en-ZA" sz="2400" dirty="0" smtClean="0">
                <a:solidFill>
                  <a:schemeClr val="tx1">
                    <a:lumMod val="65000"/>
                    <a:lumOff val="35000"/>
                  </a:schemeClr>
                </a:solidFill>
              </a:rPr>
              <a:t>The new </a:t>
            </a:r>
            <a:r>
              <a:rPr lang="en-ZA" sz="2400" dirty="0">
                <a:solidFill>
                  <a:schemeClr val="tx1">
                    <a:lumMod val="65000"/>
                    <a:lumOff val="35000"/>
                  </a:schemeClr>
                </a:solidFill>
              </a:rPr>
              <a:t>harbours to be developed </a:t>
            </a:r>
            <a:r>
              <a:rPr lang="en-ZA" sz="2400" dirty="0" smtClean="0">
                <a:solidFill>
                  <a:schemeClr val="tx1">
                    <a:lumMod val="65000"/>
                    <a:lumOff val="35000"/>
                  </a:schemeClr>
                </a:solidFill>
              </a:rPr>
              <a:t>under Phase 1 are </a:t>
            </a:r>
            <a:r>
              <a:rPr lang="en-ZA" sz="2400" dirty="0">
                <a:solidFill>
                  <a:schemeClr val="tx1">
                    <a:lumMod val="65000"/>
                    <a:lumOff val="35000"/>
                  </a:schemeClr>
                </a:solidFill>
              </a:rPr>
              <a:t>as follows</a:t>
            </a:r>
            <a:r>
              <a:rPr lang="en-ZA" sz="2400" dirty="0" smtClean="0">
                <a:solidFill>
                  <a:schemeClr val="tx1">
                    <a:lumMod val="65000"/>
                    <a:lumOff val="35000"/>
                  </a:schemeClr>
                </a:solidFill>
              </a:rPr>
              <a:t>:</a:t>
            </a:r>
          </a:p>
          <a:p>
            <a:pPr marL="905193" lvl="1" indent="-457200" algn="just">
              <a:buFont typeface="+mj-lt"/>
              <a:buAutoNum type="arabicPeriod"/>
            </a:pPr>
            <a:r>
              <a:rPr lang="en-ZA" sz="2400" dirty="0" smtClean="0">
                <a:solidFill>
                  <a:schemeClr val="tx1">
                    <a:lumMod val="65000"/>
                    <a:lumOff val="35000"/>
                  </a:schemeClr>
                </a:solidFill>
              </a:rPr>
              <a:t>Port </a:t>
            </a:r>
            <a:r>
              <a:rPr lang="en-ZA" sz="2400" dirty="0">
                <a:solidFill>
                  <a:schemeClr val="tx1">
                    <a:lumMod val="65000"/>
                    <a:lumOff val="35000"/>
                  </a:schemeClr>
                </a:solidFill>
              </a:rPr>
              <a:t>Nolloth of Richtersveld Municipality in NC</a:t>
            </a:r>
          </a:p>
          <a:p>
            <a:pPr marL="905193" lvl="1" indent="-457200" algn="just">
              <a:buFont typeface="+mj-lt"/>
              <a:buAutoNum type="arabicPeriod"/>
            </a:pPr>
            <a:r>
              <a:rPr lang="en-ZA" sz="2400" dirty="0">
                <a:solidFill>
                  <a:schemeClr val="tx1">
                    <a:lumMod val="65000"/>
                    <a:lumOff val="35000"/>
                  </a:schemeClr>
                </a:solidFill>
              </a:rPr>
              <a:t>Port St Johns of PSJ Municipality in EC</a:t>
            </a:r>
          </a:p>
          <a:p>
            <a:pPr marL="905193" lvl="1" indent="-457200" algn="just">
              <a:buFont typeface="+mj-lt"/>
              <a:buAutoNum type="arabicPeriod"/>
            </a:pPr>
            <a:r>
              <a:rPr lang="en-ZA" sz="2400" dirty="0">
                <a:solidFill>
                  <a:schemeClr val="tx1">
                    <a:lumMod val="65000"/>
                    <a:lumOff val="35000"/>
                  </a:schemeClr>
                </a:solidFill>
              </a:rPr>
              <a:t>Port Edward of Ray Nkonyeni Municipality in </a:t>
            </a:r>
            <a:r>
              <a:rPr lang="en-ZA" sz="2400" dirty="0" smtClean="0">
                <a:solidFill>
                  <a:schemeClr val="tx1">
                    <a:lumMod val="65000"/>
                    <a:lumOff val="35000"/>
                  </a:schemeClr>
                </a:solidFill>
              </a:rPr>
              <a:t>KZN</a:t>
            </a:r>
          </a:p>
          <a:p>
            <a:pPr marL="447993" indent="-457200" algn="just"/>
            <a:r>
              <a:rPr lang="en-ZA" sz="2400" dirty="0" smtClean="0">
                <a:solidFill>
                  <a:schemeClr val="tx1">
                    <a:lumMod val="65000"/>
                    <a:lumOff val="35000"/>
                  </a:schemeClr>
                </a:solidFill>
              </a:rPr>
              <a:t>Phase 2 projects include the development of the following additional areas:</a:t>
            </a:r>
          </a:p>
          <a:p>
            <a:endParaRPr lang="en-ZA" sz="2400" dirty="0"/>
          </a:p>
        </p:txBody>
      </p:sp>
      <p:grpSp>
        <p:nvGrpSpPr>
          <p:cNvPr id="5" name="Group 4"/>
          <p:cNvGrpSpPr/>
          <p:nvPr/>
        </p:nvGrpSpPr>
        <p:grpSpPr>
          <a:xfrm>
            <a:off x="804529" y="5387975"/>
            <a:ext cx="10659142" cy="1569660"/>
            <a:chOff x="694408" y="5582672"/>
            <a:chExt cx="10659142" cy="1569660"/>
          </a:xfrm>
        </p:grpSpPr>
        <p:sp>
          <p:nvSpPr>
            <p:cNvPr id="7" name="TextBox 6"/>
            <p:cNvSpPr txBox="1"/>
            <p:nvPr/>
          </p:nvSpPr>
          <p:spPr>
            <a:xfrm>
              <a:off x="694408" y="5616183"/>
              <a:ext cx="2397129" cy="1200329"/>
            </a:xfrm>
            <a:prstGeom prst="rect">
              <a:avLst/>
            </a:prstGeom>
            <a:noFill/>
          </p:spPr>
          <p:txBody>
            <a:bodyPr wrap="square" rtlCol="0">
              <a:spAutoFit/>
            </a:bodyPr>
            <a:lstStyle/>
            <a:p>
              <a:r>
                <a:rPr lang="en-ZA" sz="2400" b="1" dirty="0" smtClean="0">
                  <a:solidFill>
                    <a:prstClr val="black"/>
                  </a:solidFill>
                  <a:latin typeface="Calibri" panose="020F0502020204030204" pitchFamily="34" charset="0"/>
                </a:rPr>
                <a:t>Northern Cape:</a:t>
              </a:r>
            </a:p>
            <a:p>
              <a:pPr marL="285807" indent="-285807">
                <a:buFont typeface="Arial" panose="020B0604020202020204" pitchFamily="34" charset="0"/>
                <a:buChar char="•"/>
              </a:pPr>
              <a:r>
                <a:rPr lang="en-ZA" sz="2400" dirty="0" err="1" smtClean="0">
                  <a:solidFill>
                    <a:prstClr val="black"/>
                  </a:solidFill>
                  <a:latin typeface="Calibri" panose="020F0502020204030204" pitchFamily="34" charset="0"/>
                </a:rPr>
                <a:t>Kleinzee</a:t>
              </a:r>
              <a:endParaRPr lang="en-ZA" sz="2400" dirty="0">
                <a:solidFill>
                  <a:prstClr val="black"/>
                </a:solidFill>
                <a:latin typeface="Calibri" panose="020F0502020204030204" pitchFamily="34" charset="0"/>
              </a:endParaRPr>
            </a:p>
            <a:p>
              <a:pPr marL="285807" indent="-285807">
                <a:buFont typeface="Arial" panose="020B0604020202020204" pitchFamily="34" charset="0"/>
                <a:buChar char="•"/>
              </a:pPr>
              <a:r>
                <a:rPr lang="en-ZA" sz="2400" dirty="0">
                  <a:solidFill>
                    <a:prstClr val="black"/>
                  </a:solidFill>
                  <a:latin typeface="Calibri" panose="020F0502020204030204" pitchFamily="34" charset="0"/>
                </a:rPr>
                <a:t>Hondeklip Bay</a:t>
              </a:r>
            </a:p>
          </p:txBody>
        </p:sp>
        <p:sp>
          <p:nvSpPr>
            <p:cNvPr id="8" name="TextBox 7"/>
            <p:cNvSpPr txBox="1"/>
            <p:nvPr/>
          </p:nvSpPr>
          <p:spPr>
            <a:xfrm>
              <a:off x="4825414" y="5616183"/>
              <a:ext cx="2397129" cy="1200329"/>
            </a:xfrm>
            <a:prstGeom prst="rect">
              <a:avLst/>
            </a:prstGeom>
            <a:noFill/>
          </p:spPr>
          <p:txBody>
            <a:bodyPr wrap="square" rtlCol="0">
              <a:spAutoFit/>
            </a:bodyPr>
            <a:lstStyle/>
            <a:p>
              <a:r>
                <a:rPr lang="en-ZA" sz="2400" b="1" dirty="0" smtClean="0">
                  <a:solidFill>
                    <a:prstClr val="black"/>
                  </a:solidFill>
                  <a:latin typeface="Calibri" panose="020F0502020204030204" pitchFamily="34" charset="0"/>
                </a:rPr>
                <a:t>Eastern Cape</a:t>
              </a:r>
            </a:p>
            <a:p>
              <a:pPr marL="285807" indent="-285807">
                <a:buFont typeface="Arial" panose="020B0604020202020204" pitchFamily="34" charset="0"/>
                <a:buChar char="•"/>
              </a:pPr>
              <a:r>
                <a:rPr lang="en-ZA" sz="2400" dirty="0" smtClean="0">
                  <a:solidFill>
                    <a:prstClr val="black"/>
                  </a:solidFill>
                  <a:latin typeface="Calibri" panose="020F0502020204030204" pitchFamily="34" charset="0"/>
                </a:rPr>
                <a:t>Port </a:t>
              </a:r>
              <a:r>
                <a:rPr lang="en-ZA" sz="2400" dirty="0">
                  <a:solidFill>
                    <a:prstClr val="black"/>
                  </a:solidFill>
                  <a:latin typeface="Calibri" panose="020F0502020204030204" pitchFamily="34" charset="0"/>
                </a:rPr>
                <a:t>Alfred</a:t>
              </a:r>
            </a:p>
            <a:p>
              <a:pPr marL="285807" indent="-285807">
                <a:buFont typeface="Arial" panose="020B0604020202020204" pitchFamily="34" charset="0"/>
                <a:buChar char="•"/>
              </a:pPr>
              <a:r>
                <a:rPr lang="en-ZA" sz="2400" dirty="0">
                  <a:solidFill>
                    <a:prstClr val="black"/>
                  </a:solidFill>
                  <a:latin typeface="Calibri" panose="020F0502020204030204" pitchFamily="34" charset="0"/>
                </a:rPr>
                <a:t>Gonubie</a:t>
              </a:r>
            </a:p>
          </p:txBody>
        </p:sp>
        <p:sp>
          <p:nvSpPr>
            <p:cNvPr id="9" name="TextBox 8"/>
            <p:cNvSpPr txBox="1"/>
            <p:nvPr/>
          </p:nvSpPr>
          <p:spPr>
            <a:xfrm>
              <a:off x="8956421" y="5582672"/>
              <a:ext cx="2397129" cy="1569660"/>
            </a:xfrm>
            <a:prstGeom prst="rect">
              <a:avLst/>
            </a:prstGeom>
            <a:noFill/>
          </p:spPr>
          <p:txBody>
            <a:bodyPr wrap="square" rtlCol="0">
              <a:spAutoFit/>
            </a:bodyPr>
            <a:lstStyle/>
            <a:p>
              <a:r>
                <a:rPr lang="en-ZA" sz="2400" b="1" dirty="0" smtClean="0">
                  <a:solidFill>
                    <a:prstClr val="black"/>
                  </a:solidFill>
                  <a:latin typeface="Calibri" panose="020F0502020204030204" pitchFamily="34" charset="0"/>
                </a:rPr>
                <a:t>Kwa-Zulu Natal</a:t>
              </a:r>
            </a:p>
            <a:p>
              <a:pPr marL="285807" indent="-285807">
                <a:buFont typeface="Arial" panose="020B0604020202020204" pitchFamily="34" charset="0"/>
                <a:buChar char="•"/>
              </a:pPr>
              <a:r>
                <a:rPr lang="en-ZA" sz="2400" dirty="0" smtClean="0">
                  <a:solidFill>
                    <a:prstClr val="black"/>
                  </a:solidFill>
                  <a:latin typeface="Calibri" panose="020F0502020204030204" pitchFamily="34" charset="0"/>
                </a:rPr>
                <a:t>Port </a:t>
              </a:r>
              <a:r>
                <a:rPr lang="en-ZA" sz="2400" dirty="0">
                  <a:solidFill>
                    <a:prstClr val="black"/>
                  </a:solidFill>
                  <a:latin typeface="Calibri" panose="020F0502020204030204" pitchFamily="34" charset="0"/>
                </a:rPr>
                <a:t>Shepstone</a:t>
              </a:r>
            </a:p>
            <a:p>
              <a:pPr marL="285807" indent="-285807">
                <a:buFont typeface="Arial" panose="020B0604020202020204" pitchFamily="34" charset="0"/>
                <a:buChar char="•"/>
              </a:pPr>
              <a:r>
                <a:rPr lang="en-ZA" sz="2400" dirty="0">
                  <a:solidFill>
                    <a:prstClr val="black"/>
                  </a:solidFill>
                  <a:latin typeface="Calibri" panose="020F0502020204030204" pitchFamily="34" charset="0"/>
                </a:rPr>
                <a:t>Hibberdene</a:t>
              </a:r>
            </a:p>
            <a:p>
              <a:pPr marL="285807" indent="-285807">
                <a:buFont typeface="Arial" panose="020B0604020202020204" pitchFamily="34" charset="0"/>
                <a:buChar char="•"/>
              </a:pPr>
              <a:r>
                <a:rPr lang="en-ZA" sz="2400" dirty="0">
                  <a:solidFill>
                    <a:prstClr val="black"/>
                  </a:solidFill>
                  <a:latin typeface="Calibri" panose="020F0502020204030204" pitchFamily="34" charset="0"/>
                </a:rPr>
                <a:t>Shelley Beach</a:t>
              </a:r>
            </a:p>
          </p:txBody>
        </p:sp>
      </p:grpSp>
      <p:sp>
        <p:nvSpPr>
          <p:cNvPr id="3" name="Title 2"/>
          <p:cNvSpPr>
            <a:spLocks noGrp="1"/>
          </p:cNvSpPr>
          <p:nvPr>
            <p:ph type="title"/>
          </p:nvPr>
        </p:nvSpPr>
        <p:spPr/>
        <p:txBody>
          <a:bodyPr>
            <a:normAutofit/>
          </a:bodyPr>
          <a:lstStyle/>
          <a:p>
            <a:r>
              <a:rPr lang="en-US" sz="3600" dirty="0"/>
              <a:t>NATIONAL PRIORITY PROJECTS</a:t>
            </a:r>
          </a:p>
        </p:txBody>
      </p:sp>
    </p:spTree>
    <p:extLst>
      <p:ext uri="{BB962C8B-B14F-4D97-AF65-F5344CB8AC3E}">
        <p14:creationId xmlns:p14="http://schemas.microsoft.com/office/powerpoint/2010/main" xmlns="" val="1885178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1066800" y="2111375"/>
            <a:ext cx="10306702" cy="5649829"/>
          </a:xfrm>
        </p:spPr>
        <p:txBody>
          <a:bodyPr>
            <a:normAutofit/>
          </a:bodyPr>
          <a:lstStyle/>
          <a:p>
            <a:pPr marL="44450" indent="0">
              <a:buNone/>
            </a:pPr>
            <a:r>
              <a:rPr lang="en-ZA" sz="2400" b="1" dirty="0" smtClean="0"/>
              <a:t>Background: </a:t>
            </a:r>
          </a:p>
          <a:p>
            <a:r>
              <a:rPr lang="en-ZA" sz="2400" b="1" dirty="0" smtClean="0"/>
              <a:t>Port </a:t>
            </a:r>
            <a:r>
              <a:rPr lang="en-ZA" sz="2400" b="1" dirty="0"/>
              <a:t>Edward – Ray Nkonyeni Local </a:t>
            </a:r>
            <a:r>
              <a:rPr lang="en-ZA" sz="2400" b="1" dirty="0" smtClean="0"/>
              <a:t>Municipality</a:t>
            </a:r>
          </a:p>
          <a:p>
            <a:pPr marL="893763" lvl="0" indent="-446088">
              <a:buFont typeface="Calibri" panose="020F0502020204030204" pitchFamily="34" charset="0"/>
              <a:buChar char="»"/>
            </a:pPr>
            <a:r>
              <a:rPr lang="en-ZA" sz="2400" dirty="0" smtClean="0"/>
              <a:t>In </a:t>
            </a:r>
            <a:r>
              <a:rPr lang="en-ZA" sz="2400" dirty="0"/>
              <a:t>October 2014, the department began engagements with the Ray Nkonyeni Local Municipality, with specific focus on Properties along the Admiralty Reserve within the municipalities’ management </a:t>
            </a:r>
            <a:r>
              <a:rPr lang="en-ZA" sz="2400" dirty="0" smtClean="0"/>
              <a:t>boundaries,</a:t>
            </a:r>
            <a:endParaRPr lang="en-ZA" sz="2400" dirty="0"/>
          </a:p>
          <a:p>
            <a:pPr marL="893763" lvl="0" indent="-446088">
              <a:buFont typeface="Calibri" panose="020F0502020204030204" pitchFamily="34" charset="0"/>
              <a:buChar char="»"/>
            </a:pPr>
            <a:r>
              <a:rPr lang="en-ZA" sz="2400" dirty="0"/>
              <a:t>During these discussions, the </a:t>
            </a:r>
            <a:r>
              <a:rPr lang="en-ZA" sz="2400" dirty="0" smtClean="0"/>
              <a:t>municipality </a:t>
            </a:r>
            <a:r>
              <a:rPr lang="en-ZA" sz="2400" dirty="0"/>
              <a:t>proposed the development of a Small Harbour within its management </a:t>
            </a:r>
            <a:r>
              <a:rPr lang="en-ZA" sz="2400" dirty="0" smtClean="0"/>
              <a:t>boundaries</a:t>
            </a:r>
            <a:r>
              <a:rPr lang="en-ZA" sz="2400" dirty="0"/>
              <a:t>,</a:t>
            </a:r>
          </a:p>
          <a:p>
            <a:pPr marL="893763" lvl="0" indent="-446088">
              <a:buFont typeface="Calibri" panose="020F0502020204030204" pitchFamily="34" charset="0"/>
              <a:buChar char="»"/>
            </a:pPr>
            <a:r>
              <a:rPr lang="en-ZA" sz="2400" dirty="0" smtClean="0"/>
              <a:t>After </a:t>
            </a:r>
            <a:r>
              <a:rPr lang="en-ZA" sz="2400" dirty="0"/>
              <a:t>various discussions between the department and the municipality, </a:t>
            </a:r>
            <a:r>
              <a:rPr lang="en-ZA" sz="2400" dirty="0" err="1"/>
              <a:t>Hibberdene</a:t>
            </a:r>
            <a:r>
              <a:rPr lang="en-ZA" sz="2400" dirty="0"/>
              <a:t> was identified as a priority area to develop a small </a:t>
            </a:r>
            <a:r>
              <a:rPr lang="en-ZA" sz="2400" dirty="0" smtClean="0"/>
              <a:t>harbour</a:t>
            </a:r>
          </a:p>
          <a:p>
            <a:pPr marL="893763" lvl="0" indent="-446088">
              <a:buFont typeface="Calibri" panose="020F0502020204030204" pitchFamily="34" charset="0"/>
              <a:buChar char="»"/>
            </a:pPr>
            <a:r>
              <a:rPr lang="en-ZA" sz="2400" dirty="0" smtClean="0"/>
              <a:t>The proposed location was later changed and communicated to all parties as Port </a:t>
            </a:r>
            <a:r>
              <a:rPr lang="en-ZA" sz="2400" dirty="0" err="1" smtClean="0"/>
              <a:t>Ewdard</a:t>
            </a:r>
            <a:endParaRPr lang="en-ZA" sz="2400" dirty="0"/>
          </a:p>
        </p:txBody>
      </p:sp>
      <p:sp>
        <p:nvSpPr>
          <p:cNvPr id="2" name="Title 1"/>
          <p:cNvSpPr>
            <a:spLocks noGrp="1"/>
          </p:cNvSpPr>
          <p:nvPr>
            <p:ph type="title"/>
          </p:nvPr>
        </p:nvSpPr>
        <p:spPr/>
        <p:txBody>
          <a:bodyPr>
            <a:normAutofit/>
          </a:bodyPr>
          <a:lstStyle/>
          <a:p>
            <a:r>
              <a:rPr lang="en-US" sz="3600" dirty="0"/>
              <a:t>NATIONAL PRIORITY PROJECTS</a:t>
            </a:r>
          </a:p>
        </p:txBody>
      </p:sp>
    </p:spTree>
    <p:extLst>
      <p:ext uri="{BB962C8B-B14F-4D97-AF65-F5344CB8AC3E}">
        <p14:creationId xmlns:p14="http://schemas.microsoft.com/office/powerpoint/2010/main" xmlns="" val="437878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990600" y="2111375"/>
            <a:ext cx="10382902" cy="4110946"/>
          </a:xfrm>
        </p:spPr>
        <p:txBody>
          <a:bodyPr vert="horz" lIns="91440" tIns="45720" rIns="91440" bIns="45720" rtlCol="0">
            <a:normAutofit/>
          </a:bodyPr>
          <a:lstStyle/>
          <a:p>
            <a:pPr marL="44450" indent="0">
              <a:buNone/>
            </a:pPr>
            <a:r>
              <a:rPr lang="en-ZA" sz="2400" b="1" dirty="0"/>
              <a:t>Background cont.:</a:t>
            </a:r>
          </a:p>
          <a:p>
            <a:r>
              <a:rPr lang="en-ZA" sz="2400" b="1" dirty="0"/>
              <a:t>Port St. John’s Local Municipality</a:t>
            </a:r>
          </a:p>
          <a:p>
            <a:pPr marL="893763" indent="-446088">
              <a:buFont typeface="Calibri" panose="020F0502020204030204" pitchFamily="34" charset="0"/>
              <a:buChar char="»"/>
            </a:pPr>
            <a:r>
              <a:rPr lang="en-ZA" sz="2400" dirty="0"/>
              <a:t>In June 2015, the Port St. John’s Municipality invited the Department of Public Works to discuss possible areas of infrastructure development in line with the municipalities Infrastructure Development Plan</a:t>
            </a:r>
          </a:p>
          <a:p>
            <a:pPr marL="893763" indent="-446088">
              <a:buFont typeface="Calibri" panose="020F0502020204030204" pitchFamily="34" charset="0"/>
              <a:buChar char="»"/>
            </a:pPr>
            <a:r>
              <a:rPr lang="en-ZA" sz="2400" dirty="0"/>
              <a:t>As part of the discussions, the municipality proposed the development of a small harbour in Port St. John’s</a:t>
            </a:r>
          </a:p>
          <a:p>
            <a:pPr marL="44450" indent="0">
              <a:buNone/>
            </a:pPr>
            <a:endParaRPr lang="en-ZA" sz="2400" dirty="0"/>
          </a:p>
          <a:p>
            <a:pPr marL="44450" indent="0">
              <a:buNone/>
            </a:pPr>
            <a:endParaRPr lang="en-ZA" sz="2400" dirty="0"/>
          </a:p>
        </p:txBody>
      </p:sp>
      <p:sp>
        <p:nvSpPr>
          <p:cNvPr id="2" name="Title 1"/>
          <p:cNvSpPr>
            <a:spLocks noGrp="1"/>
          </p:cNvSpPr>
          <p:nvPr>
            <p:ph type="title"/>
          </p:nvPr>
        </p:nvSpPr>
        <p:spPr/>
        <p:txBody>
          <a:bodyPr vert="horz" lIns="91440" tIns="45720" rIns="91440" bIns="45720" rtlCol="0" anchor="b">
            <a:normAutofit/>
          </a:bodyPr>
          <a:lstStyle/>
          <a:p>
            <a:r>
              <a:rPr lang="en-US" sz="3600" dirty="0"/>
              <a:t>NATIONAL PRIORITY PROJECTS</a:t>
            </a:r>
          </a:p>
        </p:txBody>
      </p:sp>
    </p:spTree>
    <p:extLst>
      <p:ext uri="{BB962C8B-B14F-4D97-AF65-F5344CB8AC3E}">
        <p14:creationId xmlns:p14="http://schemas.microsoft.com/office/powerpoint/2010/main" xmlns="" val="2693915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838201" y="2187575"/>
            <a:ext cx="10820400" cy="6017032"/>
          </a:xfrm>
        </p:spPr>
        <p:txBody>
          <a:bodyPr>
            <a:normAutofit/>
          </a:bodyPr>
          <a:lstStyle/>
          <a:p>
            <a:pPr marL="44450" lvl="0" indent="0">
              <a:buNone/>
            </a:pPr>
            <a:r>
              <a:rPr lang="en-ZA" sz="2400" b="1" dirty="0" smtClean="0"/>
              <a:t>Background cont.:</a:t>
            </a:r>
          </a:p>
          <a:p>
            <a:pPr lvl="0"/>
            <a:r>
              <a:rPr lang="en-ZA" sz="2400" b="1" dirty="0" smtClean="0"/>
              <a:t>Northern </a:t>
            </a:r>
            <a:r>
              <a:rPr lang="en-ZA" sz="2400" b="1" dirty="0"/>
              <a:t>Cape </a:t>
            </a:r>
            <a:r>
              <a:rPr lang="en-ZA" sz="2400" b="1" dirty="0" smtClean="0"/>
              <a:t>Province</a:t>
            </a:r>
            <a:endParaRPr lang="en-ZA" sz="2400" dirty="0"/>
          </a:p>
          <a:p>
            <a:pPr marL="803275" lvl="0" indent="-425450">
              <a:buFont typeface="Calibri" panose="020F0502020204030204" pitchFamily="34" charset="0"/>
              <a:buChar char="»"/>
            </a:pPr>
            <a:r>
              <a:rPr lang="en-ZA" sz="2400" dirty="0" smtClean="0"/>
              <a:t>The </a:t>
            </a:r>
            <a:r>
              <a:rPr lang="en-ZA" sz="2400" dirty="0"/>
              <a:t>department held various engagements with the local municipalities and province to identify a possible area for the development of a new small </a:t>
            </a:r>
            <a:r>
              <a:rPr lang="en-ZA" sz="2400" dirty="0" smtClean="0"/>
              <a:t>harbour</a:t>
            </a:r>
          </a:p>
          <a:p>
            <a:pPr marL="803275" lvl="0" indent="-425450">
              <a:buFont typeface="Calibri" panose="020F0502020204030204" pitchFamily="34" charset="0"/>
              <a:buChar char="»"/>
            </a:pPr>
            <a:r>
              <a:rPr lang="en-ZA" sz="2400" dirty="0" smtClean="0"/>
              <a:t>The </a:t>
            </a:r>
            <a:r>
              <a:rPr lang="en-ZA" sz="2400" dirty="0"/>
              <a:t>initial area proposed for development was </a:t>
            </a:r>
            <a:r>
              <a:rPr lang="en-ZA" sz="2400" dirty="0" err="1"/>
              <a:t>Boegoebaai</a:t>
            </a:r>
            <a:r>
              <a:rPr lang="en-ZA" sz="2400" dirty="0"/>
              <a:t>. </a:t>
            </a:r>
            <a:endParaRPr lang="en-ZA" sz="2400" dirty="0" smtClean="0"/>
          </a:p>
          <a:p>
            <a:pPr marL="803275" lvl="0" indent="-425450">
              <a:buFont typeface="Calibri" panose="020F0502020204030204" pitchFamily="34" charset="0"/>
              <a:buChar char="»"/>
            </a:pPr>
            <a:r>
              <a:rPr lang="en-ZA" sz="2400" dirty="0" smtClean="0"/>
              <a:t>Upon </a:t>
            </a:r>
            <a:r>
              <a:rPr lang="en-ZA" sz="2400" dirty="0"/>
              <a:t>interaction with the National Department of Transport and the office of the Premier in the Northern Cape, the proposed area for development was amended to Port </a:t>
            </a:r>
            <a:r>
              <a:rPr lang="en-ZA" sz="2400" dirty="0" err="1"/>
              <a:t>Nolloth</a:t>
            </a:r>
            <a:r>
              <a:rPr lang="en-ZA" sz="2400" dirty="0"/>
              <a:t>. </a:t>
            </a:r>
            <a:endParaRPr lang="en-ZA" sz="2400" dirty="0" smtClean="0"/>
          </a:p>
          <a:p>
            <a:pPr marL="1338263" lvl="1" indent="-534988">
              <a:buFont typeface="Courier New" panose="02070309020205020404" pitchFamily="49" charset="0"/>
              <a:buChar char="o"/>
            </a:pPr>
            <a:r>
              <a:rPr lang="en-ZA" sz="2400" dirty="0" smtClean="0"/>
              <a:t>Historically</a:t>
            </a:r>
            <a:r>
              <a:rPr lang="en-ZA" sz="2400" dirty="0"/>
              <a:t>, Port </a:t>
            </a:r>
            <a:r>
              <a:rPr lang="en-ZA" sz="2400" dirty="0" err="1"/>
              <a:t>Nolloth</a:t>
            </a:r>
            <a:r>
              <a:rPr lang="en-ZA" sz="2400" dirty="0"/>
              <a:t> was proclaimed as a commercial port management by Transnet, however Transnet has stopped all operations at the Port. </a:t>
            </a:r>
          </a:p>
          <a:p>
            <a:pPr marL="1338263" lvl="1" indent="-534988">
              <a:buFont typeface="Courier New" panose="02070309020205020404" pitchFamily="49" charset="0"/>
              <a:buChar char="o"/>
            </a:pPr>
            <a:r>
              <a:rPr lang="en-ZA" sz="2400" dirty="0" smtClean="0"/>
              <a:t>The </a:t>
            </a:r>
            <a:r>
              <a:rPr lang="en-ZA" sz="2400" dirty="0"/>
              <a:t>department is currently in discussion with Transnet to transfer the portion of Port </a:t>
            </a:r>
            <a:r>
              <a:rPr lang="en-ZA" sz="2400" dirty="0" err="1"/>
              <a:t>Nolloth</a:t>
            </a:r>
            <a:r>
              <a:rPr lang="en-ZA" sz="2400" dirty="0"/>
              <a:t> under its custodianship back to DPW in order for DPW have sole custodianship of Port </a:t>
            </a:r>
            <a:r>
              <a:rPr lang="en-ZA" sz="2400" dirty="0" err="1" smtClean="0"/>
              <a:t>Nolloth</a:t>
            </a:r>
            <a:endParaRPr lang="en-ZA" sz="2400" dirty="0"/>
          </a:p>
        </p:txBody>
      </p:sp>
      <p:sp>
        <p:nvSpPr>
          <p:cNvPr id="2" name="Title 1"/>
          <p:cNvSpPr>
            <a:spLocks noGrp="1"/>
          </p:cNvSpPr>
          <p:nvPr>
            <p:ph type="title"/>
          </p:nvPr>
        </p:nvSpPr>
        <p:spPr/>
        <p:txBody>
          <a:bodyPr vert="horz" lIns="91440" tIns="45720" rIns="91440" bIns="45720" rtlCol="0" anchor="b">
            <a:normAutofit/>
          </a:bodyPr>
          <a:lstStyle/>
          <a:p>
            <a:r>
              <a:rPr lang="en-US" sz="3600" dirty="0"/>
              <a:t>NATIONAL PRIORITY PROJECTS</a:t>
            </a:r>
          </a:p>
        </p:txBody>
      </p:sp>
    </p:spTree>
    <p:extLst>
      <p:ext uri="{BB962C8B-B14F-4D97-AF65-F5344CB8AC3E}">
        <p14:creationId xmlns:p14="http://schemas.microsoft.com/office/powerpoint/2010/main" xmlns="" val="2115277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990600" y="1990393"/>
            <a:ext cx="10591800" cy="5755422"/>
          </a:xfrm>
        </p:spPr>
        <p:txBody>
          <a:bodyPr>
            <a:noAutofit/>
          </a:bodyPr>
          <a:lstStyle/>
          <a:p>
            <a:pPr marL="44450" lvl="0" indent="0">
              <a:buNone/>
            </a:pPr>
            <a:r>
              <a:rPr lang="en-ZA" sz="2400" b="1" dirty="0" smtClean="0"/>
              <a:t>Background cont.:</a:t>
            </a:r>
          </a:p>
          <a:p>
            <a:pPr marL="342900" lvl="0" indent="-342900"/>
            <a:r>
              <a:rPr lang="en-ZA" sz="2400" dirty="0" smtClean="0"/>
              <a:t>During a visit to China in </a:t>
            </a:r>
            <a:r>
              <a:rPr lang="en-ZA" sz="2400" dirty="0"/>
              <a:t>October 2016, DPW presented three priority areas for the development of new </a:t>
            </a:r>
            <a:r>
              <a:rPr lang="en-ZA" sz="2400" dirty="0" smtClean="0"/>
              <a:t>harbours for the inclusion into </a:t>
            </a:r>
            <a:r>
              <a:rPr lang="en-ZA" sz="2400" dirty="0"/>
              <a:t>the FOCAC agreement between SA and China. </a:t>
            </a:r>
            <a:endParaRPr lang="en-ZA" sz="2400" dirty="0" smtClean="0"/>
          </a:p>
          <a:p>
            <a:pPr marL="342900" lvl="0" indent="-342900"/>
            <a:r>
              <a:rPr lang="en-ZA" sz="2400" dirty="0" smtClean="0"/>
              <a:t>As </a:t>
            </a:r>
            <a:r>
              <a:rPr lang="en-ZA" sz="2400" dirty="0"/>
              <a:t>a result of the above proposal, a delegation of officials and technical staff from the Chinese First Harbour Consulting company visited South Africa to conduct site visits on proposed areas for development </a:t>
            </a:r>
            <a:endParaRPr lang="en-ZA" sz="2400" dirty="0" smtClean="0"/>
          </a:p>
          <a:p>
            <a:pPr marL="342900" lvl="0" indent="-342900"/>
            <a:r>
              <a:rPr lang="en-ZA" sz="2400" dirty="0" smtClean="0"/>
              <a:t>Based </a:t>
            </a:r>
            <a:r>
              <a:rPr lang="en-ZA" sz="2400" dirty="0"/>
              <a:t>on the technical visits to the proposed development </a:t>
            </a:r>
            <a:r>
              <a:rPr lang="en-ZA" sz="2400" dirty="0" smtClean="0"/>
              <a:t>areas, </a:t>
            </a:r>
            <a:r>
              <a:rPr lang="en-ZA" sz="2400" dirty="0"/>
              <a:t>a revised list of proposed areas for development was proposed as follows:</a:t>
            </a:r>
          </a:p>
          <a:p>
            <a:pPr marL="893763" lvl="0" indent="-447675">
              <a:buFont typeface="Calibri" panose="020F0502020204030204" pitchFamily="34" charset="0"/>
              <a:buChar char="»"/>
            </a:pPr>
            <a:r>
              <a:rPr lang="en-ZA" sz="2400" dirty="0" smtClean="0"/>
              <a:t>Port </a:t>
            </a:r>
            <a:r>
              <a:rPr lang="en-ZA" sz="2400" dirty="0"/>
              <a:t>Edward – Ray Nkonyeni Local Municipality</a:t>
            </a:r>
          </a:p>
          <a:p>
            <a:pPr marL="893763" lvl="0" indent="-447675">
              <a:buFont typeface="Calibri" panose="020F0502020204030204" pitchFamily="34" charset="0"/>
              <a:buChar char="»"/>
            </a:pPr>
            <a:r>
              <a:rPr lang="en-ZA" sz="2400" dirty="0"/>
              <a:t>Port St. Johns – Port St. John’s Local Municipality</a:t>
            </a:r>
          </a:p>
          <a:p>
            <a:pPr marL="893763" lvl="0" indent="-447675">
              <a:buFont typeface="Calibri" panose="020F0502020204030204" pitchFamily="34" charset="0"/>
              <a:buChar char="»"/>
            </a:pPr>
            <a:r>
              <a:rPr lang="en-ZA" sz="2400" dirty="0"/>
              <a:t>Port </a:t>
            </a:r>
            <a:r>
              <a:rPr lang="en-ZA" sz="2400" dirty="0" err="1"/>
              <a:t>Nolloth</a:t>
            </a:r>
            <a:r>
              <a:rPr lang="en-ZA" sz="2400" dirty="0"/>
              <a:t> – </a:t>
            </a:r>
            <a:r>
              <a:rPr lang="en-ZA" sz="2400" dirty="0" err="1"/>
              <a:t>Richtersveld</a:t>
            </a:r>
            <a:r>
              <a:rPr lang="en-ZA" sz="2400" dirty="0"/>
              <a:t> Local Municipality</a:t>
            </a:r>
          </a:p>
          <a:p>
            <a:r>
              <a:rPr lang="en-ZA" sz="2400" dirty="0"/>
              <a:t> </a:t>
            </a:r>
            <a:r>
              <a:rPr lang="en-ZA" sz="2400" dirty="0" smtClean="0"/>
              <a:t>The </a:t>
            </a:r>
            <a:r>
              <a:rPr lang="en-ZA" sz="2400" dirty="0"/>
              <a:t>revised list was communicated to the Chinese Ministry of Commerce and First Harbour Consultants through our DIRCO in December 2016</a:t>
            </a:r>
            <a:r>
              <a:rPr lang="en-ZA" sz="2400" dirty="0" smtClean="0"/>
              <a:t>.</a:t>
            </a:r>
            <a:endParaRPr lang="en-ZA" sz="2400" dirty="0"/>
          </a:p>
        </p:txBody>
      </p:sp>
      <p:sp>
        <p:nvSpPr>
          <p:cNvPr id="4" name="Title 3"/>
          <p:cNvSpPr>
            <a:spLocks noGrp="1"/>
          </p:cNvSpPr>
          <p:nvPr>
            <p:ph type="title"/>
          </p:nvPr>
        </p:nvSpPr>
        <p:spPr/>
        <p:txBody>
          <a:bodyPr vert="horz" lIns="91440" tIns="45720" rIns="91440" bIns="45720" rtlCol="0" anchor="b">
            <a:normAutofit/>
          </a:bodyPr>
          <a:lstStyle/>
          <a:p>
            <a:r>
              <a:rPr lang="en-US" sz="3600" dirty="0"/>
              <a:t>NATIONAL PRIORITY PROJECTS</a:t>
            </a:r>
          </a:p>
        </p:txBody>
      </p:sp>
    </p:spTree>
    <p:extLst>
      <p:ext uri="{BB962C8B-B14F-4D97-AF65-F5344CB8AC3E}">
        <p14:creationId xmlns:p14="http://schemas.microsoft.com/office/powerpoint/2010/main" xmlns="" val="3772090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816863" y="2111375"/>
            <a:ext cx="10634473" cy="5909310"/>
          </a:xfrm>
        </p:spPr>
        <p:txBody>
          <a:bodyPr/>
          <a:lstStyle/>
          <a:p>
            <a:r>
              <a:rPr lang="en-ZA" sz="2400" b="1" dirty="0" smtClean="0"/>
              <a:t>Progress </a:t>
            </a:r>
            <a:r>
              <a:rPr lang="en-ZA" sz="2400" b="1" dirty="0"/>
              <a:t>to date</a:t>
            </a:r>
            <a:r>
              <a:rPr lang="en-ZA" sz="2400" b="1" dirty="0" smtClean="0"/>
              <a:t>:</a:t>
            </a:r>
          </a:p>
          <a:p>
            <a:pPr marL="893763" lvl="0" indent="-446088">
              <a:buFont typeface="Calibri" panose="020F0502020204030204" pitchFamily="34" charset="0"/>
              <a:buChar char="»"/>
            </a:pPr>
            <a:r>
              <a:rPr lang="en-ZA" sz="2400" dirty="0" smtClean="0"/>
              <a:t>the </a:t>
            </a:r>
            <a:r>
              <a:rPr lang="en-ZA" sz="2400" dirty="0"/>
              <a:t>Department, with the support of DEA and DIRCO began the process of formalising the agreement between DPW and FHC to develop three new harbours in South Africa and to secure Grant funding from the Chinese Ministry of Commerce to the tune of 4 million </a:t>
            </a:r>
            <a:r>
              <a:rPr lang="en-ZA" sz="2400" dirty="0" smtClean="0"/>
              <a:t>USD.</a:t>
            </a:r>
          </a:p>
          <a:p>
            <a:pPr marL="893763" lvl="0" indent="-446088">
              <a:buFont typeface="Calibri" panose="020F0502020204030204" pitchFamily="34" charset="0"/>
              <a:buChar char="»"/>
            </a:pPr>
            <a:r>
              <a:rPr lang="en-ZA" sz="2400" dirty="0" smtClean="0"/>
              <a:t>The </a:t>
            </a:r>
            <a:r>
              <a:rPr lang="en-ZA" sz="2400" dirty="0"/>
              <a:t>draft </a:t>
            </a:r>
            <a:r>
              <a:rPr lang="en-ZA" sz="2400" dirty="0" err="1"/>
              <a:t>MoU</a:t>
            </a:r>
            <a:r>
              <a:rPr lang="en-ZA" sz="2400" dirty="0"/>
              <a:t> between the Accounting Officer of DPW and the CEO of the Chinese First Harbour Consultants has been drafted and received approval from the office of the Chief State Law </a:t>
            </a:r>
            <a:r>
              <a:rPr lang="en-ZA" sz="2400" dirty="0" smtClean="0"/>
              <a:t>Advisor</a:t>
            </a:r>
          </a:p>
          <a:p>
            <a:pPr marL="893763" lvl="0" indent="-446088">
              <a:buFont typeface="Calibri" panose="020F0502020204030204" pitchFamily="34" charset="0"/>
              <a:buChar char="»"/>
            </a:pPr>
            <a:r>
              <a:rPr lang="en-ZA" sz="2400" dirty="0" smtClean="0"/>
              <a:t>The </a:t>
            </a:r>
            <a:r>
              <a:rPr lang="en-ZA" sz="2400" dirty="0"/>
              <a:t>draft </a:t>
            </a:r>
            <a:r>
              <a:rPr lang="en-ZA" sz="2400" dirty="0" err="1"/>
              <a:t>MoU</a:t>
            </a:r>
            <a:r>
              <a:rPr lang="en-ZA" sz="2400" dirty="0"/>
              <a:t> between the Minister of DPW and the Minister of the Chinese Ministry of Commerce to secure the 4 million USD for Phase one of the new harbour development programme needs to be routed through the internal DPW legal processes. Once this process is finalised, the </a:t>
            </a:r>
            <a:r>
              <a:rPr lang="en-ZA" sz="2400" dirty="0" err="1"/>
              <a:t>MoU</a:t>
            </a:r>
            <a:r>
              <a:rPr lang="en-ZA" sz="2400" dirty="0"/>
              <a:t> will be routed to DIRCO for final </a:t>
            </a:r>
            <a:r>
              <a:rPr lang="en-ZA" sz="2400" dirty="0" smtClean="0"/>
              <a:t>approval.</a:t>
            </a:r>
          </a:p>
          <a:p>
            <a:pPr marL="893763" lvl="0" indent="-446088">
              <a:buFont typeface="Calibri" panose="020F0502020204030204" pitchFamily="34" charset="0"/>
              <a:buChar char="»"/>
            </a:pPr>
            <a:r>
              <a:rPr lang="en-ZA" sz="2400" dirty="0" smtClean="0"/>
              <a:t>A </a:t>
            </a:r>
            <a:r>
              <a:rPr lang="en-ZA" sz="2400" dirty="0"/>
              <a:t>draft contract will be discussed by all parties once the </a:t>
            </a:r>
            <a:r>
              <a:rPr lang="en-ZA" sz="2400" dirty="0" err="1"/>
              <a:t>MoUs</a:t>
            </a:r>
            <a:r>
              <a:rPr lang="en-ZA" sz="2400" dirty="0"/>
              <a:t> have been singed off</a:t>
            </a:r>
            <a:r>
              <a:rPr lang="en-ZA" sz="2400" dirty="0" smtClean="0"/>
              <a:t>.</a:t>
            </a:r>
            <a:endParaRPr lang="en-ZA" sz="2400" dirty="0"/>
          </a:p>
        </p:txBody>
      </p:sp>
      <p:sp>
        <p:nvSpPr>
          <p:cNvPr id="4" name="Title 3"/>
          <p:cNvSpPr>
            <a:spLocks noGrp="1"/>
          </p:cNvSpPr>
          <p:nvPr>
            <p:ph type="title"/>
          </p:nvPr>
        </p:nvSpPr>
        <p:spPr/>
        <p:txBody>
          <a:bodyPr vert="horz" lIns="91440" tIns="45720" rIns="91440" bIns="45720" rtlCol="0" anchor="b">
            <a:normAutofit/>
          </a:bodyPr>
          <a:lstStyle/>
          <a:p>
            <a:r>
              <a:rPr lang="en-US" sz="3600" dirty="0"/>
              <a:t>NATIONAL PRIORITY PROJECTS</a:t>
            </a:r>
          </a:p>
        </p:txBody>
      </p:sp>
    </p:spTree>
    <p:extLst>
      <p:ext uri="{BB962C8B-B14F-4D97-AF65-F5344CB8AC3E}">
        <p14:creationId xmlns:p14="http://schemas.microsoft.com/office/powerpoint/2010/main" xmlns="" val="9875023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838200" y="2339975"/>
            <a:ext cx="10535302" cy="5105400"/>
          </a:xfrm>
        </p:spPr>
        <p:txBody>
          <a:bodyPr>
            <a:noAutofit/>
          </a:bodyPr>
          <a:lstStyle/>
          <a:p>
            <a:pPr marL="44450" indent="0">
              <a:buNone/>
            </a:pPr>
            <a:r>
              <a:rPr lang="en-ZA" sz="2400" b="1" dirty="0" smtClean="0"/>
              <a:t>Both parties agreed on the phased implementation of the development projects:</a:t>
            </a:r>
          </a:p>
          <a:p>
            <a:r>
              <a:rPr lang="en-ZA" sz="2400" b="1" dirty="0" smtClean="0"/>
              <a:t>Stage 1:</a:t>
            </a:r>
          </a:p>
          <a:p>
            <a:pPr marL="893763" indent="-457200">
              <a:buFont typeface="+mj-lt"/>
              <a:buAutoNum type="arabicPeriod"/>
            </a:pPr>
            <a:r>
              <a:rPr lang="en-ZA" sz="2400" dirty="0" smtClean="0"/>
              <a:t>Pre Feasibility study</a:t>
            </a:r>
          </a:p>
          <a:p>
            <a:pPr marL="893763" indent="-457200">
              <a:buFont typeface="+mj-lt"/>
              <a:buAutoNum type="arabicPeriod"/>
            </a:pPr>
            <a:r>
              <a:rPr lang="en-ZA" sz="2400" dirty="0" smtClean="0"/>
              <a:t>Feasibility Study</a:t>
            </a:r>
          </a:p>
          <a:p>
            <a:pPr marL="893763" indent="-457200">
              <a:buFont typeface="+mj-lt"/>
              <a:buAutoNum type="arabicPeriod"/>
            </a:pPr>
            <a:r>
              <a:rPr lang="en-ZA" sz="2400" dirty="0" smtClean="0"/>
              <a:t>High Level harbour design</a:t>
            </a:r>
          </a:p>
          <a:p>
            <a:pPr marL="893763" indent="0">
              <a:buNone/>
            </a:pPr>
            <a:r>
              <a:rPr lang="en-ZA" sz="2400" b="1" i="1" dirty="0" smtClean="0"/>
              <a:t>Note: Stage 1 will utilise the 4 million USD grant funding which will be secured through the Ministerial </a:t>
            </a:r>
            <a:r>
              <a:rPr lang="en-ZA" sz="2400" b="1" i="1" dirty="0" err="1" smtClean="0"/>
              <a:t>MoU</a:t>
            </a:r>
            <a:r>
              <a:rPr lang="en-ZA" sz="2400" b="1" i="1" dirty="0" smtClean="0"/>
              <a:t> between the Minister of DPW and the Minister of the Chinese Ministry of Commerce</a:t>
            </a:r>
          </a:p>
          <a:p>
            <a:r>
              <a:rPr lang="en-ZA" sz="2400" b="1" dirty="0" smtClean="0"/>
              <a:t>Stage 2:</a:t>
            </a:r>
          </a:p>
          <a:p>
            <a:pPr marL="985838" indent="-457200">
              <a:buFont typeface="+mj-lt"/>
              <a:buAutoNum type="arabicPeriod"/>
            </a:pPr>
            <a:r>
              <a:rPr lang="en-ZA" sz="2400" dirty="0" smtClean="0"/>
              <a:t>Pen-ultimate design</a:t>
            </a:r>
          </a:p>
          <a:p>
            <a:pPr marL="985838" indent="-457200">
              <a:buFont typeface="+mj-lt"/>
              <a:buAutoNum type="arabicPeriod"/>
            </a:pPr>
            <a:r>
              <a:rPr lang="en-ZA" sz="2400" dirty="0" smtClean="0"/>
              <a:t>Model testing</a:t>
            </a:r>
          </a:p>
          <a:p>
            <a:pPr marL="985838" indent="-457200">
              <a:buFont typeface="+mj-lt"/>
              <a:buAutoNum type="arabicPeriod"/>
            </a:pPr>
            <a:r>
              <a:rPr lang="en-ZA" sz="2400" dirty="0" smtClean="0"/>
              <a:t>Final design</a:t>
            </a:r>
          </a:p>
          <a:p>
            <a:pPr marL="985838" indent="-457200">
              <a:buFont typeface="+mj-lt"/>
              <a:buAutoNum type="arabicPeriod"/>
            </a:pPr>
            <a:r>
              <a:rPr lang="en-ZA" sz="2400" dirty="0" smtClean="0"/>
              <a:t>Building of the harbour (structure)</a:t>
            </a:r>
          </a:p>
        </p:txBody>
      </p:sp>
      <p:sp>
        <p:nvSpPr>
          <p:cNvPr id="4" name="Title 3"/>
          <p:cNvSpPr>
            <a:spLocks noGrp="1"/>
          </p:cNvSpPr>
          <p:nvPr>
            <p:ph type="title"/>
          </p:nvPr>
        </p:nvSpPr>
        <p:spPr/>
        <p:txBody>
          <a:bodyPr vert="horz" lIns="91440" tIns="45720" rIns="91440" bIns="45720" rtlCol="0" anchor="b">
            <a:normAutofit/>
          </a:bodyPr>
          <a:lstStyle/>
          <a:p>
            <a:r>
              <a:rPr lang="en-US" sz="3600" dirty="0"/>
              <a:t>NATIONAL PRIORITY PROJECTS</a:t>
            </a:r>
          </a:p>
        </p:txBody>
      </p:sp>
    </p:spTree>
    <p:extLst>
      <p:ext uri="{BB962C8B-B14F-4D97-AF65-F5344CB8AC3E}">
        <p14:creationId xmlns:p14="http://schemas.microsoft.com/office/powerpoint/2010/main" xmlns="" val="3882086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643127" y="2304256"/>
            <a:ext cx="10329673" cy="3693319"/>
          </a:xfrm>
        </p:spPr>
        <p:txBody>
          <a:bodyPr>
            <a:noAutofit/>
          </a:bodyPr>
          <a:lstStyle/>
          <a:p>
            <a:pPr marL="355600" indent="-311150"/>
            <a:r>
              <a:rPr lang="en-ZA" sz="2400" dirty="0"/>
              <a:t> </a:t>
            </a:r>
            <a:r>
              <a:rPr lang="en-ZA" sz="2400" b="1" dirty="0" smtClean="0"/>
              <a:t>Urgent action required:</a:t>
            </a:r>
          </a:p>
          <a:p>
            <a:pPr marL="893763" lvl="0" indent="-446088">
              <a:buFont typeface="Calibri" panose="020F0502020204030204" pitchFamily="34" charset="0"/>
              <a:buChar char="»"/>
            </a:pPr>
            <a:r>
              <a:rPr lang="en-ZA" sz="2400" dirty="0" smtClean="0"/>
              <a:t>It </a:t>
            </a:r>
            <a:r>
              <a:rPr lang="en-ZA" sz="2400" dirty="0"/>
              <a:t>is proposed that the Minister, the Director General and the DDG: SH&amp;SCPDU; DPW, travel to China during the last week of July 2017 to finalise the signing of the </a:t>
            </a:r>
            <a:r>
              <a:rPr lang="en-ZA" sz="2400" dirty="0" err="1"/>
              <a:t>MoU</a:t>
            </a:r>
            <a:r>
              <a:rPr lang="en-ZA" sz="2400" dirty="0"/>
              <a:t> </a:t>
            </a:r>
            <a:endParaRPr lang="en-ZA" sz="2400" dirty="0" smtClean="0"/>
          </a:p>
          <a:p>
            <a:pPr marL="893763" lvl="0" indent="-446088">
              <a:buFont typeface="Calibri" panose="020F0502020204030204" pitchFamily="34" charset="0"/>
              <a:buChar char="»"/>
            </a:pPr>
            <a:r>
              <a:rPr lang="en-ZA" sz="2400" dirty="0" smtClean="0"/>
              <a:t>Begin </a:t>
            </a:r>
            <a:r>
              <a:rPr lang="en-ZA" sz="2400" dirty="0"/>
              <a:t>discussions with the relevant Chinese authorities to finalise contractual agreements and project plans for the development of the three new small </a:t>
            </a:r>
            <a:r>
              <a:rPr lang="en-ZA" sz="2400" dirty="0" smtClean="0"/>
              <a:t>harbours</a:t>
            </a:r>
            <a:endParaRPr lang="en-ZA" sz="2400" dirty="0"/>
          </a:p>
        </p:txBody>
      </p:sp>
      <p:sp>
        <p:nvSpPr>
          <p:cNvPr id="4" name="Title 3"/>
          <p:cNvSpPr>
            <a:spLocks noGrp="1"/>
          </p:cNvSpPr>
          <p:nvPr>
            <p:ph type="title"/>
          </p:nvPr>
        </p:nvSpPr>
        <p:spPr/>
        <p:txBody>
          <a:bodyPr>
            <a:normAutofit/>
          </a:bodyPr>
          <a:lstStyle/>
          <a:p>
            <a:r>
              <a:rPr lang="en-US" sz="3600" dirty="0" smtClean="0"/>
              <a:t>NATIONAL PRIORITY PROJECTS</a:t>
            </a:r>
            <a:endParaRPr lang="en-US" sz="3600" dirty="0"/>
          </a:p>
        </p:txBody>
      </p:sp>
    </p:spTree>
    <p:extLst>
      <p:ext uri="{BB962C8B-B14F-4D97-AF65-F5344CB8AC3E}">
        <p14:creationId xmlns:p14="http://schemas.microsoft.com/office/powerpoint/2010/main" xmlns="" val="3723929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187575"/>
            <a:ext cx="10753344" cy="4419600"/>
          </a:xfrm>
        </p:spPr>
        <p:txBody>
          <a:bodyPr>
            <a:normAutofit/>
          </a:bodyPr>
          <a:lstStyle/>
          <a:p>
            <a:pPr marL="44450" indent="0">
              <a:buNone/>
            </a:pPr>
            <a:r>
              <a:rPr lang="en-ZA" sz="2800" b="1" dirty="0" smtClean="0">
                <a:solidFill>
                  <a:schemeClr val="tx1">
                    <a:lumMod val="65000"/>
                    <a:lumOff val="35000"/>
                  </a:schemeClr>
                </a:solidFill>
                <a:latin typeface="Century Gothic" panose="020B0502020202020204" pitchFamily="34" charset="0"/>
              </a:rPr>
              <a:t>For further enquiries regarding the above mentioned information kindly contact:</a:t>
            </a:r>
          </a:p>
          <a:p>
            <a:endParaRPr lang="en-ZA" sz="2800" dirty="0">
              <a:solidFill>
                <a:schemeClr val="tx1">
                  <a:lumMod val="65000"/>
                  <a:lumOff val="35000"/>
                </a:schemeClr>
              </a:solidFill>
              <a:latin typeface="Century Gothic" panose="020B0502020202020204" pitchFamily="34" charset="0"/>
            </a:endParaRPr>
          </a:p>
          <a:p>
            <a:r>
              <a:rPr lang="en-ZA" sz="2800" dirty="0" smtClean="0">
                <a:solidFill>
                  <a:schemeClr val="tx1">
                    <a:lumMod val="65000"/>
                    <a:lumOff val="35000"/>
                  </a:schemeClr>
                </a:solidFill>
                <a:latin typeface="Century Gothic" panose="020B0502020202020204" pitchFamily="34" charset="0"/>
              </a:rPr>
              <a:t>Mr Dhaya Govender</a:t>
            </a:r>
          </a:p>
          <a:p>
            <a:r>
              <a:rPr lang="en-ZA" sz="2800" dirty="0" smtClean="0">
                <a:solidFill>
                  <a:schemeClr val="tx1">
                    <a:lumMod val="65000"/>
                    <a:lumOff val="35000"/>
                  </a:schemeClr>
                </a:solidFill>
                <a:latin typeface="Century Gothic" panose="020B0502020202020204" pitchFamily="34" charset="0"/>
              </a:rPr>
              <a:t>DDG: </a:t>
            </a:r>
            <a:r>
              <a:rPr lang="en-ZA" sz="2800" dirty="0">
                <a:solidFill>
                  <a:schemeClr val="tx1">
                    <a:lumMod val="65000"/>
                    <a:lumOff val="35000"/>
                  </a:schemeClr>
                </a:solidFill>
                <a:latin typeface="Century Gothic" panose="020B0502020202020204" pitchFamily="34" charset="0"/>
              </a:rPr>
              <a:t>Small Harbours and State Coastal Property Development Unit</a:t>
            </a:r>
          </a:p>
          <a:p>
            <a:r>
              <a:rPr lang="en-ZA" sz="2800" dirty="0" smtClean="0">
                <a:solidFill>
                  <a:schemeClr val="tx1">
                    <a:lumMod val="65000"/>
                    <a:lumOff val="35000"/>
                  </a:schemeClr>
                </a:solidFill>
                <a:latin typeface="Century Gothic" panose="020B0502020202020204" pitchFamily="34" charset="0"/>
              </a:rPr>
              <a:t>Tel: (012) 406 2195</a:t>
            </a:r>
          </a:p>
          <a:p>
            <a:r>
              <a:rPr lang="en-ZA" sz="2800" dirty="0" smtClean="0">
                <a:solidFill>
                  <a:schemeClr val="tx1">
                    <a:lumMod val="65000"/>
                    <a:lumOff val="35000"/>
                  </a:schemeClr>
                </a:solidFill>
                <a:latin typeface="Century Gothic" panose="020B0502020202020204" pitchFamily="34" charset="0"/>
              </a:rPr>
              <a:t>Cell: 082 924 4930</a:t>
            </a:r>
          </a:p>
          <a:p>
            <a:r>
              <a:rPr lang="en-ZA" sz="2800" dirty="0" smtClean="0">
                <a:solidFill>
                  <a:schemeClr val="tx1">
                    <a:lumMod val="65000"/>
                    <a:lumOff val="35000"/>
                  </a:schemeClr>
                </a:solidFill>
                <a:latin typeface="Century Gothic" panose="020B0502020202020204" pitchFamily="34" charset="0"/>
              </a:rPr>
              <a:t>E-mail: Dhaya.Govender@dpw.gov.za</a:t>
            </a:r>
            <a:endParaRPr lang="en-ZA" sz="2800" dirty="0">
              <a:solidFill>
                <a:schemeClr val="tx1">
                  <a:lumMod val="65000"/>
                  <a:lumOff val="35000"/>
                </a:schemeClr>
              </a:solidFill>
            </a:endParaRPr>
          </a:p>
          <a:p>
            <a:pPr marL="905374" lvl="1" indent="-457291">
              <a:buFont typeface="Arial" panose="020B0604020202020204" pitchFamily="34" charset="0"/>
              <a:buChar char="•"/>
            </a:pPr>
            <a:endParaRPr lang="en-ZA" sz="2800" dirty="0">
              <a:solidFill>
                <a:schemeClr val="tx1"/>
              </a:solidFill>
              <a:latin typeface="Century Gothic" panose="020B0502020202020204" pitchFamily="34" charset="0"/>
            </a:endParaRPr>
          </a:p>
          <a:p>
            <a:pPr marL="9525" indent="-19050"/>
            <a:endParaRPr lang="en-ZA" sz="2800" dirty="0" smtClean="0">
              <a:solidFill>
                <a:schemeClr val="tx1">
                  <a:lumMod val="65000"/>
                  <a:lumOff val="35000"/>
                </a:schemeClr>
              </a:solidFill>
              <a:latin typeface="Century Gothic" panose="020B0502020202020204" pitchFamily="34" charset="0"/>
            </a:endParaRPr>
          </a:p>
          <a:p>
            <a:pPr marL="9525" indent="-19050"/>
            <a:endParaRPr lang="en-ZA" sz="2800" dirty="0" smtClean="0">
              <a:solidFill>
                <a:schemeClr val="tx1">
                  <a:lumMod val="65000"/>
                  <a:lumOff val="35000"/>
                </a:schemeClr>
              </a:solidFill>
              <a:latin typeface="Century Gothic" panose="020B0502020202020204" pitchFamily="34" charset="0"/>
            </a:endParaRPr>
          </a:p>
          <a:p>
            <a:pPr marL="448174" indent="-457291"/>
            <a:endParaRPr lang="en-ZA" sz="2800" dirty="0">
              <a:solidFill>
                <a:schemeClr val="tx1">
                  <a:lumMod val="65000"/>
                  <a:lumOff val="35000"/>
                </a:schemeClr>
              </a:solidFill>
              <a:latin typeface="Century Gothic" panose="020B0502020202020204" pitchFamily="34" charset="0"/>
            </a:endParaRPr>
          </a:p>
          <a:p>
            <a:endParaRPr lang="en-ZA" sz="2800" dirty="0" smtClean="0">
              <a:solidFill>
                <a:schemeClr val="tx1">
                  <a:lumMod val="65000"/>
                  <a:lumOff val="35000"/>
                </a:schemeClr>
              </a:solidFill>
              <a:latin typeface="Century Gothic" panose="020B0502020202020204" pitchFamily="34" charset="0"/>
            </a:endParaRPr>
          </a:p>
        </p:txBody>
      </p:sp>
      <p:sp>
        <p:nvSpPr>
          <p:cNvPr id="5" name="Title 1"/>
          <p:cNvSpPr>
            <a:spLocks noGrp="1"/>
          </p:cNvSpPr>
          <p:nvPr>
            <p:ph type="title"/>
          </p:nvPr>
        </p:nvSpPr>
        <p:spPr>
          <a:xfrm>
            <a:off x="152400" y="296982"/>
            <a:ext cx="11893709" cy="1489639"/>
          </a:xfrm>
        </p:spPr>
        <p:txBody>
          <a:bodyPr vert="horz" lIns="91440" tIns="45720" rIns="91440" bIns="45720" rtlCol="0" anchor="b">
            <a:normAutofit/>
          </a:bodyPr>
          <a:lstStyle/>
          <a:p>
            <a:r>
              <a:rPr lang="en-ZA" dirty="0" smtClean="0">
                <a:latin typeface="Calibri" panose="020F0502020204030204" pitchFamily="34" charset="0"/>
              </a:rPr>
              <a:t>10.	 CONTACT DETAILS</a:t>
            </a:r>
            <a:endParaRPr lang="en-ZA" dirty="0">
              <a:latin typeface="Calibri" panose="020F0502020204030204" pitchFamily="34" charset="0"/>
            </a:endParaRPr>
          </a:p>
        </p:txBody>
      </p:sp>
    </p:spTree>
    <p:extLst>
      <p:ext uri="{BB962C8B-B14F-4D97-AF65-F5344CB8AC3E}">
        <p14:creationId xmlns:p14="http://schemas.microsoft.com/office/powerpoint/2010/main" xmlns="" val="3647432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indent="-620713"/>
            <a:r>
              <a:rPr lang="en-ZA" sz="3600" dirty="0" smtClean="0">
                <a:latin typeface="Calibri" panose="020F0502020204030204" pitchFamily="34" charset="0"/>
              </a:rPr>
              <a:t>2.	PROBLEM </a:t>
            </a:r>
            <a:r>
              <a:rPr lang="en-ZA" sz="3600" dirty="0">
                <a:latin typeface="Calibri" panose="020F0502020204030204" pitchFamily="34" charset="0"/>
              </a:rPr>
              <a:t>STATEMENT</a:t>
            </a:r>
          </a:p>
        </p:txBody>
      </p:sp>
      <p:sp>
        <p:nvSpPr>
          <p:cNvPr id="3" name="Content Placeholder 2"/>
          <p:cNvSpPr>
            <a:spLocks noGrp="1"/>
          </p:cNvSpPr>
          <p:nvPr>
            <p:ph idx="1"/>
          </p:nvPr>
        </p:nvSpPr>
        <p:spPr>
          <a:xfrm>
            <a:off x="737160" y="2187575"/>
            <a:ext cx="10574766" cy="5447013"/>
          </a:xfrm>
        </p:spPr>
        <p:txBody>
          <a:bodyPr>
            <a:noAutofit/>
          </a:bodyPr>
          <a:lstStyle/>
          <a:p>
            <a:pPr marL="560182" indent="-514453" algn="just">
              <a:lnSpc>
                <a:spcPct val="80000"/>
              </a:lnSpc>
              <a:spcBef>
                <a:spcPts val="0"/>
              </a:spcBef>
              <a:spcAft>
                <a:spcPts val="600"/>
              </a:spcAft>
              <a:buFont typeface="+mj-lt"/>
              <a:buAutoNum type="arabicPeriod" startAt="9"/>
            </a:pPr>
            <a:r>
              <a:rPr lang="en-US" sz="2400" dirty="0" smtClean="0">
                <a:latin typeface="Calibri" panose="020F0502020204030204" pitchFamily="34" charset="0"/>
              </a:rPr>
              <a:t>Non-existence </a:t>
            </a:r>
            <a:r>
              <a:rPr lang="en-US" sz="2400" dirty="0">
                <a:latin typeface="Calibri" panose="020F0502020204030204" pitchFamily="34" charset="0"/>
              </a:rPr>
              <a:t>of land zoning or </a:t>
            </a:r>
            <a:r>
              <a:rPr lang="en-US" sz="2400" dirty="0" err="1">
                <a:latin typeface="Calibri" panose="020F0502020204030204" pitchFamily="34" charset="0"/>
              </a:rPr>
              <a:t>utilisation</a:t>
            </a:r>
            <a:r>
              <a:rPr lang="en-US" sz="2400" dirty="0">
                <a:latin typeface="Calibri" panose="020F0502020204030204" pitchFamily="34" charset="0"/>
              </a:rPr>
              <a:t> system has resulted in haphazard development taking place over the years</a:t>
            </a:r>
          </a:p>
          <a:p>
            <a:pPr marL="560182" indent="-514453" algn="just">
              <a:lnSpc>
                <a:spcPct val="80000"/>
              </a:lnSpc>
              <a:spcBef>
                <a:spcPts val="0"/>
              </a:spcBef>
              <a:spcAft>
                <a:spcPts val="600"/>
              </a:spcAft>
              <a:buFont typeface="+mj-lt"/>
              <a:buAutoNum type="arabicPeriod" startAt="9"/>
            </a:pPr>
            <a:r>
              <a:rPr lang="en-US" sz="2400" dirty="0">
                <a:latin typeface="Calibri" panose="020F0502020204030204" pitchFamily="34" charset="0"/>
              </a:rPr>
              <a:t>No established budget for development purposes</a:t>
            </a:r>
          </a:p>
          <a:p>
            <a:pPr marL="560182" indent="-514453" algn="just">
              <a:lnSpc>
                <a:spcPct val="80000"/>
              </a:lnSpc>
              <a:spcBef>
                <a:spcPts val="0"/>
              </a:spcBef>
              <a:spcAft>
                <a:spcPts val="600"/>
              </a:spcAft>
              <a:buFont typeface="+mj-lt"/>
              <a:buAutoNum type="arabicPeriod" startAt="9"/>
            </a:pPr>
            <a:r>
              <a:rPr lang="en-US" sz="2400" dirty="0">
                <a:latin typeface="Calibri" panose="020F0502020204030204" pitchFamily="34" charset="0"/>
              </a:rPr>
              <a:t>No plan  to improve the overall functionality, aesthetics and day to day operations of the </a:t>
            </a:r>
            <a:r>
              <a:rPr lang="en-US" sz="2400" dirty="0" err="1">
                <a:latin typeface="Calibri" panose="020F0502020204030204" pitchFamily="34" charset="0"/>
              </a:rPr>
              <a:t>harbours</a:t>
            </a:r>
            <a:r>
              <a:rPr lang="en-US" sz="2400" dirty="0">
                <a:latin typeface="Calibri" panose="020F0502020204030204" pitchFamily="34" charset="0"/>
              </a:rPr>
              <a:t> exists</a:t>
            </a:r>
          </a:p>
          <a:p>
            <a:pPr marL="560182" indent="-514453" algn="just">
              <a:lnSpc>
                <a:spcPct val="80000"/>
              </a:lnSpc>
              <a:spcBef>
                <a:spcPts val="0"/>
              </a:spcBef>
              <a:spcAft>
                <a:spcPts val="600"/>
              </a:spcAft>
              <a:buFont typeface="+mj-lt"/>
              <a:buAutoNum type="arabicPeriod" startAt="9"/>
            </a:pPr>
            <a:endParaRPr lang="en-ZA" sz="2400" dirty="0">
              <a:latin typeface="Calibri" panose="020F0502020204030204" pitchFamily="34" charset="0"/>
            </a:endParaRPr>
          </a:p>
          <a:p>
            <a:pPr marL="560182" indent="-514453" algn="just">
              <a:lnSpc>
                <a:spcPct val="80000"/>
              </a:lnSpc>
              <a:spcBef>
                <a:spcPts val="0"/>
              </a:spcBef>
              <a:spcAft>
                <a:spcPts val="600"/>
              </a:spcAft>
              <a:buFont typeface="+mj-lt"/>
              <a:buAutoNum type="arabicPeriod"/>
            </a:pPr>
            <a:endParaRPr lang="en-ZA" sz="2400" dirty="0">
              <a:latin typeface="Calibri" panose="020F0502020204030204" pitchFamily="34" charset="0"/>
            </a:endParaRPr>
          </a:p>
        </p:txBody>
      </p:sp>
    </p:spTree>
    <p:extLst>
      <p:ext uri="{BB962C8B-B14F-4D97-AF65-F5344CB8AC3E}">
        <p14:creationId xmlns:p14="http://schemas.microsoft.com/office/powerpoint/2010/main" xmlns="" val="1661103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5575" y="7750077"/>
            <a:ext cx="251460" cy="228600"/>
          </a:xfrm>
          <a:prstGeom prst="rect">
            <a:avLst/>
          </a:prstGeom>
        </p:spPr>
        <p:txBody>
          <a:bodyPr vert="horz" wrap="square" lIns="0" tIns="0" rIns="0" bIns="0" rtlCol="0">
            <a:spAutoFit/>
          </a:bodyPr>
          <a:lstStyle/>
          <a:p>
            <a:pPr marL="12700">
              <a:lnSpc>
                <a:spcPct val="100000"/>
              </a:lnSpc>
            </a:pPr>
            <a:r>
              <a:rPr sz="1600" b="1" spc="-20" dirty="0">
                <a:solidFill>
                  <a:srgbClr val="595959"/>
                </a:solidFill>
                <a:latin typeface="Century Gothic"/>
                <a:cs typeface="Century Gothic"/>
              </a:rPr>
              <a:t>56</a:t>
            </a:r>
            <a:endParaRPr sz="1600" dirty="0">
              <a:latin typeface="Century Gothic"/>
              <a:cs typeface="Century Gothic"/>
            </a:endParaRPr>
          </a:p>
        </p:txBody>
      </p:sp>
      <p:sp>
        <p:nvSpPr>
          <p:cNvPr id="3" name="object 3"/>
          <p:cNvSpPr/>
          <p:nvPr/>
        </p:nvSpPr>
        <p:spPr>
          <a:xfrm>
            <a:off x="0" y="3677412"/>
            <a:ext cx="594360" cy="2106295"/>
          </a:xfrm>
          <a:custGeom>
            <a:avLst/>
            <a:gdLst/>
            <a:ahLst/>
            <a:cxnLst/>
            <a:rect l="l" t="t" r="r" b="b"/>
            <a:pathLst>
              <a:path w="594360" h="2106295">
                <a:moveTo>
                  <a:pt x="0" y="2106167"/>
                </a:moveTo>
                <a:lnTo>
                  <a:pt x="594359" y="2106167"/>
                </a:lnTo>
                <a:lnTo>
                  <a:pt x="594359" y="0"/>
                </a:lnTo>
                <a:lnTo>
                  <a:pt x="0" y="0"/>
                </a:lnTo>
                <a:lnTo>
                  <a:pt x="0" y="2106167"/>
                </a:lnTo>
                <a:close/>
              </a:path>
            </a:pathLst>
          </a:custGeom>
          <a:solidFill>
            <a:srgbClr val="E8B54D"/>
          </a:solidFill>
        </p:spPr>
        <p:txBody>
          <a:bodyPr wrap="square" lIns="0" tIns="0" rIns="0" bIns="0" rtlCol="0"/>
          <a:lstStyle/>
          <a:p>
            <a:endParaRPr dirty="0"/>
          </a:p>
        </p:txBody>
      </p:sp>
      <p:sp>
        <p:nvSpPr>
          <p:cNvPr id="4" name="object 4"/>
          <p:cNvSpPr/>
          <p:nvPr/>
        </p:nvSpPr>
        <p:spPr>
          <a:xfrm>
            <a:off x="879347" y="7677911"/>
            <a:ext cx="1714500" cy="652272"/>
          </a:xfrm>
          <a:prstGeom prst="rect">
            <a:avLst/>
          </a:prstGeom>
          <a:blipFill>
            <a:blip r:embed="rId3"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5" name="object 5"/>
          <p:cNvSpPr txBox="1"/>
          <p:nvPr/>
        </p:nvSpPr>
        <p:spPr>
          <a:xfrm>
            <a:off x="1218375" y="3667142"/>
            <a:ext cx="4142740" cy="2165985"/>
          </a:xfrm>
          <a:prstGeom prst="rect">
            <a:avLst/>
          </a:prstGeom>
        </p:spPr>
        <p:txBody>
          <a:bodyPr vert="horz" wrap="square" lIns="0" tIns="0" rIns="0" bIns="0" rtlCol="0">
            <a:spAutoFit/>
          </a:bodyPr>
          <a:lstStyle/>
          <a:p>
            <a:pPr marL="241300" indent="-228600">
              <a:lnSpc>
                <a:spcPct val="100000"/>
              </a:lnSpc>
              <a:buClr>
                <a:srgbClr val="595959"/>
              </a:buClr>
              <a:buSzPct val="78571"/>
              <a:buFont typeface="Arial"/>
              <a:buChar char="•"/>
              <a:tabLst>
                <a:tab pos="241935" algn="l"/>
              </a:tabLst>
            </a:pPr>
            <a:r>
              <a:rPr sz="1400" dirty="0">
                <a:solidFill>
                  <a:srgbClr val="595959"/>
                </a:solidFill>
                <a:latin typeface="Century Gothic"/>
                <a:cs typeface="Century Gothic"/>
              </a:rPr>
              <a:t>N</a:t>
            </a:r>
            <a:r>
              <a:rPr sz="1400" spc="-5" dirty="0">
                <a:solidFill>
                  <a:srgbClr val="595959"/>
                </a:solidFill>
                <a:latin typeface="Century Gothic"/>
                <a:cs typeface="Century Gothic"/>
              </a:rPr>
              <a:t>a</a:t>
            </a:r>
            <a:r>
              <a:rPr sz="1400" spc="-10" dirty="0">
                <a:solidFill>
                  <a:srgbClr val="595959"/>
                </a:solidFill>
                <a:latin typeface="Century Gothic"/>
                <a:cs typeface="Century Gothic"/>
              </a:rPr>
              <a:t>t</a:t>
            </a:r>
            <a:r>
              <a:rPr sz="1400" spc="15" dirty="0">
                <a:solidFill>
                  <a:srgbClr val="595959"/>
                </a:solidFill>
                <a:latin typeface="Century Gothic"/>
                <a:cs typeface="Century Gothic"/>
              </a:rPr>
              <a:t>i</a:t>
            </a:r>
            <a:r>
              <a:rPr sz="1400" dirty="0">
                <a:solidFill>
                  <a:srgbClr val="595959"/>
                </a:solidFill>
                <a:latin typeface="Century Gothic"/>
                <a:cs typeface="Century Gothic"/>
              </a:rPr>
              <a:t>o</a:t>
            </a:r>
            <a:r>
              <a:rPr sz="1400" spc="-5" dirty="0">
                <a:solidFill>
                  <a:srgbClr val="595959"/>
                </a:solidFill>
                <a:latin typeface="Century Gothic"/>
                <a:cs typeface="Century Gothic"/>
              </a:rPr>
              <a:t>n</a:t>
            </a:r>
            <a:r>
              <a:rPr sz="1400" spc="-15" dirty="0">
                <a:solidFill>
                  <a:srgbClr val="595959"/>
                </a:solidFill>
                <a:latin typeface="Century Gothic"/>
                <a:cs typeface="Century Gothic"/>
              </a:rPr>
              <a:t>a</a:t>
            </a:r>
            <a:r>
              <a:rPr sz="1400" dirty="0">
                <a:solidFill>
                  <a:srgbClr val="595959"/>
                </a:solidFill>
                <a:latin typeface="Century Gothic"/>
                <a:cs typeface="Century Gothic"/>
              </a:rPr>
              <a:t>l</a:t>
            </a:r>
            <a:r>
              <a:rPr sz="1400" dirty="0">
                <a:solidFill>
                  <a:srgbClr val="595959"/>
                </a:solidFill>
                <a:latin typeface="Times New Roman"/>
                <a:cs typeface="Times New Roman"/>
              </a:rPr>
              <a:t> </a:t>
            </a:r>
            <a:r>
              <a:rPr sz="1400" spc="-5" dirty="0">
                <a:solidFill>
                  <a:srgbClr val="595959"/>
                </a:solidFill>
                <a:latin typeface="Century Gothic"/>
                <a:cs typeface="Century Gothic"/>
              </a:rPr>
              <a:t>Depar</a:t>
            </a:r>
            <a:r>
              <a:rPr sz="1400" spc="-10" dirty="0">
                <a:solidFill>
                  <a:srgbClr val="595959"/>
                </a:solidFill>
                <a:latin typeface="Century Gothic"/>
                <a:cs typeface="Century Gothic"/>
              </a:rPr>
              <a:t>t</a:t>
            </a:r>
            <a:r>
              <a:rPr sz="1400" dirty="0">
                <a:solidFill>
                  <a:srgbClr val="595959"/>
                </a:solidFill>
                <a:latin typeface="Century Gothic"/>
                <a:cs typeface="Century Gothic"/>
              </a:rPr>
              <a:t>ment</a:t>
            </a:r>
            <a:r>
              <a:rPr sz="1400" spc="25" dirty="0">
                <a:solidFill>
                  <a:srgbClr val="595959"/>
                </a:solidFill>
                <a:latin typeface="Times New Roman"/>
                <a:cs typeface="Times New Roman"/>
              </a:rPr>
              <a:t> </a:t>
            </a:r>
            <a:r>
              <a:rPr sz="1400" dirty="0">
                <a:solidFill>
                  <a:srgbClr val="595959"/>
                </a:solidFill>
                <a:latin typeface="Century Gothic"/>
                <a:cs typeface="Century Gothic"/>
              </a:rPr>
              <a:t>of</a:t>
            </a:r>
            <a:r>
              <a:rPr sz="1400" spc="25" dirty="0">
                <a:solidFill>
                  <a:srgbClr val="595959"/>
                </a:solidFill>
                <a:latin typeface="Times New Roman"/>
                <a:cs typeface="Times New Roman"/>
              </a:rPr>
              <a:t> </a:t>
            </a:r>
            <a:r>
              <a:rPr sz="1400" dirty="0">
                <a:solidFill>
                  <a:srgbClr val="595959"/>
                </a:solidFill>
                <a:latin typeface="Century Gothic"/>
                <a:cs typeface="Century Gothic"/>
              </a:rPr>
              <a:t>P</a:t>
            </a:r>
            <a:r>
              <a:rPr sz="1400" spc="-5" dirty="0">
                <a:solidFill>
                  <a:srgbClr val="595959"/>
                </a:solidFill>
                <a:latin typeface="Century Gothic"/>
                <a:cs typeface="Century Gothic"/>
              </a:rPr>
              <a:t>ub</a:t>
            </a:r>
            <a:r>
              <a:rPr sz="1400" spc="5" dirty="0">
                <a:solidFill>
                  <a:srgbClr val="595959"/>
                </a:solidFill>
                <a:latin typeface="Century Gothic"/>
                <a:cs typeface="Century Gothic"/>
              </a:rPr>
              <a:t>li</a:t>
            </a:r>
            <a:r>
              <a:rPr sz="1400" dirty="0">
                <a:solidFill>
                  <a:srgbClr val="595959"/>
                </a:solidFill>
                <a:latin typeface="Century Gothic"/>
                <a:cs typeface="Century Gothic"/>
              </a:rPr>
              <a:t>c</a:t>
            </a:r>
            <a:r>
              <a:rPr sz="1400" spc="-15" dirty="0">
                <a:solidFill>
                  <a:srgbClr val="595959"/>
                </a:solidFill>
                <a:latin typeface="Times New Roman"/>
                <a:cs typeface="Times New Roman"/>
              </a:rPr>
              <a:t> </a:t>
            </a:r>
            <a:r>
              <a:rPr sz="1400" spc="-20" dirty="0">
                <a:solidFill>
                  <a:srgbClr val="595959"/>
                </a:solidFill>
                <a:latin typeface="Century Gothic"/>
                <a:cs typeface="Century Gothic"/>
              </a:rPr>
              <a:t>W</a:t>
            </a:r>
            <a:r>
              <a:rPr sz="1400" dirty="0">
                <a:solidFill>
                  <a:srgbClr val="595959"/>
                </a:solidFill>
                <a:latin typeface="Century Gothic"/>
                <a:cs typeface="Century Gothic"/>
              </a:rPr>
              <a:t>orks</a:t>
            </a:r>
            <a:r>
              <a:rPr sz="1400" spc="35" dirty="0">
                <a:solidFill>
                  <a:srgbClr val="595959"/>
                </a:solidFill>
                <a:latin typeface="Times New Roman"/>
                <a:cs typeface="Times New Roman"/>
              </a:rPr>
              <a:t> </a:t>
            </a:r>
            <a:r>
              <a:rPr sz="1400" spc="-15" dirty="0">
                <a:solidFill>
                  <a:srgbClr val="595959"/>
                </a:solidFill>
                <a:latin typeface="Century Gothic"/>
                <a:cs typeface="Century Gothic"/>
              </a:rPr>
              <a:t>(</a:t>
            </a:r>
            <a:r>
              <a:rPr sz="1400" dirty="0">
                <a:solidFill>
                  <a:srgbClr val="595959"/>
                </a:solidFill>
                <a:latin typeface="Century Gothic"/>
                <a:cs typeface="Century Gothic"/>
              </a:rPr>
              <a:t>N</a:t>
            </a:r>
            <a:r>
              <a:rPr sz="1400" spc="-5" dirty="0">
                <a:solidFill>
                  <a:srgbClr val="595959"/>
                </a:solidFill>
                <a:latin typeface="Century Gothic"/>
                <a:cs typeface="Century Gothic"/>
              </a:rPr>
              <a:t>DP</a:t>
            </a:r>
            <a:r>
              <a:rPr sz="1400" spc="-20" dirty="0">
                <a:solidFill>
                  <a:srgbClr val="595959"/>
                </a:solidFill>
                <a:latin typeface="Century Gothic"/>
                <a:cs typeface="Century Gothic"/>
              </a:rPr>
              <a:t>W</a:t>
            </a:r>
            <a:r>
              <a:rPr sz="1400" dirty="0">
                <a:solidFill>
                  <a:srgbClr val="595959"/>
                </a:solidFill>
                <a:latin typeface="Century Gothic"/>
                <a:cs typeface="Century Gothic"/>
              </a:rPr>
              <a:t>)</a:t>
            </a:r>
            <a:endParaRPr sz="1400" dirty="0">
              <a:latin typeface="Century Gothic"/>
              <a:cs typeface="Century Gothic"/>
            </a:endParaRPr>
          </a:p>
          <a:p>
            <a:pPr marL="241300" marR="1668145" indent="-228600">
              <a:lnSpc>
                <a:spcPct val="100000"/>
              </a:lnSpc>
              <a:spcBef>
                <a:spcPts val="994"/>
              </a:spcBef>
              <a:buClr>
                <a:srgbClr val="595959"/>
              </a:buClr>
              <a:buSzPct val="78571"/>
              <a:buFont typeface="Arial"/>
              <a:buChar char="•"/>
              <a:tabLst>
                <a:tab pos="241935" algn="l"/>
              </a:tabLst>
            </a:pPr>
            <a:r>
              <a:rPr sz="1400" spc="-5" dirty="0">
                <a:solidFill>
                  <a:srgbClr val="595959"/>
                </a:solidFill>
                <a:latin typeface="Century Gothic"/>
                <a:cs typeface="Century Gothic"/>
              </a:rPr>
              <a:t>Hea</a:t>
            </a:r>
            <a:r>
              <a:rPr sz="1400" dirty="0">
                <a:solidFill>
                  <a:srgbClr val="595959"/>
                </a:solidFill>
                <a:latin typeface="Century Gothic"/>
                <a:cs typeface="Century Gothic"/>
              </a:rPr>
              <a:t>d</a:t>
            </a:r>
            <a:r>
              <a:rPr sz="1400" spc="45" dirty="0">
                <a:solidFill>
                  <a:srgbClr val="595959"/>
                </a:solidFill>
                <a:latin typeface="Times New Roman"/>
                <a:cs typeface="Times New Roman"/>
              </a:rPr>
              <a:t> </a:t>
            </a:r>
            <a:r>
              <a:rPr sz="1400" spc="-5" dirty="0">
                <a:solidFill>
                  <a:srgbClr val="595959"/>
                </a:solidFill>
                <a:latin typeface="Century Gothic"/>
                <a:cs typeface="Century Gothic"/>
              </a:rPr>
              <a:t>O</a:t>
            </a:r>
            <a:r>
              <a:rPr sz="1400" spc="5" dirty="0">
                <a:solidFill>
                  <a:srgbClr val="595959"/>
                </a:solidFill>
                <a:latin typeface="Century Gothic"/>
                <a:cs typeface="Century Gothic"/>
              </a:rPr>
              <a:t>f</a:t>
            </a:r>
            <a:r>
              <a:rPr sz="1400" dirty="0">
                <a:solidFill>
                  <a:srgbClr val="595959"/>
                </a:solidFill>
                <a:latin typeface="Century Gothic"/>
                <a:cs typeface="Century Gothic"/>
              </a:rPr>
              <a:t>f</a:t>
            </a:r>
            <a:r>
              <a:rPr sz="1400" spc="5" dirty="0">
                <a:solidFill>
                  <a:srgbClr val="595959"/>
                </a:solidFill>
                <a:latin typeface="Century Gothic"/>
                <a:cs typeface="Century Gothic"/>
              </a:rPr>
              <a:t>i</a:t>
            </a:r>
            <a:r>
              <a:rPr sz="1400" spc="-10" dirty="0">
                <a:solidFill>
                  <a:srgbClr val="595959"/>
                </a:solidFill>
                <a:latin typeface="Century Gothic"/>
                <a:cs typeface="Century Gothic"/>
              </a:rPr>
              <a:t>c</a:t>
            </a:r>
            <a:r>
              <a:rPr sz="1400" dirty="0">
                <a:solidFill>
                  <a:srgbClr val="595959"/>
                </a:solidFill>
                <a:latin typeface="Century Gothic"/>
                <a:cs typeface="Century Gothic"/>
              </a:rPr>
              <a:t>e:</a:t>
            </a:r>
            <a:r>
              <a:rPr sz="1400" spc="-10" dirty="0">
                <a:solidFill>
                  <a:srgbClr val="595959"/>
                </a:solidFill>
                <a:latin typeface="Times New Roman"/>
                <a:cs typeface="Times New Roman"/>
              </a:rPr>
              <a:t> </a:t>
            </a:r>
            <a:r>
              <a:rPr sz="1400" dirty="0">
                <a:solidFill>
                  <a:srgbClr val="595959"/>
                </a:solidFill>
                <a:latin typeface="Century Gothic"/>
                <a:cs typeface="Century Gothic"/>
              </a:rPr>
              <a:t>P</a:t>
            </a:r>
            <a:r>
              <a:rPr sz="1400" spc="-5" dirty="0">
                <a:solidFill>
                  <a:srgbClr val="595959"/>
                </a:solidFill>
                <a:latin typeface="Century Gothic"/>
                <a:cs typeface="Century Gothic"/>
              </a:rPr>
              <a:t>ub</a:t>
            </a:r>
            <a:r>
              <a:rPr sz="1400" spc="5" dirty="0">
                <a:solidFill>
                  <a:srgbClr val="595959"/>
                </a:solidFill>
                <a:latin typeface="Century Gothic"/>
                <a:cs typeface="Century Gothic"/>
              </a:rPr>
              <a:t>li</a:t>
            </a:r>
            <a:r>
              <a:rPr sz="1400" dirty="0">
                <a:solidFill>
                  <a:srgbClr val="595959"/>
                </a:solidFill>
                <a:latin typeface="Century Gothic"/>
                <a:cs typeface="Century Gothic"/>
              </a:rPr>
              <a:t>c</a:t>
            </a:r>
            <a:r>
              <a:rPr sz="1400" spc="-15" dirty="0">
                <a:solidFill>
                  <a:srgbClr val="595959"/>
                </a:solidFill>
                <a:latin typeface="Times New Roman"/>
                <a:cs typeface="Times New Roman"/>
              </a:rPr>
              <a:t> </a:t>
            </a:r>
            <a:r>
              <a:rPr sz="1400" spc="-20" dirty="0">
                <a:solidFill>
                  <a:srgbClr val="595959"/>
                </a:solidFill>
                <a:latin typeface="Century Gothic"/>
                <a:cs typeface="Century Gothic"/>
              </a:rPr>
              <a:t>W</a:t>
            </a:r>
            <a:r>
              <a:rPr sz="1400" dirty="0">
                <a:solidFill>
                  <a:srgbClr val="595959"/>
                </a:solidFill>
                <a:latin typeface="Century Gothic"/>
                <a:cs typeface="Century Gothic"/>
              </a:rPr>
              <a:t>orks</a:t>
            </a:r>
            <a:r>
              <a:rPr sz="1400" dirty="0">
                <a:solidFill>
                  <a:srgbClr val="595959"/>
                </a:solidFill>
                <a:latin typeface="Times New Roman"/>
                <a:cs typeface="Times New Roman"/>
              </a:rPr>
              <a:t> </a:t>
            </a:r>
            <a:r>
              <a:rPr sz="1400" dirty="0">
                <a:solidFill>
                  <a:srgbClr val="595959"/>
                </a:solidFill>
                <a:latin typeface="Century Gothic"/>
                <a:cs typeface="Century Gothic"/>
              </a:rPr>
              <a:t>CGO</a:t>
            </a:r>
            <a:r>
              <a:rPr sz="1400" spc="20" dirty="0">
                <a:solidFill>
                  <a:srgbClr val="595959"/>
                </a:solidFill>
                <a:latin typeface="Times New Roman"/>
                <a:cs typeface="Times New Roman"/>
              </a:rPr>
              <a:t> </a:t>
            </a:r>
            <a:r>
              <a:rPr sz="1400" spc="-5" dirty="0">
                <a:solidFill>
                  <a:srgbClr val="595959"/>
                </a:solidFill>
                <a:latin typeface="Century Gothic"/>
                <a:cs typeface="Century Gothic"/>
              </a:rPr>
              <a:t>Bu</a:t>
            </a:r>
            <a:r>
              <a:rPr sz="1400" spc="10" dirty="0">
                <a:solidFill>
                  <a:srgbClr val="595959"/>
                </a:solidFill>
                <a:latin typeface="Century Gothic"/>
                <a:cs typeface="Century Gothic"/>
              </a:rPr>
              <a:t>i</a:t>
            </a:r>
            <a:r>
              <a:rPr sz="1400" spc="5" dirty="0">
                <a:solidFill>
                  <a:srgbClr val="595959"/>
                </a:solidFill>
                <a:latin typeface="Century Gothic"/>
                <a:cs typeface="Century Gothic"/>
              </a:rPr>
              <a:t>l</a:t>
            </a:r>
            <a:r>
              <a:rPr sz="1400" spc="-15" dirty="0">
                <a:solidFill>
                  <a:srgbClr val="595959"/>
                </a:solidFill>
                <a:latin typeface="Century Gothic"/>
                <a:cs typeface="Century Gothic"/>
              </a:rPr>
              <a:t>d</a:t>
            </a:r>
            <a:r>
              <a:rPr sz="1400" spc="5" dirty="0">
                <a:solidFill>
                  <a:srgbClr val="595959"/>
                </a:solidFill>
                <a:latin typeface="Century Gothic"/>
                <a:cs typeface="Century Gothic"/>
              </a:rPr>
              <a:t>i</a:t>
            </a:r>
            <a:r>
              <a:rPr sz="1400" spc="-20" dirty="0">
                <a:solidFill>
                  <a:srgbClr val="595959"/>
                </a:solidFill>
                <a:latin typeface="Century Gothic"/>
                <a:cs typeface="Century Gothic"/>
              </a:rPr>
              <a:t>n</a:t>
            </a:r>
            <a:r>
              <a:rPr sz="1400" dirty="0">
                <a:solidFill>
                  <a:srgbClr val="595959"/>
                </a:solidFill>
                <a:latin typeface="Century Gothic"/>
                <a:cs typeface="Century Gothic"/>
              </a:rPr>
              <a:t>g</a:t>
            </a:r>
            <a:endParaRPr sz="1400" dirty="0">
              <a:latin typeface="Century Gothic"/>
              <a:cs typeface="Century Gothic"/>
            </a:endParaRPr>
          </a:p>
          <a:p>
            <a:pPr marL="241300" marR="1713864">
              <a:lnSpc>
                <a:spcPct val="100000"/>
              </a:lnSpc>
            </a:pPr>
            <a:r>
              <a:rPr sz="1400" dirty="0">
                <a:solidFill>
                  <a:srgbClr val="595959"/>
                </a:solidFill>
                <a:latin typeface="Century Gothic"/>
                <a:cs typeface="Century Gothic"/>
              </a:rPr>
              <a:t>C</a:t>
            </a:r>
            <a:r>
              <a:rPr sz="1400" spc="-10" dirty="0">
                <a:solidFill>
                  <a:srgbClr val="595959"/>
                </a:solidFill>
                <a:latin typeface="Century Gothic"/>
                <a:cs typeface="Century Gothic"/>
              </a:rPr>
              <a:t>n</a:t>
            </a:r>
            <a:r>
              <a:rPr sz="1400" dirty="0">
                <a:solidFill>
                  <a:srgbClr val="595959"/>
                </a:solidFill>
                <a:latin typeface="Century Gothic"/>
                <a:cs typeface="Century Gothic"/>
              </a:rPr>
              <a:t>r</a:t>
            </a:r>
            <a:r>
              <a:rPr sz="1400" spc="30" dirty="0">
                <a:solidFill>
                  <a:srgbClr val="595959"/>
                </a:solidFill>
                <a:latin typeface="Times New Roman"/>
                <a:cs typeface="Times New Roman"/>
              </a:rPr>
              <a:t> </a:t>
            </a:r>
            <a:r>
              <a:rPr sz="1400" spc="-5" dirty="0">
                <a:solidFill>
                  <a:srgbClr val="595959"/>
                </a:solidFill>
                <a:latin typeface="Century Gothic"/>
                <a:cs typeface="Century Gothic"/>
              </a:rPr>
              <a:t>Bosma</a:t>
            </a:r>
            <a:r>
              <a:rPr sz="1400" dirty="0">
                <a:solidFill>
                  <a:srgbClr val="595959"/>
                </a:solidFill>
                <a:latin typeface="Century Gothic"/>
                <a:cs typeface="Century Gothic"/>
              </a:rPr>
              <a:t>n</a:t>
            </a:r>
            <a:r>
              <a:rPr sz="1400" spc="20" dirty="0">
                <a:solidFill>
                  <a:srgbClr val="595959"/>
                </a:solidFill>
                <a:latin typeface="Times New Roman"/>
                <a:cs typeface="Times New Roman"/>
              </a:rPr>
              <a:t> </a:t>
            </a:r>
            <a:r>
              <a:rPr sz="1400" spc="-5" dirty="0">
                <a:solidFill>
                  <a:srgbClr val="595959"/>
                </a:solidFill>
                <a:latin typeface="Century Gothic"/>
                <a:cs typeface="Century Gothic"/>
              </a:rPr>
              <a:t>an</a:t>
            </a:r>
            <a:r>
              <a:rPr sz="1400" dirty="0">
                <a:solidFill>
                  <a:srgbClr val="595959"/>
                </a:solidFill>
                <a:latin typeface="Century Gothic"/>
                <a:cs typeface="Century Gothic"/>
              </a:rPr>
              <a:t>d</a:t>
            </a:r>
            <a:r>
              <a:rPr sz="1400" spc="25" dirty="0">
                <a:solidFill>
                  <a:srgbClr val="595959"/>
                </a:solidFill>
                <a:latin typeface="Times New Roman"/>
                <a:cs typeface="Times New Roman"/>
              </a:rPr>
              <a:t> </a:t>
            </a:r>
            <a:r>
              <a:rPr sz="1400" spc="15" dirty="0">
                <a:solidFill>
                  <a:srgbClr val="595959"/>
                </a:solidFill>
                <a:latin typeface="Century Gothic"/>
                <a:cs typeface="Century Gothic"/>
              </a:rPr>
              <a:t>M</a:t>
            </a:r>
            <a:r>
              <a:rPr sz="1400" spc="-5" dirty="0">
                <a:solidFill>
                  <a:srgbClr val="595959"/>
                </a:solidFill>
                <a:latin typeface="Century Gothic"/>
                <a:cs typeface="Century Gothic"/>
              </a:rPr>
              <a:t>ad</a:t>
            </a:r>
            <a:r>
              <a:rPr sz="1400" spc="15" dirty="0">
                <a:solidFill>
                  <a:srgbClr val="595959"/>
                </a:solidFill>
                <a:latin typeface="Century Gothic"/>
                <a:cs typeface="Century Gothic"/>
              </a:rPr>
              <a:t>i</a:t>
            </a:r>
            <a:r>
              <a:rPr sz="1400" spc="-10" dirty="0">
                <a:solidFill>
                  <a:srgbClr val="595959"/>
                </a:solidFill>
                <a:latin typeface="Century Gothic"/>
                <a:cs typeface="Century Gothic"/>
              </a:rPr>
              <a:t>b</a:t>
            </a:r>
            <a:r>
              <a:rPr sz="1400" dirty="0">
                <a:solidFill>
                  <a:srgbClr val="595959"/>
                </a:solidFill>
                <a:latin typeface="Century Gothic"/>
                <a:cs typeface="Century Gothic"/>
              </a:rPr>
              <a:t>a</a:t>
            </a:r>
            <a:r>
              <a:rPr sz="1400" dirty="0">
                <a:solidFill>
                  <a:srgbClr val="595959"/>
                </a:solidFill>
                <a:latin typeface="Times New Roman"/>
                <a:cs typeface="Times New Roman"/>
              </a:rPr>
              <a:t> </a:t>
            </a:r>
            <a:r>
              <a:rPr sz="1400" dirty="0">
                <a:solidFill>
                  <a:srgbClr val="595959"/>
                </a:solidFill>
                <a:latin typeface="Century Gothic"/>
                <a:cs typeface="Century Gothic"/>
              </a:rPr>
              <a:t>P</a:t>
            </a:r>
            <a:r>
              <a:rPr sz="1400" spc="-10" dirty="0">
                <a:solidFill>
                  <a:srgbClr val="595959"/>
                </a:solidFill>
                <a:latin typeface="Century Gothic"/>
                <a:cs typeface="Century Gothic"/>
              </a:rPr>
              <a:t>r</a:t>
            </a:r>
            <a:r>
              <a:rPr sz="1400" dirty="0">
                <a:solidFill>
                  <a:srgbClr val="595959"/>
                </a:solidFill>
                <a:latin typeface="Century Gothic"/>
                <a:cs typeface="Century Gothic"/>
              </a:rPr>
              <a:t>e</a:t>
            </a:r>
            <a:r>
              <a:rPr sz="1400" spc="-10" dirty="0">
                <a:solidFill>
                  <a:srgbClr val="595959"/>
                </a:solidFill>
                <a:latin typeface="Century Gothic"/>
                <a:cs typeface="Century Gothic"/>
              </a:rPr>
              <a:t>t</a:t>
            </a:r>
            <a:r>
              <a:rPr sz="1400" dirty="0">
                <a:solidFill>
                  <a:srgbClr val="595959"/>
                </a:solidFill>
                <a:latin typeface="Century Gothic"/>
                <a:cs typeface="Century Gothic"/>
              </a:rPr>
              <a:t>or</a:t>
            </a:r>
            <a:r>
              <a:rPr sz="1400" spc="15" dirty="0">
                <a:solidFill>
                  <a:srgbClr val="595959"/>
                </a:solidFill>
                <a:latin typeface="Century Gothic"/>
                <a:cs typeface="Century Gothic"/>
              </a:rPr>
              <a:t>i</a:t>
            </a:r>
            <a:r>
              <a:rPr sz="1400" dirty="0">
                <a:solidFill>
                  <a:srgbClr val="595959"/>
                </a:solidFill>
                <a:latin typeface="Century Gothic"/>
                <a:cs typeface="Century Gothic"/>
              </a:rPr>
              <a:t>a</a:t>
            </a:r>
            <a:r>
              <a:rPr sz="1400" spc="20" dirty="0">
                <a:solidFill>
                  <a:srgbClr val="595959"/>
                </a:solidFill>
                <a:latin typeface="Times New Roman"/>
                <a:cs typeface="Times New Roman"/>
              </a:rPr>
              <a:t> </a:t>
            </a:r>
            <a:r>
              <a:rPr sz="1400" dirty="0">
                <a:solidFill>
                  <a:srgbClr val="595959"/>
                </a:solidFill>
                <a:latin typeface="Century Gothic"/>
                <a:cs typeface="Century Gothic"/>
              </a:rPr>
              <a:t>Ce</a:t>
            </a:r>
            <a:r>
              <a:rPr sz="1400" spc="-10" dirty="0">
                <a:solidFill>
                  <a:srgbClr val="595959"/>
                </a:solidFill>
                <a:latin typeface="Century Gothic"/>
                <a:cs typeface="Century Gothic"/>
              </a:rPr>
              <a:t>nt</a:t>
            </a:r>
            <a:r>
              <a:rPr sz="1400" dirty="0">
                <a:solidFill>
                  <a:srgbClr val="595959"/>
                </a:solidFill>
                <a:latin typeface="Century Gothic"/>
                <a:cs typeface="Century Gothic"/>
              </a:rPr>
              <a:t>ral</a:t>
            </a:r>
            <a:endParaRPr sz="1400" dirty="0">
              <a:latin typeface="Century Gothic"/>
              <a:cs typeface="Century Gothic"/>
            </a:endParaRPr>
          </a:p>
          <a:p>
            <a:pPr marL="241300">
              <a:lnSpc>
                <a:spcPct val="100000"/>
              </a:lnSpc>
            </a:pPr>
            <a:r>
              <a:rPr sz="1400" dirty="0">
                <a:solidFill>
                  <a:srgbClr val="595959"/>
                </a:solidFill>
                <a:latin typeface="Century Gothic"/>
                <a:cs typeface="Century Gothic"/>
              </a:rPr>
              <a:t>P</a:t>
            </a:r>
            <a:r>
              <a:rPr sz="1400" spc="-10" dirty="0">
                <a:solidFill>
                  <a:srgbClr val="595959"/>
                </a:solidFill>
                <a:latin typeface="Century Gothic"/>
                <a:cs typeface="Century Gothic"/>
              </a:rPr>
              <a:t>r</a:t>
            </a:r>
            <a:r>
              <a:rPr sz="1400" spc="15" dirty="0">
                <a:solidFill>
                  <a:srgbClr val="595959"/>
                </a:solidFill>
                <a:latin typeface="Century Gothic"/>
                <a:cs typeface="Century Gothic"/>
              </a:rPr>
              <a:t>i</a:t>
            </a:r>
            <a:r>
              <a:rPr sz="1400" spc="10" dirty="0">
                <a:solidFill>
                  <a:srgbClr val="595959"/>
                </a:solidFill>
                <a:latin typeface="Century Gothic"/>
                <a:cs typeface="Century Gothic"/>
              </a:rPr>
              <a:t>v</a:t>
            </a:r>
            <a:r>
              <a:rPr sz="1400" spc="-5" dirty="0">
                <a:solidFill>
                  <a:srgbClr val="595959"/>
                </a:solidFill>
                <a:latin typeface="Century Gothic"/>
                <a:cs typeface="Century Gothic"/>
              </a:rPr>
              <a:t>a</a:t>
            </a:r>
            <a:r>
              <a:rPr sz="1400" spc="-10" dirty="0">
                <a:solidFill>
                  <a:srgbClr val="595959"/>
                </a:solidFill>
                <a:latin typeface="Century Gothic"/>
                <a:cs typeface="Century Gothic"/>
              </a:rPr>
              <a:t>t</a:t>
            </a:r>
            <a:r>
              <a:rPr sz="1400" dirty="0">
                <a:solidFill>
                  <a:srgbClr val="595959"/>
                </a:solidFill>
                <a:latin typeface="Century Gothic"/>
                <a:cs typeface="Century Gothic"/>
              </a:rPr>
              <a:t>e</a:t>
            </a:r>
            <a:r>
              <a:rPr sz="1400" spc="5" dirty="0">
                <a:solidFill>
                  <a:srgbClr val="595959"/>
                </a:solidFill>
                <a:latin typeface="Times New Roman"/>
                <a:cs typeface="Times New Roman"/>
              </a:rPr>
              <a:t> </a:t>
            </a:r>
            <a:r>
              <a:rPr sz="1400" spc="-5" dirty="0">
                <a:solidFill>
                  <a:srgbClr val="595959"/>
                </a:solidFill>
                <a:latin typeface="Century Gothic"/>
                <a:cs typeface="Century Gothic"/>
              </a:rPr>
              <a:t>Ba</a:t>
            </a:r>
            <a:r>
              <a:rPr sz="1400" dirty="0">
                <a:solidFill>
                  <a:srgbClr val="595959"/>
                </a:solidFill>
                <a:latin typeface="Century Gothic"/>
                <a:cs typeface="Century Gothic"/>
              </a:rPr>
              <a:t>g</a:t>
            </a:r>
            <a:r>
              <a:rPr sz="1400" spc="25" dirty="0">
                <a:solidFill>
                  <a:srgbClr val="595959"/>
                </a:solidFill>
                <a:latin typeface="Times New Roman"/>
                <a:cs typeface="Times New Roman"/>
              </a:rPr>
              <a:t> </a:t>
            </a:r>
            <a:r>
              <a:rPr sz="1400" dirty="0">
                <a:solidFill>
                  <a:srgbClr val="595959"/>
                </a:solidFill>
                <a:latin typeface="Century Gothic"/>
                <a:cs typeface="Century Gothic"/>
              </a:rPr>
              <a:t>X65</a:t>
            </a:r>
            <a:endParaRPr sz="1400" dirty="0">
              <a:latin typeface="Century Gothic"/>
              <a:cs typeface="Century Gothic"/>
            </a:endParaRPr>
          </a:p>
          <a:p>
            <a:pPr marL="241300">
              <a:lnSpc>
                <a:spcPct val="100000"/>
              </a:lnSpc>
            </a:pPr>
            <a:r>
              <a:rPr sz="1400" spc="-5" dirty="0">
                <a:solidFill>
                  <a:srgbClr val="595959"/>
                </a:solidFill>
                <a:latin typeface="Century Gothic"/>
                <a:cs typeface="Century Gothic"/>
              </a:rPr>
              <a:t>P</a:t>
            </a:r>
            <a:r>
              <a:rPr sz="1400" dirty="0">
                <a:solidFill>
                  <a:srgbClr val="595959"/>
                </a:solidFill>
                <a:latin typeface="Century Gothic"/>
                <a:cs typeface="Century Gothic"/>
              </a:rPr>
              <a:t>r</a:t>
            </a:r>
            <a:r>
              <a:rPr sz="1400" spc="-10" dirty="0">
                <a:solidFill>
                  <a:srgbClr val="595959"/>
                </a:solidFill>
                <a:latin typeface="Century Gothic"/>
                <a:cs typeface="Century Gothic"/>
              </a:rPr>
              <a:t>et</a:t>
            </a:r>
            <a:r>
              <a:rPr sz="1400" dirty="0">
                <a:solidFill>
                  <a:srgbClr val="595959"/>
                </a:solidFill>
                <a:latin typeface="Century Gothic"/>
                <a:cs typeface="Century Gothic"/>
              </a:rPr>
              <a:t>or</a:t>
            </a:r>
            <a:r>
              <a:rPr sz="1400" spc="15" dirty="0">
                <a:solidFill>
                  <a:srgbClr val="595959"/>
                </a:solidFill>
                <a:latin typeface="Century Gothic"/>
                <a:cs typeface="Century Gothic"/>
              </a:rPr>
              <a:t>i</a:t>
            </a:r>
            <a:r>
              <a:rPr sz="1400" dirty="0">
                <a:solidFill>
                  <a:srgbClr val="595959"/>
                </a:solidFill>
                <a:latin typeface="Century Gothic"/>
                <a:cs typeface="Century Gothic"/>
              </a:rPr>
              <a:t>a</a:t>
            </a:r>
            <a:endParaRPr sz="1400" dirty="0">
              <a:latin typeface="Century Gothic"/>
              <a:cs typeface="Century Gothic"/>
            </a:endParaRPr>
          </a:p>
          <a:p>
            <a:pPr marL="241300">
              <a:lnSpc>
                <a:spcPct val="100000"/>
              </a:lnSpc>
            </a:pPr>
            <a:r>
              <a:rPr sz="1400" dirty="0">
                <a:solidFill>
                  <a:srgbClr val="595959"/>
                </a:solidFill>
                <a:latin typeface="Century Gothic"/>
                <a:cs typeface="Century Gothic"/>
              </a:rPr>
              <a:t>0001</a:t>
            </a:r>
            <a:endParaRPr sz="1400" dirty="0">
              <a:latin typeface="Century Gothic"/>
              <a:cs typeface="Century Gothic"/>
            </a:endParaRPr>
          </a:p>
          <a:p>
            <a:pPr marL="241300" indent="-228600">
              <a:lnSpc>
                <a:spcPct val="100000"/>
              </a:lnSpc>
              <a:spcBef>
                <a:spcPts val="1005"/>
              </a:spcBef>
              <a:buClr>
                <a:srgbClr val="595959"/>
              </a:buClr>
              <a:buSzPct val="78571"/>
              <a:buFont typeface="Arial"/>
              <a:buChar char="•"/>
              <a:tabLst>
                <a:tab pos="241935" algn="l"/>
              </a:tabLst>
            </a:pPr>
            <a:r>
              <a:rPr sz="1400" spc="-20" dirty="0">
                <a:solidFill>
                  <a:srgbClr val="595959"/>
                </a:solidFill>
                <a:latin typeface="Century Gothic"/>
                <a:cs typeface="Century Gothic"/>
              </a:rPr>
              <a:t>W</a:t>
            </a:r>
            <a:r>
              <a:rPr sz="1400" dirty="0">
                <a:solidFill>
                  <a:srgbClr val="595959"/>
                </a:solidFill>
                <a:latin typeface="Century Gothic"/>
                <a:cs typeface="Century Gothic"/>
              </a:rPr>
              <a:t>ebs</a:t>
            </a:r>
            <a:r>
              <a:rPr sz="1400" spc="10" dirty="0">
                <a:solidFill>
                  <a:srgbClr val="595959"/>
                </a:solidFill>
                <a:latin typeface="Century Gothic"/>
                <a:cs typeface="Century Gothic"/>
              </a:rPr>
              <a:t>i</a:t>
            </a:r>
            <a:r>
              <a:rPr sz="1400" spc="-10" dirty="0">
                <a:solidFill>
                  <a:srgbClr val="595959"/>
                </a:solidFill>
                <a:latin typeface="Century Gothic"/>
                <a:cs typeface="Century Gothic"/>
              </a:rPr>
              <a:t>t</a:t>
            </a:r>
            <a:r>
              <a:rPr sz="1400" dirty="0">
                <a:solidFill>
                  <a:srgbClr val="595959"/>
                </a:solidFill>
                <a:latin typeface="Century Gothic"/>
                <a:cs typeface="Century Gothic"/>
              </a:rPr>
              <a:t>e:</a:t>
            </a:r>
            <a:r>
              <a:rPr sz="1400" spc="25" dirty="0">
                <a:solidFill>
                  <a:srgbClr val="595959"/>
                </a:solidFill>
                <a:latin typeface="Times New Roman"/>
                <a:cs typeface="Times New Roman"/>
              </a:rPr>
              <a:t> </a:t>
            </a:r>
            <a:r>
              <a:rPr sz="1400" spc="-5" dirty="0">
                <a:solidFill>
                  <a:srgbClr val="595959"/>
                </a:solidFill>
                <a:latin typeface="Century Gothic"/>
                <a:cs typeface="Century Gothic"/>
                <a:hlinkClick r:id="rId4"/>
              </a:rPr>
              <a:t>h</a:t>
            </a:r>
            <a:r>
              <a:rPr sz="1400" spc="-10" dirty="0">
                <a:solidFill>
                  <a:srgbClr val="595959"/>
                </a:solidFill>
                <a:latin typeface="Century Gothic"/>
                <a:cs typeface="Century Gothic"/>
                <a:hlinkClick r:id="rId4"/>
              </a:rPr>
              <a:t>tt</a:t>
            </a:r>
            <a:r>
              <a:rPr sz="1400" spc="-5" dirty="0">
                <a:solidFill>
                  <a:srgbClr val="595959"/>
                </a:solidFill>
                <a:latin typeface="Century Gothic"/>
                <a:cs typeface="Century Gothic"/>
                <a:hlinkClick r:id="rId4"/>
              </a:rPr>
              <a:t>p</a:t>
            </a:r>
            <a:r>
              <a:rPr sz="1400" spc="-15" dirty="0">
                <a:solidFill>
                  <a:srgbClr val="595959"/>
                </a:solidFill>
                <a:latin typeface="Century Gothic"/>
                <a:cs typeface="Century Gothic"/>
                <a:hlinkClick r:id="rId4"/>
              </a:rPr>
              <a:t>:</a:t>
            </a:r>
            <a:r>
              <a:rPr sz="1400" dirty="0">
                <a:solidFill>
                  <a:srgbClr val="595959"/>
                </a:solidFill>
                <a:latin typeface="Century Gothic"/>
                <a:cs typeface="Century Gothic"/>
                <a:hlinkClick r:id="rId4"/>
              </a:rPr>
              <a:t>//w</a:t>
            </a:r>
            <a:r>
              <a:rPr sz="1400" spc="5" dirty="0">
                <a:solidFill>
                  <a:srgbClr val="595959"/>
                </a:solidFill>
                <a:latin typeface="Century Gothic"/>
                <a:cs typeface="Century Gothic"/>
                <a:hlinkClick r:id="rId4"/>
              </a:rPr>
              <a:t>ww</a:t>
            </a:r>
            <a:r>
              <a:rPr sz="1400" spc="-20" dirty="0">
                <a:solidFill>
                  <a:srgbClr val="595959"/>
                </a:solidFill>
                <a:latin typeface="Century Gothic"/>
                <a:cs typeface="Century Gothic"/>
                <a:hlinkClick r:id="rId4"/>
              </a:rPr>
              <a:t>.</a:t>
            </a:r>
            <a:r>
              <a:rPr sz="1400" spc="-5" dirty="0">
                <a:solidFill>
                  <a:srgbClr val="595959"/>
                </a:solidFill>
                <a:latin typeface="Century Gothic"/>
                <a:cs typeface="Century Gothic"/>
                <a:hlinkClick r:id="rId4"/>
              </a:rPr>
              <a:t>pu</a:t>
            </a:r>
            <a:r>
              <a:rPr sz="1400" spc="-10" dirty="0">
                <a:solidFill>
                  <a:srgbClr val="595959"/>
                </a:solidFill>
                <a:latin typeface="Century Gothic"/>
                <a:cs typeface="Century Gothic"/>
                <a:hlinkClick r:id="rId4"/>
              </a:rPr>
              <a:t>b</a:t>
            </a:r>
            <a:r>
              <a:rPr sz="1400" spc="5" dirty="0">
                <a:solidFill>
                  <a:srgbClr val="595959"/>
                </a:solidFill>
                <a:latin typeface="Century Gothic"/>
                <a:cs typeface="Century Gothic"/>
                <a:hlinkClick r:id="rId4"/>
              </a:rPr>
              <a:t>l</a:t>
            </a:r>
            <a:r>
              <a:rPr sz="1400" spc="-5" dirty="0">
                <a:solidFill>
                  <a:srgbClr val="595959"/>
                </a:solidFill>
                <a:latin typeface="Century Gothic"/>
                <a:cs typeface="Century Gothic"/>
                <a:hlinkClick r:id="rId4"/>
              </a:rPr>
              <a:t>i</a:t>
            </a:r>
            <a:r>
              <a:rPr sz="1400" spc="-10" dirty="0">
                <a:solidFill>
                  <a:srgbClr val="595959"/>
                </a:solidFill>
                <a:latin typeface="Century Gothic"/>
                <a:cs typeface="Century Gothic"/>
                <a:hlinkClick r:id="rId4"/>
              </a:rPr>
              <a:t>c</a:t>
            </a:r>
            <a:r>
              <a:rPr sz="1400" dirty="0">
                <a:solidFill>
                  <a:srgbClr val="595959"/>
                </a:solidFill>
                <a:latin typeface="Century Gothic"/>
                <a:cs typeface="Century Gothic"/>
                <a:hlinkClick r:id="rId4"/>
              </a:rPr>
              <a:t>w</a:t>
            </a:r>
            <a:r>
              <a:rPr sz="1400" spc="-10" dirty="0">
                <a:solidFill>
                  <a:srgbClr val="595959"/>
                </a:solidFill>
                <a:latin typeface="Century Gothic"/>
                <a:cs typeface="Century Gothic"/>
                <a:hlinkClick r:id="rId4"/>
              </a:rPr>
              <a:t>o</a:t>
            </a:r>
            <a:r>
              <a:rPr sz="1400" dirty="0">
                <a:solidFill>
                  <a:srgbClr val="595959"/>
                </a:solidFill>
                <a:latin typeface="Century Gothic"/>
                <a:cs typeface="Century Gothic"/>
                <a:hlinkClick r:id="rId4"/>
              </a:rPr>
              <a:t>rks</a:t>
            </a:r>
            <a:r>
              <a:rPr sz="1400" spc="-25" dirty="0">
                <a:solidFill>
                  <a:srgbClr val="595959"/>
                </a:solidFill>
                <a:latin typeface="Century Gothic"/>
                <a:cs typeface="Century Gothic"/>
                <a:hlinkClick r:id="rId4"/>
              </a:rPr>
              <a:t>.</a:t>
            </a:r>
            <a:r>
              <a:rPr sz="1400" dirty="0">
                <a:solidFill>
                  <a:srgbClr val="595959"/>
                </a:solidFill>
                <a:latin typeface="Century Gothic"/>
                <a:cs typeface="Century Gothic"/>
                <a:hlinkClick r:id="rId4"/>
              </a:rPr>
              <a:t>g</a:t>
            </a:r>
            <a:r>
              <a:rPr sz="1400" spc="-5" dirty="0">
                <a:solidFill>
                  <a:srgbClr val="595959"/>
                </a:solidFill>
                <a:latin typeface="Century Gothic"/>
                <a:cs typeface="Century Gothic"/>
                <a:hlinkClick r:id="rId4"/>
              </a:rPr>
              <a:t>ov</a:t>
            </a:r>
            <a:r>
              <a:rPr sz="1400" spc="-15" dirty="0">
                <a:solidFill>
                  <a:srgbClr val="595959"/>
                </a:solidFill>
                <a:latin typeface="Century Gothic"/>
                <a:cs typeface="Century Gothic"/>
                <a:hlinkClick r:id="rId4"/>
              </a:rPr>
              <a:t>.</a:t>
            </a:r>
            <a:r>
              <a:rPr sz="1400" dirty="0">
                <a:solidFill>
                  <a:srgbClr val="595959"/>
                </a:solidFill>
                <a:latin typeface="Century Gothic"/>
                <a:cs typeface="Century Gothic"/>
                <a:hlinkClick r:id="rId4"/>
              </a:rPr>
              <a:t>za</a:t>
            </a:r>
            <a:endParaRPr sz="1400" dirty="0">
              <a:latin typeface="Century Gothic"/>
              <a:cs typeface="Century Gothic"/>
            </a:endParaRPr>
          </a:p>
        </p:txBody>
      </p:sp>
      <p:sp>
        <p:nvSpPr>
          <p:cNvPr id="6" name="object 6"/>
          <p:cNvSpPr/>
          <p:nvPr/>
        </p:nvSpPr>
        <p:spPr>
          <a:xfrm>
            <a:off x="5951219" y="3677412"/>
            <a:ext cx="6238240" cy="2133600"/>
          </a:xfrm>
          <a:custGeom>
            <a:avLst/>
            <a:gdLst/>
            <a:ahLst/>
            <a:cxnLst/>
            <a:rect l="l" t="t" r="r" b="b"/>
            <a:pathLst>
              <a:path w="6238240" h="2133600">
                <a:moveTo>
                  <a:pt x="0" y="2133599"/>
                </a:moveTo>
                <a:lnTo>
                  <a:pt x="6237731" y="2133599"/>
                </a:lnTo>
                <a:lnTo>
                  <a:pt x="6237731" y="0"/>
                </a:lnTo>
                <a:lnTo>
                  <a:pt x="0" y="0"/>
                </a:lnTo>
                <a:lnTo>
                  <a:pt x="0" y="2133599"/>
                </a:lnTo>
                <a:close/>
              </a:path>
            </a:pathLst>
          </a:custGeom>
          <a:solidFill>
            <a:srgbClr val="E8B54D"/>
          </a:solidFill>
        </p:spPr>
        <p:txBody>
          <a:bodyPr wrap="square" lIns="0" tIns="0" rIns="0" bIns="0" rtlCol="0"/>
          <a:lstStyle/>
          <a:p>
            <a:endParaRPr dirty="0"/>
          </a:p>
        </p:txBody>
      </p:sp>
      <p:sp>
        <p:nvSpPr>
          <p:cNvPr id="7" name="object 7"/>
          <p:cNvSpPr/>
          <p:nvPr/>
        </p:nvSpPr>
        <p:spPr>
          <a:xfrm>
            <a:off x="6137147" y="4882896"/>
            <a:ext cx="2766059" cy="530352"/>
          </a:xfrm>
          <a:prstGeom prst="rect">
            <a:avLst/>
          </a:prstGeom>
          <a:blipFill>
            <a:blip r:embed="rId5"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8" name="object 8"/>
          <p:cNvSpPr txBox="1"/>
          <p:nvPr/>
        </p:nvSpPr>
        <p:spPr>
          <a:xfrm>
            <a:off x="6374107" y="4541827"/>
            <a:ext cx="2293620" cy="432434"/>
          </a:xfrm>
          <a:prstGeom prst="rect">
            <a:avLst/>
          </a:prstGeom>
        </p:spPr>
        <p:txBody>
          <a:bodyPr vert="horz" wrap="square" lIns="0" tIns="0" rIns="0" bIns="0" rtlCol="0">
            <a:spAutoFit/>
          </a:bodyPr>
          <a:lstStyle/>
          <a:p>
            <a:pPr marL="12700">
              <a:lnSpc>
                <a:spcPct val="100000"/>
              </a:lnSpc>
            </a:pPr>
            <a:r>
              <a:rPr sz="3200" b="1" dirty="0">
                <a:solidFill>
                  <a:srgbClr val="FFFFFF"/>
                </a:solidFill>
                <a:latin typeface="Century Gothic"/>
                <a:cs typeface="Century Gothic"/>
              </a:rPr>
              <a:t>THA</a:t>
            </a:r>
            <a:r>
              <a:rPr sz="3200" b="1" spc="10" dirty="0">
                <a:solidFill>
                  <a:srgbClr val="FFFFFF"/>
                </a:solidFill>
                <a:latin typeface="Century Gothic"/>
                <a:cs typeface="Century Gothic"/>
              </a:rPr>
              <a:t>N</a:t>
            </a:r>
            <a:r>
              <a:rPr sz="3200" b="1" dirty="0">
                <a:solidFill>
                  <a:srgbClr val="FFFFFF"/>
                </a:solidFill>
                <a:latin typeface="Century Gothic"/>
                <a:cs typeface="Century Gothic"/>
              </a:rPr>
              <a:t>K</a:t>
            </a:r>
            <a:r>
              <a:rPr sz="3200" b="1" spc="65" dirty="0">
                <a:solidFill>
                  <a:srgbClr val="FFFFFF"/>
                </a:solidFill>
                <a:latin typeface="Times New Roman"/>
                <a:cs typeface="Times New Roman"/>
              </a:rPr>
              <a:t> </a:t>
            </a:r>
            <a:r>
              <a:rPr sz="3200" b="1" spc="-5" dirty="0">
                <a:solidFill>
                  <a:srgbClr val="FFFFFF"/>
                </a:solidFill>
                <a:latin typeface="Century Gothic"/>
                <a:cs typeface="Century Gothic"/>
              </a:rPr>
              <a:t>YOU</a:t>
            </a:r>
            <a:endParaRPr sz="3200" dirty="0">
              <a:latin typeface="Century Gothic"/>
              <a:cs typeface="Century Gothic"/>
            </a:endParaRPr>
          </a:p>
        </p:txBody>
      </p:sp>
      <p:sp>
        <p:nvSpPr>
          <p:cNvPr id="9" name="object 9"/>
          <p:cNvSpPr/>
          <p:nvPr/>
        </p:nvSpPr>
        <p:spPr>
          <a:xfrm>
            <a:off x="6886956" y="6265164"/>
            <a:ext cx="3422904" cy="1078992"/>
          </a:xfrm>
          <a:prstGeom prst="rect">
            <a:avLst/>
          </a:prstGeom>
          <a:blipFill>
            <a:blip r:embed="rId6"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10" name="object 10"/>
          <p:cNvSpPr/>
          <p:nvPr/>
        </p:nvSpPr>
        <p:spPr>
          <a:xfrm>
            <a:off x="5879591" y="6249924"/>
            <a:ext cx="990600" cy="1110995"/>
          </a:xfrm>
          <a:prstGeom prst="rect">
            <a:avLst/>
          </a:prstGeom>
          <a:blipFill>
            <a:blip r:embed="rId7"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dirty="0"/>
          </a:p>
        </p:txBody>
      </p:sp>
      <p:sp>
        <p:nvSpPr>
          <p:cNvPr id="11" name="object 11"/>
          <p:cNvSpPr txBox="1"/>
          <p:nvPr/>
        </p:nvSpPr>
        <p:spPr>
          <a:xfrm>
            <a:off x="815449" y="893545"/>
            <a:ext cx="1564640" cy="788035"/>
          </a:xfrm>
          <a:prstGeom prst="rect">
            <a:avLst/>
          </a:prstGeom>
        </p:spPr>
        <p:txBody>
          <a:bodyPr vert="horz" wrap="square" lIns="0" tIns="0" rIns="0" bIns="0" rtlCol="0">
            <a:spAutoFit/>
          </a:bodyPr>
          <a:lstStyle/>
          <a:p>
            <a:pPr marL="12700">
              <a:lnSpc>
                <a:spcPts val="7180"/>
              </a:lnSpc>
            </a:pPr>
            <a:r>
              <a:rPr sz="6000" spc="-5" dirty="0">
                <a:solidFill>
                  <a:srgbClr val="FFFFFF"/>
                </a:solidFill>
                <a:latin typeface="Century Gothic"/>
                <a:cs typeface="Century Gothic"/>
              </a:rPr>
              <a:t>END</a:t>
            </a:r>
            <a:endParaRPr sz="6000" dirty="0">
              <a:latin typeface="Century Gothic"/>
              <a:cs typeface="Century Gothic"/>
            </a:endParaRPr>
          </a:p>
        </p:txBody>
      </p:sp>
    </p:spTree>
    <p:extLst>
      <p:ext uri="{BB962C8B-B14F-4D97-AF65-F5344CB8AC3E}">
        <p14:creationId xmlns:p14="http://schemas.microsoft.com/office/powerpoint/2010/main" xmlns="" val="2607157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ZA" sz="3600" dirty="0">
                <a:latin typeface="Calibri" panose="020F0502020204030204" pitchFamily="34" charset="0"/>
              </a:rPr>
              <a:t>3. </a:t>
            </a:r>
            <a:r>
              <a:rPr lang="en-ZA" sz="3600" dirty="0" smtClean="0">
                <a:latin typeface="Calibri" panose="020F0502020204030204" pitchFamily="34" charset="0"/>
              </a:rPr>
              <a:t>	ESTABLISHMENT </a:t>
            </a:r>
            <a:r>
              <a:rPr lang="en-ZA" sz="3600" dirty="0">
                <a:latin typeface="Calibri" panose="020F0502020204030204" pitchFamily="34" charset="0"/>
              </a:rPr>
              <a:t>OF THE INTEGRATED SMALL HARBOUR MANAGEMENT AUTHORITY (ISHMA)</a:t>
            </a:r>
          </a:p>
        </p:txBody>
      </p:sp>
      <p:sp>
        <p:nvSpPr>
          <p:cNvPr id="3" name="Content Placeholder 2"/>
          <p:cNvSpPr>
            <a:spLocks noGrp="1"/>
          </p:cNvSpPr>
          <p:nvPr>
            <p:ph idx="1"/>
          </p:nvPr>
        </p:nvSpPr>
        <p:spPr>
          <a:xfrm>
            <a:off x="677920" y="2187575"/>
            <a:ext cx="10693246" cy="5605120"/>
          </a:xfrm>
        </p:spPr>
        <p:txBody>
          <a:bodyPr>
            <a:noAutofit/>
          </a:bodyPr>
          <a:lstStyle/>
          <a:p>
            <a:pPr marL="447675" indent="-403225">
              <a:lnSpc>
                <a:spcPct val="80000"/>
              </a:lnSpc>
              <a:spcBef>
                <a:spcPts val="0"/>
              </a:spcBef>
              <a:spcAft>
                <a:spcPts val="600"/>
              </a:spcAft>
              <a:buFont typeface="Wingdings" panose="05000000000000000000" pitchFamily="2" charset="2"/>
              <a:buChar char="§"/>
            </a:pPr>
            <a:r>
              <a:rPr lang="en-ZA" sz="2400" b="1" dirty="0" smtClean="0">
                <a:latin typeface="Calibri" panose="020F0502020204030204" pitchFamily="34" charset="0"/>
              </a:rPr>
              <a:t>2005 </a:t>
            </a:r>
            <a:r>
              <a:rPr lang="en-ZA" sz="2400" b="1" dirty="0">
                <a:latin typeface="Calibri" panose="020F0502020204030204" pitchFamily="34" charset="0"/>
              </a:rPr>
              <a:t>Cabinet endorsed</a:t>
            </a:r>
            <a:r>
              <a:rPr lang="en-ZA" sz="2400" dirty="0">
                <a:latin typeface="Calibri" panose="020F0502020204030204" pitchFamily="34" charset="0"/>
              </a:rPr>
              <a:t> the creation of an Integrated Small Harbours Management Authority (ISHMA)</a:t>
            </a:r>
          </a:p>
          <a:p>
            <a:pPr marL="447675" lvl="1" indent="0">
              <a:lnSpc>
                <a:spcPct val="80000"/>
              </a:lnSpc>
              <a:spcBef>
                <a:spcPts val="0"/>
              </a:spcBef>
              <a:spcAft>
                <a:spcPts val="600"/>
              </a:spcAft>
              <a:buNone/>
            </a:pPr>
            <a:r>
              <a:rPr lang="en-ZA" sz="2400" b="1" dirty="0">
                <a:latin typeface="Calibri" panose="020F0502020204030204" pitchFamily="34" charset="0"/>
              </a:rPr>
              <a:t>Mandate: </a:t>
            </a:r>
            <a:endParaRPr lang="en-ZA" sz="2400" b="1" dirty="0" smtClean="0">
              <a:latin typeface="Calibri" panose="020F0502020204030204" pitchFamily="34" charset="0"/>
            </a:endParaRPr>
          </a:p>
          <a:p>
            <a:pPr marL="1076325" lvl="2" indent="-539750">
              <a:lnSpc>
                <a:spcPct val="80000"/>
              </a:lnSpc>
              <a:spcBef>
                <a:spcPts val="0"/>
              </a:spcBef>
              <a:spcAft>
                <a:spcPts val="600"/>
              </a:spcAft>
              <a:buFont typeface="Century Gothic" panose="020B0502020202020204" pitchFamily="34" charset="0"/>
              <a:buChar char="»"/>
            </a:pPr>
            <a:r>
              <a:rPr lang="en-ZA" sz="2400" dirty="0" smtClean="0">
                <a:latin typeface="Calibri" panose="020F0502020204030204" pitchFamily="34" charset="0"/>
              </a:rPr>
              <a:t>Management of </a:t>
            </a:r>
            <a:r>
              <a:rPr lang="en-ZA" sz="2400" dirty="0">
                <a:latin typeface="Calibri" panose="020F0502020204030204" pitchFamily="34" charset="0"/>
              </a:rPr>
              <a:t>all state owned coastal property</a:t>
            </a:r>
          </a:p>
          <a:p>
            <a:pPr marL="447675" indent="-403225">
              <a:lnSpc>
                <a:spcPct val="80000"/>
              </a:lnSpc>
              <a:spcBef>
                <a:spcPts val="0"/>
              </a:spcBef>
              <a:spcAft>
                <a:spcPts val="600"/>
              </a:spcAft>
            </a:pPr>
            <a:r>
              <a:rPr lang="en-ZA" sz="2400" b="1" dirty="0">
                <a:latin typeface="Calibri" panose="020F0502020204030204" pitchFamily="34" charset="0"/>
              </a:rPr>
              <a:t>2009 A revised proposal</a:t>
            </a:r>
            <a:r>
              <a:rPr lang="en-ZA" sz="2400" dirty="0">
                <a:latin typeface="Calibri" panose="020F0502020204030204" pitchFamily="34" charset="0"/>
              </a:rPr>
              <a:t> was submitted to Cabinet and </a:t>
            </a:r>
            <a:r>
              <a:rPr lang="en-ZA" sz="2400" dirty="0" smtClean="0">
                <a:latin typeface="Calibri" panose="020F0502020204030204" pitchFamily="34" charset="0"/>
              </a:rPr>
              <a:t>approved</a:t>
            </a:r>
            <a:endParaRPr lang="en-ZA" sz="2400" dirty="0">
              <a:latin typeface="Calibri" panose="020F0502020204030204" pitchFamily="34" charset="0"/>
            </a:endParaRPr>
          </a:p>
          <a:p>
            <a:pPr marL="447675" lvl="1" indent="0">
              <a:lnSpc>
                <a:spcPct val="80000"/>
              </a:lnSpc>
              <a:spcBef>
                <a:spcPts val="0"/>
              </a:spcBef>
              <a:spcAft>
                <a:spcPts val="600"/>
              </a:spcAft>
              <a:buNone/>
            </a:pPr>
            <a:r>
              <a:rPr lang="en-ZA" sz="2400" dirty="0">
                <a:latin typeface="Calibri" panose="020F0502020204030204" pitchFamily="34" charset="0"/>
              </a:rPr>
              <a:t>Mandate: </a:t>
            </a:r>
          </a:p>
          <a:p>
            <a:pPr lvl="2">
              <a:lnSpc>
                <a:spcPct val="80000"/>
              </a:lnSpc>
              <a:spcBef>
                <a:spcPts val="0"/>
              </a:spcBef>
              <a:spcAft>
                <a:spcPts val="600"/>
              </a:spcAft>
              <a:buFont typeface="Century Gothic" panose="020B0502020202020204" pitchFamily="34" charset="0"/>
              <a:buChar char="»"/>
            </a:pPr>
            <a:r>
              <a:rPr lang="en-ZA" sz="2400" dirty="0">
                <a:latin typeface="Calibri" panose="020F0502020204030204" pitchFamily="34" charset="0"/>
              </a:rPr>
              <a:t>Manage all state owned coastal property</a:t>
            </a:r>
          </a:p>
          <a:p>
            <a:pPr lvl="2">
              <a:lnSpc>
                <a:spcPct val="80000"/>
              </a:lnSpc>
              <a:spcBef>
                <a:spcPts val="0"/>
              </a:spcBef>
              <a:spcAft>
                <a:spcPts val="600"/>
              </a:spcAft>
              <a:buFont typeface="Century Gothic" panose="020B0502020202020204" pitchFamily="34" charset="0"/>
              <a:buChar char="»"/>
            </a:pPr>
            <a:r>
              <a:rPr lang="en-ZA" sz="2400" dirty="0">
                <a:latin typeface="Calibri" panose="020F0502020204030204" pitchFamily="34" charset="0"/>
              </a:rPr>
              <a:t>D</a:t>
            </a:r>
            <a:r>
              <a:rPr lang="en-ZA" sz="2400" dirty="0" smtClean="0">
                <a:latin typeface="Calibri" panose="020F0502020204030204" pitchFamily="34" charset="0"/>
              </a:rPr>
              <a:t>evelop </a:t>
            </a:r>
            <a:r>
              <a:rPr lang="en-ZA" sz="2400" dirty="0">
                <a:latin typeface="Calibri" panose="020F0502020204030204" pitchFamily="34" charset="0"/>
              </a:rPr>
              <a:t>all state owned coastal property: Aquaculture, academic research, leisure </a:t>
            </a:r>
            <a:r>
              <a:rPr lang="en-ZA" sz="2400" dirty="0" err="1" smtClean="0">
                <a:latin typeface="Calibri" panose="020F0502020204030204" pitchFamily="34" charset="0"/>
              </a:rPr>
              <a:t>etc</a:t>
            </a:r>
            <a:endParaRPr lang="en-ZA" sz="2400" dirty="0" smtClean="0">
              <a:latin typeface="Calibri" panose="020F0502020204030204" pitchFamily="34" charset="0"/>
            </a:endParaRPr>
          </a:p>
          <a:p>
            <a:pPr marL="447675" indent="-403225">
              <a:lnSpc>
                <a:spcPct val="80000"/>
              </a:lnSpc>
              <a:spcBef>
                <a:spcPts val="0"/>
              </a:spcBef>
              <a:spcAft>
                <a:spcPts val="600"/>
              </a:spcAft>
              <a:buFont typeface="Wingdings" panose="05000000000000000000" pitchFamily="2" charset="2"/>
              <a:buChar char="§"/>
            </a:pPr>
            <a:r>
              <a:rPr lang="en-ZA" sz="2400" b="1" i="1" dirty="0" smtClean="0">
                <a:latin typeface="Calibri" panose="020F0502020204030204" pitchFamily="34" charset="0"/>
              </a:rPr>
              <a:t>In terms of the 2005 Cabinet decision, the then minister of Public Works issued a letter to the then Minister od DEAT (now DAFF) to confirm that DEAT (now DAFF) would play the lead role in the establishment of the ISHMA</a:t>
            </a:r>
            <a:endParaRPr lang="en-ZA" sz="2400" b="1" i="1" dirty="0">
              <a:latin typeface="Calibri" panose="020F0502020204030204" pitchFamily="34" charset="0"/>
            </a:endParaRPr>
          </a:p>
        </p:txBody>
      </p:sp>
    </p:spTree>
    <p:extLst>
      <p:ext uri="{BB962C8B-B14F-4D97-AF65-F5344CB8AC3E}">
        <p14:creationId xmlns:p14="http://schemas.microsoft.com/office/powerpoint/2010/main" xmlns="" val="2656837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311" y="2339975"/>
            <a:ext cx="10165289" cy="5334000"/>
          </a:xfrm>
        </p:spPr>
        <p:txBody>
          <a:bodyPr>
            <a:noAutofit/>
          </a:bodyPr>
          <a:lstStyle/>
          <a:p>
            <a:pPr marL="355600" indent="-311150" algn="just">
              <a:lnSpc>
                <a:spcPct val="80000"/>
              </a:lnSpc>
              <a:spcBef>
                <a:spcPts val="0"/>
              </a:spcBef>
              <a:spcAft>
                <a:spcPts val="600"/>
              </a:spcAft>
            </a:pPr>
            <a:r>
              <a:rPr lang="en-ZA" sz="2400" dirty="0" smtClean="0">
                <a:latin typeface="Calibri" panose="020F0502020204030204" pitchFamily="34" charset="0"/>
              </a:rPr>
              <a:t>It was proposed that the ISHMA be established as an inter-governmental Authority</a:t>
            </a:r>
          </a:p>
          <a:p>
            <a:pPr marL="355600" indent="-311150" algn="just">
              <a:lnSpc>
                <a:spcPct val="80000"/>
              </a:lnSpc>
              <a:spcBef>
                <a:spcPts val="0"/>
              </a:spcBef>
              <a:spcAft>
                <a:spcPts val="600"/>
              </a:spcAft>
            </a:pPr>
            <a:r>
              <a:rPr lang="en-ZA" sz="2400" dirty="0" smtClean="0">
                <a:latin typeface="Calibri" panose="020F0502020204030204" pitchFamily="34" charset="0"/>
              </a:rPr>
              <a:t>It was further recommended that the following departments must form part of the Authority:</a:t>
            </a:r>
          </a:p>
          <a:p>
            <a:pPr lvl="1" algn="just">
              <a:lnSpc>
                <a:spcPct val="80000"/>
              </a:lnSpc>
              <a:spcBef>
                <a:spcPts val="0"/>
              </a:spcBef>
              <a:spcAft>
                <a:spcPts val="600"/>
              </a:spcAft>
              <a:buFont typeface="Calibri" panose="020F0502020204030204" pitchFamily="34" charset="0"/>
              <a:buChar char="»"/>
            </a:pPr>
            <a:r>
              <a:rPr lang="en-ZA" sz="2400" dirty="0" smtClean="0">
                <a:latin typeface="Calibri" panose="020F0502020204030204" pitchFamily="34" charset="0"/>
              </a:rPr>
              <a:t>DAFF and DPW</a:t>
            </a:r>
          </a:p>
          <a:p>
            <a:pPr algn="just">
              <a:lnSpc>
                <a:spcPct val="80000"/>
              </a:lnSpc>
              <a:spcBef>
                <a:spcPts val="0"/>
              </a:spcBef>
              <a:spcAft>
                <a:spcPts val="600"/>
              </a:spcAft>
            </a:pPr>
            <a:endParaRPr lang="en-ZA" sz="2400" dirty="0" smtClean="0">
              <a:latin typeface="Calibri" panose="020F0502020204030204" pitchFamily="34" charset="0"/>
            </a:endParaRPr>
          </a:p>
          <a:p>
            <a:pPr>
              <a:lnSpc>
                <a:spcPct val="80000"/>
              </a:lnSpc>
              <a:spcBef>
                <a:spcPts val="0"/>
              </a:spcBef>
              <a:spcAft>
                <a:spcPts val="600"/>
              </a:spcAft>
            </a:pPr>
            <a:endParaRPr lang="en-ZA" sz="2400" dirty="0">
              <a:latin typeface="Calibri" panose="020F0502020204030204" pitchFamily="34" charset="0"/>
            </a:endParaRPr>
          </a:p>
          <a:p>
            <a:pPr>
              <a:lnSpc>
                <a:spcPct val="80000"/>
              </a:lnSpc>
              <a:spcBef>
                <a:spcPts val="0"/>
              </a:spcBef>
              <a:spcAft>
                <a:spcPts val="600"/>
              </a:spcAft>
              <a:buFont typeface="Wingdings" panose="05000000000000000000" pitchFamily="2" charset="2"/>
              <a:buChar char="Ø"/>
            </a:pPr>
            <a:endParaRPr lang="en-ZA" sz="2400" dirty="0">
              <a:latin typeface="Calibri" panose="020F0502020204030204" pitchFamily="34" charset="0"/>
            </a:endParaRPr>
          </a:p>
        </p:txBody>
      </p:sp>
      <p:sp>
        <p:nvSpPr>
          <p:cNvPr id="4" name="Title 1"/>
          <p:cNvSpPr>
            <a:spLocks noGrp="1"/>
          </p:cNvSpPr>
          <p:nvPr>
            <p:ph type="title"/>
          </p:nvPr>
        </p:nvSpPr>
        <p:spPr/>
        <p:txBody>
          <a:bodyPr vert="horz" lIns="91440" tIns="45720" rIns="91440" bIns="45720" rtlCol="0" anchor="b">
            <a:normAutofit/>
          </a:bodyPr>
          <a:lstStyle/>
          <a:p>
            <a:r>
              <a:rPr lang="en-ZA" sz="3600" dirty="0">
                <a:latin typeface="Calibri" panose="020F0502020204030204" pitchFamily="34" charset="0"/>
              </a:rPr>
              <a:t>3. </a:t>
            </a:r>
            <a:r>
              <a:rPr lang="en-ZA" sz="3600" dirty="0" smtClean="0">
                <a:latin typeface="Calibri" panose="020F0502020204030204" pitchFamily="34" charset="0"/>
              </a:rPr>
              <a:t>	ESTABLISHMENT </a:t>
            </a:r>
            <a:r>
              <a:rPr lang="en-ZA" sz="3600" dirty="0">
                <a:latin typeface="Calibri" panose="020F0502020204030204" pitchFamily="34" charset="0"/>
              </a:rPr>
              <a:t>OF THE INTEGRATED SMALL HARBOUR MANAGEMENT AUTHORITY (ISHMA)</a:t>
            </a:r>
          </a:p>
        </p:txBody>
      </p:sp>
    </p:spTree>
    <p:extLst>
      <p:ext uri="{BB962C8B-B14F-4D97-AF65-F5344CB8AC3E}">
        <p14:creationId xmlns:p14="http://schemas.microsoft.com/office/powerpoint/2010/main" xmlns="" val="409029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102895266">
  <a:themeElements>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0.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1.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2.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3.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4.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5.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6.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7.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8.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9.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0.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1.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2.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3.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4.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5.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6.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7.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8.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9.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0.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1.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2.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3.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4.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5.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6.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7.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8.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9.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0.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1.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2.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3.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4.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5.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6.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7.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8.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9.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0.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1.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2.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3.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4.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6.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7.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8.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9.xml><?xml version="1.0" encoding="utf-8"?>
<a:themeOverride xmlns:a="http://schemas.openxmlformats.org/drawingml/2006/main">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24671</TotalTime>
  <Words>4610</Words>
  <Application>Microsoft Office PowerPoint</Application>
  <PresentationFormat>Custom</PresentationFormat>
  <Paragraphs>613</Paragraphs>
  <Slides>70</Slides>
  <Notes>25</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Office Theme</vt:lpstr>
      <vt:lpstr>TS102895266</vt:lpstr>
      <vt:lpstr>Slide 1</vt:lpstr>
      <vt:lpstr>TOGETHER WE MOVE SOUTH AFRICA</vt:lpstr>
      <vt:lpstr>TABLE OF CONTENTS</vt:lpstr>
      <vt:lpstr>MAP OF SA COASTLINE, HARBOURS AND PORTS OF ENTRY</vt:lpstr>
      <vt:lpstr>1.  PURPOSE </vt:lpstr>
      <vt:lpstr>2. PROBLEM STATEMENT</vt:lpstr>
      <vt:lpstr>2. PROBLEM STATEMENT</vt:lpstr>
      <vt:lpstr>3.  ESTABLISHMENT OF THE INTEGRATED SMALL HARBOUR MANAGEMENT AUTHORITY (ISHMA)</vt:lpstr>
      <vt:lpstr>3.  ESTABLISHMENT OF THE INTEGRATED SMALL HARBOUR MANAGEMENT AUTHORITY (ISHMA)</vt:lpstr>
      <vt:lpstr>3.  ESTABLISHMENT OF THE INTEGRATED SMALL HARBOUR MANAGEMENT AUTHORITY (ISHMA)</vt:lpstr>
      <vt:lpstr>3.  ESTABLISHMENT OF THE INTEGRATED SMALL HARBOUR MANAGEMENT AUTHORITY (ISHMA)</vt:lpstr>
      <vt:lpstr>3.  ESTABLISHMENT OF THE INTEGRATED SMALL HARBOUR MANAGEMENT AUTHORITY (ISHMA)</vt:lpstr>
      <vt:lpstr>3.  ESTABLISHMENT OF THE INTEGRATED SMALL HARBOUR MANAGEMENT AUTHORITY (ISHMA)</vt:lpstr>
      <vt:lpstr>4.  ORGANISATIONAL ARRANGEMENTS (SH&amp;SCPDU)</vt:lpstr>
      <vt:lpstr>4.  ORGANISATIONAL ARRANGEMENTS (SH&amp;SCPDU)</vt:lpstr>
      <vt:lpstr>5.  SPECIAL INTERVENTION PROJECT: MAINTENANCE AND REPAIR OF 12 PROCLAIMED FISHING HARBOURS</vt:lpstr>
      <vt:lpstr>5.  SPECIAL INTERVENTION PROJECT: MAINTENANCE AND REPAIR OF 12 PROCLAIMED FISHING HARBOURS</vt:lpstr>
      <vt:lpstr>5.  SPECIAL INTERVENTION PROJECT: MAINTENANCE AND REPAIR OF 12 PROCLAIMED FISHING HARBOURS</vt:lpstr>
      <vt:lpstr>Slide 19</vt:lpstr>
      <vt:lpstr>5.  SPECIAL INTERVENTION PROJECT: MAINTENANCE AND REPAIR OF 12 PROCLAIMED FISHING HARBOURS</vt:lpstr>
      <vt:lpstr>5.  SPECIAL INTERVENTION PROJECT: MAINTENANCE AND REPAIR OF 12 PROCLAIMED FISHING HARBOURS</vt:lpstr>
      <vt:lpstr>5.  SPECIAL INTERVENTION PROJECT: MAINTENANCE AND REPAIR OF 12 PROCLAIMED FISHING HARBOURS</vt:lpstr>
      <vt:lpstr>5.  SPECIAL INTERVENTION PROJECT: MAINTENANCE AND REPAIR OF 12 PROCLAIMED FISHING HARBOURS</vt:lpstr>
      <vt:lpstr>5.  SPECIAL INTERVENTION PROJECT: MAINTENANCE AND REPAIR OF 12 PROCLAIMED FISHING HARBOURS</vt:lpstr>
      <vt:lpstr>5.  SPECIAL INTERVENTION PROJECT: MAINTENANCE AND REPAIR OF 12 PROCLAIMED FISHING HARBOURS</vt:lpstr>
      <vt:lpstr>5.  SPECIAL INTERVENTION PROJECT: MAINTENANCE AND REPAIR OF 12 PROCLAIMED FISHING HARBOURS</vt:lpstr>
      <vt:lpstr>6.  MANAGEMENT AND MAINTENANCE OF STATE COASTAL PROPERTIES</vt:lpstr>
      <vt:lpstr>7. LETTING OUT OF STATE COASTAL PROPERTY</vt:lpstr>
      <vt:lpstr>7. LETTING OUT OF STATE COASTAL PROPERTY</vt:lpstr>
      <vt:lpstr>7. LETTING OUT OF STATE COASTAL PROPERTY</vt:lpstr>
      <vt:lpstr>7. LETTING OUT OF STATE COASTAL PROPERTY</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8.  CONVENING OF SMALL HARBOURS AND STATE COASTAL PROPERTY DEVELOPMENT LABORATORY, UNDER OCEANS ECONOMY OF OPERATION PHAKISA </vt:lpstr>
      <vt:lpstr>NATIONAL PRIORITY PROJECTS</vt:lpstr>
      <vt:lpstr>NATIONAL PRIORITY PROJECTS</vt:lpstr>
      <vt:lpstr>NATIONAL PRIORITY PROJECTS</vt:lpstr>
      <vt:lpstr>NATIONAL PRIORITY PROJECTS</vt:lpstr>
      <vt:lpstr>NATIONAL PRIORITY PROJECTS</vt:lpstr>
      <vt:lpstr>NATIONAL PRIORITY PROJECTS</vt:lpstr>
      <vt:lpstr>NATIONAL PRIORITY PROJECTS</vt:lpstr>
      <vt:lpstr>NATIONAL PRIORITY PROJECTS</vt:lpstr>
      <vt:lpstr>10.  CONTACT DETAILS</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PUMZA</cp:lastModifiedBy>
  <cp:revision>305</cp:revision>
  <cp:lastPrinted>2017-06-07T12:35:17Z</cp:lastPrinted>
  <dcterms:created xsi:type="dcterms:W3CDTF">2016-12-11T19:28:22Z</dcterms:created>
  <dcterms:modified xsi:type="dcterms:W3CDTF">2017-06-15T08:50:50Z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2016-12-11T00:00:00Z</vt:filetime>
  </property>
  <property fmtid="{D5CDD505-2E9C-101B-9397-08002B2CF9AE}" pid="3" name="LastSaved">
    <vt:filetime>2016-12-11T00:00:00Z</vt:filetime>
  </property>
</Properties>
</file>