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Default Extension="xlsx" ContentType="application/vnd.openxmlformats-officedocument.spreadsheetml.sheet"/>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charts/colors1.xml" ContentType="application/vnd.ms-office.chartcolor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256" r:id="rId2"/>
    <p:sldId id="294" r:id="rId3"/>
    <p:sldId id="352" r:id="rId4"/>
    <p:sldId id="329" r:id="rId5"/>
    <p:sldId id="386" r:id="rId6"/>
    <p:sldId id="387" r:id="rId7"/>
    <p:sldId id="441" r:id="rId8"/>
    <p:sldId id="318" r:id="rId9"/>
    <p:sldId id="320" r:id="rId10"/>
    <p:sldId id="438" r:id="rId11"/>
    <p:sldId id="442" r:id="rId12"/>
    <p:sldId id="322" r:id="rId13"/>
    <p:sldId id="323" r:id="rId14"/>
    <p:sldId id="324" r:id="rId15"/>
    <p:sldId id="326" r:id="rId16"/>
    <p:sldId id="330" r:id="rId17"/>
    <p:sldId id="389" r:id="rId18"/>
    <p:sldId id="390" r:id="rId19"/>
    <p:sldId id="391" r:id="rId20"/>
    <p:sldId id="392" r:id="rId21"/>
    <p:sldId id="396" r:id="rId22"/>
    <p:sldId id="398" r:id="rId23"/>
    <p:sldId id="436" r:id="rId24"/>
    <p:sldId id="399" r:id="rId25"/>
    <p:sldId id="400" r:id="rId26"/>
    <p:sldId id="401" r:id="rId27"/>
    <p:sldId id="403" r:id="rId28"/>
    <p:sldId id="404" r:id="rId29"/>
    <p:sldId id="405" r:id="rId30"/>
    <p:sldId id="406" r:id="rId31"/>
    <p:sldId id="407" r:id="rId32"/>
    <p:sldId id="408" r:id="rId33"/>
    <p:sldId id="409" r:id="rId34"/>
    <p:sldId id="410" r:id="rId35"/>
    <p:sldId id="411" r:id="rId36"/>
    <p:sldId id="412" r:id="rId37"/>
    <p:sldId id="413" r:id="rId38"/>
    <p:sldId id="414" r:id="rId39"/>
    <p:sldId id="415" r:id="rId40"/>
    <p:sldId id="416" r:id="rId41"/>
    <p:sldId id="417" r:id="rId42"/>
    <p:sldId id="418" r:id="rId43"/>
    <p:sldId id="419" r:id="rId44"/>
    <p:sldId id="420" r:id="rId45"/>
    <p:sldId id="421" r:id="rId46"/>
    <p:sldId id="422" r:id="rId47"/>
    <p:sldId id="423" r:id="rId48"/>
    <p:sldId id="424" r:id="rId49"/>
    <p:sldId id="425" r:id="rId50"/>
    <p:sldId id="427" r:id="rId51"/>
    <p:sldId id="440" r:id="rId52"/>
    <p:sldId id="426" r:id="rId53"/>
    <p:sldId id="439" r:id="rId54"/>
    <p:sldId id="429" r:id="rId55"/>
    <p:sldId id="430" r:id="rId56"/>
    <p:sldId id="431" r:id="rId57"/>
    <p:sldId id="432" r:id="rId58"/>
    <p:sldId id="433" r:id="rId59"/>
    <p:sldId id="434" r:id="rId60"/>
    <p:sldId id="435" r:id="rId61"/>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81E0C"/>
    <a:srgbClr val="006600"/>
    <a:srgbClr val="00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71" autoAdjust="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sorterViewPr>
    <p:cViewPr>
      <p:scale>
        <a:sx n="100" d="100"/>
        <a:sy n="100" d="100"/>
      </p:scale>
      <p:origin x="0" y="255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Sheet2!$B$2</c:f>
              <c:strCache>
                <c:ptCount val="1"/>
                <c:pt idx="0">
                  <c:v>November</c:v>
                </c:pt>
              </c:strCache>
            </c:strRef>
          </c:tx>
          <c:spPr>
            <a:solidFill>
              <a:schemeClr val="accent1"/>
            </a:solidFill>
            <a:ln>
              <a:noFill/>
            </a:ln>
            <a:effectLst/>
            <a:sp3d/>
          </c:spPr>
          <c:dLbls>
            <c:spPr>
              <a:noFill/>
              <a:ln>
                <a:noFill/>
              </a:ln>
              <a:effectLst/>
            </c:spPr>
            <c:txPr>
              <a:bodyPr rot="-5400000" spcFirstLastPara="1" vertOverflow="ellipsis"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Sheet2!$A$3:$A$12</c:f>
              <c:strCache>
                <c:ptCount val="10"/>
                <c:pt idx="0">
                  <c:v>EASTERN CAPE</c:v>
                </c:pt>
                <c:pt idx="1">
                  <c:v>FREE STATE</c:v>
                </c:pt>
                <c:pt idx="2">
                  <c:v>GAUTENG</c:v>
                </c:pt>
                <c:pt idx="3">
                  <c:v>KWAZULU-NATAL</c:v>
                </c:pt>
                <c:pt idx="4">
                  <c:v>LIMPOPO</c:v>
                </c:pt>
                <c:pt idx="5">
                  <c:v>MPUMALANGA</c:v>
                </c:pt>
                <c:pt idx="6">
                  <c:v>NORTH WEST</c:v>
                </c:pt>
                <c:pt idx="7">
                  <c:v>NORTHERN CAPE</c:v>
                </c:pt>
                <c:pt idx="8">
                  <c:v>WESTERN CAPE</c:v>
                </c:pt>
                <c:pt idx="9">
                  <c:v>NATIONAL</c:v>
                </c:pt>
              </c:strCache>
            </c:strRef>
          </c:cat>
          <c:val>
            <c:numRef>
              <c:f>Sheet2!$B$3:$B$12</c:f>
              <c:numCache>
                <c:formatCode>0.0</c:formatCode>
                <c:ptCount val="10"/>
                <c:pt idx="0">
                  <c:v>59.3</c:v>
                </c:pt>
                <c:pt idx="1">
                  <c:v>88.2</c:v>
                </c:pt>
                <c:pt idx="2">
                  <c:v>85.1</c:v>
                </c:pt>
                <c:pt idx="3">
                  <c:v>66.400000000000006</c:v>
                </c:pt>
                <c:pt idx="4">
                  <c:v>62.5</c:v>
                </c:pt>
                <c:pt idx="5">
                  <c:v>77.099999999999994</c:v>
                </c:pt>
                <c:pt idx="6">
                  <c:v>82.5</c:v>
                </c:pt>
                <c:pt idx="7">
                  <c:v>78.7</c:v>
                </c:pt>
                <c:pt idx="8">
                  <c:v>85.9</c:v>
                </c:pt>
                <c:pt idx="9">
                  <c:v>72.5</c:v>
                </c:pt>
              </c:numCache>
            </c:numRef>
          </c:val>
          <c:shape val="cylinder"/>
        </c:ser>
        <c:ser>
          <c:idx val="1"/>
          <c:order val="1"/>
          <c:tx>
            <c:strRef>
              <c:f>Sheet2!$C$2</c:f>
              <c:strCache>
                <c:ptCount val="1"/>
                <c:pt idx="0">
                  <c:v>Combined</c:v>
                </c:pt>
              </c:strCache>
            </c:strRef>
          </c:tx>
          <c:spPr>
            <a:solidFill>
              <a:schemeClr val="accent2"/>
            </a:solidFill>
            <a:ln>
              <a:noFill/>
            </a:ln>
            <a:effectLst/>
            <a:sp3d/>
          </c:spPr>
          <c:dLbls>
            <c:spPr>
              <a:noFill/>
              <a:ln>
                <a:noFill/>
              </a:ln>
              <a:effectLst/>
            </c:spPr>
            <c:txPr>
              <a:bodyPr rot="-5400000" spcFirstLastPara="1" vertOverflow="ellipsis"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Val val="1"/>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Sheet2!$A$3:$A$12</c:f>
              <c:strCache>
                <c:ptCount val="10"/>
                <c:pt idx="0">
                  <c:v>EASTERN CAPE</c:v>
                </c:pt>
                <c:pt idx="1">
                  <c:v>FREE STATE</c:v>
                </c:pt>
                <c:pt idx="2">
                  <c:v>GAUTENG</c:v>
                </c:pt>
                <c:pt idx="3">
                  <c:v>KWAZULU-NATAL</c:v>
                </c:pt>
                <c:pt idx="4">
                  <c:v>LIMPOPO</c:v>
                </c:pt>
                <c:pt idx="5">
                  <c:v>MPUMALANGA</c:v>
                </c:pt>
                <c:pt idx="6">
                  <c:v>NORTH WEST</c:v>
                </c:pt>
                <c:pt idx="7">
                  <c:v>NORTHERN CAPE</c:v>
                </c:pt>
                <c:pt idx="8">
                  <c:v>WESTERN CAPE</c:v>
                </c:pt>
                <c:pt idx="9">
                  <c:v>NATIONAL</c:v>
                </c:pt>
              </c:strCache>
            </c:strRef>
          </c:cat>
          <c:val>
            <c:numRef>
              <c:f>Sheet2!$C$3:$C$12</c:f>
              <c:numCache>
                <c:formatCode>0.0</c:formatCode>
                <c:ptCount val="10"/>
                <c:pt idx="0">
                  <c:v>60.897675596781788</c:v>
                </c:pt>
                <c:pt idx="1">
                  <c:v>89.779521674140526</c:v>
                </c:pt>
                <c:pt idx="2">
                  <c:v>86.746941638877956</c:v>
                </c:pt>
                <c:pt idx="3">
                  <c:v>67.902302898579862</c:v>
                </c:pt>
                <c:pt idx="4">
                  <c:v>66.187587861152338</c:v>
                </c:pt>
                <c:pt idx="5">
                  <c:v>78.654356479433858</c:v>
                </c:pt>
                <c:pt idx="6">
                  <c:v>85.215765695591216</c:v>
                </c:pt>
                <c:pt idx="7">
                  <c:v>81.672057238067197</c:v>
                </c:pt>
                <c:pt idx="8">
                  <c:v>87.389701556923782</c:v>
                </c:pt>
                <c:pt idx="9">
                  <c:v>74.543113786151437</c:v>
                </c:pt>
              </c:numCache>
            </c:numRef>
          </c:val>
          <c:shape val="cylinder"/>
        </c:ser>
        <c:dLbls>
          <c:showVal val="1"/>
        </c:dLbls>
        <c:shape val="box"/>
        <c:axId val="74633216"/>
        <c:axId val="74634752"/>
        <c:axId val="0"/>
      </c:bar3DChart>
      <c:catAx>
        <c:axId val="74633216"/>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74634752"/>
        <c:crosses val="autoZero"/>
        <c:auto val="1"/>
        <c:lblAlgn val="ctr"/>
        <c:lblOffset val="100"/>
      </c:catAx>
      <c:valAx>
        <c:axId val="74634752"/>
        <c:scaling>
          <c:orientation val="minMax"/>
        </c:scaling>
        <c:axPos val="l"/>
        <c:majorGridlines>
          <c:spPr>
            <a:ln w="9525" cap="flat" cmpd="sng" algn="ctr">
              <a:solidFill>
                <a:schemeClr val="tx1">
                  <a:lumMod val="15000"/>
                  <a:lumOff val="85000"/>
                </a:schemeClr>
              </a:solidFill>
              <a:round/>
            </a:ln>
            <a:effectLst/>
          </c:spPr>
        </c:majorGridlines>
        <c:numFmt formatCode="0" sourceLinked="0"/>
        <c:maj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74633216"/>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autoTitleDeleted val="1"/>
    <c:view3D>
      <c:depthPercent val="100"/>
      <c:rAngAx val="1"/>
    </c:view3D>
    <c:floor>
      <c:spPr>
        <a:noFill/>
        <a:ln>
          <a:noFill/>
        </a:ln>
        <a:effectLst/>
        <a:sp3d/>
      </c:spPr>
    </c:floor>
    <c:sideWall>
      <c:spPr>
        <a:noFill/>
        <a:ln>
          <a:noFill/>
        </a:ln>
        <a:effectLst/>
        <a:sp3d/>
      </c:spPr>
    </c:sideWall>
    <c:backWall>
      <c:spPr>
        <a:noFill/>
        <a:ln>
          <a:noFill/>
        </a:ln>
        <a:effectLst/>
        <a:sp3d/>
      </c:spPr>
    </c:backWall>
    <c:plotArea>
      <c:layout/>
      <c:bar3DChart>
        <c:barDir val="col"/>
        <c:grouping val="clustered"/>
        <c:ser>
          <c:idx val="0"/>
          <c:order val="0"/>
          <c:tx>
            <c:strRef>
              <c:f>_1163_FT_All___Prov!$AB$16</c:f>
              <c:strCache>
                <c:ptCount val="1"/>
                <c:pt idx="0">
                  <c:v>November</c:v>
                </c:pt>
              </c:strCache>
            </c:strRef>
          </c:tx>
          <c:spPr>
            <a:solidFill>
              <a:srgbClr val="92D050"/>
            </a:solidFill>
            <a:ln>
              <a:noFill/>
            </a:ln>
            <a:effectLst/>
            <a:sp3d/>
          </c:spPr>
          <c:dLbls>
            <c:dLbl>
              <c:idx val="0"/>
              <c:layout>
                <c:manualLayout>
                  <c:x val="-2.5061050679074766E-17"/>
                  <c:y val="-1.2545235699789549E-2"/>
                </c:manualLayout>
              </c:layout>
              <c:showVal val="1"/>
              <c:extLst>
                <c:ext xmlns:c15="http://schemas.microsoft.com/office/drawing/2012/chart" uri="{CE6537A1-D6FC-4f65-9D91-7224C49458BB}">
                  <c15:layout/>
                </c:ext>
              </c:extLst>
            </c:dLbl>
            <c:dLbl>
              <c:idx val="1"/>
              <c:layout>
                <c:manualLayout>
                  <c:x val="0"/>
                  <c:y val="-1.6726980933052731E-2"/>
                </c:manualLayout>
              </c:layout>
              <c:showVal val="1"/>
              <c:extLst>
                <c:ext xmlns:c15="http://schemas.microsoft.com/office/drawing/2012/chart" uri="{CE6537A1-D6FC-4f65-9D91-7224C49458BB}">
                  <c15:layout/>
                </c:ext>
              </c:extLst>
            </c:dLbl>
            <c:dLbl>
              <c:idx val="2"/>
              <c:layout>
                <c:manualLayout>
                  <c:x val="-1.0024420271629904E-16"/>
                  <c:y val="-1.8817853549684401E-2"/>
                </c:manualLayout>
              </c:layout>
              <c:showVal val="1"/>
              <c:extLst>
                <c:ext xmlns:c15="http://schemas.microsoft.com/office/drawing/2012/chart" uri="{CE6537A1-D6FC-4f65-9D91-7224C49458BB}">
                  <c15:layout/>
                </c:ext>
              </c:extLst>
            </c:dLbl>
            <c:dLbl>
              <c:idx val="3"/>
              <c:layout>
                <c:manualLayout>
                  <c:x val="0"/>
                  <c:y val="-1.4636108316421141E-2"/>
                </c:manualLayout>
              </c:layout>
              <c:showVal val="1"/>
              <c:extLst>
                <c:ext xmlns:c15="http://schemas.microsoft.com/office/drawing/2012/chart" uri="{CE6537A1-D6FC-4f65-9D91-7224C49458BB}">
                  <c15:layout/>
                </c:ext>
              </c:extLst>
            </c:dLbl>
            <c:spPr>
              <a:noFill/>
              <a:ln>
                <a:noFill/>
              </a:ln>
              <a:effectLst/>
            </c:spPr>
            <c:txPr>
              <a:bodyPr rot="-5400000" spcFirstLastPara="1" vertOverflow="ellipsis"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_1163_FT_All___Prov!$AA$17:$AA$20</c:f>
              <c:strCache>
                <c:ptCount val="4"/>
                <c:pt idx="0">
                  <c:v>Achieved Bachelor</c:v>
                </c:pt>
                <c:pt idx="1">
                  <c:v>Achieved Diploma</c:v>
                </c:pt>
                <c:pt idx="2">
                  <c:v>Achieved H-Cert</c:v>
                </c:pt>
                <c:pt idx="3">
                  <c:v>Achieved NSC</c:v>
                </c:pt>
              </c:strCache>
            </c:strRef>
          </c:cat>
          <c:val>
            <c:numRef>
              <c:f>_1163_FT_All___Prov!$AB$17:$AB$20</c:f>
              <c:numCache>
                <c:formatCode>#,##0</c:formatCode>
                <c:ptCount val="4"/>
                <c:pt idx="0">
                  <c:v>162374</c:v>
                </c:pt>
                <c:pt idx="1">
                  <c:v>179619</c:v>
                </c:pt>
                <c:pt idx="2">
                  <c:v>100486</c:v>
                </c:pt>
                <c:pt idx="3">
                  <c:v>68</c:v>
                </c:pt>
              </c:numCache>
            </c:numRef>
          </c:val>
          <c:shape val="cylinder"/>
        </c:ser>
        <c:ser>
          <c:idx val="1"/>
          <c:order val="1"/>
          <c:tx>
            <c:strRef>
              <c:f>_1163_FT_All___Prov!$AC$16</c:f>
              <c:strCache>
                <c:ptCount val="1"/>
                <c:pt idx="0">
                  <c:v>Combined</c:v>
                </c:pt>
              </c:strCache>
            </c:strRef>
          </c:tx>
          <c:spPr>
            <a:solidFill>
              <a:srgbClr val="FF0000"/>
            </a:solidFill>
            <a:ln>
              <a:noFill/>
            </a:ln>
            <a:effectLst/>
            <a:sp3d/>
          </c:spPr>
          <c:dLbls>
            <c:dLbl>
              <c:idx val="0"/>
              <c:layout>
                <c:manualLayout>
                  <c:x val="1.3669821919893123E-3"/>
                  <c:y val="-1.6726980933052752E-2"/>
                </c:manualLayout>
              </c:layout>
              <c:showVal val="1"/>
              <c:extLst>
                <c:ext xmlns:c15="http://schemas.microsoft.com/office/drawing/2012/chart" uri="{CE6537A1-D6FC-4f65-9D91-7224C49458BB}">
                  <c15:layout/>
                </c:ext>
              </c:extLst>
            </c:dLbl>
            <c:dLbl>
              <c:idx val="1"/>
              <c:layout>
                <c:manualLayout>
                  <c:x val="1.3669821919892625E-3"/>
                  <c:y val="-1.8817853549684328E-2"/>
                </c:manualLayout>
              </c:layout>
              <c:showVal val="1"/>
              <c:extLst>
                <c:ext xmlns:c15="http://schemas.microsoft.com/office/drawing/2012/chart" uri="{CE6537A1-D6FC-4f65-9D91-7224C49458BB}">
                  <c15:layout/>
                </c:ext>
              </c:extLst>
            </c:dLbl>
            <c:dLbl>
              <c:idx val="2"/>
              <c:layout>
                <c:manualLayout>
                  <c:x val="1.3669821919893123E-3"/>
                  <c:y val="-1.8817853549684359E-2"/>
                </c:manualLayout>
              </c:layout>
              <c:showVal val="1"/>
              <c:extLst>
                <c:ext xmlns:c15="http://schemas.microsoft.com/office/drawing/2012/chart" uri="{CE6537A1-D6FC-4f65-9D91-7224C49458BB}">
                  <c15:layout/>
                </c:ext>
              </c:extLst>
            </c:dLbl>
            <c:dLbl>
              <c:idx val="3"/>
              <c:layout>
                <c:manualLayout>
                  <c:x val="5.4679287679573491E-3"/>
                  <c:y val="-1.4636108316421141E-2"/>
                </c:manualLayout>
              </c:layout>
              <c:showVal val="1"/>
              <c:extLst>
                <c:ext xmlns:c15="http://schemas.microsoft.com/office/drawing/2012/chart" uri="{CE6537A1-D6FC-4f65-9D91-7224C49458BB}">
                  <c15:layout/>
                </c:ext>
              </c:extLst>
            </c:dLbl>
            <c:spPr>
              <a:noFill/>
              <a:ln>
                <a:noFill/>
              </a:ln>
              <a:effectLst/>
            </c:spPr>
            <c:txPr>
              <a:bodyPr rot="-5400000" spcFirstLastPara="1" vertOverflow="ellipsis"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Val val="1"/>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_1163_FT_All___Prov!$AA$17:$AA$20</c:f>
              <c:strCache>
                <c:ptCount val="4"/>
                <c:pt idx="0">
                  <c:v>Achieved Bachelor</c:v>
                </c:pt>
                <c:pt idx="1">
                  <c:v>Achieved Diploma</c:v>
                </c:pt>
                <c:pt idx="2">
                  <c:v>Achieved H-Cert</c:v>
                </c:pt>
                <c:pt idx="3">
                  <c:v>Achieved NSC</c:v>
                </c:pt>
              </c:strCache>
            </c:strRef>
          </c:cat>
          <c:val>
            <c:numRef>
              <c:f>_1163_FT_All___Prov!$AC$17:$AC$20</c:f>
              <c:numCache>
                <c:formatCode>#,##0</c:formatCode>
                <c:ptCount val="4"/>
                <c:pt idx="0">
                  <c:v>163875</c:v>
                </c:pt>
                <c:pt idx="1">
                  <c:v>182138</c:v>
                </c:pt>
                <c:pt idx="2">
                  <c:v>109831</c:v>
                </c:pt>
                <c:pt idx="3">
                  <c:v>73</c:v>
                </c:pt>
              </c:numCache>
            </c:numRef>
          </c:val>
          <c:shape val="cylinder"/>
        </c:ser>
        <c:dLbls>
          <c:showVal val="1"/>
        </c:dLbls>
        <c:shape val="box"/>
        <c:axId val="91500544"/>
        <c:axId val="91502080"/>
        <c:axId val="0"/>
      </c:bar3DChart>
      <c:catAx>
        <c:axId val="91500544"/>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91502080"/>
        <c:crosses val="autoZero"/>
        <c:auto val="1"/>
        <c:lblAlgn val="ctr"/>
        <c:lblOffset val="100"/>
      </c:catAx>
      <c:valAx>
        <c:axId val="91502080"/>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91500544"/>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968D05-0926-4E61-B3BA-7AF5FFD2A89E}"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094DC807-DD41-429E-B041-9E5E2C488AFA}">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en-US" sz="1400" b="1" dirty="0" smtClean="0"/>
            <a:t>Internal:</a:t>
          </a:r>
        </a:p>
        <a:p>
          <a:r>
            <a:rPr lang="en-US" sz="1400" b="1" dirty="0" smtClean="0"/>
            <a:t>Promotion</a:t>
          </a:r>
          <a:endParaRPr lang="en-US" sz="1400" b="1" dirty="0"/>
        </a:p>
      </dgm:t>
    </dgm:pt>
    <dgm:pt modelId="{1AA41817-6D1D-4E89-A0FF-D2FD42757F02}" type="parTrans" cxnId="{18A16EE5-9FCD-4D72-9F31-58A1F5414321}">
      <dgm:prSet/>
      <dgm:spPr/>
      <dgm:t>
        <a:bodyPr/>
        <a:lstStyle/>
        <a:p>
          <a:endParaRPr lang="en-US"/>
        </a:p>
      </dgm:t>
    </dgm:pt>
    <dgm:pt modelId="{426B565D-0D17-49C1-B224-F862C84B8857}" type="sibTrans" cxnId="{18A16EE5-9FCD-4D72-9F31-58A1F5414321}">
      <dgm:prSet/>
      <dgm:spPr/>
      <dgm:t>
        <a:bodyPr/>
        <a:lstStyle/>
        <a:p>
          <a:endParaRPr lang="en-US"/>
        </a:p>
      </dgm:t>
    </dgm:pt>
    <dgm:pt modelId="{8F1515DB-CE6B-44F7-AF8C-9B1FA11207B9}">
      <dgm:prSet phldrT="[Text]"/>
      <dgm:spPr/>
      <dgm:t>
        <a:bodyPr/>
        <a:lstStyle/>
        <a:p>
          <a:r>
            <a:rPr lang="en-US" dirty="0" smtClean="0"/>
            <a:t>SBA</a:t>
          </a:r>
          <a:endParaRPr lang="en-US" dirty="0"/>
        </a:p>
      </dgm:t>
    </dgm:pt>
    <dgm:pt modelId="{2B6F33F8-E4A2-47AB-B80F-4CE442E85788}" type="parTrans" cxnId="{6AD80504-97A8-4A05-849C-33BD0ECDD819}">
      <dgm:prSet/>
      <dgm:spPr/>
      <dgm:t>
        <a:bodyPr/>
        <a:lstStyle/>
        <a:p>
          <a:endParaRPr lang="en-US"/>
        </a:p>
      </dgm:t>
    </dgm:pt>
    <dgm:pt modelId="{DAB5F609-D01B-4B6E-984C-C84854FA14AD}" type="sibTrans" cxnId="{6AD80504-97A8-4A05-849C-33BD0ECDD819}">
      <dgm:prSet/>
      <dgm:spPr/>
      <dgm:t>
        <a:bodyPr/>
        <a:lstStyle/>
        <a:p>
          <a:endParaRPr lang="en-US"/>
        </a:p>
      </dgm:t>
    </dgm:pt>
    <dgm:pt modelId="{9A7F5D7C-0E9A-4DC8-8526-CB8DDBFCBC86}">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en-US" sz="1400" b="1" dirty="0" smtClean="0"/>
            <a:t>Formal tasks of learning:</a:t>
          </a:r>
        </a:p>
      </dgm:t>
    </dgm:pt>
    <dgm:pt modelId="{75FC9E02-2A0F-4C6C-BF30-5E9B7D9CDC75}" type="parTrans" cxnId="{A6D9DB0A-0EF9-4C11-848D-BCE5711A3516}">
      <dgm:prSet/>
      <dgm:spPr/>
      <dgm:t>
        <a:bodyPr/>
        <a:lstStyle/>
        <a:p>
          <a:endParaRPr lang="en-US"/>
        </a:p>
      </dgm:t>
    </dgm:pt>
    <dgm:pt modelId="{1BF9414E-5F1A-43E3-B83D-A9052BB5AEA2}" type="sibTrans" cxnId="{A6D9DB0A-0EF9-4C11-848D-BCE5711A3516}">
      <dgm:prSet/>
      <dgm:spPr/>
      <dgm:t>
        <a:bodyPr/>
        <a:lstStyle/>
        <a:p>
          <a:endParaRPr lang="en-US"/>
        </a:p>
      </dgm:t>
    </dgm:pt>
    <dgm:pt modelId="{4F0228C7-62A5-49A2-BABB-126520EADED8}">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en-US" sz="1400" b="1" dirty="0" smtClean="0"/>
            <a:t>External:</a:t>
          </a:r>
        </a:p>
        <a:p>
          <a:r>
            <a:rPr lang="en-US" sz="1400" b="1" dirty="0" smtClean="0"/>
            <a:t>Certification</a:t>
          </a:r>
        </a:p>
        <a:p>
          <a:r>
            <a:rPr lang="en-US" sz="1400" b="1" dirty="0" smtClean="0"/>
            <a:t>Standards</a:t>
          </a:r>
        </a:p>
        <a:p>
          <a:r>
            <a:rPr lang="en-US" sz="1400" b="1" dirty="0" smtClean="0"/>
            <a:t>Monitoring</a:t>
          </a:r>
          <a:endParaRPr lang="en-US" sz="1400" b="1" dirty="0"/>
        </a:p>
      </dgm:t>
    </dgm:pt>
    <dgm:pt modelId="{5B9AFE62-F4ED-452B-B2B4-81675E423D8B}" type="sibTrans" cxnId="{2F3018A7-F0D5-4B8C-8794-BAF5F99BFEC5}">
      <dgm:prSet/>
      <dgm:spPr/>
      <dgm:t>
        <a:bodyPr/>
        <a:lstStyle/>
        <a:p>
          <a:endParaRPr lang="en-US"/>
        </a:p>
      </dgm:t>
    </dgm:pt>
    <dgm:pt modelId="{17BFC0B7-9978-470B-9B99-4F8399F9D450}" type="parTrans" cxnId="{2F3018A7-F0D5-4B8C-8794-BAF5F99BFEC5}">
      <dgm:prSet/>
      <dgm:spPr/>
      <dgm:t>
        <a:bodyPr/>
        <a:lstStyle/>
        <a:p>
          <a:endParaRPr lang="en-US"/>
        </a:p>
      </dgm:t>
    </dgm:pt>
    <dgm:pt modelId="{282A2BFD-95FF-4639-B0B7-B4DE5F710339}">
      <dgm:prSet phldrT="[Text]"/>
      <dgm:spPr/>
      <dgm:t>
        <a:bodyPr/>
        <a:lstStyle/>
        <a:p>
          <a:r>
            <a:rPr lang="en-US" dirty="0" smtClean="0"/>
            <a:t>Exams</a:t>
          </a:r>
          <a:endParaRPr lang="en-US" dirty="0"/>
        </a:p>
      </dgm:t>
    </dgm:pt>
    <dgm:pt modelId="{F3FD340E-C069-45AB-8A4D-CBDC78317CDA}" type="sibTrans" cxnId="{3373CDC3-889A-41F1-A9A9-9AAE9252E48F}">
      <dgm:prSet/>
      <dgm:spPr/>
      <dgm:t>
        <a:bodyPr/>
        <a:lstStyle/>
        <a:p>
          <a:endParaRPr lang="en-US"/>
        </a:p>
      </dgm:t>
    </dgm:pt>
    <dgm:pt modelId="{6F5AE0B5-B4E0-4873-968F-ABE976E2E6AD}" type="parTrans" cxnId="{3373CDC3-889A-41F1-A9A9-9AAE9252E48F}">
      <dgm:prSet/>
      <dgm:spPr/>
      <dgm:t>
        <a:bodyPr/>
        <a:lstStyle/>
        <a:p>
          <a:endParaRPr lang="en-US"/>
        </a:p>
      </dgm:t>
    </dgm:pt>
    <dgm:pt modelId="{44EB6F70-338B-41B3-A36B-EEBA7BE38AEC}">
      <dgm:prSet custT="1">
        <dgm:style>
          <a:lnRef idx="1">
            <a:schemeClr val="accent1"/>
          </a:lnRef>
          <a:fillRef idx="2">
            <a:schemeClr val="accent1"/>
          </a:fillRef>
          <a:effectRef idx="1">
            <a:schemeClr val="accent1"/>
          </a:effectRef>
          <a:fontRef idx="minor">
            <a:schemeClr val="dk1"/>
          </a:fontRef>
        </dgm:style>
      </dgm:prSet>
      <dgm:spPr/>
      <dgm:t>
        <a:bodyPr/>
        <a:lstStyle/>
        <a:p>
          <a:r>
            <a:rPr lang="en-US" sz="1900" dirty="0" smtClean="0"/>
            <a:t>NSC</a:t>
          </a:r>
          <a:endParaRPr lang="en-US" sz="1900" dirty="0"/>
        </a:p>
      </dgm:t>
    </dgm:pt>
    <dgm:pt modelId="{DD719303-312B-47EB-A30C-696F7886A65B}" type="parTrans" cxnId="{78AFDE3F-5DB2-4FAD-9E11-21FEB7999473}">
      <dgm:prSet/>
      <dgm:spPr/>
      <dgm:t>
        <a:bodyPr/>
        <a:lstStyle/>
        <a:p>
          <a:endParaRPr lang="en-US"/>
        </a:p>
      </dgm:t>
    </dgm:pt>
    <dgm:pt modelId="{628FE5D3-F425-4D3A-A17F-5FEAD8F89A1F}" type="sibTrans" cxnId="{78AFDE3F-5DB2-4FAD-9E11-21FEB7999473}">
      <dgm:prSet/>
      <dgm:spPr/>
      <dgm:t>
        <a:bodyPr/>
        <a:lstStyle/>
        <a:p>
          <a:endParaRPr lang="en-US"/>
        </a:p>
      </dgm:t>
    </dgm:pt>
    <dgm:pt modelId="{DB393BAC-7B10-4A90-87EF-4FA897CF8AA2}">
      <dgm:prSet custT="1">
        <dgm:style>
          <a:lnRef idx="1">
            <a:schemeClr val="accent3"/>
          </a:lnRef>
          <a:fillRef idx="2">
            <a:schemeClr val="accent3"/>
          </a:fillRef>
          <a:effectRef idx="1">
            <a:schemeClr val="accent3"/>
          </a:effectRef>
          <a:fontRef idx="minor">
            <a:schemeClr val="dk1"/>
          </a:fontRef>
        </dgm:style>
      </dgm:prSet>
      <dgm:spPr/>
      <dgm:t>
        <a:bodyPr/>
        <a:lstStyle/>
        <a:p>
          <a:r>
            <a:rPr lang="en-US" sz="1400" b="1" dirty="0" smtClean="0"/>
            <a:t>Informal tasks for learning:</a:t>
          </a:r>
        </a:p>
      </dgm:t>
    </dgm:pt>
    <dgm:pt modelId="{97DD5D07-FAFE-4195-A238-2C1E612F2F63}" type="parTrans" cxnId="{CFB634E0-9731-4E0D-906C-B6C945FD54E5}">
      <dgm:prSet/>
      <dgm:spPr/>
      <dgm:t>
        <a:bodyPr/>
        <a:lstStyle/>
        <a:p>
          <a:endParaRPr lang="en-US"/>
        </a:p>
      </dgm:t>
    </dgm:pt>
    <dgm:pt modelId="{03B1CEE3-9F4E-458B-A8BE-CF2ECE6BB8AA}" type="sibTrans" cxnId="{CFB634E0-9731-4E0D-906C-B6C945FD54E5}">
      <dgm:prSet/>
      <dgm:spPr/>
      <dgm:t>
        <a:bodyPr/>
        <a:lstStyle/>
        <a:p>
          <a:endParaRPr lang="en-US"/>
        </a:p>
      </dgm:t>
    </dgm:pt>
    <dgm:pt modelId="{79AD7369-B6CF-41A2-8C45-87E7E6177864}">
      <dgm:prSet custT="1">
        <dgm:style>
          <a:lnRef idx="1">
            <a:schemeClr val="accent2"/>
          </a:lnRef>
          <a:fillRef idx="2">
            <a:schemeClr val="accent2"/>
          </a:fillRef>
          <a:effectRef idx="1">
            <a:schemeClr val="accent2"/>
          </a:effectRef>
          <a:fontRef idx="minor">
            <a:schemeClr val="dk1"/>
          </a:fontRef>
        </dgm:style>
      </dgm:prSet>
      <dgm:spPr/>
      <dgm:t>
        <a:bodyPr/>
        <a:lstStyle/>
        <a:p>
          <a:r>
            <a:rPr lang="en-US" sz="1600" dirty="0" smtClean="0"/>
            <a:t>Diagnostic</a:t>
          </a:r>
          <a:endParaRPr lang="en-US" sz="1600" dirty="0"/>
        </a:p>
      </dgm:t>
    </dgm:pt>
    <dgm:pt modelId="{E70DE801-F9D4-40AC-8E3C-095D2D85AD09}" type="parTrans" cxnId="{3F7ECA8C-5B1B-4BFE-B148-B6F77AC23C41}">
      <dgm:prSet/>
      <dgm:spPr/>
      <dgm:t>
        <a:bodyPr/>
        <a:lstStyle/>
        <a:p>
          <a:endParaRPr lang="en-US"/>
        </a:p>
      </dgm:t>
    </dgm:pt>
    <dgm:pt modelId="{BB34A19E-449F-477D-8FD3-744E95579B59}" type="sibTrans" cxnId="{3F7ECA8C-5B1B-4BFE-B148-B6F77AC23C41}">
      <dgm:prSet/>
      <dgm:spPr/>
      <dgm:t>
        <a:bodyPr/>
        <a:lstStyle/>
        <a:p>
          <a:endParaRPr lang="en-US"/>
        </a:p>
      </dgm:t>
    </dgm:pt>
    <dgm:pt modelId="{F105227B-CF0B-45BB-B3F6-03D4BEFA125D}">
      <dgm:prSet custT="1">
        <dgm:style>
          <a:lnRef idx="1">
            <a:schemeClr val="accent2"/>
          </a:lnRef>
          <a:fillRef idx="2">
            <a:schemeClr val="accent2"/>
          </a:fillRef>
          <a:effectRef idx="1">
            <a:schemeClr val="accent2"/>
          </a:effectRef>
          <a:fontRef idx="minor">
            <a:schemeClr val="dk1"/>
          </a:fontRef>
        </dgm:style>
      </dgm:prSet>
      <dgm:spPr/>
      <dgm:t>
        <a:bodyPr/>
        <a:lstStyle/>
        <a:p>
          <a:r>
            <a:rPr lang="en-US" sz="1600" dirty="0" smtClean="0"/>
            <a:t>Summative </a:t>
          </a:r>
          <a:endParaRPr lang="en-US" sz="1600" dirty="0"/>
        </a:p>
      </dgm:t>
    </dgm:pt>
    <dgm:pt modelId="{2C18BA30-A02B-4E13-9FFC-B67EE4015B60}" type="parTrans" cxnId="{1B27DAFA-C7AF-4EB8-99B1-71DB14A59B52}">
      <dgm:prSet/>
      <dgm:spPr/>
      <dgm:t>
        <a:bodyPr/>
        <a:lstStyle/>
        <a:p>
          <a:endParaRPr lang="en-US"/>
        </a:p>
      </dgm:t>
    </dgm:pt>
    <dgm:pt modelId="{61ABB9B6-8F44-445E-9C53-C344252CC150}" type="sibTrans" cxnId="{1B27DAFA-C7AF-4EB8-99B1-71DB14A59B52}">
      <dgm:prSet/>
      <dgm:spPr/>
      <dgm:t>
        <a:bodyPr/>
        <a:lstStyle/>
        <a:p>
          <a:endParaRPr lang="en-US"/>
        </a:p>
      </dgm:t>
    </dgm:pt>
    <dgm:pt modelId="{A7208012-C99F-4D27-A13B-1A95CFFBB0B8}">
      <dgm:prSet custT="1">
        <dgm:style>
          <a:lnRef idx="1">
            <a:schemeClr val="accent6"/>
          </a:lnRef>
          <a:fillRef idx="2">
            <a:schemeClr val="accent6"/>
          </a:fillRef>
          <a:effectRef idx="1">
            <a:schemeClr val="accent6"/>
          </a:effectRef>
          <a:fontRef idx="minor">
            <a:schemeClr val="dk1"/>
          </a:fontRef>
        </dgm:style>
      </dgm:prSet>
      <dgm:spPr/>
      <dgm:t>
        <a:bodyPr/>
        <a:lstStyle/>
        <a:p>
          <a:r>
            <a:rPr lang="en-US" sz="1900" dirty="0" smtClean="0"/>
            <a:t>School Based Exams </a:t>
          </a:r>
          <a:endParaRPr lang="en-US" sz="1900" dirty="0"/>
        </a:p>
      </dgm:t>
    </dgm:pt>
    <dgm:pt modelId="{CF3E76F8-883C-43EF-BB41-1E600401378B}" type="parTrans" cxnId="{6E05307F-2AF1-4BA4-8D43-F905E74EE4E2}">
      <dgm:prSet/>
      <dgm:spPr/>
      <dgm:t>
        <a:bodyPr/>
        <a:lstStyle/>
        <a:p>
          <a:endParaRPr lang="en-US"/>
        </a:p>
      </dgm:t>
    </dgm:pt>
    <dgm:pt modelId="{1D21C655-AA98-476F-976B-C1486F3BE45A}" type="sibTrans" cxnId="{6E05307F-2AF1-4BA4-8D43-F905E74EE4E2}">
      <dgm:prSet/>
      <dgm:spPr/>
      <dgm:t>
        <a:bodyPr/>
        <a:lstStyle/>
        <a:p>
          <a:endParaRPr lang="en-US"/>
        </a:p>
      </dgm:t>
    </dgm:pt>
    <dgm:pt modelId="{A0FD5DF0-EC2A-4D13-A71C-51B1278B8EE9}">
      <dgm:prSet>
        <dgm:style>
          <a:lnRef idx="1">
            <a:schemeClr val="accent6"/>
          </a:lnRef>
          <a:fillRef idx="2">
            <a:schemeClr val="accent6"/>
          </a:fillRef>
          <a:effectRef idx="1">
            <a:schemeClr val="accent6"/>
          </a:effectRef>
          <a:fontRef idx="minor">
            <a:schemeClr val="dk1"/>
          </a:fontRef>
        </dgm:style>
      </dgm:prSet>
      <dgm:spPr/>
      <dgm:t>
        <a:bodyPr/>
        <a:lstStyle/>
        <a:p>
          <a:r>
            <a:rPr lang="en-US" dirty="0" smtClean="0"/>
            <a:t>Common Exams</a:t>
          </a:r>
          <a:endParaRPr lang="en-US" dirty="0"/>
        </a:p>
      </dgm:t>
    </dgm:pt>
    <dgm:pt modelId="{1CE3D7DB-8868-4A30-A114-54340EA2571A}" type="sibTrans" cxnId="{32CB93E7-CA5A-4647-AB57-42C920BCA63D}">
      <dgm:prSet/>
      <dgm:spPr/>
      <dgm:t>
        <a:bodyPr/>
        <a:lstStyle/>
        <a:p>
          <a:endParaRPr lang="en-US"/>
        </a:p>
      </dgm:t>
    </dgm:pt>
    <dgm:pt modelId="{4A3B58BD-6624-4F60-B7BF-67BD7409BB86}" type="parTrans" cxnId="{32CB93E7-CA5A-4647-AB57-42C920BCA63D}">
      <dgm:prSet/>
      <dgm:spPr/>
      <dgm:t>
        <a:bodyPr/>
        <a:lstStyle/>
        <a:p>
          <a:endParaRPr lang="en-US"/>
        </a:p>
      </dgm:t>
    </dgm:pt>
    <dgm:pt modelId="{FE6D83C3-199D-45F2-83C4-DE592451BDD9}" type="pres">
      <dgm:prSet presAssocID="{10968D05-0926-4E61-B3BA-7AF5FFD2A89E}" presName="diagram" presStyleCnt="0">
        <dgm:presLayoutVars>
          <dgm:chPref val="1"/>
          <dgm:dir/>
          <dgm:animOne val="branch"/>
          <dgm:animLvl val="lvl"/>
          <dgm:resizeHandles/>
        </dgm:presLayoutVars>
      </dgm:prSet>
      <dgm:spPr/>
      <dgm:t>
        <a:bodyPr/>
        <a:lstStyle/>
        <a:p>
          <a:endParaRPr lang="en-US"/>
        </a:p>
      </dgm:t>
    </dgm:pt>
    <dgm:pt modelId="{229463B5-E762-431F-9649-5A21F37F6660}" type="pres">
      <dgm:prSet presAssocID="{282A2BFD-95FF-4639-B0B7-B4DE5F710339}" presName="root" presStyleCnt="0"/>
      <dgm:spPr/>
    </dgm:pt>
    <dgm:pt modelId="{EF2AD2F7-262A-43D0-A0BC-667CCBFC0E35}" type="pres">
      <dgm:prSet presAssocID="{282A2BFD-95FF-4639-B0B7-B4DE5F710339}" presName="rootComposite" presStyleCnt="0"/>
      <dgm:spPr/>
    </dgm:pt>
    <dgm:pt modelId="{446CD64D-F24A-4A4C-9198-09EE3883E888}" type="pres">
      <dgm:prSet presAssocID="{282A2BFD-95FF-4639-B0B7-B4DE5F710339}" presName="rootText" presStyleLbl="node1" presStyleIdx="0" presStyleCnt="2" custScaleX="94825" custScaleY="88628" custLinFactNeighborX="-63915" custLinFactNeighborY="-212"/>
      <dgm:spPr/>
      <dgm:t>
        <a:bodyPr/>
        <a:lstStyle/>
        <a:p>
          <a:endParaRPr lang="en-US"/>
        </a:p>
      </dgm:t>
    </dgm:pt>
    <dgm:pt modelId="{AC75906B-9598-44A1-B4FC-88C9A36E3B24}" type="pres">
      <dgm:prSet presAssocID="{282A2BFD-95FF-4639-B0B7-B4DE5F710339}" presName="rootConnector" presStyleLbl="node1" presStyleIdx="0" presStyleCnt="2"/>
      <dgm:spPr/>
      <dgm:t>
        <a:bodyPr/>
        <a:lstStyle/>
        <a:p>
          <a:endParaRPr lang="en-US"/>
        </a:p>
      </dgm:t>
    </dgm:pt>
    <dgm:pt modelId="{D57826A3-9727-4350-A689-C3BA91E93B55}" type="pres">
      <dgm:prSet presAssocID="{282A2BFD-95FF-4639-B0B7-B4DE5F710339}" presName="childShape" presStyleCnt="0"/>
      <dgm:spPr/>
    </dgm:pt>
    <dgm:pt modelId="{2DE725A4-9453-4CE2-B1A3-C055B48C9AAA}" type="pres">
      <dgm:prSet presAssocID="{17BFC0B7-9978-470B-9B99-4F8399F9D450}" presName="Name13" presStyleLbl="parChTrans1D2" presStyleIdx="0" presStyleCnt="9"/>
      <dgm:spPr/>
      <dgm:t>
        <a:bodyPr/>
        <a:lstStyle/>
        <a:p>
          <a:endParaRPr lang="en-US"/>
        </a:p>
      </dgm:t>
    </dgm:pt>
    <dgm:pt modelId="{E478A46C-8889-4A8C-8AEC-7A854CC309F1}" type="pres">
      <dgm:prSet presAssocID="{4F0228C7-62A5-49A2-BABB-126520EADED8}" presName="childText" presStyleLbl="bgAcc1" presStyleIdx="0" presStyleCnt="9" custScaleX="126063" custScaleY="172615" custLinFactNeighborX="-91078" custLinFactNeighborY="-4703">
        <dgm:presLayoutVars>
          <dgm:bulletEnabled val="1"/>
        </dgm:presLayoutVars>
      </dgm:prSet>
      <dgm:spPr>
        <a:prstGeom prst="ellipse">
          <a:avLst/>
        </a:prstGeom>
      </dgm:spPr>
      <dgm:t>
        <a:bodyPr/>
        <a:lstStyle/>
        <a:p>
          <a:endParaRPr lang="en-US"/>
        </a:p>
      </dgm:t>
    </dgm:pt>
    <dgm:pt modelId="{8CE1F47E-F1D5-44BA-BD35-0C3D6F3763E0}" type="pres">
      <dgm:prSet presAssocID="{DD719303-312B-47EB-A30C-696F7886A65B}" presName="Name13" presStyleLbl="parChTrans1D2" presStyleIdx="1" presStyleCnt="9"/>
      <dgm:spPr/>
      <dgm:t>
        <a:bodyPr/>
        <a:lstStyle/>
        <a:p>
          <a:endParaRPr lang="en-US"/>
        </a:p>
      </dgm:t>
    </dgm:pt>
    <dgm:pt modelId="{B8DF396C-95F8-42D8-91A3-0DC5B9D6BCF0}" type="pres">
      <dgm:prSet presAssocID="{44EB6F70-338B-41B3-A36B-EEBA7BE38AEC}" presName="childText" presStyleLbl="bgAcc1" presStyleIdx="1" presStyleCnt="9" custScaleX="77586" custScaleY="53564" custLinFactNeighborX="-29206" custLinFactNeighborY="-11993">
        <dgm:presLayoutVars>
          <dgm:bulletEnabled val="1"/>
        </dgm:presLayoutVars>
      </dgm:prSet>
      <dgm:spPr/>
      <dgm:t>
        <a:bodyPr/>
        <a:lstStyle/>
        <a:p>
          <a:endParaRPr lang="en-US"/>
        </a:p>
      </dgm:t>
    </dgm:pt>
    <dgm:pt modelId="{87682794-99B6-44F8-B57F-C58F86E39FA8}" type="pres">
      <dgm:prSet presAssocID="{1AA41817-6D1D-4E89-A0FF-D2FD42757F02}" presName="Name13" presStyleLbl="parChTrans1D2" presStyleIdx="2" presStyleCnt="9"/>
      <dgm:spPr/>
      <dgm:t>
        <a:bodyPr/>
        <a:lstStyle/>
        <a:p>
          <a:endParaRPr lang="en-US"/>
        </a:p>
      </dgm:t>
    </dgm:pt>
    <dgm:pt modelId="{CE8AE450-A1D6-4676-8B7E-33E0BA2007FC}" type="pres">
      <dgm:prSet presAssocID="{094DC807-DD41-429E-B041-9E5E2C488AFA}" presName="childText" presStyleLbl="bgAcc1" presStyleIdx="2" presStyleCnt="9" custScaleX="135232" custScaleY="121000" custLinFactNeighborX="-91078" custLinFactNeighborY="-17387">
        <dgm:presLayoutVars>
          <dgm:bulletEnabled val="1"/>
        </dgm:presLayoutVars>
      </dgm:prSet>
      <dgm:spPr>
        <a:prstGeom prst="ellipse">
          <a:avLst/>
        </a:prstGeom>
      </dgm:spPr>
      <dgm:t>
        <a:bodyPr/>
        <a:lstStyle/>
        <a:p>
          <a:endParaRPr lang="en-US"/>
        </a:p>
      </dgm:t>
    </dgm:pt>
    <dgm:pt modelId="{1352AAA7-20F5-46E1-9596-083132D4BA60}" type="pres">
      <dgm:prSet presAssocID="{CF3E76F8-883C-43EF-BB41-1E600401378B}" presName="Name13" presStyleLbl="parChTrans1D2" presStyleIdx="3" presStyleCnt="9"/>
      <dgm:spPr/>
      <dgm:t>
        <a:bodyPr/>
        <a:lstStyle/>
        <a:p>
          <a:endParaRPr lang="en-US"/>
        </a:p>
      </dgm:t>
    </dgm:pt>
    <dgm:pt modelId="{784D0129-7AE9-4D57-AD74-46A1A82B0A40}" type="pres">
      <dgm:prSet presAssocID="{A7208012-C99F-4D27-A13B-1A95CFFBB0B8}" presName="childText" presStyleLbl="bgAcc1" presStyleIdx="3" presStyleCnt="9" custScaleX="131046" custScaleY="81980" custLinFactNeighborX="-51571" custLinFactNeighborY="-18011">
        <dgm:presLayoutVars>
          <dgm:bulletEnabled val="1"/>
        </dgm:presLayoutVars>
      </dgm:prSet>
      <dgm:spPr/>
      <dgm:t>
        <a:bodyPr/>
        <a:lstStyle/>
        <a:p>
          <a:endParaRPr lang="en-US"/>
        </a:p>
      </dgm:t>
    </dgm:pt>
    <dgm:pt modelId="{82B18E43-DA75-4551-A4BF-809BC3FA69D2}" type="pres">
      <dgm:prSet presAssocID="{4A3B58BD-6624-4F60-B7BF-67BD7409BB86}" presName="Name13" presStyleLbl="parChTrans1D2" presStyleIdx="4" presStyleCnt="9"/>
      <dgm:spPr/>
      <dgm:t>
        <a:bodyPr/>
        <a:lstStyle/>
        <a:p>
          <a:endParaRPr lang="en-ZA"/>
        </a:p>
      </dgm:t>
    </dgm:pt>
    <dgm:pt modelId="{D54DFC6E-6322-42D3-9FB3-BA9B4CD0B934}" type="pres">
      <dgm:prSet presAssocID="{A0FD5DF0-EC2A-4D13-A71C-51B1278B8EE9}" presName="childText" presStyleLbl="bgAcc1" presStyleIdx="4" presStyleCnt="9" custScaleX="147132" custScaleY="57550" custLinFactNeighborX="-47586" custLinFactNeighborY="-12245">
        <dgm:presLayoutVars>
          <dgm:bulletEnabled val="1"/>
        </dgm:presLayoutVars>
      </dgm:prSet>
      <dgm:spPr/>
      <dgm:t>
        <a:bodyPr/>
        <a:lstStyle/>
        <a:p>
          <a:endParaRPr lang="en-US"/>
        </a:p>
      </dgm:t>
    </dgm:pt>
    <dgm:pt modelId="{07369FC3-EF7B-4058-9D28-918CC641F4E7}" type="pres">
      <dgm:prSet presAssocID="{8F1515DB-CE6B-44F7-AF8C-9B1FA11207B9}" presName="root" presStyleCnt="0"/>
      <dgm:spPr/>
    </dgm:pt>
    <dgm:pt modelId="{A718CC48-8278-4CCB-B9C7-0E3BEDE58291}" type="pres">
      <dgm:prSet presAssocID="{8F1515DB-CE6B-44F7-AF8C-9B1FA11207B9}" presName="rootComposite" presStyleCnt="0"/>
      <dgm:spPr/>
    </dgm:pt>
    <dgm:pt modelId="{C0239E19-E056-48C5-9234-8090C1225639}" type="pres">
      <dgm:prSet presAssocID="{8F1515DB-CE6B-44F7-AF8C-9B1FA11207B9}" presName="rootText" presStyleLbl="node1" presStyleIdx="1" presStyleCnt="2" custScaleX="89187" custScaleY="80961" custLinFactNeighborX="-36593" custLinFactNeighborY="-32"/>
      <dgm:spPr/>
      <dgm:t>
        <a:bodyPr/>
        <a:lstStyle/>
        <a:p>
          <a:endParaRPr lang="en-US"/>
        </a:p>
      </dgm:t>
    </dgm:pt>
    <dgm:pt modelId="{EDF3D79E-D87B-4C4E-9826-2BC89AC2E5F1}" type="pres">
      <dgm:prSet presAssocID="{8F1515DB-CE6B-44F7-AF8C-9B1FA11207B9}" presName="rootConnector" presStyleLbl="node1" presStyleIdx="1" presStyleCnt="2"/>
      <dgm:spPr/>
      <dgm:t>
        <a:bodyPr/>
        <a:lstStyle/>
        <a:p>
          <a:endParaRPr lang="en-US"/>
        </a:p>
      </dgm:t>
    </dgm:pt>
    <dgm:pt modelId="{5385D8DD-35BD-466A-AE53-7F0424481369}" type="pres">
      <dgm:prSet presAssocID="{8F1515DB-CE6B-44F7-AF8C-9B1FA11207B9}" presName="childShape" presStyleCnt="0"/>
      <dgm:spPr/>
    </dgm:pt>
    <dgm:pt modelId="{4DB77E2E-B34B-4C94-A5DA-5DC4E7A3D035}" type="pres">
      <dgm:prSet presAssocID="{75FC9E02-2A0F-4C6C-BF30-5E9B7D9CDC75}" presName="Name13" presStyleLbl="parChTrans1D2" presStyleIdx="5" presStyleCnt="9"/>
      <dgm:spPr/>
      <dgm:t>
        <a:bodyPr/>
        <a:lstStyle/>
        <a:p>
          <a:endParaRPr lang="en-US"/>
        </a:p>
      </dgm:t>
    </dgm:pt>
    <dgm:pt modelId="{CFB27E59-4D74-4FB0-8A0F-CEB4688E7F68}" type="pres">
      <dgm:prSet presAssocID="{9A7F5D7C-0E9A-4DC8-8526-CB8DDBFCBC86}" presName="childText" presStyleLbl="bgAcc1" presStyleIdx="5" presStyleCnt="9" custScaleX="114924" custScaleY="100219" custLinFactNeighborX="-58369" custLinFactNeighborY="-15371">
        <dgm:presLayoutVars>
          <dgm:bulletEnabled val="1"/>
        </dgm:presLayoutVars>
      </dgm:prSet>
      <dgm:spPr>
        <a:prstGeom prst="ellipse">
          <a:avLst/>
        </a:prstGeom>
      </dgm:spPr>
      <dgm:t>
        <a:bodyPr/>
        <a:lstStyle/>
        <a:p>
          <a:endParaRPr lang="en-US"/>
        </a:p>
      </dgm:t>
    </dgm:pt>
    <dgm:pt modelId="{52D59C9A-FBDA-4993-8154-2DA605BF6896}" type="pres">
      <dgm:prSet presAssocID="{2C18BA30-A02B-4E13-9FFC-B67EE4015B60}" presName="Name13" presStyleLbl="parChTrans1D2" presStyleIdx="6" presStyleCnt="9"/>
      <dgm:spPr/>
      <dgm:t>
        <a:bodyPr/>
        <a:lstStyle/>
        <a:p>
          <a:endParaRPr lang="en-US"/>
        </a:p>
      </dgm:t>
    </dgm:pt>
    <dgm:pt modelId="{100F6314-2860-4CE3-BC15-012ED4911376}" type="pres">
      <dgm:prSet presAssocID="{F105227B-CF0B-45BB-B3F6-03D4BEFA125D}" presName="childText" presStyleLbl="bgAcc1" presStyleIdx="6" presStyleCnt="9" custLinFactNeighborX="-26147" custLinFactNeighborY="-15254">
        <dgm:presLayoutVars>
          <dgm:bulletEnabled val="1"/>
        </dgm:presLayoutVars>
      </dgm:prSet>
      <dgm:spPr/>
      <dgm:t>
        <a:bodyPr/>
        <a:lstStyle/>
        <a:p>
          <a:endParaRPr lang="en-US"/>
        </a:p>
      </dgm:t>
    </dgm:pt>
    <dgm:pt modelId="{B610FC14-68A4-4D9D-9D39-DDA545EC8397}" type="pres">
      <dgm:prSet presAssocID="{97DD5D07-FAFE-4195-A238-2C1E612F2F63}" presName="Name13" presStyleLbl="parChTrans1D2" presStyleIdx="7" presStyleCnt="9"/>
      <dgm:spPr/>
      <dgm:t>
        <a:bodyPr/>
        <a:lstStyle/>
        <a:p>
          <a:endParaRPr lang="en-US"/>
        </a:p>
      </dgm:t>
    </dgm:pt>
    <dgm:pt modelId="{D7E5988D-5522-42F7-B541-9CEEFA7E2D87}" type="pres">
      <dgm:prSet presAssocID="{DB393BAC-7B10-4A90-87EF-4FA897CF8AA2}" presName="childText" presStyleLbl="bgAcc1" presStyleIdx="7" presStyleCnt="9" custScaleX="135459" custScaleY="100000" custLinFactNeighborX="-57279" custLinFactNeighborY="-15670">
        <dgm:presLayoutVars>
          <dgm:bulletEnabled val="1"/>
        </dgm:presLayoutVars>
      </dgm:prSet>
      <dgm:spPr>
        <a:prstGeom prst="ellipse">
          <a:avLst/>
        </a:prstGeom>
      </dgm:spPr>
      <dgm:t>
        <a:bodyPr/>
        <a:lstStyle/>
        <a:p>
          <a:endParaRPr lang="en-US"/>
        </a:p>
      </dgm:t>
    </dgm:pt>
    <dgm:pt modelId="{F5885CA8-1181-44A3-B244-6F9FC722F477}" type="pres">
      <dgm:prSet presAssocID="{E70DE801-F9D4-40AC-8E3C-095D2D85AD09}" presName="Name13" presStyleLbl="parChTrans1D2" presStyleIdx="8" presStyleCnt="9"/>
      <dgm:spPr/>
      <dgm:t>
        <a:bodyPr/>
        <a:lstStyle/>
        <a:p>
          <a:endParaRPr lang="en-US"/>
        </a:p>
      </dgm:t>
    </dgm:pt>
    <dgm:pt modelId="{7A0581B8-CEED-4A55-B070-C2B67C157459}" type="pres">
      <dgm:prSet presAssocID="{79AD7369-B6CF-41A2-8C45-87E7E6177864}" presName="childText" presStyleLbl="bgAcc1" presStyleIdx="8" presStyleCnt="9" custLinFactNeighborX="-26474" custLinFactNeighborY="-16005">
        <dgm:presLayoutVars>
          <dgm:bulletEnabled val="1"/>
        </dgm:presLayoutVars>
      </dgm:prSet>
      <dgm:spPr/>
      <dgm:t>
        <a:bodyPr/>
        <a:lstStyle/>
        <a:p>
          <a:endParaRPr lang="en-US"/>
        </a:p>
      </dgm:t>
    </dgm:pt>
  </dgm:ptLst>
  <dgm:cxnLst>
    <dgm:cxn modelId="{6AD80504-97A8-4A05-849C-33BD0ECDD819}" srcId="{10968D05-0926-4E61-B3BA-7AF5FFD2A89E}" destId="{8F1515DB-CE6B-44F7-AF8C-9B1FA11207B9}" srcOrd="1" destOrd="0" parTransId="{2B6F33F8-E4A2-47AB-B80F-4CE442E85788}" sibTransId="{DAB5F609-D01B-4B6E-984C-C84854FA14AD}"/>
    <dgm:cxn modelId="{A6D9DB0A-0EF9-4C11-848D-BCE5711A3516}" srcId="{8F1515DB-CE6B-44F7-AF8C-9B1FA11207B9}" destId="{9A7F5D7C-0E9A-4DC8-8526-CB8DDBFCBC86}" srcOrd="0" destOrd="0" parTransId="{75FC9E02-2A0F-4C6C-BF30-5E9B7D9CDC75}" sibTransId="{1BF9414E-5F1A-43E3-B83D-A9052BB5AEA2}"/>
    <dgm:cxn modelId="{2628E054-B97E-4B54-A03B-676C756C0311}" type="presOf" srcId="{79AD7369-B6CF-41A2-8C45-87E7E6177864}" destId="{7A0581B8-CEED-4A55-B070-C2B67C157459}" srcOrd="0" destOrd="0" presId="urn:microsoft.com/office/officeart/2005/8/layout/hierarchy3"/>
    <dgm:cxn modelId="{4892BD58-2E4C-4ADF-BC83-237AFD794CF0}" type="presOf" srcId="{1AA41817-6D1D-4E89-A0FF-D2FD42757F02}" destId="{87682794-99B6-44F8-B57F-C58F86E39FA8}" srcOrd="0" destOrd="0" presId="urn:microsoft.com/office/officeart/2005/8/layout/hierarchy3"/>
    <dgm:cxn modelId="{CFB634E0-9731-4E0D-906C-B6C945FD54E5}" srcId="{8F1515DB-CE6B-44F7-AF8C-9B1FA11207B9}" destId="{DB393BAC-7B10-4A90-87EF-4FA897CF8AA2}" srcOrd="2" destOrd="0" parTransId="{97DD5D07-FAFE-4195-A238-2C1E612F2F63}" sibTransId="{03B1CEE3-9F4E-458B-A8BE-CF2ECE6BB8AA}"/>
    <dgm:cxn modelId="{9F228370-09B7-4A4F-B6C8-BC79B7F944F5}" type="presOf" srcId="{A7208012-C99F-4D27-A13B-1A95CFFBB0B8}" destId="{784D0129-7AE9-4D57-AD74-46A1A82B0A40}" srcOrd="0" destOrd="0" presId="urn:microsoft.com/office/officeart/2005/8/layout/hierarchy3"/>
    <dgm:cxn modelId="{035EEECF-EB9F-4A17-AD67-184FBDF52BBE}" type="presOf" srcId="{282A2BFD-95FF-4639-B0B7-B4DE5F710339}" destId="{AC75906B-9598-44A1-B4FC-88C9A36E3B24}" srcOrd="1" destOrd="0" presId="urn:microsoft.com/office/officeart/2005/8/layout/hierarchy3"/>
    <dgm:cxn modelId="{2F3018A7-F0D5-4B8C-8794-BAF5F99BFEC5}" srcId="{282A2BFD-95FF-4639-B0B7-B4DE5F710339}" destId="{4F0228C7-62A5-49A2-BABB-126520EADED8}" srcOrd="0" destOrd="0" parTransId="{17BFC0B7-9978-470B-9B99-4F8399F9D450}" sibTransId="{5B9AFE62-F4ED-452B-B2B4-81675E423D8B}"/>
    <dgm:cxn modelId="{88B0235D-38EC-48AB-A961-6701F7BD5E72}" type="presOf" srcId="{2C18BA30-A02B-4E13-9FFC-B67EE4015B60}" destId="{52D59C9A-FBDA-4993-8154-2DA605BF6896}" srcOrd="0" destOrd="0" presId="urn:microsoft.com/office/officeart/2005/8/layout/hierarchy3"/>
    <dgm:cxn modelId="{3744BD9D-DEC9-4F8B-88D3-93AD7A5980AE}" type="presOf" srcId="{17BFC0B7-9978-470B-9B99-4F8399F9D450}" destId="{2DE725A4-9453-4CE2-B1A3-C055B48C9AAA}" srcOrd="0" destOrd="0" presId="urn:microsoft.com/office/officeart/2005/8/layout/hierarchy3"/>
    <dgm:cxn modelId="{2D2F25CF-7A77-416A-9F69-44B4D8456636}" type="presOf" srcId="{DD719303-312B-47EB-A30C-696F7886A65B}" destId="{8CE1F47E-F1D5-44BA-BD35-0C3D6F3763E0}" srcOrd="0" destOrd="0" presId="urn:microsoft.com/office/officeart/2005/8/layout/hierarchy3"/>
    <dgm:cxn modelId="{AEF6BB76-ADCD-46CB-8A31-9BF2225DDB03}" type="presOf" srcId="{282A2BFD-95FF-4639-B0B7-B4DE5F710339}" destId="{446CD64D-F24A-4A4C-9198-09EE3883E888}" srcOrd="0" destOrd="0" presId="urn:microsoft.com/office/officeart/2005/8/layout/hierarchy3"/>
    <dgm:cxn modelId="{DD32FE85-8CD5-44D0-AE1F-7DECEEED9609}" type="presOf" srcId="{8F1515DB-CE6B-44F7-AF8C-9B1FA11207B9}" destId="{EDF3D79E-D87B-4C4E-9826-2BC89AC2E5F1}" srcOrd="1" destOrd="0" presId="urn:microsoft.com/office/officeart/2005/8/layout/hierarchy3"/>
    <dgm:cxn modelId="{3F7ECA8C-5B1B-4BFE-B148-B6F77AC23C41}" srcId="{8F1515DB-CE6B-44F7-AF8C-9B1FA11207B9}" destId="{79AD7369-B6CF-41A2-8C45-87E7E6177864}" srcOrd="3" destOrd="0" parTransId="{E70DE801-F9D4-40AC-8E3C-095D2D85AD09}" sibTransId="{BB34A19E-449F-477D-8FD3-744E95579B59}"/>
    <dgm:cxn modelId="{BE6F8842-8CC8-47C6-AF1F-09A47F2F8EF0}" type="presOf" srcId="{10968D05-0926-4E61-B3BA-7AF5FFD2A89E}" destId="{FE6D83C3-199D-45F2-83C4-DE592451BDD9}" srcOrd="0" destOrd="0" presId="urn:microsoft.com/office/officeart/2005/8/layout/hierarchy3"/>
    <dgm:cxn modelId="{72F32959-5744-443C-89D3-E1777014CDD6}" type="presOf" srcId="{DB393BAC-7B10-4A90-87EF-4FA897CF8AA2}" destId="{D7E5988D-5522-42F7-B541-9CEEFA7E2D87}" srcOrd="0" destOrd="0" presId="urn:microsoft.com/office/officeart/2005/8/layout/hierarchy3"/>
    <dgm:cxn modelId="{99807289-FD28-4EF3-9577-03B24BD5D749}" type="presOf" srcId="{F105227B-CF0B-45BB-B3F6-03D4BEFA125D}" destId="{100F6314-2860-4CE3-BC15-012ED4911376}" srcOrd="0" destOrd="0" presId="urn:microsoft.com/office/officeart/2005/8/layout/hierarchy3"/>
    <dgm:cxn modelId="{1B27DAFA-C7AF-4EB8-99B1-71DB14A59B52}" srcId="{8F1515DB-CE6B-44F7-AF8C-9B1FA11207B9}" destId="{F105227B-CF0B-45BB-B3F6-03D4BEFA125D}" srcOrd="1" destOrd="0" parTransId="{2C18BA30-A02B-4E13-9FFC-B67EE4015B60}" sibTransId="{61ABB9B6-8F44-445E-9C53-C344252CC150}"/>
    <dgm:cxn modelId="{6E05307F-2AF1-4BA4-8D43-F905E74EE4E2}" srcId="{282A2BFD-95FF-4639-B0B7-B4DE5F710339}" destId="{A7208012-C99F-4D27-A13B-1A95CFFBB0B8}" srcOrd="3" destOrd="0" parTransId="{CF3E76F8-883C-43EF-BB41-1E600401378B}" sibTransId="{1D21C655-AA98-476F-976B-C1486F3BE45A}"/>
    <dgm:cxn modelId="{36D1D3B7-86C3-4ADF-976C-7C6350D4AD00}" type="presOf" srcId="{44EB6F70-338B-41B3-A36B-EEBA7BE38AEC}" destId="{B8DF396C-95F8-42D8-91A3-0DC5B9D6BCF0}" srcOrd="0" destOrd="0" presId="urn:microsoft.com/office/officeart/2005/8/layout/hierarchy3"/>
    <dgm:cxn modelId="{32CB93E7-CA5A-4647-AB57-42C920BCA63D}" srcId="{282A2BFD-95FF-4639-B0B7-B4DE5F710339}" destId="{A0FD5DF0-EC2A-4D13-A71C-51B1278B8EE9}" srcOrd="4" destOrd="0" parTransId="{4A3B58BD-6624-4F60-B7BF-67BD7409BB86}" sibTransId="{1CE3D7DB-8868-4A30-A114-54340EA2571A}"/>
    <dgm:cxn modelId="{5D6A6B5E-4058-486D-AB2F-58DEB7B00DE3}" type="presOf" srcId="{E70DE801-F9D4-40AC-8E3C-095D2D85AD09}" destId="{F5885CA8-1181-44A3-B244-6F9FC722F477}" srcOrd="0" destOrd="0" presId="urn:microsoft.com/office/officeart/2005/8/layout/hierarchy3"/>
    <dgm:cxn modelId="{7EA75922-EBAD-49E1-91D6-EB9F8D91200C}" type="presOf" srcId="{A0FD5DF0-EC2A-4D13-A71C-51B1278B8EE9}" destId="{D54DFC6E-6322-42D3-9FB3-BA9B4CD0B934}" srcOrd="0" destOrd="0" presId="urn:microsoft.com/office/officeart/2005/8/layout/hierarchy3"/>
    <dgm:cxn modelId="{1CF612BC-D596-4061-A6F5-82CD931E1744}" type="presOf" srcId="{CF3E76F8-883C-43EF-BB41-1E600401378B}" destId="{1352AAA7-20F5-46E1-9596-083132D4BA60}" srcOrd="0" destOrd="0" presId="urn:microsoft.com/office/officeart/2005/8/layout/hierarchy3"/>
    <dgm:cxn modelId="{3373CDC3-889A-41F1-A9A9-9AAE9252E48F}" srcId="{10968D05-0926-4E61-B3BA-7AF5FFD2A89E}" destId="{282A2BFD-95FF-4639-B0B7-B4DE5F710339}" srcOrd="0" destOrd="0" parTransId="{6F5AE0B5-B4E0-4873-968F-ABE976E2E6AD}" sibTransId="{F3FD340E-C069-45AB-8A4D-CBDC78317CDA}"/>
    <dgm:cxn modelId="{024E14B0-5989-4EC2-A9F6-09A17C4945C5}" type="presOf" srcId="{9A7F5D7C-0E9A-4DC8-8526-CB8DDBFCBC86}" destId="{CFB27E59-4D74-4FB0-8A0F-CEB4688E7F68}" srcOrd="0" destOrd="0" presId="urn:microsoft.com/office/officeart/2005/8/layout/hierarchy3"/>
    <dgm:cxn modelId="{0A67B6A9-2E24-4108-A44E-21C2D707BEB5}" type="presOf" srcId="{4A3B58BD-6624-4F60-B7BF-67BD7409BB86}" destId="{82B18E43-DA75-4551-A4BF-809BC3FA69D2}" srcOrd="0" destOrd="0" presId="urn:microsoft.com/office/officeart/2005/8/layout/hierarchy3"/>
    <dgm:cxn modelId="{2ADC1F34-D677-4905-A8DF-BDEACEE93C23}" type="presOf" srcId="{4F0228C7-62A5-49A2-BABB-126520EADED8}" destId="{E478A46C-8889-4A8C-8AEC-7A854CC309F1}" srcOrd="0" destOrd="0" presId="urn:microsoft.com/office/officeart/2005/8/layout/hierarchy3"/>
    <dgm:cxn modelId="{08E229B3-A481-4220-9E7B-7A19A7168D1F}" type="presOf" srcId="{97DD5D07-FAFE-4195-A238-2C1E612F2F63}" destId="{B610FC14-68A4-4D9D-9D39-DDA545EC8397}" srcOrd="0" destOrd="0" presId="urn:microsoft.com/office/officeart/2005/8/layout/hierarchy3"/>
    <dgm:cxn modelId="{FF4D4496-7ED9-4D73-8730-0549C02D5EF1}" type="presOf" srcId="{75FC9E02-2A0F-4C6C-BF30-5E9B7D9CDC75}" destId="{4DB77E2E-B34B-4C94-A5DA-5DC4E7A3D035}" srcOrd="0" destOrd="0" presId="urn:microsoft.com/office/officeart/2005/8/layout/hierarchy3"/>
    <dgm:cxn modelId="{FD3C9597-4845-41BE-B8DD-1B70A23C36D6}" type="presOf" srcId="{8F1515DB-CE6B-44F7-AF8C-9B1FA11207B9}" destId="{C0239E19-E056-48C5-9234-8090C1225639}" srcOrd="0" destOrd="0" presId="urn:microsoft.com/office/officeart/2005/8/layout/hierarchy3"/>
    <dgm:cxn modelId="{18A16EE5-9FCD-4D72-9F31-58A1F5414321}" srcId="{282A2BFD-95FF-4639-B0B7-B4DE5F710339}" destId="{094DC807-DD41-429E-B041-9E5E2C488AFA}" srcOrd="2" destOrd="0" parTransId="{1AA41817-6D1D-4E89-A0FF-D2FD42757F02}" sibTransId="{426B565D-0D17-49C1-B224-F862C84B8857}"/>
    <dgm:cxn modelId="{62803D4F-D0BF-4C0F-92FD-5FFBE1FE5756}" type="presOf" srcId="{094DC807-DD41-429E-B041-9E5E2C488AFA}" destId="{CE8AE450-A1D6-4676-8B7E-33E0BA2007FC}" srcOrd="0" destOrd="0" presId="urn:microsoft.com/office/officeart/2005/8/layout/hierarchy3"/>
    <dgm:cxn modelId="{78AFDE3F-5DB2-4FAD-9E11-21FEB7999473}" srcId="{282A2BFD-95FF-4639-B0B7-B4DE5F710339}" destId="{44EB6F70-338B-41B3-A36B-EEBA7BE38AEC}" srcOrd="1" destOrd="0" parTransId="{DD719303-312B-47EB-A30C-696F7886A65B}" sibTransId="{628FE5D3-F425-4D3A-A17F-5FEAD8F89A1F}"/>
    <dgm:cxn modelId="{5C4D2DCE-AF68-489F-869E-789C32551133}" type="presParOf" srcId="{FE6D83C3-199D-45F2-83C4-DE592451BDD9}" destId="{229463B5-E762-431F-9649-5A21F37F6660}" srcOrd="0" destOrd="0" presId="urn:microsoft.com/office/officeart/2005/8/layout/hierarchy3"/>
    <dgm:cxn modelId="{0BE8E20C-FC6C-4840-84F4-086F56C5B5A3}" type="presParOf" srcId="{229463B5-E762-431F-9649-5A21F37F6660}" destId="{EF2AD2F7-262A-43D0-A0BC-667CCBFC0E35}" srcOrd="0" destOrd="0" presId="urn:microsoft.com/office/officeart/2005/8/layout/hierarchy3"/>
    <dgm:cxn modelId="{91471D39-5A06-420D-9085-C53D005A9A14}" type="presParOf" srcId="{EF2AD2F7-262A-43D0-A0BC-667CCBFC0E35}" destId="{446CD64D-F24A-4A4C-9198-09EE3883E888}" srcOrd="0" destOrd="0" presId="urn:microsoft.com/office/officeart/2005/8/layout/hierarchy3"/>
    <dgm:cxn modelId="{A6313A88-06D2-421A-BFE2-1E2F3711978E}" type="presParOf" srcId="{EF2AD2F7-262A-43D0-A0BC-667CCBFC0E35}" destId="{AC75906B-9598-44A1-B4FC-88C9A36E3B24}" srcOrd="1" destOrd="0" presId="urn:microsoft.com/office/officeart/2005/8/layout/hierarchy3"/>
    <dgm:cxn modelId="{95057283-87C6-48CF-A728-5DB2BCC5130B}" type="presParOf" srcId="{229463B5-E762-431F-9649-5A21F37F6660}" destId="{D57826A3-9727-4350-A689-C3BA91E93B55}" srcOrd="1" destOrd="0" presId="urn:microsoft.com/office/officeart/2005/8/layout/hierarchy3"/>
    <dgm:cxn modelId="{D9C51A49-63A5-476A-B6C8-0D832B53F600}" type="presParOf" srcId="{D57826A3-9727-4350-A689-C3BA91E93B55}" destId="{2DE725A4-9453-4CE2-B1A3-C055B48C9AAA}" srcOrd="0" destOrd="0" presId="urn:microsoft.com/office/officeart/2005/8/layout/hierarchy3"/>
    <dgm:cxn modelId="{C1716609-6825-4D39-8449-58FF35CFEB12}" type="presParOf" srcId="{D57826A3-9727-4350-A689-C3BA91E93B55}" destId="{E478A46C-8889-4A8C-8AEC-7A854CC309F1}" srcOrd="1" destOrd="0" presId="urn:microsoft.com/office/officeart/2005/8/layout/hierarchy3"/>
    <dgm:cxn modelId="{FAEB187B-C384-48E8-ACBE-2BB259719330}" type="presParOf" srcId="{D57826A3-9727-4350-A689-C3BA91E93B55}" destId="{8CE1F47E-F1D5-44BA-BD35-0C3D6F3763E0}" srcOrd="2" destOrd="0" presId="urn:microsoft.com/office/officeart/2005/8/layout/hierarchy3"/>
    <dgm:cxn modelId="{B7D69B98-CF0B-400F-ADD3-714F70854B6E}" type="presParOf" srcId="{D57826A3-9727-4350-A689-C3BA91E93B55}" destId="{B8DF396C-95F8-42D8-91A3-0DC5B9D6BCF0}" srcOrd="3" destOrd="0" presId="urn:microsoft.com/office/officeart/2005/8/layout/hierarchy3"/>
    <dgm:cxn modelId="{0AE9CCE2-23B6-48B5-991D-111DEA528450}" type="presParOf" srcId="{D57826A3-9727-4350-A689-C3BA91E93B55}" destId="{87682794-99B6-44F8-B57F-C58F86E39FA8}" srcOrd="4" destOrd="0" presId="urn:microsoft.com/office/officeart/2005/8/layout/hierarchy3"/>
    <dgm:cxn modelId="{63AED85B-2BB6-405B-8EB1-3337189B181B}" type="presParOf" srcId="{D57826A3-9727-4350-A689-C3BA91E93B55}" destId="{CE8AE450-A1D6-4676-8B7E-33E0BA2007FC}" srcOrd="5" destOrd="0" presId="urn:microsoft.com/office/officeart/2005/8/layout/hierarchy3"/>
    <dgm:cxn modelId="{53A89327-B4A8-4585-8011-9722D6F292B2}" type="presParOf" srcId="{D57826A3-9727-4350-A689-C3BA91E93B55}" destId="{1352AAA7-20F5-46E1-9596-083132D4BA60}" srcOrd="6" destOrd="0" presId="urn:microsoft.com/office/officeart/2005/8/layout/hierarchy3"/>
    <dgm:cxn modelId="{06C58BC5-E0EE-4EB7-B712-40948A08989A}" type="presParOf" srcId="{D57826A3-9727-4350-A689-C3BA91E93B55}" destId="{784D0129-7AE9-4D57-AD74-46A1A82B0A40}" srcOrd="7" destOrd="0" presId="urn:microsoft.com/office/officeart/2005/8/layout/hierarchy3"/>
    <dgm:cxn modelId="{11EA3B61-AC72-4835-9F5D-DA08AECCABFB}" type="presParOf" srcId="{D57826A3-9727-4350-A689-C3BA91E93B55}" destId="{82B18E43-DA75-4551-A4BF-809BC3FA69D2}" srcOrd="8" destOrd="0" presId="urn:microsoft.com/office/officeart/2005/8/layout/hierarchy3"/>
    <dgm:cxn modelId="{4D914AE5-4203-4539-960E-9BDF7B12472A}" type="presParOf" srcId="{D57826A3-9727-4350-A689-C3BA91E93B55}" destId="{D54DFC6E-6322-42D3-9FB3-BA9B4CD0B934}" srcOrd="9" destOrd="0" presId="urn:microsoft.com/office/officeart/2005/8/layout/hierarchy3"/>
    <dgm:cxn modelId="{AEE47A59-C4DA-47E4-9195-7E04626D9381}" type="presParOf" srcId="{FE6D83C3-199D-45F2-83C4-DE592451BDD9}" destId="{07369FC3-EF7B-4058-9D28-918CC641F4E7}" srcOrd="1" destOrd="0" presId="urn:microsoft.com/office/officeart/2005/8/layout/hierarchy3"/>
    <dgm:cxn modelId="{7A1D3592-3094-45D5-BEA1-EBC76E5F2B51}" type="presParOf" srcId="{07369FC3-EF7B-4058-9D28-918CC641F4E7}" destId="{A718CC48-8278-4CCB-B9C7-0E3BEDE58291}" srcOrd="0" destOrd="0" presId="urn:microsoft.com/office/officeart/2005/8/layout/hierarchy3"/>
    <dgm:cxn modelId="{39D86349-200F-4852-86A2-7798C49BCEF0}" type="presParOf" srcId="{A718CC48-8278-4CCB-B9C7-0E3BEDE58291}" destId="{C0239E19-E056-48C5-9234-8090C1225639}" srcOrd="0" destOrd="0" presId="urn:microsoft.com/office/officeart/2005/8/layout/hierarchy3"/>
    <dgm:cxn modelId="{4C2A3237-F750-4D54-BFF8-367967FBCDF2}" type="presParOf" srcId="{A718CC48-8278-4CCB-B9C7-0E3BEDE58291}" destId="{EDF3D79E-D87B-4C4E-9826-2BC89AC2E5F1}" srcOrd="1" destOrd="0" presId="urn:microsoft.com/office/officeart/2005/8/layout/hierarchy3"/>
    <dgm:cxn modelId="{AA988DF7-1BF8-433C-8A21-D38C88C128EE}" type="presParOf" srcId="{07369FC3-EF7B-4058-9D28-918CC641F4E7}" destId="{5385D8DD-35BD-466A-AE53-7F0424481369}" srcOrd="1" destOrd="0" presId="urn:microsoft.com/office/officeart/2005/8/layout/hierarchy3"/>
    <dgm:cxn modelId="{15DD2DF6-0E84-49B0-8ADA-C90F411B4256}" type="presParOf" srcId="{5385D8DD-35BD-466A-AE53-7F0424481369}" destId="{4DB77E2E-B34B-4C94-A5DA-5DC4E7A3D035}" srcOrd="0" destOrd="0" presId="urn:microsoft.com/office/officeart/2005/8/layout/hierarchy3"/>
    <dgm:cxn modelId="{C5B91F3B-1813-4D93-893F-09E8F44E050A}" type="presParOf" srcId="{5385D8DD-35BD-466A-AE53-7F0424481369}" destId="{CFB27E59-4D74-4FB0-8A0F-CEB4688E7F68}" srcOrd="1" destOrd="0" presId="urn:microsoft.com/office/officeart/2005/8/layout/hierarchy3"/>
    <dgm:cxn modelId="{0F886FA0-F66E-4BB2-BA07-99F6AB873081}" type="presParOf" srcId="{5385D8DD-35BD-466A-AE53-7F0424481369}" destId="{52D59C9A-FBDA-4993-8154-2DA605BF6896}" srcOrd="2" destOrd="0" presId="urn:microsoft.com/office/officeart/2005/8/layout/hierarchy3"/>
    <dgm:cxn modelId="{D020B19E-B48B-42F8-AD34-52D5A8F6963A}" type="presParOf" srcId="{5385D8DD-35BD-466A-AE53-7F0424481369}" destId="{100F6314-2860-4CE3-BC15-012ED4911376}" srcOrd="3" destOrd="0" presId="urn:microsoft.com/office/officeart/2005/8/layout/hierarchy3"/>
    <dgm:cxn modelId="{197DAB82-3715-454C-9B22-9121D59A6234}" type="presParOf" srcId="{5385D8DD-35BD-466A-AE53-7F0424481369}" destId="{B610FC14-68A4-4D9D-9D39-DDA545EC8397}" srcOrd="4" destOrd="0" presId="urn:microsoft.com/office/officeart/2005/8/layout/hierarchy3"/>
    <dgm:cxn modelId="{0D85FE8C-2909-42BE-854A-E69BA4D3CABF}" type="presParOf" srcId="{5385D8DD-35BD-466A-AE53-7F0424481369}" destId="{D7E5988D-5522-42F7-B541-9CEEFA7E2D87}" srcOrd="5" destOrd="0" presId="urn:microsoft.com/office/officeart/2005/8/layout/hierarchy3"/>
    <dgm:cxn modelId="{D7B2D8F8-8A64-48F2-8002-6E3421010D0B}" type="presParOf" srcId="{5385D8DD-35BD-466A-AE53-7F0424481369}" destId="{F5885CA8-1181-44A3-B244-6F9FC722F477}" srcOrd="6" destOrd="0" presId="urn:microsoft.com/office/officeart/2005/8/layout/hierarchy3"/>
    <dgm:cxn modelId="{7302F4F7-FE64-4558-BFB9-AB4AC2CF3464}" type="presParOf" srcId="{5385D8DD-35BD-466A-AE53-7F0424481369}" destId="{7A0581B8-CEED-4A55-B070-C2B67C157459}" srcOrd="7"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968D05-0926-4E61-B3BA-7AF5FFD2A89E}"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282A2BFD-95FF-4639-B0B7-B4DE5F710339}">
      <dgm:prSet phldrT="[Text]"/>
      <dgm:spPr/>
      <dgm:t>
        <a:bodyPr/>
        <a:lstStyle/>
        <a:p>
          <a:r>
            <a:rPr lang="en-US" dirty="0" smtClean="0"/>
            <a:t>National Assessment</a:t>
          </a:r>
          <a:endParaRPr lang="en-US" dirty="0"/>
        </a:p>
      </dgm:t>
    </dgm:pt>
    <dgm:pt modelId="{6F5AE0B5-B4E0-4873-968F-ABE976E2E6AD}" type="parTrans" cxnId="{3373CDC3-889A-41F1-A9A9-9AAE9252E48F}">
      <dgm:prSet/>
      <dgm:spPr/>
      <dgm:t>
        <a:bodyPr/>
        <a:lstStyle/>
        <a:p>
          <a:endParaRPr lang="en-US"/>
        </a:p>
      </dgm:t>
    </dgm:pt>
    <dgm:pt modelId="{F3FD340E-C069-45AB-8A4D-CBDC78317CDA}" type="sibTrans" cxnId="{3373CDC3-889A-41F1-A9A9-9AAE9252E48F}">
      <dgm:prSet/>
      <dgm:spPr/>
      <dgm:t>
        <a:bodyPr/>
        <a:lstStyle/>
        <a:p>
          <a:endParaRPr lang="en-US"/>
        </a:p>
      </dgm:t>
    </dgm:pt>
    <dgm:pt modelId="{4F0228C7-62A5-49A2-BABB-126520EADED8}">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1900" dirty="0" smtClean="0"/>
            <a:t>Local:</a:t>
          </a:r>
        </a:p>
        <a:p>
          <a:r>
            <a:rPr lang="en-US" sz="1900" dirty="0" smtClean="0"/>
            <a:t>ANA</a:t>
          </a:r>
          <a:endParaRPr lang="en-US" sz="1900" dirty="0"/>
        </a:p>
      </dgm:t>
    </dgm:pt>
    <dgm:pt modelId="{17BFC0B7-9978-470B-9B99-4F8399F9D450}" type="parTrans" cxnId="{2F3018A7-F0D5-4B8C-8794-BAF5F99BFEC5}">
      <dgm:prSet/>
      <dgm:spPr/>
      <dgm:t>
        <a:bodyPr/>
        <a:lstStyle/>
        <a:p>
          <a:endParaRPr lang="en-US"/>
        </a:p>
      </dgm:t>
    </dgm:pt>
    <dgm:pt modelId="{5B9AFE62-F4ED-452B-B2B4-81675E423D8B}" type="sibTrans" cxnId="{2F3018A7-F0D5-4B8C-8794-BAF5F99BFEC5}">
      <dgm:prSet/>
      <dgm:spPr/>
      <dgm:t>
        <a:bodyPr/>
        <a:lstStyle/>
        <a:p>
          <a:endParaRPr lang="en-US"/>
        </a:p>
      </dgm:t>
    </dgm:pt>
    <dgm:pt modelId="{094DC807-DD41-429E-B041-9E5E2C488AFA}">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1900" dirty="0" smtClean="0"/>
            <a:t>Regional:</a:t>
          </a:r>
        </a:p>
        <a:p>
          <a:r>
            <a:rPr lang="en-US" sz="1900" dirty="0" smtClean="0"/>
            <a:t>SACMEQ</a:t>
          </a:r>
          <a:endParaRPr lang="en-US" sz="1900" dirty="0"/>
        </a:p>
      </dgm:t>
    </dgm:pt>
    <dgm:pt modelId="{1AA41817-6D1D-4E89-A0FF-D2FD42757F02}" type="parTrans" cxnId="{18A16EE5-9FCD-4D72-9F31-58A1F5414321}">
      <dgm:prSet/>
      <dgm:spPr/>
      <dgm:t>
        <a:bodyPr/>
        <a:lstStyle/>
        <a:p>
          <a:endParaRPr lang="en-US"/>
        </a:p>
      </dgm:t>
    </dgm:pt>
    <dgm:pt modelId="{426B565D-0D17-49C1-B224-F862C84B8857}" type="sibTrans" cxnId="{18A16EE5-9FCD-4D72-9F31-58A1F5414321}">
      <dgm:prSet/>
      <dgm:spPr/>
      <dgm:t>
        <a:bodyPr/>
        <a:lstStyle/>
        <a:p>
          <a:endParaRPr lang="en-US"/>
        </a:p>
      </dgm:t>
    </dgm:pt>
    <dgm:pt modelId="{4536C902-D012-4BE9-A4D4-DB6C3A172955}">
      <dgm:prSet custT="1">
        <dgm:style>
          <a:lnRef idx="1">
            <a:schemeClr val="accent1"/>
          </a:lnRef>
          <a:fillRef idx="2">
            <a:schemeClr val="accent1"/>
          </a:fillRef>
          <a:effectRef idx="1">
            <a:schemeClr val="accent1"/>
          </a:effectRef>
          <a:fontRef idx="minor">
            <a:schemeClr val="dk1"/>
          </a:fontRef>
        </dgm:style>
      </dgm:prSet>
      <dgm:spPr/>
      <dgm:t>
        <a:bodyPr/>
        <a:lstStyle/>
        <a:p>
          <a:r>
            <a:rPr lang="en-US" sz="1900" dirty="0" smtClean="0"/>
            <a:t>International:</a:t>
          </a:r>
        </a:p>
        <a:p>
          <a:r>
            <a:rPr lang="en-US" sz="1900" dirty="0" smtClean="0"/>
            <a:t>TIMSS / PIRLS</a:t>
          </a:r>
          <a:endParaRPr lang="en-US" sz="1900" dirty="0"/>
        </a:p>
      </dgm:t>
    </dgm:pt>
    <dgm:pt modelId="{8669373D-11E4-4DD3-87D2-032EF468A48E}" type="parTrans" cxnId="{92943FBD-5AA2-4826-997F-0021F6C8B020}">
      <dgm:prSet/>
      <dgm:spPr/>
      <dgm:t>
        <a:bodyPr/>
        <a:lstStyle/>
        <a:p>
          <a:endParaRPr lang="en-US"/>
        </a:p>
      </dgm:t>
    </dgm:pt>
    <dgm:pt modelId="{ECCBF6E6-9932-46CF-92D9-765A709BD2FE}" type="sibTrans" cxnId="{92943FBD-5AA2-4826-997F-0021F6C8B020}">
      <dgm:prSet/>
      <dgm:spPr/>
      <dgm:t>
        <a:bodyPr/>
        <a:lstStyle/>
        <a:p>
          <a:endParaRPr lang="en-US"/>
        </a:p>
      </dgm:t>
    </dgm:pt>
    <dgm:pt modelId="{64057B91-C937-49DE-BF8D-CF15A97901ED}">
      <dgm:prSet custT="1">
        <dgm:style>
          <a:lnRef idx="1">
            <a:schemeClr val="accent3"/>
          </a:lnRef>
          <a:fillRef idx="2">
            <a:schemeClr val="accent3"/>
          </a:fillRef>
          <a:effectRef idx="1">
            <a:schemeClr val="accent3"/>
          </a:effectRef>
          <a:fontRef idx="minor">
            <a:schemeClr val="dk1"/>
          </a:fontRef>
        </dgm:style>
      </dgm:prSet>
      <dgm:spPr/>
      <dgm:t>
        <a:bodyPr/>
        <a:lstStyle/>
        <a:p>
          <a:pPr>
            <a:spcAft>
              <a:spcPts val="0"/>
            </a:spcAft>
          </a:pPr>
          <a:endParaRPr lang="en-US" sz="1600" b="1" dirty="0" smtClean="0"/>
        </a:p>
        <a:p>
          <a:pPr>
            <a:spcAft>
              <a:spcPct val="35000"/>
            </a:spcAft>
          </a:pPr>
          <a:r>
            <a:rPr lang="en-US" sz="1600" b="1" dirty="0" smtClean="0"/>
            <a:t>Monitoring:</a:t>
          </a:r>
        </a:p>
        <a:p>
          <a:pPr>
            <a:spcAft>
              <a:spcPct val="35000"/>
            </a:spcAft>
          </a:pPr>
          <a:r>
            <a:rPr lang="en-US" sz="1600" b="1" dirty="0" smtClean="0"/>
            <a:t>Learning outcomes / Trends</a:t>
          </a:r>
        </a:p>
        <a:p>
          <a:pPr>
            <a:spcAft>
              <a:spcPct val="35000"/>
            </a:spcAft>
          </a:pPr>
          <a:endParaRPr lang="en-US" sz="1600" b="1" dirty="0"/>
        </a:p>
      </dgm:t>
    </dgm:pt>
    <dgm:pt modelId="{797E2819-78EC-491F-8372-7DE440296FD8}" type="parTrans" cxnId="{95E91AD5-0B0D-47E4-B83B-38915E7B52BC}">
      <dgm:prSet/>
      <dgm:spPr/>
      <dgm:t>
        <a:bodyPr/>
        <a:lstStyle/>
        <a:p>
          <a:endParaRPr lang="en-US"/>
        </a:p>
      </dgm:t>
    </dgm:pt>
    <dgm:pt modelId="{0E16D637-E1D5-4198-955B-3BFA34FA6AD2}" type="sibTrans" cxnId="{95E91AD5-0B0D-47E4-B83B-38915E7B52BC}">
      <dgm:prSet/>
      <dgm:spPr/>
      <dgm:t>
        <a:bodyPr/>
        <a:lstStyle/>
        <a:p>
          <a:endParaRPr lang="en-US"/>
        </a:p>
      </dgm:t>
    </dgm:pt>
    <dgm:pt modelId="{FE6D83C3-199D-45F2-83C4-DE592451BDD9}" type="pres">
      <dgm:prSet presAssocID="{10968D05-0926-4E61-B3BA-7AF5FFD2A89E}" presName="diagram" presStyleCnt="0">
        <dgm:presLayoutVars>
          <dgm:chPref val="1"/>
          <dgm:dir/>
          <dgm:animOne val="branch"/>
          <dgm:animLvl val="lvl"/>
          <dgm:resizeHandles/>
        </dgm:presLayoutVars>
      </dgm:prSet>
      <dgm:spPr/>
      <dgm:t>
        <a:bodyPr/>
        <a:lstStyle/>
        <a:p>
          <a:endParaRPr lang="en-US"/>
        </a:p>
      </dgm:t>
    </dgm:pt>
    <dgm:pt modelId="{229463B5-E762-431F-9649-5A21F37F6660}" type="pres">
      <dgm:prSet presAssocID="{282A2BFD-95FF-4639-B0B7-B4DE5F710339}" presName="root" presStyleCnt="0"/>
      <dgm:spPr/>
    </dgm:pt>
    <dgm:pt modelId="{EF2AD2F7-262A-43D0-A0BC-667CCBFC0E35}" type="pres">
      <dgm:prSet presAssocID="{282A2BFD-95FF-4639-B0B7-B4DE5F710339}" presName="rootComposite" presStyleCnt="0"/>
      <dgm:spPr/>
    </dgm:pt>
    <dgm:pt modelId="{446CD64D-F24A-4A4C-9198-09EE3883E888}" type="pres">
      <dgm:prSet presAssocID="{282A2BFD-95FF-4639-B0B7-B4DE5F710339}" presName="rootText" presStyleLbl="node1" presStyleIdx="0" presStyleCnt="1" custLinFactNeighborX="13850" custLinFactNeighborY="-83"/>
      <dgm:spPr/>
      <dgm:t>
        <a:bodyPr/>
        <a:lstStyle/>
        <a:p>
          <a:endParaRPr lang="en-US"/>
        </a:p>
      </dgm:t>
    </dgm:pt>
    <dgm:pt modelId="{AC75906B-9598-44A1-B4FC-88C9A36E3B24}" type="pres">
      <dgm:prSet presAssocID="{282A2BFD-95FF-4639-B0B7-B4DE5F710339}" presName="rootConnector" presStyleLbl="node1" presStyleIdx="0" presStyleCnt="1"/>
      <dgm:spPr/>
      <dgm:t>
        <a:bodyPr/>
        <a:lstStyle/>
        <a:p>
          <a:endParaRPr lang="en-US"/>
        </a:p>
      </dgm:t>
    </dgm:pt>
    <dgm:pt modelId="{D57826A3-9727-4350-A689-C3BA91E93B55}" type="pres">
      <dgm:prSet presAssocID="{282A2BFD-95FF-4639-B0B7-B4DE5F710339}" presName="childShape" presStyleCnt="0"/>
      <dgm:spPr/>
    </dgm:pt>
    <dgm:pt modelId="{026C255F-A5E8-46AF-A6E3-0085DC49B2AF}" type="pres">
      <dgm:prSet presAssocID="{797E2819-78EC-491F-8372-7DE440296FD8}" presName="Name13" presStyleLbl="parChTrans1D2" presStyleIdx="0" presStyleCnt="4"/>
      <dgm:spPr/>
      <dgm:t>
        <a:bodyPr/>
        <a:lstStyle/>
        <a:p>
          <a:endParaRPr lang="en-US"/>
        </a:p>
      </dgm:t>
    </dgm:pt>
    <dgm:pt modelId="{3FA5F2B6-E4F7-491F-AEB1-19201C251194}" type="pres">
      <dgm:prSet presAssocID="{64057B91-C937-49DE-BF8D-CF15A97901ED}" presName="childText" presStyleLbl="bgAcc1" presStyleIdx="0" presStyleCnt="4" custScaleX="171614" custScaleY="106681" custLinFactNeighborX="5255" custLinFactNeighborY="-1652">
        <dgm:presLayoutVars>
          <dgm:bulletEnabled val="1"/>
        </dgm:presLayoutVars>
      </dgm:prSet>
      <dgm:spPr>
        <a:prstGeom prst="ellipse">
          <a:avLst/>
        </a:prstGeom>
      </dgm:spPr>
      <dgm:t>
        <a:bodyPr/>
        <a:lstStyle/>
        <a:p>
          <a:endParaRPr lang="en-US"/>
        </a:p>
      </dgm:t>
    </dgm:pt>
    <dgm:pt modelId="{2DE725A4-9453-4CE2-B1A3-C055B48C9AAA}" type="pres">
      <dgm:prSet presAssocID="{17BFC0B7-9978-470B-9B99-4F8399F9D450}" presName="Name13" presStyleLbl="parChTrans1D2" presStyleIdx="1" presStyleCnt="4"/>
      <dgm:spPr/>
      <dgm:t>
        <a:bodyPr/>
        <a:lstStyle/>
        <a:p>
          <a:endParaRPr lang="en-US"/>
        </a:p>
      </dgm:t>
    </dgm:pt>
    <dgm:pt modelId="{E478A46C-8889-4A8C-8AEC-7A854CC309F1}" type="pres">
      <dgm:prSet presAssocID="{4F0228C7-62A5-49A2-BABB-126520EADED8}" presName="childText" presStyleLbl="bgAcc1" presStyleIdx="1" presStyleCnt="4" custScaleX="159619" custScaleY="68785" custLinFactNeighborX="43985" custLinFactNeighborY="-869">
        <dgm:presLayoutVars>
          <dgm:bulletEnabled val="1"/>
        </dgm:presLayoutVars>
      </dgm:prSet>
      <dgm:spPr/>
      <dgm:t>
        <a:bodyPr/>
        <a:lstStyle/>
        <a:p>
          <a:endParaRPr lang="en-US"/>
        </a:p>
      </dgm:t>
    </dgm:pt>
    <dgm:pt modelId="{87682794-99B6-44F8-B57F-C58F86E39FA8}" type="pres">
      <dgm:prSet presAssocID="{1AA41817-6D1D-4E89-A0FF-D2FD42757F02}" presName="Name13" presStyleLbl="parChTrans1D2" presStyleIdx="2" presStyleCnt="4"/>
      <dgm:spPr/>
      <dgm:t>
        <a:bodyPr/>
        <a:lstStyle/>
        <a:p>
          <a:endParaRPr lang="en-US"/>
        </a:p>
      </dgm:t>
    </dgm:pt>
    <dgm:pt modelId="{CE8AE450-A1D6-4676-8B7E-33E0BA2007FC}" type="pres">
      <dgm:prSet presAssocID="{094DC807-DD41-429E-B041-9E5E2C488AFA}" presName="childText" presStyleLbl="bgAcc1" presStyleIdx="2" presStyleCnt="4" custScaleX="158932" custScaleY="92662" custLinFactNeighborX="45086" custLinFactNeighborY="-9353">
        <dgm:presLayoutVars>
          <dgm:bulletEnabled val="1"/>
        </dgm:presLayoutVars>
      </dgm:prSet>
      <dgm:spPr/>
      <dgm:t>
        <a:bodyPr/>
        <a:lstStyle/>
        <a:p>
          <a:endParaRPr lang="en-US"/>
        </a:p>
      </dgm:t>
    </dgm:pt>
    <dgm:pt modelId="{F8F6F647-975C-4C4D-B4ED-5354E16BD604}" type="pres">
      <dgm:prSet presAssocID="{8669373D-11E4-4DD3-87D2-032EF468A48E}" presName="Name13" presStyleLbl="parChTrans1D2" presStyleIdx="3" presStyleCnt="4"/>
      <dgm:spPr/>
      <dgm:t>
        <a:bodyPr/>
        <a:lstStyle/>
        <a:p>
          <a:endParaRPr lang="en-US"/>
        </a:p>
      </dgm:t>
    </dgm:pt>
    <dgm:pt modelId="{CE4888FC-22E0-4425-BD05-FD324CF7A80B}" type="pres">
      <dgm:prSet presAssocID="{4536C902-D012-4BE9-A4D4-DB6C3A172955}" presName="childText" presStyleLbl="bgAcc1" presStyleIdx="3" presStyleCnt="4" custScaleX="159255" custScaleY="86147" custLinFactNeighborX="47201" custLinFactNeighborY="-16123">
        <dgm:presLayoutVars>
          <dgm:bulletEnabled val="1"/>
        </dgm:presLayoutVars>
      </dgm:prSet>
      <dgm:spPr/>
      <dgm:t>
        <a:bodyPr/>
        <a:lstStyle/>
        <a:p>
          <a:endParaRPr lang="en-US"/>
        </a:p>
      </dgm:t>
    </dgm:pt>
  </dgm:ptLst>
  <dgm:cxnLst>
    <dgm:cxn modelId="{173C116B-6036-4D12-A806-9B17E302F315}" type="presOf" srcId="{1AA41817-6D1D-4E89-A0FF-D2FD42757F02}" destId="{87682794-99B6-44F8-B57F-C58F86E39FA8}" srcOrd="0" destOrd="0" presId="urn:microsoft.com/office/officeart/2005/8/layout/hierarchy3"/>
    <dgm:cxn modelId="{3373CDC3-889A-41F1-A9A9-9AAE9252E48F}" srcId="{10968D05-0926-4E61-B3BA-7AF5FFD2A89E}" destId="{282A2BFD-95FF-4639-B0B7-B4DE5F710339}" srcOrd="0" destOrd="0" parTransId="{6F5AE0B5-B4E0-4873-968F-ABE976E2E6AD}" sibTransId="{F3FD340E-C069-45AB-8A4D-CBDC78317CDA}"/>
    <dgm:cxn modelId="{A1BCDC35-3709-415E-912B-3D2870C398D1}" type="presOf" srcId="{4F0228C7-62A5-49A2-BABB-126520EADED8}" destId="{E478A46C-8889-4A8C-8AEC-7A854CC309F1}" srcOrd="0" destOrd="0" presId="urn:microsoft.com/office/officeart/2005/8/layout/hierarchy3"/>
    <dgm:cxn modelId="{2F3018A7-F0D5-4B8C-8794-BAF5F99BFEC5}" srcId="{282A2BFD-95FF-4639-B0B7-B4DE5F710339}" destId="{4F0228C7-62A5-49A2-BABB-126520EADED8}" srcOrd="1" destOrd="0" parTransId="{17BFC0B7-9978-470B-9B99-4F8399F9D450}" sibTransId="{5B9AFE62-F4ED-452B-B2B4-81675E423D8B}"/>
    <dgm:cxn modelId="{18A16EE5-9FCD-4D72-9F31-58A1F5414321}" srcId="{282A2BFD-95FF-4639-B0B7-B4DE5F710339}" destId="{094DC807-DD41-429E-B041-9E5E2C488AFA}" srcOrd="2" destOrd="0" parTransId="{1AA41817-6D1D-4E89-A0FF-D2FD42757F02}" sibTransId="{426B565D-0D17-49C1-B224-F862C84B8857}"/>
    <dgm:cxn modelId="{AE852158-1D9D-49B5-8EF2-93BE0DFF3804}" type="presOf" srcId="{64057B91-C937-49DE-BF8D-CF15A97901ED}" destId="{3FA5F2B6-E4F7-491F-AEB1-19201C251194}" srcOrd="0" destOrd="0" presId="urn:microsoft.com/office/officeart/2005/8/layout/hierarchy3"/>
    <dgm:cxn modelId="{20276FF8-E16E-4BFB-A6ED-3D1C8E3000FF}" type="presOf" srcId="{4536C902-D012-4BE9-A4D4-DB6C3A172955}" destId="{CE4888FC-22E0-4425-BD05-FD324CF7A80B}" srcOrd="0" destOrd="0" presId="urn:microsoft.com/office/officeart/2005/8/layout/hierarchy3"/>
    <dgm:cxn modelId="{67346A75-C7FC-482F-840E-48AAA76B530F}" type="presOf" srcId="{797E2819-78EC-491F-8372-7DE440296FD8}" destId="{026C255F-A5E8-46AF-A6E3-0085DC49B2AF}" srcOrd="0" destOrd="0" presId="urn:microsoft.com/office/officeart/2005/8/layout/hierarchy3"/>
    <dgm:cxn modelId="{366D29C6-97F8-4B66-B269-A01643BE40FB}" type="presOf" srcId="{282A2BFD-95FF-4639-B0B7-B4DE5F710339}" destId="{AC75906B-9598-44A1-B4FC-88C9A36E3B24}" srcOrd="1" destOrd="0" presId="urn:microsoft.com/office/officeart/2005/8/layout/hierarchy3"/>
    <dgm:cxn modelId="{455DEAF3-D0EF-4D57-84D9-E78CFB392675}" type="presOf" srcId="{17BFC0B7-9978-470B-9B99-4F8399F9D450}" destId="{2DE725A4-9453-4CE2-B1A3-C055B48C9AAA}" srcOrd="0" destOrd="0" presId="urn:microsoft.com/office/officeart/2005/8/layout/hierarchy3"/>
    <dgm:cxn modelId="{49921A28-AA05-4F21-9038-AF542DFCECE4}" type="presOf" srcId="{8669373D-11E4-4DD3-87D2-032EF468A48E}" destId="{F8F6F647-975C-4C4D-B4ED-5354E16BD604}" srcOrd="0" destOrd="0" presId="urn:microsoft.com/office/officeart/2005/8/layout/hierarchy3"/>
    <dgm:cxn modelId="{F399D2C0-77F0-4ED4-ACF7-2F325CB95905}" type="presOf" srcId="{282A2BFD-95FF-4639-B0B7-B4DE5F710339}" destId="{446CD64D-F24A-4A4C-9198-09EE3883E888}" srcOrd="0" destOrd="0" presId="urn:microsoft.com/office/officeart/2005/8/layout/hierarchy3"/>
    <dgm:cxn modelId="{5AD5D068-05F7-4F45-BDE8-D8DC6B1593BC}" type="presOf" srcId="{094DC807-DD41-429E-B041-9E5E2C488AFA}" destId="{CE8AE450-A1D6-4676-8B7E-33E0BA2007FC}" srcOrd="0" destOrd="0" presId="urn:microsoft.com/office/officeart/2005/8/layout/hierarchy3"/>
    <dgm:cxn modelId="{92943FBD-5AA2-4826-997F-0021F6C8B020}" srcId="{282A2BFD-95FF-4639-B0B7-B4DE5F710339}" destId="{4536C902-D012-4BE9-A4D4-DB6C3A172955}" srcOrd="3" destOrd="0" parTransId="{8669373D-11E4-4DD3-87D2-032EF468A48E}" sibTransId="{ECCBF6E6-9932-46CF-92D9-765A709BD2FE}"/>
    <dgm:cxn modelId="{FFE49BBA-4A9E-4852-A589-DD1E8A32E1D3}" type="presOf" srcId="{10968D05-0926-4E61-B3BA-7AF5FFD2A89E}" destId="{FE6D83C3-199D-45F2-83C4-DE592451BDD9}" srcOrd="0" destOrd="0" presId="urn:microsoft.com/office/officeart/2005/8/layout/hierarchy3"/>
    <dgm:cxn modelId="{95E91AD5-0B0D-47E4-B83B-38915E7B52BC}" srcId="{282A2BFD-95FF-4639-B0B7-B4DE5F710339}" destId="{64057B91-C937-49DE-BF8D-CF15A97901ED}" srcOrd="0" destOrd="0" parTransId="{797E2819-78EC-491F-8372-7DE440296FD8}" sibTransId="{0E16D637-E1D5-4198-955B-3BFA34FA6AD2}"/>
    <dgm:cxn modelId="{BDC259A4-EEE7-4300-9F59-5D62E25373D2}" type="presParOf" srcId="{FE6D83C3-199D-45F2-83C4-DE592451BDD9}" destId="{229463B5-E762-431F-9649-5A21F37F6660}" srcOrd="0" destOrd="0" presId="urn:microsoft.com/office/officeart/2005/8/layout/hierarchy3"/>
    <dgm:cxn modelId="{8E235F1F-3FF5-49CC-9834-67448CD221E7}" type="presParOf" srcId="{229463B5-E762-431F-9649-5A21F37F6660}" destId="{EF2AD2F7-262A-43D0-A0BC-667CCBFC0E35}" srcOrd="0" destOrd="0" presId="urn:microsoft.com/office/officeart/2005/8/layout/hierarchy3"/>
    <dgm:cxn modelId="{D1FB6E88-288C-41B7-89CA-6766E5CF2729}" type="presParOf" srcId="{EF2AD2F7-262A-43D0-A0BC-667CCBFC0E35}" destId="{446CD64D-F24A-4A4C-9198-09EE3883E888}" srcOrd="0" destOrd="0" presId="urn:microsoft.com/office/officeart/2005/8/layout/hierarchy3"/>
    <dgm:cxn modelId="{50101BF1-CAF8-494B-8357-C163AF07B912}" type="presParOf" srcId="{EF2AD2F7-262A-43D0-A0BC-667CCBFC0E35}" destId="{AC75906B-9598-44A1-B4FC-88C9A36E3B24}" srcOrd="1" destOrd="0" presId="urn:microsoft.com/office/officeart/2005/8/layout/hierarchy3"/>
    <dgm:cxn modelId="{6F7DEDB8-672A-4BC1-BBC2-F0EAEAB1BD33}" type="presParOf" srcId="{229463B5-E762-431F-9649-5A21F37F6660}" destId="{D57826A3-9727-4350-A689-C3BA91E93B55}" srcOrd="1" destOrd="0" presId="urn:microsoft.com/office/officeart/2005/8/layout/hierarchy3"/>
    <dgm:cxn modelId="{B0F5A7CA-6B79-4B28-BB8C-F0F1A3D4DC4A}" type="presParOf" srcId="{D57826A3-9727-4350-A689-C3BA91E93B55}" destId="{026C255F-A5E8-46AF-A6E3-0085DC49B2AF}" srcOrd="0" destOrd="0" presId="urn:microsoft.com/office/officeart/2005/8/layout/hierarchy3"/>
    <dgm:cxn modelId="{0CE0E7CF-2119-40CC-8E15-6C4AD1388B72}" type="presParOf" srcId="{D57826A3-9727-4350-A689-C3BA91E93B55}" destId="{3FA5F2B6-E4F7-491F-AEB1-19201C251194}" srcOrd="1" destOrd="0" presId="urn:microsoft.com/office/officeart/2005/8/layout/hierarchy3"/>
    <dgm:cxn modelId="{3CFE753A-C88A-4714-9FCF-F8CD07F1DC2F}" type="presParOf" srcId="{D57826A3-9727-4350-A689-C3BA91E93B55}" destId="{2DE725A4-9453-4CE2-B1A3-C055B48C9AAA}" srcOrd="2" destOrd="0" presId="urn:microsoft.com/office/officeart/2005/8/layout/hierarchy3"/>
    <dgm:cxn modelId="{DA7A6311-0933-4766-9254-4C7D54F717D8}" type="presParOf" srcId="{D57826A3-9727-4350-A689-C3BA91E93B55}" destId="{E478A46C-8889-4A8C-8AEC-7A854CC309F1}" srcOrd="3" destOrd="0" presId="urn:microsoft.com/office/officeart/2005/8/layout/hierarchy3"/>
    <dgm:cxn modelId="{39E476DE-BC4C-4C08-8178-5D712FD26A60}" type="presParOf" srcId="{D57826A3-9727-4350-A689-C3BA91E93B55}" destId="{87682794-99B6-44F8-B57F-C58F86E39FA8}" srcOrd="4" destOrd="0" presId="urn:microsoft.com/office/officeart/2005/8/layout/hierarchy3"/>
    <dgm:cxn modelId="{834AECA4-C3D4-486B-8D8D-4D0B25B91710}" type="presParOf" srcId="{D57826A3-9727-4350-A689-C3BA91E93B55}" destId="{CE8AE450-A1D6-4676-8B7E-33E0BA2007FC}" srcOrd="5" destOrd="0" presId="urn:microsoft.com/office/officeart/2005/8/layout/hierarchy3"/>
    <dgm:cxn modelId="{D85EC866-70A9-4C76-BE23-C1666CCE68B5}" type="presParOf" srcId="{D57826A3-9727-4350-A689-C3BA91E93B55}" destId="{F8F6F647-975C-4C4D-B4ED-5354E16BD604}" srcOrd="6" destOrd="0" presId="urn:microsoft.com/office/officeart/2005/8/layout/hierarchy3"/>
    <dgm:cxn modelId="{03579C40-5C99-489F-8506-A67E90DEEB22}" type="presParOf" srcId="{D57826A3-9727-4350-A689-C3BA91E93B55}" destId="{CE4888FC-22E0-4425-BD05-FD324CF7A80B}" srcOrd="7" destOrd="0" presId="urn:microsoft.com/office/officeart/2005/8/layout/hierarchy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709C66-E475-4492-ADD4-2E803EE1A5E9}" type="doc">
      <dgm:prSet loTypeId="urn:microsoft.com/office/officeart/2005/8/layout/vList4#1" loCatId="list" qsTypeId="urn:microsoft.com/office/officeart/2005/8/quickstyle/simple1" qsCatId="simple" csTypeId="urn:microsoft.com/office/officeart/2005/8/colors/accent1_2" csCatId="accent1" phldr="1"/>
      <dgm:spPr/>
      <dgm:t>
        <a:bodyPr/>
        <a:lstStyle/>
        <a:p>
          <a:endParaRPr lang="en-ZA"/>
        </a:p>
      </dgm:t>
    </dgm:pt>
    <dgm:pt modelId="{5AB1AEF0-0554-433B-9F18-FD2741539E93}" type="pres">
      <dgm:prSet presAssocID="{6F709C66-E475-4492-ADD4-2E803EE1A5E9}" presName="linear" presStyleCnt="0">
        <dgm:presLayoutVars>
          <dgm:dir/>
          <dgm:resizeHandles val="exact"/>
        </dgm:presLayoutVars>
      </dgm:prSet>
      <dgm:spPr/>
      <dgm:t>
        <a:bodyPr/>
        <a:lstStyle/>
        <a:p>
          <a:endParaRPr lang="en-ZA"/>
        </a:p>
      </dgm:t>
    </dgm:pt>
  </dgm:ptLst>
  <dgm:cxnLst>
    <dgm:cxn modelId="{F129FD37-E043-4E38-9204-826B9B9C4618}" type="presOf" srcId="{6F709C66-E475-4492-ADD4-2E803EE1A5E9}" destId="{5AB1AEF0-0554-433B-9F18-FD2741539E93}" srcOrd="0" destOrd="0" presId="urn:microsoft.com/office/officeart/2005/8/layout/vList4#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DD68AA-02A2-4E91-A511-4B24F31E392A}" type="doc">
      <dgm:prSet loTypeId="urn:microsoft.com/office/officeart/2005/8/layout/target3" loCatId="list" qsTypeId="urn:microsoft.com/office/officeart/2005/8/quickstyle/simple1" qsCatId="simple" csTypeId="urn:microsoft.com/office/officeart/2005/8/colors/accent3_1" csCatId="accent3" phldr="1"/>
      <dgm:spPr/>
      <dgm:t>
        <a:bodyPr/>
        <a:lstStyle/>
        <a:p>
          <a:endParaRPr lang="en-ZA"/>
        </a:p>
      </dgm:t>
    </dgm:pt>
    <dgm:pt modelId="{16E26977-400B-4EA0-A537-4278FA91A491}">
      <dgm:prSet phldrT="[Text]" custT="1"/>
      <dgm:spPr/>
      <dgm:t>
        <a:bodyPr/>
        <a:lstStyle/>
        <a:p>
          <a:r>
            <a:rPr lang="en-ZA" sz="2400" b="1" dirty="0" smtClean="0">
              <a:latin typeface="Arial Narrow" pitchFamily="34" charset="0"/>
            </a:rPr>
            <a:t>Systemic Assessment </a:t>
          </a:r>
          <a:endParaRPr lang="en-ZA" sz="2400" b="1" dirty="0">
            <a:latin typeface="Arial Narrow" pitchFamily="34" charset="0"/>
          </a:endParaRPr>
        </a:p>
      </dgm:t>
    </dgm:pt>
    <dgm:pt modelId="{37C5C65D-E8CE-46DA-9ABF-DD4EF8ED032D}" type="parTrans" cxnId="{6C6F95AF-4160-4EAD-A90C-8B04F98E2B44}">
      <dgm:prSet/>
      <dgm:spPr/>
      <dgm:t>
        <a:bodyPr/>
        <a:lstStyle/>
        <a:p>
          <a:endParaRPr lang="en-ZA"/>
        </a:p>
      </dgm:t>
    </dgm:pt>
    <dgm:pt modelId="{76BB8E9A-C35E-4519-AE71-9AC9D3CBB768}" type="sibTrans" cxnId="{6C6F95AF-4160-4EAD-A90C-8B04F98E2B44}">
      <dgm:prSet/>
      <dgm:spPr/>
      <dgm:t>
        <a:bodyPr/>
        <a:lstStyle/>
        <a:p>
          <a:endParaRPr lang="en-ZA"/>
        </a:p>
      </dgm:t>
    </dgm:pt>
    <dgm:pt modelId="{0F5131DC-6D96-43B0-92E1-2FD5C2DD7E69}">
      <dgm:prSet phldrT="[Text]"/>
      <dgm:spPr/>
      <dgm:t>
        <a:bodyPr/>
        <a:lstStyle/>
        <a:p>
          <a:r>
            <a:rPr lang="en-ZA" dirty="0" smtClean="0"/>
            <a:t>Evaluates the health of the system</a:t>
          </a:r>
          <a:endParaRPr lang="en-ZA" dirty="0"/>
        </a:p>
      </dgm:t>
    </dgm:pt>
    <dgm:pt modelId="{D430BF7A-CCC1-48F5-A9D5-26C8668B8E7C}" type="parTrans" cxnId="{2A54FDCA-A6FF-46C2-86F1-74A0C678DA29}">
      <dgm:prSet/>
      <dgm:spPr/>
      <dgm:t>
        <a:bodyPr/>
        <a:lstStyle/>
        <a:p>
          <a:endParaRPr lang="en-ZA"/>
        </a:p>
      </dgm:t>
    </dgm:pt>
    <dgm:pt modelId="{AAEE8EB2-180E-43A2-AE48-66F02A9E58A2}" type="sibTrans" cxnId="{2A54FDCA-A6FF-46C2-86F1-74A0C678DA29}">
      <dgm:prSet/>
      <dgm:spPr/>
      <dgm:t>
        <a:bodyPr/>
        <a:lstStyle/>
        <a:p>
          <a:endParaRPr lang="en-ZA"/>
        </a:p>
      </dgm:t>
    </dgm:pt>
    <dgm:pt modelId="{465C47FF-469D-4928-B6D4-F978B6651EEF}">
      <dgm:prSet phldrT="[Text]" custT="1"/>
      <dgm:spPr/>
      <dgm:t>
        <a:bodyPr/>
        <a:lstStyle/>
        <a:p>
          <a:r>
            <a:rPr lang="en-ZA" sz="2400" b="1" dirty="0" smtClean="0">
              <a:latin typeface="Arial Narrow" pitchFamily="34" charset="0"/>
            </a:rPr>
            <a:t>Summative Assessment</a:t>
          </a:r>
          <a:endParaRPr lang="en-ZA" sz="2400" b="1" dirty="0">
            <a:latin typeface="Arial Narrow" pitchFamily="34" charset="0"/>
          </a:endParaRPr>
        </a:p>
      </dgm:t>
    </dgm:pt>
    <dgm:pt modelId="{1D8D6EA5-7961-4660-BAB1-44AE5DD5F073}" type="parTrans" cxnId="{C924ACBC-76B1-4B53-9EDD-DD23D9575058}">
      <dgm:prSet/>
      <dgm:spPr/>
      <dgm:t>
        <a:bodyPr/>
        <a:lstStyle/>
        <a:p>
          <a:endParaRPr lang="en-ZA"/>
        </a:p>
      </dgm:t>
    </dgm:pt>
    <dgm:pt modelId="{FA5AC23E-465D-456B-922C-AC3137B6268B}" type="sibTrans" cxnId="{C924ACBC-76B1-4B53-9EDD-DD23D9575058}">
      <dgm:prSet/>
      <dgm:spPr/>
      <dgm:t>
        <a:bodyPr/>
        <a:lstStyle/>
        <a:p>
          <a:endParaRPr lang="en-ZA"/>
        </a:p>
      </dgm:t>
    </dgm:pt>
    <dgm:pt modelId="{C8E43198-7FA1-4668-BFCD-DA6E5B55C812}">
      <dgm:prSet phldrT="[Text]"/>
      <dgm:spPr/>
      <dgm:t>
        <a:bodyPr/>
        <a:lstStyle/>
        <a:p>
          <a:r>
            <a:rPr lang="en-ZA" smtClean="0"/>
            <a:t>All learners in the Grade write an examination</a:t>
          </a:r>
          <a:endParaRPr lang="en-ZA" dirty="0"/>
        </a:p>
      </dgm:t>
    </dgm:pt>
    <dgm:pt modelId="{7B9E1923-3AAB-4543-9EB3-5F85F5DCE6A8}" type="parTrans" cxnId="{5024E40B-4942-4D38-A218-F9D1B74F4B5D}">
      <dgm:prSet/>
      <dgm:spPr/>
      <dgm:t>
        <a:bodyPr/>
        <a:lstStyle/>
        <a:p>
          <a:endParaRPr lang="en-ZA"/>
        </a:p>
      </dgm:t>
    </dgm:pt>
    <dgm:pt modelId="{984F8DAA-E549-4A1B-8FE1-58CCE8E21972}" type="sibTrans" cxnId="{5024E40B-4942-4D38-A218-F9D1B74F4B5D}">
      <dgm:prSet/>
      <dgm:spPr/>
      <dgm:t>
        <a:bodyPr/>
        <a:lstStyle/>
        <a:p>
          <a:endParaRPr lang="en-ZA"/>
        </a:p>
      </dgm:t>
    </dgm:pt>
    <dgm:pt modelId="{3ECF72CC-E356-4300-9ACB-22D02230C9B3}">
      <dgm:prSet phldrT="[Text]"/>
      <dgm:spPr/>
      <dgm:t>
        <a:bodyPr/>
        <a:lstStyle/>
        <a:p>
          <a:r>
            <a:rPr lang="en-ZA" dirty="0" smtClean="0"/>
            <a:t>Focus on Grade 6 and Grade 9</a:t>
          </a:r>
          <a:endParaRPr lang="en-ZA" dirty="0"/>
        </a:p>
      </dgm:t>
    </dgm:pt>
    <dgm:pt modelId="{549533F2-B1C2-4D1C-ACF0-935B7D604697}" type="parTrans" cxnId="{64915168-5C2F-483E-97C8-DB6A395BDB6F}">
      <dgm:prSet/>
      <dgm:spPr/>
      <dgm:t>
        <a:bodyPr/>
        <a:lstStyle/>
        <a:p>
          <a:endParaRPr lang="en-ZA"/>
        </a:p>
      </dgm:t>
    </dgm:pt>
    <dgm:pt modelId="{ED50D408-A747-4DA2-AA20-FB75E7EACE22}" type="sibTrans" cxnId="{64915168-5C2F-483E-97C8-DB6A395BDB6F}">
      <dgm:prSet/>
      <dgm:spPr/>
      <dgm:t>
        <a:bodyPr/>
        <a:lstStyle/>
        <a:p>
          <a:endParaRPr lang="en-ZA"/>
        </a:p>
      </dgm:t>
    </dgm:pt>
    <dgm:pt modelId="{4044BCDD-152C-4AFC-B125-CA7D1FC22097}">
      <dgm:prSet phldrT="[Text]" custT="1"/>
      <dgm:spPr/>
      <dgm:t>
        <a:bodyPr/>
        <a:lstStyle/>
        <a:p>
          <a:r>
            <a:rPr lang="en-ZA" sz="2400" b="1" dirty="0" smtClean="0">
              <a:latin typeface="Arial Narrow" pitchFamily="34" charset="0"/>
            </a:rPr>
            <a:t>Diagnostic/Formative  Assessment</a:t>
          </a:r>
          <a:endParaRPr lang="en-ZA" sz="2400" b="1" dirty="0">
            <a:latin typeface="Arial Narrow" pitchFamily="34" charset="0"/>
          </a:endParaRPr>
        </a:p>
      </dgm:t>
    </dgm:pt>
    <dgm:pt modelId="{8067047F-3C6E-4370-9FCD-FE1EB27032F4}" type="parTrans" cxnId="{5FBE3D52-57DB-409C-92A0-B8BEA7DA2DEE}">
      <dgm:prSet/>
      <dgm:spPr/>
      <dgm:t>
        <a:bodyPr/>
        <a:lstStyle/>
        <a:p>
          <a:endParaRPr lang="en-ZA"/>
        </a:p>
      </dgm:t>
    </dgm:pt>
    <dgm:pt modelId="{2F767D29-ECA4-4685-92D4-895BF8EF4730}" type="sibTrans" cxnId="{5FBE3D52-57DB-409C-92A0-B8BEA7DA2DEE}">
      <dgm:prSet/>
      <dgm:spPr/>
      <dgm:t>
        <a:bodyPr/>
        <a:lstStyle/>
        <a:p>
          <a:endParaRPr lang="en-ZA"/>
        </a:p>
      </dgm:t>
    </dgm:pt>
    <dgm:pt modelId="{897AF1AE-0B6A-4456-AC7E-382D5BE20B4D}">
      <dgm:prSet phldrT="[Text]"/>
      <dgm:spPr/>
      <dgm:t>
        <a:bodyPr/>
        <a:lstStyle/>
        <a:p>
          <a:r>
            <a:rPr lang="en-ZA" dirty="0" smtClean="0"/>
            <a:t>Used by teachers to identify learning gaps</a:t>
          </a:r>
          <a:endParaRPr lang="en-ZA" dirty="0"/>
        </a:p>
      </dgm:t>
    </dgm:pt>
    <dgm:pt modelId="{790F64FE-3374-4AD6-8FA0-CF12E0CB8E2E}" type="parTrans" cxnId="{AE245AE0-5CDD-4CDB-A0DB-340785E12FB1}">
      <dgm:prSet/>
      <dgm:spPr/>
      <dgm:t>
        <a:bodyPr/>
        <a:lstStyle/>
        <a:p>
          <a:endParaRPr lang="en-ZA"/>
        </a:p>
      </dgm:t>
    </dgm:pt>
    <dgm:pt modelId="{8BE25749-F93B-4BAB-8B94-FD0380BFFC5E}" type="sibTrans" cxnId="{AE245AE0-5CDD-4CDB-A0DB-340785E12FB1}">
      <dgm:prSet/>
      <dgm:spPr/>
      <dgm:t>
        <a:bodyPr/>
        <a:lstStyle/>
        <a:p>
          <a:endParaRPr lang="en-ZA"/>
        </a:p>
      </dgm:t>
    </dgm:pt>
    <dgm:pt modelId="{EE058189-C6E0-4FF3-A6A9-AF469AA333C2}">
      <dgm:prSet phldrT="[Text]"/>
      <dgm:spPr/>
      <dgm:t>
        <a:bodyPr/>
        <a:lstStyle/>
        <a:p>
          <a:r>
            <a:rPr lang="en-ZA" smtClean="0"/>
            <a:t>Administered and marked by the teacher </a:t>
          </a:r>
          <a:endParaRPr lang="en-ZA" dirty="0"/>
        </a:p>
      </dgm:t>
    </dgm:pt>
    <dgm:pt modelId="{42274BBC-2345-4986-AF04-3AFCA2DDF1A0}" type="parTrans" cxnId="{269657D3-587C-4853-A5BC-567B4B15C570}">
      <dgm:prSet/>
      <dgm:spPr/>
      <dgm:t>
        <a:bodyPr/>
        <a:lstStyle/>
        <a:p>
          <a:endParaRPr lang="en-ZA"/>
        </a:p>
      </dgm:t>
    </dgm:pt>
    <dgm:pt modelId="{A6C8D80A-4DE5-4180-B77F-A9383A96D04A}" type="sibTrans" cxnId="{269657D3-587C-4853-A5BC-567B4B15C570}">
      <dgm:prSet/>
      <dgm:spPr/>
      <dgm:t>
        <a:bodyPr/>
        <a:lstStyle/>
        <a:p>
          <a:endParaRPr lang="en-ZA"/>
        </a:p>
      </dgm:t>
    </dgm:pt>
    <dgm:pt modelId="{75175F25-0426-4337-AA0E-905EA2F557A7}">
      <dgm:prSet phldrT="[Text]"/>
      <dgm:spPr/>
      <dgm:t>
        <a:bodyPr/>
        <a:lstStyle/>
        <a:p>
          <a:r>
            <a:rPr lang="en-ZA" dirty="0" smtClean="0"/>
            <a:t>Administered in Grades 3, 6 and 9</a:t>
          </a:r>
          <a:endParaRPr lang="en-ZA" dirty="0"/>
        </a:p>
      </dgm:t>
    </dgm:pt>
    <dgm:pt modelId="{2A1AADD8-7E39-405B-AE39-F5996350E64E}" type="sibTrans" cxnId="{2332EA3A-DF38-402E-B9F2-792CDC317C9D}">
      <dgm:prSet/>
      <dgm:spPr/>
      <dgm:t>
        <a:bodyPr/>
        <a:lstStyle/>
        <a:p>
          <a:endParaRPr lang="en-ZA"/>
        </a:p>
      </dgm:t>
    </dgm:pt>
    <dgm:pt modelId="{3E02B61B-7EB1-4C0B-AF65-65657C8A83A7}" type="parTrans" cxnId="{2332EA3A-DF38-402E-B9F2-792CDC317C9D}">
      <dgm:prSet/>
      <dgm:spPr/>
      <dgm:t>
        <a:bodyPr/>
        <a:lstStyle/>
        <a:p>
          <a:endParaRPr lang="en-ZA"/>
        </a:p>
      </dgm:t>
    </dgm:pt>
    <dgm:pt modelId="{E47C741D-970D-4EEA-8F5C-3690E8930041}">
      <dgm:prSet phldrT="[Text]"/>
      <dgm:spPr/>
      <dgm:t>
        <a:bodyPr/>
        <a:lstStyle/>
        <a:p>
          <a:r>
            <a:rPr lang="en-ZA" dirty="0" smtClean="0"/>
            <a:t>Once every three years, Sample based</a:t>
          </a:r>
          <a:endParaRPr lang="en-ZA" dirty="0"/>
        </a:p>
      </dgm:t>
    </dgm:pt>
    <dgm:pt modelId="{9F76A332-259A-4C0C-892C-05DC03EA479A}" type="parTrans" cxnId="{0EE4D682-30DA-4664-857F-1DAB53B2CAA1}">
      <dgm:prSet/>
      <dgm:spPr/>
      <dgm:t>
        <a:bodyPr/>
        <a:lstStyle/>
        <a:p>
          <a:endParaRPr lang="en-ZA"/>
        </a:p>
      </dgm:t>
    </dgm:pt>
    <dgm:pt modelId="{67410F70-21AD-40F0-BF16-B1F82CD150E6}" type="sibTrans" cxnId="{0EE4D682-30DA-4664-857F-1DAB53B2CAA1}">
      <dgm:prSet/>
      <dgm:spPr/>
      <dgm:t>
        <a:bodyPr/>
        <a:lstStyle/>
        <a:p>
          <a:endParaRPr lang="en-ZA"/>
        </a:p>
      </dgm:t>
    </dgm:pt>
    <dgm:pt modelId="{24F56F08-4D25-4F94-8D80-9683CAA5061C}">
      <dgm:prSet phldrT="[Text]"/>
      <dgm:spPr/>
      <dgm:t>
        <a:bodyPr/>
        <a:lstStyle/>
        <a:p>
          <a:r>
            <a:rPr lang="en-ZA" smtClean="0"/>
            <a:t>Will form part of the end of the year exam</a:t>
          </a:r>
          <a:endParaRPr lang="en-ZA" dirty="0"/>
        </a:p>
      </dgm:t>
    </dgm:pt>
    <dgm:pt modelId="{00B59D96-B548-4676-B7E4-7BE51421E1AF}" type="parTrans" cxnId="{2290946E-E8EC-48C7-A181-534DB0A48733}">
      <dgm:prSet/>
      <dgm:spPr/>
      <dgm:t>
        <a:bodyPr/>
        <a:lstStyle/>
        <a:p>
          <a:endParaRPr lang="en-ZA"/>
        </a:p>
      </dgm:t>
    </dgm:pt>
    <dgm:pt modelId="{41F46836-DDEC-4852-9BEC-A6137714B3AD}" type="sibTrans" cxnId="{2290946E-E8EC-48C7-A181-534DB0A48733}">
      <dgm:prSet/>
      <dgm:spPr/>
      <dgm:t>
        <a:bodyPr/>
        <a:lstStyle/>
        <a:p>
          <a:endParaRPr lang="en-ZA"/>
        </a:p>
      </dgm:t>
    </dgm:pt>
    <dgm:pt modelId="{62FFE799-2FF1-40A1-AC73-54225234AEFE}">
      <dgm:prSet phldrT="[Text]"/>
      <dgm:spPr/>
      <dgm:t>
        <a:bodyPr/>
        <a:lstStyle/>
        <a:p>
          <a:r>
            <a:rPr lang="en-ZA" smtClean="0"/>
            <a:t>Focus on specific content areas</a:t>
          </a:r>
          <a:endParaRPr lang="en-ZA" dirty="0"/>
        </a:p>
      </dgm:t>
    </dgm:pt>
    <dgm:pt modelId="{31EE0F6A-D25F-480D-98AA-A5FF6DE0BFDF}" type="parTrans" cxnId="{C79B3A39-3CE3-451D-A0CE-2BBCB6553D36}">
      <dgm:prSet/>
      <dgm:spPr/>
      <dgm:t>
        <a:bodyPr/>
        <a:lstStyle/>
        <a:p>
          <a:endParaRPr lang="en-ZA"/>
        </a:p>
      </dgm:t>
    </dgm:pt>
    <dgm:pt modelId="{0E130668-4D31-429D-BC31-21877E0858F1}" type="sibTrans" cxnId="{C79B3A39-3CE3-451D-A0CE-2BBCB6553D36}">
      <dgm:prSet/>
      <dgm:spPr/>
      <dgm:t>
        <a:bodyPr/>
        <a:lstStyle/>
        <a:p>
          <a:endParaRPr lang="en-ZA"/>
        </a:p>
      </dgm:t>
    </dgm:pt>
    <dgm:pt modelId="{E6576161-6F5E-4296-A35E-8996D3E9B8E5}" type="pres">
      <dgm:prSet presAssocID="{ADDD68AA-02A2-4E91-A511-4B24F31E392A}" presName="Name0" presStyleCnt="0">
        <dgm:presLayoutVars>
          <dgm:chMax val="7"/>
          <dgm:dir/>
          <dgm:animLvl val="lvl"/>
          <dgm:resizeHandles val="exact"/>
        </dgm:presLayoutVars>
      </dgm:prSet>
      <dgm:spPr/>
      <dgm:t>
        <a:bodyPr/>
        <a:lstStyle/>
        <a:p>
          <a:endParaRPr lang="en-ZA"/>
        </a:p>
      </dgm:t>
    </dgm:pt>
    <dgm:pt modelId="{1AEBDA0E-6B87-4C56-81B6-5256B48EA2D2}" type="pres">
      <dgm:prSet presAssocID="{16E26977-400B-4EA0-A537-4278FA91A491}" presName="circle1" presStyleLbl="node1" presStyleIdx="0" presStyleCnt="3">
        <dgm:style>
          <a:lnRef idx="0">
            <a:schemeClr val="accent6"/>
          </a:lnRef>
          <a:fillRef idx="3">
            <a:schemeClr val="accent6"/>
          </a:fillRef>
          <a:effectRef idx="3">
            <a:schemeClr val="accent6"/>
          </a:effectRef>
          <a:fontRef idx="minor">
            <a:schemeClr val="lt1"/>
          </a:fontRef>
        </dgm:style>
      </dgm:prSet>
      <dgm:spPr/>
    </dgm:pt>
    <dgm:pt modelId="{C663A6DF-B582-41F5-B0E6-91FC5379B233}" type="pres">
      <dgm:prSet presAssocID="{16E26977-400B-4EA0-A537-4278FA91A491}" presName="space" presStyleCnt="0"/>
      <dgm:spPr/>
    </dgm:pt>
    <dgm:pt modelId="{99CCD5FD-6147-40D2-A39C-B542D6B5899B}" type="pres">
      <dgm:prSet presAssocID="{16E26977-400B-4EA0-A537-4278FA91A491}" presName="rect1" presStyleLbl="alignAcc1" presStyleIdx="0" presStyleCnt="3" custLinFactNeighborX="-116" custLinFactNeighborY="782"/>
      <dgm:spPr/>
      <dgm:t>
        <a:bodyPr/>
        <a:lstStyle/>
        <a:p>
          <a:endParaRPr lang="en-ZA"/>
        </a:p>
      </dgm:t>
    </dgm:pt>
    <dgm:pt modelId="{0BC073AB-EE63-40CB-90E2-3230F5DCE238}" type="pres">
      <dgm:prSet presAssocID="{465C47FF-469D-4928-B6D4-F978B6651EEF}" presName="vertSpace2" presStyleLbl="node1" presStyleIdx="0" presStyleCnt="3"/>
      <dgm:spPr/>
    </dgm:pt>
    <dgm:pt modelId="{8FACB26B-B8E5-4D59-8DB9-79F4339A663C}" type="pres">
      <dgm:prSet presAssocID="{465C47FF-469D-4928-B6D4-F978B6651EEF}" presName="circle2" presStyleLbl="node1" presStyleIdx="1" presStyleCnt="3">
        <dgm:style>
          <a:lnRef idx="0">
            <a:schemeClr val="accent4"/>
          </a:lnRef>
          <a:fillRef idx="3">
            <a:schemeClr val="accent4"/>
          </a:fillRef>
          <a:effectRef idx="3">
            <a:schemeClr val="accent4"/>
          </a:effectRef>
          <a:fontRef idx="minor">
            <a:schemeClr val="lt1"/>
          </a:fontRef>
        </dgm:style>
      </dgm:prSet>
      <dgm:spPr/>
    </dgm:pt>
    <dgm:pt modelId="{99EB7170-B844-45FF-BC68-F9190B654173}" type="pres">
      <dgm:prSet presAssocID="{465C47FF-469D-4928-B6D4-F978B6651EEF}" presName="rect2" presStyleLbl="alignAcc1" presStyleIdx="1" presStyleCnt="3"/>
      <dgm:spPr/>
      <dgm:t>
        <a:bodyPr/>
        <a:lstStyle/>
        <a:p>
          <a:endParaRPr lang="en-ZA"/>
        </a:p>
      </dgm:t>
    </dgm:pt>
    <dgm:pt modelId="{BC620795-176D-406A-8A4B-0513AAB61BC3}" type="pres">
      <dgm:prSet presAssocID="{4044BCDD-152C-4AFC-B125-CA7D1FC22097}" presName="vertSpace3" presStyleLbl="node1" presStyleIdx="1" presStyleCnt="3"/>
      <dgm:spPr/>
    </dgm:pt>
    <dgm:pt modelId="{3F1465F8-B877-42DF-B78C-CDA208AE1D87}" type="pres">
      <dgm:prSet presAssocID="{4044BCDD-152C-4AFC-B125-CA7D1FC22097}" presName="circle3" presStyleLbl="node1" presStyleIdx="2" presStyleCnt="3">
        <dgm:style>
          <a:lnRef idx="0">
            <a:schemeClr val="accent5"/>
          </a:lnRef>
          <a:fillRef idx="3">
            <a:schemeClr val="accent5"/>
          </a:fillRef>
          <a:effectRef idx="3">
            <a:schemeClr val="accent5"/>
          </a:effectRef>
          <a:fontRef idx="minor">
            <a:schemeClr val="lt1"/>
          </a:fontRef>
        </dgm:style>
      </dgm:prSet>
      <dgm:spPr/>
    </dgm:pt>
    <dgm:pt modelId="{1AD9FE6F-8BD6-4281-84D5-98A9910075A5}" type="pres">
      <dgm:prSet presAssocID="{4044BCDD-152C-4AFC-B125-CA7D1FC22097}" presName="rect3" presStyleLbl="alignAcc1" presStyleIdx="2" presStyleCnt="3" custLinFactNeighborY="1754"/>
      <dgm:spPr/>
      <dgm:t>
        <a:bodyPr/>
        <a:lstStyle/>
        <a:p>
          <a:endParaRPr lang="en-ZA"/>
        </a:p>
      </dgm:t>
    </dgm:pt>
    <dgm:pt modelId="{C792900D-99D9-4332-AEAC-0C27221A367E}" type="pres">
      <dgm:prSet presAssocID="{16E26977-400B-4EA0-A537-4278FA91A491}" presName="rect1ParTx" presStyleLbl="alignAcc1" presStyleIdx="2" presStyleCnt="3">
        <dgm:presLayoutVars>
          <dgm:chMax val="1"/>
          <dgm:bulletEnabled val="1"/>
        </dgm:presLayoutVars>
      </dgm:prSet>
      <dgm:spPr/>
      <dgm:t>
        <a:bodyPr/>
        <a:lstStyle/>
        <a:p>
          <a:endParaRPr lang="en-ZA"/>
        </a:p>
      </dgm:t>
    </dgm:pt>
    <dgm:pt modelId="{AF658F79-27B4-4342-BD8A-F9842AB463EA}" type="pres">
      <dgm:prSet presAssocID="{16E26977-400B-4EA0-A537-4278FA91A491}" presName="rect1ChTx" presStyleLbl="alignAcc1" presStyleIdx="2" presStyleCnt="3" custScaleX="100000">
        <dgm:presLayoutVars>
          <dgm:bulletEnabled val="1"/>
        </dgm:presLayoutVars>
      </dgm:prSet>
      <dgm:spPr/>
      <dgm:t>
        <a:bodyPr/>
        <a:lstStyle/>
        <a:p>
          <a:endParaRPr lang="en-ZA"/>
        </a:p>
      </dgm:t>
    </dgm:pt>
    <dgm:pt modelId="{89E73911-7B52-49C3-9B1F-D11109D88416}" type="pres">
      <dgm:prSet presAssocID="{465C47FF-469D-4928-B6D4-F978B6651EEF}" presName="rect2ParTx" presStyleLbl="alignAcc1" presStyleIdx="2" presStyleCnt="3">
        <dgm:presLayoutVars>
          <dgm:chMax val="1"/>
          <dgm:bulletEnabled val="1"/>
        </dgm:presLayoutVars>
      </dgm:prSet>
      <dgm:spPr/>
      <dgm:t>
        <a:bodyPr/>
        <a:lstStyle/>
        <a:p>
          <a:endParaRPr lang="en-ZA"/>
        </a:p>
      </dgm:t>
    </dgm:pt>
    <dgm:pt modelId="{AE88432D-C697-4563-8EDF-766205B0D45E}" type="pres">
      <dgm:prSet presAssocID="{465C47FF-469D-4928-B6D4-F978B6651EEF}" presName="rect2ChTx" presStyleLbl="alignAcc1" presStyleIdx="2" presStyleCnt="3">
        <dgm:presLayoutVars>
          <dgm:bulletEnabled val="1"/>
        </dgm:presLayoutVars>
      </dgm:prSet>
      <dgm:spPr/>
      <dgm:t>
        <a:bodyPr/>
        <a:lstStyle/>
        <a:p>
          <a:endParaRPr lang="en-ZA"/>
        </a:p>
      </dgm:t>
    </dgm:pt>
    <dgm:pt modelId="{5335015D-CFB3-496C-BF38-874D2E82B839}" type="pres">
      <dgm:prSet presAssocID="{4044BCDD-152C-4AFC-B125-CA7D1FC22097}" presName="rect3ParTx" presStyleLbl="alignAcc1" presStyleIdx="2" presStyleCnt="3">
        <dgm:presLayoutVars>
          <dgm:chMax val="1"/>
          <dgm:bulletEnabled val="1"/>
        </dgm:presLayoutVars>
      </dgm:prSet>
      <dgm:spPr/>
      <dgm:t>
        <a:bodyPr/>
        <a:lstStyle/>
        <a:p>
          <a:endParaRPr lang="en-ZA"/>
        </a:p>
      </dgm:t>
    </dgm:pt>
    <dgm:pt modelId="{046391BE-FDCA-4BA8-A1EA-8FF0D6D9A48A}" type="pres">
      <dgm:prSet presAssocID="{4044BCDD-152C-4AFC-B125-CA7D1FC22097}" presName="rect3ChTx" presStyleLbl="alignAcc1" presStyleIdx="2" presStyleCnt="3">
        <dgm:presLayoutVars>
          <dgm:bulletEnabled val="1"/>
        </dgm:presLayoutVars>
      </dgm:prSet>
      <dgm:spPr/>
      <dgm:t>
        <a:bodyPr/>
        <a:lstStyle/>
        <a:p>
          <a:endParaRPr lang="en-ZA"/>
        </a:p>
      </dgm:t>
    </dgm:pt>
  </dgm:ptLst>
  <dgm:cxnLst>
    <dgm:cxn modelId="{1C1170F6-F52F-4471-BDBB-0200D5CD8351}" type="presOf" srcId="{897AF1AE-0B6A-4456-AC7E-382D5BE20B4D}" destId="{046391BE-FDCA-4BA8-A1EA-8FF0D6D9A48A}" srcOrd="0" destOrd="0" presId="urn:microsoft.com/office/officeart/2005/8/layout/target3"/>
    <dgm:cxn modelId="{5024E40B-4942-4D38-A218-F9D1B74F4B5D}" srcId="{465C47FF-469D-4928-B6D4-F978B6651EEF}" destId="{C8E43198-7FA1-4668-BFCD-DA6E5B55C812}" srcOrd="0" destOrd="0" parTransId="{7B9E1923-3AAB-4543-9EB3-5F85F5DCE6A8}" sibTransId="{984F8DAA-E549-4A1B-8FE1-58CCE8E21972}"/>
    <dgm:cxn modelId="{2332EA3A-DF38-402E-B9F2-792CDC317C9D}" srcId="{16E26977-400B-4EA0-A537-4278FA91A491}" destId="{75175F25-0426-4337-AA0E-905EA2F557A7}" srcOrd="1" destOrd="0" parTransId="{3E02B61B-7EB1-4C0B-AF65-65657C8A83A7}" sibTransId="{2A1AADD8-7E39-405B-AE39-F5996350E64E}"/>
    <dgm:cxn modelId="{6C6F95AF-4160-4EAD-A90C-8B04F98E2B44}" srcId="{ADDD68AA-02A2-4E91-A511-4B24F31E392A}" destId="{16E26977-400B-4EA0-A537-4278FA91A491}" srcOrd="0" destOrd="0" parTransId="{37C5C65D-E8CE-46DA-9ABF-DD4EF8ED032D}" sibTransId="{76BB8E9A-C35E-4519-AE71-9AC9D3CBB768}"/>
    <dgm:cxn modelId="{784748BE-2EA4-4614-BDAB-C785640A9D3D}" type="presOf" srcId="{0F5131DC-6D96-43B0-92E1-2FD5C2DD7E69}" destId="{AF658F79-27B4-4342-BD8A-F9842AB463EA}" srcOrd="0" destOrd="0" presId="urn:microsoft.com/office/officeart/2005/8/layout/target3"/>
    <dgm:cxn modelId="{0474E530-DAE6-42CC-B8D2-65A56BE7C473}" type="presOf" srcId="{4044BCDD-152C-4AFC-B125-CA7D1FC22097}" destId="{1AD9FE6F-8BD6-4281-84D5-98A9910075A5}" srcOrd="0" destOrd="0" presId="urn:microsoft.com/office/officeart/2005/8/layout/target3"/>
    <dgm:cxn modelId="{056CF0DD-7F06-467F-ACC7-BC3D07AE9FCB}" type="presOf" srcId="{16E26977-400B-4EA0-A537-4278FA91A491}" destId="{99CCD5FD-6147-40D2-A39C-B542D6B5899B}" srcOrd="0" destOrd="0" presId="urn:microsoft.com/office/officeart/2005/8/layout/target3"/>
    <dgm:cxn modelId="{FC9D768E-9E5A-474B-9068-5E408295EC8E}" type="presOf" srcId="{24F56F08-4D25-4F94-8D80-9683CAA5061C}" destId="{AE88432D-C697-4563-8EDF-766205B0D45E}" srcOrd="0" destOrd="1" presId="urn:microsoft.com/office/officeart/2005/8/layout/target3"/>
    <dgm:cxn modelId="{EC2F37B8-18D2-46AE-B579-393FF7370E5B}" type="presOf" srcId="{465C47FF-469D-4928-B6D4-F978B6651EEF}" destId="{99EB7170-B844-45FF-BC68-F9190B654173}" srcOrd="0" destOrd="0" presId="urn:microsoft.com/office/officeart/2005/8/layout/target3"/>
    <dgm:cxn modelId="{FACE9963-BD3D-4593-AA92-A8464FE50F10}" type="presOf" srcId="{ADDD68AA-02A2-4E91-A511-4B24F31E392A}" destId="{E6576161-6F5E-4296-A35E-8996D3E9B8E5}" srcOrd="0" destOrd="0" presId="urn:microsoft.com/office/officeart/2005/8/layout/target3"/>
    <dgm:cxn modelId="{2290946E-E8EC-48C7-A181-534DB0A48733}" srcId="{465C47FF-469D-4928-B6D4-F978B6651EEF}" destId="{24F56F08-4D25-4F94-8D80-9683CAA5061C}" srcOrd="1" destOrd="0" parTransId="{00B59D96-B548-4676-B7E4-7BE51421E1AF}" sibTransId="{41F46836-DDEC-4852-9BEC-A6137714B3AD}"/>
    <dgm:cxn modelId="{C79B3A39-3CE3-451D-A0CE-2BBCB6553D36}" srcId="{4044BCDD-152C-4AFC-B125-CA7D1FC22097}" destId="{62FFE799-2FF1-40A1-AC73-54225234AEFE}" srcOrd="1" destOrd="0" parTransId="{31EE0F6A-D25F-480D-98AA-A5FF6DE0BFDF}" sibTransId="{0E130668-4D31-429D-BC31-21877E0858F1}"/>
    <dgm:cxn modelId="{269657D3-587C-4853-A5BC-567B4B15C570}" srcId="{4044BCDD-152C-4AFC-B125-CA7D1FC22097}" destId="{EE058189-C6E0-4FF3-A6A9-AF469AA333C2}" srcOrd="2" destOrd="0" parTransId="{42274BBC-2345-4986-AF04-3AFCA2DDF1A0}" sibTransId="{A6C8D80A-4DE5-4180-B77F-A9383A96D04A}"/>
    <dgm:cxn modelId="{179288EB-FB15-4E02-8280-89178AD82703}" type="presOf" srcId="{465C47FF-469D-4928-B6D4-F978B6651EEF}" destId="{89E73911-7B52-49C3-9B1F-D11109D88416}" srcOrd="1" destOrd="0" presId="urn:microsoft.com/office/officeart/2005/8/layout/target3"/>
    <dgm:cxn modelId="{5FBE3D52-57DB-409C-92A0-B8BEA7DA2DEE}" srcId="{ADDD68AA-02A2-4E91-A511-4B24F31E392A}" destId="{4044BCDD-152C-4AFC-B125-CA7D1FC22097}" srcOrd="2" destOrd="0" parTransId="{8067047F-3C6E-4370-9FCD-FE1EB27032F4}" sibTransId="{2F767D29-ECA4-4685-92D4-895BF8EF4730}"/>
    <dgm:cxn modelId="{AE245AE0-5CDD-4CDB-A0DB-340785E12FB1}" srcId="{4044BCDD-152C-4AFC-B125-CA7D1FC22097}" destId="{897AF1AE-0B6A-4456-AC7E-382D5BE20B4D}" srcOrd="0" destOrd="0" parTransId="{790F64FE-3374-4AD6-8FA0-CF12E0CB8E2E}" sibTransId="{8BE25749-F93B-4BAB-8B94-FD0380BFFC5E}"/>
    <dgm:cxn modelId="{64915168-5C2F-483E-97C8-DB6A395BDB6F}" srcId="{465C47FF-469D-4928-B6D4-F978B6651EEF}" destId="{3ECF72CC-E356-4300-9ACB-22D02230C9B3}" srcOrd="2" destOrd="0" parTransId="{549533F2-B1C2-4D1C-ACF0-935B7D604697}" sibTransId="{ED50D408-A747-4DA2-AA20-FB75E7EACE22}"/>
    <dgm:cxn modelId="{2A54FDCA-A6FF-46C2-86F1-74A0C678DA29}" srcId="{16E26977-400B-4EA0-A537-4278FA91A491}" destId="{0F5131DC-6D96-43B0-92E1-2FD5C2DD7E69}" srcOrd="0" destOrd="0" parTransId="{D430BF7A-CCC1-48F5-A9D5-26C8668B8E7C}" sibTransId="{AAEE8EB2-180E-43A2-AE48-66F02A9E58A2}"/>
    <dgm:cxn modelId="{A95CADB0-800F-401F-82C9-FD6F4A4558A9}" type="presOf" srcId="{3ECF72CC-E356-4300-9ACB-22D02230C9B3}" destId="{AE88432D-C697-4563-8EDF-766205B0D45E}" srcOrd="0" destOrd="2" presId="urn:microsoft.com/office/officeart/2005/8/layout/target3"/>
    <dgm:cxn modelId="{ECE91DBC-4F72-4624-B84F-7E067E85B7FB}" type="presOf" srcId="{4044BCDD-152C-4AFC-B125-CA7D1FC22097}" destId="{5335015D-CFB3-496C-BF38-874D2E82B839}" srcOrd="1" destOrd="0" presId="urn:microsoft.com/office/officeart/2005/8/layout/target3"/>
    <dgm:cxn modelId="{9BFFCA90-034F-437E-BD32-10D0F003D6BF}" type="presOf" srcId="{62FFE799-2FF1-40A1-AC73-54225234AEFE}" destId="{046391BE-FDCA-4BA8-A1EA-8FF0D6D9A48A}" srcOrd="0" destOrd="1" presId="urn:microsoft.com/office/officeart/2005/8/layout/target3"/>
    <dgm:cxn modelId="{D18836CA-1FD8-4FF4-90A9-46693F37DF19}" type="presOf" srcId="{C8E43198-7FA1-4668-BFCD-DA6E5B55C812}" destId="{AE88432D-C697-4563-8EDF-766205B0D45E}" srcOrd="0" destOrd="0" presId="urn:microsoft.com/office/officeart/2005/8/layout/target3"/>
    <dgm:cxn modelId="{F7B69F90-9FF8-4A91-B0A3-A178453C7A41}" type="presOf" srcId="{16E26977-400B-4EA0-A537-4278FA91A491}" destId="{C792900D-99D9-4332-AEAC-0C27221A367E}" srcOrd="1" destOrd="0" presId="urn:microsoft.com/office/officeart/2005/8/layout/target3"/>
    <dgm:cxn modelId="{C924ACBC-76B1-4B53-9EDD-DD23D9575058}" srcId="{ADDD68AA-02A2-4E91-A511-4B24F31E392A}" destId="{465C47FF-469D-4928-B6D4-F978B6651EEF}" srcOrd="1" destOrd="0" parTransId="{1D8D6EA5-7961-4660-BAB1-44AE5DD5F073}" sibTransId="{FA5AC23E-465D-456B-922C-AC3137B6268B}"/>
    <dgm:cxn modelId="{70635D62-15B8-4DF0-8E91-48C55CF91208}" type="presOf" srcId="{75175F25-0426-4337-AA0E-905EA2F557A7}" destId="{AF658F79-27B4-4342-BD8A-F9842AB463EA}" srcOrd="0" destOrd="1" presId="urn:microsoft.com/office/officeart/2005/8/layout/target3"/>
    <dgm:cxn modelId="{0EE4D682-30DA-4664-857F-1DAB53B2CAA1}" srcId="{16E26977-400B-4EA0-A537-4278FA91A491}" destId="{E47C741D-970D-4EEA-8F5C-3690E8930041}" srcOrd="2" destOrd="0" parTransId="{9F76A332-259A-4C0C-892C-05DC03EA479A}" sibTransId="{67410F70-21AD-40F0-BF16-B1F82CD150E6}"/>
    <dgm:cxn modelId="{B95B71E9-74A5-421F-AA4F-28B3C4C52876}" type="presOf" srcId="{E47C741D-970D-4EEA-8F5C-3690E8930041}" destId="{AF658F79-27B4-4342-BD8A-F9842AB463EA}" srcOrd="0" destOrd="2" presId="urn:microsoft.com/office/officeart/2005/8/layout/target3"/>
    <dgm:cxn modelId="{2F51972B-A897-4261-837A-09C1F88409D3}" type="presOf" srcId="{EE058189-C6E0-4FF3-A6A9-AF469AA333C2}" destId="{046391BE-FDCA-4BA8-A1EA-8FF0D6D9A48A}" srcOrd="0" destOrd="2" presId="urn:microsoft.com/office/officeart/2005/8/layout/target3"/>
    <dgm:cxn modelId="{A31E7909-E6B9-4B2B-BB84-6BBC27FEB53E}" type="presParOf" srcId="{E6576161-6F5E-4296-A35E-8996D3E9B8E5}" destId="{1AEBDA0E-6B87-4C56-81B6-5256B48EA2D2}" srcOrd="0" destOrd="0" presId="urn:microsoft.com/office/officeart/2005/8/layout/target3"/>
    <dgm:cxn modelId="{2E56A43A-3235-4177-B180-9AAAF3FA1FA5}" type="presParOf" srcId="{E6576161-6F5E-4296-A35E-8996D3E9B8E5}" destId="{C663A6DF-B582-41F5-B0E6-91FC5379B233}" srcOrd="1" destOrd="0" presId="urn:microsoft.com/office/officeart/2005/8/layout/target3"/>
    <dgm:cxn modelId="{1A2C0FBF-3E46-4C6B-A02E-E165EFE2F958}" type="presParOf" srcId="{E6576161-6F5E-4296-A35E-8996D3E9B8E5}" destId="{99CCD5FD-6147-40D2-A39C-B542D6B5899B}" srcOrd="2" destOrd="0" presId="urn:microsoft.com/office/officeart/2005/8/layout/target3"/>
    <dgm:cxn modelId="{E3C03233-7E58-447D-AF2A-A4F2E2CE4A90}" type="presParOf" srcId="{E6576161-6F5E-4296-A35E-8996D3E9B8E5}" destId="{0BC073AB-EE63-40CB-90E2-3230F5DCE238}" srcOrd="3" destOrd="0" presId="urn:microsoft.com/office/officeart/2005/8/layout/target3"/>
    <dgm:cxn modelId="{C59E7593-73E3-4E0A-B533-0FEB3730037B}" type="presParOf" srcId="{E6576161-6F5E-4296-A35E-8996D3E9B8E5}" destId="{8FACB26B-B8E5-4D59-8DB9-79F4339A663C}" srcOrd="4" destOrd="0" presId="urn:microsoft.com/office/officeart/2005/8/layout/target3"/>
    <dgm:cxn modelId="{32218EA4-8BD5-46CE-B5FE-19F4517FA1B8}" type="presParOf" srcId="{E6576161-6F5E-4296-A35E-8996D3E9B8E5}" destId="{99EB7170-B844-45FF-BC68-F9190B654173}" srcOrd="5" destOrd="0" presId="urn:microsoft.com/office/officeart/2005/8/layout/target3"/>
    <dgm:cxn modelId="{45CCBA37-5893-4E19-AFCD-DBBBB4D0BF8A}" type="presParOf" srcId="{E6576161-6F5E-4296-A35E-8996D3E9B8E5}" destId="{BC620795-176D-406A-8A4B-0513AAB61BC3}" srcOrd="6" destOrd="0" presId="urn:microsoft.com/office/officeart/2005/8/layout/target3"/>
    <dgm:cxn modelId="{830EC1E3-EFF2-4CC9-92BB-1FCEA31CF93C}" type="presParOf" srcId="{E6576161-6F5E-4296-A35E-8996D3E9B8E5}" destId="{3F1465F8-B877-42DF-B78C-CDA208AE1D87}" srcOrd="7" destOrd="0" presId="urn:microsoft.com/office/officeart/2005/8/layout/target3"/>
    <dgm:cxn modelId="{D148F961-30D4-4BBA-8F19-FCD00D0FA27B}" type="presParOf" srcId="{E6576161-6F5E-4296-A35E-8996D3E9B8E5}" destId="{1AD9FE6F-8BD6-4281-84D5-98A9910075A5}" srcOrd="8" destOrd="0" presId="urn:microsoft.com/office/officeart/2005/8/layout/target3"/>
    <dgm:cxn modelId="{F7F44F8A-EC08-4C53-895A-A8DA7982D693}" type="presParOf" srcId="{E6576161-6F5E-4296-A35E-8996D3E9B8E5}" destId="{C792900D-99D9-4332-AEAC-0C27221A367E}" srcOrd="9" destOrd="0" presId="urn:microsoft.com/office/officeart/2005/8/layout/target3"/>
    <dgm:cxn modelId="{432F26BF-084F-467D-8C4B-2265DF83B8FD}" type="presParOf" srcId="{E6576161-6F5E-4296-A35E-8996D3E9B8E5}" destId="{AF658F79-27B4-4342-BD8A-F9842AB463EA}" srcOrd="10" destOrd="0" presId="urn:microsoft.com/office/officeart/2005/8/layout/target3"/>
    <dgm:cxn modelId="{914CE296-E113-4FA7-ABC0-5C394823B5E7}" type="presParOf" srcId="{E6576161-6F5E-4296-A35E-8996D3E9B8E5}" destId="{89E73911-7B52-49C3-9B1F-D11109D88416}" srcOrd="11" destOrd="0" presId="urn:microsoft.com/office/officeart/2005/8/layout/target3"/>
    <dgm:cxn modelId="{EACF5BE3-09C9-4938-8FCD-1E02F8C94830}" type="presParOf" srcId="{E6576161-6F5E-4296-A35E-8996D3E9B8E5}" destId="{AE88432D-C697-4563-8EDF-766205B0D45E}" srcOrd="12" destOrd="0" presId="urn:microsoft.com/office/officeart/2005/8/layout/target3"/>
    <dgm:cxn modelId="{CBF9AB30-EEE1-42F7-9476-ABC661D03C16}" type="presParOf" srcId="{E6576161-6F5E-4296-A35E-8996D3E9B8E5}" destId="{5335015D-CFB3-496C-BF38-874D2E82B839}" srcOrd="13" destOrd="0" presId="urn:microsoft.com/office/officeart/2005/8/layout/target3"/>
    <dgm:cxn modelId="{3E82FB42-F8E6-4898-911F-757EE14302A8}" type="presParOf" srcId="{E6576161-6F5E-4296-A35E-8996D3E9B8E5}" destId="{046391BE-FDCA-4BA8-A1EA-8FF0D6D9A48A}" srcOrd="14" destOrd="0" presId="urn:microsoft.com/office/officeart/2005/8/layout/target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1A445323-48D2-4D78-9444-6D13095F5947}" type="datetimeFigureOut">
              <a:rPr lang="en-ZA" smtClean="0"/>
              <a:pPr/>
              <a:t>2017/06/15</a:t>
            </a:fld>
            <a:endParaRPr lang="en-ZA"/>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370E9ECD-7736-421F-9640-A33AF1A8391C}" type="slidenum">
              <a:rPr lang="en-ZA" smtClean="0"/>
              <a:pPr/>
              <a:t>‹#›</a:t>
            </a:fld>
            <a:endParaRPr lang="en-ZA"/>
          </a:p>
        </p:txBody>
      </p:sp>
    </p:spTree>
    <p:extLst>
      <p:ext uri="{BB962C8B-B14F-4D97-AF65-F5344CB8AC3E}">
        <p14:creationId xmlns:p14="http://schemas.microsoft.com/office/powerpoint/2010/main" xmlns="" val="3860436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4A31E85D-4FFB-4ECC-97F6-A2281050E292}" type="slidenum">
              <a:rPr lang="en-ZA" smtClean="0">
                <a:solidFill>
                  <a:prstClr val="black"/>
                </a:solidFill>
              </a:rPr>
              <a:pPr/>
              <a:t>3</a:t>
            </a:fld>
            <a:endParaRPr lang="en-ZA">
              <a:solidFill>
                <a:prstClr val="black"/>
              </a:solidFill>
            </a:endParaRPr>
          </a:p>
        </p:txBody>
      </p:sp>
    </p:spTree>
    <p:extLst>
      <p:ext uri="{BB962C8B-B14F-4D97-AF65-F5344CB8AC3E}">
        <p14:creationId xmlns:p14="http://schemas.microsoft.com/office/powerpoint/2010/main" xmlns="" val="256347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70E9ECD-7736-421F-9640-A33AF1A8391C}" type="slidenum">
              <a:rPr lang="en-ZA" smtClean="0"/>
              <a:pPr/>
              <a:t>11</a:t>
            </a:fld>
            <a:endParaRPr lang="en-ZA"/>
          </a:p>
        </p:txBody>
      </p:sp>
    </p:spTree>
    <p:extLst>
      <p:ext uri="{BB962C8B-B14F-4D97-AF65-F5344CB8AC3E}">
        <p14:creationId xmlns:p14="http://schemas.microsoft.com/office/powerpoint/2010/main" xmlns="" val="1536855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ZA"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B806B501-F9F3-4AEE-952E-17DB563FE0CB}" type="slidenum">
              <a:rPr lang="en-ZA" altLang="en-US" smtClean="0"/>
              <a:pPr/>
              <a:t>33</a:t>
            </a:fld>
            <a:endParaRPr lang="en-ZA" altLang="en-US" smtClean="0"/>
          </a:p>
        </p:txBody>
      </p:sp>
    </p:spTree>
    <p:extLst>
      <p:ext uri="{BB962C8B-B14F-4D97-AF65-F5344CB8AC3E}">
        <p14:creationId xmlns:p14="http://schemas.microsoft.com/office/powerpoint/2010/main" xmlns="" val="1495767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70E9ECD-7736-421F-9640-A33AF1A8391C}" type="slidenum">
              <a:rPr lang="en-ZA" smtClean="0"/>
              <a:pPr/>
              <a:t>51</a:t>
            </a:fld>
            <a:endParaRPr lang="en-ZA"/>
          </a:p>
        </p:txBody>
      </p:sp>
    </p:spTree>
    <p:extLst>
      <p:ext uri="{BB962C8B-B14F-4D97-AF65-F5344CB8AC3E}">
        <p14:creationId xmlns:p14="http://schemas.microsoft.com/office/powerpoint/2010/main" xmlns="" val="10236108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57301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Tree>
    <p:extLst>
      <p:ext uri="{BB962C8B-B14F-4D97-AF65-F5344CB8AC3E}">
        <p14:creationId xmlns:p14="http://schemas.microsoft.com/office/powerpoint/2010/main" xmlns="" val="1454420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5E91D56-F3D6-4C57-902C-021CF4EA8EF7}" type="datetimeFigureOut">
              <a:rPr lang="en-ZA" smtClean="0"/>
              <a:pPr/>
              <a:t>2017/06/15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345924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5E91D56-F3D6-4C57-902C-021CF4EA8EF7}" type="datetimeFigureOut">
              <a:rPr lang="en-ZA" smtClean="0"/>
              <a:pPr/>
              <a:t>2017/06/15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101036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4021440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07074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1135147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3646379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A5E91D56-F3D6-4C57-902C-021CF4EA8EF7}" type="datetimeFigureOut">
              <a:rPr lang="en-ZA" smtClean="0"/>
              <a:pPr/>
              <a:t>2017/06/15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101748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91D56-F3D6-4C57-902C-021CF4EA8EF7}" type="datetimeFigureOut">
              <a:rPr lang="en-ZA" smtClean="0"/>
              <a:pPr/>
              <a:t>2017/06/15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1024921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E91D56-F3D6-4C57-902C-021CF4EA8EF7}" type="datetimeFigureOut">
              <a:rPr lang="en-ZA" smtClean="0"/>
              <a:pPr/>
              <a:t>2017/06/15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402503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ZA"/>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E91D56-F3D6-4C57-902C-021CF4EA8EF7}" type="datetimeFigureOut">
              <a:rPr lang="en-ZA" smtClean="0"/>
              <a:pPr/>
              <a:t>2017/06/15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2915274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91D56-F3D6-4C57-902C-021CF4EA8EF7}" type="datetimeFigureOut">
              <a:rPr lang="en-ZA" smtClean="0"/>
              <a:pPr/>
              <a:t>2017/06/15</a:t>
            </a:fld>
            <a:endParaRPr lang="en-ZA"/>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0AE55-7E06-4976-960B-3D98813CB3CF}" type="slidenum">
              <a:rPr lang="en-ZA" smtClean="0"/>
              <a:pPr/>
              <a:t>‹#›</a:t>
            </a:fld>
            <a:endParaRPr lang="en-ZA"/>
          </a:p>
        </p:txBody>
      </p:sp>
    </p:spTree>
    <p:extLst>
      <p:ext uri="{BB962C8B-B14F-4D97-AF65-F5344CB8AC3E}">
        <p14:creationId xmlns:p14="http://schemas.microsoft.com/office/powerpoint/2010/main" xmlns="" val="481029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19872" y="4077072"/>
            <a:ext cx="5252120" cy="1470025"/>
          </a:xfrm>
        </p:spPr>
        <p:txBody>
          <a:bodyPr>
            <a:normAutofit fontScale="90000"/>
          </a:bodyPr>
          <a:lstStyle/>
          <a:p>
            <a:pPr algn="r"/>
            <a:r>
              <a:rPr lang="en-ZA" sz="3600" b="1" dirty="0" smtClean="0">
                <a:solidFill>
                  <a:srgbClr val="181E0C"/>
                </a:solidFill>
                <a:latin typeface="Century Gothic" panose="020B0502020202020204" pitchFamily="34" charset="0"/>
              </a:rPr>
              <a:t/>
            </a:r>
            <a:br>
              <a:rPr lang="en-ZA" sz="3600" b="1" dirty="0" smtClean="0">
                <a:solidFill>
                  <a:srgbClr val="181E0C"/>
                </a:solidFill>
                <a:latin typeface="Century Gothic" panose="020B0502020202020204" pitchFamily="34" charset="0"/>
              </a:rPr>
            </a:br>
            <a:r>
              <a:rPr lang="en-ZA" sz="3600" b="1" dirty="0" smtClean="0">
                <a:solidFill>
                  <a:srgbClr val="181E0C"/>
                </a:solidFill>
                <a:latin typeface="Century Gothic" panose="020B0502020202020204" pitchFamily="34" charset="0"/>
              </a:rPr>
              <a:t/>
            </a:r>
            <a:br>
              <a:rPr lang="en-ZA" sz="3600" b="1" dirty="0" smtClean="0">
                <a:solidFill>
                  <a:srgbClr val="181E0C"/>
                </a:solidFill>
                <a:latin typeface="Century Gothic" panose="020B0502020202020204" pitchFamily="34" charset="0"/>
              </a:rPr>
            </a:br>
            <a:r>
              <a:rPr lang="en-ZA" sz="3600" b="1" dirty="0">
                <a:solidFill>
                  <a:srgbClr val="181E0C"/>
                </a:solidFill>
                <a:latin typeface="Century Gothic" panose="020B0502020202020204" pitchFamily="34" charset="0"/>
              </a:rPr>
              <a:t/>
            </a:r>
            <a:br>
              <a:rPr lang="en-ZA" sz="3600" b="1" dirty="0">
                <a:solidFill>
                  <a:srgbClr val="181E0C"/>
                </a:solidFill>
                <a:latin typeface="Century Gothic" panose="020B0502020202020204" pitchFamily="34" charset="0"/>
              </a:rPr>
            </a:br>
            <a:r>
              <a:rPr lang="en-ZA" sz="2700" b="1" dirty="0" smtClean="0">
                <a:solidFill>
                  <a:srgbClr val="181E0C"/>
                </a:solidFill>
                <a:latin typeface="Arial Narrow" pitchFamily="34" charset="0"/>
              </a:rPr>
              <a:t>PRESENTATION TO PORTFOLIO COMMITTEE MEETING </a:t>
            </a:r>
            <a:br>
              <a:rPr lang="en-ZA" sz="2700" b="1" dirty="0" smtClean="0">
                <a:solidFill>
                  <a:srgbClr val="181E0C"/>
                </a:solidFill>
                <a:latin typeface="Arial Narrow" pitchFamily="34" charset="0"/>
              </a:rPr>
            </a:br>
            <a:r>
              <a:rPr lang="en-ZA" sz="2700" b="1" dirty="0" smtClean="0">
                <a:solidFill>
                  <a:srgbClr val="181E0C"/>
                </a:solidFill>
                <a:latin typeface="Arial Narrow" pitchFamily="34" charset="0"/>
              </a:rPr>
              <a:t>13 JUNE 2016</a:t>
            </a:r>
            <a:r>
              <a:rPr lang="en-ZA" sz="2700" b="1" dirty="0" smtClean="0">
                <a:solidFill>
                  <a:srgbClr val="181E0C"/>
                </a:solidFill>
                <a:latin typeface="Century Gothic" panose="020B0502020202020204" pitchFamily="34" charset="0"/>
              </a:rPr>
              <a:t/>
            </a:r>
            <a:br>
              <a:rPr lang="en-ZA" sz="2700" b="1" dirty="0" smtClean="0">
                <a:solidFill>
                  <a:srgbClr val="181E0C"/>
                </a:solidFill>
                <a:latin typeface="Century Gothic" panose="020B0502020202020204" pitchFamily="34" charset="0"/>
              </a:rPr>
            </a:br>
            <a:r>
              <a:rPr lang="en-ZA" sz="3600" b="1" dirty="0" smtClean="0">
                <a:solidFill>
                  <a:srgbClr val="181E0C"/>
                </a:solidFill>
                <a:latin typeface="Century Gothic" panose="020B0502020202020204" pitchFamily="34" charset="0"/>
              </a:rPr>
              <a:t/>
            </a:r>
            <a:br>
              <a:rPr lang="en-ZA" sz="3600" b="1" dirty="0" smtClean="0">
                <a:solidFill>
                  <a:srgbClr val="181E0C"/>
                </a:solidFill>
                <a:latin typeface="Century Gothic" panose="020B0502020202020204" pitchFamily="34" charset="0"/>
              </a:rPr>
            </a:br>
            <a:r>
              <a:rPr lang="en-ZA" sz="3600" b="1" dirty="0" smtClean="0">
                <a:solidFill>
                  <a:srgbClr val="181E0C"/>
                </a:solidFill>
                <a:latin typeface="Century Gothic" panose="020B0502020202020204" pitchFamily="34" charset="0"/>
              </a:rPr>
              <a:t/>
            </a:r>
            <a:br>
              <a:rPr lang="en-ZA" sz="3600" b="1" dirty="0" smtClean="0">
                <a:solidFill>
                  <a:srgbClr val="181E0C"/>
                </a:solidFill>
                <a:latin typeface="Century Gothic" panose="020B0502020202020204" pitchFamily="34" charset="0"/>
              </a:rPr>
            </a:br>
            <a:endParaRPr lang="en-ZA" sz="1600" b="1" dirty="0">
              <a:solidFill>
                <a:srgbClr val="FF0000"/>
              </a:solidFill>
              <a:latin typeface="Century Gothic" panose="020B0502020202020204" pitchFamily="34" charset="0"/>
            </a:endParaRPr>
          </a:p>
        </p:txBody>
      </p:sp>
      <p:sp>
        <p:nvSpPr>
          <p:cNvPr id="3" name="Subtitle 2"/>
          <p:cNvSpPr>
            <a:spLocks noGrp="1"/>
          </p:cNvSpPr>
          <p:nvPr>
            <p:ph type="subTitle" idx="1"/>
          </p:nvPr>
        </p:nvSpPr>
        <p:spPr>
          <a:xfrm>
            <a:off x="611560" y="548680"/>
            <a:ext cx="7632848" cy="3384376"/>
          </a:xfrm>
        </p:spPr>
        <p:txBody>
          <a:bodyPr>
            <a:normAutofit fontScale="25000" lnSpcReduction="20000"/>
          </a:bodyPr>
          <a:lstStyle/>
          <a:p>
            <a:endParaRPr lang="en-US" sz="2800" dirty="0" smtClean="0">
              <a:solidFill>
                <a:schemeClr val="accent2">
                  <a:lumMod val="50000"/>
                </a:schemeClr>
              </a:solidFill>
              <a:latin typeface="Arial Narrow" pitchFamily="34" charset="0"/>
            </a:endParaRPr>
          </a:p>
          <a:p>
            <a:endParaRPr lang="en-US" sz="2800" dirty="0">
              <a:solidFill>
                <a:schemeClr val="accent2">
                  <a:lumMod val="50000"/>
                </a:schemeClr>
              </a:solidFill>
              <a:latin typeface="Arial Narrow" pitchFamily="34" charset="0"/>
            </a:endParaRPr>
          </a:p>
          <a:p>
            <a:pPr>
              <a:lnSpc>
                <a:spcPct val="160000"/>
              </a:lnSpc>
            </a:pPr>
            <a:r>
              <a:rPr lang="en-US" sz="12800" b="1" dirty="0" smtClean="0">
                <a:solidFill>
                  <a:schemeClr val="accent2">
                    <a:lumMod val="50000"/>
                  </a:schemeClr>
                </a:solidFill>
                <a:latin typeface="Arial Narrow" pitchFamily="34" charset="0"/>
              </a:rPr>
              <a:t>REPORT </a:t>
            </a:r>
            <a:r>
              <a:rPr lang="en-US" sz="12800" b="1" dirty="0">
                <a:solidFill>
                  <a:schemeClr val="accent2">
                    <a:lumMod val="50000"/>
                  </a:schemeClr>
                </a:solidFill>
                <a:latin typeface="Arial Narrow" pitchFamily="34" charset="0"/>
              </a:rPr>
              <a:t>ON </a:t>
            </a:r>
            <a:r>
              <a:rPr lang="en-US" sz="12800" b="1" dirty="0" smtClean="0">
                <a:solidFill>
                  <a:schemeClr val="accent2">
                    <a:lumMod val="50000"/>
                  </a:schemeClr>
                </a:solidFill>
                <a:latin typeface="Arial Narrow" pitchFamily="34" charset="0"/>
              </a:rPr>
              <a:t>  </a:t>
            </a:r>
          </a:p>
          <a:p>
            <a:pPr>
              <a:lnSpc>
                <a:spcPct val="160000"/>
              </a:lnSpc>
            </a:pPr>
            <a:r>
              <a:rPr lang="en-US" sz="12800" b="1" dirty="0" smtClean="0">
                <a:solidFill>
                  <a:schemeClr val="accent2">
                    <a:lumMod val="50000"/>
                  </a:schemeClr>
                </a:solidFill>
                <a:latin typeface="Arial Narrow" pitchFamily="34" charset="0"/>
              </a:rPr>
              <a:t> </a:t>
            </a:r>
            <a:r>
              <a:rPr lang="en-US" sz="12800" b="1" dirty="0">
                <a:solidFill>
                  <a:schemeClr val="accent2">
                    <a:lumMod val="50000"/>
                  </a:schemeClr>
                </a:solidFill>
                <a:latin typeface="Arial Narrow" pitchFamily="34" charset="0"/>
              </a:rPr>
              <a:t>NATIONAL </a:t>
            </a:r>
            <a:r>
              <a:rPr lang="en-US" sz="12800" b="1" dirty="0" smtClean="0">
                <a:solidFill>
                  <a:schemeClr val="accent2">
                    <a:lumMod val="50000"/>
                  </a:schemeClr>
                </a:solidFill>
                <a:latin typeface="Arial Narrow" pitchFamily="34" charset="0"/>
              </a:rPr>
              <a:t>SENIOR CERTIFICATE EXAMINATIONS AND REMODELLING OF ANA</a:t>
            </a:r>
            <a:endParaRPr lang="en-ZA" sz="12800" b="1" dirty="0">
              <a:latin typeface="Century Gothic" panose="020B0502020202020204" pitchFamily="34" charset="0"/>
            </a:endParaRPr>
          </a:p>
        </p:txBody>
      </p:sp>
    </p:spTree>
    <p:extLst>
      <p:ext uri="{BB962C8B-B14F-4D97-AF65-F5344CB8AC3E}">
        <p14:creationId xmlns:p14="http://schemas.microsoft.com/office/powerpoint/2010/main" xmlns="" val="4178644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46"/>
            <a:ext cx="8301608" cy="897874"/>
          </a:xfrm>
        </p:spPr>
        <p:txBody>
          <a:bodyPr>
            <a:normAutofit/>
          </a:bodyPr>
          <a:lstStyle/>
          <a:p>
            <a:r>
              <a:rPr lang="en-ZA" sz="2400" b="1" dirty="0" smtClean="0">
                <a:solidFill>
                  <a:schemeClr val="accent2">
                    <a:lumMod val="50000"/>
                  </a:schemeClr>
                </a:solidFill>
                <a:latin typeface="Arial Narrow" pitchFamily="34" charset="0"/>
                <a:cs typeface="Arial" panose="020B0604020202020204" pitchFamily="34" charset="0"/>
              </a:rPr>
              <a:t>PERCENTAGES ACHIEVED IN NOVEMBER 2016         </a:t>
            </a:r>
            <a:br>
              <a:rPr lang="en-ZA" sz="2400" b="1" dirty="0" smtClean="0">
                <a:solidFill>
                  <a:schemeClr val="accent2">
                    <a:lumMod val="50000"/>
                  </a:schemeClr>
                </a:solidFill>
                <a:latin typeface="Arial Narrow" pitchFamily="34" charset="0"/>
                <a:cs typeface="Arial" panose="020B0604020202020204" pitchFamily="34" charset="0"/>
              </a:rPr>
            </a:br>
            <a:r>
              <a:rPr lang="en-ZA" sz="2400" b="1" dirty="0" smtClean="0">
                <a:solidFill>
                  <a:schemeClr val="accent2">
                    <a:lumMod val="50000"/>
                  </a:schemeClr>
                </a:solidFill>
                <a:latin typeface="Arial Narrow" pitchFamily="34" charset="0"/>
                <a:cs typeface="Arial" panose="020B0604020202020204" pitchFamily="34" charset="0"/>
              </a:rPr>
              <a:t>AND COMBINED</a:t>
            </a:r>
            <a:endParaRPr lang="en-ZA" b="1" dirty="0">
              <a:solidFill>
                <a:srgbClr val="002060"/>
              </a:solidFill>
              <a:latin typeface="Arial Narrow" pitchFamily="34" charset="0"/>
            </a:endParaRPr>
          </a:p>
        </p:txBody>
      </p:sp>
      <p:graphicFrame>
        <p:nvGraphicFramePr>
          <p:cNvPr id="4" name="Chart 3"/>
          <p:cNvGraphicFramePr>
            <a:graphicFrameLocks/>
          </p:cNvGraphicFramePr>
          <p:nvPr>
            <p:extLst>
              <p:ext uri="{D42A27DB-BD31-4B8C-83A1-F6EECF244321}">
                <p14:modId xmlns:p14="http://schemas.microsoft.com/office/powerpoint/2010/main" xmlns="" val="3975454343"/>
              </p:ext>
            </p:extLst>
          </p:nvPr>
        </p:nvGraphicFramePr>
        <p:xfrm>
          <a:off x="251520" y="908719"/>
          <a:ext cx="8568953" cy="5251965"/>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8880787" y="658137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10</a:t>
            </a:fld>
            <a:endParaRPr lang="en-US" sz="1200" b="1" dirty="0">
              <a:solidFill>
                <a:prstClr val="black"/>
              </a:solidFill>
            </a:endParaRPr>
          </a:p>
        </p:txBody>
      </p:sp>
    </p:spTree>
    <p:extLst>
      <p:ext uri="{BB962C8B-B14F-4D97-AF65-F5344CB8AC3E}">
        <p14:creationId xmlns:p14="http://schemas.microsoft.com/office/powerpoint/2010/main" xmlns="" val="1439713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36712"/>
          </a:xfrm>
        </p:spPr>
        <p:txBody>
          <a:bodyPr>
            <a:normAutofit/>
          </a:bodyPr>
          <a:lstStyle/>
          <a:p>
            <a:r>
              <a:rPr lang="en-GB" sz="2400" b="1" dirty="0" smtClean="0">
                <a:solidFill>
                  <a:schemeClr val="accent2">
                    <a:lumMod val="50000"/>
                  </a:schemeClr>
                </a:solidFill>
                <a:latin typeface="Arial Narrow" pitchFamily="34" charset="0"/>
                <a:cs typeface="Arial" panose="020B0604020202020204" pitchFamily="34" charset="0"/>
              </a:rPr>
              <a:t>COMPARISON OF THE NSC  2015 and 2016 COMBINED RESULTS </a:t>
            </a:r>
            <a:endParaRPr lang="en-ZA" sz="2400" dirty="0">
              <a:solidFill>
                <a:schemeClr val="accent2">
                  <a:lumMod val="50000"/>
                </a:schemeClr>
              </a:solidFill>
              <a:latin typeface="Arial Narrow" pitchFamily="34" charset="0"/>
            </a:endParaRPr>
          </a:p>
        </p:txBody>
      </p:sp>
      <p:graphicFrame>
        <p:nvGraphicFramePr>
          <p:cNvPr id="5" name="Table 4"/>
          <p:cNvGraphicFramePr>
            <a:graphicFrameLocks noGrp="1"/>
          </p:cNvGraphicFramePr>
          <p:nvPr>
            <p:extLst/>
          </p:nvPr>
        </p:nvGraphicFramePr>
        <p:xfrm>
          <a:off x="323528" y="692699"/>
          <a:ext cx="8496943" cy="5799143"/>
        </p:xfrm>
        <a:graphic>
          <a:graphicData uri="http://schemas.openxmlformats.org/drawingml/2006/table">
            <a:tbl>
              <a:tblPr>
                <a:tableStyleId>{5C22544A-7EE6-4342-B048-85BDC9FD1C3A}</a:tableStyleId>
              </a:tblPr>
              <a:tblGrid>
                <a:gridCol w="1368152"/>
                <a:gridCol w="1328346"/>
                <a:gridCol w="1407958"/>
                <a:gridCol w="1343477"/>
                <a:gridCol w="1824875"/>
                <a:gridCol w="1224135"/>
              </a:tblGrid>
              <a:tr h="1109208">
                <a:tc>
                  <a:txBody>
                    <a:bodyPr/>
                    <a:lstStyle/>
                    <a:p>
                      <a:pPr algn="l" fontAlgn="b"/>
                      <a:endParaRPr lang="en-ZA" sz="1600" b="0" i="0" u="none" strike="noStrike" dirty="0">
                        <a:solidFill>
                          <a:srgbClr val="000000"/>
                        </a:solidFill>
                        <a:effectLst/>
                        <a:latin typeface="+mj-lt"/>
                      </a:endParaRPr>
                    </a:p>
                  </a:txBody>
                  <a:tcPr marL="9525" marR="9525" marT="9525" marB="0" anchor="b">
                    <a:noFill/>
                  </a:tcPr>
                </a:tc>
                <a:tc gridSpan="2">
                  <a:txBody>
                    <a:bodyPr/>
                    <a:lstStyle/>
                    <a:p>
                      <a:pPr algn="ctr" fontAlgn="b"/>
                      <a:r>
                        <a:rPr lang="en-ZA" sz="1800" b="1" u="none" strike="noStrike" dirty="0">
                          <a:effectLst/>
                          <a:latin typeface="Arial Narrow" pitchFamily="34" charset="0"/>
                        </a:rPr>
                        <a:t>November 2015 NSC exam combined with the 2016 NSC Supplementary exam </a:t>
                      </a:r>
                      <a:endParaRPr lang="en-ZA" sz="1800" b="1" i="0" u="none" strike="noStrike" dirty="0">
                        <a:solidFill>
                          <a:srgbClr val="000000"/>
                        </a:solidFill>
                        <a:effectLst/>
                        <a:latin typeface="Arial Narrow" pitchFamily="34" charset="0"/>
                      </a:endParaRPr>
                    </a:p>
                  </a:txBody>
                  <a:tcPr marL="9525" marR="9525" marT="9525" marB="0" anchor="ctr">
                    <a:solidFill>
                      <a:schemeClr val="accent6"/>
                    </a:solidFill>
                  </a:tcPr>
                </a:tc>
                <a:tc hMerge="1">
                  <a:txBody>
                    <a:bodyPr/>
                    <a:lstStyle/>
                    <a:p>
                      <a:endParaRPr lang="en-ZA"/>
                    </a:p>
                  </a:txBody>
                  <a:tcPr/>
                </a:tc>
                <a:tc gridSpan="2">
                  <a:txBody>
                    <a:bodyPr/>
                    <a:lstStyle/>
                    <a:p>
                      <a:pPr algn="ctr" fontAlgn="b"/>
                      <a:r>
                        <a:rPr lang="en-ZA" sz="1800" b="1" u="none" strike="noStrike" dirty="0">
                          <a:effectLst/>
                          <a:latin typeface="Arial Narrow" pitchFamily="34" charset="0"/>
                        </a:rPr>
                        <a:t>November 2016 NSC exam combined with the 2017 NSC Supplementary exam </a:t>
                      </a:r>
                      <a:endParaRPr lang="en-ZA" sz="1800" b="1" i="0" u="none" strike="noStrike" dirty="0">
                        <a:solidFill>
                          <a:srgbClr val="000000"/>
                        </a:solidFill>
                        <a:effectLst/>
                        <a:latin typeface="Arial Narrow" pitchFamily="34" charset="0"/>
                      </a:endParaRPr>
                    </a:p>
                  </a:txBody>
                  <a:tcPr marL="9525" marR="9525" marT="9525" marB="0" anchor="ctr">
                    <a:solidFill>
                      <a:schemeClr val="accent2">
                        <a:lumMod val="20000"/>
                        <a:lumOff val="80000"/>
                      </a:schemeClr>
                    </a:solidFill>
                  </a:tcPr>
                </a:tc>
                <a:tc hMerge="1">
                  <a:txBody>
                    <a:bodyPr/>
                    <a:lstStyle/>
                    <a:p>
                      <a:endParaRPr lang="en-ZA"/>
                    </a:p>
                  </a:txBody>
                  <a:tcPr/>
                </a:tc>
                <a:tc rowSpan="2">
                  <a:txBody>
                    <a:bodyPr/>
                    <a:lstStyle/>
                    <a:p>
                      <a:pPr algn="ctr" fontAlgn="b"/>
                      <a:r>
                        <a:rPr lang="en-ZA" sz="1800" b="1" i="0" u="none" strike="noStrike" dirty="0" smtClean="0">
                          <a:solidFill>
                            <a:srgbClr val="000000"/>
                          </a:solidFill>
                          <a:effectLst/>
                          <a:latin typeface="Arial Narrow" pitchFamily="34" charset="0"/>
                        </a:rPr>
                        <a:t>Difference</a:t>
                      </a:r>
                      <a:endParaRPr lang="en-ZA" sz="1800" b="1" i="0" u="none" strike="noStrike" dirty="0">
                        <a:solidFill>
                          <a:srgbClr val="000000"/>
                        </a:solidFill>
                        <a:effectLst/>
                        <a:latin typeface="Arial Narrow" pitchFamily="34" charset="0"/>
                      </a:endParaRPr>
                    </a:p>
                  </a:txBody>
                  <a:tcPr marL="9525" marR="9525" marT="9525" marB="0" anchor="ctr">
                    <a:solidFill>
                      <a:schemeClr val="accent2">
                        <a:lumMod val="20000"/>
                        <a:lumOff val="80000"/>
                      </a:schemeClr>
                    </a:solidFill>
                  </a:tcPr>
                </a:tc>
              </a:tr>
              <a:tr h="714579">
                <a:tc>
                  <a:txBody>
                    <a:bodyPr/>
                    <a:lstStyle/>
                    <a:p>
                      <a:pPr algn="l" fontAlgn="b"/>
                      <a:r>
                        <a:rPr lang="en-ZA" sz="1600" b="1" u="none" strike="noStrike" dirty="0">
                          <a:effectLst/>
                          <a:latin typeface="Arial Narrow" pitchFamily="34" charset="0"/>
                        </a:rPr>
                        <a:t>Province </a:t>
                      </a:r>
                      <a:endParaRPr lang="en-ZA" sz="1600" b="1" i="0" u="none" strike="noStrike" dirty="0">
                        <a:solidFill>
                          <a:srgbClr val="000000"/>
                        </a:solidFill>
                        <a:effectLst/>
                        <a:latin typeface="Arial Narrow" pitchFamily="34" charset="0"/>
                      </a:endParaRPr>
                    </a:p>
                  </a:txBody>
                  <a:tcPr marL="9525" marR="9525" marT="9525" marB="0" anchor="b">
                    <a:solidFill>
                      <a:schemeClr val="accent6">
                        <a:lumMod val="75000"/>
                      </a:schemeClr>
                    </a:solidFill>
                  </a:tcPr>
                </a:tc>
                <a:tc>
                  <a:txBody>
                    <a:bodyPr/>
                    <a:lstStyle/>
                    <a:p>
                      <a:pPr algn="ctr" fontAlgn="b"/>
                      <a:r>
                        <a:rPr lang="en-ZA" sz="1600" b="1" u="none" strike="noStrike" dirty="0">
                          <a:effectLst/>
                          <a:latin typeface="Arial Narrow" pitchFamily="34" charset="0"/>
                        </a:rPr>
                        <a:t>No. Combined Achieved</a:t>
                      </a:r>
                      <a:endParaRPr lang="en-ZA" sz="1600" b="1" i="0" u="none" strike="noStrike" dirty="0">
                        <a:solidFill>
                          <a:srgbClr val="000000"/>
                        </a:solidFill>
                        <a:effectLst/>
                        <a:latin typeface="Arial Narrow" pitchFamily="34" charset="0"/>
                      </a:endParaRPr>
                    </a:p>
                  </a:txBody>
                  <a:tcPr marL="9525" marR="9525" marT="9525" marB="0" anchor="b">
                    <a:solidFill>
                      <a:schemeClr val="accent6"/>
                    </a:solidFill>
                  </a:tcPr>
                </a:tc>
                <a:tc>
                  <a:txBody>
                    <a:bodyPr/>
                    <a:lstStyle/>
                    <a:p>
                      <a:pPr algn="ctr" fontAlgn="b"/>
                      <a:r>
                        <a:rPr lang="en-ZA" sz="1600" b="1" u="none" strike="noStrike" dirty="0">
                          <a:effectLst/>
                          <a:latin typeface="Arial Narrow" pitchFamily="34" charset="0"/>
                        </a:rPr>
                        <a:t>% Combined Achieved</a:t>
                      </a:r>
                      <a:endParaRPr lang="en-ZA" sz="1600" b="1" i="0" u="none" strike="noStrike" dirty="0">
                        <a:solidFill>
                          <a:srgbClr val="000000"/>
                        </a:solidFill>
                        <a:effectLst/>
                        <a:latin typeface="Arial Narrow" pitchFamily="34" charset="0"/>
                      </a:endParaRPr>
                    </a:p>
                  </a:txBody>
                  <a:tcPr marL="9525" marR="9525" marT="9525" marB="0" anchor="b">
                    <a:solidFill>
                      <a:schemeClr val="accent6"/>
                    </a:solidFill>
                  </a:tcPr>
                </a:tc>
                <a:tc>
                  <a:txBody>
                    <a:bodyPr/>
                    <a:lstStyle/>
                    <a:p>
                      <a:pPr algn="ctr" fontAlgn="b"/>
                      <a:r>
                        <a:rPr lang="en-ZA" sz="1600" b="1" u="none" strike="noStrike" dirty="0">
                          <a:effectLst/>
                          <a:latin typeface="Arial Narrow" pitchFamily="34" charset="0"/>
                        </a:rPr>
                        <a:t>No. Combined Achieved</a:t>
                      </a:r>
                      <a:endParaRPr lang="en-ZA" sz="1600" b="1" i="0" u="none" strike="noStrike" dirty="0">
                        <a:solidFill>
                          <a:srgbClr val="000000"/>
                        </a:solidFill>
                        <a:effectLst/>
                        <a:latin typeface="Arial Narrow" pitchFamily="34" charset="0"/>
                      </a:endParaRPr>
                    </a:p>
                  </a:txBody>
                  <a:tcPr marL="9525" marR="9525" marT="9525" marB="0" anchor="b">
                    <a:solidFill>
                      <a:schemeClr val="accent2">
                        <a:lumMod val="20000"/>
                        <a:lumOff val="80000"/>
                      </a:schemeClr>
                    </a:solidFill>
                  </a:tcPr>
                </a:tc>
                <a:tc>
                  <a:txBody>
                    <a:bodyPr/>
                    <a:lstStyle/>
                    <a:p>
                      <a:pPr algn="ctr" fontAlgn="b"/>
                      <a:r>
                        <a:rPr lang="en-ZA" sz="1600" b="1" u="none" strike="noStrike" dirty="0">
                          <a:effectLst/>
                          <a:latin typeface="Arial Narrow" pitchFamily="34" charset="0"/>
                        </a:rPr>
                        <a:t>% Combined Achieved</a:t>
                      </a:r>
                      <a:endParaRPr lang="en-ZA" sz="1600" b="1" i="0" u="none" strike="noStrike" dirty="0">
                        <a:solidFill>
                          <a:srgbClr val="000000"/>
                        </a:solidFill>
                        <a:effectLst/>
                        <a:latin typeface="Arial Narrow" pitchFamily="34" charset="0"/>
                      </a:endParaRPr>
                    </a:p>
                  </a:txBody>
                  <a:tcPr marL="9525" marR="9525" marT="9525" marB="0" anchor="b">
                    <a:solidFill>
                      <a:schemeClr val="accent2">
                        <a:lumMod val="20000"/>
                        <a:lumOff val="80000"/>
                      </a:schemeClr>
                    </a:solidFill>
                  </a:tcPr>
                </a:tc>
                <a:tc vMerge="1">
                  <a:txBody>
                    <a:bodyPr/>
                    <a:lstStyle/>
                    <a:p>
                      <a:pPr algn="ctr" fontAlgn="b"/>
                      <a:endParaRPr lang="en-ZA" sz="1600" b="1" i="0" u="none" strike="noStrike" dirty="0">
                        <a:solidFill>
                          <a:srgbClr val="000000"/>
                        </a:solidFill>
                        <a:effectLst/>
                        <a:latin typeface="Arial Narrow" pitchFamily="34" charset="0"/>
                      </a:endParaRPr>
                    </a:p>
                  </a:txBody>
                  <a:tcPr marL="9525" marR="9525" marT="9525" marB="0" anchor="b">
                    <a:solidFill>
                      <a:schemeClr val="accent2">
                        <a:lumMod val="20000"/>
                        <a:lumOff val="80000"/>
                      </a:schemeClr>
                    </a:solidFill>
                  </a:tcPr>
                </a:tc>
              </a:tr>
              <a:tr h="479448">
                <a:tc>
                  <a:txBody>
                    <a:bodyPr/>
                    <a:lstStyle/>
                    <a:p>
                      <a:pPr algn="l" fontAlgn="b"/>
                      <a:r>
                        <a:rPr lang="en-ZA" sz="1600" b="1" u="none" strike="noStrike" dirty="0">
                          <a:effectLst/>
                          <a:latin typeface="Arial Narrow" pitchFamily="34" charset="0"/>
                        </a:rPr>
                        <a:t>Eastern Cape</a:t>
                      </a:r>
                      <a:endParaRPr lang="en-ZA" sz="1600" b="1" i="0" u="none" strike="noStrike" dirty="0">
                        <a:solidFill>
                          <a:srgbClr val="000000"/>
                        </a:solidFill>
                        <a:effectLst/>
                        <a:latin typeface="Arial Narrow" pitchFamily="34" charset="0"/>
                      </a:endParaRPr>
                    </a:p>
                  </a:txBody>
                  <a:tcPr marL="9525" marR="9525" marT="9525" marB="0" anchor="b">
                    <a:solidFill>
                      <a:schemeClr val="accent6">
                        <a:lumMod val="40000"/>
                        <a:lumOff val="60000"/>
                      </a:schemeClr>
                    </a:solidFill>
                  </a:tcPr>
                </a:tc>
                <a:tc>
                  <a:txBody>
                    <a:bodyPr/>
                    <a:lstStyle/>
                    <a:p>
                      <a:pPr algn="ctr" fontAlgn="b"/>
                      <a:r>
                        <a:rPr lang="en-ZA" sz="1600" u="none" strike="noStrike" dirty="0">
                          <a:effectLst/>
                          <a:latin typeface="Arial Narrow" pitchFamily="34" charset="0"/>
                        </a:rPr>
                        <a:t>50 621</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20000"/>
                        <a:lumOff val="80000"/>
                      </a:schemeClr>
                    </a:solidFill>
                  </a:tcPr>
                </a:tc>
                <a:tc>
                  <a:txBody>
                    <a:bodyPr/>
                    <a:lstStyle/>
                    <a:p>
                      <a:pPr algn="ctr" fontAlgn="b"/>
                      <a:r>
                        <a:rPr lang="en-ZA" sz="1600" u="none" strike="noStrike" dirty="0">
                          <a:effectLst/>
                          <a:latin typeface="Arial Narrow" pitchFamily="34" charset="0"/>
                        </a:rPr>
                        <a:t>58</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20000"/>
                        <a:lumOff val="80000"/>
                      </a:schemeClr>
                    </a:solidFill>
                  </a:tcPr>
                </a:tc>
                <a:tc>
                  <a:txBody>
                    <a:bodyPr/>
                    <a:lstStyle/>
                    <a:p>
                      <a:pPr algn="ctr" rtl="0" fontAlgn="ctr"/>
                      <a:r>
                        <a:rPr lang="en-ZA" sz="1600" b="0" i="0" u="none" strike="noStrike" dirty="0">
                          <a:solidFill>
                            <a:srgbClr val="000000"/>
                          </a:solidFill>
                          <a:effectLst/>
                          <a:latin typeface="Arial Narrow" panose="020B0606020202030204" pitchFamily="34" charset="0"/>
                        </a:rPr>
                        <a:t>50 492</a:t>
                      </a:r>
                    </a:p>
                  </a:txBody>
                  <a:tcPr marL="9525" marR="9525" marT="9525" marB="0" anchor="ctr">
                    <a:solidFill>
                      <a:schemeClr val="accent2">
                        <a:lumMod val="20000"/>
                        <a:lumOff val="80000"/>
                      </a:schemeClr>
                    </a:solidFill>
                  </a:tcPr>
                </a:tc>
                <a:tc>
                  <a:txBody>
                    <a:bodyPr/>
                    <a:lstStyle/>
                    <a:p>
                      <a:pPr algn="ctr" rtl="0" fontAlgn="ctr"/>
                      <a:r>
                        <a:rPr lang="en-ZA" sz="1600" b="0" i="0" u="none" strike="noStrike">
                          <a:solidFill>
                            <a:srgbClr val="000000"/>
                          </a:solidFill>
                          <a:effectLst/>
                          <a:latin typeface="Arial Narrow" panose="020B0606020202030204" pitchFamily="34" charset="0"/>
                        </a:rPr>
                        <a:t>60.9</a:t>
                      </a:r>
                    </a:p>
                  </a:txBody>
                  <a:tcPr marL="9525" marR="9525" marT="9525" marB="0" anchor="ctr">
                    <a:solidFill>
                      <a:schemeClr val="accent2">
                        <a:lumMod val="20000"/>
                        <a:lumOff val="80000"/>
                      </a:schemeClr>
                    </a:solidFill>
                  </a:tcPr>
                </a:tc>
                <a:tc>
                  <a:txBody>
                    <a:bodyPr/>
                    <a:lstStyle/>
                    <a:p>
                      <a:pPr algn="ctr" rtl="0" fontAlgn="b"/>
                      <a:r>
                        <a:rPr lang="en-ZA" sz="1600" b="0" i="0" u="none" strike="noStrike">
                          <a:solidFill>
                            <a:srgbClr val="000000"/>
                          </a:solidFill>
                          <a:effectLst/>
                          <a:latin typeface="Arial Narrow" panose="020B0606020202030204" pitchFamily="34" charset="0"/>
                        </a:rPr>
                        <a:t>2.9</a:t>
                      </a:r>
                    </a:p>
                  </a:txBody>
                  <a:tcPr marL="9525" marR="9525" marT="9525" marB="0" anchor="b">
                    <a:solidFill>
                      <a:schemeClr val="accent2">
                        <a:lumMod val="20000"/>
                        <a:lumOff val="80000"/>
                      </a:schemeClr>
                    </a:solidFill>
                  </a:tcPr>
                </a:tc>
              </a:tr>
              <a:tr h="341295">
                <a:tc>
                  <a:txBody>
                    <a:bodyPr/>
                    <a:lstStyle/>
                    <a:p>
                      <a:pPr algn="l" fontAlgn="b"/>
                      <a:r>
                        <a:rPr lang="en-ZA" sz="1600" b="1" u="none" strike="noStrike" dirty="0">
                          <a:effectLst/>
                          <a:latin typeface="Arial Narrow" pitchFamily="34" charset="0"/>
                        </a:rPr>
                        <a:t>Free State</a:t>
                      </a:r>
                      <a:endParaRPr lang="en-ZA" sz="1600" b="1" i="0" u="none" strike="noStrike" dirty="0">
                        <a:solidFill>
                          <a:srgbClr val="000000"/>
                        </a:solidFill>
                        <a:effectLst/>
                        <a:latin typeface="Arial Narrow" pitchFamily="34" charset="0"/>
                      </a:endParaRPr>
                    </a:p>
                  </a:txBody>
                  <a:tcPr marL="9525" marR="9525" marT="9525" marB="0" anchor="b">
                    <a:solidFill>
                      <a:schemeClr val="accent6">
                        <a:lumMod val="60000"/>
                        <a:lumOff val="40000"/>
                      </a:schemeClr>
                    </a:solidFill>
                  </a:tcPr>
                </a:tc>
                <a:tc>
                  <a:txBody>
                    <a:bodyPr/>
                    <a:lstStyle/>
                    <a:p>
                      <a:pPr algn="ctr" fontAlgn="b"/>
                      <a:r>
                        <a:rPr lang="en-ZA" sz="1600" u="none" strike="noStrike" dirty="0">
                          <a:effectLst/>
                          <a:latin typeface="Arial Narrow" pitchFamily="34" charset="0"/>
                        </a:rPr>
                        <a:t>25 899</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40000"/>
                        <a:lumOff val="60000"/>
                      </a:schemeClr>
                    </a:solidFill>
                  </a:tcPr>
                </a:tc>
                <a:tc>
                  <a:txBody>
                    <a:bodyPr/>
                    <a:lstStyle/>
                    <a:p>
                      <a:pPr algn="ctr" fontAlgn="b"/>
                      <a:r>
                        <a:rPr lang="en-ZA" sz="1600" u="none" strike="noStrike" dirty="0">
                          <a:effectLst/>
                          <a:latin typeface="Arial Narrow" pitchFamily="34" charset="0"/>
                        </a:rPr>
                        <a:t>83</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40000"/>
                        <a:lumOff val="60000"/>
                      </a:schemeClr>
                    </a:solidFill>
                  </a:tcPr>
                </a:tc>
                <a:tc>
                  <a:txBody>
                    <a:bodyPr/>
                    <a:lstStyle/>
                    <a:p>
                      <a:pPr algn="ctr" rtl="0" fontAlgn="ctr"/>
                      <a:r>
                        <a:rPr lang="en-ZA" sz="1600" b="0" i="0" u="none" strike="noStrike" dirty="0">
                          <a:solidFill>
                            <a:srgbClr val="000000"/>
                          </a:solidFill>
                          <a:effectLst/>
                          <a:latin typeface="Arial Narrow" panose="020B0606020202030204" pitchFamily="34" charset="0"/>
                        </a:rPr>
                        <a:t>24 123</a:t>
                      </a:r>
                    </a:p>
                  </a:txBody>
                  <a:tcPr marL="9525" marR="9525" marT="9525" marB="0" anchor="ctr">
                    <a:solidFill>
                      <a:schemeClr val="accent6">
                        <a:lumMod val="40000"/>
                        <a:lumOff val="60000"/>
                      </a:schemeClr>
                    </a:solidFill>
                  </a:tcPr>
                </a:tc>
                <a:tc>
                  <a:txBody>
                    <a:bodyPr/>
                    <a:lstStyle/>
                    <a:p>
                      <a:pPr algn="ctr" rtl="0" fontAlgn="ctr"/>
                      <a:r>
                        <a:rPr lang="en-ZA" sz="1600" b="0" i="0" u="none" strike="noStrike">
                          <a:solidFill>
                            <a:srgbClr val="000000"/>
                          </a:solidFill>
                          <a:effectLst/>
                          <a:latin typeface="Arial Narrow" panose="020B0606020202030204" pitchFamily="34" charset="0"/>
                        </a:rPr>
                        <a:t>89.8</a:t>
                      </a:r>
                    </a:p>
                  </a:txBody>
                  <a:tcPr marL="9525" marR="9525" marT="9525" marB="0" anchor="ctr">
                    <a:solidFill>
                      <a:schemeClr val="accent6">
                        <a:lumMod val="40000"/>
                        <a:lumOff val="60000"/>
                      </a:schemeClr>
                    </a:solidFill>
                  </a:tcPr>
                </a:tc>
                <a:tc>
                  <a:txBody>
                    <a:bodyPr/>
                    <a:lstStyle/>
                    <a:p>
                      <a:pPr algn="ctr" rtl="0" fontAlgn="b"/>
                      <a:r>
                        <a:rPr lang="en-ZA" sz="1600" b="0" i="0" u="none" strike="noStrike">
                          <a:solidFill>
                            <a:srgbClr val="000000"/>
                          </a:solidFill>
                          <a:effectLst/>
                          <a:latin typeface="Arial Narrow" panose="020B0606020202030204" pitchFamily="34" charset="0"/>
                        </a:rPr>
                        <a:t>6.8</a:t>
                      </a:r>
                    </a:p>
                  </a:txBody>
                  <a:tcPr marL="9525" marR="9525" marT="9525" marB="0" anchor="b">
                    <a:solidFill>
                      <a:schemeClr val="accent6">
                        <a:lumMod val="40000"/>
                        <a:lumOff val="60000"/>
                      </a:schemeClr>
                    </a:solidFill>
                  </a:tcPr>
                </a:tc>
              </a:tr>
              <a:tr h="307795">
                <a:tc>
                  <a:txBody>
                    <a:bodyPr/>
                    <a:lstStyle/>
                    <a:p>
                      <a:pPr algn="l" fontAlgn="b"/>
                      <a:r>
                        <a:rPr lang="en-ZA" sz="1600" b="1" u="none" strike="noStrike" dirty="0">
                          <a:effectLst/>
                          <a:latin typeface="Arial Narrow" pitchFamily="34" charset="0"/>
                        </a:rPr>
                        <a:t>Gauteng</a:t>
                      </a:r>
                      <a:endParaRPr lang="en-ZA" sz="1600" b="1" i="0" u="none" strike="noStrike" dirty="0">
                        <a:solidFill>
                          <a:srgbClr val="000000"/>
                        </a:solidFill>
                        <a:effectLst/>
                        <a:latin typeface="Arial Narrow" pitchFamily="34" charset="0"/>
                      </a:endParaRPr>
                    </a:p>
                  </a:txBody>
                  <a:tcPr marL="9525" marR="9525" marT="9525" marB="0" anchor="b">
                    <a:solidFill>
                      <a:schemeClr val="accent6">
                        <a:lumMod val="40000"/>
                        <a:lumOff val="60000"/>
                      </a:schemeClr>
                    </a:solidFill>
                  </a:tcPr>
                </a:tc>
                <a:tc>
                  <a:txBody>
                    <a:bodyPr/>
                    <a:lstStyle/>
                    <a:p>
                      <a:pPr algn="ctr" fontAlgn="b"/>
                      <a:r>
                        <a:rPr lang="en-ZA" sz="1600" u="none" strike="noStrike" dirty="0">
                          <a:effectLst/>
                          <a:latin typeface="Arial Narrow" pitchFamily="34" charset="0"/>
                        </a:rPr>
                        <a:t>92 915</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20000"/>
                        <a:lumOff val="80000"/>
                      </a:schemeClr>
                    </a:solidFill>
                  </a:tcPr>
                </a:tc>
                <a:tc>
                  <a:txBody>
                    <a:bodyPr/>
                    <a:lstStyle/>
                    <a:p>
                      <a:pPr algn="ctr" fontAlgn="b"/>
                      <a:r>
                        <a:rPr lang="en-ZA" sz="1600" u="none" strike="noStrike" dirty="0">
                          <a:effectLst/>
                          <a:latin typeface="Arial Narrow" pitchFamily="34" charset="0"/>
                        </a:rPr>
                        <a:t>85.4</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20000"/>
                        <a:lumOff val="80000"/>
                      </a:schemeClr>
                    </a:solidFill>
                  </a:tcPr>
                </a:tc>
                <a:tc>
                  <a:txBody>
                    <a:bodyPr/>
                    <a:lstStyle/>
                    <a:p>
                      <a:pPr algn="ctr" rtl="0" fontAlgn="ctr"/>
                      <a:r>
                        <a:rPr lang="en-ZA" sz="1600" b="0" i="0" u="none" strike="noStrike" dirty="0">
                          <a:solidFill>
                            <a:srgbClr val="000000"/>
                          </a:solidFill>
                          <a:effectLst/>
                          <a:latin typeface="Arial Narrow" panose="020B0606020202030204" pitchFamily="34" charset="0"/>
                        </a:rPr>
                        <a:t>90 269</a:t>
                      </a:r>
                    </a:p>
                  </a:txBody>
                  <a:tcPr marL="9525" marR="9525" marT="9525" marB="0" anchor="ctr">
                    <a:solidFill>
                      <a:schemeClr val="accent2">
                        <a:lumMod val="20000"/>
                        <a:lumOff val="80000"/>
                      </a:schemeClr>
                    </a:solidFill>
                  </a:tcPr>
                </a:tc>
                <a:tc>
                  <a:txBody>
                    <a:bodyPr/>
                    <a:lstStyle/>
                    <a:p>
                      <a:pPr algn="ctr" rtl="0" fontAlgn="ctr"/>
                      <a:r>
                        <a:rPr lang="en-ZA" sz="1600" b="0" i="0" u="none" strike="noStrike" dirty="0">
                          <a:solidFill>
                            <a:srgbClr val="000000"/>
                          </a:solidFill>
                          <a:effectLst/>
                          <a:latin typeface="Arial Narrow" panose="020B0606020202030204" pitchFamily="34" charset="0"/>
                        </a:rPr>
                        <a:t>86.7</a:t>
                      </a:r>
                    </a:p>
                  </a:txBody>
                  <a:tcPr marL="9525" marR="9525" marT="9525" marB="0" anchor="ctr">
                    <a:solidFill>
                      <a:schemeClr val="accent2">
                        <a:lumMod val="20000"/>
                        <a:lumOff val="80000"/>
                      </a:schemeClr>
                    </a:solidFill>
                  </a:tcPr>
                </a:tc>
                <a:tc>
                  <a:txBody>
                    <a:bodyPr/>
                    <a:lstStyle/>
                    <a:p>
                      <a:pPr algn="ctr" rtl="0" fontAlgn="b"/>
                      <a:r>
                        <a:rPr lang="en-ZA" sz="1600" b="0" i="0" u="none" strike="noStrike">
                          <a:solidFill>
                            <a:srgbClr val="000000"/>
                          </a:solidFill>
                          <a:effectLst/>
                          <a:latin typeface="Arial Narrow" panose="020B0606020202030204" pitchFamily="34" charset="0"/>
                        </a:rPr>
                        <a:t>1.3</a:t>
                      </a:r>
                    </a:p>
                  </a:txBody>
                  <a:tcPr marL="9525" marR="9525" marT="9525" marB="0" anchor="b">
                    <a:solidFill>
                      <a:schemeClr val="accent2">
                        <a:lumMod val="20000"/>
                        <a:lumOff val="80000"/>
                      </a:schemeClr>
                    </a:solidFill>
                  </a:tcPr>
                </a:tc>
              </a:tr>
              <a:tr h="504303">
                <a:tc>
                  <a:txBody>
                    <a:bodyPr/>
                    <a:lstStyle/>
                    <a:p>
                      <a:pPr algn="l" fontAlgn="b"/>
                      <a:r>
                        <a:rPr lang="en-ZA" sz="1600" b="1" u="none" strike="noStrike" dirty="0">
                          <a:effectLst/>
                          <a:latin typeface="Arial Narrow" pitchFamily="34" charset="0"/>
                        </a:rPr>
                        <a:t>KwaZulu-Natal</a:t>
                      </a:r>
                      <a:endParaRPr lang="en-ZA" sz="1600" b="1" i="0" u="none" strike="noStrike" dirty="0">
                        <a:solidFill>
                          <a:srgbClr val="000000"/>
                        </a:solidFill>
                        <a:effectLst/>
                        <a:latin typeface="Arial Narrow" pitchFamily="34" charset="0"/>
                      </a:endParaRPr>
                    </a:p>
                  </a:txBody>
                  <a:tcPr marL="9525" marR="9525" marT="9525" marB="0" anchor="b">
                    <a:solidFill>
                      <a:schemeClr val="accent6">
                        <a:lumMod val="60000"/>
                        <a:lumOff val="40000"/>
                      </a:schemeClr>
                    </a:solidFill>
                  </a:tcPr>
                </a:tc>
                <a:tc>
                  <a:txBody>
                    <a:bodyPr/>
                    <a:lstStyle/>
                    <a:p>
                      <a:pPr algn="ctr" fontAlgn="b"/>
                      <a:r>
                        <a:rPr lang="en-ZA" sz="1600" u="none" strike="noStrike" dirty="0">
                          <a:effectLst/>
                          <a:latin typeface="Arial Narrow" pitchFamily="34" charset="0"/>
                        </a:rPr>
                        <a:t>101 220</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40000"/>
                        <a:lumOff val="60000"/>
                      </a:schemeClr>
                    </a:solidFill>
                  </a:tcPr>
                </a:tc>
                <a:tc>
                  <a:txBody>
                    <a:bodyPr/>
                    <a:lstStyle/>
                    <a:p>
                      <a:pPr algn="ctr" fontAlgn="b"/>
                      <a:r>
                        <a:rPr lang="en-ZA" sz="1600" u="none" strike="noStrike" dirty="0">
                          <a:effectLst/>
                          <a:latin typeface="Arial Narrow" pitchFamily="34" charset="0"/>
                        </a:rPr>
                        <a:t>62.1</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40000"/>
                        <a:lumOff val="60000"/>
                      </a:schemeClr>
                    </a:solidFill>
                  </a:tcPr>
                </a:tc>
                <a:tc>
                  <a:txBody>
                    <a:bodyPr/>
                    <a:lstStyle/>
                    <a:p>
                      <a:pPr algn="ctr" rtl="0" fontAlgn="ctr"/>
                      <a:r>
                        <a:rPr lang="en-ZA" sz="1600" b="0" i="0" u="none" strike="noStrike" dirty="0">
                          <a:solidFill>
                            <a:srgbClr val="000000"/>
                          </a:solidFill>
                          <a:effectLst/>
                          <a:latin typeface="Arial Narrow" panose="020B0606020202030204" pitchFamily="34" charset="0"/>
                        </a:rPr>
                        <a:t>101 289</a:t>
                      </a:r>
                    </a:p>
                  </a:txBody>
                  <a:tcPr marL="9525" marR="9525" marT="9525" marB="0" anchor="ctr">
                    <a:solidFill>
                      <a:schemeClr val="accent6">
                        <a:lumMod val="40000"/>
                        <a:lumOff val="60000"/>
                      </a:schemeClr>
                    </a:solidFill>
                  </a:tcPr>
                </a:tc>
                <a:tc>
                  <a:txBody>
                    <a:bodyPr/>
                    <a:lstStyle/>
                    <a:p>
                      <a:pPr algn="ctr" rtl="0" fontAlgn="ctr"/>
                      <a:r>
                        <a:rPr lang="en-ZA" sz="1600" b="0" i="0" u="none" strike="noStrike" dirty="0">
                          <a:solidFill>
                            <a:srgbClr val="000000"/>
                          </a:solidFill>
                          <a:effectLst/>
                          <a:latin typeface="Arial Narrow" panose="020B0606020202030204" pitchFamily="34" charset="0"/>
                        </a:rPr>
                        <a:t>67.9</a:t>
                      </a:r>
                    </a:p>
                  </a:txBody>
                  <a:tcPr marL="9525" marR="9525" marT="9525" marB="0" anchor="ctr">
                    <a:solidFill>
                      <a:schemeClr val="accent6">
                        <a:lumMod val="40000"/>
                        <a:lumOff val="60000"/>
                      </a:schemeClr>
                    </a:solidFill>
                  </a:tcPr>
                </a:tc>
                <a:tc>
                  <a:txBody>
                    <a:bodyPr/>
                    <a:lstStyle/>
                    <a:p>
                      <a:pPr algn="ctr" rtl="0" fontAlgn="b"/>
                      <a:r>
                        <a:rPr lang="en-ZA" sz="1600" b="0" i="0" u="none" strike="noStrike">
                          <a:solidFill>
                            <a:srgbClr val="000000"/>
                          </a:solidFill>
                          <a:effectLst/>
                          <a:latin typeface="Arial Narrow" panose="020B0606020202030204" pitchFamily="34" charset="0"/>
                        </a:rPr>
                        <a:t>5.8</a:t>
                      </a:r>
                    </a:p>
                  </a:txBody>
                  <a:tcPr marL="9525" marR="9525" marT="9525" marB="0" anchor="b">
                    <a:solidFill>
                      <a:schemeClr val="accent6">
                        <a:lumMod val="40000"/>
                        <a:lumOff val="60000"/>
                      </a:schemeClr>
                    </a:solidFill>
                  </a:tcPr>
                </a:tc>
              </a:tr>
              <a:tr h="341295">
                <a:tc>
                  <a:txBody>
                    <a:bodyPr/>
                    <a:lstStyle/>
                    <a:p>
                      <a:pPr algn="l" fontAlgn="b"/>
                      <a:r>
                        <a:rPr lang="en-ZA" sz="1600" b="1" u="none" strike="noStrike" dirty="0">
                          <a:effectLst/>
                          <a:latin typeface="Arial Narrow" pitchFamily="34" charset="0"/>
                        </a:rPr>
                        <a:t>Limpopo</a:t>
                      </a:r>
                      <a:endParaRPr lang="en-ZA" sz="1600" b="1" i="0" u="none" strike="noStrike" dirty="0">
                        <a:solidFill>
                          <a:srgbClr val="000000"/>
                        </a:solidFill>
                        <a:effectLst/>
                        <a:latin typeface="Arial Narrow" pitchFamily="34" charset="0"/>
                      </a:endParaRPr>
                    </a:p>
                  </a:txBody>
                  <a:tcPr marL="9525" marR="9525" marT="9525" marB="0" anchor="b">
                    <a:solidFill>
                      <a:schemeClr val="accent6">
                        <a:lumMod val="40000"/>
                        <a:lumOff val="60000"/>
                      </a:schemeClr>
                    </a:solidFill>
                  </a:tcPr>
                </a:tc>
                <a:tc>
                  <a:txBody>
                    <a:bodyPr/>
                    <a:lstStyle/>
                    <a:p>
                      <a:pPr algn="ctr" fontAlgn="b"/>
                      <a:r>
                        <a:rPr lang="en-ZA" sz="1600" u="none" strike="noStrike" dirty="0">
                          <a:effectLst/>
                          <a:latin typeface="Arial Narrow" pitchFamily="34" charset="0"/>
                        </a:rPr>
                        <a:t>69 088</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20000"/>
                        <a:lumOff val="80000"/>
                      </a:schemeClr>
                    </a:solidFill>
                  </a:tcPr>
                </a:tc>
                <a:tc>
                  <a:txBody>
                    <a:bodyPr/>
                    <a:lstStyle/>
                    <a:p>
                      <a:pPr algn="ctr" fontAlgn="b"/>
                      <a:r>
                        <a:rPr lang="en-ZA" sz="1600" u="none" strike="noStrike" dirty="0">
                          <a:effectLst/>
                          <a:latin typeface="Arial Narrow" pitchFamily="34" charset="0"/>
                        </a:rPr>
                        <a:t>67.9</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20000"/>
                        <a:lumOff val="80000"/>
                      </a:schemeClr>
                    </a:solidFill>
                  </a:tcPr>
                </a:tc>
                <a:tc>
                  <a:txBody>
                    <a:bodyPr/>
                    <a:lstStyle/>
                    <a:p>
                      <a:pPr algn="ctr" rtl="0" fontAlgn="ctr"/>
                      <a:r>
                        <a:rPr lang="en-ZA" sz="1600" b="0" i="0" u="none" strike="noStrike" dirty="0">
                          <a:solidFill>
                            <a:srgbClr val="000000"/>
                          </a:solidFill>
                          <a:effectLst/>
                          <a:latin typeface="Arial Narrow" panose="020B0606020202030204" pitchFamily="34" charset="0"/>
                        </a:rPr>
                        <a:t>67 334</a:t>
                      </a:r>
                    </a:p>
                  </a:txBody>
                  <a:tcPr marL="9525" marR="9525" marT="9525" marB="0" anchor="ctr">
                    <a:solidFill>
                      <a:schemeClr val="accent2">
                        <a:lumMod val="20000"/>
                        <a:lumOff val="80000"/>
                      </a:schemeClr>
                    </a:solidFill>
                  </a:tcPr>
                </a:tc>
                <a:tc>
                  <a:txBody>
                    <a:bodyPr/>
                    <a:lstStyle/>
                    <a:p>
                      <a:pPr algn="ctr" rtl="0" fontAlgn="ctr"/>
                      <a:r>
                        <a:rPr lang="en-ZA" sz="1600" b="0" i="0" u="none" strike="noStrike" dirty="0">
                          <a:solidFill>
                            <a:srgbClr val="000000"/>
                          </a:solidFill>
                          <a:effectLst/>
                          <a:latin typeface="Arial Narrow" panose="020B0606020202030204" pitchFamily="34" charset="0"/>
                        </a:rPr>
                        <a:t>66.2</a:t>
                      </a:r>
                    </a:p>
                  </a:txBody>
                  <a:tcPr marL="9525" marR="9525" marT="9525" marB="0" anchor="ctr">
                    <a:solidFill>
                      <a:schemeClr val="accent2">
                        <a:lumMod val="20000"/>
                        <a:lumOff val="80000"/>
                      </a:schemeClr>
                    </a:solidFill>
                  </a:tcPr>
                </a:tc>
                <a:tc>
                  <a:txBody>
                    <a:bodyPr/>
                    <a:lstStyle/>
                    <a:p>
                      <a:pPr algn="ctr" rtl="0" fontAlgn="b"/>
                      <a:r>
                        <a:rPr lang="en-ZA" sz="1600" b="0" i="0" u="none" strike="noStrike">
                          <a:solidFill>
                            <a:srgbClr val="000000"/>
                          </a:solidFill>
                          <a:effectLst/>
                          <a:latin typeface="Arial Narrow" panose="020B0606020202030204" pitchFamily="34" charset="0"/>
                        </a:rPr>
                        <a:t>-1.7</a:t>
                      </a:r>
                    </a:p>
                  </a:txBody>
                  <a:tcPr marL="9525" marR="9525" marT="9525" marB="0" anchor="b">
                    <a:solidFill>
                      <a:schemeClr val="accent2">
                        <a:lumMod val="20000"/>
                        <a:lumOff val="80000"/>
                      </a:schemeClr>
                    </a:solidFill>
                  </a:tcPr>
                </a:tc>
              </a:tr>
              <a:tr h="341295">
                <a:tc>
                  <a:txBody>
                    <a:bodyPr/>
                    <a:lstStyle/>
                    <a:p>
                      <a:pPr algn="l" fontAlgn="b"/>
                      <a:r>
                        <a:rPr lang="en-ZA" sz="1600" b="1" u="none" strike="noStrike" dirty="0">
                          <a:effectLst/>
                          <a:latin typeface="Arial Narrow" pitchFamily="34" charset="0"/>
                        </a:rPr>
                        <a:t>Mpumalanga</a:t>
                      </a:r>
                      <a:endParaRPr lang="en-ZA" sz="1600" b="1" i="0" u="none" strike="noStrike" dirty="0">
                        <a:solidFill>
                          <a:srgbClr val="000000"/>
                        </a:solidFill>
                        <a:effectLst/>
                        <a:latin typeface="Arial Narrow" pitchFamily="34" charset="0"/>
                      </a:endParaRPr>
                    </a:p>
                  </a:txBody>
                  <a:tcPr marL="9525" marR="9525" marT="9525" marB="0" anchor="b">
                    <a:solidFill>
                      <a:schemeClr val="accent6">
                        <a:lumMod val="60000"/>
                        <a:lumOff val="40000"/>
                      </a:schemeClr>
                    </a:solidFill>
                  </a:tcPr>
                </a:tc>
                <a:tc>
                  <a:txBody>
                    <a:bodyPr/>
                    <a:lstStyle/>
                    <a:p>
                      <a:pPr algn="ctr" fontAlgn="b"/>
                      <a:r>
                        <a:rPr lang="en-ZA" sz="1600" u="none" strike="noStrike" dirty="0">
                          <a:effectLst/>
                          <a:latin typeface="Arial Narrow" pitchFamily="34" charset="0"/>
                        </a:rPr>
                        <a:t>43 832</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40000"/>
                        <a:lumOff val="60000"/>
                      </a:schemeClr>
                    </a:solidFill>
                  </a:tcPr>
                </a:tc>
                <a:tc>
                  <a:txBody>
                    <a:bodyPr/>
                    <a:lstStyle/>
                    <a:p>
                      <a:pPr algn="ctr" fontAlgn="b"/>
                      <a:r>
                        <a:rPr lang="en-ZA" sz="1600" u="none" strike="noStrike" dirty="0">
                          <a:effectLst/>
                          <a:latin typeface="Arial Narrow" pitchFamily="34" charset="0"/>
                        </a:rPr>
                        <a:t>79.6</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40000"/>
                        <a:lumOff val="60000"/>
                      </a:schemeClr>
                    </a:solidFill>
                  </a:tcPr>
                </a:tc>
                <a:tc>
                  <a:txBody>
                    <a:bodyPr/>
                    <a:lstStyle/>
                    <a:p>
                      <a:pPr algn="ctr" rtl="0" fontAlgn="ctr"/>
                      <a:r>
                        <a:rPr lang="en-ZA" sz="1600" b="0" i="0" u="none" strike="noStrike" dirty="0">
                          <a:solidFill>
                            <a:srgbClr val="000000"/>
                          </a:solidFill>
                          <a:effectLst/>
                          <a:latin typeface="Arial Narrow" panose="020B0606020202030204" pitchFamily="34" charset="0"/>
                        </a:rPr>
                        <a:t>42 681</a:t>
                      </a:r>
                    </a:p>
                  </a:txBody>
                  <a:tcPr marL="9525" marR="9525" marT="9525" marB="0" anchor="ctr">
                    <a:solidFill>
                      <a:schemeClr val="accent6">
                        <a:lumMod val="40000"/>
                        <a:lumOff val="60000"/>
                      </a:schemeClr>
                    </a:solidFill>
                  </a:tcPr>
                </a:tc>
                <a:tc>
                  <a:txBody>
                    <a:bodyPr/>
                    <a:lstStyle/>
                    <a:p>
                      <a:pPr algn="ctr" rtl="0" fontAlgn="ctr"/>
                      <a:r>
                        <a:rPr lang="en-ZA" sz="1600" b="0" i="0" u="none" strike="noStrike" dirty="0">
                          <a:solidFill>
                            <a:srgbClr val="000000"/>
                          </a:solidFill>
                          <a:effectLst/>
                          <a:latin typeface="Arial Narrow" panose="020B0606020202030204" pitchFamily="34" charset="0"/>
                        </a:rPr>
                        <a:t>78.7</a:t>
                      </a:r>
                    </a:p>
                  </a:txBody>
                  <a:tcPr marL="9525" marR="9525" marT="9525" marB="0" anchor="ctr">
                    <a:solidFill>
                      <a:schemeClr val="accent6">
                        <a:lumMod val="40000"/>
                        <a:lumOff val="60000"/>
                      </a:schemeClr>
                    </a:solidFill>
                  </a:tcPr>
                </a:tc>
                <a:tc>
                  <a:txBody>
                    <a:bodyPr/>
                    <a:lstStyle/>
                    <a:p>
                      <a:pPr algn="ctr" rtl="0" fontAlgn="b"/>
                      <a:r>
                        <a:rPr lang="en-ZA" sz="1600" b="0" i="0" u="none" strike="noStrike">
                          <a:solidFill>
                            <a:srgbClr val="000000"/>
                          </a:solidFill>
                          <a:effectLst/>
                          <a:latin typeface="Arial Narrow" panose="020B0606020202030204" pitchFamily="34" charset="0"/>
                        </a:rPr>
                        <a:t>-0.9</a:t>
                      </a:r>
                    </a:p>
                  </a:txBody>
                  <a:tcPr marL="9525" marR="9525" marT="9525" marB="0" anchor="b">
                    <a:solidFill>
                      <a:schemeClr val="accent6">
                        <a:lumMod val="40000"/>
                        <a:lumOff val="60000"/>
                      </a:schemeClr>
                    </a:solidFill>
                  </a:tcPr>
                </a:tc>
              </a:tr>
              <a:tr h="341295">
                <a:tc>
                  <a:txBody>
                    <a:bodyPr/>
                    <a:lstStyle/>
                    <a:p>
                      <a:pPr algn="l" fontAlgn="b"/>
                      <a:r>
                        <a:rPr lang="en-ZA" sz="1600" b="1" u="none" strike="noStrike" dirty="0">
                          <a:effectLst/>
                          <a:latin typeface="Arial Narrow" pitchFamily="34" charset="0"/>
                        </a:rPr>
                        <a:t>North West</a:t>
                      </a:r>
                      <a:endParaRPr lang="en-ZA" sz="1600" b="1" i="0" u="none" strike="noStrike" dirty="0">
                        <a:solidFill>
                          <a:srgbClr val="000000"/>
                        </a:solidFill>
                        <a:effectLst/>
                        <a:latin typeface="Arial Narrow" pitchFamily="34" charset="0"/>
                      </a:endParaRPr>
                    </a:p>
                  </a:txBody>
                  <a:tcPr marL="9525" marR="9525" marT="9525" marB="0" anchor="b">
                    <a:solidFill>
                      <a:schemeClr val="accent6">
                        <a:lumMod val="40000"/>
                        <a:lumOff val="60000"/>
                      </a:schemeClr>
                    </a:solidFill>
                  </a:tcPr>
                </a:tc>
                <a:tc>
                  <a:txBody>
                    <a:bodyPr/>
                    <a:lstStyle/>
                    <a:p>
                      <a:pPr algn="ctr" fontAlgn="b"/>
                      <a:r>
                        <a:rPr lang="en-ZA" sz="1600" u="none" strike="noStrike" dirty="0">
                          <a:effectLst/>
                          <a:latin typeface="Arial Narrow" pitchFamily="34" charset="0"/>
                        </a:rPr>
                        <a:t>27 622</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20000"/>
                        <a:lumOff val="80000"/>
                      </a:schemeClr>
                    </a:solidFill>
                  </a:tcPr>
                </a:tc>
                <a:tc>
                  <a:txBody>
                    <a:bodyPr/>
                    <a:lstStyle/>
                    <a:p>
                      <a:pPr algn="ctr" fontAlgn="b"/>
                      <a:r>
                        <a:rPr lang="en-ZA" sz="1600" u="none" strike="noStrike" dirty="0">
                          <a:effectLst/>
                          <a:latin typeface="Arial Narrow" pitchFamily="34" charset="0"/>
                        </a:rPr>
                        <a:t>82.9</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20000"/>
                        <a:lumOff val="80000"/>
                      </a:schemeClr>
                    </a:solidFill>
                  </a:tcPr>
                </a:tc>
                <a:tc>
                  <a:txBody>
                    <a:bodyPr/>
                    <a:lstStyle/>
                    <a:p>
                      <a:pPr algn="ctr" rtl="0" fontAlgn="ctr"/>
                      <a:r>
                        <a:rPr lang="en-ZA" sz="1600" b="0" i="0" u="none" strike="noStrike">
                          <a:solidFill>
                            <a:srgbClr val="000000"/>
                          </a:solidFill>
                          <a:effectLst/>
                          <a:latin typeface="Arial Narrow" panose="020B0606020202030204" pitchFamily="34" charset="0"/>
                        </a:rPr>
                        <a:t>27 350</a:t>
                      </a:r>
                    </a:p>
                  </a:txBody>
                  <a:tcPr marL="9525" marR="9525" marT="9525" marB="0" anchor="ctr">
                    <a:solidFill>
                      <a:schemeClr val="accent2">
                        <a:lumMod val="20000"/>
                        <a:lumOff val="80000"/>
                      </a:schemeClr>
                    </a:solidFill>
                  </a:tcPr>
                </a:tc>
                <a:tc>
                  <a:txBody>
                    <a:bodyPr/>
                    <a:lstStyle/>
                    <a:p>
                      <a:pPr algn="ctr" rtl="0" fontAlgn="ctr"/>
                      <a:r>
                        <a:rPr lang="en-ZA" sz="1600" b="0" i="0" u="none" strike="noStrike" dirty="0">
                          <a:solidFill>
                            <a:srgbClr val="000000"/>
                          </a:solidFill>
                          <a:effectLst/>
                          <a:latin typeface="Arial Narrow" panose="020B0606020202030204" pitchFamily="34" charset="0"/>
                        </a:rPr>
                        <a:t>85.2</a:t>
                      </a:r>
                    </a:p>
                  </a:txBody>
                  <a:tcPr marL="9525" marR="9525" marT="9525" marB="0" anchor="ctr">
                    <a:solidFill>
                      <a:schemeClr val="accent2">
                        <a:lumMod val="20000"/>
                        <a:lumOff val="80000"/>
                      </a:schemeClr>
                    </a:solidFill>
                  </a:tcPr>
                </a:tc>
                <a:tc>
                  <a:txBody>
                    <a:bodyPr/>
                    <a:lstStyle/>
                    <a:p>
                      <a:pPr algn="ctr" rtl="0" fontAlgn="b"/>
                      <a:r>
                        <a:rPr lang="en-ZA" sz="1600" b="0" i="0" u="none" strike="noStrike">
                          <a:solidFill>
                            <a:srgbClr val="000000"/>
                          </a:solidFill>
                          <a:effectLst/>
                          <a:latin typeface="Arial Narrow" panose="020B0606020202030204" pitchFamily="34" charset="0"/>
                        </a:rPr>
                        <a:t>2.3</a:t>
                      </a:r>
                    </a:p>
                  </a:txBody>
                  <a:tcPr marL="9525" marR="9525" marT="9525" marB="0" anchor="b">
                    <a:solidFill>
                      <a:schemeClr val="accent2">
                        <a:lumMod val="20000"/>
                        <a:lumOff val="80000"/>
                      </a:schemeClr>
                    </a:solidFill>
                  </a:tcPr>
                </a:tc>
              </a:tr>
              <a:tr h="504303">
                <a:tc>
                  <a:txBody>
                    <a:bodyPr/>
                    <a:lstStyle/>
                    <a:p>
                      <a:pPr algn="l" fontAlgn="b"/>
                      <a:r>
                        <a:rPr lang="en-ZA" sz="1600" b="1" u="none" strike="noStrike" dirty="0">
                          <a:effectLst/>
                          <a:latin typeface="Arial Narrow" pitchFamily="34" charset="0"/>
                        </a:rPr>
                        <a:t>Northern Cape</a:t>
                      </a:r>
                      <a:endParaRPr lang="en-ZA" sz="1600" b="1" i="0" u="none" strike="noStrike" dirty="0">
                        <a:solidFill>
                          <a:srgbClr val="000000"/>
                        </a:solidFill>
                        <a:effectLst/>
                        <a:latin typeface="Arial Narrow" pitchFamily="34" charset="0"/>
                      </a:endParaRPr>
                    </a:p>
                  </a:txBody>
                  <a:tcPr marL="9525" marR="9525" marT="9525" marB="0" anchor="b">
                    <a:solidFill>
                      <a:schemeClr val="accent6">
                        <a:lumMod val="60000"/>
                        <a:lumOff val="40000"/>
                      </a:schemeClr>
                    </a:solidFill>
                  </a:tcPr>
                </a:tc>
                <a:tc>
                  <a:txBody>
                    <a:bodyPr/>
                    <a:lstStyle/>
                    <a:p>
                      <a:pPr algn="ctr" fontAlgn="b"/>
                      <a:r>
                        <a:rPr lang="en-ZA" sz="1600" u="none" strike="noStrike" dirty="0">
                          <a:effectLst/>
                          <a:latin typeface="Arial Narrow" pitchFamily="34" charset="0"/>
                        </a:rPr>
                        <a:t>8 365</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40000"/>
                        <a:lumOff val="60000"/>
                      </a:schemeClr>
                    </a:solidFill>
                  </a:tcPr>
                </a:tc>
                <a:tc>
                  <a:txBody>
                    <a:bodyPr/>
                    <a:lstStyle/>
                    <a:p>
                      <a:pPr algn="ctr" fontAlgn="b"/>
                      <a:r>
                        <a:rPr lang="en-ZA" sz="1600" u="none" strike="noStrike" dirty="0">
                          <a:effectLst/>
                          <a:latin typeface="Arial Narrow" pitchFamily="34" charset="0"/>
                        </a:rPr>
                        <a:t>71.8</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40000"/>
                        <a:lumOff val="60000"/>
                      </a:schemeClr>
                    </a:solidFill>
                  </a:tcPr>
                </a:tc>
                <a:tc>
                  <a:txBody>
                    <a:bodyPr/>
                    <a:lstStyle/>
                    <a:p>
                      <a:pPr algn="ctr" rtl="0" fontAlgn="ctr"/>
                      <a:r>
                        <a:rPr lang="en-ZA" sz="1600" b="0" i="0" u="none" strike="noStrike">
                          <a:solidFill>
                            <a:srgbClr val="000000"/>
                          </a:solidFill>
                          <a:effectLst/>
                          <a:latin typeface="Arial Narrow" panose="020B0606020202030204" pitchFamily="34" charset="0"/>
                        </a:rPr>
                        <a:t>8 333</a:t>
                      </a:r>
                    </a:p>
                  </a:txBody>
                  <a:tcPr marL="9525" marR="9525" marT="9525" marB="0" anchor="ctr">
                    <a:solidFill>
                      <a:schemeClr val="accent6">
                        <a:lumMod val="40000"/>
                        <a:lumOff val="60000"/>
                      </a:schemeClr>
                    </a:solidFill>
                  </a:tcPr>
                </a:tc>
                <a:tc>
                  <a:txBody>
                    <a:bodyPr/>
                    <a:lstStyle/>
                    <a:p>
                      <a:pPr algn="ctr" rtl="0" fontAlgn="ctr"/>
                      <a:r>
                        <a:rPr lang="en-ZA" sz="1600" b="0" i="0" u="none" strike="noStrike" dirty="0">
                          <a:solidFill>
                            <a:srgbClr val="000000"/>
                          </a:solidFill>
                          <a:effectLst/>
                          <a:latin typeface="Arial Narrow" panose="020B0606020202030204" pitchFamily="34" charset="0"/>
                        </a:rPr>
                        <a:t>81.7</a:t>
                      </a:r>
                    </a:p>
                  </a:txBody>
                  <a:tcPr marL="9525" marR="9525" marT="9525" marB="0" anchor="ctr">
                    <a:solidFill>
                      <a:schemeClr val="accent6">
                        <a:lumMod val="40000"/>
                        <a:lumOff val="60000"/>
                      </a:schemeClr>
                    </a:solidFill>
                  </a:tcPr>
                </a:tc>
                <a:tc>
                  <a:txBody>
                    <a:bodyPr/>
                    <a:lstStyle/>
                    <a:p>
                      <a:pPr algn="ctr" rtl="0" fontAlgn="b"/>
                      <a:r>
                        <a:rPr lang="en-ZA" sz="1600" b="0" i="0" u="none" strike="noStrike">
                          <a:solidFill>
                            <a:srgbClr val="000000"/>
                          </a:solidFill>
                          <a:effectLst/>
                          <a:latin typeface="Arial Narrow" panose="020B0606020202030204" pitchFamily="34" charset="0"/>
                        </a:rPr>
                        <a:t>9.9</a:t>
                      </a:r>
                    </a:p>
                  </a:txBody>
                  <a:tcPr marL="9525" marR="9525" marT="9525" marB="0" anchor="b">
                    <a:solidFill>
                      <a:schemeClr val="accent6">
                        <a:lumMod val="40000"/>
                        <a:lumOff val="60000"/>
                      </a:schemeClr>
                    </a:solidFill>
                  </a:tcPr>
                </a:tc>
              </a:tr>
              <a:tr h="504303">
                <a:tc>
                  <a:txBody>
                    <a:bodyPr/>
                    <a:lstStyle/>
                    <a:p>
                      <a:pPr algn="l" fontAlgn="b"/>
                      <a:r>
                        <a:rPr lang="en-ZA" sz="1600" b="1" u="none" strike="noStrike" dirty="0">
                          <a:effectLst/>
                          <a:latin typeface="Arial Narrow" pitchFamily="34" charset="0"/>
                        </a:rPr>
                        <a:t>Western Cape</a:t>
                      </a:r>
                      <a:endParaRPr lang="en-ZA" sz="1600" b="1" i="0" u="none" strike="noStrike" dirty="0">
                        <a:solidFill>
                          <a:srgbClr val="000000"/>
                        </a:solidFill>
                        <a:effectLst/>
                        <a:latin typeface="Arial Narrow" pitchFamily="34" charset="0"/>
                      </a:endParaRPr>
                    </a:p>
                  </a:txBody>
                  <a:tcPr marL="9525" marR="9525" marT="9525" marB="0" anchor="b">
                    <a:solidFill>
                      <a:schemeClr val="accent6">
                        <a:lumMod val="40000"/>
                        <a:lumOff val="60000"/>
                      </a:schemeClr>
                    </a:solidFill>
                  </a:tcPr>
                </a:tc>
                <a:tc>
                  <a:txBody>
                    <a:bodyPr/>
                    <a:lstStyle/>
                    <a:p>
                      <a:pPr algn="ctr" fontAlgn="b"/>
                      <a:r>
                        <a:rPr lang="en-ZA" sz="1600" u="none" strike="noStrike" dirty="0">
                          <a:effectLst/>
                          <a:latin typeface="Arial Narrow" pitchFamily="34" charset="0"/>
                        </a:rPr>
                        <a:t>46 394</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20000"/>
                        <a:lumOff val="80000"/>
                      </a:schemeClr>
                    </a:solidFill>
                  </a:tcPr>
                </a:tc>
                <a:tc>
                  <a:txBody>
                    <a:bodyPr/>
                    <a:lstStyle/>
                    <a:p>
                      <a:pPr algn="ctr" fontAlgn="b"/>
                      <a:r>
                        <a:rPr lang="en-ZA" sz="1600" u="none" strike="noStrike" dirty="0">
                          <a:effectLst/>
                          <a:latin typeface="Arial Narrow" pitchFamily="34" charset="0"/>
                        </a:rPr>
                        <a:t>85.9</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20000"/>
                        <a:lumOff val="80000"/>
                      </a:schemeClr>
                    </a:solidFill>
                  </a:tcPr>
                </a:tc>
                <a:tc>
                  <a:txBody>
                    <a:bodyPr/>
                    <a:lstStyle/>
                    <a:p>
                      <a:pPr algn="ctr" rtl="0" fontAlgn="ctr"/>
                      <a:r>
                        <a:rPr lang="en-ZA" sz="1600" b="0" i="0" u="none" strike="noStrike">
                          <a:solidFill>
                            <a:srgbClr val="000000"/>
                          </a:solidFill>
                          <a:effectLst/>
                          <a:latin typeface="Arial Narrow" panose="020B0606020202030204" pitchFamily="34" charset="0"/>
                        </a:rPr>
                        <a:t>44 566</a:t>
                      </a:r>
                    </a:p>
                  </a:txBody>
                  <a:tcPr marL="9525" marR="9525" marT="9525" marB="0" anchor="ctr">
                    <a:solidFill>
                      <a:schemeClr val="accent2">
                        <a:lumMod val="20000"/>
                        <a:lumOff val="80000"/>
                      </a:schemeClr>
                    </a:solidFill>
                  </a:tcPr>
                </a:tc>
                <a:tc>
                  <a:txBody>
                    <a:bodyPr/>
                    <a:lstStyle/>
                    <a:p>
                      <a:pPr algn="ctr" rtl="0" fontAlgn="ctr"/>
                      <a:r>
                        <a:rPr lang="en-ZA" sz="1600" b="0" i="0" u="none" strike="noStrike" dirty="0">
                          <a:solidFill>
                            <a:srgbClr val="000000"/>
                          </a:solidFill>
                          <a:effectLst/>
                          <a:latin typeface="Arial Narrow" panose="020B0606020202030204" pitchFamily="34" charset="0"/>
                        </a:rPr>
                        <a:t>87.4</a:t>
                      </a:r>
                    </a:p>
                  </a:txBody>
                  <a:tcPr marL="9525" marR="9525" marT="9525" marB="0" anchor="ctr">
                    <a:solidFill>
                      <a:schemeClr val="accent2">
                        <a:lumMod val="20000"/>
                        <a:lumOff val="80000"/>
                      </a:schemeClr>
                    </a:solidFill>
                  </a:tcPr>
                </a:tc>
                <a:tc>
                  <a:txBody>
                    <a:bodyPr/>
                    <a:lstStyle/>
                    <a:p>
                      <a:pPr algn="ctr" rtl="0" fontAlgn="b"/>
                      <a:r>
                        <a:rPr lang="en-ZA" sz="1600" b="0" i="0" u="none" strike="noStrike">
                          <a:solidFill>
                            <a:srgbClr val="000000"/>
                          </a:solidFill>
                          <a:effectLst/>
                          <a:latin typeface="Arial Narrow" panose="020B0606020202030204" pitchFamily="34" charset="0"/>
                        </a:rPr>
                        <a:t>1.5</a:t>
                      </a:r>
                    </a:p>
                  </a:txBody>
                  <a:tcPr marL="9525" marR="9525" marT="9525" marB="0" anchor="b">
                    <a:solidFill>
                      <a:schemeClr val="accent2">
                        <a:lumMod val="20000"/>
                        <a:lumOff val="80000"/>
                      </a:schemeClr>
                    </a:solidFill>
                  </a:tcPr>
                </a:tc>
              </a:tr>
              <a:tr h="310024">
                <a:tc>
                  <a:txBody>
                    <a:bodyPr/>
                    <a:lstStyle/>
                    <a:p>
                      <a:pPr algn="l" fontAlgn="b"/>
                      <a:r>
                        <a:rPr lang="en-ZA" sz="1600" b="1" u="none" strike="noStrike" dirty="0">
                          <a:effectLst/>
                          <a:latin typeface="Arial Narrow" pitchFamily="34" charset="0"/>
                        </a:rPr>
                        <a:t>National</a:t>
                      </a:r>
                      <a:endParaRPr lang="en-ZA" sz="1600" b="1" i="0" u="none" strike="noStrike" dirty="0">
                        <a:solidFill>
                          <a:srgbClr val="000000"/>
                        </a:solidFill>
                        <a:effectLst/>
                        <a:latin typeface="Arial Narrow" pitchFamily="34" charset="0"/>
                      </a:endParaRPr>
                    </a:p>
                  </a:txBody>
                  <a:tcPr marL="9525" marR="9525" marT="9525" marB="0" anchor="b">
                    <a:solidFill>
                      <a:schemeClr val="accent6">
                        <a:lumMod val="60000"/>
                        <a:lumOff val="40000"/>
                      </a:schemeClr>
                    </a:solidFill>
                  </a:tcPr>
                </a:tc>
                <a:tc>
                  <a:txBody>
                    <a:bodyPr/>
                    <a:lstStyle/>
                    <a:p>
                      <a:pPr algn="ctr" fontAlgn="b"/>
                      <a:r>
                        <a:rPr lang="en-ZA" sz="1600" u="none" strike="noStrike" dirty="0">
                          <a:effectLst/>
                          <a:latin typeface="Arial Narrow" pitchFamily="34" charset="0"/>
                        </a:rPr>
                        <a:t>465 956</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40000"/>
                        <a:lumOff val="60000"/>
                      </a:schemeClr>
                    </a:solidFill>
                  </a:tcPr>
                </a:tc>
                <a:tc>
                  <a:txBody>
                    <a:bodyPr/>
                    <a:lstStyle/>
                    <a:p>
                      <a:pPr algn="ctr" fontAlgn="b"/>
                      <a:r>
                        <a:rPr lang="en-ZA" sz="1600" u="none" strike="noStrike" dirty="0">
                          <a:effectLst/>
                          <a:latin typeface="Arial Narrow" pitchFamily="34" charset="0"/>
                        </a:rPr>
                        <a:t>72.1</a:t>
                      </a:r>
                      <a:endParaRPr lang="en-ZA" sz="1600" b="0" i="0" u="none" strike="noStrike" dirty="0">
                        <a:solidFill>
                          <a:srgbClr val="000000"/>
                        </a:solidFill>
                        <a:effectLst/>
                        <a:latin typeface="Arial Narrow" pitchFamily="34" charset="0"/>
                      </a:endParaRPr>
                    </a:p>
                  </a:txBody>
                  <a:tcPr marL="9525" marR="9525" marT="9525" marB="0" anchor="b">
                    <a:solidFill>
                      <a:schemeClr val="accent6">
                        <a:lumMod val="40000"/>
                        <a:lumOff val="60000"/>
                      </a:schemeClr>
                    </a:solidFill>
                  </a:tcPr>
                </a:tc>
                <a:tc>
                  <a:txBody>
                    <a:bodyPr/>
                    <a:lstStyle/>
                    <a:p>
                      <a:pPr algn="ctr" rtl="0" fontAlgn="ctr"/>
                      <a:r>
                        <a:rPr lang="en-ZA" sz="1600" b="1" i="0" u="none" strike="noStrike">
                          <a:solidFill>
                            <a:srgbClr val="000000"/>
                          </a:solidFill>
                          <a:effectLst/>
                          <a:latin typeface="Arial Narrow" panose="020B0606020202030204" pitchFamily="34" charset="0"/>
                        </a:rPr>
                        <a:t>456 437</a:t>
                      </a:r>
                    </a:p>
                  </a:txBody>
                  <a:tcPr marL="9525" marR="9525" marT="9525" marB="0" anchor="ctr">
                    <a:solidFill>
                      <a:schemeClr val="accent6">
                        <a:lumMod val="40000"/>
                        <a:lumOff val="60000"/>
                      </a:schemeClr>
                    </a:solidFill>
                  </a:tcPr>
                </a:tc>
                <a:tc>
                  <a:txBody>
                    <a:bodyPr/>
                    <a:lstStyle/>
                    <a:p>
                      <a:pPr algn="ctr" rtl="0" fontAlgn="ctr"/>
                      <a:r>
                        <a:rPr lang="en-ZA" sz="1600" b="1" i="0" u="none" strike="noStrike" dirty="0">
                          <a:solidFill>
                            <a:srgbClr val="000000"/>
                          </a:solidFill>
                          <a:effectLst/>
                          <a:latin typeface="Arial Narrow" panose="020B0606020202030204" pitchFamily="34" charset="0"/>
                        </a:rPr>
                        <a:t>74.5</a:t>
                      </a:r>
                    </a:p>
                  </a:txBody>
                  <a:tcPr marL="9525" marR="9525" marT="9525" marB="0" anchor="ctr">
                    <a:solidFill>
                      <a:schemeClr val="accent6">
                        <a:lumMod val="40000"/>
                        <a:lumOff val="60000"/>
                      </a:schemeClr>
                    </a:solidFill>
                  </a:tcPr>
                </a:tc>
                <a:tc>
                  <a:txBody>
                    <a:bodyPr/>
                    <a:lstStyle/>
                    <a:p>
                      <a:pPr algn="ctr" rtl="0" fontAlgn="b"/>
                      <a:r>
                        <a:rPr lang="en-ZA" sz="1600" b="1" i="0" u="none" strike="noStrike" dirty="0">
                          <a:solidFill>
                            <a:srgbClr val="000000"/>
                          </a:solidFill>
                          <a:effectLst/>
                          <a:latin typeface="Arial Narrow" panose="020B0606020202030204" pitchFamily="34" charset="0"/>
                        </a:rPr>
                        <a:t>2.4</a:t>
                      </a:r>
                    </a:p>
                  </a:txBody>
                  <a:tcPr marL="9525" marR="9525" marT="9525" marB="0" anchor="b">
                    <a:solidFill>
                      <a:schemeClr val="accent6">
                        <a:lumMod val="40000"/>
                        <a:lumOff val="60000"/>
                      </a:schemeClr>
                    </a:solidFill>
                  </a:tcPr>
                </a:tc>
              </a:tr>
            </a:tbl>
          </a:graphicData>
        </a:graphic>
      </p:graphicFrame>
      <p:sp>
        <p:nvSpPr>
          <p:cNvPr id="3" name="Rectangle 2"/>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11</a:t>
            </a:fld>
            <a:endParaRPr lang="en-US" sz="1200" b="1" dirty="0">
              <a:solidFill>
                <a:prstClr val="black"/>
              </a:solidFill>
            </a:endParaRPr>
          </a:p>
        </p:txBody>
      </p:sp>
    </p:spTree>
    <p:extLst>
      <p:ext uri="{BB962C8B-B14F-4D97-AF65-F5344CB8AC3E}">
        <p14:creationId xmlns:p14="http://schemas.microsoft.com/office/powerpoint/2010/main" xmlns="" val="2772452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188640"/>
            <a:ext cx="8640960" cy="980728"/>
          </a:xfrm>
        </p:spPr>
        <p:txBody>
          <a:bodyPr>
            <a:normAutofit fontScale="90000"/>
          </a:bodyPr>
          <a:lstStyle/>
          <a:p>
            <a:r>
              <a:rPr lang="en-GB" sz="2200" b="1" dirty="0" smtClean="0">
                <a:solidFill>
                  <a:schemeClr val="accent2">
                    <a:lumMod val="50000"/>
                  </a:schemeClr>
                </a:solidFill>
                <a:latin typeface="Arial" panose="020B0604020202020204" pitchFamily="34" charset="0"/>
                <a:cs typeface="Arial" panose="020B0604020202020204" pitchFamily="34" charset="0"/>
              </a:rPr>
              <a:t>COMPARISON OF THE NSC NOVEMBER 2016</a:t>
            </a:r>
            <a:br>
              <a:rPr lang="en-GB" sz="2200" b="1" dirty="0" smtClean="0">
                <a:solidFill>
                  <a:schemeClr val="accent2">
                    <a:lumMod val="50000"/>
                  </a:schemeClr>
                </a:solidFill>
                <a:latin typeface="Arial" panose="020B0604020202020204" pitchFamily="34" charset="0"/>
                <a:cs typeface="Arial" panose="020B0604020202020204" pitchFamily="34" charset="0"/>
              </a:rPr>
            </a:br>
            <a:r>
              <a:rPr lang="en-GB" sz="2200" b="1" dirty="0" smtClean="0">
                <a:solidFill>
                  <a:schemeClr val="accent2">
                    <a:lumMod val="50000"/>
                  </a:schemeClr>
                </a:solidFill>
                <a:latin typeface="Arial" panose="020B0604020202020204" pitchFamily="34" charset="0"/>
                <a:cs typeface="Arial" panose="020B0604020202020204" pitchFamily="34" charset="0"/>
              </a:rPr>
              <a:t> EXAMINATIONS AND COMBINED RESULTS BY QUALIFICATION TYPE</a:t>
            </a:r>
            <a:endParaRPr lang="en-ZA" sz="2200" dirty="0">
              <a:solidFill>
                <a:schemeClr val="accent2">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89537200"/>
              </p:ext>
            </p:extLst>
          </p:nvPr>
        </p:nvGraphicFramePr>
        <p:xfrm>
          <a:off x="107503" y="1268765"/>
          <a:ext cx="8928994" cy="5589238"/>
        </p:xfrm>
        <a:graphic>
          <a:graphicData uri="http://schemas.openxmlformats.org/drawingml/2006/table">
            <a:tbl>
              <a:tblPr firstRow="1" firstCol="1" bandRow="1">
                <a:tableStyleId>{21E4AEA4-8DFA-4A89-87EB-49C32662AFE0}</a:tableStyleId>
              </a:tblPr>
              <a:tblGrid>
                <a:gridCol w="1289189"/>
                <a:gridCol w="802736"/>
                <a:gridCol w="802736"/>
                <a:gridCol w="802736"/>
                <a:gridCol w="802736"/>
                <a:gridCol w="836592"/>
                <a:gridCol w="831247"/>
                <a:gridCol w="513182"/>
                <a:gridCol w="612966"/>
                <a:gridCol w="823228"/>
                <a:gridCol w="811646"/>
              </a:tblGrid>
              <a:tr h="1567979">
                <a:tc>
                  <a:txBody>
                    <a:bodyPr/>
                    <a:lstStyle/>
                    <a:p>
                      <a:pPr algn="ctr">
                        <a:spcAft>
                          <a:spcPts val="0"/>
                        </a:spcAft>
                      </a:pPr>
                      <a:r>
                        <a:rPr lang="en-GB" sz="1600" dirty="0">
                          <a:solidFill>
                            <a:schemeClr val="tx1"/>
                          </a:solidFill>
                          <a:effectLst/>
                          <a:latin typeface="Arial Narrow" pitchFamily="34" charset="0"/>
                        </a:rPr>
                        <a:t>Province</a:t>
                      </a:r>
                      <a:endParaRPr lang="en-ZA" sz="1600" dirty="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vert="vert270" anchor="ctr"/>
                </a:tc>
                <a:tc>
                  <a:txBody>
                    <a:bodyPr/>
                    <a:lstStyle/>
                    <a:p>
                      <a:pPr algn="ctr">
                        <a:spcAft>
                          <a:spcPts val="0"/>
                        </a:spcAft>
                      </a:pPr>
                      <a:r>
                        <a:rPr lang="en-GB" sz="1600" dirty="0">
                          <a:solidFill>
                            <a:schemeClr val="tx1"/>
                          </a:solidFill>
                          <a:effectLst/>
                          <a:latin typeface="Arial Narrow" pitchFamily="34" charset="0"/>
                        </a:rPr>
                        <a:t>November Achieved Bachelor</a:t>
                      </a:r>
                      <a:endParaRPr lang="en-ZA" sz="1600" dirty="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vert="vert270" anchor="ctr">
                    <a:solidFill>
                      <a:schemeClr val="accent6">
                        <a:lumMod val="40000"/>
                        <a:lumOff val="60000"/>
                      </a:schemeClr>
                    </a:solidFill>
                  </a:tcPr>
                </a:tc>
                <a:tc>
                  <a:txBody>
                    <a:bodyPr/>
                    <a:lstStyle/>
                    <a:p>
                      <a:pPr algn="ctr">
                        <a:spcAft>
                          <a:spcPts val="0"/>
                        </a:spcAft>
                      </a:pPr>
                      <a:r>
                        <a:rPr lang="en-GB" sz="1600" dirty="0">
                          <a:solidFill>
                            <a:schemeClr val="tx1"/>
                          </a:solidFill>
                          <a:effectLst/>
                          <a:latin typeface="Arial Narrow" pitchFamily="34" charset="0"/>
                        </a:rPr>
                        <a:t>Combined Achieved Bachelor</a:t>
                      </a:r>
                      <a:endParaRPr lang="en-ZA" sz="1600" dirty="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vert="vert270" anchor="ctr">
                    <a:solidFill>
                      <a:schemeClr val="accent6">
                        <a:lumMod val="40000"/>
                        <a:lumOff val="60000"/>
                      </a:schemeClr>
                    </a:solidFill>
                  </a:tcPr>
                </a:tc>
                <a:tc>
                  <a:txBody>
                    <a:bodyPr/>
                    <a:lstStyle/>
                    <a:p>
                      <a:pPr algn="ctr">
                        <a:spcAft>
                          <a:spcPts val="0"/>
                        </a:spcAft>
                      </a:pPr>
                      <a:r>
                        <a:rPr lang="en-GB" sz="1600" dirty="0">
                          <a:solidFill>
                            <a:schemeClr val="tx1"/>
                          </a:solidFill>
                          <a:effectLst/>
                          <a:latin typeface="Arial Narrow" pitchFamily="34" charset="0"/>
                        </a:rPr>
                        <a:t>November Achieved Diploma</a:t>
                      </a:r>
                      <a:endParaRPr lang="en-ZA" sz="1600" dirty="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vert="vert270" anchor="ctr">
                    <a:solidFill>
                      <a:schemeClr val="accent6">
                        <a:lumMod val="40000"/>
                        <a:lumOff val="60000"/>
                      </a:schemeClr>
                    </a:solidFill>
                  </a:tcPr>
                </a:tc>
                <a:tc>
                  <a:txBody>
                    <a:bodyPr/>
                    <a:lstStyle/>
                    <a:p>
                      <a:pPr algn="ctr">
                        <a:spcAft>
                          <a:spcPts val="0"/>
                        </a:spcAft>
                      </a:pPr>
                      <a:r>
                        <a:rPr lang="en-GB" sz="1600" dirty="0">
                          <a:solidFill>
                            <a:schemeClr val="tx1"/>
                          </a:solidFill>
                          <a:effectLst/>
                          <a:latin typeface="Arial Narrow" pitchFamily="34" charset="0"/>
                        </a:rPr>
                        <a:t>Combined Achieved Diploma</a:t>
                      </a:r>
                      <a:endParaRPr lang="en-ZA" sz="1600" dirty="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vert="vert270" anchor="ctr">
                    <a:solidFill>
                      <a:schemeClr val="accent6">
                        <a:lumMod val="40000"/>
                        <a:lumOff val="60000"/>
                      </a:schemeClr>
                    </a:solidFill>
                  </a:tcPr>
                </a:tc>
                <a:tc>
                  <a:txBody>
                    <a:bodyPr/>
                    <a:lstStyle/>
                    <a:p>
                      <a:pPr algn="ctr">
                        <a:spcAft>
                          <a:spcPts val="0"/>
                        </a:spcAft>
                      </a:pPr>
                      <a:r>
                        <a:rPr lang="en-GB" sz="1600" dirty="0">
                          <a:solidFill>
                            <a:schemeClr val="tx1"/>
                          </a:solidFill>
                          <a:effectLst/>
                          <a:latin typeface="Arial Narrow" pitchFamily="34" charset="0"/>
                        </a:rPr>
                        <a:t>November Achieved H-Cert</a:t>
                      </a:r>
                      <a:endParaRPr lang="en-ZA" sz="1600" dirty="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vert="vert270" anchor="ctr">
                    <a:solidFill>
                      <a:schemeClr val="accent6">
                        <a:lumMod val="40000"/>
                        <a:lumOff val="60000"/>
                      </a:schemeClr>
                    </a:solidFill>
                  </a:tcPr>
                </a:tc>
                <a:tc>
                  <a:txBody>
                    <a:bodyPr/>
                    <a:lstStyle/>
                    <a:p>
                      <a:pPr algn="ctr">
                        <a:spcAft>
                          <a:spcPts val="0"/>
                        </a:spcAft>
                      </a:pPr>
                      <a:r>
                        <a:rPr lang="en-GB" sz="1600" dirty="0">
                          <a:solidFill>
                            <a:schemeClr val="tx1"/>
                          </a:solidFill>
                          <a:effectLst/>
                          <a:latin typeface="Arial Narrow" pitchFamily="34" charset="0"/>
                        </a:rPr>
                        <a:t>Combined Achieved H-Cert</a:t>
                      </a:r>
                      <a:endParaRPr lang="en-ZA" sz="1600" dirty="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vert="vert270" anchor="ctr">
                    <a:solidFill>
                      <a:schemeClr val="accent6">
                        <a:lumMod val="40000"/>
                        <a:lumOff val="60000"/>
                      </a:schemeClr>
                    </a:solidFill>
                  </a:tcPr>
                </a:tc>
                <a:tc>
                  <a:txBody>
                    <a:bodyPr/>
                    <a:lstStyle/>
                    <a:p>
                      <a:pPr algn="ctr">
                        <a:spcAft>
                          <a:spcPts val="0"/>
                        </a:spcAft>
                      </a:pPr>
                      <a:r>
                        <a:rPr lang="en-GB" sz="1600" dirty="0">
                          <a:solidFill>
                            <a:schemeClr val="tx1"/>
                          </a:solidFill>
                          <a:effectLst/>
                          <a:latin typeface="Arial Narrow" pitchFamily="34" charset="0"/>
                        </a:rPr>
                        <a:t>November Achieved NSC</a:t>
                      </a:r>
                      <a:endParaRPr lang="en-ZA" sz="1600" dirty="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vert="vert270" anchor="ctr">
                    <a:solidFill>
                      <a:schemeClr val="accent6">
                        <a:lumMod val="40000"/>
                        <a:lumOff val="60000"/>
                      </a:schemeClr>
                    </a:solidFill>
                  </a:tcPr>
                </a:tc>
                <a:tc>
                  <a:txBody>
                    <a:bodyPr/>
                    <a:lstStyle/>
                    <a:p>
                      <a:pPr algn="ctr">
                        <a:spcAft>
                          <a:spcPts val="0"/>
                        </a:spcAft>
                      </a:pPr>
                      <a:r>
                        <a:rPr lang="en-GB" sz="1600" dirty="0">
                          <a:solidFill>
                            <a:schemeClr val="tx1"/>
                          </a:solidFill>
                          <a:effectLst/>
                          <a:latin typeface="Arial Narrow" pitchFamily="34" charset="0"/>
                        </a:rPr>
                        <a:t>Combined Achieved NSC</a:t>
                      </a:r>
                      <a:endParaRPr lang="en-ZA" sz="1600" dirty="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vert="vert270" anchor="ctr">
                    <a:solidFill>
                      <a:schemeClr val="accent6">
                        <a:lumMod val="40000"/>
                        <a:lumOff val="60000"/>
                      </a:schemeClr>
                    </a:solidFill>
                  </a:tcPr>
                </a:tc>
                <a:tc>
                  <a:txBody>
                    <a:bodyPr/>
                    <a:lstStyle/>
                    <a:p>
                      <a:pPr algn="ctr">
                        <a:spcAft>
                          <a:spcPts val="0"/>
                        </a:spcAft>
                      </a:pPr>
                      <a:r>
                        <a:rPr lang="en-GB" sz="1600" dirty="0">
                          <a:solidFill>
                            <a:schemeClr val="tx1"/>
                          </a:solidFill>
                          <a:effectLst/>
                          <a:latin typeface="Arial Narrow" pitchFamily="34" charset="0"/>
                        </a:rPr>
                        <a:t>Total November Achieved</a:t>
                      </a:r>
                      <a:endParaRPr lang="en-ZA" sz="1600" dirty="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vert="vert270" anchor="ctr">
                    <a:solidFill>
                      <a:schemeClr val="accent6">
                        <a:lumMod val="40000"/>
                        <a:lumOff val="60000"/>
                      </a:schemeClr>
                    </a:solidFill>
                  </a:tcPr>
                </a:tc>
                <a:tc>
                  <a:txBody>
                    <a:bodyPr/>
                    <a:lstStyle/>
                    <a:p>
                      <a:pPr algn="ctr">
                        <a:spcAft>
                          <a:spcPts val="0"/>
                        </a:spcAft>
                      </a:pPr>
                      <a:r>
                        <a:rPr lang="en-GB" sz="1600" dirty="0">
                          <a:solidFill>
                            <a:schemeClr val="tx1"/>
                          </a:solidFill>
                          <a:effectLst/>
                          <a:latin typeface="Arial Narrow" pitchFamily="34" charset="0"/>
                        </a:rPr>
                        <a:t>Total Combined Achieved</a:t>
                      </a:r>
                      <a:endParaRPr lang="en-ZA" sz="1600" dirty="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vert="vert270" anchor="ctr">
                    <a:solidFill>
                      <a:schemeClr val="accent6">
                        <a:lumMod val="40000"/>
                        <a:lumOff val="60000"/>
                      </a:schemeClr>
                    </a:solidFill>
                  </a:tcPr>
                </a:tc>
              </a:tr>
              <a:tr h="355706">
                <a:tc>
                  <a:txBody>
                    <a:bodyPr/>
                    <a:lstStyle/>
                    <a:p>
                      <a:pPr>
                        <a:spcAft>
                          <a:spcPts val="0"/>
                        </a:spcAft>
                      </a:pPr>
                      <a:r>
                        <a:rPr lang="en-GB" sz="1600" dirty="0">
                          <a:solidFill>
                            <a:schemeClr val="tx1"/>
                          </a:solidFill>
                          <a:effectLst/>
                          <a:latin typeface="Arial Narrow" pitchFamily="34" charset="0"/>
                        </a:rPr>
                        <a:t>Eastern Cape</a:t>
                      </a:r>
                      <a:endParaRPr lang="en-ZA" sz="1600" dirty="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anchor="ctr"/>
                </a:tc>
                <a:tc>
                  <a:txBody>
                    <a:bodyPr/>
                    <a:lstStyle/>
                    <a:p>
                      <a:pPr algn="r" fontAlgn="b"/>
                      <a:r>
                        <a:rPr lang="en-ZA" sz="1600" b="0" i="0" u="none" strike="noStrike" dirty="0">
                          <a:solidFill>
                            <a:srgbClr val="000000"/>
                          </a:solidFill>
                          <a:effectLst/>
                          <a:latin typeface="Arial Narrow" pitchFamily="34" charset="0"/>
                        </a:rPr>
                        <a:t>15 645</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15 </a:t>
                      </a:r>
                      <a:r>
                        <a:rPr lang="en-ZA" sz="1600" b="0" i="0" u="none" strike="noStrike" dirty="0" smtClean="0">
                          <a:solidFill>
                            <a:srgbClr val="000000"/>
                          </a:solidFill>
                          <a:effectLst/>
                          <a:latin typeface="Arial Narrow" pitchFamily="34" charset="0"/>
                        </a:rPr>
                        <a:t>740</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a:solidFill>
                            <a:srgbClr val="000000"/>
                          </a:solidFill>
                          <a:effectLst/>
                          <a:latin typeface="Arial Narrow" pitchFamily="34" charset="0"/>
                        </a:rPr>
                        <a:t>19 996</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20 </a:t>
                      </a:r>
                      <a:r>
                        <a:rPr lang="en-ZA" sz="1600" b="0" i="0" u="none" strike="noStrike" dirty="0" smtClean="0">
                          <a:solidFill>
                            <a:srgbClr val="000000"/>
                          </a:solidFill>
                          <a:effectLst/>
                          <a:latin typeface="Arial Narrow" pitchFamily="34" charset="0"/>
                        </a:rPr>
                        <a:t>244</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13 520</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14 </a:t>
                      </a:r>
                      <a:r>
                        <a:rPr lang="en-ZA" sz="1600" b="0" i="0" u="none" strike="noStrike" dirty="0" smtClean="0">
                          <a:solidFill>
                            <a:srgbClr val="000000"/>
                          </a:solidFill>
                          <a:effectLst/>
                          <a:latin typeface="Arial Narrow" pitchFamily="34" charset="0"/>
                        </a:rPr>
                        <a:t>501</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a:solidFill>
                            <a:srgbClr val="000000"/>
                          </a:solidFill>
                          <a:effectLst/>
                          <a:latin typeface="Arial Narrow" pitchFamily="34" charset="0"/>
                        </a:rPr>
                        <a:t>5</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5</a:t>
                      </a:r>
                    </a:p>
                  </a:txBody>
                  <a:tcPr marL="9525" marR="9525" marT="9525" marB="0" anchor="b"/>
                </a:tc>
                <a:tc>
                  <a:txBody>
                    <a:bodyPr/>
                    <a:lstStyle/>
                    <a:p>
                      <a:pPr algn="r" fontAlgn="b"/>
                      <a:r>
                        <a:rPr lang="en-ZA" sz="1600" b="0" i="0" u="none" strike="noStrike">
                          <a:solidFill>
                            <a:srgbClr val="000000"/>
                          </a:solidFill>
                          <a:effectLst/>
                          <a:latin typeface="Arial Narrow" pitchFamily="34" charset="0"/>
                        </a:rPr>
                        <a:t>49 168</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50 </a:t>
                      </a:r>
                      <a:r>
                        <a:rPr lang="en-ZA" sz="1600" b="0" i="0" u="none" strike="noStrike" dirty="0" smtClean="0">
                          <a:solidFill>
                            <a:srgbClr val="000000"/>
                          </a:solidFill>
                          <a:effectLst/>
                          <a:latin typeface="Arial Narrow" pitchFamily="34" charset="0"/>
                        </a:rPr>
                        <a:t>492</a:t>
                      </a:r>
                      <a:endParaRPr lang="en-ZA" sz="1600" b="0" i="0" u="none" strike="noStrike" dirty="0">
                        <a:solidFill>
                          <a:srgbClr val="000000"/>
                        </a:solidFill>
                        <a:effectLst/>
                        <a:latin typeface="Arial Narrow" pitchFamily="34" charset="0"/>
                      </a:endParaRPr>
                    </a:p>
                  </a:txBody>
                  <a:tcPr marL="9525" marR="9525" marT="9525" marB="0" anchor="b"/>
                </a:tc>
              </a:tr>
              <a:tr h="355706">
                <a:tc>
                  <a:txBody>
                    <a:bodyPr/>
                    <a:lstStyle/>
                    <a:p>
                      <a:pPr>
                        <a:spcAft>
                          <a:spcPts val="0"/>
                        </a:spcAft>
                      </a:pPr>
                      <a:r>
                        <a:rPr lang="en-GB" sz="1600" dirty="0">
                          <a:solidFill>
                            <a:schemeClr val="tx1"/>
                          </a:solidFill>
                          <a:effectLst/>
                          <a:latin typeface="Arial Narrow" pitchFamily="34" charset="0"/>
                        </a:rPr>
                        <a:t>Free State</a:t>
                      </a:r>
                      <a:endParaRPr lang="en-ZA" sz="1600" dirty="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anchor="ctr"/>
                </a:tc>
                <a:tc>
                  <a:txBody>
                    <a:bodyPr/>
                    <a:lstStyle/>
                    <a:p>
                      <a:pPr algn="r" fontAlgn="b"/>
                      <a:r>
                        <a:rPr lang="en-ZA" sz="1600" b="0" i="0" u="none" strike="noStrike">
                          <a:solidFill>
                            <a:srgbClr val="000000"/>
                          </a:solidFill>
                          <a:effectLst/>
                          <a:latin typeface="Arial Narrow" pitchFamily="34" charset="0"/>
                        </a:rPr>
                        <a:t>9 596</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9 </a:t>
                      </a:r>
                      <a:r>
                        <a:rPr lang="en-ZA" sz="1600" b="0" i="0" u="none" strike="noStrike" dirty="0" smtClean="0">
                          <a:solidFill>
                            <a:srgbClr val="000000"/>
                          </a:solidFill>
                          <a:effectLst/>
                          <a:latin typeface="Arial Narrow" pitchFamily="34" charset="0"/>
                        </a:rPr>
                        <a:t>669</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10 244</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10 </a:t>
                      </a:r>
                      <a:r>
                        <a:rPr lang="en-ZA" sz="1600" b="0" i="0" u="none" strike="noStrike" dirty="0" smtClean="0">
                          <a:solidFill>
                            <a:srgbClr val="000000"/>
                          </a:solidFill>
                          <a:effectLst/>
                          <a:latin typeface="Arial Narrow" pitchFamily="34" charset="0"/>
                        </a:rPr>
                        <a:t>369</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a:solidFill>
                            <a:srgbClr val="000000"/>
                          </a:solidFill>
                          <a:effectLst/>
                          <a:latin typeface="Arial Narrow" pitchFamily="34" charset="0"/>
                        </a:rPr>
                        <a:t>3 767</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4 </a:t>
                      </a:r>
                      <a:r>
                        <a:rPr lang="en-ZA" sz="1600" b="0" i="0" u="none" strike="noStrike" dirty="0" smtClean="0">
                          <a:solidFill>
                            <a:srgbClr val="000000"/>
                          </a:solidFill>
                          <a:effectLst/>
                          <a:latin typeface="Arial Narrow" pitchFamily="34" charset="0"/>
                        </a:rPr>
                        <a:t>062</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a:solidFill>
                            <a:srgbClr val="000000"/>
                          </a:solidFill>
                          <a:effectLst/>
                          <a:latin typeface="Arial Narrow" pitchFamily="34" charset="0"/>
                        </a:rPr>
                        <a:t>1</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1</a:t>
                      </a:r>
                    </a:p>
                  </a:txBody>
                  <a:tcPr marL="9525" marR="9525" marT="9525" marB="0" anchor="b"/>
                </a:tc>
                <a:tc>
                  <a:txBody>
                    <a:bodyPr/>
                    <a:lstStyle/>
                    <a:p>
                      <a:pPr algn="r" fontAlgn="b"/>
                      <a:r>
                        <a:rPr lang="en-ZA" sz="1600" b="0" i="0" u="none" strike="noStrike">
                          <a:solidFill>
                            <a:srgbClr val="000000"/>
                          </a:solidFill>
                          <a:effectLst/>
                          <a:latin typeface="Arial Narrow" pitchFamily="34" charset="0"/>
                        </a:rPr>
                        <a:t>23 629</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24 </a:t>
                      </a:r>
                      <a:r>
                        <a:rPr lang="en-ZA" sz="1600" b="0" i="0" u="none" strike="noStrike" dirty="0" smtClean="0">
                          <a:solidFill>
                            <a:srgbClr val="000000"/>
                          </a:solidFill>
                          <a:effectLst/>
                          <a:latin typeface="Arial Narrow" pitchFamily="34" charset="0"/>
                        </a:rPr>
                        <a:t>123</a:t>
                      </a:r>
                      <a:endParaRPr lang="en-ZA" sz="1600" b="0" i="0" u="none" strike="noStrike" dirty="0">
                        <a:solidFill>
                          <a:srgbClr val="000000"/>
                        </a:solidFill>
                        <a:effectLst/>
                        <a:latin typeface="Arial Narrow" pitchFamily="34" charset="0"/>
                      </a:endParaRPr>
                    </a:p>
                  </a:txBody>
                  <a:tcPr marL="9525" marR="9525" marT="9525" marB="0" anchor="b"/>
                </a:tc>
              </a:tr>
              <a:tr h="355706">
                <a:tc>
                  <a:txBody>
                    <a:bodyPr/>
                    <a:lstStyle/>
                    <a:p>
                      <a:pPr>
                        <a:spcAft>
                          <a:spcPts val="0"/>
                        </a:spcAft>
                      </a:pPr>
                      <a:r>
                        <a:rPr lang="en-GB" sz="1600" dirty="0">
                          <a:solidFill>
                            <a:schemeClr val="tx1"/>
                          </a:solidFill>
                          <a:effectLst/>
                          <a:latin typeface="Arial Narrow" pitchFamily="34" charset="0"/>
                        </a:rPr>
                        <a:t>Gauteng</a:t>
                      </a:r>
                      <a:endParaRPr lang="en-ZA" sz="1600" dirty="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anchor="ctr"/>
                </a:tc>
                <a:tc>
                  <a:txBody>
                    <a:bodyPr/>
                    <a:lstStyle/>
                    <a:p>
                      <a:pPr algn="r" fontAlgn="b"/>
                      <a:r>
                        <a:rPr lang="en-ZA" sz="1600" b="0" i="0" u="none" strike="noStrike">
                          <a:solidFill>
                            <a:srgbClr val="000000"/>
                          </a:solidFill>
                          <a:effectLst/>
                          <a:latin typeface="Arial Narrow" pitchFamily="34" charset="0"/>
                        </a:rPr>
                        <a:t>37 582</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37 </a:t>
                      </a:r>
                      <a:r>
                        <a:rPr lang="en-ZA" sz="1600" b="0" i="0" u="none" strike="noStrike" dirty="0" smtClean="0">
                          <a:solidFill>
                            <a:srgbClr val="000000"/>
                          </a:solidFill>
                          <a:effectLst/>
                          <a:latin typeface="Arial Narrow" pitchFamily="34" charset="0"/>
                        </a:rPr>
                        <a:t>908</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a:solidFill>
                            <a:srgbClr val="000000"/>
                          </a:solidFill>
                          <a:effectLst/>
                          <a:latin typeface="Arial Narrow" pitchFamily="34" charset="0"/>
                        </a:rPr>
                        <a:t>37 121</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37 </a:t>
                      </a:r>
                      <a:r>
                        <a:rPr lang="en-ZA" sz="1600" b="0" i="0" u="none" strike="noStrike" dirty="0" smtClean="0">
                          <a:solidFill>
                            <a:srgbClr val="000000"/>
                          </a:solidFill>
                          <a:effectLst/>
                          <a:latin typeface="Arial Narrow" pitchFamily="34" charset="0"/>
                        </a:rPr>
                        <a:t>558</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a:solidFill>
                            <a:srgbClr val="000000"/>
                          </a:solidFill>
                          <a:effectLst/>
                          <a:latin typeface="Arial Narrow" pitchFamily="34" charset="0"/>
                        </a:rPr>
                        <a:t>13 615</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14 </a:t>
                      </a:r>
                      <a:r>
                        <a:rPr lang="en-ZA" sz="1600" b="0" i="0" u="none" strike="noStrike" dirty="0" smtClean="0">
                          <a:solidFill>
                            <a:srgbClr val="000000"/>
                          </a:solidFill>
                          <a:effectLst/>
                          <a:latin typeface="Arial Narrow" pitchFamily="34" charset="0"/>
                        </a:rPr>
                        <a:t>737</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a:solidFill>
                            <a:srgbClr val="000000"/>
                          </a:solidFill>
                          <a:effectLst/>
                          <a:latin typeface="Arial Narrow" pitchFamily="34" charset="0"/>
                        </a:rPr>
                        <a:t>0</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1</a:t>
                      </a:r>
                    </a:p>
                  </a:txBody>
                  <a:tcPr marL="9525" marR="9525" marT="9525" marB="0" anchor="b"/>
                </a:tc>
                <a:tc>
                  <a:txBody>
                    <a:bodyPr/>
                    <a:lstStyle/>
                    <a:p>
                      <a:pPr algn="r" fontAlgn="b"/>
                      <a:r>
                        <a:rPr lang="en-ZA" sz="1600" b="0" i="0" u="none" strike="noStrike">
                          <a:solidFill>
                            <a:srgbClr val="000000"/>
                          </a:solidFill>
                          <a:effectLst/>
                          <a:latin typeface="Arial Narrow" pitchFamily="34" charset="0"/>
                        </a:rPr>
                        <a:t>88 381</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90 </a:t>
                      </a:r>
                      <a:r>
                        <a:rPr lang="en-ZA" sz="1600" b="0" i="0" u="none" strike="noStrike" dirty="0" smtClean="0">
                          <a:solidFill>
                            <a:srgbClr val="000000"/>
                          </a:solidFill>
                          <a:effectLst/>
                          <a:latin typeface="Arial Narrow" pitchFamily="34" charset="0"/>
                        </a:rPr>
                        <a:t>269</a:t>
                      </a:r>
                      <a:endParaRPr lang="en-ZA" sz="1600" b="0" i="0" u="none" strike="noStrike" dirty="0">
                        <a:solidFill>
                          <a:srgbClr val="000000"/>
                        </a:solidFill>
                        <a:effectLst/>
                        <a:latin typeface="Arial Narrow" pitchFamily="34" charset="0"/>
                      </a:endParaRPr>
                    </a:p>
                  </a:txBody>
                  <a:tcPr marL="9525" marR="9525" marT="9525" marB="0" anchor="b"/>
                </a:tc>
              </a:tr>
              <a:tr h="510439">
                <a:tc>
                  <a:txBody>
                    <a:bodyPr/>
                    <a:lstStyle/>
                    <a:p>
                      <a:pPr>
                        <a:spcAft>
                          <a:spcPts val="0"/>
                        </a:spcAft>
                      </a:pPr>
                      <a:r>
                        <a:rPr lang="en-GB" sz="1600">
                          <a:solidFill>
                            <a:schemeClr val="tx1"/>
                          </a:solidFill>
                          <a:effectLst/>
                          <a:latin typeface="Arial Narrow" pitchFamily="34" charset="0"/>
                        </a:rPr>
                        <a:t>KwaZulu-Natal</a:t>
                      </a:r>
                      <a:endParaRPr lang="en-ZA" sz="160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anchor="ctr"/>
                </a:tc>
                <a:tc>
                  <a:txBody>
                    <a:bodyPr/>
                    <a:lstStyle/>
                    <a:p>
                      <a:pPr algn="r" fontAlgn="b"/>
                      <a:r>
                        <a:rPr lang="en-ZA" sz="1600" b="0" i="0" u="none" strike="noStrike">
                          <a:solidFill>
                            <a:srgbClr val="000000"/>
                          </a:solidFill>
                          <a:effectLst/>
                          <a:latin typeface="Arial Narrow" pitchFamily="34" charset="0"/>
                        </a:rPr>
                        <a:t>36 139</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36 </a:t>
                      </a:r>
                      <a:r>
                        <a:rPr lang="en-ZA" sz="1600" b="0" i="0" u="none" strike="noStrike" dirty="0" smtClean="0">
                          <a:solidFill>
                            <a:srgbClr val="000000"/>
                          </a:solidFill>
                          <a:effectLst/>
                          <a:latin typeface="Arial Narrow" pitchFamily="34" charset="0"/>
                        </a:rPr>
                        <a:t>791</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a:solidFill>
                            <a:srgbClr val="000000"/>
                          </a:solidFill>
                          <a:effectLst/>
                          <a:latin typeface="Arial Narrow" pitchFamily="34" charset="0"/>
                        </a:rPr>
                        <a:t>39 507</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40 </a:t>
                      </a:r>
                      <a:r>
                        <a:rPr lang="en-ZA" sz="1600" b="0" i="0" u="none" strike="noStrike" dirty="0" smtClean="0">
                          <a:solidFill>
                            <a:srgbClr val="000000"/>
                          </a:solidFill>
                          <a:effectLst/>
                          <a:latin typeface="Arial Narrow" pitchFamily="34" charset="0"/>
                        </a:rPr>
                        <a:t>347</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22 347</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24 </a:t>
                      </a:r>
                      <a:r>
                        <a:rPr lang="en-ZA" sz="1600" b="0" i="0" u="none" strike="noStrike" dirty="0" smtClean="0">
                          <a:solidFill>
                            <a:srgbClr val="000000"/>
                          </a:solidFill>
                          <a:effectLst/>
                          <a:latin typeface="Arial Narrow" pitchFamily="34" charset="0"/>
                        </a:rPr>
                        <a:t>112</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39</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39</a:t>
                      </a:r>
                    </a:p>
                  </a:txBody>
                  <a:tcPr marL="9525" marR="9525" marT="9525" marB="0" anchor="b"/>
                </a:tc>
                <a:tc>
                  <a:txBody>
                    <a:bodyPr/>
                    <a:lstStyle/>
                    <a:p>
                      <a:pPr algn="r" fontAlgn="b"/>
                      <a:r>
                        <a:rPr lang="en-ZA" sz="1600" b="0" i="0" u="none" strike="noStrike">
                          <a:solidFill>
                            <a:srgbClr val="000000"/>
                          </a:solidFill>
                          <a:effectLst/>
                          <a:latin typeface="Arial Narrow" pitchFamily="34" charset="0"/>
                        </a:rPr>
                        <a:t>98 032</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101 </a:t>
                      </a:r>
                      <a:r>
                        <a:rPr lang="en-ZA" sz="1600" b="0" i="0" u="none" strike="noStrike" dirty="0" smtClean="0">
                          <a:solidFill>
                            <a:srgbClr val="000000"/>
                          </a:solidFill>
                          <a:effectLst/>
                          <a:latin typeface="Arial Narrow" pitchFamily="34" charset="0"/>
                        </a:rPr>
                        <a:t>289</a:t>
                      </a:r>
                      <a:endParaRPr lang="en-ZA" sz="1600" b="0" i="0" u="none" strike="noStrike" dirty="0">
                        <a:solidFill>
                          <a:srgbClr val="000000"/>
                        </a:solidFill>
                        <a:effectLst/>
                        <a:latin typeface="Arial Narrow" pitchFamily="34" charset="0"/>
                      </a:endParaRPr>
                    </a:p>
                  </a:txBody>
                  <a:tcPr marL="9525" marR="9525" marT="9525" marB="0" anchor="b"/>
                </a:tc>
              </a:tr>
              <a:tr h="355706">
                <a:tc>
                  <a:txBody>
                    <a:bodyPr/>
                    <a:lstStyle/>
                    <a:p>
                      <a:pPr>
                        <a:spcAft>
                          <a:spcPts val="0"/>
                        </a:spcAft>
                      </a:pPr>
                      <a:r>
                        <a:rPr lang="en-GB" sz="1600" dirty="0">
                          <a:solidFill>
                            <a:schemeClr val="tx1"/>
                          </a:solidFill>
                          <a:effectLst/>
                          <a:latin typeface="Arial Narrow" pitchFamily="34" charset="0"/>
                        </a:rPr>
                        <a:t>Limpopo</a:t>
                      </a:r>
                      <a:endParaRPr lang="en-ZA" sz="1600" dirty="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anchor="ctr"/>
                </a:tc>
                <a:tc>
                  <a:txBody>
                    <a:bodyPr/>
                    <a:lstStyle/>
                    <a:p>
                      <a:pPr algn="r" fontAlgn="b"/>
                      <a:r>
                        <a:rPr lang="en-ZA" sz="1600" b="0" i="0" u="none" strike="noStrike">
                          <a:solidFill>
                            <a:srgbClr val="000000"/>
                          </a:solidFill>
                          <a:effectLst/>
                          <a:latin typeface="Arial Narrow" pitchFamily="34" charset="0"/>
                        </a:rPr>
                        <a:t>18 762</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18 857</a:t>
                      </a:r>
                    </a:p>
                  </a:txBody>
                  <a:tcPr marL="9525" marR="9525" marT="9525" marB="0" anchor="b"/>
                </a:tc>
                <a:tc>
                  <a:txBody>
                    <a:bodyPr/>
                    <a:lstStyle/>
                    <a:p>
                      <a:pPr algn="r" fontAlgn="b"/>
                      <a:r>
                        <a:rPr lang="en-ZA" sz="1600" b="0" i="0" u="none" strike="noStrike">
                          <a:solidFill>
                            <a:srgbClr val="000000"/>
                          </a:solidFill>
                          <a:effectLst/>
                          <a:latin typeface="Arial Narrow" pitchFamily="34" charset="0"/>
                        </a:rPr>
                        <a:t>23 544</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23 </a:t>
                      </a:r>
                      <a:r>
                        <a:rPr lang="en-ZA" sz="1600" b="0" i="0" u="none" strike="noStrike" dirty="0" smtClean="0">
                          <a:solidFill>
                            <a:srgbClr val="000000"/>
                          </a:solidFill>
                          <a:effectLst/>
                          <a:latin typeface="Arial Narrow" pitchFamily="34" charset="0"/>
                        </a:rPr>
                        <a:t>935</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21 281</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24 </a:t>
                      </a:r>
                      <a:r>
                        <a:rPr lang="en-ZA" sz="1600" b="0" i="0" u="none" strike="noStrike" dirty="0" smtClean="0">
                          <a:solidFill>
                            <a:srgbClr val="000000"/>
                          </a:solidFill>
                          <a:effectLst/>
                          <a:latin typeface="Arial Narrow" pitchFamily="34" charset="0"/>
                        </a:rPr>
                        <a:t>531</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7</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9</a:t>
                      </a:r>
                    </a:p>
                  </a:txBody>
                  <a:tcPr marL="9525" marR="9525" marT="9525" marB="0" anchor="b"/>
                </a:tc>
                <a:tc>
                  <a:txBody>
                    <a:bodyPr/>
                    <a:lstStyle/>
                    <a:p>
                      <a:pPr algn="r" fontAlgn="b"/>
                      <a:r>
                        <a:rPr lang="en-ZA" sz="1600" b="0" i="0" u="none" strike="noStrike">
                          <a:solidFill>
                            <a:srgbClr val="000000"/>
                          </a:solidFill>
                          <a:effectLst/>
                          <a:latin typeface="Arial Narrow" pitchFamily="34" charset="0"/>
                        </a:rPr>
                        <a:t>63 595</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67 </a:t>
                      </a:r>
                      <a:r>
                        <a:rPr lang="en-ZA" sz="1600" b="0" i="0" u="none" strike="noStrike" dirty="0" smtClean="0">
                          <a:solidFill>
                            <a:srgbClr val="000000"/>
                          </a:solidFill>
                          <a:effectLst/>
                          <a:latin typeface="Arial Narrow" pitchFamily="34" charset="0"/>
                        </a:rPr>
                        <a:t>334</a:t>
                      </a:r>
                      <a:endParaRPr lang="en-ZA" sz="1600" b="0" i="0" u="none" strike="noStrike" dirty="0">
                        <a:solidFill>
                          <a:srgbClr val="000000"/>
                        </a:solidFill>
                        <a:effectLst/>
                        <a:latin typeface="Arial Narrow" pitchFamily="34" charset="0"/>
                      </a:endParaRPr>
                    </a:p>
                  </a:txBody>
                  <a:tcPr marL="9525" marR="9525" marT="9525" marB="0" anchor="b"/>
                </a:tc>
              </a:tr>
              <a:tr h="355706">
                <a:tc>
                  <a:txBody>
                    <a:bodyPr/>
                    <a:lstStyle/>
                    <a:p>
                      <a:pPr>
                        <a:spcAft>
                          <a:spcPts val="0"/>
                        </a:spcAft>
                      </a:pPr>
                      <a:r>
                        <a:rPr lang="en-GB" sz="1600" dirty="0">
                          <a:solidFill>
                            <a:schemeClr val="tx1"/>
                          </a:solidFill>
                          <a:effectLst/>
                          <a:latin typeface="Arial Narrow" pitchFamily="34" charset="0"/>
                        </a:rPr>
                        <a:t>Mpumalanga</a:t>
                      </a:r>
                      <a:endParaRPr lang="en-ZA" sz="1600" dirty="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anchor="ctr"/>
                </a:tc>
                <a:tc>
                  <a:txBody>
                    <a:bodyPr/>
                    <a:lstStyle/>
                    <a:p>
                      <a:pPr algn="r" fontAlgn="b"/>
                      <a:r>
                        <a:rPr lang="en-ZA" sz="1600" b="0" i="0" u="none" strike="noStrike">
                          <a:solidFill>
                            <a:srgbClr val="000000"/>
                          </a:solidFill>
                          <a:effectLst/>
                          <a:latin typeface="Arial Narrow" pitchFamily="34" charset="0"/>
                        </a:rPr>
                        <a:t>12 420</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12 448</a:t>
                      </a:r>
                    </a:p>
                  </a:txBody>
                  <a:tcPr marL="9525" marR="9525" marT="9525" marB="0" anchor="b"/>
                </a:tc>
                <a:tc>
                  <a:txBody>
                    <a:bodyPr/>
                    <a:lstStyle/>
                    <a:p>
                      <a:pPr algn="r" fontAlgn="b"/>
                      <a:r>
                        <a:rPr lang="en-ZA" sz="1600" b="0" i="0" u="none" strike="noStrike">
                          <a:solidFill>
                            <a:srgbClr val="000000"/>
                          </a:solidFill>
                          <a:effectLst/>
                          <a:latin typeface="Arial Narrow" pitchFamily="34" charset="0"/>
                        </a:rPr>
                        <a:t>18 447</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18 </a:t>
                      </a:r>
                      <a:r>
                        <a:rPr lang="en-ZA" sz="1600" b="0" i="0" u="none" strike="noStrike" dirty="0" smtClean="0">
                          <a:solidFill>
                            <a:srgbClr val="000000"/>
                          </a:solidFill>
                          <a:effectLst/>
                          <a:latin typeface="Arial Narrow" pitchFamily="34" charset="0"/>
                        </a:rPr>
                        <a:t>618</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a:solidFill>
                            <a:srgbClr val="000000"/>
                          </a:solidFill>
                          <a:effectLst/>
                          <a:latin typeface="Arial Narrow" pitchFamily="34" charset="0"/>
                        </a:rPr>
                        <a:t>10 918</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11 </a:t>
                      </a:r>
                      <a:r>
                        <a:rPr lang="en-ZA" sz="1600" b="0" i="0" u="none" strike="noStrike" dirty="0" smtClean="0">
                          <a:solidFill>
                            <a:srgbClr val="000000"/>
                          </a:solidFill>
                          <a:effectLst/>
                          <a:latin typeface="Arial Narrow" pitchFamily="34" charset="0"/>
                        </a:rPr>
                        <a:t>599</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16</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16</a:t>
                      </a:r>
                    </a:p>
                  </a:txBody>
                  <a:tcPr marL="9525" marR="9525" marT="9525" marB="0" anchor="b"/>
                </a:tc>
                <a:tc>
                  <a:txBody>
                    <a:bodyPr/>
                    <a:lstStyle/>
                    <a:p>
                      <a:pPr algn="r" fontAlgn="b"/>
                      <a:r>
                        <a:rPr lang="en-ZA" sz="1600" b="0" i="0" u="none" strike="noStrike">
                          <a:solidFill>
                            <a:srgbClr val="000000"/>
                          </a:solidFill>
                          <a:effectLst/>
                          <a:latin typeface="Arial Narrow" pitchFamily="34" charset="0"/>
                        </a:rPr>
                        <a:t>41 801</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42 </a:t>
                      </a:r>
                      <a:r>
                        <a:rPr lang="en-ZA" sz="1600" b="0" i="0" u="none" strike="noStrike" dirty="0" smtClean="0">
                          <a:solidFill>
                            <a:srgbClr val="000000"/>
                          </a:solidFill>
                          <a:effectLst/>
                          <a:latin typeface="Arial Narrow" pitchFamily="34" charset="0"/>
                        </a:rPr>
                        <a:t>681</a:t>
                      </a:r>
                      <a:endParaRPr lang="en-ZA" sz="1600" b="0" i="0" u="none" strike="noStrike" dirty="0">
                        <a:solidFill>
                          <a:srgbClr val="000000"/>
                        </a:solidFill>
                        <a:effectLst/>
                        <a:latin typeface="Arial Narrow" pitchFamily="34" charset="0"/>
                      </a:endParaRPr>
                    </a:p>
                  </a:txBody>
                  <a:tcPr marL="9525" marR="9525" marT="9525" marB="0" anchor="b"/>
                </a:tc>
              </a:tr>
              <a:tr h="355706">
                <a:tc>
                  <a:txBody>
                    <a:bodyPr/>
                    <a:lstStyle/>
                    <a:p>
                      <a:pPr>
                        <a:spcAft>
                          <a:spcPts val="0"/>
                        </a:spcAft>
                      </a:pPr>
                      <a:r>
                        <a:rPr lang="en-GB" sz="1600">
                          <a:solidFill>
                            <a:schemeClr val="tx1"/>
                          </a:solidFill>
                          <a:effectLst/>
                          <a:latin typeface="Arial Narrow" pitchFamily="34" charset="0"/>
                        </a:rPr>
                        <a:t>North West</a:t>
                      </a:r>
                      <a:endParaRPr lang="en-ZA" sz="160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anchor="ctr"/>
                </a:tc>
                <a:tc>
                  <a:txBody>
                    <a:bodyPr/>
                    <a:lstStyle/>
                    <a:p>
                      <a:pPr algn="r" fontAlgn="b"/>
                      <a:r>
                        <a:rPr lang="en-ZA" sz="1600" b="0" i="0" u="none" strike="noStrike">
                          <a:solidFill>
                            <a:srgbClr val="000000"/>
                          </a:solidFill>
                          <a:effectLst/>
                          <a:latin typeface="Arial Narrow" pitchFamily="34" charset="0"/>
                        </a:rPr>
                        <a:t>8 820</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8 866</a:t>
                      </a:r>
                    </a:p>
                  </a:txBody>
                  <a:tcPr marL="9525" marR="9525" marT="9525" marB="0" anchor="b"/>
                </a:tc>
                <a:tc>
                  <a:txBody>
                    <a:bodyPr/>
                    <a:lstStyle/>
                    <a:p>
                      <a:pPr algn="r" fontAlgn="b"/>
                      <a:r>
                        <a:rPr lang="en-ZA" sz="1600" b="0" i="0" u="none" strike="noStrike">
                          <a:solidFill>
                            <a:srgbClr val="000000"/>
                          </a:solidFill>
                          <a:effectLst/>
                          <a:latin typeface="Arial Narrow" pitchFamily="34" charset="0"/>
                        </a:rPr>
                        <a:t>11 177</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11 </a:t>
                      </a:r>
                      <a:r>
                        <a:rPr lang="en-ZA" sz="1600" b="0" i="0" u="none" strike="noStrike" dirty="0" smtClean="0">
                          <a:solidFill>
                            <a:srgbClr val="000000"/>
                          </a:solidFill>
                          <a:effectLst/>
                          <a:latin typeface="Arial Narrow" pitchFamily="34" charset="0"/>
                        </a:rPr>
                        <a:t>329</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a:solidFill>
                            <a:srgbClr val="000000"/>
                          </a:solidFill>
                          <a:effectLst/>
                          <a:latin typeface="Arial Narrow" pitchFamily="34" charset="0"/>
                        </a:rPr>
                        <a:t>6 450</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7 </a:t>
                      </a:r>
                      <a:r>
                        <a:rPr lang="en-ZA" sz="1600" b="0" i="0" u="none" strike="noStrike" dirty="0" smtClean="0">
                          <a:solidFill>
                            <a:srgbClr val="000000"/>
                          </a:solidFill>
                          <a:effectLst/>
                          <a:latin typeface="Arial Narrow" pitchFamily="34" charset="0"/>
                        </a:rPr>
                        <a:t>154</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a:solidFill>
                            <a:srgbClr val="000000"/>
                          </a:solidFill>
                          <a:effectLst/>
                          <a:latin typeface="Arial Narrow" pitchFamily="34" charset="0"/>
                        </a:rPr>
                        <a:t>0</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0</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26 448</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27 </a:t>
                      </a:r>
                      <a:r>
                        <a:rPr lang="en-ZA" sz="1600" b="0" i="0" u="none" strike="noStrike" dirty="0" smtClean="0">
                          <a:solidFill>
                            <a:srgbClr val="000000"/>
                          </a:solidFill>
                          <a:effectLst/>
                          <a:latin typeface="Arial Narrow" pitchFamily="34" charset="0"/>
                        </a:rPr>
                        <a:t>350</a:t>
                      </a:r>
                      <a:endParaRPr lang="en-ZA" sz="1600" b="0" i="0" u="none" strike="noStrike" dirty="0">
                        <a:solidFill>
                          <a:srgbClr val="000000"/>
                        </a:solidFill>
                        <a:effectLst/>
                        <a:latin typeface="Arial Narrow" pitchFamily="34" charset="0"/>
                      </a:endParaRPr>
                    </a:p>
                  </a:txBody>
                  <a:tcPr marL="9525" marR="9525" marT="9525" marB="0" anchor="b"/>
                </a:tc>
              </a:tr>
              <a:tr h="510439">
                <a:tc>
                  <a:txBody>
                    <a:bodyPr/>
                    <a:lstStyle/>
                    <a:p>
                      <a:pPr>
                        <a:spcAft>
                          <a:spcPts val="0"/>
                        </a:spcAft>
                      </a:pPr>
                      <a:r>
                        <a:rPr lang="en-GB" sz="1600" dirty="0">
                          <a:solidFill>
                            <a:schemeClr val="tx1"/>
                          </a:solidFill>
                          <a:effectLst/>
                          <a:latin typeface="Arial Narrow" pitchFamily="34" charset="0"/>
                        </a:rPr>
                        <a:t>Northern Cape</a:t>
                      </a:r>
                      <a:endParaRPr lang="en-ZA" sz="1600" dirty="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anchor="ctr"/>
                </a:tc>
                <a:tc>
                  <a:txBody>
                    <a:bodyPr/>
                    <a:lstStyle/>
                    <a:p>
                      <a:pPr algn="r" fontAlgn="b"/>
                      <a:r>
                        <a:rPr lang="en-ZA" sz="1600" b="0" i="0" u="none" strike="noStrike">
                          <a:solidFill>
                            <a:srgbClr val="000000"/>
                          </a:solidFill>
                          <a:effectLst/>
                          <a:latin typeface="Arial Narrow" pitchFamily="34" charset="0"/>
                        </a:rPr>
                        <a:t>2 606</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2 671</a:t>
                      </a:r>
                    </a:p>
                  </a:txBody>
                  <a:tcPr marL="9525" marR="9525" marT="9525" marB="0" anchor="b"/>
                </a:tc>
                <a:tc>
                  <a:txBody>
                    <a:bodyPr/>
                    <a:lstStyle/>
                    <a:p>
                      <a:pPr algn="r" fontAlgn="b"/>
                      <a:r>
                        <a:rPr lang="en-ZA" sz="1600" b="0" i="0" u="none" strike="noStrike">
                          <a:solidFill>
                            <a:srgbClr val="000000"/>
                          </a:solidFill>
                          <a:effectLst/>
                          <a:latin typeface="Arial Narrow" pitchFamily="34" charset="0"/>
                        </a:rPr>
                        <a:t>3 278</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3 387</a:t>
                      </a:r>
                    </a:p>
                  </a:txBody>
                  <a:tcPr marL="9525" marR="9525" marT="9525" marB="0" anchor="b"/>
                </a:tc>
                <a:tc>
                  <a:txBody>
                    <a:bodyPr/>
                    <a:lstStyle/>
                    <a:p>
                      <a:pPr algn="r" fontAlgn="b"/>
                      <a:r>
                        <a:rPr lang="en-ZA" sz="1600" b="0" i="0" u="none" strike="noStrike">
                          <a:solidFill>
                            <a:srgbClr val="000000"/>
                          </a:solidFill>
                          <a:effectLst/>
                          <a:latin typeface="Arial Narrow" pitchFamily="34" charset="0"/>
                        </a:rPr>
                        <a:t>2 015</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2 </a:t>
                      </a:r>
                      <a:r>
                        <a:rPr lang="en-ZA" sz="1600" b="0" i="0" u="none" strike="noStrike" dirty="0" smtClean="0">
                          <a:solidFill>
                            <a:srgbClr val="000000"/>
                          </a:solidFill>
                          <a:effectLst/>
                          <a:latin typeface="Arial Narrow" pitchFamily="34" charset="0"/>
                        </a:rPr>
                        <a:t>273</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a:solidFill>
                            <a:srgbClr val="000000"/>
                          </a:solidFill>
                          <a:effectLst/>
                          <a:latin typeface="Arial Narrow" pitchFamily="34" charset="0"/>
                        </a:rPr>
                        <a:t>0</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0</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7 902</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8 </a:t>
                      </a:r>
                      <a:r>
                        <a:rPr lang="en-ZA" sz="1600" b="0" i="0" u="none" strike="noStrike" dirty="0" smtClean="0">
                          <a:solidFill>
                            <a:srgbClr val="000000"/>
                          </a:solidFill>
                          <a:effectLst/>
                          <a:latin typeface="Arial Narrow" pitchFamily="34" charset="0"/>
                        </a:rPr>
                        <a:t>333</a:t>
                      </a:r>
                      <a:endParaRPr lang="en-ZA" sz="1600" b="0" i="0" u="none" strike="noStrike" dirty="0">
                        <a:solidFill>
                          <a:srgbClr val="000000"/>
                        </a:solidFill>
                        <a:effectLst/>
                        <a:latin typeface="Arial Narrow" pitchFamily="34" charset="0"/>
                      </a:endParaRPr>
                    </a:p>
                  </a:txBody>
                  <a:tcPr marL="9525" marR="9525" marT="9525" marB="0" anchor="b"/>
                </a:tc>
              </a:tr>
              <a:tr h="510439">
                <a:tc>
                  <a:txBody>
                    <a:bodyPr/>
                    <a:lstStyle/>
                    <a:p>
                      <a:pPr>
                        <a:spcAft>
                          <a:spcPts val="0"/>
                        </a:spcAft>
                      </a:pPr>
                      <a:r>
                        <a:rPr lang="en-GB" sz="1600" dirty="0">
                          <a:solidFill>
                            <a:schemeClr val="tx1"/>
                          </a:solidFill>
                          <a:effectLst/>
                          <a:latin typeface="Arial Narrow" pitchFamily="34" charset="0"/>
                        </a:rPr>
                        <a:t>Western Cape</a:t>
                      </a:r>
                      <a:endParaRPr lang="en-ZA" sz="1600" dirty="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anchor="ctr"/>
                </a:tc>
                <a:tc>
                  <a:txBody>
                    <a:bodyPr/>
                    <a:lstStyle/>
                    <a:p>
                      <a:pPr algn="r" fontAlgn="b"/>
                      <a:r>
                        <a:rPr lang="en-ZA" sz="1600" b="0" i="0" u="none" strike="noStrike" dirty="0">
                          <a:solidFill>
                            <a:srgbClr val="000000"/>
                          </a:solidFill>
                          <a:effectLst/>
                          <a:latin typeface="Arial Narrow" pitchFamily="34" charset="0"/>
                        </a:rPr>
                        <a:t>20 804</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20 988</a:t>
                      </a:r>
                    </a:p>
                  </a:txBody>
                  <a:tcPr marL="9525" marR="9525" marT="9525" marB="0" anchor="b"/>
                </a:tc>
                <a:tc>
                  <a:txBody>
                    <a:bodyPr/>
                    <a:lstStyle/>
                    <a:p>
                      <a:pPr algn="r" fontAlgn="b"/>
                      <a:r>
                        <a:rPr lang="en-ZA" sz="1600" b="0" i="0" u="none" strike="noStrike">
                          <a:solidFill>
                            <a:srgbClr val="000000"/>
                          </a:solidFill>
                          <a:effectLst/>
                          <a:latin typeface="Arial Narrow" pitchFamily="34" charset="0"/>
                        </a:rPr>
                        <a:t>16 305</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16 </a:t>
                      </a:r>
                      <a:r>
                        <a:rPr lang="en-ZA" sz="1600" b="0" i="0" u="none" strike="noStrike" dirty="0" smtClean="0">
                          <a:solidFill>
                            <a:srgbClr val="000000"/>
                          </a:solidFill>
                          <a:effectLst/>
                          <a:latin typeface="Arial Narrow" pitchFamily="34" charset="0"/>
                        </a:rPr>
                        <a:t>451</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a:solidFill>
                            <a:srgbClr val="000000"/>
                          </a:solidFill>
                          <a:effectLst/>
                          <a:latin typeface="Arial Narrow" pitchFamily="34" charset="0"/>
                        </a:rPr>
                        <a:t>6 573</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7 </a:t>
                      </a:r>
                      <a:r>
                        <a:rPr lang="en-ZA" sz="1600" b="0" i="0" u="none" strike="noStrike" dirty="0" smtClean="0">
                          <a:solidFill>
                            <a:srgbClr val="000000"/>
                          </a:solidFill>
                          <a:effectLst/>
                          <a:latin typeface="Arial Narrow" pitchFamily="34" charset="0"/>
                        </a:rPr>
                        <a:t>078</a:t>
                      </a:r>
                      <a:endParaRPr lang="en-ZA" sz="1600" b="0"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0" i="0" u="none" strike="noStrike">
                          <a:solidFill>
                            <a:srgbClr val="000000"/>
                          </a:solidFill>
                          <a:effectLst/>
                          <a:latin typeface="Arial Narrow" pitchFamily="34" charset="0"/>
                        </a:rPr>
                        <a:t>0</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2</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43 716</a:t>
                      </a:r>
                    </a:p>
                  </a:txBody>
                  <a:tcPr marL="9525" marR="9525" marT="9525" marB="0" anchor="b"/>
                </a:tc>
                <a:tc>
                  <a:txBody>
                    <a:bodyPr/>
                    <a:lstStyle/>
                    <a:p>
                      <a:pPr algn="r" fontAlgn="b"/>
                      <a:r>
                        <a:rPr lang="en-ZA" sz="1600" b="0" i="0" u="none" strike="noStrike" dirty="0">
                          <a:solidFill>
                            <a:srgbClr val="000000"/>
                          </a:solidFill>
                          <a:effectLst/>
                          <a:latin typeface="Arial Narrow" pitchFamily="34" charset="0"/>
                        </a:rPr>
                        <a:t>44 </a:t>
                      </a:r>
                      <a:r>
                        <a:rPr lang="en-ZA" sz="1600" b="0" i="0" u="none" strike="noStrike" dirty="0" smtClean="0">
                          <a:solidFill>
                            <a:srgbClr val="000000"/>
                          </a:solidFill>
                          <a:effectLst/>
                          <a:latin typeface="Arial Narrow" pitchFamily="34" charset="0"/>
                        </a:rPr>
                        <a:t>566</a:t>
                      </a:r>
                      <a:endParaRPr lang="en-ZA" sz="1600" b="0" i="0" u="none" strike="noStrike" dirty="0">
                        <a:solidFill>
                          <a:srgbClr val="000000"/>
                        </a:solidFill>
                        <a:effectLst/>
                        <a:latin typeface="Arial Narrow" pitchFamily="34" charset="0"/>
                      </a:endParaRPr>
                    </a:p>
                  </a:txBody>
                  <a:tcPr marL="9525" marR="9525" marT="9525" marB="0" anchor="b"/>
                </a:tc>
              </a:tr>
              <a:tr h="355706">
                <a:tc>
                  <a:txBody>
                    <a:bodyPr/>
                    <a:lstStyle/>
                    <a:p>
                      <a:pPr>
                        <a:spcAft>
                          <a:spcPts val="0"/>
                        </a:spcAft>
                      </a:pPr>
                      <a:r>
                        <a:rPr lang="en-GB" sz="1600" dirty="0">
                          <a:solidFill>
                            <a:schemeClr val="tx1"/>
                          </a:solidFill>
                          <a:effectLst/>
                          <a:latin typeface="Arial Narrow" pitchFamily="34" charset="0"/>
                        </a:rPr>
                        <a:t>National</a:t>
                      </a:r>
                      <a:endParaRPr lang="en-ZA" sz="1600" dirty="0">
                        <a:solidFill>
                          <a:schemeClr val="tx1"/>
                        </a:solidFill>
                        <a:effectLst/>
                        <a:latin typeface="Arial Narrow" panose="020B0606020202030204" pitchFamily="34" charset="0"/>
                        <a:ea typeface="Times New Roman"/>
                        <a:cs typeface="Arial" panose="020B0604020202020204" pitchFamily="34" charset="0"/>
                      </a:endParaRPr>
                    </a:p>
                  </a:txBody>
                  <a:tcPr marL="68580" marR="68580" marT="0" marB="0" anchor="ctr"/>
                </a:tc>
                <a:tc>
                  <a:txBody>
                    <a:bodyPr/>
                    <a:lstStyle/>
                    <a:p>
                      <a:pPr algn="r" fontAlgn="b"/>
                      <a:r>
                        <a:rPr lang="en-ZA" sz="1600" b="1" i="0" u="none" strike="noStrike" dirty="0">
                          <a:solidFill>
                            <a:srgbClr val="000000"/>
                          </a:solidFill>
                          <a:effectLst/>
                          <a:latin typeface="Arial Narrow" pitchFamily="34" charset="0"/>
                        </a:rPr>
                        <a:t>162 374</a:t>
                      </a:r>
                    </a:p>
                  </a:txBody>
                  <a:tcPr marL="9525" marR="9525" marT="9525" marB="0" anchor="b"/>
                </a:tc>
                <a:tc>
                  <a:txBody>
                    <a:bodyPr/>
                    <a:lstStyle/>
                    <a:p>
                      <a:pPr algn="r" fontAlgn="b"/>
                      <a:r>
                        <a:rPr lang="en-ZA" sz="1600" b="1" i="0" u="none" strike="noStrike" dirty="0">
                          <a:solidFill>
                            <a:srgbClr val="000000"/>
                          </a:solidFill>
                          <a:effectLst/>
                          <a:latin typeface="Arial Narrow" pitchFamily="34" charset="0"/>
                        </a:rPr>
                        <a:t>163 </a:t>
                      </a:r>
                      <a:r>
                        <a:rPr lang="en-ZA" sz="1600" b="1" i="0" u="none" strike="noStrike" dirty="0" smtClean="0">
                          <a:solidFill>
                            <a:srgbClr val="000000"/>
                          </a:solidFill>
                          <a:effectLst/>
                          <a:latin typeface="Arial Narrow" pitchFamily="34" charset="0"/>
                        </a:rPr>
                        <a:t>938</a:t>
                      </a:r>
                      <a:endParaRPr lang="en-ZA" sz="1600" b="1"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1" i="0" u="none" strike="noStrike" dirty="0">
                          <a:solidFill>
                            <a:srgbClr val="000000"/>
                          </a:solidFill>
                          <a:effectLst/>
                          <a:latin typeface="Arial Narrow" pitchFamily="34" charset="0"/>
                        </a:rPr>
                        <a:t>179 619</a:t>
                      </a:r>
                    </a:p>
                  </a:txBody>
                  <a:tcPr marL="9525" marR="9525" marT="9525" marB="0" anchor="b"/>
                </a:tc>
                <a:tc>
                  <a:txBody>
                    <a:bodyPr/>
                    <a:lstStyle/>
                    <a:p>
                      <a:pPr algn="r" fontAlgn="b"/>
                      <a:r>
                        <a:rPr lang="en-ZA" sz="1600" b="1" i="0" u="none" strike="noStrike" dirty="0">
                          <a:solidFill>
                            <a:srgbClr val="000000"/>
                          </a:solidFill>
                          <a:effectLst/>
                          <a:latin typeface="Arial Narrow" pitchFamily="34" charset="0"/>
                        </a:rPr>
                        <a:t>182 </a:t>
                      </a:r>
                      <a:r>
                        <a:rPr lang="en-ZA" sz="1600" b="1" i="0" u="none" strike="noStrike" dirty="0" smtClean="0">
                          <a:solidFill>
                            <a:srgbClr val="000000"/>
                          </a:solidFill>
                          <a:effectLst/>
                          <a:latin typeface="Arial Narrow" pitchFamily="34" charset="0"/>
                        </a:rPr>
                        <a:t>238</a:t>
                      </a:r>
                      <a:endParaRPr lang="en-ZA" sz="1600" b="1"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1" i="0" u="none" strike="noStrike" dirty="0">
                          <a:solidFill>
                            <a:srgbClr val="000000"/>
                          </a:solidFill>
                          <a:effectLst/>
                          <a:latin typeface="Arial Narrow" pitchFamily="34" charset="0"/>
                        </a:rPr>
                        <a:t>100 486</a:t>
                      </a:r>
                    </a:p>
                  </a:txBody>
                  <a:tcPr marL="9525" marR="9525" marT="9525" marB="0" anchor="b"/>
                </a:tc>
                <a:tc>
                  <a:txBody>
                    <a:bodyPr/>
                    <a:lstStyle/>
                    <a:p>
                      <a:pPr algn="r" fontAlgn="b"/>
                      <a:r>
                        <a:rPr lang="en-ZA" sz="1600" b="1" i="0" u="none" strike="noStrike" dirty="0" smtClean="0">
                          <a:solidFill>
                            <a:srgbClr val="000000"/>
                          </a:solidFill>
                          <a:effectLst/>
                          <a:latin typeface="Arial Narrow" pitchFamily="34" charset="0"/>
                        </a:rPr>
                        <a:t>110 047</a:t>
                      </a:r>
                      <a:endParaRPr lang="en-ZA" sz="1600" b="1" i="0" u="none" strike="noStrike" dirty="0">
                        <a:solidFill>
                          <a:srgbClr val="000000"/>
                        </a:solidFill>
                        <a:effectLst/>
                        <a:latin typeface="Arial Narrow" pitchFamily="34" charset="0"/>
                      </a:endParaRPr>
                    </a:p>
                  </a:txBody>
                  <a:tcPr marL="9525" marR="9525" marT="9525" marB="0" anchor="b"/>
                </a:tc>
                <a:tc>
                  <a:txBody>
                    <a:bodyPr/>
                    <a:lstStyle/>
                    <a:p>
                      <a:pPr algn="r" fontAlgn="b"/>
                      <a:r>
                        <a:rPr lang="en-ZA" sz="1600" b="1" i="0" u="none" strike="noStrike" dirty="0">
                          <a:solidFill>
                            <a:srgbClr val="000000"/>
                          </a:solidFill>
                          <a:effectLst/>
                          <a:latin typeface="Arial Narrow" pitchFamily="34" charset="0"/>
                        </a:rPr>
                        <a:t>68</a:t>
                      </a:r>
                    </a:p>
                  </a:txBody>
                  <a:tcPr marL="9525" marR="9525" marT="9525" marB="0" anchor="b"/>
                </a:tc>
                <a:tc>
                  <a:txBody>
                    <a:bodyPr/>
                    <a:lstStyle/>
                    <a:p>
                      <a:pPr algn="r" fontAlgn="b"/>
                      <a:r>
                        <a:rPr lang="en-ZA" sz="1600" b="1" i="0" u="none" strike="noStrike" dirty="0">
                          <a:solidFill>
                            <a:srgbClr val="000000"/>
                          </a:solidFill>
                          <a:effectLst/>
                          <a:latin typeface="Arial Narrow" pitchFamily="34" charset="0"/>
                        </a:rPr>
                        <a:t>73</a:t>
                      </a:r>
                    </a:p>
                  </a:txBody>
                  <a:tcPr marL="9525" marR="9525" marT="9525" marB="0" anchor="b"/>
                </a:tc>
                <a:tc>
                  <a:txBody>
                    <a:bodyPr/>
                    <a:lstStyle/>
                    <a:p>
                      <a:pPr algn="r" fontAlgn="b"/>
                      <a:r>
                        <a:rPr lang="en-ZA" sz="1600" b="1" i="0" u="none" strike="noStrike" dirty="0">
                          <a:solidFill>
                            <a:srgbClr val="000000"/>
                          </a:solidFill>
                          <a:effectLst/>
                          <a:latin typeface="Arial Narrow" pitchFamily="34" charset="0"/>
                        </a:rPr>
                        <a:t>442 672</a:t>
                      </a:r>
                    </a:p>
                  </a:txBody>
                  <a:tcPr marL="9525" marR="9525" marT="9525" marB="0" anchor="b"/>
                </a:tc>
                <a:tc>
                  <a:txBody>
                    <a:bodyPr/>
                    <a:lstStyle/>
                    <a:p>
                      <a:pPr algn="r" fontAlgn="b"/>
                      <a:r>
                        <a:rPr lang="en-ZA" sz="1600" b="1" i="0" u="none" strike="noStrike" dirty="0">
                          <a:solidFill>
                            <a:srgbClr val="000000"/>
                          </a:solidFill>
                          <a:effectLst/>
                          <a:latin typeface="Arial Narrow" pitchFamily="34" charset="0"/>
                        </a:rPr>
                        <a:t>456 </a:t>
                      </a:r>
                      <a:r>
                        <a:rPr lang="en-ZA" sz="1600" b="1" i="0" u="none" strike="noStrike" dirty="0" smtClean="0">
                          <a:solidFill>
                            <a:srgbClr val="000000"/>
                          </a:solidFill>
                          <a:effectLst/>
                          <a:latin typeface="Arial Narrow" pitchFamily="34" charset="0"/>
                        </a:rPr>
                        <a:t>437</a:t>
                      </a:r>
                      <a:endParaRPr lang="en-ZA" sz="1600" b="1" i="0" u="none" strike="noStrike" dirty="0">
                        <a:solidFill>
                          <a:srgbClr val="000000"/>
                        </a:solidFill>
                        <a:effectLst/>
                        <a:latin typeface="Arial Narrow" pitchFamily="34" charset="0"/>
                      </a:endParaRPr>
                    </a:p>
                  </a:txBody>
                  <a:tcPr marL="9525" marR="9525" marT="9525" marB="0" anchor="b"/>
                </a:tc>
              </a:tr>
            </a:tbl>
          </a:graphicData>
        </a:graphic>
      </p:graphicFrame>
    </p:spTree>
    <p:extLst>
      <p:ext uri="{BB962C8B-B14F-4D97-AF65-F5344CB8AC3E}">
        <p14:creationId xmlns:p14="http://schemas.microsoft.com/office/powerpoint/2010/main" xmlns="" val="1762729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96" y="0"/>
            <a:ext cx="7776864" cy="836712"/>
          </a:xfrm>
        </p:spPr>
        <p:txBody>
          <a:bodyPr>
            <a:normAutofit fontScale="90000"/>
          </a:bodyPr>
          <a:lstStyle/>
          <a:p>
            <a:r>
              <a:rPr lang="en-ZA" sz="2400" b="1" dirty="0" smtClean="0">
                <a:solidFill>
                  <a:srgbClr val="002060"/>
                </a:solidFill>
                <a:latin typeface="Arial" panose="020B0604020202020204" pitchFamily="34" charset="0"/>
                <a:cs typeface="Arial" panose="020B0604020202020204" pitchFamily="34" charset="0"/>
              </a:rPr>
              <a:t/>
            </a:r>
            <a:br>
              <a:rPr lang="en-ZA" sz="2400" b="1" dirty="0" smtClean="0">
                <a:solidFill>
                  <a:srgbClr val="002060"/>
                </a:solidFill>
                <a:latin typeface="Arial" panose="020B0604020202020204" pitchFamily="34" charset="0"/>
                <a:cs typeface="Arial" panose="020B0604020202020204" pitchFamily="34" charset="0"/>
              </a:rPr>
            </a:br>
            <a:r>
              <a:rPr lang="en-ZA" sz="2400" b="1" dirty="0">
                <a:solidFill>
                  <a:srgbClr val="002060"/>
                </a:solidFill>
                <a:latin typeface="Arial" panose="020B0604020202020204" pitchFamily="34" charset="0"/>
                <a:cs typeface="Arial" panose="020B0604020202020204" pitchFamily="34" charset="0"/>
              </a:rPr>
              <a:t/>
            </a:r>
            <a:br>
              <a:rPr lang="en-ZA" sz="2400" b="1" dirty="0">
                <a:solidFill>
                  <a:srgbClr val="002060"/>
                </a:solidFill>
                <a:latin typeface="Arial" panose="020B0604020202020204" pitchFamily="34" charset="0"/>
                <a:cs typeface="Arial" panose="020B0604020202020204" pitchFamily="34" charset="0"/>
              </a:rPr>
            </a:br>
            <a:r>
              <a:rPr lang="en-ZA" sz="2700" b="1" dirty="0" smtClean="0">
                <a:solidFill>
                  <a:schemeClr val="accent2">
                    <a:lumMod val="50000"/>
                  </a:schemeClr>
                </a:solidFill>
                <a:latin typeface="Arial Narrow" pitchFamily="34" charset="0"/>
                <a:cs typeface="Arial" panose="020B0604020202020204" pitchFamily="34" charset="0"/>
              </a:rPr>
              <a:t>COMPARISON NOVEMBER 2016 AND COMBINED RESULTS BASED ON QUALIFICATION TYPES</a:t>
            </a:r>
            <a:r>
              <a:rPr lang="en-ZA" sz="2700" dirty="0">
                <a:solidFill>
                  <a:srgbClr val="002060"/>
                </a:solidFill>
                <a:latin typeface="Arial Narrow" pitchFamily="34" charset="0"/>
              </a:rPr>
              <a:t/>
            </a:r>
            <a:br>
              <a:rPr lang="en-ZA" sz="2700" dirty="0">
                <a:solidFill>
                  <a:srgbClr val="002060"/>
                </a:solidFill>
                <a:latin typeface="Arial Narrow" pitchFamily="34" charset="0"/>
              </a:rPr>
            </a:br>
            <a:r>
              <a:rPr lang="en-ZA" sz="2700" dirty="0" smtClean="0">
                <a:latin typeface="Arial Narrow" pitchFamily="34" charset="0"/>
              </a:rPr>
              <a:t/>
            </a:r>
            <a:br>
              <a:rPr lang="en-ZA" sz="2700" dirty="0" smtClean="0">
                <a:latin typeface="Arial Narrow" pitchFamily="34" charset="0"/>
              </a:rPr>
            </a:br>
            <a:endParaRPr lang="en-ZA" sz="2700" dirty="0">
              <a:latin typeface="Arial Narrow" pitchFamily="34" charset="0"/>
            </a:endParaRPr>
          </a:p>
        </p:txBody>
      </p:sp>
      <p:graphicFrame>
        <p:nvGraphicFramePr>
          <p:cNvPr id="5" name="Chart 4"/>
          <p:cNvGraphicFramePr>
            <a:graphicFrameLocks noGrp="1"/>
          </p:cNvGraphicFramePr>
          <p:nvPr>
            <p:extLst>
              <p:ext uri="{D42A27DB-BD31-4B8C-83A1-F6EECF244321}">
                <p14:modId xmlns:p14="http://schemas.microsoft.com/office/powerpoint/2010/main" xmlns="" val="2609809643"/>
              </p:ext>
            </p:extLst>
          </p:nvPr>
        </p:nvGraphicFramePr>
        <p:xfrm>
          <a:off x="179512" y="764704"/>
          <a:ext cx="8712969" cy="5328592"/>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8880787" y="6589917"/>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13</a:t>
            </a:fld>
            <a:endParaRPr lang="en-US" sz="1200" b="1" dirty="0">
              <a:solidFill>
                <a:prstClr val="black"/>
              </a:solidFill>
            </a:endParaRPr>
          </a:p>
        </p:txBody>
      </p:sp>
    </p:spTree>
    <p:extLst>
      <p:ext uri="{BB962C8B-B14F-4D97-AF65-F5344CB8AC3E}">
        <p14:creationId xmlns:p14="http://schemas.microsoft.com/office/powerpoint/2010/main" xmlns="" val="1850726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496944" cy="908720"/>
          </a:xfrm>
        </p:spPr>
        <p:txBody>
          <a:bodyPr>
            <a:normAutofit fontScale="90000"/>
          </a:bodyPr>
          <a:lstStyle/>
          <a:p>
            <a:r>
              <a:rPr lang="en-GB" sz="2200" b="1" dirty="0" smtClean="0">
                <a:solidFill>
                  <a:srgbClr val="002060"/>
                </a:solidFill>
                <a:latin typeface="Arial" panose="020B0604020202020204" pitchFamily="34" charset="0"/>
                <a:cs typeface="Arial" panose="020B0604020202020204" pitchFamily="34" charset="0"/>
              </a:rPr>
              <a:t/>
            </a:r>
            <a:br>
              <a:rPr lang="en-GB" sz="2200" b="1" dirty="0" smtClean="0">
                <a:solidFill>
                  <a:srgbClr val="002060"/>
                </a:solidFill>
                <a:latin typeface="Arial" panose="020B0604020202020204" pitchFamily="34" charset="0"/>
                <a:cs typeface="Arial" panose="020B0604020202020204" pitchFamily="34" charset="0"/>
              </a:rPr>
            </a:br>
            <a:r>
              <a:rPr lang="en-GB" sz="2200" b="1" dirty="0">
                <a:solidFill>
                  <a:srgbClr val="002060"/>
                </a:solidFill>
                <a:latin typeface="Arial" panose="020B0604020202020204" pitchFamily="34" charset="0"/>
                <a:cs typeface="Arial" panose="020B0604020202020204" pitchFamily="34" charset="0"/>
              </a:rPr>
              <a:t/>
            </a:r>
            <a:br>
              <a:rPr lang="en-GB" sz="2200" b="1" dirty="0">
                <a:solidFill>
                  <a:srgbClr val="002060"/>
                </a:solidFill>
                <a:latin typeface="Arial" panose="020B0604020202020204" pitchFamily="34" charset="0"/>
                <a:cs typeface="Arial" panose="020B0604020202020204" pitchFamily="34" charset="0"/>
              </a:rPr>
            </a:br>
            <a:r>
              <a:rPr lang="en-GB" sz="2700" b="1" dirty="0" smtClean="0">
                <a:solidFill>
                  <a:schemeClr val="accent2">
                    <a:lumMod val="75000"/>
                  </a:schemeClr>
                </a:solidFill>
                <a:latin typeface="Arial Narrow" pitchFamily="34" charset="0"/>
                <a:cs typeface="Arial" panose="020B0604020202020204" pitchFamily="34" charset="0"/>
              </a:rPr>
              <a:t>COMPARISON OF PERFORMANCE IN SELECTED SUBJECTS</a:t>
            </a:r>
            <a:br>
              <a:rPr lang="en-GB" sz="2700" b="1" dirty="0" smtClean="0">
                <a:solidFill>
                  <a:schemeClr val="accent2">
                    <a:lumMod val="75000"/>
                  </a:schemeClr>
                </a:solidFill>
                <a:latin typeface="Arial Narrow" pitchFamily="34" charset="0"/>
                <a:cs typeface="Arial" panose="020B0604020202020204" pitchFamily="34" charset="0"/>
              </a:rPr>
            </a:br>
            <a:r>
              <a:rPr lang="en-GB" sz="2700" b="1" dirty="0" smtClean="0">
                <a:solidFill>
                  <a:schemeClr val="accent2">
                    <a:lumMod val="75000"/>
                  </a:schemeClr>
                </a:solidFill>
                <a:latin typeface="Arial Narrow" pitchFamily="34" charset="0"/>
                <a:cs typeface="Arial" panose="020B0604020202020204" pitchFamily="34" charset="0"/>
              </a:rPr>
              <a:t> COMBINED RESULTS (2015 AND 2016)</a:t>
            </a:r>
            <a:r>
              <a:rPr lang="en-ZA" sz="2700" b="1" dirty="0" smtClean="0">
                <a:solidFill>
                  <a:schemeClr val="accent2">
                    <a:lumMod val="75000"/>
                  </a:schemeClr>
                </a:solidFill>
                <a:latin typeface="Arial Narrow" pitchFamily="34" charset="0"/>
              </a:rPr>
              <a:t/>
            </a:r>
            <a:br>
              <a:rPr lang="en-ZA" sz="2700" b="1" dirty="0" smtClean="0">
                <a:solidFill>
                  <a:schemeClr val="accent2">
                    <a:lumMod val="75000"/>
                  </a:schemeClr>
                </a:solidFill>
                <a:latin typeface="Arial Narrow" pitchFamily="34" charset="0"/>
              </a:rPr>
            </a:br>
            <a:endParaRPr lang="en-ZA" sz="2700" b="1" dirty="0">
              <a:solidFill>
                <a:schemeClr val="accent2">
                  <a:lumMod val="75000"/>
                </a:schemeClr>
              </a:solidFill>
              <a:latin typeface="Arial Narrow"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546657224"/>
              </p:ext>
            </p:extLst>
          </p:nvPr>
        </p:nvGraphicFramePr>
        <p:xfrm>
          <a:off x="323529" y="1052736"/>
          <a:ext cx="8568951" cy="5282009"/>
        </p:xfrm>
        <a:graphic>
          <a:graphicData uri="http://schemas.openxmlformats.org/drawingml/2006/table">
            <a:tbl>
              <a:tblPr firstRow="1" firstCol="1" bandRow="1"/>
              <a:tblGrid>
                <a:gridCol w="3240359"/>
                <a:gridCol w="1008112"/>
                <a:gridCol w="936104"/>
                <a:gridCol w="864096"/>
                <a:gridCol w="576064"/>
                <a:gridCol w="864096"/>
                <a:gridCol w="621829"/>
                <a:gridCol w="458291"/>
              </a:tblGrid>
              <a:tr h="1901573">
                <a:tc>
                  <a:txBody>
                    <a:bodyPr/>
                    <a:lstStyle/>
                    <a:p>
                      <a:pPr algn="l" rtl="0" fontAlgn="ctr"/>
                      <a:r>
                        <a:rPr lang="en-ZA" sz="1800" b="1" i="0" u="none" strike="noStrike" dirty="0">
                          <a:solidFill>
                            <a:srgbClr val="000000"/>
                          </a:solidFill>
                          <a:effectLst/>
                          <a:latin typeface="Arial Narrow" panose="020B0606020202030204" pitchFamily="34" charset="0"/>
                        </a:rPr>
                        <a:t>Subject</a:t>
                      </a:r>
                    </a:p>
                  </a:txBody>
                  <a:tcPr marL="7383" marR="7383" marT="7383"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CD5B5"/>
                    </a:solidFill>
                  </a:tcPr>
                </a:tc>
                <a:tc>
                  <a:txBody>
                    <a:bodyPr/>
                    <a:lstStyle/>
                    <a:p>
                      <a:pPr algn="l" rtl="0" fontAlgn="ctr"/>
                      <a:r>
                        <a:rPr lang="en-ZA" sz="1800" b="1" i="0" u="none" strike="noStrike" dirty="0">
                          <a:solidFill>
                            <a:srgbClr val="000000"/>
                          </a:solidFill>
                          <a:effectLst/>
                          <a:latin typeface="Arial Narrow" panose="020B0606020202030204" pitchFamily="34" charset="0"/>
                        </a:rPr>
                        <a:t>Entered (2016/17)</a:t>
                      </a:r>
                    </a:p>
                  </a:txBody>
                  <a:tcPr marL="7383" marR="7383" marT="7383"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CD5B5"/>
                    </a:solidFill>
                  </a:tcPr>
                </a:tc>
                <a:tc>
                  <a:txBody>
                    <a:bodyPr/>
                    <a:lstStyle/>
                    <a:p>
                      <a:pPr algn="l" rtl="0" fontAlgn="ctr"/>
                      <a:r>
                        <a:rPr lang="en-ZA" sz="1800" b="1" i="0" u="none" strike="noStrike" dirty="0">
                          <a:solidFill>
                            <a:srgbClr val="000000"/>
                          </a:solidFill>
                          <a:effectLst/>
                          <a:latin typeface="Arial Narrow" panose="020B0606020202030204" pitchFamily="34" charset="0"/>
                        </a:rPr>
                        <a:t>Wrote (2016/17)</a:t>
                      </a:r>
                    </a:p>
                  </a:txBody>
                  <a:tcPr marL="7383" marR="7383" marT="7383"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CD5B5"/>
                    </a:solidFill>
                  </a:tcPr>
                </a:tc>
                <a:tc>
                  <a:txBody>
                    <a:bodyPr/>
                    <a:lstStyle/>
                    <a:p>
                      <a:pPr algn="l" rtl="0" fontAlgn="ctr"/>
                      <a:r>
                        <a:rPr lang="en-ZA" sz="1800" b="1" i="0" u="none" strike="noStrike" dirty="0">
                          <a:solidFill>
                            <a:srgbClr val="000000"/>
                          </a:solidFill>
                          <a:effectLst/>
                          <a:latin typeface="Arial Narrow" panose="020B0606020202030204" pitchFamily="34" charset="0"/>
                        </a:rPr>
                        <a:t>No. Achieved (2016/17)</a:t>
                      </a:r>
                    </a:p>
                  </a:txBody>
                  <a:tcPr marL="7383" marR="7383" marT="7383"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7E4BD"/>
                    </a:solidFill>
                  </a:tcPr>
                </a:tc>
                <a:tc>
                  <a:txBody>
                    <a:bodyPr/>
                    <a:lstStyle/>
                    <a:p>
                      <a:pPr algn="l" rtl="0" fontAlgn="ctr"/>
                      <a:r>
                        <a:rPr lang="en-ZA" sz="1800" b="1" i="0" u="none" strike="noStrike" dirty="0">
                          <a:solidFill>
                            <a:srgbClr val="000000"/>
                          </a:solidFill>
                          <a:effectLst/>
                          <a:latin typeface="Arial Narrow" panose="020B0606020202030204" pitchFamily="34" charset="0"/>
                        </a:rPr>
                        <a:t>% Achieved (2016/17)</a:t>
                      </a:r>
                    </a:p>
                  </a:txBody>
                  <a:tcPr marL="7383" marR="7383" marT="7383"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7E4BD"/>
                    </a:solidFill>
                  </a:tcPr>
                </a:tc>
                <a:tc>
                  <a:txBody>
                    <a:bodyPr/>
                    <a:lstStyle/>
                    <a:p>
                      <a:pPr algn="l" rtl="0" fontAlgn="ctr"/>
                      <a:r>
                        <a:rPr lang="en-ZA" sz="1800" b="1" i="0" u="none" strike="noStrike" dirty="0">
                          <a:solidFill>
                            <a:srgbClr val="000000"/>
                          </a:solidFill>
                          <a:effectLst/>
                          <a:latin typeface="Arial Narrow" panose="020B0606020202030204" pitchFamily="34" charset="0"/>
                        </a:rPr>
                        <a:t>Wrote (2015/16)</a:t>
                      </a:r>
                    </a:p>
                  </a:txBody>
                  <a:tcPr marL="7383" marR="7383" marT="7383"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20000"/>
                        <a:lumOff val="80000"/>
                      </a:schemeClr>
                    </a:solidFill>
                  </a:tcPr>
                </a:tc>
                <a:tc>
                  <a:txBody>
                    <a:bodyPr/>
                    <a:lstStyle/>
                    <a:p>
                      <a:pPr algn="l" rtl="0" fontAlgn="ctr"/>
                      <a:r>
                        <a:rPr lang="en-ZA" sz="1800" b="1" i="0" u="none" strike="noStrike" dirty="0">
                          <a:solidFill>
                            <a:srgbClr val="000000"/>
                          </a:solidFill>
                          <a:effectLst/>
                          <a:latin typeface="Arial Narrow" panose="020B0606020202030204" pitchFamily="34" charset="0"/>
                        </a:rPr>
                        <a:t>% Achieved (2015/16)</a:t>
                      </a:r>
                    </a:p>
                  </a:txBody>
                  <a:tcPr marL="7383" marR="7383" marT="7383"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20000"/>
                        <a:lumOff val="80000"/>
                      </a:schemeClr>
                    </a:solidFill>
                  </a:tcPr>
                </a:tc>
                <a:tc>
                  <a:txBody>
                    <a:bodyPr/>
                    <a:lstStyle/>
                    <a:p>
                      <a:pPr algn="l" rtl="0" fontAlgn="ctr"/>
                      <a:r>
                        <a:rPr lang="en-ZA" sz="1800" b="1" i="0" u="none" strike="noStrike" dirty="0">
                          <a:solidFill>
                            <a:srgbClr val="000000"/>
                          </a:solidFill>
                          <a:effectLst/>
                          <a:latin typeface="Arial Narrow" panose="020B0606020202030204" pitchFamily="34" charset="0"/>
                        </a:rPr>
                        <a:t>% Difference</a:t>
                      </a:r>
                    </a:p>
                  </a:txBody>
                  <a:tcPr marL="7383" marR="7383" marT="7383"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6">
                        <a:lumMod val="40000"/>
                        <a:lumOff val="60000"/>
                      </a:schemeClr>
                    </a:solidFill>
                  </a:tcPr>
                </a:tc>
              </a:tr>
              <a:tr h="275227">
                <a:tc>
                  <a:txBody>
                    <a:bodyPr/>
                    <a:lstStyle/>
                    <a:p>
                      <a:pPr algn="l" rtl="0" fontAlgn="ctr"/>
                      <a:r>
                        <a:rPr lang="en-ZA" sz="1800" b="1" i="0" u="none" strike="noStrike">
                          <a:solidFill>
                            <a:srgbClr val="000000"/>
                          </a:solidFill>
                          <a:effectLst/>
                          <a:latin typeface="Arial Narrow" panose="020B0606020202030204" pitchFamily="34" charset="0"/>
                        </a:rPr>
                        <a:t>Accounting</a:t>
                      </a:r>
                    </a:p>
                  </a:txBody>
                  <a:tcPr marL="7383" marR="7383" marT="73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5B5"/>
                    </a:solidFill>
                  </a:tcPr>
                </a:tc>
                <a:tc>
                  <a:txBody>
                    <a:bodyPr/>
                    <a:lstStyle/>
                    <a:p>
                      <a:pPr algn="ctr" rtl="0" fontAlgn="b"/>
                      <a:r>
                        <a:rPr lang="en-ZA" sz="1800" b="0" i="0" u="none" strike="noStrike" dirty="0">
                          <a:solidFill>
                            <a:srgbClr val="000000"/>
                          </a:solidFill>
                          <a:effectLst/>
                          <a:latin typeface="Arial Narrow" panose="020B0606020202030204" pitchFamily="34" charset="0"/>
                        </a:rPr>
                        <a:t>138 039</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b"/>
                      <a:r>
                        <a:rPr lang="en-ZA" sz="1800" b="0" i="0" u="none" strike="noStrike">
                          <a:solidFill>
                            <a:srgbClr val="000000"/>
                          </a:solidFill>
                          <a:effectLst/>
                          <a:latin typeface="Arial Narrow" panose="020B0606020202030204" pitchFamily="34" charset="0"/>
                        </a:rPr>
                        <a:t>130 413</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b"/>
                      <a:r>
                        <a:rPr lang="en-ZA" sz="1800" b="0" i="0" u="none" strike="noStrike">
                          <a:solidFill>
                            <a:srgbClr val="000000"/>
                          </a:solidFill>
                          <a:effectLst/>
                          <a:latin typeface="Arial Narrow" panose="020B0606020202030204" pitchFamily="34" charset="0"/>
                        </a:rPr>
                        <a:t>89 633</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69</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140 353</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61</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8</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r>
              <a:tr h="266888">
                <a:tc>
                  <a:txBody>
                    <a:bodyPr/>
                    <a:lstStyle/>
                    <a:p>
                      <a:pPr algn="l" rtl="0" fontAlgn="ctr"/>
                      <a:r>
                        <a:rPr lang="en-ZA" sz="1800" b="1" i="0" u="none" strike="noStrike">
                          <a:solidFill>
                            <a:srgbClr val="000000"/>
                          </a:solidFill>
                          <a:effectLst/>
                          <a:latin typeface="Arial Narrow" panose="020B0606020202030204" pitchFamily="34" charset="0"/>
                        </a:rPr>
                        <a:t>Afrikaans 1st Additional Language</a:t>
                      </a:r>
                    </a:p>
                  </a:txBody>
                  <a:tcPr marL="7383" marR="7383" marT="73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5B5"/>
                    </a:solidFill>
                  </a:tcPr>
                </a:tc>
                <a:tc>
                  <a:txBody>
                    <a:bodyPr/>
                    <a:lstStyle/>
                    <a:p>
                      <a:pPr algn="ctr" rtl="0" fontAlgn="b"/>
                      <a:r>
                        <a:rPr lang="en-ZA" sz="1800" b="0" i="0" u="none" strike="noStrike">
                          <a:solidFill>
                            <a:srgbClr val="000000"/>
                          </a:solidFill>
                          <a:effectLst/>
                          <a:latin typeface="Arial Narrow" panose="020B0606020202030204" pitchFamily="34" charset="0"/>
                        </a:rPr>
                        <a:t>85 427</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b"/>
                      <a:r>
                        <a:rPr lang="en-ZA" sz="1800" b="0" i="0" u="none" strike="noStrike" dirty="0">
                          <a:solidFill>
                            <a:srgbClr val="000000"/>
                          </a:solidFill>
                          <a:effectLst/>
                          <a:latin typeface="Arial Narrow" panose="020B0606020202030204" pitchFamily="34" charset="0"/>
                        </a:rPr>
                        <a:t>84 147</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b"/>
                      <a:r>
                        <a:rPr lang="en-ZA" sz="1800" b="0" i="0" u="none" strike="noStrike">
                          <a:solidFill>
                            <a:srgbClr val="000000"/>
                          </a:solidFill>
                          <a:effectLst/>
                          <a:latin typeface="Arial Narrow" panose="020B0606020202030204" pitchFamily="34" charset="0"/>
                        </a:rPr>
                        <a:t>75 754</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D"/>
                    </a:solidFill>
                  </a:tcPr>
                </a:tc>
                <a:tc>
                  <a:txBody>
                    <a:bodyPr/>
                    <a:lstStyle/>
                    <a:p>
                      <a:pPr algn="ctr" rtl="0" fontAlgn="b"/>
                      <a:r>
                        <a:rPr lang="en-ZA" sz="1800" b="0" i="0" u="none" strike="noStrike">
                          <a:solidFill>
                            <a:srgbClr val="000000"/>
                          </a:solidFill>
                          <a:effectLst/>
                          <a:latin typeface="Arial Narrow" panose="020B0606020202030204" pitchFamily="34" charset="0"/>
                        </a:rPr>
                        <a:t>90</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D"/>
                    </a:solidFill>
                  </a:tcPr>
                </a:tc>
                <a:tc>
                  <a:txBody>
                    <a:bodyPr/>
                    <a:lstStyle/>
                    <a:p>
                      <a:pPr algn="ctr" rtl="0" fontAlgn="b"/>
                      <a:r>
                        <a:rPr lang="en-ZA" sz="1800" b="0" i="0" u="none" strike="noStrike">
                          <a:solidFill>
                            <a:srgbClr val="000000"/>
                          </a:solidFill>
                          <a:effectLst/>
                          <a:latin typeface="Arial Narrow" panose="020B0606020202030204" pitchFamily="34" charset="0"/>
                        </a:rPr>
                        <a:t>87 200</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D"/>
                    </a:solidFill>
                  </a:tcPr>
                </a:tc>
                <a:tc>
                  <a:txBody>
                    <a:bodyPr/>
                    <a:lstStyle/>
                    <a:p>
                      <a:pPr algn="ctr" rtl="0" fontAlgn="b"/>
                      <a:r>
                        <a:rPr lang="en-ZA" sz="1800" b="0" i="0" u="none" strike="noStrike">
                          <a:solidFill>
                            <a:srgbClr val="000000"/>
                          </a:solidFill>
                          <a:effectLst/>
                          <a:latin typeface="Arial Narrow" panose="020B0606020202030204" pitchFamily="34" charset="0"/>
                        </a:rPr>
                        <a:t>92</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ADA"/>
                    </a:solidFill>
                  </a:tcPr>
                </a:tc>
                <a:tc>
                  <a:txBody>
                    <a:bodyPr/>
                    <a:lstStyle/>
                    <a:p>
                      <a:pPr algn="ctr" rtl="0" fontAlgn="b"/>
                      <a:r>
                        <a:rPr lang="en-ZA" sz="1800" b="0" i="0" u="none" strike="noStrike">
                          <a:solidFill>
                            <a:srgbClr val="000000"/>
                          </a:solidFill>
                          <a:effectLst/>
                          <a:latin typeface="Arial Narrow" panose="020B0606020202030204" pitchFamily="34" charset="0"/>
                        </a:rPr>
                        <a:t>-2</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ADA"/>
                    </a:solidFill>
                  </a:tcPr>
                </a:tc>
              </a:tr>
              <a:tr h="266888">
                <a:tc>
                  <a:txBody>
                    <a:bodyPr/>
                    <a:lstStyle/>
                    <a:p>
                      <a:pPr algn="l" rtl="0" fontAlgn="ctr"/>
                      <a:r>
                        <a:rPr lang="en-ZA" sz="1800" b="1" i="0" u="none" strike="noStrike">
                          <a:solidFill>
                            <a:srgbClr val="000000"/>
                          </a:solidFill>
                          <a:effectLst/>
                          <a:latin typeface="Arial Narrow" panose="020B0606020202030204" pitchFamily="34" charset="0"/>
                        </a:rPr>
                        <a:t>Agricultural Sciences</a:t>
                      </a:r>
                    </a:p>
                  </a:txBody>
                  <a:tcPr marL="7383" marR="7383" marT="73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5B5"/>
                    </a:solidFill>
                  </a:tcPr>
                </a:tc>
                <a:tc>
                  <a:txBody>
                    <a:bodyPr/>
                    <a:lstStyle/>
                    <a:p>
                      <a:pPr algn="ctr" rtl="0" fontAlgn="b"/>
                      <a:r>
                        <a:rPr lang="en-ZA" sz="1800" b="0" i="0" u="none" strike="noStrike">
                          <a:solidFill>
                            <a:srgbClr val="000000"/>
                          </a:solidFill>
                          <a:effectLst/>
                          <a:latin typeface="Arial Narrow" panose="020B0606020202030204" pitchFamily="34" charset="0"/>
                        </a:rPr>
                        <a:t>113 142</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b"/>
                      <a:r>
                        <a:rPr lang="en-ZA" sz="1800" b="0" i="0" u="none" strike="noStrike" dirty="0">
                          <a:solidFill>
                            <a:srgbClr val="000000"/>
                          </a:solidFill>
                          <a:effectLst/>
                          <a:latin typeface="Arial Narrow" panose="020B0606020202030204" pitchFamily="34" charset="0"/>
                        </a:rPr>
                        <a:t>107 748</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b"/>
                      <a:r>
                        <a:rPr lang="en-ZA" sz="1800" b="0" i="0" u="none" strike="noStrike">
                          <a:solidFill>
                            <a:srgbClr val="000000"/>
                          </a:solidFill>
                          <a:effectLst/>
                          <a:latin typeface="Arial Narrow" panose="020B0606020202030204" pitchFamily="34" charset="0"/>
                        </a:rPr>
                        <a:t>81 631</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76</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104 166</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77</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-1</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r>
              <a:tr h="266888">
                <a:tc>
                  <a:txBody>
                    <a:bodyPr/>
                    <a:lstStyle/>
                    <a:p>
                      <a:pPr algn="l" rtl="0" fontAlgn="ctr"/>
                      <a:r>
                        <a:rPr lang="en-ZA" sz="1800" b="1" i="0" u="none" strike="noStrike">
                          <a:solidFill>
                            <a:srgbClr val="000000"/>
                          </a:solidFill>
                          <a:effectLst/>
                          <a:latin typeface="Arial Narrow" panose="020B0606020202030204" pitchFamily="34" charset="0"/>
                        </a:rPr>
                        <a:t>Business Studies</a:t>
                      </a:r>
                    </a:p>
                  </a:txBody>
                  <a:tcPr marL="7383" marR="7383" marT="73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5B5"/>
                    </a:solidFill>
                  </a:tcPr>
                </a:tc>
                <a:tc>
                  <a:txBody>
                    <a:bodyPr/>
                    <a:lstStyle/>
                    <a:p>
                      <a:pPr algn="ctr" rtl="0" fontAlgn="b"/>
                      <a:r>
                        <a:rPr lang="en-ZA" sz="1800" b="0" i="0" u="none" strike="noStrike">
                          <a:solidFill>
                            <a:srgbClr val="000000"/>
                          </a:solidFill>
                          <a:effectLst/>
                          <a:latin typeface="Arial Narrow" panose="020B0606020202030204" pitchFamily="34" charset="0"/>
                        </a:rPr>
                        <a:t>249 296</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b"/>
                      <a:r>
                        <a:rPr lang="en-ZA" sz="1800" b="0" i="0" u="none" strike="noStrike">
                          <a:solidFill>
                            <a:srgbClr val="000000"/>
                          </a:solidFill>
                          <a:effectLst/>
                          <a:latin typeface="Arial Narrow" panose="020B0606020202030204" pitchFamily="34" charset="0"/>
                        </a:rPr>
                        <a:t>236 680</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b"/>
                      <a:r>
                        <a:rPr lang="en-ZA" sz="1800" b="0" i="0" u="none" strike="noStrike" dirty="0">
                          <a:solidFill>
                            <a:srgbClr val="000000"/>
                          </a:solidFill>
                          <a:effectLst/>
                          <a:latin typeface="Arial Narrow" panose="020B0606020202030204" pitchFamily="34" charset="0"/>
                        </a:rPr>
                        <a:t>174 501</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D"/>
                    </a:solidFill>
                  </a:tcPr>
                </a:tc>
                <a:tc>
                  <a:txBody>
                    <a:bodyPr/>
                    <a:lstStyle/>
                    <a:p>
                      <a:pPr algn="ctr" rtl="0" fontAlgn="b"/>
                      <a:r>
                        <a:rPr lang="en-ZA" sz="1800" b="0" i="0" u="none" strike="noStrike">
                          <a:solidFill>
                            <a:srgbClr val="000000"/>
                          </a:solidFill>
                          <a:effectLst/>
                          <a:latin typeface="Arial Narrow" panose="020B0606020202030204" pitchFamily="34" charset="0"/>
                        </a:rPr>
                        <a:t>74</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D"/>
                    </a:solidFill>
                  </a:tcPr>
                </a:tc>
                <a:tc>
                  <a:txBody>
                    <a:bodyPr/>
                    <a:lstStyle/>
                    <a:p>
                      <a:pPr algn="ctr" rtl="0" fontAlgn="b"/>
                      <a:r>
                        <a:rPr lang="en-ZA" sz="1800" b="0" i="0" u="none" strike="noStrike">
                          <a:solidFill>
                            <a:srgbClr val="000000"/>
                          </a:solidFill>
                          <a:effectLst/>
                          <a:latin typeface="Arial Narrow" panose="020B0606020202030204" pitchFamily="34" charset="0"/>
                        </a:rPr>
                        <a:t>248 015</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D"/>
                    </a:solidFill>
                  </a:tcPr>
                </a:tc>
                <a:tc>
                  <a:txBody>
                    <a:bodyPr/>
                    <a:lstStyle/>
                    <a:p>
                      <a:pPr algn="ctr" rtl="0" fontAlgn="b"/>
                      <a:r>
                        <a:rPr lang="en-ZA" sz="1800" b="0" i="0" u="none" strike="noStrike">
                          <a:solidFill>
                            <a:srgbClr val="000000"/>
                          </a:solidFill>
                          <a:effectLst/>
                          <a:latin typeface="Arial Narrow" panose="020B0606020202030204" pitchFamily="34" charset="0"/>
                        </a:rPr>
                        <a:t>76</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ADA"/>
                    </a:solidFill>
                  </a:tcPr>
                </a:tc>
                <a:tc>
                  <a:txBody>
                    <a:bodyPr/>
                    <a:lstStyle/>
                    <a:p>
                      <a:pPr algn="ctr" rtl="0" fontAlgn="b"/>
                      <a:r>
                        <a:rPr lang="en-ZA" sz="1800" b="0" i="0" u="none" strike="noStrike">
                          <a:solidFill>
                            <a:srgbClr val="000000"/>
                          </a:solidFill>
                          <a:effectLst/>
                          <a:latin typeface="Arial Narrow" panose="020B0606020202030204" pitchFamily="34" charset="0"/>
                        </a:rPr>
                        <a:t>-3</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ADA"/>
                    </a:solidFill>
                  </a:tcPr>
                </a:tc>
              </a:tr>
              <a:tr h="266888">
                <a:tc>
                  <a:txBody>
                    <a:bodyPr/>
                    <a:lstStyle/>
                    <a:p>
                      <a:pPr algn="l" rtl="0" fontAlgn="ctr"/>
                      <a:r>
                        <a:rPr lang="en-ZA" sz="1800" b="1" i="0" u="none" strike="noStrike">
                          <a:solidFill>
                            <a:srgbClr val="000000"/>
                          </a:solidFill>
                          <a:effectLst/>
                          <a:latin typeface="Arial Narrow" panose="020B0606020202030204" pitchFamily="34" charset="0"/>
                        </a:rPr>
                        <a:t>Economics</a:t>
                      </a:r>
                    </a:p>
                  </a:txBody>
                  <a:tcPr marL="7383" marR="7383" marT="73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5B5"/>
                    </a:solidFill>
                  </a:tcPr>
                </a:tc>
                <a:tc>
                  <a:txBody>
                    <a:bodyPr/>
                    <a:lstStyle/>
                    <a:p>
                      <a:pPr algn="ctr" rtl="0" fontAlgn="b"/>
                      <a:r>
                        <a:rPr lang="en-ZA" sz="1800" b="0" i="0" u="none" strike="noStrike">
                          <a:solidFill>
                            <a:srgbClr val="000000"/>
                          </a:solidFill>
                          <a:effectLst/>
                          <a:latin typeface="Arial Narrow" panose="020B0606020202030204" pitchFamily="34" charset="0"/>
                        </a:rPr>
                        <a:t>166 080</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b"/>
                      <a:r>
                        <a:rPr lang="en-ZA" sz="1800" b="0" i="0" u="none" strike="noStrike">
                          <a:solidFill>
                            <a:srgbClr val="000000"/>
                          </a:solidFill>
                          <a:effectLst/>
                          <a:latin typeface="Arial Narrow" panose="020B0606020202030204" pitchFamily="34" charset="0"/>
                        </a:rPr>
                        <a:t>156 940</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b"/>
                      <a:r>
                        <a:rPr lang="en-ZA" sz="1800" b="0" i="0" u="none" strike="noStrike" dirty="0">
                          <a:solidFill>
                            <a:srgbClr val="000000"/>
                          </a:solidFill>
                          <a:effectLst/>
                          <a:latin typeface="Arial Narrow" panose="020B0606020202030204" pitchFamily="34" charset="0"/>
                        </a:rPr>
                        <a:t>103 450</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66</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165 244</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69</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-3</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r>
              <a:tr h="266888">
                <a:tc>
                  <a:txBody>
                    <a:bodyPr/>
                    <a:lstStyle/>
                    <a:p>
                      <a:pPr algn="l" rtl="0" fontAlgn="ctr"/>
                      <a:r>
                        <a:rPr lang="en-ZA" sz="1800" b="1" i="0" u="none" strike="noStrike">
                          <a:solidFill>
                            <a:srgbClr val="000000"/>
                          </a:solidFill>
                          <a:effectLst/>
                          <a:latin typeface="Arial Narrow" panose="020B0606020202030204" pitchFamily="34" charset="0"/>
                        </a:rPr>
                        <a:t>English First Additional Language</a:t>
                      </a:r>
                    </a:p>
                  </a:txBody>
                  <a:tcPr marL="7383" marR="7383" marT="73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5B5"/>
                    </a:solidFill>
                  </a:tcPr>
                </a:tc>
                <a:tc>
                  <a:txBody>
                    <a:bodyPr/>
                    <a:lstStyle/>
                    <a:p>
                      <a:pPr algn="ctr" rtl="0" fontAlgn="b"/>
                      <a:r>
                        <a:rPr lang="en-ZA" sz="1800" b="0" i="0" u="none" strike="noStrike">
                          <a:solidFill>
                            <a:srgbClr val="000000"/>
                          </a:solidFill>
                          <a:effectLst/>
                          <a:latin typeface="Arial Narrow" panose="020B0606020202030204" pitchFamily="34" charset="0"/>
                        </a:rPr>
                        <a:t>565 760</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b"/>
                      <a:r>
                        <a:rPr lang="en-ZA" sz="1800" b="0" i="0" u="none" strike="noStrike">
                          <a:solidFill>
                            <a:srgbClr val="000000"/>
                          </a:solidFill>
                          <a:effectLst/>
                          <a:latin typeface="Arial Narrow" panose="020B0606020202030204" pitchFamily="34" charset="0"/>
                        </a:rPr>
                        <a:t>549 913</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b"/>
                      <a:r>
                        <a:rPr lang="en-ZA" sz="1800" b="0" i="0" u="none" strike="noStrike">
                          <a:solidFill>
                            <a:srgbClr val="000000"/>
                          </a:solidFill>
                          <a:effectLst/>
                          <a:latin typeface="Arial Narrow" panose="020B0606020202030204" pitchFamily="34" charset="0"/>
                        </a:rPr>
                        <a:t>533 818</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D"/>
                    </a:solidFill>
                  </a:tcPr>
                </a:tc>
                <a:tc>
                  <a:txBody>
                    <a:bodyPr/>
                    <a:lstStyle/>
                    <a:p>
                      <a:pPr algn="ctr" rtl="0" fontAlgn="b"/>
                      <a:r>
                        <a:rPr lang="en-ZA" sz="1800" b="0" i="0" u="none" strike="noStrike" dirty="0">
                          <a:solidFill>
                            <a:srgbClr val="000000"/>
                          </a:solidFill>
                          <a:effectLst/>
                          <a:latin typeface="Arial Narrow" panose="020B0606020202030204" pitchFamily="34" charset="0"/>
                        </a:rPr>
                        <a:t>97</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D"/>
                    </a:solidFill>
                  </a:tcPr>
                </a:tc>
                <a:tc>
                  <a:txBody>
                    <a:bodyPr/>
                    <a:lstStyle/>
                    <a:p>
                      <a:pPr algn="ctr" rtl="0" fontAlgn="b"/>
                      <a:r>
                        <a:rPr lang="en-ZA" sz="1800" b="0" i="0" u="none" strike="noStrike">
                          <a:solidFill>
                            <a:srgbClr val="000000"/>
                          </a:solidFill>
                          <a:effectLst/>
                          <a:latin typeface="Arial Narrow" panose="020B0606020202030204" pitchFamily="34" charset="0"/>
                        </a:rPr>
                        <a:t>544 587</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D"/>
                    </a:solidFill>
                  </a:tcPr>
                </a:tc>
                <a:tc>
                  <a:txBody>
                    <a:bodyPr/>
                    <a:lstStyle/>
                    <a:p>
                      <a:pPr algn="ctr" rtl="0" fontAlgn="b"/>
                      <a:r>
                        <a:rPr lang="en-ZA" sz="1800" b="0" i="0" u="none" strike="noStrike">
                          <a:solidFill>
                            <a:srgbClr val="000000"/>
                          </a:solidFill>
                          <a:effectLst/>
                          <a:latin typeface="Arial Narrow" panose="020B0606020202030204" pitchFamily="34" charset="0"/>
                        </a:rPr>
                        <a:t>97</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ADA"/>
                    </a:solidFill>
                  </a:tcPr>
                </a:tc>
                <a:tc>
                  <a:txBody>
                    <a:bodyPr/>
                    <a:lstStyle/>
                    <a:p>
                      <a:pPr algn="ctr" rtl="0" fontAlgn="b"/>
                      <a:r>
                        <a:rPr lang="en-ZA" sz="1800" b="0" i="0" u="none" strike="noStrike">
                          <a:solidFill>
                            <a:srgbClr val="000000"/>
                          </a:solidFill>
                          <a:effectLst/>
                          <a:latin typeface="Arial Narrow" panose="020B0606020202030204" pitchFamily="34" charset="0"/>
                        </a:rPr>
                        <a:t>0</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ADA"/>
                    </a:solidFill>
                  </a:tcPr>
                </a:tc>
              </a:tr>
              <a:tr h="266888">
                <a:tc>
                  <a:txBody>
                    <a:bodyPr/>
                    <a:lstStyle/>
                    <a:p>
                      <a:pPr algn="l" rtl="0" fontAlgn="ctr"/>
                      <a:r>
                        <a:rPr lang="en-ZA" sz="1800" b="1" i="0" u="none" strike="noStrike">
                          <a:solidFill>
                            <a:srgbClr val="000000"/>
                          </a:solidFill>
                          <a:effectLst/>
                          <a:latin typeface="Arial Narrow" panose="020B0606020202030204" pitchFamily="34" charset="0"/>
                        </a:rPr>
                        <a:t>Geography</a:t>
                      </a:r>
                    </a:p>
                  </a:txBody>
                  <a:tcPr marL="7383" marR="7383" marT="73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5B5"/>
                    </a:solidFill>
                  </a:tcPr>
                </a:tc>
                <a:tc>
                  <a:txBody>
                    <a:bodyPr/>
                    <a:lstStyle/>
                    <a:p>
                      <a:pPr algn="ctr" rtl="0" fontAlgn="b"/>
                      <a:r>
                        <a:rPr lang="en-ZA" sz="1800" b="0" i="0" u="none" strike="noStrike">
                          <a:solidFill>
                            <a:srgbClr val="000000"/>
                          </a:solidFill>
                          <a:effectLst/>
                          <a:latin typeface="Arial Narrow" panose="020B0606020202030204" pitchFamily="34" charset="0"/>
                        </a:rPr>
                        <a:t>322 376</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b"/>
                      <a:r>
                        <a:rPr lang="en-ZA" sz="1800" b="0" i="0" u="none" strike="noStrike">
                          <a:solidFill>
                            <a:srgbClr val="000000"/>
                          </a:solidFill>
                          <a:effectLst/>
                          <a:latin typeface="Arial Narrow" panose="020B0606020202030204" pitchFamily="34" charset="0"/>
                        </a:rPr>
                        <a:t>305 337</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b"/>
                      <a:r>
                        <a:rPr lang="en-ZA" sz="1800" b="0" i="0" u="none" strike="noStrike">
                          <a:solidFill>
                            <a:srgbClr val="000000"/>
                          </a:solidFill>
                          <a:effectLst/>
                          <a:latin typeface="Arial Narrow" panose="020B0606020202030204" pitchFamily="34" charset="0"/>
                        </a:rPr>
                        <a:t>233 900</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dirty="0">
                          <a:solidFill>
                            <a:srgbClr val="000000"/>
                          </a:solidFill>
                          <a:effectLst/>
                          <a:latin typeface="Arial Narrow" panose="020B0606020202030204" pitchFamily="34" charset="0"/>
                        </a:rPr>
                        <a:t>77</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303 659</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77</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-1</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r>
              <a:tr h="266888">
                <a:tc>
                  <a:txBody>
                    <a:bodyPr/>
                    <a:lstStyle/>
                    <a:p>
                      <a:pPr algn="l" rtl="0" fontAlgn="ctr"/>
                      <a:r>
                        <a:rPr lang="en-ZA" sz="1800" b="1" i="0" u="none" strike="noStrike">
                          <a:solidFill>
                            <a:srgbClr val="000000"/>
                          </a:solidFill>
                          <a:effectLst/>
                          <a:latin typeface="Arial Narrow" panose="020B0606020202030204" pitchFamily="34" charset="0"/>
                        </a:rPr>
                        <a:t>History</a:t>
                      </a:r>
                    </a:p>
                  </a:txBody>
                  <a:tcPr marL="7383" marR="7383" marT="73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5B5"/>
                    </a:solidFill>
                  </a:tcPr>
                </a:tc>
                <a:tc>
                  <a:txBody>
                    <a:bodyPr/>
                    <a:lstStyle/>
                    <a:p>
                      <a:pPr algn="ctr" rtl="0" fontAlgn="b"/>
                      <a:r>
                        <a:rPr lang="en-ZA" sz="1800" b="0" i="0" u="none" strike="noStrike">
                          <a:solidFill>
                            <a:srgbClr val="000000"/>
                          </a:solidFill>
                          <a:effectLst/>
                          <a:latin typeface="Arial Narrow" panose="020B0606020202030204" pitchFamily="34" charset="0"/>
                        </a:rPr>
                        <a:t>165 799</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b"/>
                      <a:r>
                        <a:rPr lang="en-ZA" sz="1800" b="0" i="0" u="none" strike="noStrike">
                          <a:solidFill>
                            <a:srgbClr val="000000"/>
                          </a:solidFill>
                          <a:effectLst/>
                          <a:latin typeface="Arial Narrow" panose="020B0606020202030204" pitchFamily="34" charset="0"/>
                        </a:rPr>
                        <a:t>158 491</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b"/>
                      <a:r>
                        <a:rPr lang="en-ZA" sz="1800" b="0" i="0" u="none" strike="noStrike">
                          <a:solidFill>
                            <a:srgbClr val="000000"/>
                          </a:solidFill>
                          <a:effectLst/>
                          <a:latin typeface="Arial Narrow" panose="020B0606020202030204" pitchFamily="34" charset="0"/>
                        </a:rPr>
                        <a:t>133 579</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D"/>
                    </a:solidFill>
                  </a:tcPr>
                </a:tc>
                <a:tc>
                  <a:txBody>
                    <a:bodyPr/>
                    <a:lstStyle/>
                    <a:p>
                      <a:pPr algn="ctr" rtl="0" fontAlgn="b"/>
                      <a:r>
                        <a:rPr lang="en-ZA" sz="1800" b="0" i="0" u="none" strike="noStrike">
                          <a:solidFill>
                            <a:srgbClr val="000000"/>
                          </a:solidFill>
                          <a:effectLst/>
                          <a:latin typeface="Arial Narrow" panose="020B0606020202030204" pitchFamily="34" charset="0"/>
                        </a:rPr>
                        <a:t>84</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D"/>
                    </a:solidFill>
                  </a:tcPr>
                </a:tc>
                <a:tc>
                  <a:txBody>
                    <a:bodyPr/>
                    <a:lstStyle/>
                    <a:p>
                      <a:pPr algn="ctr" rtl="0" fontAlgn="b"/>
                      <a:r>
                        <a:rPr lang="en-ZA" sz="1800" b="0" i="0" u="none" strike="noStrike" dirty="0">
                          <a:solidFill>
                            <a:srgbClr val="000000"/>
                          </a:solidFill>
                          <a:effectLst/>
                          <a:latin typeface="Arial Narrow" panose="020B0606020202030204" pitchFamily="34" charset="0"/>
                        </a:rPr>
                        <a:t>154 575</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D"/>
                    </a:solidFill>
                  </a:tcPr>
                </a:tc>
                <a:tc>
                  <a:txBody>
                    <a:bodyPr/>
                    <a:lstStyle/>
                    <a:p>
                      <a:pPr algn="ctr" rtl="0" fontAlgn="b"/>
                      <a:r>
                        <a:rPr lang="en-ZA" sz="1800" b="0" i="0" u="none" strike="noStrike">
                          <a:solidFill>
                            <a:srgbClr val="000000"/>
                          </a:solidFill>
                          <a:effectLst/>
                          <a:latin typeface="Arial Narrow" panose="020B0606020202030204" pitchFamily="34" charset="0"/>
                        </a:rPr>
                        <a:t>85</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ADA"/>
                    </a:solidFill>
                  </a:tcPr>
                </a:tc>
                <a:tc>
                  <a:txBody>
                    <a:bodyPr/>
                    <a:lstStyle/>
                    <a:p>
                      <a:pPr algn="ctr" rtl="0" fontAlgn="b"/>
                      <a:r>
                        <a:rPr lang="en-ZA" sz="1800" b="0" i="0" u="none" strike="noStrike">
                          <a:solidFill>
                            <a:srgbClr val="000000"/>
                          </a:solidFill>
                          <a:effectLst/>
                          <a:latin typeface="Arial Narrow" panose="020B0606020202030204" pitchFamily="34" charset="0"/>
                        </a:rPr>
                        <a:t>-0</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ADA"/>
                    </a:solidFill>
                  </a:tcPr>
                </a:tc>
              </a:tr>
              <a:tr h="266888">
                <a:tc>
                  <a:txBody>
                    <a:bodyPr/>
                    <a:lstStyle/>
                    <a:p>
                      <a:pPr algn="l" rtl="0" fontAlgn="ctr"/>
                      <a:r>
                        <a:rPr lang="en-ZA" sz="1800" b="1" i="0" u="none" strike="noStrike">
                          <a:solidFill>
                            <a:srgbClr val="000000"/>
                          </a:solidFill>
                          <a:effectLst/>
                          <a:latin typeface="Arial Narrow" panose="020B0606020202030204" pitchFamily="34" charset="0"/>
                        </a:rPr>
                        <a:t>Life Sciences</a:t>
                      </a:r>
                    </a:p>
                  </a:txBody>
                  <a:tcPr marL="7383" marR="7383" marT="73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5B5"/>
                    </a:solidFill>
                  </a:tcPr>
                </a:tc>
                <a:tc>
                  <a:txBody>
                    <a:bodyPr/>
                    <a:lstStyle/>
                    <a:p>
                      <a:pPr algn="ctr" rtl="0" fontAlgn="b"/>
                      <a:r>
                        <a:rPr lang="en-ZA" sz="1800" b="0" i="0" u="none" strike="noStrike">
                          <a:solidFill>
                            <a:srgbClr val="000000"/>
                          </a:solidFill>
                          <a:effectLst/>
                          <a:latin typeface="Arial Narrow" panose="020B0606020202030204" pitchFamily="34" charset="0"/>
                        </a:rPr>
                        <a:t>368 639</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b"/>
                      <a:r>
                        <a:rPr lang="en-ZA" sz="1800" b="0" i="0" u="none" strike="noStrike">
                          <a:solidFill>
                            <a:srgbClr val="000000"/>
                          </a:solidFill>
                          <a:effectLst/>
                          <a:latin typeface="Arial Narrow" panose="020B0606020202030204" pitchFamily="34" charset="0"/>
                        </a:rPr>
                        <a:t>350 441</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b"/>
                      <a:r>
                        <a:rPr lang="en-ZA" sz="1800" b="0" i="0" u="none" strike="noStrike">
                          <a:solidFill>
                            <a:srgbClr val="000000"/>
                          </a:solidFill>
                          <a:effectLst/>
                          <a:latin typeface="Arial Narrow" panose="020B0606020202030204" pitchFamily="34" charset="0"/>
                        </a:rPr>
                        <a:t>246 165</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70</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dirty="0">
                          <a:solidFill>
                            <a:srgbClr val="000000"/>
                          </a:solidFill>
                          <a:effectLst/>
                          <a:latin typeface="Arial Narrow" panose="020B0606020202030204" pitchFamily="34" charset="0"/>
                        </a:rPr>
                        <a:t>347 780</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71</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-1</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r>
              <a:tr h="266888">
                <a:tc>
                  <a:txBody>
                    <a:bodyPr/>
                    <a:lstStyle/>
                    <a:p>
                      <a:pPr algn="l" rtl="0" fontAlgn="ctr"/>
                      <a:r>
                        <a:rPr lang="en-ZA" sz="1800" b="1" i="0" u="none" strike="noStrike">
                          <a:solidFill>
                            <a:srgbClr val="000000"/>
                          </a:solidFill>
                          <a:effectLst/>
                          <a:latin typeface="Arial Narrow" panose="020B0606020202030204" pitchFamily="34" charset="0"/>
                        </a:rPr>
                        <a:t>Mathematical Literacy</a:t>
                      </a:r>
                    </a:p>
                  </a:txBody>
                  <a:tcPr marL="7383" marR="7383" marT="73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5B5"/>
                    </a:solidFill>
                  </a:tcPr>
                </a:tc>
                <a:tc>
                  <a:txBody>
                    <a:bodyPr/>
                    <a:lstStyle/>
                    <a:p>
                      <a:pPr algn="ctr" rtl="0" fontAlgn="b"/>
                      <a:r>
                        <a:rPr lang="en-ZA" sz="1800" b="0" i="0" u="none" strike="noStrike">
                          <a:solidFill>
                            <a:srgbClr val="000000"/>
                          </a:solidFill>
                          <a:effectLst/>
                          <a:latin typeface="Arial Narrow" panose="020B0606020202030204" pitchFamily="34" charset="0"/>
                        </a:rPr>
                        <a:t>389 894</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b"/>
                      <a:r>
                        <a:rPr lang="en-ZA" sz="1800" b="0" i="0" u="none" strike="noStrike">
                          <a:solidFill>
                            <a:srgbClr val="000000"/>
                          </a:solidFill>
                          <a:effectLst/>
                          <a:latin typeface="Arial Narrow" panose="020B0606020202030204" pitchFamily="34" charset="0"/>
                        </a:rPr>
                        <a:t>364 816</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b"/>
                      <a:r>
                        <a:rPr lang="en-ZA" sz="1800" b="0" i="0" u="none" strike="noStrike">
                          <a:solidFill>
                            <a:srgbClr val="000000"/>
                          </a:solidFill>
                          <a:effectLst/>
                          <a:latin typeface="Arial Narrow" panose="020B0606020202030204" pitchFamily="34" charset="0"/>
                        </a:rPr>
                        <a:t>262 797</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D"/>
                    </a:solidFill>
                  </a:tcPr>
                </a:tc>
                <a:tc>
                  <a:txBody>
                    <a:bodyPr/>
                    <a:lstStyle/>
                    <a:p>
                      <a:pPr algn="ctr" rtl="0" fontAlgn="b"/>
                      <a:r>
                        <a:rPr lang="en-ZA" sz="1800" b="0" i="0" u="none" strike="noStrike">
                          <a:solidFill>
                            <a:srgbClr val="000000"/>
                          </a:solidFill>
                          <a:effectLst/>
                          <a:latin typeface="Arial Narrow" panose="020B0606020202030204" pitchFamily="34" charset="0"/>
                        </a:rPr>
                        <a:t>72</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D"/>
                    </a:solidFill>
                  </a:tcPr>
                </a:tc>
                <a:tc>
                  <a:txBody>
                    <a:bodyPr/>
                    <a:lstStyle/>
                    <a:p>
                      <a:pPr algn="ctr" rtl="0" fontAlgn="b"/>
                      <a:r>
                        <a:rPr lang="en-ZA" sz="1800" b="0" i="0" u="none" strike="noStrike" dirty="0">
                          <a:solidFill>
                            <a:srgbClr val="000000"/>
                          </a:solidFill>
                          <a:effectLst/>
                          <a:latin typeface="Arial Narrow" panose="020B0606020202030204" pitchFamily="34" charset="0"/>
                        </a:rPr>
                        <a:t>388 227</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D"/>
                    </a:solidFill>
                  </a:tcPr>
                </a:tc>
                <a:tc>
                  <a:txBody>
                    <a:bodyPr/>
                    <a:lstStyle/>
                    <a:p>
                      <a:pPr algn="ctr" rtl="0" fontAlgn="b"/>
                      <a:r>
                        <a:rPr lang="en-ZA" sz="1800" b="0" i="0" u="none" strike="noStrike">
                          <a:solidFill>
                            <a:srgbClr val="000000"/>
                          </a:solidFill>
                          <a:effectLst/>
                          <a:latin typeface="Arial Narrow" panose="020B0606020202030204" pitchFamily="34" charset="0"/>
                        </a:rPr>
                        <a:t>72</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ADA"/>
                    </a:solidFill>
                  </a:tcPr>
                </a:tc>
                <a:tc>
                  <a:txBody>
                    <a:bodyPr/>
                    <a:lstStyle/>
                    <a:p>
                      <a:pPr algn="ctr" rtl="0" fontAlgn="b"/>
                      <a:r>
                        <a:rPr lang="en-ZA" sz="1800" b="0" i="0" u="none" strike="noStrike">
                          <a:solidFill>
                            <a:srgbClr val="000000"/>
                          </a:solidFill>
                          <a:effectLst/>
                          <a:latin typeface="Arial Narrow" panose="020B0606020202030204" pitchFamily="34" charset="0"/>
                        </a:rPr>
                        <a:t>0.3</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ADA"/>
                    </a:solidFill>
                  </a:tcPr>
                </a:tc>
              </a:tr>
              <a:tr h="266888">
                <a:tc>
                  <a:txBody>
                    <a:bodyPr/>
                    <a:lstStyle/>
                    <a:p>
                      <a:pPr algn="l" rtl="0" fontAlgn="ctr"/>
                      <a:r>
                        <a:rPr lang="en-ZA" sz="1800" b="1" i="0" u="none" strike="noStrike">
                          <a:solidFill>
                            <a:srgbClr val="000000"/>
                          </a:solidFill>
                          <a:effectLst/>
                          <a:latin typeface="Arial Narrow" panose="020B0606020202030204" pitchFamily="34" charset="0"/>
                        </a:rPr>
                        <a:t>Mathematics</a:t>
                      </a:r>
                    </a:p>
                  </a:txBody>
                  <a:tcPr marL="7383" marR="7383" marT="73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5B5"/>
                    </a:solidFill>
                  </a:tcPr>
                </a:tc>
                <a:tc>
                  <a:txBody>
                    <a:bodyPr/>
                    <a:lstStyle/>
                    <a:p>
                      <a:pPr algn="ctr" rtl="0" fontAlgn="b"/>
                      <a:r>
                        <a:rPr lang="en-ZA" sz="1800" b="0" i="0" u="none" strike="noStrike">
                          <a:solidFill>
                            <a:srgbClr val="000000"/>
                          </a:solidFill>
                          <a:effectLst/>
                          <a:latin typeface="Arial Narrow" panose="020B0606020202030204" pitchFamily="34" charset="0"/>
                        </a:rPr>
                        <a:t>285 825</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b"/>
                      <a:r>
                        <a:rPr lang="en-ZA" sz="1800" b="0" i="0" u="none" strike="noStrike">
                          <a:solidFill>
                            <a:srgbClr val="000000"/>
                          </a:solidFill>
                          <a:effectLst/>
                          <a:latin typeface="Arial Narrow" panose="020B0606020202030204" pitchFamily="34" charset="0"/>
                        </a:rPr>
                        <a:t>267 260</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b"/>
                      <a:r>
                        <a:rPr lang="en-ZA" sz="1800" b="0" i="0" u="none" strike="noStrike">
                          <a:solidFill>
                            <a:srgbClr val="000000"/>
                          </a:solidFill>
                          <a:effectLst/>
                          <a:latin typeface="Arial Narrow" panose="020B0606020202030204" pitchFamily="34" charset="0"/>
                        </a:rPr>
                        <a:t>137 064</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51</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261 684</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dirty="0">
                          <a:solidFill>
                            <a:srgbClr val="000000"/>
                          </a:solidFill>
                          <a:effectLst/>
                          <a:latin typeface="Arial Narrow" panose="020B0606020202030204" pitchFamily="34" charset="0"/>
                        </a:rPr>
                        <a:t>50</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c>
                  <a:txBody>
                    <a:bodyPr/>
                    <a:lstStyle/>
                    <a:p>
                      <a:pPr algn="ctr" rtl="0" fontAlgn="b"/>
                      <a:r>
                        <a:rPr lang="en-ZA" sz="1800" b="0" i="0" u="none" strike="noStrike">
                          <a:solidFill>
                            <a:srgbClr val="000000"/>
                          </a:solidFill>
                          <a:effectLst/>
                          <a:latin typeface="Arial Narrow" panose="020B0606020202030204" pitchFamily="34" charset="0"/>
                        </a:rPr>
                        <a:t>1.6</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C1DA"/>
                    </a:solidFill>
                  </a:tcPr>
                </a:tc>
              </a:tr>
              <a:tr h="266888">
                <a:tc>
                  <a:txBody>
                    <a:bodyPr/>
                    <a:lstStyle/>
                    <a:p>
                      <a:pPr algn="l" rtl="0" fontAlgn="ctr"/>
                      <a:r>
                        <a:rPr lang="en-ZA" sz="1800" b="1" i="0" u="none" strike="noStrike">
                          <a:solidFill>
                            <a:srgbClr val="000000"/>
                          </a:solidFill>
                          <a:effectLst/>
                          <a:latin typeface="Arial Narrow" panose="020B0606020202030204" pitchFamily="34" charset="0"/>
                        </a:rPr>
                        <a:t>Physical Sciences</a:t>
                      </a:r>
                    </a:p>
                  </a:txBody>
                  <a:tcPr marL="7383" marR="7383" marT="7383"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5B5"/>
                    </a:solidFill>
                  </a:tcPr>
                </a:tc>
                <a:tc>
                  <a:txBody>
                    <a:bodyPr/>
                    <a:lstStyle/>
                    <a:p>
                      <a:pPr algn="ctr" rtl="0" fontAlgn="b"/>
                      <a:r>
                        <a:rPr lang="en-ZA" sz="1800" b="0" i="0" u="none" strike="noStrike">
                          <a:solidFill>
                            <a:srgbClr val="000000"/>
                          </a:solidFill>
                          <a:effectLst/>
                          <a:latin typeface="Arial Narrow" panose="020B0606020202030204" pitchFamily="34" charset="0"/>
                        </a:rPr>
                        <a:t>204 970</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b"/>
                      <a:r>
                        <a:rPr lang="en-ZA" sz="1800" b="0" i="0" u="none" strike="noStrike">
                          <a:solidFill>
                            <a:srgbClr val="000000"/>
                          </a:solidFill>
                          <a:effectLst/>
                          <a:latin typeface="Arial Narrow" panose="020B0606020202030204" pitchFamily="34" charset="0"/>
                        </a:rPr>
                        <a:t>193 073</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b"/>
                      <a:r>
                        <a:rPr lang="en-ZA" sz="1800" b="0" i="0" u="none" strike="noStrike">
                          <a:solidFill>
                            <a:srgbClr val="000000"/>
                          </a:solidFill>
                          <a:effectLst/>
                          <a:latin typeface="Arial Narrow" panose="020B0606020202030204" pitchFamily="34" charset="0"/>
                        </a:rPr>
                        <a:t>119 878</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D"/>
                    </a:solidFill>
                  </a:tcPr>
                </a:tc>
                <a:tc>
                  <a:txBody>
                    <a:bodyPr/>
                    <a:lstStyle/>
                    <a:p>
                      <a:pPr algn="ctr" rtl="0" fontAlgn="b"/>
                      <a:r>
                        <a:rPr lang="en-ZA" sz="1800" b="0" i="0" u="none" strike="noStrike">
                          <a:solidFill>
                            <a:srgbClr val="000000"/>
                          </a:solidFill>
                          <a:effectLst/>
                          <a:latin typeface="Arial Narrow" panose="020B0606020202030204" pitchFamily="34" charset="0"/>
                        </a:rPr>
                        <a:t>62</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D"/>
                    </a:solidFill>
                  </a:tcPr>
                </a:tc>
                <a:tc>
                  <a:txBody>
                    <a:bodyPr/>
                    <a:lstStyle/>
                    <a:p>
                      <a:pPr algn="ctr" rtl="0" fontAlgn="b"/>
                      <a:r>
                        <a:rPr lang="en-ZA" sz="1800" b="0" i="0" u="none" strike="noStrike">
                          <a:solidFill>
                            <a:srgbClr val="000000"/>
                          </a:solidFill>
                          <a:effectLst/>
                          <a:latin typeface="Arial Narrow" panose="020B0606020202030204" pitchFamily="34" charset="0"/>
                        </a:rPr>
                        <a:t>191 711</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7E4BD"/>
                    </a:solidFill>
                  </a:tcPr>
                </a:tc>
                <a:tc>
                  <a:txBody>
                    <a:bodyPr/>
                    <a:lstStyle/>
                    <a:p>
                      <a:pPr algn="ctr" rtl="0" fontAlgn="b"/>
                      <a:r>
                        <a:rPr lang="en-ZA" sz="1800" b="0" i="0" u="none" strike="noStrike" dirty="0">
                          <a:solidFill>
                            <a:srgbClr val="000000"/>
                          </a:solidFill>
                          <a:effectLst/>
                          <a:latin typeface="Arial Narrow" panose="020B0606020202030204" pitchFamily="34" charset="0"/>
                        </a:rPr>
                        <a:t>60</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ADA"/>
                    </a:solidFill>
                  </a:tcPr>
                </a:tc>
                <a:tc>
                  <a:txBody>
                    <a:bodyPr/>
                    <a:lstStyle/>
                    <a:p>
                      <a:pPr algn="ctr" rtl="0" fontAlgn="b"/>
                      <a:r>
                        <a:rPr lang="en-ZA" sz="1800" b="0" i="0" u="none" strike="noStrike" dirty="0">
                          <a:solidFill>
                            <a:srgbClr val="000000"/>
                          </a:solidFill>
                          <a:effectLst/>
                          <a:latin typeface="Arial Narrow" panose="020B0606020202030204" pitchFamily="34" charset="0"/>
                        </a:rPr>
                        <a:t>2.6</a:t>
                      </a:r>
                    </a:p>
                  </a:txBody>
                  <a:tcPr marL="7383" marR="7383" marT="7383"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ADA"/>
                    </a:solidFill>
                  </a:tcPr>
                </a:tc>
              </a:tr>
            </a:tbl>
          </a:graphicData>
        </a:graphic>
      </p:graphicFrame>
      <p:sp>
        <p:nvSpPr>
          <p:cNvPr id="3" name="Rectangle 2"/>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14</a:t>
            </a:fld>
            <a:endParaRPr lang="en-US" sz="1200" b="1" dirty="0">
              <a:solidFill>
                <a:prstClr val="black"/>
              </a:solidFill>
            </a:endParaRPr>
          </a:p>
        </p:txBody>
      </p:sp>
    </p:spTree>
    <p:extLst>
      <p:ext uri="{BB962C8B-B14F-4D97-AF65-F5344CB8AC3E}">
        <p14:creationId xmlns:p14="http://schemas.microsoft.com/office/powerpoint/2010/main" xmlns="" val="3861343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29600" cy="648071"/>
          </a:xfrm>
        </p:spPr>
        <p:txBody>
          <a:bodyPr>
            <a:normAutofit fontScale="90000"/>
          </a:bodyPr>
          <a:lstStyle/>
          <a:p>
            <a:r>
              <a:rPr lang="en-ZA" sz="4000" b="1" dirty="0" smtClean="0">
                <a:solidFill>
                  <a:schemeClr val="accent2">
                    <a:lumMod val="50000"/>
                  </a:schemeClr>
                </a:solidFill>
                <a:latin typeface="Arial Narrow" panose="020B0606020202030204" pitchFamily="34" charset="0"/>
              </a:rPr>
              <a:t>SUMMARY OF GAINS</a:t>
            </a:r>
            <a:endParaRPr lang="en-ZA" sz="4000" b="1" dirty="0">
              <a:solidFill>
                <a:schemeClr val="accent2">
                  <a:lumMod val="50000"/>
                </a:schemeClr>
              </a:solidFill>
              <a:latin typeface="Arial Narrow" panose="020B0606020202030204" pitchFamily="34" charset="0"/>
            </a:endParaRPr>
          </a:p>
        </p:txBody>
      </p:sp>
      <p:sp>
        <p:nvSpPr>
          <p:cNvPr id="3" name="Content Placeholder 2"/>
          <p:cNvSpPr>
            <a:spLocks noGrp="1"/>
          </p:cNvSpPr>
          <p:nvPr>
            <p:ph idx="1"/>
          </p:nvPr>
        </p:nvSpPr>
        <p:spPr>
          <a:xfrm>
            <a:off x="179512" y="980728"/>
            <a:ext cx="8712968" cy="5472608"/>
          </a:xfrm>
        </p:spPr>
        <p:txBody>
          <a:bodyPr>
            <a:noAutofit/>
          </a:bodyPr>
          <a:lstStyle/>
          <a:p>
            <a:pPr marL="444500" lvl="1" indent="-444500" algn="just">
              <a:spcAft>
                <a:spcPts val="1800"/>
              </a:spcAft>
              <a:buFont typeface="+mj-lt"/>
              <a:buAutoNum type="alphaLcParenR"/>
            </a:pPr>
            <a:r>
              <a:rPr lang="en-US" sz="2400" dirty="0" smtClean="0">
                <a:latin typeface="Arial Narrow" panose="020B0606020202030204" pitchFamily="34" charset="0"/>
              </a:rPr>
              <a:t>The </a:t>
            </a:r>
            <a:r>
              <a:rPr lang="en-US" sz="2400" dirty="0">
                <a:latin typeface="Arial Narrow" panose="020B0606020202030204" pitchFamily="34" charset="0"/>
              </a:rPr>
              <a:t>total number of candidates that achieved the NSC has increased from </a:t>
            </a:r>
            <a:r>
              <a:rPr lang="en-US" sz="2400" b="1" dirty="0" smtClean="0">
                <a:latin typeface="Arial Narrow" panose="020B0606020202030204" pitchFamily="34" charset="0"/>
              </a:rPr>
              <a:t>442 672 </a:t>
            </a:r>
            <a:r>
              <a:rPr lang="en-US" sz="2400" dirty="0">
                <a:latin typeface="Arial Narrow" panose="020B0606020202030204" pitchFamily="34" charset="0"/>
              </a:rPr>
              <a:t>to</a:t>
            </a:r>
            <a:r>
              <a:rPr lang="en-US" sz="2400" b="1" dirty="0">
                <a:latin typeface="Arial Narrow" panose="020B0606020202030204" pitchFamily="34" charset="0"/>
              </a:rPr>
              <a:t> </a:t>
            </a:r>
            <a:r>
              <a:rPr lang="en-US" sz="2400" b="1" dirty="0" smtClean="0">
                <a:latin typeface="Arial Narrow" panose="020B0606020202030204" pitchFamily="34" charset="0"/>
              </a:rPr>
              <a:t>456 437</a:t>
            </a:r>
            <a:r>
              <a:rPr lang="en-US" sz="2400" dirty="0" smtClean="0">
                <a:latin typeface="Arial Narrow" panose="020B0606020202030204" pitchFamily="34" charset="0"/>
              </a:rPr>
              <a:t>, </a:t>
            </a:r>
            <a:r>
              <a:rPr lang="en-US" sz="2400" dirty="0">
                <a:latin typeface="Arial Narrow" panose="020B0606020202030204" pitchFamily="34" charset="0"/>
              </a:rPr>
              <a:t>an increase of </a:t>
            </a:r>
            <a:r>
              <a:rPr lang="en-US" sz="2400" b="1" dirty="0">
                <a:latin typeface="Arial Narrow" panose="020B0606020202030204" pitchFamily="34" charset="0"/>
              </a:rPr>
              <a:t>  </a:t>
            </a:r>
            <a:r>
              <a:rPr lang="en-US" sz="2400" b="1" dirty="0" smtClean="0">
                <a:latin typeface="Arial Narrow" panose="020B0606020202030204" pitchFamily="34" charset="0"/>
              </a:rPr>
              <a:t>13 765 </a:t>
            </a:r>
            <a:r>
              <a:rPr lang="en-US" sz="2400" dirty="0">
                <a:latin typeface="Arial Narrow" panose="020B0606020202030204" pitchFamily="34" charset="0"/>
              </a:rPr>
              <a:t>candidates.</a:t>
            </a:r>
          </a:p>
          <a:p>
            <a:pPr marL="444500" lvl="1" indent="-444500" algn="just">
              <a:spcAft>
                <a:spcPts val="1800"/>
              </a:spcAft>
              <a:buFont typeface="+mj-lt"/>
              <a:buAutoNum type="alphaLcParenR"/>
            </a:pPr>
            <a:r>
              <a:rPr lang="en-US" sz="2400" dirty="0" smtClean="0">
                <a:latin typeface="Arial Narrow" panose="020B0606020202030204" pitchFamily="34" charset="0"/>
              </a:rPr>
              <a:t>The </a:t>
            </a:r>
            <a:r>
              <a:rPr lang="en-US" sz="2400" dirty="0">
                <a:latin typeface="Arial Narrow" panose="020B0606020202030204" pitchFamily="34" charset="0"/>
              </a:rPr>
              <a:t>total number of candidates that obtained the Higher Certificate has increased from </a:t>
            </a:r>
            <a:r>
              <a:rPr lang="en-US" sz="2400" b="1" dirty="0" smtClean="0">
                <a:latin typeface="Arial Narrow" panose="020B0606020202030204" pitchFamily="34" charset="0"/>
              </a:rPr>
              <a:t>100 486</a:t>
            </a:r>
            <a:r>
              <a:rPr lang="en-US" sz="2400" dirty="0" smtClean="0">
                <a:latin typeface="Arial Narrow" panose="020B0606020202030204" pitchFamily="34" charset="0"/>
              </a:rPr>
              <a:t> </a:t>
            </a:r>
            <a:r>
              <a:rPr lang="en-US" sz="2400" dirty="0">
                <a:latin typeface="Arial Narrow" panose="020B0606020202030204" pitchFamily="34" charset="0"/>
              </a:rPr>
              <a:t>to </a:t>
            </a:r>
            <a:r>
              <a:rPr lang="en-US" sz="2400" b="1" dirty="0" smtClean="0">
                <a:latin typeface="Arial Narrow" panose="020B0606020202030204" pitchFamily="34" charset="0"/>
              </a:rPr>
              <a:t>110 047, </a:t>
            </a:r>
            <a:r>
              <a:rPr lang="en-US" sz="2400" dirty="0">
                <a:latin typeface="Arial Narrow" panose="020B0606020202030204" pitchFamily="34" charset="0"/>
              </a:rPr>
              <a:t>an increase</a:t>
            </a:r>
            <a:r>
              <a:rPr lang="en-US" sz="2400" b="1" dirty="0">
                <a:latin typeface="Arial Narrow" panose="020B0606020202030204" pitchFamily="34" charset="0"/>
              </a:rPr>
              <a:t> </a:t>
            </a:r>
            <a:r>
              <a:rPr lang="en-US" sz="2400" dirty="0">
                <a:latin typeface="Arial Narrow" panose="020B0606020202030204" pitchFamily="34" charset="0"/>
              </a:rPr>
              <a:t>of </a:t>
            </a:r>
            <a:r>
              <a:rPr lang="en-US" sz="2400" b="1" dirty="0" smtClean="0">
                <a:latin typeface="Arial Narrow" panose="020B0606020202030204" pitchFamily="34" charset="0"/>
              </a:rPr>
              <a:t>9 561</a:t>
            </a:r>
            <a:r>
              <a:rPr lang="en-US" sz="2400" dirty="0" smtClean="0">
                <a:latin typeface="Arial Narrow" panose="020B0606020202030204" pitchFamily="34" charset="0"/>
              </a:rPr>
              <a:t> </a:t>
            </a:r>
            <a:r>
              <a:rPr lang="en-US" sz="2400" dirty="0">
                <a:latin typeface="Arial Narrow" panose="020B0606020202030204" pitchFamily="34" charset="0"/>
              </a:rPr>
              <a:t>candidates</a:t>
            </a:r>
            <a:r>
              <a:rPr lang="en-US" sz="2400" b="1" dirty="0">
                <a:latin typeface="Arial Narrow" panose="020B0606020202030204" pitchFamily="34" charset="0"/>
              </a:rPr>
              <a:t>.</a:t>
            </a:r>
            <a:endParaRPr lang="en-US" sz="2400" dirty="0">
              <a:latin typeface="Arial Narrow" panose="020B0606020202030204" pitchFamily="34" charset="0"/>
            </a:endParaRPr>
          </a:p>
          <a:p>
            <a:pPr marL="444500" lvl="1" indent="-444500" algn="just">
              <a:spcAft>
                <a:spcPts val="1800"/>
              </a:spcAft>
              <a:buFont typeface="+mj-lt"/>
              <a:buAutoNum type="alphaLcParenR"/>
            </a:pPr>
            <a:r>
              <a:rPr lang="en-US" sz="2400" dirty="0" smtClean="0">
                <a:latin typeface="Arial Narrow" panose="020B0606020202030204" pitchFamily="34" charset="0"/>
              </a:rPr>
              <a:t>The </a:t>
            </a:r>
            <a:r>
              <a:rPr lang="en-US" sz="2400" dirty="0">
                <a:latin typeface="Arial Narrow" panose="020B0606020202030204" pitchFamily="34" charset="0"/>
              </a:rPr>
              <a:t>number of candidates who obtained admission to Diploma studies has increased from </a:t>
            </a:r>
            <a:r>
              <a:rPr lang="en-US" sz="2400" b="1" dirty="0" smtClean="0">
                <a:latin typeface="Arial Narrow" panose="020B0606020202030204" pitchFamily="34" charset="0"/>
              </a:rPr>
              <a:t>179</a:t>
            </a:r>
            <a:r>
              <a:rPr lang="en-US" sz="2400" b="1" dirty="0">
                <a:latin typeface="Arial Narrow" panose="020B0606020202030204" pitchFamily="34" charset="0"/>
              </a:rPr>
              <a:t> </a:t>
            </a:r>
            <a:r>
              <a:rPr lang="en-US" sz="2400" b="1" dirty="0" smtClean="0">
                <a:latin typeface="Arial Narrow" panose="020B0606020202030204" pitchFamily="34" charset="0"/>
              </a:rPr>
              <a:t>619 </a:t>
            </a:r>
            <a:r>
              <a:rPr lang="en-US" sz="2400" dirty="0">
                <a:latin typeface="Arial Narrow" panose="020B0606020202030204" pitchFamily="34" charset="0"/>
              </a:rPr>
              <a:t>to </a:t>
            </a:r>
            <a:r>
              <a:rPr lang="en-US" sz="2400" b="1" dirty="0" smtClean="0">
                <a:latin typeface="Arial Narrow" panose="020B0606020202030204" pitchFamily="34" charset="0"/>
              </a:rPr>
              <a:t>182 238, </a:t>
            </a:r>
            <a:r>
              <a:rPr lang="en-US" sz="2400" dirty="0">
                <a:latin typeface="Arial Narrow" panose="020B0606020202030204" pitchFamily="34" charset="0"/>
              </a:rPr>
              <a:t>which is an additional </a:t>
            </a:r>
            <a:r>
              <a:rPr lang="en-US" sz="2400" b="1" dirty="0">
                <a:latin typeface="Arial Narrow" panose="020B0606020202030204" pitchFamily="34" charset="0"/>
              </a:rPr>
              <a:t>2 6</a:t>
            </a:r>
            <a:r>
              <a:rPr lang="en-US" sz="2400" b="1" dirty="0" smtClean="0">
                <a:latin typeface="Arial Narrow" panose="020B0606020202030204" pitchFamily="34" charset="0"/>
              </a:rPr>
              <a:t>19</a:t>
            </a:r>
            <a:r>
              <a:rPr lang="en-US" sz="2400" dirty="0" smtClean="0">
                <a:latin typeface="Arial Narrow" panose="020B0606020202030204" pitchFamily="34" charset="0"/>
              </a:rPr>
              <a:t> </a:t>
            </a:r>
            <a:r>
              <a:rPr lang="en-US" sz="2400" dirty="0">
                <a:latin typeface="Arial Narrow" panose="020B0606020202030204" pitchFamily="34" charset="0"/>
              </a:rPr>
              <a:t>candidates.</a:t>
            </a:r>
            <a:r>
              <a:rPr lang="en-US" sz="2400" b="1" dirty="0">
                <a:latin typeface="Arial Narrow" panose="020B0606020202030204" pitchFamily="34" charset="0"/>
              </a:rPr>
              <a:t> </a:t>
            </a:r>
            <a:endParaRPr lang="en-US" sz="2400" dirty="0">
              <a:latin typeface="Arial Narrow" panose="020B0606020202030204" pitchFamily="34" charset="0"/>
            </a:endParaRPr>
          </a:p>
          <a:p>
            <a:pPr marL="444500" lvl="1" indent="-444500" algn="just">
              <a:spcAft>
                <a:spcPts val="1800"/>
              </a:spcAft>
              <a:buFont typeface="+mj-lt"/>
              <a:buAutoNum type="alphaLcParenR"/>
            </a:pPr>
            <a:r>
              <a:rPr lang="en-US" sz="2400" dirty="0">
                <a:latin typeface="Arial Narrow" panose="020B0606020202030204" pitchFamily="34" charset="0"/>
              </a:rPr>
              <a:t>The number of candidates that obtained admission to Bachelor’s studies has increased from </a:t>
            </a:r>
            <a:r>
              <a:rPr lang="en-US" sz="2400" b="1" dirty="0" smtClean="0">
                <a:latin typeface="Arial Narrow" panose="020B0606020202030204" pitchFamily="34" charset="0"/>
              </a:rPr>
              <a:t>162 374</a:t>
            </a:r>
            <a:r>
              <a:rPr lang="en-US" sz="2400" dirty="0" smtClean="0">
                <a:latin typeface="Arial Narrow" panose="020B0606020202030204" pitchFamily="34" charset="0"/>
              </a:rPr>
              <a:t> </a:t>
            </a:r>
            <a:r>
              <a:rPr lang="en-US" sz="2400" dirty="0">
                <a:latin typeface="Arial Narrow" panose="020B0606020202030204" pitchFamily="34" charset="0"/>
              </a:rPr>
              <a:t>to </a:t>
            </a:r>
            <a:r>
              <a:rPr lang="en-US" sz="2400" b="1" dirty="0" smtClean="0">
                <a:latin typeface="Arial Narrow" panose="020B0606020202030204" pitchFamily="34" charset="0"/>
              </a:rPr>
              <a:t>163 938, </a:t>
            </a:r>
            <a:r>
              <a:rPr lang="en-US" sz="2400" dirty="0">
                <a:latin typeface="Arial Narrow" panose="020B0606020202030204" pitchFamily="34" charset="0"/>
              </a:rPr>
              <a:t>translating to </a:t>
            </a:r>
            <a:r>
              <a:rPr lang="en-US" sz="2400" b="1" dirty="0">
                <a:latin typeface="Arial Narrow" panose="020B0606020202030204" pitchFamily="34" charset="0"/>
              </a:rPr>
              <a:t>1 </a:t>
            </a:r>
            <a:r>
              <a:rPr lang="en-US" sz="2400" b="1" dirty="0" smtClean="0">
                <a:latin typeface="Arial Narrow" panose="020B0606020202030204" pitchFamily="34" charset="0"/>
              </a:rPr>
              <a:t>564</a:t>
            </a:r>
            <a:r>
              <a:rPr lang="en-US" sz="2400" dirty="0" smtClean="0">
                <a:latin typeface="Arial Narrow" panose="020B0606020202030204" pitchFamily="34" charset="0"/>
              </a:rPr>
              <a:t> </a:t>
            </a:r>
            <a:r>
              <a:rPr lang="en-US" sz="2400" b="1" dirty="0">
                <a:latin typeface="Arial Narrow" panose="020B0606020202030204" pitchFamily="34" charset="0"/>
              </a:rPr>
              <a:t>more</a:t>
            </a:r>
            <a:r>
              <a:rPr lang="en-US" sz="2400" dirty="0">
                <a:latin typeface="Arial Narrow" panose="020B0606020202030204" pitchFamily="34" charset="0"/>
              </a:rPr>
              <a:t> candidates compared to the November 2015 NSC examination results.</a:t>
            </a:r>
          </a:p>
          <a:p>
            <a:pPr marL="457200" lvl="1" indent="0" algn="just">
              <a:buNone/>
            </a:pPr>
            <a:endParaRPr lang="en-US" sz="2400" dirty="0">
              <a:latin typeface="Arial Narrow" panose="020B0606020202030204" pitchFamily="34" charset="0"/>
            </a:endParaRPr>
          </a:p>
        </p:txBody>
      </p:sp>
      <p:sp>
        <p:nvSpPr>
          <p:cNvPr id="4" name="Rectangle 3"/>
          <p:cNvSpPr/>
          <p:nvPr/>
        </p:nvSpPr>
        <p:spPr>
          <a:xfrm>
            <a:off x="8880787" y="658137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15</a:t>
            </a:fld>
            <a:endParaRPr lang="en-US" sz="1200" b="1" dirty="0">
              <a:solidFill>
                <a:prstClr val="black"/>
              </a:solidFill>
            </a:endParaRPr>
          </a:p>
        </p:txBody>
      </p:sp>
    </p:spTree>
    <p:extLst>
      <p:ext uri="{BB962C8B-B14F-4D97-AF65-F5344CB8AC3E}">
        <p14:creationId xmlns:p14="http://schemas.microsoft.com/office/powerpoint/2010/main" xmlns="" val="6535682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276872"/>
            <a:ext cx="8820472" cy="2880320"/>
          </a:xfrm>
        </p:spPr>
        <p:txBody>
          <a:bodyPr>
            <a:normAutofit/>
          </a:bodyPr>
          <a:lstStyle/>
          <a:p>
            <a:r>
              <a:rPr lang="en-ZA" sz="3600" b="1" dirty="0" smtClean="0">
                <a:solidFill>
                  <a:srgbClr val="181E0C"/>
                </a:solidFill>
                <a:latin typeface="Century Gothic" panose="020B0502020202020204" pitchFamily="34" charset="0"/>
              </a:rPr>
              <a:t/>
            </a:r>
            <a:br>
              <a:rPr lang="en-ZA" sz="3600" b="1" dirty="0" smtClean="0">
                <a:solidFill>
                  <a:srgbClr val="181E0C"/>
                </a:solidFill>
                <a:latin typeface="Century Gothic" panose="020B0502020202020204" pitchFamily="34" charset="0"/>
              </a:rPr>
            </a:br>
            <a:endParaRPr lang="en-ZA" b="1" dirty="0">
              <a:solidFill>
                <a:srgbClr val="181E0C"/>
              </a:solidFill>
              <a:latin typeface="Century Gothic" panose="020B0502020202020204" pitchFamily="34" charset="0"/>
            </a:endParaRPr>
          </a:p>
        </p:txBody>
      </p:sp>
      <p:sp>
        <p:nvSpPr>
          <p:cNvPr id="3" name="Subtitle 2"/>
          <p:cNvSpPr>
            <a:spLocks noGrp="1"/>
          </p:cNvSpPr>
          <p:nvPr>
            <p:ph type="subTitle" idx="1"/>
          </p:nvPr>
        </p:nvSpPr>
        <p:spPr>
          <a:xfrm>
            <a:off x="467544" y="836712"/>
            <a:ext cx="7524328" cy="4104456"/>
          </a:xfrm>
        </p:spPr>
        <p:txBody>
          <a:bodyPr>
            <a:normAutofit fontScale="85000" lnSpcReduction="20000"/>
          </a:bodyPr>
          <a:lstStyle/>
          <a:p>
            <a:endParaRPr lang="en-US" altLang="en-US" sz="2800" dirty="0">
              <a:solidFill>
                <a:schemeClr val="accent2">
                  <a:lumMod val="50000"/>
                </a:schemeClr>
              </a:solidFill>
              <a:latin typeface="Arial Narrow" pitchFamily="34" charset="0"/>
            </a:endParaRPr>
          </a:p>
          <a:p>
            <a:endParaRPr lang="en-US" altLang="en-US" sz="2800" b="1" dirty="0" smtClean="0">
              <a:solidFill>
                <a:schemeClr val="accent2">
                  <a:lumMod val="50000"/>
                </a:schemeClr>
              </a:solidFill>
              <a:latin typeface="Arial Narrow" pitchFamily="34" charset="0"/>
            </a:endParaRPr>
          </a:p>
          <a:p>
            <a:pPr lvl="0">
              <a:lnSpc>
                <a:spcPct val="160000"/>
              </a:lnSpc>
            </a:pPr>
            <a:r>
              <a:rPr lang="en-US" sz="8000" b="1" dirty="0" smtClean="0">
                <a:solidFill>
                  <a:srgbClr val="C0504D">
                    <a:lumMod val="50000"/>
                  </a:srgbClr>
                </a:solidFill>
                <a:latin typeface="Arial Narrow" pitchFamily="34" charset="0"/>
              </a:rPr>
              <a:t>POSSIBLE MERGING OF EXAMINATIONS</a:t>
            </a:r>
            <a:endParaRPr lang="en-ZA" sz="8000" b="1" dirty="0">
              <a:solidFill>
                <a:prstClr val="black">
                  <a:tint val="75000"/>
                </a:prstClr>
              </a:solidFill>
              <a:latin typeface="Century Gothic" panose="020B0502020202020204" pitchFamily="34" charset="0"/>
            </a:endParaRPr>
          </a:p>
        </p:txBody>
      </p:sp>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16</a:t>
            </a:fld>
            <a:endParaRPr lang="en-US" sz="1200" b="1" dirty="0">
              <a:solidFill>
                <a:prstClr val="black"/>
              </a:solidFill>
            </a:endParaRPr>
          </a:p>
        </p:txBody>
      </p:sp>
    </p:spTree>
    <p:extLst>
      <p:ext uri="{BB962C8B-B14F-4D97-AF65-F5344CB8AC3E}">
        <p14:creationId xmlns:p14="http://schemas.microsoft.com/office/powerpoint/2010/main" xmlns="" val="15658135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5"/>
          <p:cNvSpPr>
            <a:spLocks noGrp="1"/>
          </p:cNvSpPr>
          <p:nvPr>
            <p:ph type="title"/>
          </p:nvPr>
        </p:nvSpPr>
        <p:spPr>
          <a:xfrm>
            <a:off x="107504" y="44624"/>
            <a:ext cx="8928992" cy="792088"/>
          </a:xfrm>
        </p:spPr>
        <p:txBody>
          <a:bodyPr>
            <a:normAutofit/>
          </a:bodyPr>
          <a:lstStyle/>
          <a:p>
            <a:pPr lvl="0"/>
            <a:r>
              <a:rPr lang="en-ZA" sz="3000" b="1" dirty="0">
                <a:latin typeface="Arial Narrow" pitchFamily="34" charset="0"/>
              </a:rPr>
              <a:t>THE CURRENT EXAMINATION ARRANGEMENT</a:t>
            </a:r>
            <a:endParaRPr lang="en-US" sz="3000" b="1" dirty="0">
              <a:latin typeface="Arial Narrow" pitchFamily="34" charset="0"/>
            </a:endParaRPr>
          </a:p>
        </p:txBody>
      </p:sp>
      <p:sp>
        <p:nvSpPr>
          <p:cNvPr id="7171" name="Content Placeholder 6"/>
          <p:cNvSpPr>
            <a:spLocks noGrp="1"/>
          </p:cNvSpPr>
          <p:nvPr>
            <p:ph idx="1"/>
          </p:nvPr>
        </p:nvSpPr>
        <p:spPr>
          <a:xfrm>
            <a:off x="179512" y="764704"/>
            <a:ext cx="8712968" cy="5913948"/>
          </a:xfrm>
        </p:spPr>
        <p:txBody>
          <a:bodyPr>
            <a:noAutofit/>
          </a:bodyPr>
          <a:lstStyle/>
          <a:p>
            <a:pPr marL="457200" indent="-457200" algn="just">
              <a:buFont typeface="+mj-lt"/>
              <a:buAutoNum type="alphaLcParenR"/>
              <a:tabLst>
                <a:tab pos="539750" algn="l"/>
              </a:tabLst>
            </a:pPr>
            <a:r>
              <a:rPr lang="en-ZA" sz="2400" dirty="0">
                <a:latin typeface="Arial Narrow" pitchFamily="34" charset="0"/>
              </a:rPr>
              <a:t>W</a:t>
            </a:r>
            <a:r>
              <a:rPr lang="en-ZA" sz="2400" dirty="0" smtClean="0">
                <a:latin typeface="Arial Narrow" pitchFamily="34" charset="0"/>
              </a:rPr>
              <a:t>e </a:t>
            </a:r>
            <a:r>
              <a:rPr lang="en-ZA" sz="2400" dirty="0">
                <a:latin typeface="Arial Narrow" pitchFamily="34" charset="0"/>
              </a:rPr>
              <a:t>have two types of public examinations offered to FET candidates occurring at 3 time </a:t>
            </a:r>
            <a:r>
              <a:rPr lang="en-ZA" sz="2400" dirty="0" smtClean="0">
                <a:latin typeface="Arial Narrow" pitchFamily="34" charset="0"/>
              </a:rPr>
              <a:t>points:</a:t>
            </a:r>
          </a:p>
          <a:p>
            <a:pPr marL="857250" lvl="1" indent="-457200" algn="just">
              <a:tabLst>
                <a:tab pos="539750" algn="l"/>
              </a:tabLst>
            </a:pPr>
            <a:r>
              <a:rPr lang="en-ZA" sz="2000" dirty="0" smtClean="0">
                <a:latin typeface="Arial Narrow" pitchFamily="34" charset="0"/>
              </a:rPr>
              <a:t>November  - National Senior Certificate (NSC), </a:t>
            </a:r>
          </a:p>
          <a:p>
            <a:pPr marL="857250" lvl="1" indent="-457200" algn="just">
              <a:tabLst>
                <a:tab pos="539750" algn="l"/>
              </a:tabLst>
            </a:pPr>
            <a:r>
              <a:rPr lang="en-ZA" sz="2000" dirty="0" smtClean="0">
                <a:latin typeface="Arial Narrow" pitchFamily="34" charset="0"/>
              </a:rPr>
              <a:t>March - (NSC – supplementary)  </a:t>
            </a:r>
          </a:p>
          <a:p>
            <a:pPr marL="857250" lvl="1" indent="-457200" algn="just">
              <a:tabLst>
                <a:tab pos="539750" algn="l"/>
              </a:tabLst>
            </a:pPr>
            <a:r>
              <a:rPr lang="en-ZA" sz="2000" dirty="0" smtClean="0">
                <a:latin typeface="Arial Narrow" pitchFamily="34" charset="0"/>
              </a:rPr>
              <a:t>June -  Senior Certificate (SC).</a:t>
            </a:r>
            <a:endParaRPr lang="en-ZA" sz="2000" dirty="0">
              <a:latin typeface="Arial Narrow" pitchFamily="34" charset="0"/>
            </a:endParaRPr>
          </a:p>
          <a:p>
            <a:pPr marL="457200" indent="-457200" algn="just">
              <a:buFont typeface="+mj-lt"/>
              <a:buAutoNum type="alphaLcParenR"/>
              <a:tabLst>
                <a:tab pos="539750" algn="l"/>
              </a:tabLst>
            </a:pPr>
            <a:r>
              <a:rPr lang="en-ZA" sz="2400" dirty="0" smtClean="0">
                <a:latin typeface="Arial Narrow" pitchFamily="34" charset="0"/>
              </a:rPr>
              <a:t>The NSC and the SC are examinations that are administered in parallel.  </a:t>
            </a:r>
          </a:p>
          <a:p>
            <a:pPr marL="457200" indent="-457200" algn="just">
              <a:buFont typeface="+mj-lt"/>
              <a:buAutoNum type="alphaLcParenR"/>
              <a:tabLst>
                <a:tab pos="539750" algn="l"/>
              </a:tabLst>
            </a:pPr>
            <a:r>
              <a:rPr lang="en-ZA" sz="2400" dirty="0" smtClean="0">
                <a:latin typeface="Arial Narrow" pitchFamily="34" charset="0"/>
              </a:rPr>
              <a:t>In </a:t>
            </a:r>
            <a:r>
              <a:rPr lang="en-ZA" sz="2400" dirty="0">
                <a:latin typeface="Arial Narrow" pitchFamily="34" charset="0"/>
              </a:rPr>
              <a:t>2014, the Minister of Basic Education </a:t>
            </a:r>
            <a:r>
              <a:rPr lang="en-ZA" sz="2400" dirty="0" smtClean="0">
                <a:latin typeface="Arial Narrow" pitchFamily="34" charset="0"/>
              </a:rPr>
              <a:t>in conjunction with the Minister </a:t>
            </a:r>
            <a:r>
              <a:rPr lang="en-ZA" sz="2400" dirty="0">
                <a:latin typeface="Arial Narrow" pitchFamily="34" charset="0"/>
              </a:rPr>
              <a:t>o</a:t>
            </a:r>
            <a:r>
              <a:rPr lang="en-ZA" sz="2400" dirty="0" smtClean="0">
                <a:latin typeface="Arial Narrow" pitchFamily="34" charset="0"/>
              </a:rPr>
              <a:t>f Higher Education, approved </a:t>
            </a:r>
            <a:r>
              <a:rPr lang="en-ZA" sz="2400" dirty="0">
                <a:latin typeface="Arial Narrow" pitchFamily="34" charset="0"/>
              </a:rPr>
              <a:t>the </a:t>
            </a:r>
            <a:r>
              <a:rPr lang="en-ZA" sz="2400" dirty="0" smtClean="0">
                <a:latin typeface="Arial Narrow" pitchFamily="34" charset="0"/>
              </a:rPr>
              <a:t>review of the Senior </a:t>
            </a:r>
            <a:r>
              <a:rPr lang="en-ZA" sz="2400" dirty="0">
                <a:latin typeface="Arial Narrow" pitchFamily="34" charset="0"/>
              </a:rPr>
              <a:t>Certificate </a:t>
            </a:r>
            <a:r>
              <a:rPr lang="en-ZA" sz="2400" dirty="0" smtClean="0">
                <a:latin typeface="Arial Narrow" pitchFamily="34" charset="0"/>
              </a:rPr>
              <a:t>qualification.</a:t>
            </a:r>
          </a:p>
          <a:p>
            <a:pPr marL="457200" indent="-457200" algn="just">
              <a:buFont typeface="+mj-lt"/>
              <a:buAutoNum type="alphaLcParenR"/>
              <a:tabLst>
                <a:tab pos="539750" algn="l"/>
              </a:tabLst>
            </a:pPr>
            <a:r>
              <a:rPr lang="en-ZA" sz="2400" dirty="0" smtClean="0">
                <a:latin typeface="Arial Narrow" pitchFamily="34" charset="0"/>
              </a:rPr>
              <a:t>The SC and the NSC utilise the same curriculum but have different rules of combination.</a:t>
            </a:r>
          </a:p>
          <a:p>
            <a:pPr marL="457200" indent="-457200" algn="just">
              <a:buFont typeface="+mj-lt"/>
              <a:buAutoNum type="alphaLcParenR"/>
              <a:tabLst>
                <a:tab pos="539750" algn="l"/>
              </a:tabLst>
            </a:pPr>
            <a:r>
              <a:rPr lang="en-ZA" sz="2400" dirty="0">
                <a:latin typeface="Arial Narrow" pitchFamily="34" charset="0"/>
              </a:rPr>
              <a:t>The NSC and the SC qualifications </a:t>
            </a:r>
            <a:r>
              <a:rPr lang="en-ZA" sz="2400" dirty="0" smtClean="0">
                <a:latin typeface="Arial Narrow" pitchFamily="34" charset="0"/>
              </a:rPr>
              <a:t>also have different registration  </a:t>
            </a:r>
            <a:r>
              <a:rPr lang="en-ZA" sz="2400" dirty="0">
                <a:latin typeface="Arial Narrow" pitchFamily="34" charset="0"/>
              </a:rPr>
              <a:t>criteria </a:t>
            </a:r>
            <a:r>
              <a:rPr lang="en-ZA" sz="2400" dirty="0" smtClean="0">
                <a:latin typeface="Arial Narrow" pitchFamily="34" charset="0"/>
              </a:rPr>
              <a:t>given that they cater for different </a:t>
            </a:r>
            <a:r>
              <a:rPr lang="en-ZA" sz="2400" dirty="0">
                <a:latin typeface="Arial Narrow" pitchFamily="34" charset="0"/>
              </a:rPr>
              <a:t>target </a:t>
            </a:r>
            <a:r>
              <a:rPr lang="en-ZA" sz="2400" dirty="0" smtClean="0">
                <a:latin typeface="Arial Narrow" pitchFamily="34" charset="0"/>
              </a:rPr>
              <a:t>groups. </a:t>
            </a:r>
          </a:p>
          <a:p>
            <a:pPr marL="457200" indent="-457200" algn="just">
              <a:buFont typeface="+mj-lt"/>
              <a:buAutoNum type="alphaLcParenR"/>
              <a:tabLst>
                <a:tab pos="539750" algn="l"/>
              </a:tabLst>
            </a:pPr>
            <a:r>
              <a:rPr lang="en-ZA" sz="2400" dirty="0" smtClean="0">
                <a:latin typeface="Arial Narrow" pitchFamily="34" charset="0"/>
              </a:rPr>
              <a:t>SC is an adult qualification while the NSC is a school qualification. </a:t>
            </a:r>
          </a:p>
          <a:p>
            <a:pPr algn="just">
              <a:tabLst>
                <a:tab pos="539750" algn="l"/>
              </a:tabLst>
            </a:pPr>
            <a:endParaRPr lang="en-ZA" sz="2400" dirty="0">
              <a:latin typeface="Arial Narrow" panose="020B0606020202030204" pitchFamily="34" charset="0"/>
            </a:endParaRPr>
          </a:p>
          <a:p>
            <a:pPr algn="just">
              <a:tabLst>
                <a:tab pos="539750" algn="l"/>
              </a:tabLst>
            </a:pPr>
            <a:endParaRPr lang="en-US" sz="2200" dirty="0" smtClean="0">
              <a:latin typeface="Arial Narrow" panose="020B0606020202030204" pitchFamily="34" charset="0"/>
            </a:endParaRPr>
          </a:p>
          <a:p>
            <a:pPr marL="514350" indent="-514350">
              <a:buFont typeface="+mj-lt"/>
              <a:buAutoNum type="arabicPeriod"/>
            </a:pPr>
            <a:endParaRPr lang="en-US" sz="3600" dirty="0">
              <a:solidFill>
                <a:srgbClr val="741202"/>
              </a:solidFill>
            </a:endParaRPr>
          </a:p>
          <a:p>
            <a:pPr marL="514350" indent="-514350">
              <a:buFont typeface="+mj-lt"/>
              <a:buAutoNum type="arabicPeriod"/>
            </a:pPr>
            <a:endParaRPr lang="en-US" sz="3600" dirty="0" smtClean="0">
              <a:solidFill>
                <a:srgbClr val="741202"/>
              </a:solidFill>
            </a:endParaRPr>
          </a:p>
          <a:p>
            <a:pPr marL="514350" indent="-514350">
              <a:buFont typeface="+mj-lt"/>
              <a:buAutoNum type="arabicPeriod"/>
            </a:pPr>
            <a:endParaRPr lang="en-ZA" sz="3600" b="1" dirty="0" smtClean="0">
              <a:solidFill>
                <a:srgbClr val="741202"/>
              </a:solidFill>
              <a:latin typeface="Arial Narrow" panose="020B0606020202030204" pitchFamily="34" charset="0"/>
            </a:endParaRPr>
          </a:p>
          <a:p>
            <a:pPr marL="0" indent="0">
              <a:buNone/>
            </a:pPr>
            <a:endParaRPr lang="en-ZA" sz="3600" b="1" dirty="0" smtClean="0">
              <a:solidFill>
                <a:srgbClr val="741202"/>
              </a:solidFill>
              <a:latin typeface="Arial Narrow" panose="020B0606020202030204" pitchFamily="34" charset="0"/>
            </a:endParaRPr>
          </a:p>
          <a:p>
            <a:pPr marL="514350" indent="-514350">
              <a:buFont typeface="+mj-lt"/>
              <a:buAutoNum type="arabicPeriod"/>
            </a:pPr>
            <a:endParaRPr lang="en-ZA" sz="3600" b="1" dirty="0" smtClean="0">
              <a:solidFill>
                <a:srgbClr val="741202"/>
              </a:solidFill>
            </a:endParaRPr>
          </a:p>
          <a:p>
            <a:pPr marL="514350" indent="-514350">
              <a:buFont typeface="+mj-lt"/>
              <a:buAutoNum type="arabicPeriod"/>
            </a:pPr>
            <a:endParaRPr lang="en-ZA" sz="3600" b="1" dirty="0" smtClean="0">
              <a:latin typeface="Arial Narrow" panose="020B0606020202030204" pitchFamily="34" charset="0"/>
            </a:endParaRPr>
          </a:p>
          <a:p>
            <a:pPr marL="514350" indent="-514350">
              <a:buNone/>
            </a:pPr>
            <a:r>
              <a:rPr lang="en-ZA" sz="3600" b="1" dirty="0" smtClean="0">
                <a:latin typeface="Arial Narrow" panose="020B0606020202030204" pitchFamily="34" charset="0"/>
              </a:rPr>
              <a:t>	</a:t>
            </a:r>
            <a:endParaRPr lang="en-US" sz="3600" b="1" dirty="0" smtClean="0">
              <a:latin typeface="Arial Narrow" panose="020B0606020202030204" pitchFamily="34" charset="0"/>
            </a:endParaRPr>
          </a:p>
          <a:p>
            <a:pPr>
              <a:buFont typeface="Arial" charset="0"/>
              <a:buNone/>
            </a:pPr>
            <a:endParaRPr lang="en-ZA" sz="3600" b="1" dirty="0" smtClean="0">
              <a:latin typeface="Arial Narrow" panose="020B0606020202030204" pitchFamily="34" charset="0"/>
            </a:endParaRPr>
          </a:p>
          <a:p>
            <a:endParaRPr lang="en-ZA" sz="3600" dirty="0" smtClean="0">
              <a:latin typeface="Arial Narrow" panose="020B0606020202030204" pitchFamily="34" charset="0"/>
            </a:endParaRPr>
          </a:p>
        </p:txBody>
      </p:sp>
      <p:sp>
        <p:nvSpPr>
          <p:cNvPr id="2" name="Rectangle 1"/>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17</a:t>
            </a:fld>
            <a:endParaRPr lang="en-US" sz="1200" b="1" dirty="0">
              <a:solidFill>
                <a:prstClr val="black"/>
              </a:solidFill>
            </a:endParaRPr>
          </a:p>
        </p:txBody>
      </p:sp>
    </p:spTree>
    <p:extLst>
      <p:ext uri="{BB962C8B-B14F-4D97-AF65-F5344CB8AC3E}">
        <p14:creationId xmlns:p14="http://schemas.microsoft.com/office/powerpoint/2010/main" xmlns="" val="4245090568"/>
      </p:ext>
    </p:extLst>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5"/>
          <p:cNvSpPr>
            <a:spLocks noGrp="1"/>
          </p:cNvSpPr>
          <p:nvPr>
            <p:ph type="title"/>
          </p:nvPr>
        </p:nvSpPr>
        <p:spPr>
          <a:xfrm>
            <a:off x="457200" y="1"/>
            <a:ext cx="8229600" cy="1052736"/>
          </a:xfrm>
        </p:spPr>
        <p:txBody>
          <a:bodyPr>
            <a:normAutofit/>
          </a:bodyPr>
          <a:lstStyle/>
          <a:p>
            <a:pPr lvl="0"/>
            <a:r>
              <a:rPr lang="en-ZA" sz="3600" b="1" dirty="0" smtClean="0">
                <a:latin typeface="Arial Narrow" pitchFamily="34" charset="0"/>
              </a:rPr>
              <a:t>RATIONALE  FOR  A  RECONFIGURATION</a:t>
            </a:r>
            <a:endParaRPr lang="en-ZA" b="1" dirty="0" smtClean="0">
              <a:latin typeface="Arial Narrow" pitchFamily="34" charset="0"/>
            </a:endParaRPr>
          </a:p>
        </p:txBody>
      </p:sp>
      <p:sp>
        <p:nvSpPr>
          <p:cNvPr id="7171" name="Content Placeholder 6"/>
          <p:cNvSpPr>
            <a:spLocks noGrp="1"/>
          </p:cNvSpPr>
          <p:nvPr>
            <p:ph idx="1"/>
          </p:nvPr>
        </p:nvSpPr>
        <p:spPr>
          <a:xfrm>
            <a:off x="179512" y="980727"/>
            <a:ext cx="8712968" cy="5328593"/>
          </a:xfrm>
        </p:spPr>
        <p:txBody>
          <a:bodyPr>
            <a:noAutofit/>
          </a:bodyPr>
          <a:lstStyle/>
          <a:p>
            <a:pPr marL="628650" indent="-514350" algn="just">
              <a:spcBef>
                <a:spcPts val="1200"/>
              </a:spcBef>
              <a:buFont typeface="+mj-lt"/>
              <a:buAutoNum type="alphaLcParenR"/>
            </a:pPr>
            <a:r>
              <a:rPr lang="en-ZA" sz="2800" dirty="0" smtClean="0">
                <a:latin typeface="Arial Narrow" pitchFamily="34" charset="0"/>
              </a:rPr>
              <a:t>The current Supplementary Examination (SE) is not serving its intended purpose. </a:t>
            </a:r>
          </a:p>
          <a:p>
            <a:pPr marL="628650" indent="-514350" algn="just">
              <a:spcBef>
                <a:spcPts val="1200"/>
              </a:spcBef>
              <a:buFont typeface="+mj-lt"/>
              <a:buAutoNum type="alphaLcParenR"/>
            </a:pPr>
            <a:r>
              <a:rPr lang="en-ZA" sz="2800" dirty="0" smtClean="0">
                <a:latin typeface="Arial Narrow" pitchFamily="34" charset="0"/>
              </a:rPr>
              <a:t>Learners that write the supplementary examination are unable to access admission to Higher Education in  the year they write the supplementary examination.</a:t>
            </a:r>
          </a:p>
          <a:p>
            <a:pPr marL="628650" indent="-514350" algn="just">
              <a:spcBef>
                <a:spcPts val="1200"/>
              </a:spcBef>
              <a:buFont typeface="+mj-lt"/>
              <a:buAutoNum type="alphaLcParenR"/>
            </a:pPr>
            <a:r>
              <a:rPr lang="en-ZA" sz="2800" dirty="0" smtClean="0">
                <a:latin typeface="Arial Narrow" pitchFamily="34" charset="0"/>
              </a:rPr>
              <a:t>Large percentage  of “No Shows” and poor performance in the SE.      </a:t>
            </a:r>
          </a:p>
          <a:p>
            <a:pPr marL="628650" indent="-514350" algn="just">
              <a:spcBef>
                <a:spcPts val="1200"/>
              </a:spcBef>
              <a:buFont typeface="+mj-lt"/>
              <a:buAutoNum type="alphaLcParenR"/>
            </a:pPr>
            <a:r>
              <a:rPr lang="en-ZA" sz="2800" dirty="0" smtClean="0">
                <a:latin typeface="Arial Narrow" pitchFamily="34" charset="0"/>
              </a:rPr>
              <a:t>This </a:t>
            </a:r>
            <a:r>
              <a:rPr lang="en-ZA" sz="2800" dirty="0">
                <a:latin typeface="Arial Narrow" pitchFamily="34" charset="0"/>
              </a:rPr>
              <a:t>streamlining of </a:t>
            </a:r>
            <a:r>
              <a:rPr lang="en-ZA" sz="2800" dirty="0" smtClean="0">
                <a:latin typeface="Arial Narrow" pitchFamily="34" charset="0"/>
              </a:rPr>
              <a:t>three examination to two </a:t>
            </a:r>
            <a:r>
              <a:rPr lang="en-ZA" sz="2800" dirty="0">
                <a:latin typeface="Arial Narrow" pitchFamily="34" charset="0"/>
              </a:rPr>
              <a:t>examinations will be both cost effective and </a:t>
            </a:r>
            <a:r>
              <a:rPr lang="en-ZA" sz="2800" dirty="0" smtClean="0">
                <a:latin typeface="Arial Narrow" pitchFamily="34" charset="0"/>
              </a:rPr>
              <a:t>efficient</a:t>
            </a:r>
            <a:r>
              <a:rPr lang="en-ZA" sz="2800" dirty="0">
                <a:latin typeface="Arial Narrow" pitchFamily="34" charset="0"/>
              </a:rPr>
              <a:t>, especially from a setting, printing and marking perspective. </a:t>
            </a:r>
            <a:endParaRPr lang="en-ZA" sz="2800" dirty="0" smtClean="0">
              <a:latin typeface="Arial Narrow" pitchFamily="34" charset="0"/>
            </a:endParaRPr>
          </a:p>
          <a:p>
            <a:pPr marL="0" indent="0" algn="just">
              <a:buNone/>
              <a:tabLst>
                <a:tab pos="539750" algn="l"/>
              </a:tabLst>
            </a:pPr>
            <a:endParaRPr lang="en-US" sz="2800" dirty="0" smtClean="0">
              <a:latin typeface="Arial Narrow" panose="020B0606020202030204" pitchFamily="34" charset="0"/>
            </a:endParaRPr>
          </a:p>
          <a:p>
            <a:pPr marL="514350" indent="-514350">
              <a:buFont typeface="+mj-lt"/>
              <a:buAutoNum type="arabicPeriod"/>
            </a:pPr>
            <a:endParaRPr lang="en-US" sz="2200" dirty="0">
              <a:solidFill>
                <a:srgbClr val="741202"/>
              </a:solidFill>
            </a:endParaRPr>
          </a:p>
          <a:p>
            <a:pPr marL="514350" indent="-514350">
              <a:buFont typeface="+mj-lt"/>
              <a:buAutoNum type="arabicPeriod"/>
            </a:pPr>
            <a:endParaRPr lang="en-US" sz="2200" dirty="0" smtClean="0">
              <a:solidFill>
                <a:srgbClr val="741202"/>
              </a:solidFill>
            </a:endParaRPr>
          </a:p>
          <a:p>
            <a:pPr marL="514350" indent="-514350">
              <a:buFont typeface="+mj-lt"/>
              <a:buAutoNum type="arabicPeriod"/>
            </a:pPr>
            <a:endParaRPr lang="en-ZA" sz="2200" b="1" dirty="0" smtClean="0">
              <a:solidFill>
                <a:srgbClr val="741202"/>
              </a:solidFill>
              <a:latin typeface="Arial Narrow" panose="020B0606020202030204" pitchFamily="34" charset="0"/>
            </a:endParaRPr>
          </a:p>
          <a:p>
            <a:pPr marL="0" indent="0">
              <a:buNone/>
            </a:pPr>
            <a:endParaRPr lang="en-ZA" sz="2200" b="1" dirty="0" smtClean="0">
              <a:solidFill>
                <a:srgbClr val="741202"/>
              </a:solidFill>
              <a:latin typeface="Arial Narrow" panose="020B0606020202030204" pitchFamily="34" charset="0"/>
            </a:endParaRPr>
          </a:p>
          <a:p>
            <a:pPr marL="514350" indent="-514350">
              <a:buFont typeface="+mj-lt"/>
              <a:buAutoNum type="arabicPeriod"/>
            </a:pPr>
            <a:endParaRPr lang="en-ZA" sz="2200" b="1" dirty="0" smtClean="0">
              <a:solidFill>
                <a:srgbClr val="741202"/>
              </a:solidFill>
            </a:endParaRPr>
          </a:p>
          <a:p>
            <a:pPr marL="514350" indent="-514350">
              <a:buFont typeface="+mj-lt"/>
              <a:buAutoNum type="arabicPeriod"/>
            </a:pPr>
            <a:endParaRPr lang="en-ZA" sz="2200" b="1" dirty="0" smtClean="0">
              <a:latin typeface="Arial Narrow" panose="020B0606020202030204" pitchFamily="34" charset="0"/>
            </a:endParaRPr>
          </a:p>
          <a:p>
            <a:pPr marL="514350" indent="-514350">
              <a:buNone/>
            </a:pPr>
            <a:r>
              <a:rPr lang="en-ZA" sz="2200" b="1" dirty="0" smtClean="0">
                <a:latin typeface="Arial Narrow" panose="020B0606020202030204" pitchFamily="34" charset="0"/>
              </a:rPr>
              <a:t>	</a:t>
            </a:r>
            <a:endParaRPr lang="en-US" sz="2200" b="1" dirty="0" smtClean="0">
              <a:latin typeface="Arial Narrow" panose="020B0606020202030204" pitchFamily="34" charset="0"/>
            </a:endParaRPr>
          </a:p>
          <a:p>
            <a:pPr>
              <a:buFont typeface="Arial" charset="0"/>
              <a:buNone/>
            </a:pPr>
            <a:endParaRPr lang="en-ZA" sz="2200" b="1" dirty="0" smtClean="0">
              <a:latin typeface="Arial Narrow" panose="020B0606020202030204" pitchFamily="34" charset="0"/>
            </a:endParaRPr>
          </a:p>
          <a:p>
            <a:endParaRPr lang="en-ZA" sz="2200" dirty="0" smtClean="0">
              <a:latin typeface="Arial Narrow" panose="020B0606020202030204" pitchFamily="34" charset="0"/>
            </a:endParaRPr>
          </a:p>
        </p:txBody>
      </p:sp>
      <p:sp>
        <p:nvSpPr>
          <p:cNvPr id="2" name="Rectangle 1"/>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18</a:t>
            </a:fld>
            <a:endParaRPr lang="en-US" sz="1200" b="1" dirty="0">
              <a:solidFill>
                <a:prstClr val="black"/>
              </a:solidFill>
            </a:endParaRPr>
          </a:p>
        </p:txBody>
      </p:sp>
    </p:spTree>
    <p:extLst>
      <p:ext uri="{BB962C8B-B14F-4D97-AF65-F5344CB8AC3E}">
        <p14:creationId xmlns:p14="http://schemas.microsoft.com/office/powerpoint/2010/main" xmlns="" val="2834466486"/>
      </p:ext>
    </p:extLst>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5"/>
          <p:cNvSpPr>
            <a:spLocks noGrp="1"/>
          </p:cNvSpPr>
          <p:nvPr>
            <p:ph type="title"/>
          </p:nvPr>
        </p:nvSpPr>
        <p:spPr>
          <a:xfrm>
            <a:off x="467544" y="60679"/>
            <a:ext cx="8229600" cy="721570"/>
          </a:xfrm>
        </p:spPr>
        <p:txBody>
          <a:bodyPr>
            <a:normAutofit fontScale="90000"/>
          </a:bodyPr>
          <a:lstStyle/>
          <a:p>
            <a:pPr lvl="0"/>
            <a:r>
              <a:rPr lang="en-ZA" b="1" dirty="0">
                <a:latin typeface="Arial Narrow" pitchFamily="34" charset="0"/>
              </a:rPr>
              <a:t>PROPOSED RECONFIGURATION</a:t>
            </a:r>
            <a:endParaRPr lang="en-US" b="1" dirty="0">
              <a:latin typeface="Arial Narrow" pitchFamily="34" charset="0"/>
            </a:endParaRPr>
          </a:p>
        </p:txBody>
      </p:sp>
      <p:sp>
        <p:nvSpPr>
          <p:cNvPr id="7171" name="Content Placeholder 6"/>
          <p:cNvSpPr>
            <a:spLocks noGrp="1"/>
          </p:cNvSpPr>
          <p:nvPr>
            <p:ph idx="1"/>
          </p:nvPr>
        </p:nvSpPr>
        <p:spPr>
          <a:xfrm>
            <a:off x="107504" y="874812"/>
            <a:ext cx="8928992" cy="5472608"/>
          </a:xfrm>
        </p:spPr>
        <p:txBody>
          <a:bodyPr>
            <a:noAutofit/>
          </a:bodyPr>
          <a:lstStyle/>
          <a:p>
            <a:pPr marL="0" indent="0" algn="just">
              <a:buNone/>
              <a:tabLst>
                <a:tab pos="539750" algn="l"/>
              </a:tabLst>
            </a:pPr>
            <a:r>
              <a:rPr lang="en-ZA" sz="2400" b="1" dirty="0" smtClean="0">
                <a:latin typeface="Arial Narrow" pitchFamily="34" charset="0"/>
              </a:rPr>
              <a:t>(a)</a:t>
            </a:r>
            <a:r>
              <a:rPr lang="en-ZA" sz="2400" dirty="0" smtClean="0">
                <a:latin typeface="Arial Narrow" pitchFamily="34" charset="0"/>
              </a:rPr>
              <a:t>	</a:t>
            </a:r>
            <a:r>
              <a:rPr lang="en-ZA" sz="2800" b="1" dirty="0" smtClean="0">
                <a:latin typeface="Arial Narrow" pitchFamily="34" charset="0"/>
              </a:rPr>
              <a:t>Streamlining of Examination Events</a:t>
            </a:r>
            <a:endParaRPr lang="en-US" sz="2800" b="1" dirty="0" smtClean="0">
              <a:latin typeface="Arial Narrow" panose="020B0606020202030204" pitchFamily="34" charset="0"/>
            </a:endParaRPr>
          </a:p>
          <a:p>
            <a:pPr lvl="1" indent="-342900">
              <a:buFont typeface="Arial" pitchFamily="34" charset="0"/>
              <a:buChar char="•"/>
            </a:pPr>
            <a:r>
              <a:rPr lang="en-ZA" dirty="0" smtClean="0">
                <a:latin typeface="Arial Narrow" pitchFamily="34" charset="0"/>
              </a:rPr>
              <a:t>Supplementary examination is merged with the June Examination.</a:t>
            </a:r>
          </a:p>
          <a:p>
            <a:pPr lvl="1" indent="-342900">
              <a:buFont typeface="Arial" pitchFamily="34" charset="0"/>
              <a:buChar char="•"/>
            </a:pPr>
            <a:r>
              <a:rPr lang="en-ZA" dirty="0" smtClean="0">
                <a:latin typeface="Arial Narrow" pitchFamily="34" charset="0"/>
              </a:rPr>
              <a:t>Three examination opportunities reduced to two.</a:t>
            </a:r>
          </a:p>
          <a:p>
            <a:pPr lvl="1" indent="-342900">
              <a:buFont typeface="Arial" pitchFamily="34" charset="0"/>
              <a:buChar char="•"/>
            </a:pPr>
            <a:r>
              <a:rPr lang="en-ZA" dirty="0" smtClean="0">
                <a:latin typeface="Arial Narrow" pitchFamily="34" charset="0"/>
              </a:rPr>
              <a:t>Candidates that should have written the supplementary examination, now write the June examination</a:t>
            </a:r>
          </a:p>
          <a:p>
            <a:pPr lvl="1" indent="-342900">
              <a:buFont typeface="Arial" pitchFamily="34" charset="0"/>
              <a:buChar char="•"/>
            </a:pPr>
            <a:r>
              <a:rPr lang="en-ZA" dirty="0" smtClean="0">
                <a:latin typeface="Arial Narrow" pitchFamily="34" charset="0"/>
              </a:rPr>
              <a:t>No candidates are disadvantaged.</a:t>
            </a:r>
          </a:p>
          <a:p>
            <a:pPr lvl="1" indent="-342900">
              <a:buFont typeface="Arial" pitchFamily="34" charset="0"/>
              <a:buChar char="•"/>
            </a:pPr>
            <a:r>
              <a:rPr lang="en-US" dirty="0" smtClean="0">
                <a:latin typeface="Arial Narrow" pitchFamily="34" charset="0"/>
              </a:rPr>
              <a:t>Candidates retain their SBA and practical marks from the first sitting</a:t>
            </a:r>
          </a:p>
          <a:p>
            <a:pPr lvl="1" indent="-342900">
              <a:buFont typeface="Arial" pitchFamily="34" charset="0"/>
              <a:buChar char="•"/>
            </a:pPr>
            <a:r>
              <a:rPr lang="en-US" dirty="0" smtClean="0">
                <a:latin typeface="Arial Narrow" pitchFamily="34" charset="0"/>
              </a:rPr>
              <a:t>Remove the validity period attached to SBA.</a:t>
            </a:r>
            <a:endParaRPr lang="en-US" dirty="0">
              <a:latin typeface="Arial Narrow" pitchFamily="34" charset="0"/>
            </a:endParaRPr>
          </a:p>
          <a:p>
            <a:pPr marL="742950" lvl="3" indent="-342900">
              <a:buFont typeface="Arial" pitchFamily="34" charset="0"/>
              <a:buChar char="•"/>
            </a:pPr>
            <a:endParaRPr lang="en-US" sz="2400" dirty="0">
              <a:latin typeface="Arial Narrow" pitchFamily="34" charset="0"/>
            </a:endParaRPr>
          </a:p>
          <a:p>
            <a:pPr marL="0" indent="0">
              <a:buNone/>
            </a:pPr>
            <a:endParaRPr lang="en-US" sz="2400" dirty="0" smtClean="0">
              <a:solidFill>
                <a:srgbClr val="741202"/>
              </a:solidFill>
              <a:latin typeface="Arial Narrow" pitchFamily="34" charset="0"/>
            </a:endParaRPr>
          </a:p>
          <a:p>
            <a:pPr marL="514350" indent="-514350">
              <a:buFont typeface="+mj-lt"/>
              <a:buAutoNum type="arabicPeriod"/>
            </a:pPr>
            <a:endParaRPr lang="en-ZA" sz="2400" b="1" dirty="0" smtClean="0">
              <a:solidFill>
                <a:srgbClr val="741202"/>
              </a:solidFill>
              <a:latin typeface="Arial Narrow" panose="020B0606020202030204" pitchFamily="34" charset="0"/>
            </a:endParaRPr>
          </a:p>
          <a:p>
            <a:pPr marL="0" indent="0">
              <a:buNone/>
            </a:pPr>
            <a:endParaRPr lang="en-ZA" sz="2400" b="1" dirty="0" smtClean="0">
              <a:solidFill>
                <a:srgbClr val="741202"/>
              </a:solidFill>
              <a:latin typeface="Arial Narrow" panose="020B0606020202030204" pitchFamily="34" charset="0"/>
            </a:endParaRPr>
          </a:p>
          <a:p>
            <a:pPr marL="514350" indent="-514350">
              <a:buFont typeface="+mj-lt"/>
              <a:buAutoNum type="arabicPeriod"/>
            </a:pPr>
            <a:endParaRPr lang="en-ZA" sz="2400" b="1" dirty="0" smtClean="0">
              <a:solidFill>
                <a:srgbClr val="741202"/>
              </a:solidFill>
            </a:endParaRPr>
          </a:p>
          <a:p>
            <a:pPr marL="514350" indent="-514350">
              <a:buFont typeface="+mj-lt"/>
              <a:buAutoNum type="arabicPeriod"/>
            </a:pPr>
            <a:endParaRPr lang="en-ZA" sz="2400" b="1" dirty="0" smtClean="0">
              <a:latin typeface="Arial Narrow" panose="020B0606020202030204" pitchFamily="34" charset="0"/>
            </a:endParaRPr>
          </a:p>
          <a:p>
            <a:pPr marL="514350" indent="-514350">
              <a:buNone/>
            </a:pPr>
            <a:r>
              <a:rPr lang="en-ZA" sz="2400" b="1" dirty="0" smtClean="0">
                <a:latin typeface="Arial Narrow" panose="020B0606020202030204" pitchFamily="34" charset="0"/>
              </a:rPr>
              <a:t>	</a:t>
            </a:r>
            <a:endParaRPr lang="en-US" sz="2400" b="1" dirty="0" smtClean="0">
              <a:latin typeface="Arial Narrow" panose="020B0606020202030204" pitchFamily="34" charset="0"/>
            </a:endParaRPr>
          </a:p>
          <a:p>
            <a:pPr>
              <a:buFont typeface="Arial" charset="0"/>
              <a:buNone/>
            </a:pPr>
            <a:endParaRPr lang="en-ZA" sz="2400" b="1" dirty="0" smtClean="0">
              <a:latin typeface="Arial Narrow" panose="020B0606020202030204" pitchFamily="34" charset="0"/>
            </a:endParaRPr>
          </a:p>
          <a:p>
            <a:endParaRPr lang="en-ZA" sz="2400" dirty="0" smtClean="0">
              <a:latin typeface="Arial Narrow" panose="020B0606020202030204" pitchFamily="34" charset="0"/>
            </a:endParaRPr>
          </a:p>
        </p:txBody>
      </p:sp>
      <p:sp>
        <p:nvSpPr>
          <p:cNvPr id="2" name="Rectangle 1"/>
          <p:cNvSpPr/>
          <p:nvPr/>
        </p:nvSpPr>
        <p:spPr>
          <a:xfrm>
            <a:off x="8880787" y="658137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19</a:t>
            </a:fld>
            <a:endParaRPr lang="en-US" sz="1200" b="1" dirty="0">
              <a:solidFill>
                <a:prstClr val="black"/>
              </a:solidFill>
            </a:endParaRPr>
          </a:p>
        </p:txBody>
      </p:sp>
    </p:spTree>
    <p:extLst>
      <p:ext uri="{BB962C8B-B14F-4D97-AF65-F5344CB8AC3E}">
        <p14:creationId xmlns:p14="http://schemas.microsoft.com/office/powerpoint/2010/main" xmlns="" val="2308724415"/>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44450"/>
            <a:ext cx="7200900" cy="576263"/>
          </a:xfrm>
        </p:spPr>
        <p:txBody>
          <a:bodyPr>
            <a:normAutofit fontScale="90000"/>
          </a:bodyPr>
          <a:lstStyle/>
          <a:p>
            <a:pPr>
              <a:defRPr/>
            </a:pPr>
            <a:r>
              <a:rPr lang="en-US" b="1" dirty="0" smtClean="0">
                <a:solidFill>
                  <a:schemeClr val="accent2">
                    <a:lumMod val="50000"/>
                  </a:schemeClr>
                </a:solidFill>
                <a:latin typeface="Arial Narrow" panose="020B0606020202030204" pitchFamily="34" charset="0"/>
              </a:rPr>
              <a:t>PRESENTATION OUTLINE</a:t>
            </a:r>
            <a:endParaRPr lang="en-US" b="1" dirty="0">
              <a:solidFill>
                <a:schemeClr val="accent2">
                  <a:lumMod val="50000"/>
                </a:schemeClr>
              </a:solidFill>
              <a:latin typeface="Arial Narrow" panose="020B0606020202030204" pitchFamily="34" charset="0"/>
            </a:endParaRPr>
          </a:p>
        </p:txBody>
      </p:sp>
      <p:sp>
        <p:nvSpPr>
          <p:cNvPr id="8195" name="Content Placeholder 2"/>
          <p:cNvSpPr>
            <a:spLocks noGrp="1"/>
          </p:cNvSpPr>
          <p:nvPr>
            <p:ph idx="1"/>
          </p:nvPr>
        </p:nvSpPr>
        <p:spPr>
          <a:xfrm>
            <a:off x="323528" y="548680"/>
            <a:ext cx="8496944" cy="6192688"/>
          </a:xfrm>
        </p:spPr>
        <p:txBody>
          <a:bodyPr>
            <a:normAutofit fontScale="77500" lnSpcReduction="20000"/>
          </a:bodyPr>
          <a:lstStyle/>
          <a:p>
            <a:pPr marL="514350" indent="-514350">
              <a:buAutoNum type="arabicPeriod"/>
            </a:pPr>
            <a:r>
              <a:rPr lang="en-US" altLang="en-US" sz="2800" b="1" dirty="0" smtClean="0">
                <a:latin typeface="Arial Narrow" pitchFamily="34" charset="0"/>
                <a:cs typeface="Arial" charset="0"/>
              </a:rPr>
              <a:t>Purpose</a:t>
            </a:r>
          </a:p>
          <a:p>
            <a:pPr marL="514350" indent="-514350">
              <a:buAutoNum type="arabicPeriod"/>
            </a:pPr>
            <a:r>
              <a:rPr lang="en-US" altLang="en-US" sz="2800" b="1" dirty="0" smtClean="0">
                <a:latin typeface="Arial Narrow" pitchFamily="34" charset="0"/>
                <a:cs typeface="Arial" charset="0"/>
              </a:rPr>
              <a:t>Consolidated 2016 NSC Examination Results</a:t>
            </a:r>
          </a:p>
          <a:p>
            <a:pPr marL="0" indent="0">
              <a:buNone/>
            </a:pPr>
            <a:r>
              <a:rPr lang="en-US" altLang="en-US" sz="2800" b="1" dirty="0">
                <a:latin typeface="Arial Narrow" pitchFamily="34" charset="0"/>
                <a:cs typeface="Arial" charset="0"/>
              </a:rPr>
              <a:t>	</a:t>
            </a:r>
            <a:r>
              <a:rPr lang="en-US" altLang="en-US" sz="2800" b="1" dirty="0" smtClean="0">
                <a:latin typeface="Arial Narrow" pitchFamily="34" charset="0"/>
                <a:cs typeface="Arial" charset="0"/>
              </a:rPr>
              <a:t>(</a:t>
            </a:r>
            <a:r>
              <a:rPr lang="en-US" altLang="en-US" sz="2800" dirty="0" smtClean="0">
                <a:latin typeface="Arial Narrow" pitchFamily="34" charset="0"/>
                <a:cs typeface="Arial" charset="0"/>
              </a:rPr>
              <a:t>a)</a:t>
            </a:r>
            <a:r>
              <a:rPr lang="en-US" altLang="en-US" sz="2800" b="1" dirty="0" smtClean="0">
                <a:latin typeface="Arial Narrow" pitchFamily="34" charset="0"/>
                <a:cs typeface="Arial" charset="0"/>
              </a:rPr>
              <a:t>	</a:t>
            </a:r>
            <a:r>
              <a:rPr lang="en-US" altLang="en-US" sz="2800" dirty="0" smtClean="0">
                <a:latin typeface="Arial Narrow" pitchFamily="34" charset="0"/>
                <a:cs typeface="Arial" charset="0"/>
              </a:rPr>
              <a:t>Introduction</a:t>
            </a:r>
          </a:p>
          <a:p>
            <a:pPr marL="0" indent="0">
              <a:buNone/>
            </a:pPr>
            <a:r>
              <a:rPr lang="en-US" altLang="en-US" sz="2800" dirty="0">
                <a:latin typeface="Arial Narrow" pitchFamily="34" charset="0"/>
                <a:cs typeface="Arial" charset="0"/>
              </a:rPr>
              <a:t>	</a:t>
            </a:r>
            <a:r>
              <a:rPr lang="en-US" altLang="en-US" sz="2800" dirty="0" smtClean="0">
                <a:latin typeface="Arial Narrow" pitchFamily="34" charset="0"/>
                <a:cs typeface="Arial" charset="0"/>
              </a:rPr>
              <a:t>(b)	Scope and Size</a:t>
            </a:r>
          </a:p>
          <a:p>
            <a:pPr marL="0" indent="0">
              <a:buNone/>
            </a:pPr>
            <a:r>
              <a:rPr lang="en-US" altLang="en-US" sz="2800" dirty="0">
                <a:latin typeface="Arial Narrow" pitchFamily="34" charset="0"/>
                <a:cs typeface="Arial" charset="0"/>
              </a:rPr>
              <a:t>	</a:t>
            </a:r>
            <a:r>
              <a:rPr lang="en-US" altLang="en-US" sz="2800" dirty="0" smtClean="0">
                <a:latin typeface="Arial Narrow" pitchFamily="34" charset="0"/>
                <a:cs typeface="Arial" charset="0"/>
              </a:rPr>
              <a:t>(c)	Consolidated Performance</a:t>
            </a:r>
          </a:p>
          <a:p>
            <a:pPr marL="0" indent="0">
              <a:buNone/>
            </a:pPr>
            <a:r>
              <a:rPr lang="en-US" altLang="en-US" sz="2800" dirty="0">
                <a:latin typeface="Arial Narrow" pitchFamily="34" charset="0"/>
                <a:cs typeface="Arial" charset="0"/>
              </a:rPr>
              <a:t>	</a:t>
            </a:r>
            <a:r>
              <a:rPr lang="en-US" altLang="en-US" sz="2800" dirty="0" smtClean="0">
                <a:latin typeface="Arial Narrow" pitchFamily="34" charset="0"/>
                <a:cs typeface="Arial" charset="0"/>
              </a:rPr>
              <a:t>(d)	Summary of Gains</a:t>
            </a:r>
          </a:p>
          <a:p>
            <a:pPr marL="514350" indent="-514350">
              <a:buAutoNum type="arabicPeriod" startAt="3"/>
            </a:pPr>
            <a:r>
              <a:rPr lang="en-US" altLang="en-US" sz="2800" b="1" dirty="0" smtClean="0">
                <a:latin typeface="Arial Narrow" pitchFamily="34" charset="0"/>
                <a:cs typeface="Arial" charset="0"/>
              </a:rPr>
              <a:t>Update on Possible Merging of Examinations </a:t>
            </a:r>
          </a:p>
          <a:p>
            <a:pPr marL="0" indent="0">
              <a:buNone/>
            </a:pPr>
            <a:r>
              <a:rPr lang="en-US" altLang="en-US" sz="2800" b="1" dirty="0">
                <a:latin typeface="Arial Narrow" pitchFamily="34" charset="0"/>
                <a:cs typeface="Arial" charset="0"/>
              </a:rPr>
              <a:t>	</a:t>
            </a:r>
            <a:r>
              <a:rPr lang="en-US" altLang="en-US" sz="2800" dirty="0" smtClean="0">
                <a:latin typeface="Arial Narrow" pitchFamily="34" charset="0"/>
                <a:cs typeface="Arial" charset="0"/>
              </a:rPr>
              <a:t>(a)</a:t>
            </a:r>
            <a:r>
              <a:rPr lang="en-US" altLang="en-US" sz="2800" b="1" dirty="0" smtClean="0">
                <a:latin typeface="Arial Narrow" pitchFamily="34" charset="0"/>
                <a:cs typeface="Arial" charset="0"/>
              </a:rPr>
              <a:t>	</a:t>
            </a:r>
            <a:r>
              <a:rPr lang="en-US" altLang="en-US" sz="2800" dirty="0" smtClean="0">
                <a:latin typeface="Arial Narrow" pitchFamily="34" charset="0"/>
                <a:cs typeface="Arial" charset="0"/>
              </a:rPr>
              <a:t>Current Assessment Arrangement</a:t>
            </a:r>
          </a:p>
          <a:p>
            <a:pPr marL="0" indent="0">
              <a:buNone/>
            </a:pPr>
            <a:r>
              <a:rPr lang="en-US" altLang="en-US" sz="2800" dirty="0">
                <a:latin typeface="Arial Narrow" pitchFamily="34" charset="0"/>
                <a:cs typeface="Arial" charset="0"/>
              </a:rPr>
              <a:t>	</a:t>
            </a:r>
            <a:r>
              <a:rPr lang="en-US" altLang="en-US" sz="2800" dirty="0" smtClean="0">
                <a:latin typeface="Arial Narrow" pitchFamily="34" charset="0"/>
                <a:cs typeface="Arial" charset="0"/>
              </a:rPr>
              <a:t>(b)	Rationale for reconfiguration</a:t>
            </a:r>
          </a:p>
          <a:p>
            <a:pPr marL="0" indent="0">
              <a:buNone/>
            </a:pPr>
            <a:r>
              <a:rPr lang="en-US" altLang="en-US" sz="2800" dirty="0">
                <a:latin typeface="Arial Narrow" pitchFamily="34" charset="0"/>
                <a:cs typeface="Arial" charset="0"/>
              </a:rPr>
              <a:t>	</a:t>
            </a:r>
            <a:r>
              <a:rPr lang="en-US" altLang="en-US" sz="2800" dirty="0" smtClean="0">
                <a:latin typeface="Arial Narrow" pitchFamily="34" charset="0"/>
                <a:cs typeface="Arial" charset="0"/>
              </a:rPr>
              <a:t>(c)	Proposed Reconfiguration</a:t>
            </a:r>
          </a:p>
          <a:p>
            <a:pPr marL="0" indent="0">
              <a:buNone/>
            </a:pPr>
            <a:r>
              <a:rPr lang="en-US" altLang="en-US" sz="2800" dirty="0">
                <a:latin typeface="Arial Narrow" pitchFamily="34" charset="0"/>
                <a:cs typeface="Arial" charset="0"/>
              </a:rPr>
              <a:t>	</a:t>
            </a:r>
            <a:r>
              <a:rPr lang="en-US" altLang="en-US" sz="2800" dirty="0" smtClean="0">
                <a:latin typeface="Arial Narrow" pitchFamily="34" charset="0"/>
                <a:cs typeface="Arial" charset="0"/>
              </a:rPr>
              <a:t>(d)	Proposed Implementation Plan</a:t>
            </a:r>
            <a:r>
              <a:rPr lang="en-US" altLang="en-US" sz="2800" b="1" dirty="0" smtClean="0">
                <a:latin typeface="Arial Narrow" pitchFamily="34" charset="0"/>
                <a:cs typeface="Arial" charset="0"/>
              </a:rPr>
              <a:t> </a:t>
            </a:r>
          </a:p>
          <a:p>
            <a:pPr marL="514350" indent="-514350">
              <a:buAutoNum type="arabicPeriod" startAt="4"/>
            </a:pPr>
            <a:r>
              <a:rPr lang="en-US" altLang="en-US" sz="2800" b="1" dirty="0" smtClean="0">
                <a:latin typeface="Arial Narrow" pitchFamily="34" charset="0"/>
                <a:cs typeface="Arial" charset="0"/>
              </a:rPr>
              <a:t>Progress and Status on the Remodeling of ANA </a:t>
            </a:r>
          </a:p>
          <a:p>
            <a:pPr marL="0" indent="0">
              <a:buNone/>
            </a:pPr>
            <a:r>
              <a:rPr lang="en-US" altLang="en-US" sz="2800" dirty="0">
                <a:latin typeface="Arial Narrow" pitchFamily="34" charset="0"/>
                <a:cs typeface="Arial" charset="0"/>
              </a:rPr>
              <a:t>	</a:t>
            </a:r>
            <a:r>
              <a:rPr lang="en-US" altLang="en-US" sz="2800" dirty="0" smtClean="0">
                <a:latin typeface="Arial Narrow" pitchFamily="34" charset="0"/>
                <a:cs typeface="Arial" charset="0"/>
              </a:rPr>
              <a:t>(a)	Lessons from ANA</a:t>
            </a:r>
          </a:p>
          <a:p>
            <a:pPr marL="0" indent="0">
              <a:buNone/>
            </a:pPr>
            <a:r>
              <a:rPr lang="en-US" altLang="en-US" sz="2800" dirty="0">
                <a:latin typeface="Arial Narrow" pitchFamily="34" charset="0"/>
                <a:cs typeface="Arial" charset="0"/>
              </a:rPr>
              <a:t>	</a:t>
            </a:r>
            <a:r>
              <a:rPr lang="en-US" altLang="en-US" sz="2800" dirty="0" smtClean="0">
                <a:latin typeface="Arial Narrow" pitchFamily="34" charset="0"/>
                <a:cs typeface="Arial" charset="0"/>
              </a:rPr>
              <a:t>(b)	Principles underpinning the new Framework</a:t>
            </a:r>
          </a:p>
          <a:p>
            <a:pPr marL="0" indent="0">
              <a:buNone/>
            </a:pPr>
            <a:r>
              <a:rPr lang="en-US" altLang="en-US" sz="2800" b="1" dirty="0">
                <a:latin typeface="Arial Narrow" pitchFamily="34" charset="0"/>
                <a:cs typeface="Arial" charset="0"/>
              </a:rPr>
              <a:t>	</a:t>
            </a:r>
            <a:r>
              <a:rPr lang="en-US" altLang="en-US" sz="2800" dirty="0" smtClean="0">
                <a:latin typeface="Arial Narrow" pitchFamily="34" charset="0"/>
                <a:cs typeface="Arial" charset="0"/>
              </a:rPr>
              <a:t>(c)	The National Integrated Assessment Framework</a:t>
            </a:r>
          </a:p>
          <a:p>
            <a:pPr marL="514350" indent="-514350">
              <a:buFont typeface="Arial" panose="020B0604020202020204" pitchFamily="34" charset="0"/>
              <a:buAutoNum type="arabicPeriod" startAt="4"/>
            </a:pPr>
            <a:r>
              <a:rPr lang="en-US" altLang="en-US" sz="2800" b="1" dirty="0">
                <a:latin typeface="Arial Narrow" pitchFamily="34" charset="0"/>
                <a:cs typeface="Arial" charset="0"/>
              </a:rPr>
              <a:t>Conclusion</a:t>
            </a:r>
          </a:p>
          <a:p>
            <a:pPr marL="514350" indent="-514350">
              <a:buAutoNum type="arabicPeriod" startAt="4"/>
            </a:pPr>
            <a:r>
              <a:rPr lang="en-US" altLang="en-US" sz="2800" b="1" dirty="0" smtClean="0">
                <a:latin typeface="Arial Narrow" pitchFamily="34" charset="0"/>
                <a:cs typeface="Arial" charset="0"/>
              </a:rPr>
              <a:t>Recommendation</a:t>
            </a:r>
          </a:p>
        </p:txBody>
      </p:sp>
      <p:sp>
        <p:nvSpPr>
          <p:cNvPr id="3" name="Rectangle 2"/>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pPr lvl="0" algn="r"/>
              <a:t>2</a:t>
            </a:fld>
            <a:endParaRPr lang="en-US" sz="1200" b="1" dirty="0"/>
          </a:p>
        </p:txBody>
      </p:sp>
    </p:spTree>
    <p:extLst>
      <p:ext uri="{BB962C8B-B14F-4D97-AF65-F5344CB8AC3E}">
        <p14:creationId xmlns:p14="http://schemas.microsoft.com/office/powerpoint/2010/main" xmlns="" val="1183553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5"/>
          <p:cNvSpPr>
            <a:spLocks noGrp="1"/>
          </p:cNvSpPr>
          <p:nvPr>
            <p:ph type="title"/>
          </p:nvPr>
        </p:nvSpPr>
        <p:spPr>
          <a:xfrm>
            <a:off x="467544" y="60679"/>
            <a:ext cx="8229600" cy="721570"/>
          </a:xfrm>
        </p:spPr>
        <p:txBody>
          <a:bodyPr>
            <a:normAutofit fontScale="90000"/>
          </a:bodyPr>
          <a:lstStyle/>
          <a:p>
            <a:pPr lvl="0"/>
            <a:r>
              <a:rPr lang="en-ZA" b="1" dirty="0">
                <a:latin typeface="Arial Narrow" pitchFamily="34" charset="0"/>
              </a:rPr>
              <a:t>PROPOSED RECONFIGURATION</a:t>
            </a:r>
            <a:endParaRPr lang="en-US" b="1" dirty="0">
              <a:latin typeface="Arial Narrow" pitchFamily="34" charset="0"/>
            </a:endParaRPr>
          </a:p>
        </p:txBody>
      </p:sp>
      <p:sp>
        <p:nvSpPr>
          <p:cNvPr id="7171" name="Content Placeholder 6"/>
          <p:cNvSpPr>
            <a:spLocks noGrp="1"/>
          </p:cNvSpPr>
          <p:nvPr>
            <p:ph idx="1"/>
          </p:nvPr>
        </p:nvSpPr>
        <p:spPr>
          <a:xfrm>
            <a:off x="107504" y="874812"/>
            <a:ext cx="8928992" cy="5472608"/>
          </a:xfrm>
        </p:spPr>
        <p:txBody>
          <a:bodyPr>
            <a:noAutofit/>
          </a:bodyPr>
          <a:lstStyle/>
          <a:p>
            <a:pPr marL="0" lvl="1" indent="0" defTabSz="712788">
              <a:buClrTx/>
              <a:buNone/>
              <a:tabLst>
                <a:tab pos="628650" algn="l"/>
              </a:tabLst>
            </a:pPr>
            <a:r>
              <a:rPr lang="en-ZA" sz="2400" b="1" dirty="0" smtClean="0">
                <a:latin typeface="Arial Narrow" pitchFamily="34" charset="0"/>
              </a:rPr>
              <a:t>(b)		</a:t>
            </a:r>
            <a:r>
              <a:rPr lang="en-ZA" b="1" dirty="0" smtClean="0">
                <a:latin typeface="Arial Narrow" pitchFamily="34" charset="0"/>
              </a:rPr>
              <a:t>Creating  an Open System for NSC and SC Candidates</a:t>
            </a:r>
          </a:p>
          <a:p>
            <a:pPr marL="742950" lvl="3" indent="-342900">
              <a:buFont typeface="Arial" pitchFamily="34" charset="0"/>
              <a:buChar char="•"/>
            </a:pPr>
            <a:r>
              <a:rPr lang="en-ZA" sz="2800" dirty="0" smtClean="0">
                <a:latin typeface="Arial Narrow" pitchFamily="34" charset="0"/>
              </a:rPr>
              <a:t>NSC and SC candidates retain their qualification status and will be able to write either the November or June examination.</a:t>
            </a:r>
          </a:p>
          <a:p>
            <a:pPr marL="742950" lvl="3" indent="-342900">
              <a:buFont typeface="Arial" pitchFamily="34" charset="0"/>
              <a:buChar char="•"/>
            </a:pPr>
            <a:r>
              <a:rPr lang="en-ZA" sz="2800" dirty="0" smtClean="0">
                <a:latin typeface="Arial Narrow" pitchFamily="34" charset="0"/>
              </a:rPr>
              <a:t>Candidates will be registered on separate systems for the NSC and SC.</a:t>
            </a:r>
          </a:p>
          <a:p>
            <a:pPr marL="742950" lvl="3" indent="-342900">
              <a:buFont typeface="Arial" pitchFamily="34" charset="0"/>
              <a:buChar char="•"/>
            </a:pPr>
            <a:r>
              <a:rPr lang="en-ZA" sz="2800" dirty="0" smtClean="0">
                <a:latin typeface="Arial Narrow" pitchFamily="34" charset="0"/>
              </a:rPr>
              <a:t>Both groups of candidates will write the same examination but will be resulted based on their respective qualifications.   </a:t>
            </a:r>
          </a:p>
          <a:p>
            <a:pPr marL="742950" lvl="3" indent="-342900">
              <a:buFont typeface="Arial" pitchFamily="34" charset="0"/>
              <a:buChar char="•"/>
            </a:pPr>
            <a:r>
              <a:rPr lang="en-ZA" sz="2800" dirty="0" smtClean="0">
                <a:latin typeface="Arial Narrow" pitchFamily="34" charset="0"/>
              </a:rPr>
              <a:t>Designated examination centres will be open to candidates that register to write the SC examination for both sittings</a:t>
            </a:r>
          </a:p>
          <a:p>
            <a:pPr marL="742950" lvl="3" indent="-342900">
              <a:buFont typeface="Arial" pitchFamily="34" charset="0"/>
              <a:buChar char="•"/>
            </a:pPr>
            <a:r>
              <a:rPr lang="en-ZA" sz="2800" dirty="0" smtClean="0">
                <a:latin typeface="Arial Narrow" pitchFamily="34" charset="0"/>
              </a:rPr>
              <a:t>Part-time candidates will be limited to subjects without a practical component.</a:t>
            </a:r>
            <a:endParaRPr lang="en-US" sz="2800" dirty="0" smtClean="0">
              <a:solidFill>
                <a:srgbClr val="741202"/>
              </a:solidFill>
              <a:latin typeface="Arial Narrow" pitchFamily="34" charset="0"/>
            </a:endParaRPr>
          </a:p>
          <a:p>
            <a:pPr marL="742950" lvl="3" indent="-342900"/>
            <a:endParaRPr lang="en-US" sz="2400" dirty="0"/>
          </a:p>
          <a:p>
            <a:pPr marL="0" indent="0">
              <a:buNone/>
            </a:pPr>
            <a:endParaRPr lang="en-US" sz="2400" dirty="0" smtClean="0">
              <a:solidFill>
                <a:srgbClr val="741202"/>
              </a:solidFill>
            </a:endParaRPr>
          </a:p>
          <a:p>
            <a:pPr marL="514350" indent="-514350">
              <a:buFont typeface="+mj-lt"/>
              <a:buAutoNum type="arabicPeriod"/>
            </a:pPr>
            <a:endParaRPr lang="en-ZA" sz="2400" b="1" dirty="0" smtClean="0">
              <a:solidFill>
                <a:srgbClr val="741202"/>
              </a:solidFill>
              <a:latin typeface="Arial Narrow" panose="020B0606020202030204" pitchFamily="34" charset="0"/>
            </a:endParaRPr>
          </a:p>
          <a:p>
            <a:pPr marL="0" indent="0">
              <a:buNone/>
            </a:pPr>
            <a:endParaRPr lang="en-ZA" sz="2400" b="1" dirty="0" smtClean="0">
              <a:solidFill>
                <a:srgbClr val="741202"/>
              </a:solidFill>
              <a:latin typeface="Arial Narrow" panose="020B0606020202030204" pitchFamily="34" charset="0"/>
            </a:endParaRPr>
          </a:p>
          <a:p>
            <a:pPr marL="514350" indent="-514350">
              <a:buFont typeface="+mj-lt"/>
              <a:buAutoNum type="arabicPeriod"/>
            </a:pPr>
            <a:endParaRPr lang="en-ZA" sz="2400" b="1" dirty="0" smtClean="0">
              <a:solidFill>
                <a:srgbClr val="741202"/>
              </a:solidFill>
            </a:endParaRPr>
          </a:p>
          <a:p>
            <a:pPr marL="514350" indent="-514350">
              <a:buFont typeface="+mj-lt"/>
              <a:buAutoNum type="arabicPeriod"/>
            </a:pPr>
            <a:endParaRPr lang="en-ZA" sz="2400" b="1" dirty="0" smtClean="0">
              <a:latin typeface="Arial Narrow" panose="020B0606020202030204" pitchFamily="34" charset="0"/>
            </a:endParaRPr>
          </a:p>
          <a:p>
            <a:pPr marL="514350" indent="-514350">
              <a:buNone/>
            </a:pPr>
            <a:r>
              <a:rPr lang="en-ZA" sz="2400" b="1" dirty="0" smtClean="0">
                <a:latin typeface="Arial Narrow" panose="020B0606020202030204" pitchFamily="34" charset="0"/>
              </a:rPr>
              <a:t>	</a:t>
            </a:r>
            <a:endParaRPr lang="en-US" sz="2400" b="1" dirty="0" smtClean="0">
              <a:latin typeface="Arial Narrow" panose="020B0606020202030204" pitchFamily="34" charset="0"/>
            </a:endParaRPr>
          </a:p>
          <a:p>
            <a:pPr>
              <a:buFont typeface="Arial" charset="0"/>
              <a:buNone/>
            </a:pPr>
            <a:endParaRPr lang="en-ZA" sz="2400" b="1" dirty="0" smtClean="0">
              <a:latin typeface="Arial Narrow" panose="020B0606020202030204" pitchFamily="34" charset="0"/>
            </a:endParaRPr>
          </a:p>
          <a:p>
            <a:endParaRPr lang="en-ZA" sz="2400" dirty="0" smtClean="0">
              <a:latin typeface="Arial Narrow" panose="020B0606020202030204" pitchFamily="34" charset="0"/>
            </a:endParaRPr>
          </a:p>
        </p:txBody>
      </p:sp>
      <p:sp>
        <p:nvSpPr>
          <p:cNvPr id="2" name="Rectangle 1"/>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20</a:t>
            </a:fld>
            <a:endParaRPr lang="en-US" sz="1200" b="1" dirty="0">
              <a:solidFill>
                <a:prstClr val="black"/>
              </a:solidFill>
            </a:endParaRPr>
          </a:p>
        </p:txBody>
      </p:sp>
    </p:spTree>
    <p:extLst>
      <p:ext uri="{BB962C8B-B14F-4D97-AF65-F5344CB8AC3E}">
        <p14:creationId xmlns:p14="http://schemas.microsoft.com/office/powerpoint/2010/main" xmlns="" val="4212816362"/>
      </p:ext>
    </p:extLst>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26988"/>
            <a:ext cx="9144000" cy="792163"/>
          </a:xfrm>
        </p:spPr>
        <p:txBody>
          <a:bodyPr>
            <a:normAutofit/>
          </a:bodyPr>
          <a:lstStyle/>
          <a:p>
            <a:r>
              <a:rPr lang="en-ZA" sz="4000" b="1" dirty="0" smtClean="0">
                <a:latin typeface="Arial Narrow" pitchFamily="34" charset="0"/>
                <a:cs typeface="Arial" charset="0"/>
              </a:rPr>
              <a:t>DISCONTINUATION  OF THE SC</a:t>
            </a:r>
          </a:p>
        </p:txBody>
      </p:sp>
      <p:sp>
        <p:nvSpPr>
          <p:cNvPr id="12291" name="Content Placeholder 2"/>
          <p:cNvSpPr>
            <a:spLocks noGrp="1"/>
          </p:cNvSpPr>
          <p:nvPr>
            <p:ph idx="1"/>
          </p:nvPr>
        </p:nvSpPr>
        <p:spPr>
          <a:xfrm>
            <a:off x="250825" y="857250"/>
            <a:ext cx="8424863" cy="5740102"/>
          </a:xfrm>
        </p:spPr>
        <p:txBody>
          <a:bodyPr>
            <a:normAutofit fontScale="85000" lnSpcReduction="20000"/>
          </a:bodyPr>
          <a:lstStyle/>
          <a:p>
            <a:pPr marL="0" lvl="2" indent="630238" algn="just">
              <a:buFont typeface="+mj-lt"/>
              <a:buAutoNum type="alphaLcParenR"/>
              <a:tabLst>
                <a:tab pos="631825" algn="l"/>
                <a:tab pos="1169988" algn="l"/>
              </a:tabLst>
              <a:defRPr/>
            </a:pPr>
            <a:r>
              <a:rPr lang="en-US" sz="3100" dirty="0" smtClean="0">
                <a:latin typeface="Arial Narrow" pitchFamily="34" charset="0"/>
              </a:rPr>
              <a:t>Discontinue SC from 2020</a:t>
            </a:r>
            <a:r>
              <a:rPr lang="en-US" sz="3100" dirty="0">
                <a:latin typeface="Arial Narrow" pitchFamily="34" charset="0"/>
              </a:rPr>
              <a:t>	</a:t>
            </a:r>
            <a:endParaRPr lang="en-US" sz="3100" dirty="0" smtClean="0">
              <a:latin typeface="Arial Narrow" pitchFamily="34" charset="0"/>
            </a:endParaRPr>
          </a:p>
          <a:p>
            <a:pPr marL="0" lvl="1" indent="0" algn="just">
              <a:buNone/>
              <a:tabLst>
                <a:tab pos="631825" algn="l"/>
                <a:tab pos="1169988" algn="l"/>
              </a:tabLst>
              <a:defRPr/>
            </a:pPr>
            <a:r>
              <a:rPr lang="en-US" sz="3100" dirty="0" smtClean="0">
                <a:latin typeface="Arial Narrow" pitchFamily="34" charset="0"/>
              </a:rPr>
              <a:t>b)	This will allow all adults with SC credits, three years to 	complete the SC. Thereafter SC credits will not </a:t>
            </a:r>
            <a:r>
              <a:rPr lang="en-US" sz="3100" smtClean="0">
                <a:latin typeface="Arial Narrow" pitchFamily="34" charset="0"/>
              </a:rPr>
              <a:t>be </a:t>
            </a:r>
            <a:r>
              <a:rPr lang="en-US" sz="3100" dirty="0" smtClean="0">
                <a:latin typeface="Arial Narrow" pitchFamily="34" charset="0"/>
              </a:rPr>
              <a:t>	</a:t>
            </a:r>
            <a:r>
              <a:rPr lang="en-US" sz="3100" dirty="0" err="1" smtClean="0">
                <a:latin typeface="Arial Narrow" pitchFamily="34" charset="0"/>
              </a:rPr>
              <a:t>recognised</a:t>
            </a:r>
            <a:r>
              <a:rPr lang="en-US" sz="3100" dirty="0" smtClean="0">
                <a:latin typeface="Arial Narrow" pitchFamily="34" charset="0"/>
              </a:rPr>
              <a:t>.</a:t>
            </a:r>
          </a:p>
          <a:p>
            <a:pPr marL="0" indent="0" algn="just">
              <a:buNone/>
              <a:tabLst>
                <a:tab pos="631825" algn="l"/>
                <a:tab pos="1169988" algn="l"/>
              </a:tabLst>
              <a:defRPr/>
            </a:pPr>
            <a:r>
              <a:rPr lang="en-US" sz="3100" dirty="0" smtClean="0">
                <a:latin typeface="Arial Narrow" pitchFamily="34" charset="0"/>
              </a:rPr>
              <a:t>c)	NSC will remain the only exit level qualification.</a:t>
            </a:r>
          </a:p>
          <a:p>
            <a:pPr marL="0" indent="0" algn="just">
              <a:buNone/>
              <a:tabLst>
                <a:tab pos="630238" algn="l"/>
              </a:tabLst>
              <a:defRPr/>
            </a:pPr>
            <a:r>
              <a:rPr lang="en-US" sz="3100" dirty="0" smtClean="0">
                <a:latin typeface="Arial Narrow" pitchFamily="34" charset="0"/>
              </a:rPr>
              <a:t>d)	Remove the validity period attached to NSC subjects. 	Learners given indefinite period to complete the NSC.</a:t>
            </a:r>
          </a:p>
          <a:p>
            <a:pPr marL="0" indent="0" algn="just">
              <a:buNone/>
              <a:tabLst>
                <a:tab pos="631825" algn="l"/>
                <a:tab pos="1169988" algn="l"/>
              </a:tabLst>
              <a:defRPr/>
            </a:pPr>
            <a:r>
              <a:rPr lang="en-US" sz="3100" dirty="0" smtClean="0">
                <a:latin typeface="Arial Narrow" pitchFamily="34" charset="0"/>
              </a:rPr>
              <a:t>e)	Part-time learners registering for the for the NSC for the first 	time, post 2020, provided they are 21 years and older will be 	exempt from SBA. They will be resulted fully on the 	examination.</a:t>
            </a:r>
          </a:p>
          <a:p>
            <a:pPr marL="0" indent="0" algn="just">
              <a:buNone/>
              <a:tabLst>
                <a:tab pos="631825" algn="l"/>
                <a:tab pos="1169988" algn="l"/>
              </a:tabLst>
              <a:defRPr/>
            </a:pPr>
            <a:r>
              <a:rPr lang="en-US" sz="3100" dirty="0" smtClean="0">
                <a:latin typeface="Arial Narrow" pitchFamily="34" charset="0"/>
              </a:rPr>
              <a:t>f)	Part- </a:t>
            </a:r>
            <a:r>
              <a:rPr lang="en-US" sz="3100" dirty="0">
                <a:latin typeface="Arial Narrow" pitchFamily="34" charset="0"/>
              </a:rPr>
              <a:t>time candidates may not offer subjects with a practical </a:t>
            </a:r>
            <a:r>
              <a:rPr lang="en-US" sz="3100" dirty="0" smtClean="0">
                <a:latin typeface="Arial Narrow" pitchFamily="34" charset="0"/>
              </a:rPr>
              <a:t>	component</a:t>
            </a:r>
            <a:r>
              <a:rPr lang="en-US" sz="3100" dirty="0">
                <a:latin typeface="Arial Narrow" pitchFamily="34" charset="0"/>
              </a:rPr>
              <a:t>, unless they have a practical mark from their </a:t>
            </a:r>
            <a:r>
              <a:rPr lang="en-US" sz="3100" dirty="0" smtClean="0">
                <a:latin typeface="Arial Narrow" pitchFamily="34" charset="0"/>
              </a:rPr>
              <a:t>full-	time </a:t>
            </a:r>
            <a:r>
              <a:rPr lang="en-US" sz="3100" dirty="0">
                <a:latin typeface="Arial Narrow" pitchFamily="34" charset="0"/>
              </a:rPr>
              <a:t>enrollment.</a:t>
            </a:r>
          </a:p>
          <a:p>
            <a:pPr marL="0" indent="0" algn="just">
              <a:buFont typeface="Arial" charset="0"/>
              <a:buNone/>
              <a:tabLst>
                <a:tab pos="631825" algn="l"/>
                <a:tab pos="1169988" algn="l"/>
              </a:tabLst>
              <a:defRPr/>
            </a:pPr>
            <a:r>
              <a:rPr lang="en-US" sz="3100" dirty="0" smtClean="0">
                <a:latin typeface="Arial Narrow" pitchFamily="34" charset="0"/>
              </a:rPr>
              <a:t>  </a:t>
            </a:r>
            <a:r>
              <a:rPr lang="en-US" sz="2800" b="1" dirty="0">
                <a:latin typeface="Arial Narrow" pitchFamily="34" charset="0"/>
              </a:rPr>
              <a:t>	</a:t>
            </a:r>
            <a:endParaRPr lang="en-US" sz="2800" b="1" dirty="0" smtClean="0">
              <a:latin typeface="Arial Narrow" pitchFamily="34" charset="0"/>
            </a:endParaRPr>
          </a:p>
          <a:p>
            <a:pPr marL="1617663" indent="-1617663">
              <a:buFont typeface="Arial" charset="0"/>
              <a:buNone/>
              <a:tabLst>
                <a:tab pos="1617663" algn="l"/>
                <a:tab pos="2328863" algn="l"/>
              </a:tabLst>
              <a:defRPr/>
            </a:pPr>
            <a:r>
              <a:rPr lang="en-US" sz="2400" b="1" dirty="0" smtClean="0"/>
              <a:t>		</a:t>
            </a:r>
            <a:endParaRPr lang="en-ZA" sz="2000" dirty="0" smtClean="0"/>
          </a:p>
        </p:txBody>
      </p:sp>
      <p:sp>
        <p:nvSpPr>
          <p:cNvPr id="2" name="Rectangle 1"/>
          <p:cNvSpPr/>
          <p:nvPr/>
        </p:nvSpPr>
        <p:spPr>
          <a:xfrm>
            <a:off x="8877145"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21</a:t>
            </a:fld>
            <a:endParaRPr lang="en-US" sz="1200" b="1" dirty="0">
              <a:solidFill>
                <a:prstClr val="black"/>
              </a:solidFill>
            </a:endParaRPr>
          </a:p>
        </p:txBody>
      </p:sp>
    </p:spTree>
    <p:extLst>
      <p:ext uri="{BB962C8B-B14F-4D97-AF65-F5344CB8AC3E}">
        <p14:creationId xmlns:p14="http://schemas.microsoft.com/office/powerpoint/2010/main" xmlns="" val="37153107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26988"/>
            <a:ext cx="9144000" cy="792163"/>
          </a:xfrm>
        </p:spPr>
        <p:txBody>
          <a:bodyPr/>
          <a:lstStyle/>
          <a:p>
            <a:r>
              <a:rPr lang="en-ZA" b="1" dirty="0" smtClean="0">
                <a:latin typeface="Arial Narrow" pitchFamily="34" charset="0"/>
                <a:cs typeface="Arial" charset="0"/>
              </a:rPr>
              <a:t>PROPOSED IMPLEMENTATION</a:t>
            </a:r>
          </a:p>
        </p:txBody>
      </p:sp>
      <p:sp>
        <p:nvSpPr>
          <p:cNvPr id="12291" name="Content Placeholder 2"/>
          <p:cNvSpPr>
            <a:spLocks noGrp="1"/>
          </p:cNvSpPr>
          <p:nvPr>
            <p:ph idx="1"/>
          </p:nvPr>
        </p:nvSpPr>
        <p:spPr>
          <a:xfrm>
            <a:off x="250825" y="857250"/>
            <a:ext cx="8424863" cy="5500688"/>
          </a:xfrm>
        </p:spPr>
        <p:txBody>
          <a:bodyPr>
            <a:normAutofit fontScale="92500" lnSpcReduction="10000"/>
          </a:bodyPr>
          <a:lstStyle/>
          <a:p>
            <a:pPr marL="514350" indent="-514350">
              <a:buAutoNum type="alphaLcParenBoth"/>
              <a:tabLst>
                <a:tab pos="631825" algn="l"/>
                <a:tab pos="1169988" algn="l"/>
              </a:tabLst>
              <a:defRPr/>
            </a:pPr>
            <a:r>
              <a:rPr lang="en-US" sz="2800" dirty="0" smtClean="0">
                <a:latin typeface="Arial Narrow" pitchFamily="34" charset="0"/>
              </a:rPr>
              <a:t>Proposal approved in principle by CEM.</a:t>
            </a:r>
          </a:p>
          <a:p>
            <a:pPr marL="0" indent="0">
              <a:buNone/>
              <a:tabLst>
                <a:tab pos="631825" algn="l"/>
                <a:tab pos="1169988" algn="l"/>
              </a:tabLst>
              <a:defRPr/>
            </a:pPr>
            <a:endParaRPr lang="en-US" sz="2800" dirty="0" smtClean="0">
              <a:latin typeface="Arial Narrow" pitchFamily="34" charset="0"/>
            </a:endParaRPr>
          </a:p>
          <a:p>
            <a:pPr marL="0" indent="0">
              <a:buNone/>
              <a:tabLst>
                <a:tab pos="631825" algn="l"/>
                <a:tab pos="1169988" algn="l"/>
              </a:tabLst>
              <a:defRPr/>
            </a:pPr>
            <a:r>
              <a:rPr lang="en-US" sz="2800" dirty="0" smtClean="0">
                <a:latin typeface="Arial Narrow" pitchFamily="34" charset="0"/>
              </a:rPr>
              <a:t>(b)	In the process of obtaining public comment on this proposal.</a:t>
            </a:r>
          </a:p>
          <a:p>
            <a:pPr marL="0" indent="0">
              <a:buNone/>
              <a:tabLst>
                <a:tab pos="631825" algn="l"/>
                <a:tab pos="1169988" algn="l"/>
              </a:tabLst>
              <a:defRPr/>
            </a:pPr>
            <a:endParaRPr lang="en-US" sz="2800" dirty="0" smtClean="0">
              <a:latin typeface="Arial Narrow" pitchFamily="34" charset="0"/>
            </a:endParaRPr>
          </a:p>
          <a:p>
            <a:pPr marL="0" indent="0">
              <a:buNone/>
              <a:tabLst>
                <a:tab pos="631825" algn="l"/>
                <a:tab pos="1169988" algn="l"/>
              </a:tabLst>
              <a:defRPr/>
            </a:pPr>
            <a:r>
              <a:rPr lang="en-US" sz="2800" dirty="0" smtClean="0">
                <a:latin typeface="Arial Narrow" pitchFamily="34" charset="0"/>
              </a:rPr>
              <a:t>(c)	If approved by Minister as policy, planned implementation will 	be as follows: </a:t>
            </a:r>
          </a:p>
          <a:p>
            <a:pPr marL="0" indent="0" defTabSz="247650">
              <a:buNone/>
              <a:tabLst>
                <a:tab pos="628650" algn="l"/>
              </a:tabLst>
              <a:defRPr/>
            </a:pPr>
            <a:r>
              <a:rPr lang="en-US" sz="2800" dirty="0">
                <a:latin typeface="Arial Narrow" pitchFamily="34" charset="0"/>
              </a:rPr>
              <a:t>	</a:t>
            </a:r>
            <a:r>
              <a:rPr lang="en-US" sz="2800" dirty="0" smtClean="0">
                <a:latin typeface="Arial Narrow" pitchFamily="34" charset="0"/>
              </a:rPr>
              <a:t>- 	</a:t>
            </a:r>
            <a:r>
              <a:rPr lang="en-US" sz="2600" dirty="0" smtClean="0">
                <a:latin typeface="Arial Narrow" pitchFamily="34" charset="0"/>
              </a:rPr>
              <a:t>first</a:t>
            </a:r>
            <a:r>
              <a:rPr lang="en-US" sz="2800" dirty="0" smtClean="0">
                <a:latin typeface="Arial Narrow" pitchFamily="34" charset="0"/>
              </a:rPr>
              <a:t> </a:t>
            </a:r>
            <a:r>
              <a:rPr lang="en-US" sz="2600" dirty="0" smtClean="0">
                <a:latin typeface="Arial Narrow" pitchFamily="34" charset="0"/>
              </a:rPr>
              <a:t>merged June exam and the Supplementary Exams will 				be in June 2019.</a:t>
            </a:r>
          </a:p>
          <a:p>
            <a:pPr marL="0" indent="0" defTabSz="247650">
              <a:buNone/>
              <a:tabLst>
                <a:tab pos="628650" algn="l"/>
              </a:tabLst>
              <a:defRPr/>
            </a:pPr>
            <a:r>
              <a:rPr lang="en-US" sz="2600" dirty="0">
                <a:latin typeface="Arial Narrow" pitchFamily="34" charset="0"/>
              </a:rPr>
              <a:t>	</a:t>
            </a:r>
            <a:r>
              <a:rPr lang="en-US" sz="2600" dirty="0" smtClean="0">
                <a:latin typeface="Arial Narrow" pitchFamily="34" charset="0"/>
              </a:rPr>
              <a:t>-  	open access to either November or June examination will 				commence in November 2019.</a:t>
            </a:r>
          </a:p>
          <a:p>
            <a:pPr marL="628650" indent="0" defTabSz="247650">
              <a:buNone/>
              <a:tabLst>
                <a:tab pos="628650" algn="l"/>
              </a:tabLst>
              <a:defRPr/>
            </a:pPr>
            <a:r>
              <a:rPr lang="en-US" sz="2600" dirty="0" smtClean="0">
                <a:latin typeface="Arial Narrow" pitchFamily="34" charset="0"/>
              </a:rPr>
              <a:t>- 	termination of the of the Senior Certificate exams (2020)</a:t>
            </a:r>
          </a:p>
          <a:p>
            <a:pPr marL="0" indent="0">
              <a:buNone/>
              <a:tabLst>
                <a:tab pos="631825" algn="l"/>
                <a:tab pos="1169988" algn="l"/>
              </a:tabLst>
              <a:defRPr/>
            </a:pPr>
            <a:endParaRPr lang="en-US" sz="2600" dirty="0" smtClean="0">
              <a:latin typeface="Arial Narrow" pitchFamily="34" charset="0"/>
            </a:endParaRPr>
          </a:p>
          <a:p>
            <a:pPr marL="0" indent="0">
              <a:buFont typeface="Arial" charset="0"/>
              <a:buNone/>
              <a:tabLst>
                <a:tab pos="631825" algn="l"/>
                <a:tab pos="1169988" algn="l"/>
              </a:tabLst>
              <a:defRPr/>
            </a:pPr>
            <a:r>
              <a:rPr lang="en-US" sz="2800" dirty="0" smtClean="0">
                <a:latin typeface="Arial Narrow" pitchFamily="34" charset="0"/>
              </a:rPr>
              <a:t>  </a:t>
            </a:r>
            <a:r>
              <a:rPr lang="en-US" sz="2400" b="1" dirty="0" smtClean="0"/>
              <a:t>		</a:t>
            </a:r>
            <a:endParaRPr lang="en-ZA" sz="2000" dirty="0" smtClean="0"/>
          </a:p>
        </p:txBody>
      </p:sp>
      <p:sp>
        <p:nvSpPr>
          <p:cNvPr id="2" name="Rectangle 1"/>
          <p:cNvSpPr/>
          <p:nvPr/>
        </p:nvSpPr>
        <p:spPr>
          <a:xfrm>
            <a:off x="8880787" y="658137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22</a:t>
            </a:fld>
            <a:endParaRPr lang="en-US" sz="1200" b="1" dirty="0">
              <a:solidFill>
                <a:prstClr val="black"/>
              </a:solidFill>
            </a:endParaRPr>
          </a:p>
        </p:txBody>
      </p:sp>
    </p:spTree>
    <p:extLst>
      <p:ext uri="{BB962C8B-B14F-4D97-AF65-F5344CB8AC3E}">
        <p14:creationId xmlns:p14="http://schemas.microsoft.com/office/powerpoint/2010/main" xmlns="" val="10274475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276872"/>
            <a:ext cx="8820472" cy="2880320"/>
          </a:xfrm>
        </p:spPr>
        <p:txBody>
          <a:bodyPr>
            <a:normAutofit/>
          </a:bodyPr>
          <a:lstStyle/>
          <a:p>
            <a:r>
              <a:rPr lang="en-ZA" sz="3600" b="1" dirty="0" smtClean="0">
                <a:solidFill>
                  <a:srgbClr val="181E0C"/>
                </a:solidFill>
                <a:latin typeface="Century Gothic" panose="020B0502020202020204" pitchFamily="34" charset="0"/>
              </a:rPr>
              <a:t/>
            </a:r>
            <a:br>
              <a:rPr lang="en-ZA" sz="3600" b="1" dirty="0" smtClean="0">
                <a:solidFill>
                  <a:srgbClr val="181E0C"/>
                </a:solidFill>
                <a:latin typeface="Century Gothic" panose="020B0502020202020204" pitchFamily="34" charset="0"/>
              </a:rPr>
            </a:br>
            <a:endParaRPr lang="en-ZA" b="1" dirty="0">
              <a:solidFill>
                <a:srgbClr val="181E0C"/>
              </a:solidFill>
              <a:latin typeface="Century Gothic" panose="020B0502020202020204" pitchFamily="34" charset="0"/>
            </a:endParaRPr>
          </a:p>
        </p:txBody>
      </p:sp>
      <p:sp>
        <p:nvSpPr>
          <p:cNvPr id="3" name="Subtitle 2"/>
          <p:cNvSpPr>
            <a:spLocks noGrp="1"/>
          </p:cNvSpPr>
          <p:nvPr>
            <p:ph type="subTitle" idx="1"/>
          </p:nvPr>
        </p:nvSpPr>
        <p:spPr>
          <a:xfrm>
            <a:off x="467544" y="836712"/>
            <a:ext cx="7524328" cy="4104456"/>
          </a:xfrm>
        </p:spPr>
        <p:txBody>
          <a:bodyPr>
            <a:normAutofit fontScale="70000" lnSpcReduction="20000"/>
          </a:bodyPr>
          <a:lstStyle/>
          <a:p>
            <a:endParaRPr lang="en-US" altLang="en-US" sz="2800" dirty="0">
              <a:solidFill>
                <a:schemeClr val="accent2">
                  <a:lumMod val="50000"/>
                </a:schemeClr>
              </a:solidFill>
              <a:latin typeface="Arial Narrow" pitchFamily="34" charset="0"/>
            </a:endParaRPr>
          </a:p>
          <a:p>
            <a:endParaRPr lang="en-US" altLang="en-US" sz="2800" b="1" dirty="0" smtClean="0">
              <a:solidFill>
                <a:schemeClr val="accent2">
                  <a:lumMod val="50000"/>
                </a:schemeClr>
              </a:solidFill>
              <a:latin typeface="Arial Narrow" pitchFamily="34" charset="0"/>
            </a:endParaRPr>
          </a:p>
          <a:p>
            <a:pPr lvl="0">
              <a:lnSpc>
                <a:spcPct val="160000"/>
              </a:lnSpc>
            </a:pPr>
            <a:r>
              <a:rPr lang="en-US" sz="8000" b="1" dirty="0" smtClean="0">
                <a:solidFill>
                  <a:srgbClr val="C0504D">
                    <a:lumMod val="50000"/>
                  </a:srgbClr>
                </a:solidFill>
                <a:latin typeface="Arial Narrow" pitchFamily="34" charset="0"/>
              </a:rPr>
              <a:t>UPDATE AND STATUS ON REMODELLING OF ANA</a:t>
            </a:r>
            <a:endParaRPr lang="en-ZA" sz="8000" b="1" dirty="0">
              <a:solidFill>
                <a:prstClr val="black">
                  <a:tint val="75000"/>
                </a:prstClr>
              </a:solidFill>
              <a:latin typeface="Century Gothic" panose="020B0502020202020204" pitchFamily="34" charset="0"/>
            </a:endParaRPr>
          </a:p>
        </p:txBody>
      </p:sp>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23</a:t>
            </a:fld>
            <a:endParaRPr lang="en-US" sz="1200" b="1" dirty="0">
              <a:solidFill>
                <a:prstClr val="black"/>
              </a:solidFill>
            </a:endParaRPr>
          </a:p>
        </p:txBody>
      </p:sp>
    </p:spTree>
    <p:extLst>
      <p:ext uri="{BB962C8B-B14F-4D97-AF65-F5344CB8AC3E}">
        <p14:creationId xmlns:p14="http://schemas.microsoft.com/office/powerpoint/2010/main" xmlns="" val="32320300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67" y="23499"/>
            <a:ext cx="8229600" cy="936104"/>
          </a:xfrm>
        </p:spPr>
        <p:txBody>
          <a:bodyPr>
            <a:normAutofit/>
          </a:bodyPr>
          <a:lstStyle/>
          <a:p>
            <a:r>
              <a:rPr lang="en-ZA" sz="4000" b="1" dirty="0" smtClean="0">
                <a:latin typeface="Arial Narrow" pitchFamily="34" charset="0"/>
                <a:ea typeface="Tahoma" pitchFamily="34" charset="0"/>
                <a:cs typeface="Arial" panose="020B0604020202020204" pitchFamily="34" charset="0"/>
              </a:rPr>
              <a:t>INTRODUCTION</a:t>
            </a:r>
            <a:endParaRPr lang="en-ZA" sz="4000" b="1" dirty="0">
              <a:latin typeface="Arial Narrow" pitchFamily="34" charset="0"/>
              <a:ea typeface="Tahoma" pitchFamily="34" charset="0"/>
              <a:cs typeface="Arial" panose="020B0604020202020204" pitchFamily="34" charset="0"/>
            </a:endParaRPr>
          </a:p>
        </p:txBody>
      </p:sp>
      <p:sp>
        <p:nvSpPr>
          <p:cNvPr id="3" name="Content Placeholder 2"/>
          <p:cNvSpPr>
            <a:spLocks noGrp="1"/>
          </p:cNvSpPr>
          <p:nvPr>
            <p:ph idx="1"/>
          </p:nvPr>
        </p:nvSpPr>
        <p:spPr>
          <a:xfrm>
            <a:off x="251520" y="1124744"/>
            <a:ext cx="8640960" cy="5184576"/>
          </a:xfrm>
        </p:spPr>
        <p:txBody>
          <a:bodyPr>
            <a:noAutofit/>
          </a:bodyPr>
          <a:lstStyle/>
          <a:p>
            <a:pPr marL="514350" indent="-514350" algn="just">
              <a:spcBef>
                <a:spcPts val="600"/>
              </a:spcBef>
              <a:spcAft>
                <a:spcPts val="600"/>
              </a:spcAft>
              <a:buFont typeface="+mj-lt"/>
              <a:buAutoNum type="alphaLcParenR"/>
            </a:pPr>
            <a:r>
              <a:rPr lang="en-ZA" sz="2800" dirty="0" smtClean="0">
                <a:latin typeface="Arial Narrow" pitchFamily="34" charset="0"/>
                <a:ea typeface="Tahoma" pitchFamily="34" charset="0"/>
                <a:cs typeface="Arial" panose="020B0604020202020204" pitchFamily="34" charset="0"/>
              </a:rPr>
              <a:t>The introduction and implementation of ANA has been a major strategic intervention in education</a:t>
            </a:r>
          </a:p>
          <a:p>
            <a:pPr marL="514350" indent="-514350" algn="just">
              <a:spcBef>
                <a:spcPts val="600"/>
              </a:spcBef>
              <a:spcAft>
                <a:spcPts val="600"/>
              </a:spcAft>
              <a:buFont typeface="+mj-lt"/>
              <a:buAutoNum type="alphaLcParenR"/>
            </a:pPr>
            <a:r>
              <a:rPr lang="en-ZA" sz="2800" dirty="0" smtClean="0">
                <a:latin typeface="Arial Narrow" pitchFamily="34" charset="0"/>
                <a:ea typeface="Tahoma" pitchFamily="34" charset="0"/>
                <a:cs typeface="Arial" panose="020B0604020202020204" pitchFamily="34" charset="0"/>
              </a:rPr>
              <a:t>The assessment has generated a wealth of valuable data that, in turn, has resulted in more focused and evidence-led public &amp; professional engagement on issues of quality in education</a:t>
            </a:r>
          </a:p>
          <a:p>
            <a:pPr marL="514350" indent="-514350" algn="just">
              <a:spcBef>
                <a:spcPts val="600"/>
              </a:spcBef>
              <a:spcAft>
                <a:spcPts val="600"/>
              </a:spcAft>
              <a:buFont typeface="+mj-lt"/>
              <a:buAutoNum type="alphaLcParenR"/>
            </a:pPr>
            <a:r>
              <a:rPr lang="en-ZA" sz="2800" dirty="0" smtClean="0">
                <a:latin typeface="Arial Narrow" pitchFamily="34" charset="0"/>
                <a:ea typeface="Tahoma" pitchFamily="34" charset="0"/>
                <a:cs typeface="Arial" panose="020B0604020202020204" pitchFamily="34" charset="0"/>
              </a:rPr>
              <a:t>Typical of any major intervention, the rollout of ANA has raised </a:t>
            </a:r>
            <a:r>
              <a:rPr lang="en-ZA" sz="2800" b="1" dirty="0" smtClean="0">
                <a:latin typeface="Arial Narrow" pitchFamily="34" charset="0"/>
                <a:ea typeface="Tahoma" pitchFamily="34" charset="0"/>
                <a:cs typeface="Arial" panose="020B0604020202020204" pitchFamily="34" charset="0"/>
              </a:rPr>
              <a:t>critical issues</a:t>
            </a:r>
            <a:r>
              <a:rPr lang="en-ZA" sz="2800" dirty="0" smtClean="0">
                <a:latin typeface="Arial Narrow" pitchFamily="34" charset="0"/>
                <a:ea typeface="Tahoma" pitchFamily="34" charset="0"/>
                <a:cs typeface="Arial" panose="020B0604020202020204" pitchFamily="34" charset="0"/>
              </a:rPr>
              <a:t> and questions for both the sustenance &amp; enhancement of the initiative </a:t>
            </a:r>
            <a:endParaRPr lang="en-ZA" sz="2800" dirty="0">
              <a:latin typeface="Arial Narrow" pitchFamily="34" charset="0"/>
              <a:ea typeface="Tahoma" pitchFamily="34" charset="0"/>
              <a:cs typeface="Arial" panose="020B0604020202020204" pitchFamily="34" charset="0"/>
            </a:endParaRPr>
          </a:p>
        </p:txBody>
      </p:sp>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24</a:t>
            </a:fld>
            <a:endParaRPr lang="en-US" sz="1200" b="1" dirty="0">
              <a:solidFill>
                <a:prstClr val="black"/>
              </a:solidFill>
            </a:endParaRPr>
          </a:p>
        </p:txBody>
      </p:sp>
    </p:spTree>
    <p:extLst>
      <p:ext uri="{BB962C8B-B14F-4D97-AF65-F5344CB8AC3E}">
        <p14:creationId xmlns:p14="http://schemas.microsoft.com/office/powerpoint/2010/main" xmlns="" val="36696498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29600" cy="792088"/>
          </a:xfrm>
        </p:spPr>
        <p:txBody>
          <a:bodyPr>
            <a:normAutofit/>
          </a:bodyPr>
          <a:lstStyle/>
          <a:p>
            <a:r>
              <a:rPr lang="en-ZA" b="1" dirty="0" smtClean="0">
                <a:latin typeface="Arial Narrow" pitchFamily="34" charset="0"/>
                <a:ea typeface="Tahoma" pitchFamily="34" charset="0"/>
                <a:cs typeface="Arial" panose="020B0604020202020204" pitchFamily="34" charset="0"/>
              </a:rPr>
              <a:t>ISSUES EMANATING FROM ANA </a:t>
            </a:r>
            <a:endParaRPr lang="en-ZA" b="1" dirty="0">
              <a:latin typeface="Arial Narrow" pitchFamily="34" charset="0"/>
              <a:ea typeface="Tahoma" pitchFamily="34" charset="0"/>
              <a:cs typeface="Arial" panose="020B0604020202020204" pitchFamily="34" charset="0"/>
            </a:endParaRPr>
          </a:p>
        </p:txBody>
      </p:sp>
      <p:sp>
        <p:nvSpPr>
          <p:cNvPr id="3" name="Content Placeholder 2"/>
          <p:cNvSpPr>
            <a:spLocks noGrp="1"/>
          </p:cNvSpPr>
          <p:nvPr>
            <p:ph idx="1"/>
          </p:nvPr>
        </p:nvSpPr>
        <p:spPr>
          <a:xfrm>
            <a:off x="179512" y="764704"/>
            <a:ext cx="8712968" cy="5760640"/>
          </a:xfrm>
        </p:spPr>
        <p:txBody>
          <a:bodyPr>
            <a:noAutofit/>
          </a:bodyPr>
          <a:lstStyle/>
          <a:p>
            <a:pPr marL="514350" indent="-514350" algn="just">
              <a:spcBef>
                <a:spcPts val="1200"/>
              </a:spcBef>
              <a:spcAft>
                <a:spcPts val="0"/>
              </a:spcAft>
              <a:buFont typeface="+mj-lt"/>
              <a:buAutoNum type="alphaLcParenR"/>
            </a:pPr>
            <a:r>
              <a:rPr lang="en-ZA" sz="2800" dirty="0" smtClean="0">
                <a:latin typeface="Arial Narrow" pitchFamily="34" charset="0"/>
                <a:ea typeface="Tahoma" pitchFamily="34" charset="0"/>
                <a:cs typeface="Arial" panose="020B0604020202020204" pitchFamily="34" charset="0"/>
              </a:rPr>
              <a:t>There has been concern about the use of a single assessment tool to generate data for different purposes:</a:t>
            </a:r>
          </a:p>
          <a:p>
            <a:pPr lvl="1" algn="just">
              <a:spcBef>
                <a:spcPts val="1200"/>
              </a:spcBef>
              <a:spcAft>
                <a:spcPts val="0"/>
              </a:spcAft>
              <a:buFont typeface="Wingdings" pitchFamily="2" charset="2"/>
              <a:buChar char="§"/>
            </a:pPr>
            <a:r>
              <a:rPr lang="en-ZA" sz="2400" dirty="0">
                <a:latin typeface="Arial Narrow" pitchFamily="34" charset="0"/>
                <a:ea typeface="Tahoma" pitchFamily="34" charset="0"/>
                <a:cs typeface="Arial" panose="020B0604020202020204" pitchFamily="34" charset="0"/>
              </a:rPr>
              <a:t>S</a:t>
            </a:r>
            <a:r>
              <a:rPr lang="en-ZA" sz="2400" dirty="0" smtClean="0">
                <a:latin typeface="Arial Narrow" pitchFamily="34" charset="0"/>
                <a:ea typeface="Tahoma" pitchFamily="34" charset="0"/>
                <a:cs typeface="Arial" panose="020B0604020202020204" pitchFamily="34" charset="0"/>
              </a:rPr>
              <a:t>cores from diagnostic test data used for monitoring trends (systemic purposes) with no confidential test items.</a:t>
            </a:r>
          </a:p>
          <a:p>
            <a:pPr lvl="1" algn="just">
              <a:spcBef>
                <a:spcPts val="1200"/>
              </a:spcBef>
              <a:spcAft>
                <a:spcPts val="600"/>
              </a:spcAft>
              <a:buFont typeface="Wingdings" pitchFamily="2" charset="2"/>
              <a:buChar char="§"/>
            </a:pPr>
            <a:r>
              <a:rPr lang="en-ZA" sz="2400" dirty="0" smtClean="0">
                <a:latin typeface="Arial Narrow" pitchFamily="34" charset="0"/>
                <a:ea typeface="Tahoma" pitchFamily="34" charset="0"/>
                <a:cs typeface="Arial" panose="020B0604020202020204" pitchFamily="34" charset="0"/>
              </a:rPr>
              <a:t>The design of tests should be different and </a:t>
            </a:r>
            <a:r>
              <a:rPr lang="en-ZA" sz="2400" b="1" dirty="0" smtClean="0">
                <a:latin typeface="Arial Narrow" pitchFamily="34" charset="0"/>
                <a:ea typeface="Tahoma" pitchFamily="34" charset="0"/>
                <a:cs typeface="Arial" panose="020B0604020202020204" pitchFamily="34" charset="0"/>
              </a:rPr>
              <a:t>fit for purpose</a:t>
            </a:r>
            <a:r>
              <a:rPr lang="en-ZA" dirty="0" smtClean="0">
                <a:latin typeface="Arial Narrow" pitchFamily="34" charset="0"/>
                <a:ea typeface="Tahoma" pitchFamily="34" charset="0"/>
                <a:cs typeface="Arial" panose="020B0604020202020204" pitchFamily="34" charset="0"/>
              </a:rPr>
              <a:t>.</a:t>
            </a:r>
          </a:p>
          <a:p>
            <a:pPr marL="514350" indent="-514350" algn="just">
              <a:spcBef>
                <a:spcPts val="1200"/>
              </a:spcBef>
              <a:buFont typeface="+mj-lt"/>
              <a:buAutoNum type="alphaLcParenR"/>
            </a:pPr>
            <a:r>
              <a:rPr lang="en-ZA" sz="2800" dirty="0" smtClean="0">
                <a:latin typeface="Arial Narrow" pitchFamily="34" charset="0"/>
                <a:ea typeface="Tahoma" pitchFamily="34" charset="0"/>
                <a:cs typeface="Arial" panose="020B0604020202020204" pitchFamily="34" charset="0"/>
              </a:rPr>
              <a:t>Annual </a:t>
            </a:r>
            <a:r>
              <a:rPr lang="en-ZA" sz="2800" dirty="0">
                <a:latin typeface="Arial Narrow" pitchFamily="34" charset="0"/>
                <a:ea typeface="Tahoma" pitchFamily="34" charset="0"/>
                <a:cs typeface="Arial" panose="020B0604020202020204" pitchFamily="34" charset="0"/>
              </a:rPr>
              <a:t>administration of ANA does not allow  sufficient time for interventions based on the ANA results.</a:t>
            </a:r>
          </a:p>
          <a:p>
            <a:pPr marL="514350" indent="-514350" algn="just">
              <a:spcBef>
                <a:spcPts val="1200"/>
              </a:spcBef>
              <a:buFont typeface="+mj-lt"/>
              <a:buAutoNum type="alphaLcParenR"/>
            </a:pPr>
            <a:r>
              <a:rPr lang="en-ZA" sz="2800" dirty="0" smtClean="0">
                <a:latin typeface="Arial Narrow" pitchFamily="34" charset="0"/>
                <a:ea typeface="Tahoma" pitchFamily="34" charset="0"/>
                <a:cs typeface="Arial" panose="020B0604020202020204" pitchFamily="34" charset="0"/>
              </a:rPr>
              <a:t>Administration </a:t>
            </a:r>
            <a:r>
              <a:rPr lang="en-ZA" sz="2800" dirty="0">
                <a:latin typeface="Arial Narrow" pitchFamily="34" charset="0"/>
                <a:ea typeface="Tahoma" pitchFamily="34" charset="0"/>
                <a:cs typeface="Arial" panose="020B0604020202020204" pitchFamily="34" charset="0"/>
              </a:rPr>
              <a:t>across every grade is an over-ambitious task.</a:t>
            </a:r>
          </a:p>
          <a:p>
            <a:pPr marL="514350" indent="-514350" algn="just">
              <a:spcBef>
                <a:spcPts val="1200"/>
              </a:spcBef>
              <a:buFont typeface="+mj-lt"/>
              <a:buAutoNum type="alphaLcParenR"/>
            </a:pPr>
            <a:r>
              <a:rPr lang="en-ZA" sz="2800" dirty="0" smtClean="0">
                <a:latin typeface="Arial Narrow" pitchFamily="34" charset="0"/>
                <a:ea typeface="Tahoma" pitchFamily="34" charset="0"/>
                <a:cs typeface="Arial" panose="020B0604020202020204" pitchFamily="34" charset="0"/>
              </a:rPr>
              <a:t>Effective </a:t>
            </a:r>
            <a:r>
              <a:rPr lang="en-ZA" sz="2800" dirty="0">
                <a:latin typeface="Arial Narrow" pitchFamily="34" charset="0"/>
                <a:ea typeface="Tahoma" pitchFamily="34" charset="0"/>
                <a:cs typeface="Arial" panose="020B0604020202020204" pitchFamily="34" charset="0"/>
              </a:rPr>
              <a:t>utilisation of the ANA data by teachers and schools has been lacking.</a:t>
            </a:r>
          </a:p>
          <a:p>
            <a:pPr marL="457200" lvl="1" indent="0">
              <a:spcBef>
                <a:spcPts val="600"/>
              </a:spcBef>
              <a:spcAft>
                <a:spcPts val="600"/>
              </a:spcAft>
              <a:buNone/>
            </a:pPr>
            <a:endParaRPr lang="en-ZA" sz="2200" dirty="0" smtClean="0">
              <a:latin typeface="Arial" panose="020B0604020202020204" pitchFamily="34" charset="0"/>
              <a:ea typeface="Tahoma" pitchFamily="34" charset="0"/>
              <a:cs typeface="Arial" panose="020B0604020202020204" pitchFamily="34" charset="0"/>
            </a:endParaRPr>
          </a:p>
        </p:txBody>
      </p:sp>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25</a:t>
            </a:fld>
            <a:endParaRPr lang="en-US" sz="1200" b="1" dirty="0">
              <a:solidFill>
                <a:prstClr val="black"/>
              </a:solidFill>
            </a:endParaRPr>
          </a:p>
        </p:txBody>
      </p:sp>
    </p:spTree>
    <p:extLst>
      <p:ext uri="{BB962C8B-B14F-4D97-AF65-F5344CB8AC3E}">
        <p14:creationId xmlns:p14="http://schemas.microsoft.com/office/powerpoint/2010/main" xmlns="" val="124797122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29600" cy="792088"/>
          </a:xfrm>
        </p:spPr>
        <p:txBody>
          <a:bodyPr>
            <a:normAutofit/>
          </a:bodyPr>
          <a:lstStyle/>
          <a:p>
            <a:r>
              <a:rPr lang="en-ZA" sz="4000" b="1" dirty="0" smtClean="0">
                <a:latin typeface="Arial Narrow" pitchFamily="34" charset="0"/>
                <a:ea typeface="Tahoma" pitchFamily="34" charset="0"/>
                <a:cs typeface="Arial" panose="020B0604020202020204" pitchFamily="34" charset="0"/>
              </a:rPr>
              <a:t>ISSUES EMANATING FROM ANA</a:t>
            </a:r>
            <a:endParaRPr lang="en-ZA" sz="4000" b="1" dirty="0">
              <a:latin typeface="Arial Narrow" pitchFamily="34" charset="0"/>
              <a:ea typeface="Tahoma" pitchFamily="34" charset="0"/>
              <a:cs typeface="Arial" panose="020B0604020202020204" pitchFamily="34" charset="0"/>
            </a:endParaRPr>
          </a:p>
        </p:txBody>
      </p:sp>
      <p:sp>
        <p:nvSpPr>
          <p:cNvPr id="3" name="Content Placeholder 2"/>
          <p:cNvSpPr>
            <a:spLocks noGrp="1"/>
          </p:cNvSpPr>
          <p:nvPr>
            <p:ph idx="1"/>
          </p:nvPr>
        </p:nvSpPr>
        <p:spPr>
          <a:xfrm>
            <a:off x="179512" y="836712"/>
            <a:ext cx="8856984" cy="5520233"/>
          </a:xfrm>
        </p:spPr>
        <p:txBody>
          <a:bodyPr>
            <a:noAutofit/>
          </a:bodyPr>
          <a:lstStyle/>
          <a:p>
            <a:pPr marL="542925" indent="-542925" algn="just" defTabSz="542925">
              <a:spcBef>
                <a:spcPts val="1200"/>
              </a:spcBef>
              <a:buNone/>
              <a:tabLst>
                <a:tab pos="542925" algn="l"/>
              </a:tabLst>
            </a:pPr>
            <a:r>
              <a:rPr lang="en-ZA" sz="2800" dirty="0" smtClean="0">
                <a:latin typeface="Arial Narrow" pitchFamily="34" charset="0"/>
                <a:ea typeface="Tahoma" pitchFamily="34" charset="0"/>
                <a:cs typeface="Arial" panose="020B0604020202020204" pitchFamily="34" charset="0"/>
              </a:rPr>
              <a:t>e)	Teacher development programmes emanating from ANA have 	been inadequate  </a:t>
            </a:r>
          </a:p>
          <a:p>
            <a:pPr marL="542925" indent="-542925" algn="just">
              <a:spcBef>
                <a:spcPts val="1200"/>
              </a:spcBef>
              <a:buNone/>
              <a:tabLst>
                <a:tab pos="542925" algn="l"/>
              </a:tabLst>
            </a:pPr>
            <a:r>
              <a:rPr lang="en-ZA" sz="2800" dirty="0" smtClean="0">
                <a:latin typeface="Arial Narrow" pitchFamily="34" charset="0"/>
                <a:ea typeface="Tahoma" pitchFamily="34" charset="0"/>
                <a:cs typeface="Arial" panose="020B0604020202020204" pitchFamily="34" charset="0"/>
              </a:rPr>
              <a:t>f)	If ANA is diagnostic, why is it administered at the end of the year? </a:t>
            </a:r>
          </a:p>
          <a:p>
            <a:pPr marL="542925" indent="-542925" algn="just">
              <a:spcBef>
                <a:spcPts val="1200"/>
              </a:spcBef>
              <a:buNone/>
              <a:tabLst>
                <a:tab pos="542925" algn="l"/>
              </a:tabLst>
            </a:pPr>
            <a:r>
              <a:rPr lang="en-ZA" sz="2800" dirty="0" smtClean="0">
                <a:latin typeface="Arial Narrow" pitchFamily="34" charset="0"/>
                <a:ea typeface="Tahoma" pitchFamily="34" charset="0"/>
                <a:cs typeface="Arial" panose="020B0604020202020204" pitchFamily="34" charset="0"/>
              </a:rPr>
              <a:t>g)	Proliferation of standardised and controlled tests across PEDs. </a:t>
            </a:r>
          </a:p>
          <a:p>
            <a:pPr marL="542925" indent="-542925" algn="just">
              <a:spcBef>
                <a:spcPts val="1200"/>
              </a:spcBef>
              <a:buNone/>
              <a:tabLst>
                <a:tab pos="542925" algn="l"/>
              </a:tabLst>
            </a:pPr>
            <a:r>
              <a:rPr lang="en-ZA" sz="2800" dirty="0" smtClean="0">
                <a:latin typeface="Arial Narrow" pitchFamily="34" charset="0"/>
                <a:ea typeface="Tahoma" pitchFamily="34" charset="0"/>
                <a:cs typeface="Arial" panose="020B0604020202020204" pitchFamily="34" charset="0"/>
              </a:rPr>
              <a:t>h)	There were increasing calls for ANA results to be used for promotion of learners.</a:t>
            </a:r>
          </a:p>
          <a:p>
            <a:pPr marL="514350" indent="-514350" algn="just">
              <a:spcBef>
                <a:spcPts val="1200"/>
              </a:spcBef>
              <a:buFont typeface="+mj-lt"/>
              <a:buAutoNum type="alphaLcParenR"/>
            </a:pPr>
            <a:endParaRPr lang="en-ZA" sz="2800" dirty="0" smtClean="0">
              <a:latin typeface="Arial Narrow" pitchFamily="34" charset="0"/>
              <a:ea typeface="Tahoma" pitchFamily="34" charset="0"/>
              <a:cs typeface="Arial" panose="020B0604020202020204" pitchFamily="34" charset="0"/>
            </a:endParaRPr>
          </a:p>
        </p:txBody>
      </p:sp>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26</a:t>
            </a:fld>
            <a:endParaRPr lang="en-US" sz="1200" b="1" dirty="0">
              <a:solidFill>
                <a:prstClr val="black"/>
              </a:solidFill>
            </a:endParaRPr>
          </a:p>
        </p:txBody>
      </p:sp>
    </p:spTree>
    <p:extLst>
      <p:ext uri="{BB962C8B-B14F-4D97-AF65-F5344CB8AC3E}">
        <p14:creationId xmlns:p14="http://schemas.microsoft.com/office/powerpoint/2010/main" xmlns="" val="209010514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52"/>
            <a:ext cx="8100392" cy="682744"/>
          </a:xfrm>
        </p:spPr>
        <p:txBody>
          <a:bodyPr>
            <a:noAutofit/>
          </a:bodyPr>
          <a:lstStyle/>
          <a:p>
            <a:r>
              <a:rPr lang="en-US" b="1" dirty="0" smtClean="0">
                <a:latin typeface="Arial Narrow" pitchFamily="34" charset="0"/>
                <a:cs typeface="Arial" pitchFamily="34" charset="0"/>
              </a:rPr>
              <a:t>KEY PRINCIPLES</a:t>
            </a:r>
            <a:endParaRPr lang="en-US" b="1" dirty="0">
              <a:latin typeface="Arial Narrow" pitchFamily="34" charset="0"/>
              <a:cs typeface="Arial" pitchFamily="34" charset="0"/>
            </a:endParaRPr>
          </a:p>
        </p:txBody>
      </p:sp>
      <p:sp>
        <p:nvSpPr>
          <p:cNvPr id="3" name="Content Placeholder 2"/>
          <p:cNvSpPr>
            <a:spLocks noGrp="1"/>
          </p:cNvSpPr>
          <p:nvPr>
            <p:ph idx="1"/>
          </p:nvPr>
        </p:nvSpPr>
        <p:spPr>
          <a:xfrm>
            <a:off x="251520" y="908720"/>
            <a:ext cx="8712968" cy="5328592"/>
          </a:xfrm>
        </p:spPr>
        <p:txBody>
          <a:bodyPr>
            <a:noAutofit/>
          </a:bodyPr>
          <a:lstStyle/>
          <a:p>
            <a:pPr marL="514350" indent="-514350" algn="just">
              <a:buFont typeface="+mj-lt"/>
              <a:buAutoNum type="alphaLcParenR"/>
            </a:pPr>
            <a:r>
              <a:rPr lang="en-US" dirty="0" smtClean="0">
                <a:latin typeface="Arial Narrow" pitchFamily="34" charset="0"/>
                <a:cs typeface="Arial" pitchFamily="34" charset="0"/>
              </a:rPr>
              <a:t>The purpose of assessment must determine the assessment design w.r.t.:</a:t>
            </a:r>
          </a:p>
          <a:p>
            <a:pPr marL="0" indent="0" algn="just">
              <a:buNone/>
            </a:pPr>
            <a:r>
              <a:rPr lang="en-ZA" dirty="0" smtClean="0">
                <a:latin typeface="Arial Narrow" pitchFamily="34" charset="0"/>
                <a:ea typeface="Tahoma" pitchFamily="34" charset="0"/>
                <a:cs typeface="Arial" panose="020B0604020202020204" pitchFamily="34" charset="0"/>
              </a:rPr>
              <a:t>	</a:t>
            </a:r>
            <a:r>
              <a:rPr lang="en-ZA" sz="2400" dirty="0" smtClean="0">
                <a:latin typeface="Arial Narrow" pitchFamily="34" charset="0"/>
                <a:ea typeface="Tahoma" pitchFamily="34" charset="0"/>
                <a:cs typeface="Arial" pitchFamily="34" charset="0"/>
              </a:rPr>
              <a:t>- </a:t>
            </a:r>
            <a:r>
              <a:rPr lang="en-ZA" sz="2400" dirty="0">
                <a:latin typeface="Arial Narrow" pitchFamily="34" charset="0"/>
                <a:ea typeface="Tahoma" pitchFamily="34" charset="0"/>
                <a:cs typeface="Arial" pitchFamily="34" charset="0"/>
              </a:rPr>
              <a:t>instrument design, </a:t>
            </a:r>
          </a:p>
          <a:p>
            <a:pPr marL="0" indent="0" algn="just">
              <a:buNone/>
            </a:pPr>
            <a:r>
              <a:rPr lang="en-ZA" sz="2400" dirty="0">
                <a:latin typeface="Arial Narrow" pitchFamily="34" charset="0"/>
                <a:ea typeface="Tahoma" pitchFamily="34" charset="0"/>
                <a:cs typeface="Arial" pitchFamily="34" charset="0"/>
              </a:rPr>
              <a:t>	- administration design; and </a:t>
            </a:r>
          </a:p>
          <a:p>
            <a:pPr marL="0" indent="0" algn="just">
              <a:buNone/>
            </a:pPr>
            <a:r>
              <a:rPr lang="en-ZA" sz="2400" dirty="0">
                <a:latin typeface="Arial Narrow" pitchFamily="34" charset="0"/>
                <a:ea typeface="Tahoma" pitchFamily="34" charset="0"/>
                <a:cs typeface="Arial" pitchFamily="34" charset="0"/>
              </a:rPr>
              <a:t>	- the utilisation of the data</a:t>
            </a:r>
            <a:r>
              <a:rPr lang="en-ZA" sz="2400" dirty="0" smtClean="0">
                <a:latin typeface="Arial Narrow" pitchFamily="34" charset="0"/>
                <a:ea typeface="Tahoma" pitchFamily="34" charset="0"/>
                <a:cs typeface="Arial" pitchFamily="34" charset="0"/>
              </a:rPr>
              <a:t>.</a:t>
            </a:r>
            <a:endParaRPr lang="en-US" dirty="0" smtClean="0">
              <a:latin typeface="Arial Narrow" pitchFamily="34" charset="0"/>
              <a:cs typeface="Arial" pitchFamily="34" charset="0"/>
            </a:endParaRPr>
          </a:p>
          <a:p>
            <a:pPr marL="542925" indent="-542925" algn="just" defTabSz="542925">
              <a:buNone/>
            </a:pPr>
            <a:r>
              <a:rPr lang="en-US" dirty="0" smtClean="0">
                <a:latin typeface="Arial Narrow" pitchFamily="34" charset="0"/>
                <a:cs typeface="Arial" pitchFamily="34" charset="0"/>
              </a:rPr>
              <a:t>b)	More emphasis must be placed on strengthening classroom assessment.</a:t>
            </a:r>
          </a:p>
          <a:p>
            <a:pPr marL="0" indent="0" algn="just" defTabSz="542925">
              <a:buNone/>
            </a:pPr>
            <a:r>
              <a:rPr lang="en-ZA" dirty="0" smtClean="0">
                <a:latin typeface="Arial Narrow" pitchFamily="34" charset="0"/>
                <a:ea typeface="Tahoma" pitchFamily="34" charset="0"/>
                <a:cs typeface="Arial" pitchFamily="34" charset="0"/>
              </a:rPr>
              <a:t>c)	Focus </a:t>
            </a:r>
            <a:r>
              <a:rPr lang="en-ZA" dirty="0">
                <a:latin typeface="Arial Narrow" pitchFamily="34" charset="0"/>
                <a:ea typeface="Tahoma" pitchFamily="34" charset="0"/>
                <a:cs typeface="Arial" pitchFamily="34" charset="0"/>
              </a:rPr>
              <a:t>on end of the Phase assessment</a:t>
            </a:r>
            <a:r>
              <a:rPr lang="en-ZA" dirty="0" smtClean="0">
                <a:latin typeface="Arial Narrow" pitchFamily="34" charset="0"/>
                <a:ea typeface="Tahoma" pitchFamily="34" charset="0"/>
                <a:cs typeface="Arial" pitchFamily="34" charset="0"/>
              </a:rPr>
              <a:t>.</a:t>
            </a:r>
            <a:endParaRPr lang="en-US" dirty="0" smtClean="0">
              <a:latin typeface="Arial Narrow" pitchFamily="34" charset="0"/>
              <a:cs typeface="Arial" pitchFamily="34" charset="0"/>
            </a:endParaRPr>
          </a:p>
          <a:p>
            <a:pPr marL="0" indent="0" algn="just" defTabSz="542925">
              <a:buNone/>
            </a:pPr>
            <a:r>
              <a:rPr lang="en-US" dirty="0" smtClean="0">
                <a:latin typeface="Arial Narrow" pitchFamily="34" charset="0"/>
                <a:cs typeface="Arial" pitchFamily="34" charset="0"/>
              </a:rPr>
              <a:t>d)	Adequate lag time must be allowed  for remediation.</a:t>
            </a:r>
          </a:p>
          <a:p>
            <a:endParaRPr lang="en-US" dirty="0">
              <a:latin typeface="Arial Narrow" panose="020B0606020202030204" pitchFamily="34" charset="0"/>
            </a:endParaRPr>
          </a:p>
        </p:txBody>
      </p:sp>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27</a:t>
            </a:fld>
            <a:endParaRPr lang="en-US" sz="1200" b="1" dirty="0">
              <a:solidFill>
                <a:prstClr val="black"/>
              </a:solidFill>
            </a:endParaRPr>
          </a:p>
        </p:txBody>
      </p:sp>
    </p:spTree>
    <p:extLst>
      <p:ext uri="{BB962C8B-B14F-4D97-AF65-F5344CB8AC3E}">
        <p14:creationId xmlns:p14="http://schemas.microsoft.com/office/powerpoint/2010/main" xmlns="" val="35180830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229600" cy="922113"/>
          </a:xfrm>
        </p:spPr>
        <p:txBody>
          <a:bodyPr/>
          <a:lstStyle/>
          <a:p>
            <a:r>
              <a:rPr lang="en-US" b="1" dirty="0">
                <a:latin typeface="Arial Narrow" pitchFamily="34" charset="0"/>
              </a:rPr>
              <a:t>KEY PRINCIPLES</a:t>
            </a:r>
          </a:p>
        </p:txBody>
      </p:sp>
      <p:sp>
        <p:nvSpPr>
          <p:cNvPr id="3" name="Content Placeholder 2"/>
          <p:cNvSpPr>
            <a:spLocks noGrp="1"/>
          </p:cNvSpPr>
          <p:nvPr>
            <p:ph idx="1"/>
          </p:nvPr>
        </p:nvSpPr>
        <p:spPr>
          <a:xfrm>
            <a:off x="251520" y="908720"/>
            <a:ext cx="8568952" cy="4968552"/>
          </a:xfrm>
        </p:spPr>
        <p:txBody>
          <a:bodyPr>
            <a:noAutofit/>
          </a:bodyPr>
          <a:lstStyle/>
          <a:p>
            <a:pPr marL="447675" indent="-447675" algn="just" defTabSz="447675">
              <a:spcBef>
                <a:spcPts val="1800"/>
              </a:spcBef>
              <a:buNone/>
            </a:pPr>
            <a:r>
              <a:rPr lang="en-US" sz="2800" dirty="0" smtClean="0">
                <a:latin typeface="Arial Narrow" pitchFamily="34" charset="0"/>
                <a:cs typeface="Arial" panose="020B0604020202020204" pitchFamily="34" charset="0"/>
              </a:rPr>
              <a:t>e)	There </a:t>
            </a:r>
            <a:r>
              <a:rPr lang="en-US" sz="2800" dirty="0">
                <a:latin typeface="Arial Narrow" pitchFamily="34" charset="0"/>
                <a:cs typeface="Arial" panose="020B0604020202020204" pitchFamily="34" charset="0"/>
              </a:rPr>
              <a:t>must be effective school support in using information from examinations and national assessment</a:t>
            </a:r>
            <a:r>
              <a:rPr lang="en-US" sz="2800" dirty="0" smtClean="0">
                <a:latin typeface="Arial Narrow" pitchFamily="34" charset="0"/>
                <a:cs typeface="Arial" panose="020B0604020202020204" pitchFamily="34" charset="0"/>
              </a:rPr>
              <a:t>.</a:t>
            </a:r>
          </a:p>
          <a:p>
            <a:pPr marL="447675" indent="-447675" algn="just" defTabSz="447675">
              <a:spcBef>
                <a:spcPts val="1800"/>
              </a:spcBef>
              <a:buNone/>
            </a:pPr>
            <a:r>
              <a:rPr lang="en-US" sz="2800" dirty="0" smtClean="0">
                <a:latin typeface="Arial Narrow" pitchFamily="34" charset="0"/>
                <a:cs typeface="Arial" panose="020B0604020202020204" pitchFamily="34" charset="0"/>
              </a:rPr>
              <a:t>f)	There </a:t>
            </a:r>
            <a:r>
              <a:rPr lang="en-US" sz="2800" dirty="0">
                <a:latin typeface="Arial Narrow" pitchFamily="34" charset="0"/>
                <a:cs typeface="Arial" panose="020B0604020202020204" pitchFamily="34" charset="0"/>
              </a:rPr>
              <a:t>must be capacity building of practioners in teaching, learning and </a:t>
            </a:r>
            <a:r>
              <a:rPr lang="en-US" sz="2800" dirty="0" smtClean="0">
                <a:latin typeface="Arial Narrow" pitchFamily="34" charset="0"/>
                <a:cs typeface="Arial" panose="020B0604020202020204" pitchFamily="34" charset="0"/>
              </a:rPr>
              <a:t>assessment.</a:t>
            </a:r>
          </a:p>
          <a:p>
            <a:pPr marL="447675" indent="-447675" algn="just" defTabSz="447675">
              <a:spcBef>
                <a:spcPts val="1800"/>
              </a:spcBef>
              <a:buNone/>
            </a:pPr>
            <a:r>
              <a:rPr lang="en-US" sz="2800" dirty="0" smtClean="0">
                <a:latin typeface="Arial Narrow" pitchFamily="34" charset="0"/>
                <a:cs typeface="Arial" panose="020B0604020202020204" pitchFamily="34" charset="0"/>
              </a:rPr>
              <a:t>g)	Learner </a:t>
            </a:r>
            <a:r>
              <a:rPr lang="en-US" sz="2800" dirty="0">
                <a:latin typeface="Arial Narrow" pitchFamily="34" charset="0"/>
                <a:cs typeface="Arial" panose="020B0604020202020204" pitchFamily="34" charset="0"/>
              </a:rPr>
              <a:t>assessment must be linked to contextual factors relating to the conditions of schooling</a:t>
            </a:r>
            <a:r>
              <a:rPr lang="en-US" sz="2800" dirty="0" smtClean="0">
                <a:latin typeface="Arial Narrow" pitchFamily="34" charset="0"/>
                <a:cs typeface="Arial" panose="020B0604020202020204" pitchFamily="34" charset="0"/>
              </a:rPr>
              <a:t>.</a:t>
            </a:r>
          </a:p>
          <a:p>
            <a:pPr marL="447675" indent="-447675" algn="just" defTabSz="447675">
              <a:spcBef>
                <a:spcPts val="1800"/>
              </a:spcBef>
              <a:buNone/>
            </a:pPr>
            <a:r>
              <a:rPr lang="en-ZA" sz="2800" dirty="0" smtClean="0">
                <a:latin typeface="Arial Narrow" pitchFamily="34" charset="0"/>
                <a:ea typeface="Tahoma" pitchFamily="34" charset="0"/>
                <a:cs typeface="Arial" panose="020B0604020202020204" pitchFamily="34" charset="0"/>
              </a:rPr>
              <a:t>h)	Assessment </a:t>
            </a:r>
            <a:r>
              <a:rPr lang="en-ZA" sz="2800" dirty="0">
                <a:latin typeface="Arial Narrow" pitchFamily="34" charset="0"/>
                <a:ea typeface="Tahoma" pitchFamily="34" charset="0"/>
                <a:cs typeface="Arial" panose="020B0604020202020204" pitchFamily="34" charset="0"/>
              </a:rPr>
              <a:t>overload must be avoided. </a:t>
            </a:r>
          </a:p>
          <a:p>
            <a:pPr marL="447675" indent="-447675" algn="just" defTabSz="447675">
              <a:spcBef>
                <a:spcPts val="1800"/>
              </a:spcBef>
              <a:buNone/>
            </a:pPr>
            <a:r>
              <a:rPr lang="en-ZA" sz="2800" dirty="0" err="1" smtClean="0">
                <a:latin typeface="Arial Narrow" pitchFamily="34" charset="0"/>
                <a:ea typeface="Tahoma" pitchFamily="34" charset="0"/>
                <a:cs typeface="Arial" panose="020B0604020202020204" pitchFamily="34" charset="0"/>
              </a:rPr>
              <a:t>i</a:t>
            </a:r>
            <a:r>
              <a:rPr lang="en-ZA" sz="2800" dirty="0" smtClean="0">
                <a:latin typeface="Arial Narrow" pitchFamily="34" charset="0"/>
                <a:ea typeface="Tahoma" pitchFamily="34" charset="0"/>
                <a:cs typeface="Arial" panose="020B0604020202020204" pitchFamily="34" charset="0"/>
              </a:rPr>
              <a:t>)	National </a:t>
            </a:r>
            <a:r>
              <a:rPr lang="en-ZA" sz="2800" dirty="0">
                <a:latin typeface="Arial Narrow" pitchFamily="34" charset="0"/>
                <a:ea typeface="Tahoma" pitchFamily="34" charset="0"/>
                <a:cs typeface="Arial" panose="020B0604020202020204" pitchFamily="34" charset="0"/>
              </a:rPr>
              <a:t>Assessment must be designed in the context of all other forms of assessment in the GET and FET band. </a:t>
            </a:r>
          </a:p>
          <a:p>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28</a:t>
            </a:fld>
            <a:endParaRPr lang="en-US" sz="1200" b="1" dirty="0">
              <a:solidFill>
                <a:prstClr val="black"/>
              </a:solidFill>
            </a:endParaRPr>
          </a:p>
        </p:txBody>
      </p:sp>
    </p:spTree>
    <p:extLst>
      <p:ext uri="{BB962C8B-B14F-4D97-AF65-F5344CB8AC3E}">
        <p14:creationId xmlns:p14="http://schemas.microsoft.com/office/powerpoint/2010/main" xmlns="" val="31777189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348880"/>
            <a:ext cx="8496944" cy="1944216"/>
          </a:xfrm>
        </p:spPr>
        <p:txBody>
          <a:bodyPr>
            <a:noAutofit/>
          </a:bodyPr>
          <a:lstStyle/>
          <a:p>
            <a:r>
              <a:rPr lang="en-US" sz="5400" b="1" dirty="0" smtClean="0">
                <a:latin typeface="Arial Narrow" pitchFamily="34" charset="0"/>
                <a:cs typeface="Arial" panose="020B0604020202020204" pitchFamily="34" charset="0"/>
              </a:rPr>
              <a:t>Current Assessment</a:t>
            </a:r>
            <a:br>
              <a:rPr lang="en-US" sz="5400" b="1" dirty="0" smtClean="0">
                <a:latin typeface="Arial Narrow" pitchFamily="34" charset="0"/>
                <a:cs typeface="Arial" panose="020B0604020202020204" pitchFamily="34" charset="0"/>
              </a:rPr>
            </a:br>
            <a:r>
              <a:rPr lang="en-US" sz="5400" b="1" dirty="0" smtClean="0">
                <a:latin typeface="Arial Narrow" pitchFamily="34" charset="0"/>
                <a:cs typeface="Arial" panose="020B0604020202020204" pitchFamily="34" charset="0"/>
              </a:rPr>
              <a:t>Landscape</a:t>
            </a:r>
            <a:endParaRPr lang="en-US" sz="5400" b="1" dirty="0">
              <a:latin typeface="Arial Narrow" pitchFamily="34" charset="0"/>
              <a:cs typeface="Arial" panose="020B0604020202020204" pitchFamily="34" charset="0"/>
            </a:endParaRPr>
          </a:p>
        </p:txBody>
      </p:sp>
      <p:sp>
        <p:nvSpPr>
          <p:cNvPr id="3" name="Rectangle 2"/>
          <p:cNvSpPr/>
          <p:nvPr/>
        </p:nvSpPr>
        <p:spPr>
          <a:xfrm>
            <a:off x="2286000" y="2967335"/>
            <a:ext cx="4572000" cy="923330"/>
          </a:xfrm>
          <a:prstGeom prst="rect">
            <a:avLst/>
          </a:prstGeom>
        </p:spPr>
        <p:txBody>
          <a:bodyPr>
            <a:spAutoFit/>
          </a:bodyPr>
          <a:lstStyle/>
          <a:p>
            <a:endParaRPr lang="en-ZA" b="1" dirty="0"/>
          </a:p>
          <a:p>
            <a:r>
              <a:rPr lang="en-ZA" i="1" dirty="0"/>
              <a:t> </a:t>
            </a:r>
            <a:r>
              <a:rPr lang="en-ZA" i="1" dirty="0" smtClean="0"/>
              <a:t>    </a:t>
            </a:r>
            <a:endParaRPr lang="en-ZA" i="1" dirty="0"/>
          </a:p>
          <a:p>
            <a:endParaRPr lang="en-ZA" dirty="0"/>
          </a:p>
        </p:txBody>
      </p:sp>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29</a:t>
            </a:fld>
            <a:endParaRPr lang="en-US" sz="1200" b="1" dirty="0">
              <a:solidFill>
                <a:prstClr val="black"/>
              </a:solidFill>
            </a:endParaRPr>
          </a:p>
        </p:txBody>
      </p:sp>
    </p:spTree>
    <p:extLst>
      <p:ext uri="{BB962C8B-B14F-4D97-AF65-F5344CB8AC3E}">
        <p14:creationId xmlns:p14="http://schemas.microsoft.com/office/powerpoint/2010/main" xmlns="" val="3413451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936104"/>
          </a:xfrm>
        </p:spPr>
        <p:txBody>
          <a:bodyPr>
            <a:noAutofit/>
          </a:bodyPr>
          <a:lstStyle/>
          <a:p>
            <a:pPr algn="ctr"/>
            <a:r>
              <a:rPr lang="en-US" sz="6000" b="1" dirty="0" smtClean="0">
                <a:solidFill>
                  <a:schemeClr val="accent2">
                    <a:lumMod val="50000"/>
                  </a:schemeClr>
                </a:solidFill>
                <a:latin typeface="Arial Narrow" pitchFamily="34" charset="0"/>
              </a:rPr>
              <a:t>PURPOSE</a:t>
            </a:r>
            <a:endParaRPr lang="en-US" sz="6000" b="1" dirty="0">
              <a:solidFill>
                <a:schemeClr val="accent2">
                  <a:lumMod val="50000"/>
                </a:schemeClr>
              </a:solidFill>
              <a:latin typeface="Arial Narrow" pitchFamily="34" charset="0"/>
            </a:endParaRPr>
          </a:p>
        </p:txBody>
      </p:sp>
      <p:sp>
        <p:nvSpPr>
          <p:cNvPr id="3" name="Content Placeholder 2"/>
          <p:cNvSpPr>
            <a:spLocks noGrp="1"/>
          </p:cNvSpPr>
          <p:nvPr>
            <p:ph idx="1"/>
          </p:nvPr>
        </p:nvSpPr>
        <p:spPr>
          <a:xfrm>
            <a:off x="457200" y="1052737"/>
            <a:ext cx="8229600" cy="5073428"/>
          </a:xfrm>
        </p:spPr>
        <p:txBody>
          <a:bodyPr/>
          <a:lstStyle/>
          <a:p>
            <a:pPr marL="0" indent="0" algn="just">
              <a:buNone/>
            </a:pPr>
            <a:r>
              <a:rPr lang="en-GB" sz="3600" dirty="0" smtClean="0">
                <a:latin typeface="Arial Narrow" pitchFamily="34" charset="0"/>
              </a:rPr>
              <a:t>To </a:t>
            </a:r>
            <a:r>
              <a:rPr lang="en-GB" sz="3600" dirty="0">
                <a:latin typeface="Arial Narrow" pitchFamily="34" charset="0"/>
              </a:rPr>
              <a:t>present to </a:t>
            </a:r>
            <a:r>
              <a:rPr lang="en-GB" sz="3600" dirty="0" smtClean="0">
                <a:latin typeface="Arial Narrow" pitchFamily="34" charset="0"/>
              </a:rPr>
              <a:t>the Portfolio Committee meeting a </a:t>
            </a:r>
            <a:r>
              <a:rPr lang="en-GB" sz="3600" dirty="0">
                <a:latin typeface="Arial Narrow" pitchFamily="34" charset="0"/>
              </a:rPr>
              <a:t>report </a:t>
            </a:r>
            <a:r>
              <a:rPr lang="en-GB" sz="3600" dirty="0" smtClean="0">
                <a:latin typeface="Arial Narrow" pitchFamily="34" charset="0"/>
              </a:rPr>
              <a:t>on: </a:t>
            </a:r>
          </a:p>
          <a:p>
            <a:pPr marL="914400" indent="-914400" algn="just">
              <a:buAutoNum type="alphaLcParenR"/>
            </a:pPr>
            <a:r>
              <a:rPr lang="en-GB" sz="3600" dirty="0" smtClean="0">
                <a:latin typeface="Arial Narrow" pitchFamily="34" charset="0"/>
              </a:rPr>
              <a:t>Consolidated 2016 NSC  Examination Results.</a:t>
            </a:r>
          </a:p>
          <a:p>
            <a:pPr marL="914400" indent="-914400" algn="just">
              <a:buAutoNum type="alphaLcParenR"/>
            </a:pPr>
            <a:r>
              <a:rPr lang="en-GB" sz="3600" dirty="0" smtClean="0">
                <a:latin typeface="Arial Narrow" pitchFamily="34" charset="0"/>
              </a:rPr>
              <a:t>Update on the possible merging of examinations.</a:t>
            </a:r>
          </a:p>
          <a:p>
            <a:pPr marL="914400" indent="-914400" algn="just">
              <a:buAutoNum type="alphaLcParenR"/>
            </a:pPr>
            <a:r>
              <a:rPr lang="en-GB" sz="3600" dirty="0" smtClean="0">
                <a:latin typeface="Arial Narrow" pitchFamily="34" charset="0"/>
              </a:rPr>
              <a:t>Progress and status on the remodelling of ANA. </a:t>
            </a:r>
          </a:p>
          <a:p>
            <a:pPr marL="914400" indent="-914400" algn="just">
              <a:buAutoNum type="alphaLcParenR"/>
            </a:pPr>
            <a:endParaRPr lang="en-GB" sz="4800" b="1" dirty="0" smtClean="0">
              <a:latin typeface="Arial Narrow" pitchFamily="34" charset="0"/>
            </a:endParaRPr>
          </a:p>
          <a:p>
            <a:pPr marL="914400" indent="-914400" algn="just">
              <a:buAutoNum type="alphaLcParenR"/>
            </a:pPr>
            <a:endParaRPr lang="en-US" sz="4800" dirty="0">
              <a:latin typeface="Arial Narrow" pitchFamily="34" charset="0"/>
            </a:endParaRPr>
          </a:p>
        </p:txBody>
      </p:sp>
      <p:sp>
        <p:nvSpPr>
          <p:cNvPr id="4" name="Slide Number Placeholder 3"/>
          <p:cNvSpPr>
            <a:spLocks noGrp="1"/>
          </p:cNvSpPr>
          <p:nvPr>
            <p:ph type="sldNum" sz="quarter" idx="4294967295"/>
          </p:nvPr>
        </p:nvSpPr>
        <p:spPr>
          <a:xfrm>
            <a:off x="7010400" y="6356350"/>
            <a:ext cx="2133600" cy="365125"/>
          </a:xfrm>
        </p:spPr>
        <p:txBody>
          <a:bodyPr/>
          <a:lstStyle/>
          <a:p>
            <a:endParaRPr lang="en-US" dirty="0"/>
          </a:p>
        </p:txBody>
      </p:sp>
      <p:sp>
        <p:nvSpPr>
          <p:cNvPr id="5" name="Slide Number Placeholder 3"/>
          <p:cNvSpPr txBox="1">
            <a:spLocks/>
          </p:cNvSpPr>
          <p:nvPr/>
        </p:nvSpPr>
        <p:spPr>
          <a:xfrm>
            <a:off x="3962400" y="6334919"/>
            <a:ext cx="457200" cy="457200"/>
          </a:xfrm>
          <a:prstGeom prst="rect">
            <a:avLst/>
          </a:prstGeom>
        </p:spPr>
        <p:txBody>
          <a:bodyPr vert="horz" lIns="91440" tIns="45720" rIns="91440" bIns="45720" rtlCol="0" anchor="ctr"/>
          <a:lstStyle>
            <a:defPPr>
              <a:defRPr lang="en-US"/>
            </a:defPPr>
            <a:lvl1pPr marL="0" algn="r" defTabSz="914400" rtl="0" eaLnBrk="1" fontAlgn="auto" latinLnBrk="0" hangingPunct="1">
              <a:spcBef>
                <a:spcPts val="0"/>
              </a:spcBef>
              <a:spcAft>
                <a:spcPts val="0"/>
              </a:spcAft>
              <a:defRPr sz="1200" kern="1200" smtClean="0">
                <a:solidFill>
                  <a:prstClr val="black">
                    <a:tint val="75000"/>
                  </a:prst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59384DE-F186-4EEA-B53F-ABCA017EBDE0}" type="slidenum">
              <a:rPr lang="en-US"/>
              <a:pPr/>
              <a:t>3</a:t>
            </a:fld>
            <a:endParaRPr lang="en-US" dirty="0"/>
          </a:p>
        </p:txBody>
      </p:sp>
      <p:sp>
        <p:nvSpPr>
          <p:cNvPr id="6" name="Rectangle 5"/>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3</a:t>
            </a:fld>
            <a:endParaRPr lang="en-US" sz="1200" b="1" dirty="0">
              <a:solidFill>
                <a:prstClr val="black"/>
              </a:solidFill>
            </a:endParaRPr>
          </a:p>
        </p:txBody>
      </p:sp>
    </p:spTree>
    <p:extLst>
      <p:ext uri="{BB962C8B-B14F-4D97-AF65-F5344CB8AC3E}">
        <p14:creationId xmlns:p14="http://schemas.microsoft.com/office/powerpoint/2010/main" xmlns="" val="13551390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fontScale="90000"/>
          </a:bodyPr>
          <a:lstStyle/>
          <a:p>
            <a:r>
              <a:rPr lang="en-US" b="1" dirty="0" smtClean="0">
                <a:solidFill>
                  <a:schemeClr val="accent2">
                    <a:lumMod val="75000"/>
                  </a:schemeClr>
                </a:solidFill>
                <a:latin typeface="Arial" panose="020B0604020202020204" pitchFamily="34" charset="0"/>
                <a:cs typeface="Arial" panose="020B0604020202020204" pitchFamily="34" charset="0"/>
              </a:rPr>
              <a:t>ASSESSMENT</a:t>
            </a:r>
            <a:r>
              <a:rPr lang="en-US" dirty="0" smtClean="0">
                <a:solidFill>
                  <a:schemeClr val="accent2">
                    <a:lumMod val="75000"/>
                  </a:schemeClr>
                </a:solidFill>
                <a:latin typeface="Arial" panose="020B0604020202020204" pitchFamily="34" charset="0"/>
                <a:cs typeface="Arial" panose="020B0604020202020204" pitchFamily="34" charset="0"/>
              </a:rPr>
              <a:t> </a:t>
            </a:r>
            <a:r>
              <a:rPr lang="en-US" b="1" dirty="0" smtClean="0">
                <a:solidFill>
                  <a:schemeClr val="accent2">
                    <a:lumMod val="75000"/>
                  </a:schemeClr>
                </a:solidFill>
                <a:latin typeface="Arial" panose="020B0604020202020204" pitchFamily="34" charset="0"/>
                <a:cs typeface="Arial" panose="020B0604020202020204" pitchFamily="34" charset="0"/>
              </a:rPr>
              <a:t>PROGRAMMES</a:t>
            </a:r>
            <a:endParaRPr lang="en-ZA" dirty="0">
              <a:solidFill>
                <a:schemeClr val="accent2">
                  <a:lumMod val="75000"/>
                </a:schemeClr>
              </a:solidFill>
            </a:endParaRPr>
          </a:p>
        </p:txBody>
      </p:sp>
      <p:graphicFrame>
        <p:nvGraphicFramePr>
          <p:cNvPr id="6" name="Diagram 5"/>
          <p:cNvGraphicFramePr/>
          <p:nvPr>
            <p:extLst>
              <p:ext uri="{D42A27DB-BD31-4B8C-83A1-F6EECF244321}">
                <p14:modId xmlns:p14="http://schemas.microsoft.com/office/powerpoint/2010/main" xmlns="" val="1436749541"/>
              </p:ext>
            </p:extLst>
          </p:nvPr>
        </p:nvGraphicFramePr>
        <p:xfrm>
          <a:off x="179512" y="1196752"/>
          <a:ext cx="6396342"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xmlns="" val="3651757497"/>
              </p:ext>
            </p:extLst>
          </p:nvPr>
        </p:nvGraphicFramePr>
        <p:xfrm>
          <a:off x="4932040" y="1124744"/>
          <a:ext cx="3832826" cy="518457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Rectangle 2"/>
          <p:cNvSpPr/>
          <p:nvPr/>
        </p:nvSpPr>
        <p:spPr>
          <a:xfrm>
            <a:off x="8880787" y="6598463"/>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30</a:t>
            </a:fld>
            <a:endParaRPr lang="en-US" sz="1200" b="1" dirty="0">
              <a:solidFill>
                <a:prstClr val="black"/>
              </a:solidFill>
            </a:endParaRPr>
          </a:p>
        </p:txBody>
      </p:sp>
    </p:spTree>
    <p:extLst>
      <p:ext uri="{BB962C8B-B14F-4D97-AF65-F5344CB8AC3E}">
        <p14:creationId xmlns:p14="http://schemas.microsoft.com/office/powerpoint/2010/main" xmlns="" val="22087138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1965"/>
            <a:ext cx="8229600" cy="804747"/>
          </a:xfrm>
        </p:spPr>
        <p:txBody>
          <a:bodyPr>
            <a:noAutofit/>
          </a:bodyPr>
          <a:lstStyle/>
          <a:p>
            <a:r>
              <a:rPr lang="en-US" sz="3200" b="1" dirty="0" smtClean="0">
                <a:solidFill>
                  <a:schemeClr val="accent2">
                    <a:lumMod val="75000"/>
                  </a:schemeClr>
                </a:solidFill>
                <a:latin typeface="Arial Narrow" pitchFamily="34" charset="0"/>
                <a:cs typeface="Arial" panose="020B0604020202020204" pitchFamily="34" charset="0"/>
              </a:rPr>
              <a:t>ASSESSMENT AND STANDARD SETTING</a:t>
            </a:r>
            <a:endParaRPr lang="en-US" sz="3200" b="1" dirty="0">
              <a:solidFill>
                <a:schemeClr val="accent2">
                  <a:lumMod val="75000"/>
                </a:schemeClr>
              </a:solidFill>
              <a:latin typeface="Arial Narrow"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1231547255"/>
              </p:ext>
            </p:extLst>
          </p:nvPr>
        </p:nvGraphicFramePr>
        <p:xfrm>
          <a:off x="225554" y="854290"/>
          <a:ext cx="8810942" cy="5267265"/>
        </p:xfrm>
        <a:graphic>
          <a:graphicData uri="http://schemas.openxmlformats.org/drawingml/2006/table">
            <a:tbl>
              <a:tblPr firstRow="1" bandRow="1">
                <a:effectLst>
                  <a:innerShdw blurRad="63500" dist="50800" dir="13500000">
                    <a:prstClr val="black">
                      <a:alpha val="50000"/>
                    </a:prstClr>
                  </a:innerShdw>
                </a:effectLst>
                <a:tableStyleId>{69CF1AB2-1976-4502-BF36-3FF5EA218861}</a:tableStyleId>
              </a:tblPr>
              <a:tblGrid>
                <a:gridCol w="2258214"/>
                <a:gridCol w="3240360"/>
                <a:gridCol w="3312368"/>
              </a:tblGrid>
              <a:tr h="840093">
                <a:tc>
                  <a:txBody>
                    <a:bodyPr/>
                    <a:lstStyle/>
                    <a:p>
                      <a:r>
                        <a:rPr lang="en-US" sz="2400" dirty="0" smtClean="0">
                          <a:solidFill>
                            <a:schemeClr val="bg1"/>
                          </a:solidFill>
                          <a:latin typeface="Arial Narrow" pitchFamily="34" charset="0"/>
                        </a:rPr>
                        <a:t>GRADE</a:t>
                      </a:r>
                      <a:endParaRPr lang="en-US" sz="2400" dirty="0">
                        <a:solidFill>
                          <a:schemeClr val="bg1"/>
                        </a:solidFill>
                        <a:latin typeface="Arial Narrow" pitchFamily="34" charset="0"/>
                      </a:endParaRPr>
                    </a:p>
                  </a:txBody>
                  <a:tcPr>
                    <a:cell3D prstMaterial="dkEdge">
                      <a:bevel/>
                      <a:lightRig rig="flood" dir="t"/>
                    </a:cell3D>
                    <a:solidFill>
                      <a:srgbClr val="00B0F0"/>
                    </a:solidFill>
                  </a:tcPr>
                </a:tc>
                <a:tc>
                  <a:txBody>
                    <a:bodyPr/>
                    <a:lstStyle/>
                    <a:p>
                      <a:r>
                        <a:rPr lang="en-US" sz="2400" dirty="0" smtClean="0">
                          <a:solidFill>
                            <a:schemeClr val="bg1"/>
                          </a:solidFill>
                          <a:latin typeface="Arial Narrow" pitchFamily="34" charset="0"/>
                        </a:rPr>
                        <a:t>ASSESSMENT</a:t>
                      </a:r>
                      <a:r>
                        <a:rPr lang="en-US" sz="2400" baseline="0" dirty="0" smtClean="0">
                          <a:solidFill>
                            <a:schemeClr val="bg1"/>
                          </a:solidFill>
                          <a:latin typeface="Arial Narrow" pitchFamily="34" charset="0"/>
                        </a:rPr>
                        <a:t> TYPE</a:t>
                      </a:r>
                      <a:endParaRPr lang="en-US" sz="2400" dirty="0">
                        <a:solidFill>
                          <a:schemeClr val="bg1"/>
                        </a:solidFill>
                        <a:latin typeface="Arial Narrow" pitchFamily="34" charset="0"/>
                      </a:endParaRPr>
                    </a:p>
                  </a:txBody>
                  <a:tcPr>
                    <a:cell3D prstMaterial="dkEdge">
                      <a:bevel/>
                      <a:lightRig rig="flood" dir="t"/>
                    </a:cell3D>
                    <a:solidFill>
                      <a:srgbClr val="00B0F0"/>
                    </a:solidFill>
                  </a:tcPr>
                </a:tc>
                <a:tc>
                  <a:txBody>
                    <a:bodyPr/>
                    <a:lstStyle/>
                    <a:p>
                      <a:r>
                        <a:rPr lang="en-US" sz="2400" dirty="0" smtClean="0">
                          <a:solidFill>
                            <a:schemeClr val="bg1"/>
                          </a:solidFill>
                          <a:latin typeface="Arial Narrow" pitchFamily="34" charset="0"/>
                        </a:rPr>
                        <a:t>NATIONAL STANDARD</a:t>
                      </a:r>
                      <a:endParaRPr lang="en-US" sz="2400" dirty="0">
                        <a:solidFill>
                          <a:schemeClr val="bg1"/>
                        </a:solidFill>
                        <a:latin typeface="Arial Narrow" pitchFamily="34" charset="0"/>
                      </a:endParaRPr>
                    </a:p>
                  </a:txBody>
                  <a:tcPr>
                    <a:cell3D prstMaterial="dkEdge">
                      <a:bevel/>
                      <a:lightRig rig="flood" dir="t"/>
                    </a:cell3D>
                    <a:solidFill>
                      <a:srgbClr val="00B0F0"/>
                    </a:solidFill>
                  </a:tcPr>
                </a:tc>
              </a:tr>
              <a:tr h="840093">
                <a:tc>
                  <a:txBody>
                    <a:bodyPr/>
                    <a:lstStyle/>
                    <a:p>
                      <a:r>
                        <a:rPr lang="en-US" sz="2400" b="1" dirty="0" smtClean="0">
                          <a:latin typeface="Arial Narrow" pitchFamily="34" charset="0"/>
                        </a:rPr>
                        <a:t>12</a:t>
                      </a:r>
                      <a:endParaRPr lang="en-US" sz="2400" b="1" dirty="0">
                        <a:latin typeface="Arial Narrow" pitchFamily="34" charset="0"/>
                      </a:endParaRPr>
                    </a:p>
                  </a:txBody>
                  <a:tcPr/>
                </a:tc>
                <a:tc>
                  <a:txBody>
                    <a:bodyPr/>
                    <a:lstStyle/>
                    <a:p>
                      <a:r>
                        <a:rPr lang="en-US" sz="2400" dirty="0" smtClean="0">
                          <a:latin typeface="Arial Narrow" pitchFamily="34" charset="0"/>
                        </a:rPr>
                        <a:t>NSC Exam</a:t>
                      </a:r>
                    </a:p>
                    <a:p>
                      <a:r>
                        <a:rPr lang="en-US" sz="2400" dirty="0" smtClean="0">
                          <a:latin typeface="Arial Narrow" pitchFamily="34" charset="0"/>
                        </a:rPr>
                        <a:t>SBA</a:t>
                      </a:r>
                      <a:endParaRPr lang="en-US" sz="2400" dirty="0">
                        <a:latin typeface="Arial Narrow" pitchFamily="34" charset="0"/>
                      </a:endParaRPr>
                    </a:p>
                  </a:txBody>
                  <a:tcPr/>
                </a:tc>
                <a:tc>
                  <a:txBody>
                    <a:bodyPr/>
                    <a:lstStyle/>
                    <a:p>
                      <a:r>
                        <a:rPr lang="en-US" sz="2400" dirty="0" smtClean="0">
                          <a:latin typeface="Arial Narrow" pitchFamily="34" charset="0"/>
                        </a:rPr>
                        <a:t>NSC Exams</a:t>
                      </a:r>
                      <a:endParaRPr lang="en-US" sz="2400" dirty="0">
                        <a:latin typeface="Arial Narrow" pitchFamily="34" charset="0"/>
                      </a:endParaRPr>
                    </a:p>
                  </a:txBody>
                  <a:tcPr/>
                </a:tc>
              </a:tr>
              <a:tr h="840093">
                <a:tc>
                  <a:txBody>
                    <a:bodyPr/>
                    <a:lstStyle/>
                    <a:p>
                      <a:r>
                        <a:rPr lang="en-US" sz="2400" b="1" dirty="0" smtClean="0">
                          <a:latin typeface="Arial Narrow" pitchFamily="34" charset="0"/>
                        </a:rPr>
                        <a:t>10 and</a:t>
                      </a:r>
                      <a:r>
                        <a:rPr lang="en-US" sz="2400" b="1" baseline="0" dirty="0" smtClean="0">
                          <a:latin typeface="Arial Narrow" pitchFamily="34" charset="0"/>
                        </a:rPr>
                        <a:t> 11</a:t>
                      </a:r>
                      <a:endParaRPr lang="en-US" sz="2400" b="1" dirty="0">
                        <a:latin typeface="Arial Narrow" pitchFamily="34" charset="0"/>
                      </a:endParaRPr>
                    </a:p>
                  </a:txBody>
                  <a:tcPr/>
                </a:tc>
                <a:tc>
                  <a:txBody>
                    <a:bodyPr/>
                    <a:lstStyle/>
                    <a:p>
                      <a:r>
                        <a:rPr lang="en-US" sz="2400" dirty="0" smtClean="0">
                          <a:latin typeface="Arial Narrow" pitchFamily="34" charset="0"/>
                        </a:rPr>
                        <a:t>Internal School Exam</a:t>
                      </a:r>
                    </a:p>
                    <a:p>
                      <a:r>
                        <a:rPr lang="en-US" sz="2400" dirty="0" smtClean="0">
                          <a:latin typeface="Arial Narrow" pitchFamily="34" charset="0"/>
                        </a:rPr>
                        <a:t>SBA</a:t>
                      </a:r>
                      <a:endParaRPr lang="en-US" sz="2400" dirty="0">
                        <a:latin typeface="Arial Narrow" pitchFamily="34" charset="0"/>
                      </a:endParaRPr>
                    </a:p>
                  </a:txBody>
                  <a:tcPr/>
                </a:tc>
                <a:tc>
                  <a:txBody>
                    <a:bodyPr/>
                    <a:lstStyle/>
                    <a:p>
                      <a:r>
                        <a:rPr lang="en-US" sz="2400" dirty="0" smtClean="0">
                          <a:latin typeface="Arial Narrow" pitchFamily="34" charset="0"/>
                        </a:rPr>
                        <a:t>Standardised common exams in selected subjects</a:t>
                      </a:r>
                      <a:endParaRPr lang="en-US" sz="2400" dirty="0">
                        <a:latin typeface="Arial Narrow" pitchFamily="34" charset="0"/>
                      </a:endParaRPr>
                    </a:p>
                  </a:txBody>
                  <a:tcPr/>
                </a:tc>
              </a:tr>
              <a:tr h="840093">
                <a:tc>
                  <a:txBody>
                    <a:bodyPr/>
                    <a:lstStyle/>
                    <a:p>
                      <a:r>
                        <a:rPr lang="en-US" sz="2400" b="1" dirty="0" smtClean="0">
                          <a:latin typeface="Arial Narrow" pitchFamily="34" charset="0"/>
                        </a:rPr>
                        <a:t>Senior Phase</a:t>
                      </a:r>
                      <a:endParaRPr lang="en-US" sz="2400" b="1" dirty="0">
                        <a:latin typeface="Arial Narrow" pitchFamily="34" charset="0"/>
                      </a:endParaRPr>
                    </a:p>
                  </a:txBody>
                  <a:tcPr/>
                </a:tc>
                <a:tc>
                  <a:txBody>
                    <a:bodyPr/>
                    <a:lstStyle/>
                    <a:p>
                      <a:r>
                        <a:rPr lang="en-US" sz="2400" dirty="0" smtClean="0">
                          <a:latin typeface="Arial Narrow" pitchFamily="34" charset="0"/>
                        </a:rPr>
                        <a:t>Internal School Exam</a:t>
                      </a:r>
                    </a:p>
                    <a:p>
                      <a:r>
                        <a:rPr lang="en-US" sz="2400" dirty="0" smtClean="0">
                          <a:latin typeface="Arial Narrow" pitchFamily="34" charset="0"/>
                        </a:rPr>
                        <a:t>SBA</a:t>
                      </a:r>
                    </a:p>
                  </a:txBody>
                  <a:tcPr/>
                </a:tc>
                <a:tc>
                  <a:txBody>
                    <a:bodyPr/>
                    <a:lstStyle/>
                    <a:p>
                      <a:pPr algn="ctr"/>
                      <a:r>
                        <a:rPr lang="en-US" sz="3600" b="1" dirty="0" smtClean="0">
                          <a:latin typeface="Arial Narrow" pitchFamily="34" charset="0"/>
                        </a:rPr>
                        <a:t>?</a:t>
                      </a:r>
                      <a:endParaRPr lang="en-US" sz="3600" b="1" dirty="0">
                        <a:latin typeface="Arial Narrow" pitchFamily="34" charset="0"/>
                      </a:endParaRPr>
                    </a:p>
                  </a:txBody>
                  <a:tcPr>
                    <a:solidFill>
                      <a:srgbClr val="FFC000"/>
                    </a:solidFill>
                  </a:tcPr>
                </a:tc>
              </a:tr>
              <a:tr h="840093">
                <a:tc>
                  <a:txBody>
                    <a:bodyPr/>
                    <a:lstStyle/>
                    <a:p>
                      <a:r>
                        <a:rPr lang="en-US" sz="2400" b="1" dirty="0" smtClean="0">
                          <a:latin typeface="Arial Narrow" pitchFamily="34" charset="0"/>
                        </a:rPr>
                        <a:t>Intermediate Phase</a:t>
                      </a:r>
                      <a:endParaRPr lang="en-US" sz="2400" b="1" dirty="0">
                        <a:latin typeface="Arial Narrow" pitchFamily="34" charset="0"/>
                      </a:endParaRPr>
                    </a:p>
                  </a:txBody>
                  <a:tcPr/>
                </a:tc>
                <a:tc>
                  <a:txBody>
                    <a:bodyPr/>
                    <a:lstStyle/>
                    <a:p>
                      <a:r>
                        <a:rPr lang="en-US" sz="2400" dirty="0" smtClean="0">
                          <a:latin typeface="Arial Narrow" pitchFamily="34" charset="0"/>
                        </a:rPr>
                        <a:t>Internal School Exam</a:t>
                      </a:r>
                    </a:p>
                    <a:p>
                      <a:r>
                        <a:rPr lang="en-US" sz="2400" dirty="0" smtClean="0">
                          <a:latin typeface="Arial Narrow" pitchFamily="34" charset="0"/>
                        </a:rPr>
                        <a:t>SBA</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0" b="1" dirty="0" smtClean="0">
                          <a:latin typeface="Arial Narrow" pitchFamily="34" charset="0"/>
                        </a:rPr>
                        <a:t>?</a:t>
                      </a:r>
                    </a:p>
                    <a:p>
                      <a:endParaRPr lang="en-US" sz="2400" dirty="0">
                        <a:latin typeface="Arial Narrow" pitchFamily="34" charset="0"/>
                      </a:endParaRPr>
                    </a:p>
                  </a:txBody>
                  <a:tcPr>
                    <a:solidFill>
                      <a:srgbClr val="FFC000"/>
                    </a:solidFill>
                  </a:tcPr>
                </a:tc>
              </a:tr>
              <a:tr h="840093">
                <a:tc>
                  <a:txBody>
                    <a:bodyPr/>
                    <a:lstStyle/>
                    <a:p>
                      <a:r>
                        <a:rPr lang="en-US" sz="2400" b="1" dirty="0" smtClean="0">
                          <a:latin typeface="Arial Narrow" pitchFamily="34" charset="0"/>
                        </a:rPr>
                        <a:t>Foundation</a:t>
                      </a:r>
                      <a:r>
                        <a:rPr lang="en-US" sz="2400" b="1" baseline="0" dirty="0" smtClean="0">
                          <a:latin typeface="Arial Narrow" pitchFamily="34" charset="0"/>
                        </a:rPr>
                        <a:t> Phase</a:t>
                      </a:r>
                      <a:endParaRPr lang="en-US" sz="2400" b="1" dirty="0">
                        <a:latin typeface="Arial Narrow" pitchFamily="34" charset="0"/>
                      </a:endParaRPr>
                    </a:p>
                  </a:txBody>
                  <a:tcPr/>
                </a:tc>
                <a:tc>
                  <a:txBody>
                    <a:bodyPr/>
                    <a:lstStyle/>
                    <a:p>
                      <a:r>
                        <a:rPr lang="en-US" sz="2400" dirty="0" smtClean="0">
                          <a:latin typeface="Arial Narrow" pitchFamily="34" charset="0"/>
                        </a:rPr>
                        <a:t>SBA</a:t>
                      </a:r>
                      <a:endParaRPr lang="en-US" sz="2400" dirty="0">
                        <a:latin typeface="Arial Narrow" pitchFamily="34" charset="0"/>
                      </a:endParaRPr>
                    </a:p>
                  </a:txBody>
                  <a:tcPr/>
                </a:tc>
                <a:tc>
                  <a:txBody>
                    <a:bodyPr/>
                    <a:lstStyle/>
                    <a:p>
                      <a:pPr algn="ctr"/>
                      <a:r>
                        <a:rPr lang="en-US" sz="4000" b="1" dirty="0" smtClean="0">
                          <a:latin typeface="Arial Narrow" pitchFamily="34" charset="0"/>
                        </a:rPr>
                        <a:t>?</a:t>
                      </a:r>
                      <a:endParaRPr lang="en-US" sz="4000" b="1" dirty="0">
                        <a:latin typeface="Arial Narrow" pitchFamily="34" charset="0"/>
                      </a:endParaRPr>
                    </a:p>
                  </a:txBody>
                  <a:tcPr>
                    <a:solidFill>
                      <a:srgbClr val="FFC000"/>
                    </a:solidFill>
                  </a:tcPr>
                </a:tc>
              </a:tr>
            </a:tbl>
          </a:graphicData>
        </a:graphic>
      </p:graphicFrame>
      <p:sp>
        <p:nvSpPr>
          <p:cNvPr id="4" name="Rectangle 3"/>
          <p:cNvSpPr/>
          <p:nvPr/>
        </p:nvSpPr>
        <p:spPr>
          <a:xfrm>
            <a:off x="8880787" y="6525344"/>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31</a:t>
            </a:fld>
            <a:endParaRPr lang="en-US" sz="1200" b="1" dirty="0">
              <a:solidFill>
                <a:prstClr val="black"/>
              </a:solidFill>
            </a:endParaRPr>
          </a:p>
        </p:txBody>
      </p:sp>
    </p:spTree>
    <p:extLst>
      <p:ext uri="{BB962C8B-B14F-4D97-AF65-F5344CB8AC3E}">
        <p14:creationId xmlns:p14="http://schemas.microsoft.com/office/powerpoint/2010/main" xmlns="" val="159363594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92696"/>
            <a:ext cx="8712968" cy="4824536"/>
          </a:xfrm>
        </p:spPr>
        <p:txBody>
          <a:bodyPr>
            <a:noAutofit/>
          </a:bodyPr>
          <a:lstStyle/>
          <a:p>
            <a:r>
              <a:rPr lang="en-US" sz="4800" b="1" dirty="0" smtClean="0">
                <a:latin typeface="Arial Narrow" pitchFamily="34" charset="0"/>
                <a:cs typeface="Arial" panose="020B0604020202020204" pitchFamily="34" charset="0"/>
              </a:rPr>
              <a:t>Features of The </a:t>
            </a:r>
            <a:br>
              <a:rPr lang="en-US" sz="4800" b="1" dirty="0" smtClean="0">
                <a:latin typeface="Arial Narrow" pitchFamily="34" charset="0"/>
                <a:cs typeface="Arial" panose="020B0604020202020204" pitchFamily="34" charset="0"/>
              </a:rPr>
            </a:br>
            <a:r>
              <a:rPr lang="en-US" sz="4800" b="1" dirty="0" smtClean="0">
                <a:latin typeface="Arial Narrow" pitchFamily="34" charset="0"/>
                <a:cs typeface="Arial" panose="020B0604020202020204" pitchFamily="34" charset="0"/>
              </a:rPr>
              <a:t>National Integrated Assessment Framework</a:t>
            </a:r>
            <a:br>
              <a:rPr lang="en-US" sz="4800" b="1" dirty="0" smtClean="0">
                <a:latin typeface="Arial Narrow" pitchFamily="34" charset="0"/>
                <a:cs typeface="Arial" panose="020B0604020202020204" pitchFamily="34" charset="0"/>
              </a:rPr>
            </a:br>
            <a:r>
              <a:rPr lang="en-US" sz="4800" b="1" dirty="0" smtClean="0">
                <a:latin typeface="Arial Narrow" pitchFamily="34" charset="0"/>
                <a:cs typeface="Arial" panose="020B0604020202020204" pitchFamily="34" charset="0"/>
              </a:rPr>
              <a:t>(NIAF)</a:t>
            </a:r>
            <a:endParaRPr lang="en-US" sz="4800" b="1" dirty="0">
              <a:latin typeface="Arial Narrow" pitchFamily="34" charset="0"/>
              <a:cs typeface="Arial" panose="020B0604020202020204" pitchFamily="34" charset="0"/>
            </a:endParaRPr>
          </a:p>
        </p:txBody>
      </p:sp>
      <p:sp>
        <p:nvSpPr>
          <p:cNvPr id="3" name="Rectangle 2"/>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32</a:t>
            </a:fld>
            <a:endParaRPr lang="en-US" sz="1200" b="1" dirty="0">
              <a:solidFill>
                <a:prstClr val="black"/>
              </a:solidFill>
            </a:endParaRPr>
          </a:p>
        </p:txBody>
      </p:sp>
    </p:spTree>
    <p:extLst>
      <p:ext uri="{BB962C8B-B14F-4D97-AF65-F5344CB8AC3E}">
        <p14:creationId xmlns:p14="http://schemas.microsoft.com/office/powerpoint/2010/main" xmlns="" val="30973780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4925" y="44450"/>
            <a:ext cx="9074150" cy="936625"/>
          </a:xfrm>
        </p:spPr>
        <p:txBody>
          <a:bodyPr>
            <a:normAutofit fontScale="90000"/>
          </a:bodyPr>
          <a:lstStyle/>
          <a:p>
            <a:pPr>
              <a:defRPr/>
            </a:pPr>
            <a:r>
              <a:rPr lang="en-ZA" altLang="en-US" sz="4000" b="1" dirty="0" smtClean="0">
                <a:solidFill>
                  <a:schemeClr val="accent2">
                    <a:lumMod val="50000"/>
                  </a:schemeClr>
                </a:solidFill>
                <a:latin typeface="Arial Narrow" panose="020B0606020202030204" pitchFamily="34" charset="0"/>
                <a:ea typeface="+mn-ea"/>
                <a:cs typeface="Arial" charset="0"/>
              </a:rPr>
              <a:t>National Integrated Assessment Framework (NIAF) </a:t>
            </a:r>
            <a:endParaRPr lang="en-ZA" altLang="en-US" sz="4000" b="1" dirty="0">
              <a:solidFill>
                <a:schemeClr val="accent2">
                  <a:lumMod val="50000"/>
                </a:schemeClr>
              </a:solidFill>
              <a:latin typeface="Arial Narrow" panose="020B0606020202030204" pitchFamily="34" charset="0"/>
              <a:ea typeface="+mn-ea"/>
              <a:cs typeface="Arial" charset="0"/>
            </a:endParaRPr>
          </a:p>
        </p:txBody>
      </p:sp>
      <p:sp>
        <p:nvSpPr>
          <p:cNvPr id="17411" name="Content Placeholder 2"/>
          <p:cNvSpPr>
            <a:spLocks noGrp="1"/>
          </p:cNvSpPr>
          <p:nvPr>
            <p:ph idx="1"/>
          </p:nvPr>
        </p:nvSpPr>
        <p:spPr>
          <a:xfrm>
            <a:off x="250825" y="1052513"/>
            <a:ext cx="8642350" cy="5400675"/>
          </a:xfrm>
        </p:spPr>
        <p:txBody>
          <a:bodyPr/>
          <a:lstStyle/>
          <a:p>
            <a:pPr marL="457200" indent="-457200" defTabSz="447675" eaLnBrk="1" hangingPunct="1">
              <a:buFont typeface="Arial" pitchFamily="34" charset="0"/>
              <a:buAutoNum type="alphaLcParenBoth"/>
            </a:pPr>
            <a:r>
              <a:rPr lang="en-ZA" altLang="en-US" sz="2400" dirty="0" smtClean="0">
                <a:latin typeface="Arial Narrow" pitchFamily="34" charset="0"/>
              </a:rPr>
              <a:t>ANA redesign process has culminated in the development of a concept document on the National Integrated Assessment Framework (NIAF)</a:t>
            </a:r>
          </a:p>
          <a:p>
            <a:pPr marL="0" indent="0" defTabSz="447675" eaLnBrk="1" hangingPunct="1">
              <a:buNone/>
            </a:pPr>
            <a:endParaRPr lang="en-ZA" altLang="en-US" sz="2400" dirty="0" smtClean="0">
              <a:latin typeface="Arial Narrow" pitchFamily="34" charset="0"/>
            </a:endParaRPr>
          </a:p>
          <a:p>
            <a:pPr marL="447675" indent="-447675" algn="just" defTabSz="447675" eaLnBrk="1" hangingPunct="1">
              <a:buFont typeface="Arial" pitchFamily="34" charset="0"/>
              <a:buNone/>
            </a:pPr>
            <a:r>
              <a:rPr lang="en-ZA" altLang="en-US" sz="2400" dirty="0" smtClean="0">
                <a:latin typeface="Arial Narrow" pitchFamily="34" charset="0"/>
              </a:rPr>
              <a:t>(b) The Model comprises the following three tiers:</a:t>
            </a:r>
          </a:p>
          <a:p>
            <a:pPr marL="447675" indent="-447675" algn="just" defTabSz="447675" eaLnBrk="1" hangingPunct="1">
              <a:buFont typeface="Arial" pitchFamily="34" charset="0"/>
              <a:buNone/>
            </a:pPr>
            <a:r>
              <a:rPr lang="en-ZA" altLang="en-US" sz="2400" dirty="0" smtClean="0">
                <a:latin typeface="Arial Narrow" pitchFamily="34" charset="0"/>
              </a:rPr>
              <a:t>  	</a:t>
            </a:r>
          </a:p>
        </p:txBody>
      </p:sp>
      <p:graphicFrame>
        <p:nvGraphicFramePr>
          <p:cNvPr id="2" name="Diagram 1"/>
          <p:cNvGraphicFramePr/>
          <p:nvPr/>
        </p:nvGraphicFramePr>
        <p:xfrm>
          <a:off x="755576" y="3212976"/>
          <a:ext cx="7848872" cy="3024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Diagram 2"/>
          <p:cNvGraphicFramePr/>
          <p:nvPr>
            <p:extLst>
              <p:ext uri="{D42A27DB-BD31-4B8C-83A1-F6EECF244321}">
                <p14:modId xmlns:p14="http://schemas.microsoft.com/office/powerpoint/2010/main" xmlns="" val="3654265349"/>
              </p:ext>
            </p:extLst>
          </p:nvPr>
        </p:nvGraphicFramePr>
        <p:xfrm>
          <a:off x="827584" y="3140968"/>
          <a:ext cx="7848872" cy="32403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33</a:t>
            </a:fld>
            <a:endParaRPr lang="en-US" sz="1200" b="1" dirty="0">
              <a:solidFill>
                <a:prstClr val="black"/>
              </a:solidFill>
            </a:endParaRPr>
          </a:p>
        </p:txBody>
      </p:sp>
    </p:spTree>
    <p:extLst>
      <p:ext uri="{BB962C8B-B14F-4D97-AF65-F5344CB8AC3E}">
        <p14:creationId xmlns:p14="http://schemas.microsoft.com/office/powerpoint/2010/main" xmlns="" val="1483510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91" y="0"/>
            <a:ext cx="8229600" cy="1143000"/>
          </a:xfrm>
        </p:spPr>
        <p:txBody>
          <a:bodyPr/>
          <a:lstStyle/>
          <a:p>
            <a:r>
              <a:rPr lang="en-US" b="1" dirty="0" smtClean="0">
                <a:solidFill>
                  <a:schemeClr val="accent2">
                    <a:lumMod val="75000"/>
                  </a:schemeClr>
                </a:solidFill>
                <a:latin typeface="Arial Narrow" pitchFamily="34" charset="0"/>
                <a:cs typeface="Arial" panose="020B0604020202020204" pitchFamily="34" charset="0"/>
              </a:rPr>
              <a:t>DESIGN FEATURES</a:t>
            </a:r>
            <a:endParaRPr lang="en-US" b="1" dirty="0">
              <a:solidFill>
                <a:schemeClr val="accent2">
                  <a:lumMod val="75000"/>
                </a:schemeClr>
              </a:solidFill>
              <a:latin typeface="Arial Narrow" pitchFamily="34" charset="0"/>
              <a:cs typeface="Arial" panose="020B0604020202020204" pitchFamily="34" charset="0"/>
            </a:endParaRPr>
          </a:p>
        </p:txBody>
      </p:sp>
      <p:sp>
        <p:nvSpPr>
          <p:cNvPr id="3" name="Content Placeholder 2"/>
          <p:cNvSpPr>
            <a:spLocks noGrp="1"/>
          </p:cNvSpPr>
          <p:nvPr>
            <p:ph idx="1"/>
          </p:nvPr>
        </p:nvSpPr>
        <p:spPr>
          <a:xfrm>
            <a:off x="467544" y="908720"/>
            <a:ext cx="8219256" cy="5184576"/>
          </a:xfrm>
        </p:spPr>
        <p:txBody>
          <a:bodyPr>
            <a:normAutofit lnSpcReduction="10000"/>
          </a:bodyPr>
          <a:lstStyle/>
          <a:p>
            <a:pPr marL="514350" indent="-514350">
              <a:lnSpc>
                <a:spcPct val="150000"/>
              </a:lnSpc>
              <a:spcBef>
                <a:spcPts val="0"/>
              </a:spcBef>
              <a:buFont typeface="+mj-lt"/>
              <a:buAutoNum type="alphaLcParenR"/>
            </a:pPr>
            <a:r>
              <a:rPr lang="en-US" dirty="0" smtClean="0">
                <a:latin typeface="Arial Narrow" pitchFamily="34" charset="0"/>
                <a:cs typeface="Arial" panose="020B0604020202020204" pitchFamily="34" charset="0"/>
              </a:rPr>
              <a:t>Frequency</a:t>
            </a:r>
          </a:p>
          <a:p>
            <a:pPr marL="514350" indent="-514350">
              <a:lnSpc>
                <a:spcPct val="150000"/>
              </a:lnSpc>
              <a:spcBef>
                <a:spcPts val="0"/>
              </a:spcBef>
              <a:buFont typeface="+mj-lt"/>
              <a:buAutoNum type="alphaLcParenR"/>
            </a:pPr>
            <a:r>
              <a:rPr lang="en-US" dirty="0" smtClean="0">
                <a:latin typeface="Arial Narrow" pitchFamily="34" charset="0"/>
                <a:cs typeface="Arial" panose="020B0604020202020204" pitchFamily="34" charset="0"/>
              </a:rPr>
              <a:t>Test format</a:t>
            </a:r>
          </a:p>
          <a:p>
            <a:pPr marL="514350" indent="-514350">
              <a:lnSpc>
                <a:spcPct val="150000"/>
              </a:lnSpc>
              <a:spcBef>
                <a:spcPts val="0"/>
              </a:spcBef>
              <a:buFont typeface="+mj-lt"/>
              <a:buAutoNum type="alphaLcParenR"/>
            </a:pPr>
            <a:r>
              <a:rPr lang="en-US" dirty="0" smtClean="0">
                <a:latin typeface="Arial Narrow" pitchFamily="34" charset="0"/>
                <a:cs typeface="Arial" panose="020B0604020202020204" pitchFamily="34" charset="0"/>
              </a:rPr>
              <a:t>Test development</a:t>
            </a:r>
          </a:p>
          <a:p>
            <a:pPr marL="514350" indent="-514350" algn="just">
              <a:lnSpc>
                <a:spcPct val="150000"/>
              </a:lnSpc>
              <a:spcBef>
                <a:spcPts val="0"/>
              </a:spcBef>
              <a:buFont typeface="+mj-lt"/>
              <a:buAutoNum type="alphaLcParenR"/>
            </a:pPr>
            <a:r>
              <a:rPr lang="en-US" dirty="0" smtClean="0">
                <a:latin typeface="Arial Narrow" pitchFamily="34" charset="0"/>
                <a:cs typeface="Arial" panose="020B0604020202020204" pitchFamily="34" charset="0"/>
              </a:rPr>
              <a:t>Test Administration</a:t>
            </a:r>
          </a:p>
          <a:p>
            <a:pPr marL="514350" indent="-514350">
              <a:lnSpc>
                <a:spcPct val="150000"/>
              </a:lnSpc>
              <a:spcBef>
                <a:spcPts val="0"/>
              </a:spcBef>
              <a:buFont typeface="+mj-lt"/>
              <a:buAutoNum type="alphaLcParenR"/>
            </a:pPr>
            <a:r>
              <a:rPr lang="en-US" dirty="0" smtClean="0">
                <a:latin typeface="Arial Narrow" pitchFamily="34" charset="0"/>
                <a:cs typeface="Arial" panose="020B0604020202020204" pitchFamily="34" charset="0"/>
              </a:rPr>
              <a:t>Marking process</a:t>
            </a:r>
          </a:p>
          <a:p>
            <a:pPr marL="514350" indent="-514350">
              <a:lnSpc>
                <a:spcPct val="150000"/>
              </a:lnSpc>
              <a:spcBef>
                <a:spcPts val="0"/>
              </a:spcBef>
              <a:buFont typeface="+mj-lt"/>
              <a:buAutoNum type="alphaLcParenR"/>
            </a:pPr>
            <a:r>
              <a:rPr lang="en-US" dirty="0" smtClean="0">
                <a:latin typeface="Arial Narrow" pitchFamily="34" charset="0"/>
                <a:cs typeface="Arial" panose="020B0604020202020204" pitchFamily="34" charset="0"/>
              </a:rPr>
              <a:t>Capture of marks</a:t>
            </a:r>
          </a:p>
          <a:p>
            <a:pPr marL="514350" indent="-514350">
              <a:lnSpc>
                <a:spcPct val="150000"/>
              </a:lnSpc>
              <a:spcBef>
                <a:spcPts val="0"/>
              </a:spcBef>
              <a:buFont typeface="+mj-lt"/>
              <a:buAutoNum type="alphaLcParenR"/>
            </a:pPr>
            <a:r>
              <a:rPr lang="en-US" dirty="0" smtClean="0">
                <a:latin typeface="Arial Narrow" pitchFamily="34" charset="0"/>
                <a:cs typeface="Arial" panose="020B0604020202020204" pitchFamily="34" charset="0"/>
              </a:rPr>
              <a:t>Reporting</a:t>
            </a:r>
          </a:p>
          <a:p>
            <a:pPr marL="514350" indent="-514350">
              <a:buFont typeface="+mj-lt"/>
              <a:buAutoNum type="alphaLcParenR"/>
            </a:pPr>
            <a:endParaRPr lang="en-US"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514350" indent="-514350">
              <a:buFont typeface="+mj-lt"/>
              <a:buAutoNum type="alphaLcParenR"/>
            </a:pPr>
            <a:endParaRPr lang="en-US" dirty="0" smtClean="0">
              <a:latin typeface="Arial" panose="020B0604020202020204" pitchFamily="34" charset="0"/>
              <a:cs typeface="Arial" panose="020B0604020202020204" pitchFamily="34" charset="0"/>
            </a:endParaRPr>
          </a:p>
          <a:p>
            <a:pPr marL="514350" indent="-514350">
              <a:buFont typeface="+mj-lt"/>
              <a:buAutoNum type="alphaLcParenR"/>
            </a:pPr>
            <a:endParaRPr lang="en-US" dirty="0">
              <a:latin typeface="Arial" panose="020B0604020202020204" pitchFamily="34" charset="0"/>
              <a:cs typeface="Arial" panose="020B0604020202020204" pitchFamily="34" charset="0"/>
            </a:endParaRPr>
          </a:p>
        </p:txBody>
      </p:sp>
      <p:sp>
        <p:nvSpPr>
          <p:cNvPr id="4" name="Rectangle 3"/>
          <p:cNvSpPr/>
          <p:nvPr/>
        </p:nvSpPr>
        <p:spPr>
          <a:xfrm>
            <a:off x="8880787" y="658137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34</a:t>
            </a:fld>
            <a:endParaRPr lang="en-US" sz="1200" b="1" dirty="0">
              <a:solidFill>
                <a:prstClr val="black"/>
              </a:solidFill>
            </a:endParaRPr>
          </a:p>
        </p:txBody>
      </p:sp>
    </p:spTree>
    <p:extLst>
      <p:ext uri="{BB962C8B-B14F-4D97-AF65-F5344CB8AC3E}">
        <p14:creationId xmlns:p14="http://schemas.microsoft.com/office/powerpoint/2010/main" xmlns="" val="425076019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908720"/>
          </a:xfrm>
        </p:spPr>
        <p:txBody>
          <a:bodyPr/>
          <a:lstStyle/>
          <a:p>
            <a:r>
              <a:rPr lang="en-US" b="1" dirty="0" smtClean="0">
                <a:solidFill>
                  <a:schemeClr val="accent2">
                    <a:lumMod val="75000"/>
                  </a:schemeClr>
                </a:solidFill>
                <a:latin typeface="Arial Narrow" pitchFamily="34" charset="0"/>
                <a:cs typeface="Arial" panose="020B0604020202020204" pitchFamily="34" charset="0"/>
              </a:rPr>
              <a:t>SYSTEMIC EVALUATION</a:t>
            </a:r>
            <a:endParaRPr lang="en-US" b="1" dirty="0">
              <a:solidFill>
                <a:schemeClr val="accent2">
                  <a:lumMod val="75000"/>
                </a:schemeClr>
              </a:solidFill>
              <a:latin typeface="Arial Narrow" pitchFamily="34" charset="0"/>
              <a:cs typeface="Arial" panose="020B0604020202020204" pitchFamily="34" charset="0"/>
            </a:endParaRPr>
          </a:p>
        </p:txBody>
      </p:sp>
      <p:sp>
        <p:nvSpPr>
          <p:cNvPr id="3" name="Content Placeholder 2"/>
          <p:cNvSpPr>
            <a:spLocks noGrp="1"/>
          </p:cNvSpPr>
          <p:nvPr>
            <p:ph idx="1"/>
          </p:nvPr>
        </p:nvSpPr>
        <p:spPr>
          <a:xfrm>
            <a:off x="251520" y="980728"/>
            <a:ext cx="8568952" cy="5112568"/>
          </a:xfrm>
        </p:spPr>
        <p:txBody>
          <a:bodyPr/>
          <a:lstStyle/>
          <a:p>
            <a:pPr marL="0" indent="0" algn="just">
              <a:buNone/>
            </a:pPr>
            <a:r>
              <a:rPr lang="en-GB" sz="2800" b="1" dirty="0" smtClean="0">
                <a:solidFill>
                  <a:schemeClr val="accent2">
                    <a:lumMod val="75000"/>
                  </a:schemeClr>
                </a:solidFill>
                <a:latin typeface="Arial Narrow" pitchFamily="34" charset="0"/>
                <a:cs typeface="Arial" panose="020B0604020202020204" pitchFamily="34" charset="0"/>
              </a:rPr>
              <a:t>PURPOSE</a:t>
            </a:r>
          </a:p>
          <a:p>
            <a:pPr algn="just"/>
            <a:r>
              <a:rPr lang="en-GB" sz="2800" dirty="0" smtClean="0">
                <a:latin typeface="Arial Narrow" pitchFamily="34" charset="0"/>
                <a:cs typeface="Arial" panose="020B0604020202020204" pitchFamily="34" charset="0"/>
              </a:rPr>
              <a:t>A </a:t>
            </a:r>
            <a:r>
              <a:rPr lang="en-GB" sz="2800" dirty="0">
                <a:latin typeface="Arial Narrow" pitchFamily="34" charset="0"/>
                <a:cs typeface="Arial" panose="020B0604020202020204" pitchFamily="34" charset="0"/>
              </a:rPr>
              <a:t>sample based </a:t>
            </a:r>
            <a:r>
              <a:rPr lang="en-GB" sz="2800" dirty="0" smtClean="0">
                <a:latin typeface="Arial Narrow" pitchFamily="34" charset="0"/>
                <a:cs typeface="Arial" panose="020B0604020202020204" pitchFamily="34" charset="0"/>
              </a:rPr>
              <a:t>systemic evaluation (SE) assessment</a:t>
            </a:r>
            <a:r>
              <a:rPr lang="en-GB" sz="2800" dirty="0">
                <a:latin typeface="Arial Narrow" pitchFamily="34" charset="0"/>
                <a:cs typeface="Arial" panose="020B0604020202020204" pitchFamily="34" charset="0"/>
              </a:rPr>
              <a:t>, </a:t>
            </a:r>
            <a:r>
              <a:rPr lang="en-GB" sz="2800" dirty="0" smtClean="0">
                <a:latin typeface="Arial Narrow" pitchFamily="34" charset="0"/>
                <a:cs typeface="Arial" panose="020B0604020202020204" pitchFamily="34" charset="0"/>
              </a:rPr>
              <a:t>done </a:t>
            </a:r>
            <a:r>
              <a:rPr lang="en-GB" sz="2800" dirty="0">
                <a:latin typeface="Arial Narrow" pitchFamily="34" charset="0"/>
                <a:cs typeface="Arial" panose="020B0604020202020204" pitchFamily="34" charset="0"/>
              </a:rPr>
              <a:t>periodically to assess the state of the system as a whole, and the validity of policies and practices of the Department</a:t>
            </a:r>
            <a:r>
              <a:rPr lang="en-GB" sz="2800" dirty="0" smtClean="0">
                <a:latin typeface="Arial Narrow" pitchFamily="34" charset="0"/>
                <a:cs typeface="Arial" panose="020B0604020202020204" pitchFamily="34" charset="0"/>
              </a:rPr>
              <a:t>.</a:t>
            </a:r>
          </a:p>
          <a:p>
            <a:pPr marL="0" indent="0" algn="just">
              <a:buNone/>
            </a:pPr>
            <a:endParaRPr lang="en-GB" sz="2800" dirty="0" smtClean="0">
              <a:latin typeface="Arial Narrow" pitchFamily="34" charset="0"/>
              <a:cs typeface="Arial" panose="020B0604020202020204" pitchFamily="34" charset="0"/>
            </a:endParaRPr>
          </a:p>
          <a:p>
            <a:pPr algn="just"/>
            <a:r>
              <a:rPr lang="en-GB" sz="2800" dirty="0">
                <a:latin typeface="Arial Narrow" pitchFamily="34" charset="0"/>
                <a:cs typeface="Arial" panose="020B0604020202020204" pitchFamily="34" charset="0"/>
              </a:rPr>
              <a:t>Such a sample based assessment </a:t>
            </a:r>
            <a:r>
              <a:rPr lang="en-GB" sz="2800" dirty="0" smtClean="0">
                <a:latin typeface="Arial Narrow" pitchFamily="34" charset="0"/>
                <a:cs typeface="Arial" panose="020B0604020202020204" pitchFamily="34" charset="0"/>
              </a:rPr>
              <a:t>allows </a:t>
            </a:r>
            <a:r>
              <a:rPr lang="en-GB" sz="2800" dirty="0">
                <a:latin typeface="Arial Narrow" pitchFamily="34" charset="0"/>
                <a:cs typeface="Arial" panose="020B0604020202020204" pitchFamily="34" charset="0"/>
              </a:rPr>
              <a:t>for international benchmarking and trend analysis across years, with confidential anchor items and questionnaires that are independently administered. </a:t>
            </a:r>
            <a:endParaRPr lang="en-GB" sz="2800" dirty="0" smtClean="0">
              <a:latin typeface="Arial Narrow" pitchFamily="34" charset="0"/>
              <a:cs typeface="Arial" panose="020B0604020202020204" pitchFamily="34" charset="0"/>
            </a:endParaRPr>
          </a:p>
          <a:p>
            <a:pPr marL="0" indent="0" algn="just">
              <a:buNone/>
            </a:pPr>
            <a:endParaRPr lang="en-US" sz="2800" dirty="0">
              <a:latin typeface="Arial" panose="020B0604020202020204" pitchFamily="34" charset="0"/>
              <a:cs typeface="Arial" panose="020B0604020202020204" pitchFamily="34" charset="0"/>
            </a:endParaRPr>
          </a:p>
        </p:txBody>
      </p:sp>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35</a:t>
            </a:fld>
            <a:endParaRPr lang="en-US" sz="1200" b="1" dirty="0">
              <a:solidFill>
                <a:prstClr val="black"/>
              </a:solidFill>
            </a:endParaRPr>
          </a:p>
        </p:txBody>
      </p:sp>
    </p:spTree>
    <p:extLst>
      <p:ext uri="{BB962C8B-B14F-4D97-AF65-F5344CB8AC3E}">
        <p14:creationId xmlns:p14="http://schemas.microsoft.com/office/powerpoint/2010/main" xmlns="" val="81120026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892480" cy="908720"/>
          </a:xfrm>
        </p:spPr>
        <p:txBody>
          <a:bodyPr>
            <a:normAutofit/>
          </a:bodyPr>
          <a:lstStyle/>
          <a:p>
            <a:r>
              <a:rPr lang="en-US" sz="3600" b="1" dirty="0" smtClean="0">
                <a:solidFill>
                  <a:schemeClr val="accent2">
                    <a:lumMod val="75000"/>
                  </a:schemeClr>
                </a:solidFill>
                <a:latin typeface="Arial Narrow" pitchFamily="34" charset="0"/>
                <a:cs typeface="Arial" panose="020B0604020202020204" pitchFamily="34" charset="0"/>
              </a:rPr>
              <a:t>SYSTEMIC EVALUATION FEATURES</a:t>
            </a:r>
            <a:endParaRPr lang="en-US" sz="3600" b="1" dirty="0">
              <a:solidFill>
                <a:schemeClr val="accent2">
                  <a:lumMod val="75000"/>
                </a:schemeClr>
              </a:solidFill>
              <a:latin typeface="Arial Narrow" pitchFamily="34" charset="0"/>
              <a:cs typeface="Arial" panose="020B0604020202020204" pitchFamily="34" charset="0"/>
            </a:endParaRPr>
          </a:p>
        </p:txBody>
      </p:sp>
      <p:sp>
        <p:nvSpPr>
          <p:cNvPr id="3" name="Content Placeholder 2"/>
          <p:cNvSpPr>
            <a:spLocks noGrp="1"/>
          </p:cNvSpPr>
          <p:nvPr>
            <p:ph idx="1"/>
          </p:nvPr>
        </p:nvSpPr>
        <p:spPr>
          <a:xfrm>
            <a:off x="179512" y="836712"/>
            <a:ext cx="8784976" cy="5544616"/>
          </a:xfrm>
        </p:spPr>
        <p:txBody>
          <a:bodyPr>
            <a:normAutofit fontScale="85000" lnSpcReduction="20000"/>
          </a:bodyPr>
          <a:lstStyle/>
          <a:p>
            <a:pPr algn="just">
              <a:spcAft>
                <a:spcPts val="600"/>
              </a:spcAft>
            </a:pPr>
            <a:r>
              <a:rPr lang="en-US" u="sng" dirty="0">
                <a:latin typeface="Arial Narrow" pitchFamily="34" charset="0"/>
                <a:cs typeface="Arial" panose="020B0604020202020204" pitchFamily="34" charset="0"/>
              </a:rPr>
              <a:t>Frequency</a:t>
            </a:r>
            <a:r>
              <a:rPr lang="en-US" dirty="0">
                <a:latin typeface="Arial Narrow" pitchFamily="34" charset="0"/>
                <a:cs typeface="Arial" panose="020B0604020202020204" pitchFamily="34" charset="0"/>
              </a:rPr>
              <a:t>: </a:t>
            </a:r>
            <a:r>
              <a:rPr lang="en-US" dirty="0" smtClean="0">
                <a:latin typeface="Arial Narrow" pitchFamily="34" charset="0"/>
                <a:cs typeface="Arial" panose="020B0604020202020204" pitchFamily="34" charset="0"/>
              </a:rPr>
              <a:t>Once every three years, focusing on key competencies at Grades 3, 6 and 9. First cycle could start in 2018.</a:t>
            </a:r>
            <a:endParaRPr lang="en-US" dirty="0">
              <a:latin typeface="Arial Narrow" pitchFamily="34" charset="0"/>
              <a:cs typeface="Arial" panose="020B0604020202020204" pitchFamily="34" charset="0"/>
            </a:endParaRPr>
          </a:p>
          <a:p>
            <a:pPr algn="just">
              <a:spcAft>
                <a:spcPts val="600"/>
              </a:spcAft>
            </a:pPr>
            <a:r>
              <a:rPr lang="en-US" u="sng" dirty="0">
                <a:latin typeface="Arial Narrow" pitchFamily="34" charset="0"/>
                <a:cs typeface="Arial" panose="020B0604020202020204" pitchFamily="34" charset="0"/>
              </a:rPr>
              <a:t>Test format</a:t>
            </a:r>
            <a:r>
              <a:rPr lang="en-US" dirty="0">
                <a:latin typeface="Arial Narrow" pitchFamily="34" charset="0"/>
                <a:cs typeface="Arial" panose="020B0604020202020204" pitchFamily="34" charset="0"/>
              </a:rPr>
              <a:t>: </a:t>
            </a:r>
            <a:r>
              <a:rPr lang="en-US" dirty="0" smtClean="0">
                <a:latin typeface="Arial Narrow" pitchFamily="34" charset="0"/>
                <a:cs typeface="Arial" panose="020B0604020202020204" pitchFamily="34" charset="0"/>
              </a:rPr>
              <a:t>focus on end of phase outcomes. </a:t>
            </a:r>
            <a:endParaRPr lang="en-US" dirty="0">
              <a:latin typeface="Arial Narrow" pitchFamily="34" charset="0"/>
              <a:cs typeface="Arial" panose="020B0604020202020204" pitchFamily="34" charset="0"/>
            </a:endParaRPr>
          </a:p>
          <a:p>
            <a:pPr algn="just">
              <a:spcAft>
                <a:spcPts val="600"/>
              </a:spcAft>
            </a:pPr>
            <a:r>
              <a:rPr lang="en-US" u="sng" dirty="0">
                <a:latin typeface="Arial Narrow" pitchFamily="34" charset="0"/>
                <a:cs typeface="Arial" panose="020B0604020202020204" pitchFamily="34" charset="0"/>
              </a:rPr>
              <a:t>Test development</a:t>
            </a:r>
            <a:r>
              <a:rPr lang="en-US" dirty="0">
                <a:latin typeface="Arial Narrow" pitchFamily="34" charset="0"/>
                <a:cs typeface="Arial" panose="020B0604020202020204" pitchFamily="34" charset="0"/>
              </a:rPr>
              <a:t>: </a:t>
            </a:r>
            <a:r>
              <a:rPr lang="en-US" dirty="0" smtClean="0">
                <a:latin typeface="Arial Narrow" pitchFamily="34" charset="0"/>
                <a:cs typeface="Arial" panose="020B0604020202020204" pitchFamily="34" charset="0"/>
              </a:rPr>
              <a:t>Tests items will be confidential. Questionnaires based on policy concerns and contextual factors.</a:t>
            </a:r>
          </a:p>
          <a:p>
            <a:pPr algn="just">
              <a:spcAft>
                <a:spcPts val="600"/>
              </a:spcAft>
            </a:pPr>
            <a:r>
              <a:rPr lang="en-US" u="sng" dirty="0" smtClean="0">
                <a:latin typeface="Arial Narrow" pitchFamily="34" charset="0"/>
                <a:cs typeface="Arial" panose="020B0604020202020204" pitchFamily="34" charset="0"/>
              </a:rPr>
              <a:t>Test administration/Marking and Capture</a:t>
            </a:r>
            <a:r>
              <a:rPr lang="en-US" dirty="0" smtClean="0">
                <a:latin typeface="Arial Narrow" pitchFamily="34" charset="0"/>
                <a:cs typeface="Arial" panose="020B0604020202020204" pitchFamily="34" charset="0"/>
              </a:rPr>
              <a:t>: sample based (statistical models); tests are administered, collected, marked and captured preferably by an independent agent.</a:t>
            </a:r>
            <a:endParaRPr lang="en-US" dirty="0">
              <a:latin typeface="Arial Narrow" pitchFamily="34" charset="0"/>
              <a:cs typeface="Arial" panose="020B0604020202020204" pitchFamily="34" charset="0"/>
            </a:endParaRPr>
          </a:p>
          <a:p>
            <a:pPr algn="just"/>
            <a:r>
              <a:rPr lang="en-US" u="sng" dirty="0" smtClean="0">
                <a:latin typeface="Arial Narrow" pitchFamily="34" charset="0"/>
                <a:cs typeface="Arial" panose="020B0604020202020204" pitchFamily="34" charset="0"/>
              </a:rPr>
              <a:t>Reporting</a:t>
            </a:r>
            <a:r>
              <a:rPr lang="en-US" dirty="0" smtClean="0">
                <a:latin typeface="Arial Narrow" pitchFamily="34" charset="0"/>
                <a:cs typeface="Arial" panose="020B0604020202020204" pitchFamily="34" charset="0"/>
              </a:rPr>
              <a:t>:</a:t>
            </a:r>
          </a:p>
          <a:p>
            <a:pPr lvl="1" algn="just"/>
            <a:r>
              <a:rPr lang="en-US" dirty="0" smtClean="0">
                <a:latin typeface="Arial Narrow" pitchFamily="34" charset="0"/>
                <a:cs typeface="Arial" panose="020B0604020202020204" pitchFamily="34" charset="0"/>
              </a:rPr>
              <a:t>National Report (results in context)</a:t>
            </a:r>
          </a:p>
          <a:p>
            <a:pPr lvl="1" algn="just"/>
            <a:r>
              <a:rPr lang="en-US" dirty="0" smtClean="0">
                <a:latin typeface="Arial Narrow" pitchFamily="34" charset="0"/>
                <a:cs typeface="Arial" panose="020B0604020202020204" pitchFamily="34" charset="0"/>
              </a:rPr>
              <a:t>Provincial Report (results in context).</a:t>
            </a:r>
          </a:p>
          <a:p>
            <a:pPr lvl="1" algn="just"/>
            <a:r>
              <a:rPr lang="en-US" dirty="0" smtClean="0">
                <a:latin typeface="Arial Narrow" pitchFamily="34" charset="0"/>
                <a:cs typeface="Arial" panose="020B0604020202020204" pitchFamily="34" charset="0"/>
              </a:rPr>
              <a:t>Diagnostic Report.</a:t>
            </a:r>
            <a:endParaRPr lang="en-US" dirty="0">
              <a:latin typeface="Arial Narrow" pitchFamily="34" charset="0"/>
              <a:cs typeface="Arial" panose="020B0604020202020204" pitchFamily="34" charset="0"/>
            </a:endParaRPr>
          </a:p>
        </p:txBody>
      </p:sp>
      <p:sp>
        <p:nvSpPr>
          <p:cNvPr id="5" name="Rectangle 4"/>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36</a:t>
            </a:fld>
            <a:endParaRPr lang="en-US" sz="1200" b="1" dirty="0">
              <a:solidFill>
                <a:prstClr val="black"/>
              </a:solidFill>
            </a:endParaRPr>
          </a:p>
        </p:txBody>
      </p:sp>
    </p:spTree>
    <p:extLst>
      <p:ext uri="{BB962C8B-B14F-4D97-AF65-F5344CB8AC3E}">
        <p14:creationId xmlns:p14="http://schemas.microsoft.com/office/powerpoint/2010/main" xmlns="" val="145988425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79" y="0"/>
            <a:ext cx="8229600" cy="1066129"/>
          </a:xfrm>
        </p:spPr>
        <p:txBody>
          <a:bodyPr>
            <a:normAutofit fontScale="90000"/>
          </a:bodyPr>
          <a:lstStyle/>
          <a:p>
            <a:r>
              <a:rPr lang="en-ZA" sz="4000" b="1" dirty="0" smtClean="0">
                <a:solidFill>
                  <a:schemeClr val="accent2">
                    <a:lumMod val="75000"/>
                  </a:schemeClr>
                </a:solidFill>
                <a:latin typeface="Arial Narrow" pitchFamily="34" charset="0"/>
                <a:cs typeface="Arial" panose="020B0604020202020204" pitchFamily="34" charset="0"/>
              </a:rPr>
              <a:t>DIAGNOSTIC/FORMATIVE ASSESSMENT </a:t>
            </a:r>
            <a:endParaRPr lang="en-US" sz="4000" b="1" dirty="0">
              <a:solidFill>
                <a:schemeClr val="accent2">
                  <a:lumMod val="75000"/>
                </a:schemeClr>
              </a:solidFill>
              <a:latin typeface="Arial Narrow" pitchFamily="34" charset="0"/>
              <a:cs typeface="Arial" panose="020B0604020202020204" pitchFamily="34" charset="0"/>
            </a:endParaRPr>
          </a:p>
        </p:txBody>
      </p:sp>
      <p:sp>
        <p:nvSpPr>
          <p:cNvPr id="3" name="Content Placeholder 2"/>
          <p:cNvSpPr>
            <a:spLocks noGrp="1"/>
          </p:cNvSpPr>
          <p:nvPr>
            <p:ph idx="1"/>
          </p:nvPr>
        </p:nvSpPr>
        <p:spPr>
          <a:xfrm>
            <a:off x="467544" y="908720"/>
            <a:ext cx="8496944" cy="5472608"/>
          </a:xfrm>
        </p:spPr>
        <p:txBody>
          <a:bodyPr>
            <a:normAutofit/>
          </a:bodyPr>
          <a:lstStyle/>
          <a:p>
            <a:pPr marL="0" indent="0">
              <a:buNone/>
            </a:pPr>
            <a:r>
              <a:rPr lang="en-US" b="1" dirty="0">
                <a:solidFill>
                  <a:schemeClr val="accent2">
                    <a:lumMod val="75000"/>
                  </a:schemeClr>
                </a:solidFill>
                <a:latin typeface="Arial Narrow" pitchFamily="34" charset="0"/>
                <a:cs typeface="Arial" panose="020B0604020202020204" pitchFamily="34" charset="0"/>
              </a:rPr>
              <a:t>Purpose</a:t>
            </a:r>
          </a:p>
          <a:p>
            <a:pPr defTabSz="339725"/>
            <a:r>
              <a:rPr lang="en-US" sz="2600" dirty="0" smtClean="0">
                <a:latin typeface="Arial Narrow" pitchFamily="34" charset="0"/>
                <a:cs typeface="Arial" panose="020B0604020202020204" pitchFamily="34" charset="0"/>
              </a:rPr>
              <a:t>Diagnostic assessments are directed towards the formative needs of the learner. </a:t>
            </a:r>
          </a:p>
          <a:p>
            <a:pPr lvl="0" algn="just">
              <a:spcAft>
                <a:spcPts val="600"/>
              </a:spcAft>
            </a:pPr>
            <a:r>
              <a:rPr lang="en-ZA" sz="2600" dirty="0">
                <a:latin typeface="Arial Narrow" pitchFamily="34" charset="0"/>
                <a:cs typeface="Arial" pitchFamily="34" charset="0"/>
              </a:rPr>
              <a:t>Assessment for Learning</a:t>
            </a:r>
          </a:p>
          <a:p>
            <a:pPr lvl="0" algn="just">
              <a:spcAft>
                <a:spcPts val="600"/>
              </a:spcAft>
            </a:pPr>
            <a:r>
              <a:rPr lang="en-ZA" sz="2600" dirty="0">
                <a:latin typeface="Arial Narrow" pitchFamily="34" charset="0"/>
                <a:cs typeface="Arial" pitchFamily="34" charset="0"/>
              </a:rPr>
              <a:t>Part and parcel of teaching and learning</a:t>
            </a:r>
          </a:p>
          <a:p>
            <a:pPr lvl="0" algn="just">
              <a:spcAft>
                <a:spcPts val="600"/>
              </a:spcAft>
            </a:pPr>
            <a:r>
              <a:rPr lang="en-ZA" sz="2600" dirty="0">
                <a:latin typeface="Arial Narrow" pitchFamily="34" charset="0"/>
                <a:cs typeface="Arial" pitchFamily="34" charset="0"/>
              </a:rPr>
              <a:t>There can be no effective learning, if </a:t>
            </a:r>
            <a:r>
              <a:rPr lang="en-ZA" sz="2600" dirty="0" smtClean="0">
                <a:latin typeface="Arial Narrow" pitchFamily="34" charset="0"/>
                <a:cs typeface="Arial" pitchFamily="34" charset="0"/>
              </a:rPr>
              <a:t>diagnostic assessment </a:t>
            </a:r>
            <a:r>
              <a:rPr lang="en-ZA" sz="2600" dirty="0">
                <a:latin typeface="Arial Narrow" pitchFamily="34" charset="0"/>
                <a:cs typeface="Arial" pitchFamily="34" charset="0"/>
              </a:rPr>
              <a:t>is not part of the teaching process</a:t>
            </a:r>
            <a:r>
              <a:rPr lang="en-ZA" sz="2600" dirty="0" smtClean="0">
                <a:latin typeface="Arial Narrow" pitchFamily="34" charset="0"/>
                <a:cs typeface="Arial" pitchFamily="34" charset="0"/>
              </a:rPr>
              <a:t>.</a:t>
            </a:r>
          </a:p>
          <a:p>
            <a:pPr lvl="0" algn="just">
              <a:spcAft>
                <a:spcPts val="600"/>
              </a:spcAft>
            </a:pPr>
            <a:r>
              <a:rPr lang="en-ZA" sz="2600" dirty="0" smtClean="0">
                <a:latin typeface="Arial Narrow" pitchFamily="34" charset="0"/>
                <a:cs typeface="Arial" pitchFamily="34" charset="0"/>
              </a:rPr>
              <a:t>Identifies learning gaps and leads to remediation.</a:t>
            </a:r>
          </a:p>
          <a:p>
            <a:pPr lvl="0" algn="just">
              <a:spcAft>
                <a:spcPts val="600"/>
              </a:spcAft>
            </a:pPr>
            <a:r>
              <a:rPr lang="en-ZA" sz="2600" dirty="0" smtClean="0">
                <a:latin typeface="Arial Narrow" pitchFamily="34" charset="0"/>
                <a:cs typeface="Arial" pitchFamily="34" charset="0"/>
              </a:rPr>
              <a:t>Focus is the classroom and the individual teacher.</a:t>
            </a:r>
          </a:p>
          <a:p>
            <a:pPr lvl="0" algn="just">
              <a:spcAft>
                <a:spcPts val="600"/>
              </a:spcAft>
            </a:pPr>
            <a:r>
              <a:rPr lang="en-ZA" sz="2600" dirty="0" smtClean="0">
                <a:latin typeface="Arial Narrow" pitchFamily="34" charset="0"/>
                <a:cs typeface="Arial" pitchFamily="34" charset="0"/>
              </a:rPr>
              <a:t>More about qualitative data rather than quantitative reporting </a:t>
            </a:r>
            <a:endParaRPr lang="en-ZA" sz="2600" dirty="0">
              <a:latin typeface="Arial Narrow" pitchFamily="34" charset="0"/>
              <a:cs typeface="Arial" pitchFamily="34" charset="0"/>
            </a:endParaRPr>
          </a:p>
          <a:p>
            <a:pPr defTabSz="339725"/>
            <a:endParaRPr lang="en-US" sz="2600" dirty="0" smtClean="0">
              <a:latin typeface="Arial" panose="020B0604020202020204" pitchFamily="34" charset="0"/>
              <a:cs typeface="Arial" panose="020B0604020202020204" pitchFamily="34" charset="0"/>
            </a:endParaRPr>
          </a:p>
        </p:txBody>
      </p:sp>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37</a:t>
            </a:fld>
            <a:endParaRPr lang="en-US" sz="1200" b="1" dirty="0">
              <a:solidFill>
                <a:prstClr val="black"/>
              </a:solidFill>
            </a:endParaRPr>
          </a:p>
        </p:txBody>
      </p:sp>
    </p:spTree>
    <p:extLst>
      <p:ext uri="{BB962C8B-B14F-4D97-AF65-F5344CB8AC3E}">
        <p14:creationId xmlns:p14="http://schemas.microsoft.com/office/powerpoint/2010/main" xmlns="" val="245567117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7956376" cy="720080"/>
          </a:xfrm>
        </p:spPr>
        <p:txBody>
          <a:bodyPr>
            <a:noAutofit/>
          </a:bodyPr>
          <a:lstStyle/>
          <a:p>
            <a:r>
              <a:rPr lang="en-US" sz="3200" b="1" dirty="0" smtClean="0">
                <a:solidFill>
                  <a:schemeClr val="accent2">
                    <a:lumMod val="75000"/>
                  </a:schemeClr>
                </a:solidFill>
                <a:latin typeface="Arial Narrow" pitchFamily="34" charset="0"/>
                <a:cs typeface="Arial" panose="020B0604020202020204" pitchFamily="34" charset="0"/>
              </a:rPr>
              <a:t>DIAGNOSTIC/FORMATIVE ASSESSMENT FEATURES</a:t>
            </a:r>
            <a:endParaRPr lang="en-US" sz="3200" b="1" dirty="0">
              <a:solidFill>
                <a:schemeClr val="accent2">
                  <a:lumMod val="75000"/>
                </a:schemeClr>
              </a:solidFill>
              <a:latin typeface="Arial Narrow" pitchFamily="34" charset="0"/>
              <a:cs typeface="Arial" panose="020B0604020202020204" pitchFamily="34" charset="0"/>
            </a:endParaRPr>
          </a:p>
        </p:txBody>
      </p:sp>
      <p:sp>
        <p:nvSpPr>
          <p:cNvPr id="3" name="Content Placeholder 2"/>
          <p:cNvSpPr>
            <a:spLocks noGrp="1"/>
          </p:cNvSpPr>
          <p:nvPr>
            <p:ph idx="1"/>
          </p:nvPr>
        </p:nvSpPr>
        <p:spPr>
          <a:xfrm>
            <a:off x="107504" y="908720"/>
            <a:ext cx="8928992" cy="5472608"/>
          </a:xfrm>
        </p:spPr>
        <p:txBody>
          <a:bodyPr>
            <a:normAutofit/>
          </a:bodyPr>
          <a:lstStyle/>
          <a:p>
            <a:r>
              <a:rPr lang="en-US" sz="2600" u="sng" dirty="0" smtClean="0">
                <a:latin typeface="Arial Narrow" pitchFamily="34" charset="0"/>
                <a:cs typeface="Arial" panose="020B0604020202020204" pitchFamily="34" charset="0"/>
              </a:rPr>
              <a:t>Frequency</a:t>
            </a:r>
            <a:r>
              <a:rPr lang="en-US" sz="2600" dirty="0" smtClean="0">
                <a:latin typeface="Arial Narrow" pitchFamily="34" charset="0"/>
                <a:cs typeface="Arial" panose="020B0604020202020204" pitchFamily="34" charset="0"/>
              </a:rPr>
              <a:t>: Administered at strategic points in the teaching continuum to establish progress towards the desired outcome. </a:t>
            </a:r>
          </a:p>
          <a:p>
            <a:pPr marL="0" indent="0">
              <a:buNone/>
            </a:pPr>
            <a:endParaRPr lang="en-US" sz="2600" dirty="0" smtClean="0">
              <a:latin typeface="Arial Narrow" pitchFamily="34" charset="0"/>
              <a:cs typeface="Arial" panose="020B0604020202020204" pitchFamily="34" charset="0"/>
            </a:endParaRPr>
          </a:p>
          <a:p>
            <a:pPr>
              <a:tabLst>
                <a:tab pos="0" algn="l"/>
              </a:tabLst>
            </a:pPr>
            <a:r>
              <a:rPr lang="en-US" sz="2600" u="sng" dirty="0" smtClean="0">
                <a:latin typeface="Arial Narrow" pitchFamily="34" charset="0"/>
                <a:cs typeface="Arial" panose="020B0604020202020204" pitchFamily="34" charset="0"/>
              </a:rPr>
              <a:t>Test development</a:t>
            </a:r>
            <a:r>
              <a:rPr lang="en-US" sz="2600" dirty="0" smtClean="0">
                <a:latin typeface="Arial Narrow" pitchFamily="34" charset="0"/>
                <a:cs typeface="Arial" panose="020B0604020202020204" pitchFamily="34" charset="0"/>
              </a:rPr>
              <a:t>: Test items must be graded to indicate learner level of performance.</a:t>
            </a:r>
          </a:p>
          <a:p>
            <a:pPr algn="just"/>
            <a:endParaRPr lang="en-US" sz="2600" u="sng" dirty="0" smtClean="0">
              <a:latin typeface="Arial Narrow" pitchFamily="34" charset="0"/>
              <a:cs typeface="Arial" panose="020B0604020202020204" pitchFamily="34" charset="0"/>
            </a:endParaRPr>
          </a:p>
          <a:p>
            <a:pPr algn="just"/>
            <a:r>
              <a:rPr lang="en-US" sz="2600" u="sng" dirty="0" smtClean="0">
                <a:latin typeface="Arial Narrow" pitchFamily="34" charset="0"/>
                <a:cs typeface="Arial" panose="020B0604020202020204" pitchFamily="34" charset="0"/>
              </a:rPr>
              <a:t>Test format</a:t>
            </a:r>
            <a:r>
              <a:rPr lang="en-US" sz="2600" dirty="0" smtClean="0">
                <a:latin typeface="Arial Narrow" pitchFamily="34" charset="0"/>
                <a:cs typeface="Arial" panose="020B0604020202020204" pitchFamily="34" charset="0"/>
              </a:rPr>
              <a:t>: Tests may cover a range of topics or single topics; and phase specific (possible difficulty spread: 5% basic; 25% slightly below grade level; 60% at the focus grade; and 10% above grade level)</a:t>
            </a:r>
          </a:p>
          <a:p>
            <a:endParaRPr lang="en-US" sz="2600" dirty="0">
              <a:latin typeface="Arial" panose="020B0604020202020204" pitchFamily="34" charset="0"/>
              <a:cs typeface="Arial" panose="020B0604020202020204" pitchFamily="34" charset="0"/>
            </a:endParaRPr>
          </a:p>
        </p:txBody>
      </p:sp>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38</a:t>
            </a:fld>
            <a:endParaRPr lang="en-US" sz="1200" b="1" dirty="0">
              <a:solidFill>
                <a:prstClr val="black"/>
              </a:solidFill>
            </a:endParaRPr>
          </a:p>
        </p:txBody>
      </p:sp>
    </p:spTree>
    <p:extLst>
      <p:ext uri="{BB962C8B-B14F-4D97-AF65-F5344CB8AC3E}">
        <p14:creationId xmlns:p14="http://schemas.microsoft.com/office/powerpoint/2010/main" xmlns="" val="402293728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79" y="6648"/>
            <a:ext cx="8229600" cy="1046088"/>
          </a:xfrm>
        </p:spPr>
        <p:txBody>
          <a:bodyPr>
            <a:normAutofit fontScale="90000"/>
          </a:bodyPr>
          <a:lstStyle/>
          <a:p>
            <a:r>
              <a:rPr lang="en-US" b="1" dirty="0" smtClean="0">
                <a:solidFill>
                  <a:schemeClr val="accent2">
                    <a:lumMod val="75000"/>
                  </a:schemeClr>
                </a:solidFill>
                <a:latin typeface="Arial Narrow" pitchFamily="34" charset="0"/>
                <a:cs typeface="Arial" panose="020B0604020202020204" pitchFamily="34" charset="0"/>
              </a:rPr>
              <a:t>DIAGNOSTIC/FORMATIVE FEATURES</a:t>
            </a:r>
            <a:endParaRPr lang="en-US" b="1" dirty="0">
              <a:solidFill>
                <a:schemeClr val="accent2">
                  <a:lumMod val="75000"/>
                </a:schemeClr>
              </a:solidFill>
              <a:latin typeface="Arial Narrow" pitchFamily="34" charset="0"/>
              <a:cs typeface="Arial" panose="020B0604020202020204" pitchFamily="34" charset="0"/>
            </a:endParaRPr>
          </a:p>
        </p:txBody>
      </p:sp>
      <p:sp>
        <p:nvSpPr>
          <p:cNvPr id="3" name="Content Placeholder 2"/>
          <p:cNvSpPr>
            <a:spLocks noGrp="1"/>
          </p:cNvSpPr>
          <p:nvPr>
            <p:ph idx="1"/>
          </p:nvPr>
        </p:nvSpPr>
        <p:spPr>
          <a:xfrm>
            <a:off x="251520" y="836712"/>
            <a:ext cx="8712968" cy="5688632"/>
          </a:xfrm>
        </p:spPr>
        <p:txBody>
          <a:bodyPr>
            <a:normAutofit/>
          </a:bodyPr>
          <a:lstStyle/>
          <a:p>
            <a:pPr>
              <a:spcBef>
                <a:spcPts val="600"/>
              </a:spcBef>
              <a:spcAft>
                <a:spcPts val="600"/>
              </a:spcAft>
            </a:pPr>
            <a:r>
              <a:rPr lang="en-US" sz="2600" u="sng" dirty="0">
                <a:latin typeface="Arial Narrow" pitchFamily="34" charset="0"/>
                <a:cs typeface="Arial" panose="020B0604020202020204" pitchFamily="34" charset="0"/>
              </a:rPr>
              <a:t>Test administration</a:t>
            </a:r>
            <a:r>
              <a:rPr lang="en-US" sz="2600" dirty="0">
                <a:latin typeface="Arial Narrow" pitchFamily="34" charset="0"/>
                <a:cs typeface="Arial" panose="020B0604020202020204" pitchFamily="34" charset="0"/>
              </a:rPr>
              <a:t>: done by teachers; </a:t>
            </a:r>
            <a:r>
              <a:rPr lang="en-US" sz="2600" dirty="0" smtClean="0">
                <a:latin typeface="Arial Narrow" pitchFamily="34" charset="0"/>
                <a:cs typeface="Arial" panose="020B0604020202020204" pitchFamily="34" charset="0"/>
              </a:rPr>
              <a:t>no </a:t>
            </a:r>
            <a:r>
              <a:rPr lang="en-US" sz="2600" dirty="0">
                <a:latin typeface="Arial Narrow" pitchFamily="34" charset="0"/>
                <a:cs typeface="Arial" panose="020B0604020202020204" pitchFamily="34" charset="0"/>
              </a:rPr>
              <a:t>time-table. IT platform to support writing and feedback on selected items (e.g. </a:t>
            </a:r>
            <a:r>
              <a:rPr lang="en-US" sz="2600" dirty="0" smtClean="0">
                <a:latin typeface="Arial Narrow" pitchFamily="34" charset="0"/>
                <a:cs typeface="Arial" panose="020B0604020202020204" pitchFamily="34" charset="0"/>
              </a:rPr>
              <a:t>computer/cell-phone App). </a:t>
            </a:r>
            <a:endParaRPr lang="en-US" sz="2600" dirty="0">
              <a:latin typeface="Arial Narrow" pitchFamily="34" charset="0"/>
              <a:cs typeface="Arial" panose="020B0604020202020204" pitchFamily="34" charset="0"/>
            </a:endParaRPr>
          </a:p>
          <a:p>
            <a:pPr>
              <a:spcBef>
                <a:spcPts val="600"/>
              </a:spcBef>
              <a:spcAft>
                <a:spcPts val="600"/>
              </a:spcAft>
            </a:pPr>
            <a:r>
              <a:rPr lang="en-US" sz="2600" u="sng" dirty="0">
                <a:latin typeface="Arial Narrow" pitchFamily="34" charset="0"/>
                <a:cs typeface="Arial" panose="020B0604020202020204" pitchFamily="34" charset="0"/>
              </a:rPr>
              <a:t>Marking</a:t>
            </a:r>
            <a:r>
              <a:rPr lang="en-US" sz="2600" dirty="0">
                <a:latin typeface="Arial Narrow" pitchFamily="34" charset="0"/>
                <a:cs typeface="Arial" panose="020B0604020202020204" pitchFamily="34" charset="0"/>
              </a:rPr>
              <a:t>: at school </a:t>
            </a:r>
            <a:r>
              <a:rPr lang="en-US" sz="2600" dirty="0" smtClean="0">
                <a:latin typeface="Arial Narrow" pitchFamily="34" charset="0"/>
                <a:cs typeface="Arial" panose="020B0604020202020204" pitchFamily="34" charset="0"/>
              </a:rPr>
              <a:t>level</a:t>
            </a:r>
            <a:endParaRPr lang="en-US" sz="2600" dirty="0">
              <a:latin typeface="Arial Narrow" pitchFamily="34" charset="0"/>
              <a:cs typeface="Arial" panose="020B0604020202020204" pitchFamily="34" charset="0"/>
            </a:endParaRPr>
          </a:p>
          <a:p>
            <a:pPr>
              <a:spcBef>
                <a:spcPts val="600"/>
              </a:spcBef>
              <a:spcAft>
                <a:spcPts val="600"/>
              </a:spcAft>
            </a:pPr>
            <a:r>
              <a:rPr lang="en-US" sz="2600" u="sng" dirty="0">
                <a:latin typeface="Arial Narrow" pitchFamily="34" charset="0"/>
                <a:cs typeface="Arial" panose="020B0604020202020204" pitchFamily="34" charset="0"/>
              </a:rPr>
              <a:t>Capture</a:t>
            </a:r>
            <a:r>
              <a:rPr lang="en-US" sz="2600" dirty="0">
                <a:latin typeface="Arial Narrow" pitchFamily="34" charset="0"/>
                <a:cs typeface="Arial" panose="020B0604020202020204" pitchFamily="34" charset="0"/>
              </a:rPr>
              <a:t>: at school level (school administration system</a:t>
            </a:r>
            <a:r>
              <a:rPr lang="en-US" sz="2600" dirty="0" smtClean="0">
                <a:latin typeface="Arial Narrow" pitchFamily="34" charset="0"/>
                <a:cs typeface="Arial" panose="020B0604020202020204" pitchFamily="34" charset="0"/>
              </a:rPr>
              <a:t>).</a:t>
            </a:r>
          </a:p>
          <a:p>
            <a:pPr>
              <a:spcBef>
                <a:spcPts val="600"/>
              </a:spcBef>
              <a:spcAft>
                <a:spcPts val="600"/>
              </a:spcAft>
            </a:pPr>
            <a:r>
              <a:rPr lang="en-US" sz="2600" u="sng" dirty="0" smtClean="0">
                <a:latin typeface="Arial Narrow" pitchFamily="34" charset="0"/>
                <a:cs typeface="Arial" panose="020B0604020202020204" pitchFamily="34" charset="0"/>
              </a:rPr>
              <a:t>Reporting</a:t>
            </a:r>
            <a:r>
              <a:rPr lang="en-US" sz="2600" dirty="0">
                <a:latin typeface="Arial Narrow" pitchFamily="34" charset="0"/>
                <a:cs typeface="Arial" panose="020B0604020202020204" pitchFamily="34" charset="0"/>
              </a:rPr>
              <a:t>: </a:t>
            </a:r>
            <a:endParaRPr lang="en-US" sz="2600" dirty="0" smtClean="0">
              <a:latin typeface="Arial Narrow" pitchFamily="34" charset="0"/>
              <a:cs typeface="Arial" panose="020B0604020202020204" pitchFamily="34" charset="0"/>
            </a:endParaRPr>
          </a:p>
          <a:p>
            <a:pPr lvl="1">
              <a:spcBef>
                <a:spcPts val="600"/>
              </a:spcBef>
              <a:spcAft>
                <a:spcPts val="600"/>
              </a:spcAft>
            </a:pPr>
            <a:r>
              <a:rPr lang="en-US" sz="2200" dirty="0" smtClean="0">
                <a:latin typeface="Arial Narrow" pitchFamily="34" charset="0"/>
                <a:cs typeface="Arial" panose="020B0604020202020204" pitchFamily="34" charset="0"/>
              </a:rPr>
              <a:t>Done at school level.</a:t>
            </a:r>
          </a:p>
          <a:p>
            <a:pPr lvl="1">
              <a:spcBef>
                <a:spcPts val="600"/>
              </a:spcBef>
              <a:spcAft>
                <a:spcPts val="600"/>
              </a:spcAft>
            </a:pPr>
            <a:r>
              <a:rPr lang="en-US" sz="2200" dirty="0" smtClean="0">
                <a:latin typeface="Arial Narrow" pitchFamily="34" charset="0"/>
                <a:cs typeface="Arial" panose="020B0604020202020204" pitchFamily="34" charset="0"/>
              </a:rPr>
              <a:t>Reports given to parents.</a:t>
            </a:r>
          </a:p>
          <a:p>
            <a:pPr lvl="1">
              <a:spcBef>
                <a:spcPts val="600"/>
              </a:spcBef>
              <a:spcAft>
                <a:spcPts val="600"/>
              </a:spcAft>
            </a:pPr>
            <a:r>
              <a:rPr lang="en-US" sz="2200" dirty="0" smtClean="0">
                <a:latin typeface="Arial Narrow" pitchFamily="34" charset="0"/>
                <a:cs typeface="Arial" panose="020B0604020202020204" pitchFamily="34" charset="0"/>
              </a:rPr>
              <a:t>No </a:t>
            </a:r>
            <a:r>
              <a:rPr lang="en-US" sz="2200" dirty="0">
                <a:latin typeface="Arial Narrow" pitchFamily="34" charset="0"/>
                <a:cs typeface="Arial" panose="020B0604020202020204" pitchFamily="34" charset="0"/>
              </a:rPr>
              <a:t>aggregation of learner scores beyond </a:t>
            </a:r>
            <a:r>
              <a:rPr lang="en-US" sz="2200" dirty="0" smtClean="0">
                <a:latin typeface="Arial Narrow" pitchFamily="34" charset="0"/>
                <a:cs typeface="Arial" panose="020B0604020202020204" pitchFamily="34" charset="0"/>
              </a:rPr>
              <a:t>school</a:t>
            </a:r>
            <a:r>
              <a:rPr lang="en-US" sz="2200" dirty="0">
                <a:latin typeface="Arial Narrow" pitchFamily="34" charset="0"/>
                <a:cs typeface="Arial" panose="020B0604020202020204" pitchFamily="34" charset="0"/>
              </a:rPr>
              <a:t>.</a:t>
            </a:r>
            <a:endParaRPr lang="en-US" sz="2200" dirty="0" smtClean="0">
              <a:latin typeface="Arial Narrow" pitchFamily="34" charset="0"/>
              <a:cs typeface="Arial" panose="020B0604020202020204" pitchFamily="34" charset="0"/>
            </a:endParaRPr>
          </a:p>
          <a:p>
            <a:pPr lvl="1">
              <a:spcBef>
                <a:spcPts val="600"/>
              </a:spcBef>
              <a:spcAft>
                <a:spcPts val="600"/>
              </a:spcAft>
            </a:pPr>
            <a:r>
              <a:rPr lang="en-US" sz="2200" dirty="0" smtClean="0">
                <a:latin typeface="Arial Narrow" pitchFamily="34" charset="0"/>
                <a:cs typeface="Arial" panose="020B0604020202020204" pitchFamily="34" charset="0"/>
              </a:rPr>
              <a:t>Areas of weakness/strengths can be consolidated – circuit/district/province.  </a:t>
            </a:r>
            <a:endParaRPr lang="en-US" sz="2200" dirty="0">
              <a:latin typeface="Arial Narrow" pitchFamily="34" charset="0"/>
              <a:cs typeface="Arial" panose="020B0604020202020204" pitchFamily="34" charset="0"/>
            </a:endParaRPr>
          </a:p>
          <a:p>
            <a:pPr>
              <a:spcBef>
                <a:spcPts val="600"/>
              </a:spcBef>
              <a:spcAft>
                <a:spcPts val="600"/>
              </a:spcAft>
            </a:pPr>
            <a:endParaRPr lang="en-US" sz="2600" dirty="0">
              <a:latin typeface="Arial Narrow" pitchFamily="34" charset="0"/>
              <a:cs typeface="Arial" panose="020B0604020202020204" pitchFamily="34" charset="0"/>
            </a:endParaRPr>
          </a:p>
        </p:txBody>
      </p:sp>
      <p:sp>
        <p:nvSpPr>
          <p:cNvPr id="4" name="Rectangle 3"/>
          <p:cNvSpPr/>
          <p:nvPr/>
        </p:nvSpPr>
        <p:spPr>
          <a:xfrm>
            <a:off x="8880787" y="658137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39</a:t>
            </a:fld>
            <a:endParaRPr lang="en-US" sz="1200" b="1" dirty="0">
              <a:solidFill>
                <a:prstClr val="black"/>
              </a:solidFill>
            </a:endParaRPr>
          </a:p>
        </p:txBody>
      </p:sp>
    </p:spTree>
    <p:extLst>
      <p:ext uri="{BB962C8B-B14F-4D97-AF65-F5344CB8AC3E}">
        <p14:creationId xmlns:p14="http://schemas.microsoft.com/office/powerpoint/2010/main" xmlns="" val="23096088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276872"/>
            <a:ext cx="8820472" cy="2880320"/>
          </a:xfrm>
        </p:spPr>
        <p:txBody>
          <a:bodyPr>
            <a:normAutofit/>
          </a:bodyPr>
          <a:lstStyle/>
          <a:p>
            <a:r>
              <a:rPr lang="en-ZA" sz="3600" b="1" dirty="0" smtClean="0">
                <a:solidFill>
                  <a:srgbClr val="181E0C"/>
                </a:solidFill>
                <a:latin typeface="Century Gothic" panose="020B0502020202020204" pitchFamily="34" charset="0"/>
              </a:rPr>
              <a:t/>
            </a:r>
            <a:br>
              <a:rPr lang="en-ZA" sz="3600" b="1" dirty="0" smtClean="0">
                <a:solidFill>
                  <a:srgbClr val="181E0C"/>
                </a:solidFill>
                <a:latin typeface="Century Gothic" panose="020B0502020202020204" pitchFamily="34" charset="0"/>
              </a:rPr>
            </a:br>
            <a:endParaRPr lang="en-ZA" b="1" dirty="0">
              <a:solidFill>
                <a:srgbClr val="181E0C"/>
              </a:solidFill>
              <a:latin typeface="Century Gothic" panose="020B0502020202020204" pitchFamily="34" charset="0"/>
            </a:endParaRPr>
          </a:p>
        </p:txBody>
      </p:sp>
      <p:sp>
        <p:nvSpPr>
          <p:cNvPr id="3" name="Subtitle 2"/>
          <p:cNvSpPr>
            <a:spLocks noGrp="1"/>
          </p:cNvSpPr>
          <p:nvPr>
            <p:ph type="subTitle" idx="1"/>
          </p:nvPr>
        </p:nvSpPr>
        <p:spPr>
          <a:xfrm>
            <a:off x="467544" y="1124744"/>
            <a:ext cx="7524328" cy="4104456"/>
          </a:xfrm>
        </p:spPr>
        <p:txBody>
          <a:bodyPr>
            <a:normAutofit fontScale="47500" lnSpcReduction="20000"/>
          </a:bodyPr>
          <a:lstStyle/>
          <a:p>
            <a:endParaRPr lang="en-US" altLang="en-US" sz="2800" dirty="0">
              <a:solidFill>
                <a:schemeClr val="accent2">
                  <a:lumMod val="50000"/>
                </a:schemeClr>
              </a:solidFill>
              <a:latin typeface="Arial Narrow" pitchFamily="34" charset="0"/>
            </a:endParaRPr>
          </a:p>
          <a:p>
            <a:endParaRPr lang="en-US" altLang="en-US" sz="2800" b="1" dirty="0" smtClean="0">
              <a:solidFill>
                <a:schemeClr val="accent2">
                  <a:lumMod val="50000"/>
                </a:schemeClr>
              </a:solidFill>
              <a:latin typeface="Arial Narrow" pitchFamily="34" charset="0"/>
            </a:endParaRPr>
          </a:p>
          <a:p>
            <a:pPr lvl="0">
              <a:lnSpc>
                <a:spcPct val="160000"/>
              </a:lnSpc>
            </a:pPr>
            <a:r>
              <a:rPr lang="en-US" sz="8000" b="1" dirty="0">
                <a:solidFill>
                  <a:srgbClr val="C0504D">
                    <a:lumMod val="50000"/>
                  </a:srgbClr>
                </a:solidFill>
                <a:latin typeface="Arial Narrow" pitchFamily="34" charset="0"/>
              </a:rPr>
              <a:t>REPORT ON </a:t>
            </a:r>
            <a:r>
              <a:rPr lang="en-US" sz="8000" b="1" dirty="0" smtClean="0">
                <a:solidFill>
                  <a:srgbClr val="C0504D">
                    <a:lumMod val="50000"/>
                  </a:srgbClr>
                </a:solidFill>
                <a:latin typeface="Arial Narrow" pitchFamily="34" charset="0"/>
              </a:rPr>
              <a:t>THE CONSOLIDATED   </a:t>
            </a:r>
            <a:endParaRPr lang="en-US" sz="8000" b="1" dirty="0">
              <a:solidFill>
                <a:srgbClr val="C0504D">
                  <a:lumMod val="50000"/>
                </a:srgbClr>
              </a:solidFill>
              <a:latin typeface="Arial Narrow" pitchFamily="34" charset="0"/>
            </a:endParaRPr>
          </a:p>
          <a:p>
            <a:pPr lvl="0">
              <a:lnSpc>
                <a:spcPct val="160000"/>
              </a:lnSpc>
            </a:pPr>
            <a:r>
              <a:rPr lang="en-US" sz="8000" b="1" dirty="0">
                <a:solidFill>
                  <a:srgbClr val="C0504D">
                    <a:lumMod val="50000"/>
                  </a:srgbClr>
                </a:solidFill>
                <a:latin typeface="Arial Narrow" pitchFamily="34" charset="0"/>
              </a:rPr>
              <a:t> </a:t>
            </a:r>
            <a:r>
              <a:rPr lang="en-US" sz="8000" b="1" dirty="0" smtClean="0">
                <a:solidFill>
                  <a:srgbClr val="C0504D">
                    <a:lumMod val="50000"/>
                  </a:srgbClr>
                </a:solidFill>
                <a:latin typeface="Arial Narrow" pitchFamily="34" charset="0"/>
              </a:rPr>
              <a:t>2016 NATIONAL </a:t>
            </a:r>
            <a:r>
              <a:rPr lang="en-US" sz="8000" b="1" dirty="0">
                <a:solidFill>
                  <a:srgbClr val="C0504D">
                    <a:lumMod val="50000"/>
                  </a:srgbClr>
                </a:solidFill>
                <a:latin typeface="Arial Narrow" pitchFamily="34" charset="0"/>
              </a:rPr>
              <a:t>SENIOR CERTIFICATE </a:t>
            </a:r>
            <a:r>
              <a:rPr lang="en-US" sz="8000" b="1" dirty="0" smtClean="0">
                <a:solidFill>
                  <a:srgbClr val="C0504D">
                    <a:lumMod val="50000"/>
                  </a:srgbClr>
                </a:solidFill>
                <a:latin typeface="Arial Narrow" pitchFamily="34" charset="0"/>
              </a:rPr>
              <a:t> EXAMINATION RESULTS</a:t>
            </a:r>
            <a:endParaRPr lang="en-ZA" sz="8000" b="1" dirty="0">
              <a:solidFill>
                <a:prstClr val="black">
                  <a:tint val="75000"/>
                </a:prstClr>
              </a:solidFill>
              <a:latin typeface="Century Gothic" panose="020B0502020202020204" pitchFamily="34" charset="0"/>
            </a:endParaRPr>
          </a:p>
        </p:txBody>
      </p:sp>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4</a:t>
            </a:fld>
            <a:endParaRPr lang="en-US" sz="1200" b="1" dirty="0">
              <a:solidFill>
                <a:prstClr val="black"/>
              </a:solidFill>
            </a:endParaRPr>
          </a:p>
        </p:txBody>
      </p:sp>
    </p:spTree>
    <p:extLst>
      <p:ext uri="{BB962C8B-B14F-4D97-AF65-F5344CB8AC3E}">
        <p14:creationId xmlns:p14="http://schemas.microsoft.com/office/powerpoint/2010/main" xmlns="" val="18945416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87" y="15115"/>
            <a:ext cx="8229600" cy="893605"/>
          </a:xfrm>
        </p:spPr>
        <p:txBody>
          <a:bodyPr/>
          <a:lstStyle/>
          <a:p>
            <a:r>
              <a:rPr lang="en-US" b="1" dirty="0" smtClean="0">
                <a:solidFill>
                  <a:schemeClr val="accent2">
                    <a:lumMod val="75000"/>
                  </a:schemeClr>
                </a:solidFill>
                <a:latin typeface="Arial Narrow" pitchFamily="34" charset="0"/>
                <a:cs typeface="Arial" panose="020B0604020202020204" pitchFamily="34" charset="0"/>
              </a:rPr>
              <a:t>ADVANTAGES</a:t>
            </a:r>
            <a:endParaRPr lang="en-US" b="1" dirty="0">
              <a:solidFill>
                <a:schemeClr val="accent2">
                  <a:lumMod val="75000"/>
                </a:schemeClr>
              </a:solidFill>
              <a:latin typeface="Arial Narrow" pitchFamily="34" charset="0"/>
              <a:cs typeface="Arial" panose="020B0604020202020204" pitchFamily="34" charset="0"/>
            </a:endParaRPr>
          </a:p>
        </p:txBody>
      </p:sp>
      <p:sp>
        <p:nvSpPr>
          <p:cNvPr id="3" name="Content Placeholder 2"/>
          <p:cNvSpPr>
            <a:spLocks noGrp="1"/>
          </p:cNvSpPr>
          <p:nvPr>
            <p:ph idx="1"/>
          </p:nvPr>
        </p:nvSpPr>
        <p:spPr>
          <a:xfrm>
            <a:off x="251520" y="980728"/>
            <a:ext cx="8640960" cy="5328592"/>
          </a:xfrm>
        </p:spPr>
        <p:txBody>
          <a:bodyPr>
            <a:normAutofit/>
          </a:bodyPr>
          <a:lstStyle/>
          <a:p>
            <a:pPr>
              <a:spcBef>
                <a:spcPts val="1800"/>
              </a:spcBef>
              <a:spcAft>
                <a:spcPts val="600"/>
              </a:spcAft>
            </a:pPr>
            <a:r>
              <a:rPr lang="en-US" sz="2600" dirty="0" smtClean="0">
                <a:latin typeface="Arial Narrow" pitchFamily="34" charset="0"/>
                <a:cs typeface="Arial" panose="020B0604020202020204" pitchFamily="34" charset="0"/>
              </a:rPr>
              <a:t>It is designed to provide formative information to teachers and parents.</a:t>
            </a:r>
          </a:p>
          <a:p>
            <a:pPr>
              <a:spcBef>
                <a:spcPts val="1800"/>
              </a:spcBef>
              <a:spcAft>
                <a:spcPts val="600"/>
              </a:spcAft>
            </a:pPr>
            <a:r>
              <a:rPr lang="en-US" sz="2600" dirty="0" smtClean="0">
                <a:latin typeface="Arial Narrow" pitchFamily="34" charset="0"/>
                <a:cs typeface="Arial" panose="020B0604020202020204" pitchFamily="34" charset="0"/>
              </a:rPr>
              <a:t>Low stakes – administered by teacher when necessary.</a:t>
            </a:r>
          </a:p>
          <a:p>
            <a:pPr>
              <a:spcBef>
                <a:spcPts val="1800"/>
              </a:spcBef>
              <a:spcAft>
                <a:spcPts val="600"/>
              </a:spcAft>
            </a:pPr>
            <a:r>
              <a:rPr lang="en-US" sz="2600" dirty="0">
                <a:latin typeface="Arial Narrow" pitchFamily="34" charset="0"/>
                <a:cs typeface="Arial" panose="020B0604020202020204" pitchFamily="34" charset="0"/>
              </a:rPr>
              <a:t>R</a:t>
            </a:r>
            <a:r>
              <a:rPr lang="en-US" sz="2600" dirty="0" smtClean="0">
                <a:latin typeface="Arial Narrow" pitchFamily="34" charset="0"/>
                <a:cs typeface="Arial" panose="020B0604020202020204" pitchFamily="34" charset="0"/>
              </a:rPr>
              <a:t>eports </a:t>
            </a:r>
            <a:r>
              <a:rPr lang="en-US" sz="2600" dirty="0" err="1" smtClean="0">
                <a:latin typeface="Arial Narrow" pitchFamily="34" charset="0"/>
                <a:cs typeface="Arial" panose="020B0604020202020204" pitchFamily="34" charset="0"/>
              </a:rPr>
              <a:t>customised</a:t>
            </a:r>
            <a:r>
              <a:rPr lang="en-US" sz="2600" dirty="0" smtClean="0">
                <a:latin typeface="Arial Narrow" pitchFamily="34" charset="0"/>
                <a:cs typeface="Arial" panose="020B0604020202020204" pitchFamily="34" charset="0"/>
              </a:rPr>
              <a:t> for increased data utilisation at the classroom level: </a:t>
            </a:r>
            <a:endParaRPr lang="en-US" sz="2600" dirty="0">
              <a:latin typeface="Arial Narrow" pitchFamily="34" charset="0"/>
              <a:cs typeface="Arial" panose="020B0604020202020204" pitchFamily="34" charset="0"/>
            </a:endParaRPr>
          </a:p>
          <a:p>
            <a:pPr lvl="1">
              <a:spcBef>
                <a:spcPts val="1800"/>
              </a:spcBef>
              <a:spcAft>
                <a:spcPts val="600"/>
              </a:spcAft>
            </a:pPr>
            <a:r>
              <a:rPr lang="en-US" sz="2200" dirty="0">
                <a:latin typeface="Arial Narrow" pitchFamily="34" charset="0"/>
                <a:cs typeface="Arial" panose="020B0604020202020204" pitchFamily="34" charset="0"/>
              </a:rPr>
              <a:t>School </a:t>
            </a:r>
            <a:r>
              <a:rPr lang="en-US" sz="2200" dirty="0" smtClean="0">
                <a:latin typeface="Arial Narrow" pitchFamily="34" charset="0"/>
                <a:cs typeface="Arial" panose="020B0604020202020204" pitchFamily="34" charset="0"/>
              </a:rPr>
              <a:t>reports </a:t>
            </a:r>
            <a:r>
              <a:rPr lang="en-US" sz="2200" dirty="0">
                <a:latin typeface="Arial Narrow" pitchFamily="34" charset="0"/>
                <a:cs typeface="Arial" panose="020B0604020202020204" pitchFamily="34" charset="0"/>
              </a:rPr>
              <a:t>done by </a:t>
            </a:r>
            <a:r>
              <a:rPr lang="en-US" sz="2200" dirty="0" smtClean="0">
                <a:latin typeface="Arial Narrow" pitchFamily="34" charset="0"/>
                <a:cs typeface="Arial" panose="020B0604020202020204" pitchFamily="34" charset="0"/>
              </a:rPr>
              <a:t>teachers could show </a:t>
            </a:r>
            <a:r>
              <a:rPr lang="en-US" sz="2200" dirty="0">
                <a:latin typeface="Arial Narrow" pitchFamily="34" charset="0"/>
                <a:cs typeface="Arial" panose="020B0604020202020204" pitchFamily="34" charset="0"/>
              </a:rPr>
              <a:t>areas of strength and support. </a:t>
            </a:r>
            <a:r>
              <a:rPr lang="en-US" sz="2200" dirty="0" smtClean="0">
                <a:latin typeface="Arial Narrow" pitchFamily="34" charset="0"/>
                <a:cs typeface="Arial" panose="020B0604020202020204" pitchFamily="34" charset="0"/>
              </a:rPr>
              <a:t>Learners and their parents receive specific information on learning gaps. </a:t>
            </a:r>
            <a:endParaRPr lang="en-US" sz="2200" dirty="0">
              <a:latin typeface="Arial Narrow" pitchFamily="34" charset="0"/>
              <a:cs typeface="Arial" panose="020B0604020202020204" pitchFamily="34" charset="0"/>
            </a:endParaRPr>
          </a:p>
          <a:p>
            <a:pPr lvl="1">
              <a:spcBef>
                <a:spcPts val="1800"/>
              </a:spcBef>
              <a:spcAft>
                <a:spcPts val="600"/>
              </a:spcAft>
            </a:pPr>
            <a:r>
              <a:rPr lang="en-US" sz="2200" dirty="0">
                <a:latin typeface="Arial Narrow" pitchFamily="34" charset="0"/>
                <a:cs typeface="Arial" panose="020B0604020202020204" pitchFamily="34" charset="0"/>
              </a:rPr>
              <a:t>Qualitative diagnostic reports can be done at district and provincial levels. </a:t>
            </a:r>
          </a:p>
          <a:p>
            <a:pPr lvl="1">
              <a:spcBef>
                <a:spcPts val="1800"/>
              </a:spcBef>
              <a:spcAft>
                <a:spcPts val="600"/>
              </a:spcAft>
            </a:pPr>
            <a:r>
              <a:rPr lang="en-US" sz="2200" dirty="0" smtClean="0">
                <a:latin typeface="Arial Narrow" pitchFamily="34" charset="0"/>
                <a:cs typeface="Arial" panose="020B0604020202020204" pitchFamily="34" charset="0"/>
              </a:rPr>
              <a:t>Digital platforms could facilitate and enable diagnostic reporting</a:t>
            </a:r>
            <a:r>
              <a:rPr lang="en-US" sz="2200" dirty="0">
                <a:latin typeface="Arial Narrow" pitchFamily="34" charset="0"/>
                <a:cs typeface="Arial" panose="020B0604020202020204" pitchFamily="34" charset="0"/>
              </a:rPr>
              <a:t>. </a:t>
            </a:r>
          </a:p>
          <a:p>
            <a:endParaRPr lang="en-US" b="1" dirty="0">
              <a:solidFill>
                <a:srgbClr val="FF0000"/>
              </a:solidFill>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40</a:t>
            </a:fld>
            <a:endParaRPr lang="en-US" sz="1200" b="1" dirty="0">
              <a:solidFill>
                <a:prstClr val="black"/>
              </a:solidFill>
            </a:endParaRPr>
          </a:p>
        </p:txBody>
      </p:sp>
    </p:spTree>
    <p:extLst>
      <p:ext uri="{BB962C8B-B14F-4D97-AF65-F5344CB8AC3E}">
        <p14:creationId xmlns:p14="http://schemas.microsoft.com/office/powerpoint/2010/main" xmlns="" val="24386309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48"/>
            <a:ext cx="8229600" cy="974080"/>
          </a:xfrm>
        </p:spPr>
        <p:txBody>
          <a:bodyPr/>
          <a:lstStyle/>
          <a:p>
            <a:r>
              <a:rPr lang="en-US" b="1" dirty="0" smtClean="0">
                <a:solidFill>
                  <a:schemeClr val="accent2">
                    <a:lumMod val="75000"/>
                  </a:schemeClr>
                </a:solidFill>
                <a:latin typeface="Arial Narrow" pitchFamily="34" charset="0"/>
                <a:cs typeface="Arial" panose="020B0604020202020204" pitchFamily="34" charset="0"/>
              </a:rPr>
              <a:t>SUMMATIVE ASSESSMENT</a:t>
            </a:r>
            <a:endParaRPr lang="en-US" b="1" dirty="0">
              <a:solidFill>
                <a:schemeClr val="accent2">
                  <a:lumMod val="75000"/>
                </a:schemeClr>
              </a:solidFill>
              <a:latin typeface="Arial Narrow" pitchFamily="34" charset="0"/>
              <a:cs typeface="Arial" panose="020B0604020202020204" pitchFamily="34" charset="0"/>
            </a:endParaRPr>
          </a:p>
        </p:txBody>
      </p:sp>
      <p:sp>
        <p:nvSpPr>
          <p:cNvPr id="3" name="Content Placeholder 2"/>
          <p:cNvSpPr>
            <a:spLocks noGrp="1"/>
          </p:cNvSpPr>
          <p:nvPr>
            <p:ph idx="1"/>
          </p:nvPr>
        </p:nvSpPr>
        <p:spPr>
          <a:xfrm>
            <a:off x="323528" y="980728"/>
            <a:ext cx="8229600" cy="5112568"/>
          </a:xfrm>
        </p:spPr>
        <p:txBody>
          <a:bodyPr/>
          <a:lstStyle/>
          <a:p>
            <a:pPr marL="0" indent="0">
              <a:buNone/>
            </a:pPr>
            <a:r>
              <a:rPr lang="en-US" b="1" dirty="0" smtClean="0">
                <a:solidFill>
                  <a:schemeClr val="accent2">
                    <a:lumMod val="75000"/>
                  </a:schemeClr>
                </a:solidFill>
                <a:latin typeface="Arial Narrow" pitchFamily="34" charset="0"/>
                <a:cs typeface="Arial" panose="020B0604020202020204" pitchFamily="34" charset="0"/>
              </a:rPr>
              <a:t>Purpose</a:t>
            </a:r>
          </a:p>
          <a:p>
            <a:pPr algn="just">
              <a:spcBef>
                <a:spcPts val="1800"/>
              </a:spcBef>
            </a:pPr>
            <a:r>
              <a:rPr lang="en-US" dirty="0" smtClean="0">
                <a:latin typeface="Arial Narrow" pitchFamily="34" charset="0"/>
                <a:cs typeface="Arial" panose="020B0604020202020204" pitchFamily="34" charset="0"/>
              </a:rPr>
              <a:t>Summative assessments will be designed in </a:t>
            </a:r>
            <a:r>
              <a:rPr lang="en-US" dirty="0">
                <a:latin typeface="Arial Narrow" pitchFamily="34" charset="0"/>
                <a:cs typeface="Arial" panose="020B0604020202020204" pitchFamily="34" charset="0"/>
              </a:rPr>
              <a:t>the form of end-of-year </a:t>
            </a:r>
            <a:r>
              <a:rPr lang="en-US" dirty="0" smtClean="0">
                <a:latin typeface="Arial Narrow" pitchFamily="34" charset="0"/>
                <a:cs typeface="Arial" panose="020B0604020202020204" pitchFamily="34" charset="0"/>
              </a:rPr>
              <a:t>examinations.</a:t>
            </a:r>
          </a:p>
          <a:p>
            <a:pPr algn="just">
              <a:spcBef>
                <a:spcPts val="1800"/>
              </a:spcBef>
            </a:pPr>
            <a:r>
              <a:rPr lang="en-US" dirty="0" smtClean="0">
                <a:latin typeface="Arial Narrow" pitchFamily="34" charset="0"/>
                <a:cs typeface="Arial" panose="020B0604020202020204" pitchFamily="34" charset="0"/>
              </a:rPr>
              <a:t>Will give schools  </a:t>
            </a:r>
            <a:r>
              <a:rPr lang="en-US" dirty="0">
                <a:latin typeface="Arial Narrow" pitchFamily="34" charset="0"/>
                <a:cs typeface="Arial" panose="020B0604020202020204" pitchFamily="34" charset="0"/>
              </a:rPr>
              <a:t>evidence of how well </a:t>
            </a:r>
            <a:r>
              <a:rPr lang="en-US" dirty="0" smtClean="0">
                <a:latin typeface="Arial Narrow" pitchFamily="34" charset="0"/>
                <a:cs typeface="Arial" panose="020B0604020202020204" pitchFamily="34" charset="0"/>
              </a:rPr>
              <a:t>learners </a:t>
            </a:r>
            <a:r>
              <a:rPr lang="en-US" dirty="0">
                <a:latin typeface="Arial Narrow" pitchFamily="34" charset="0"/>
                <a:cs typeface="Arial" panose="020B0604020202020204" pitchFamily="34" charset="0"/>
              </a:rPr>
              <a:t>handled the </a:t>
            </a:r>
            <a:r>
              <a:rPr lang="en-US" dirty="0" smtClean="0">
                <a:latin typeface="Arial Narrow" pitchFamily="34" charset="0"/>
                <a:cs typeface="Arial" panose="020B0604020202020204" pitchFamily="34" charset="0"/>
              </a:rPr>
              <a:t>curriculum content given </a:t>
            </a:r>
            <a:r>
              <a:rPr lang="en-US" dirty="0">
                <a:latin typeface="Arial Narrow" pitchFamily="34" charset="0"/>
                <a:cs typeface="Arial" panose="020B0604020202020204" pitchFamily="34" charset="0"/>
              </a:rPr>
              <a:t>during the course of the </a:t>
            </a:r>
            <a:r>
              <a:rPr lang="en-US" dirty="0" smtClean="0">
                <a:latin typeface="Arial Narrow" pitchFamily="34" charset="0"/>
                <a:cs typeface="Arial" panose="020B0604020202020204" pitchFamily="34" charset="0"/>
              </a:rPr>
              <a:t>year.</a:t>
            </a:r>
          </a:p>
          <a:p>
            <a:pPr algn="just">
              <a:spcBef>
                <a:spcPts val="1800"/>
              </a:spcBef>
            </a:pPr>
            <a:r>
              <a:rPr lang="en-US" dirty="0" smtClean="0">
                <a:latin typeface="Arial Narrow" pitchFamily="34" charset="0"/>
                <a:cs typeface="Arial" panose="020B0604020202020204" pitchFamily="34" charset="0"/>
              </a:rPr>
              <a:t>They are used to facilitate promotion and progression across academic years.</a:t>
            </a:r>
            <a:endParaRPr lang="en-US" dirty="0">
              <a:latin typeface="Arial Narrow" pitchFamily="34" charset="0"/>
              <a:cs typeface="Arial" panose="020B0604020202020204" pitchFamily="34" charset="0"/>
            </a:endParaRPr>
          </a:p>
        </p:txBody>
      </p:sp>
      <p:sp>
        <p:nvSpPr>
          <p:cNvPr id="4" name="Rectangle 3"/>
          <p:cNvSpPr/>
          <p:nvPr/>
        </p:nvSpPr>
        <p:spPr>
          <a:xfrm>
            <a:off x="8880787" y="6589917"/>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41</a:t>
            </a:fld>
            <a:endParaRPr lang="en-US" sz="1200" b="1" dirty="0">
              <a:solidFill>
                <a:prstClr val="black"/>
              </a:solidFill>
            </a:endParaRPr>
          </a:p>
        </p:txBody>
      </p:sp>
    </p:spTree>
    <p:extLst>
      <p:ext uri="{BB962C8B-B14F-4D97-AF65-F5344CB8AC3E}">
        <p14:creationId xmlns:p14="http://schemas.microsoft.com/office/powerpoint/2010/main" xmlns="" val="376946548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9" y="0"/>
            <a:ext cx="8681475" cy="721570"/>
          </a:xfrm>
        </p:spPr>
        <p:txBody>
          <a:bodyPr>
            <a:normAutofit/>
          </a:bodyPr>
          <a:lstStyle/>
          <a:p>
            <a:r>
              <a:rPr lang="en-US" sz="3200" b="1" dirty="0" smtClean="0">
                <a:solidFill>
                  <a:schemeClr val="accent2">
                    <a:lumMod val="75000"/>
                  </a:schemeClr>
                </a:solidFill>
                <a:latin typeface="Arial Narrow" pitchFamily="34" charset="0"/>
                <a:cs typeface="Arial" panose="020B0604020202020204" pitchFamily="34" charset="0"/>
              </a:rPr>
              <a:t>SUMMATIVE ASSESSMENT FEATURES</a:t>
            </a:r>
            <a:endParaRPr lang="en-US" sz="3200" b="1" dirty="0">
              <a:solidFill>
                <a:schemeClr val="accent2">
                  <a:lumMod val="75000"/>
                </a:schemeClr>
              </a:solidFill>
              <a:latin typeface="Arial Narrow" pitchFamily="34" charset="0"/>
              <a:cs typeface="Arial" panose="020B0604020202020204" pitchFamily="34" charset="0"/>
            </a:endParaRPr>
          </a:p>
        </p:txBody>
      </p:sp>
      <p:sp>
        <p:nvSpPr>
          <p:cNvPr id="3" name="Content Placeholder 2"/>
          <p:cNvSpPr>
            <a:spLocks noGrp="1"/>
          </p:cNvSpPr>
          <p:nvPr>
            <p:ph idx="1"/>
          </p:nvPr>
        </p:nvSpPr>
        <p:spPr>
          <a:xfrm>
            <a:off x="179512" y="764704"/>
            <a:ext cx="8712968" cy="5544616"/>
          </a:xfrm>
        </p:spPr>
        <p:txBody>
          <a:bodyPr>
            <a:normAutofit fontScale="62500" lnSpcReduction="20000"/>
          </a:bodyPr>
          <a:lstStyle/>
          <a:p>
            <a:pPr algn="just">
              <a:spcBef>
                <a:spcPts val="1200"/>
              </a:spcBef>
              <a:spcAft>
                <a:spcPts val="600"/>
              </a:spcAft>
            </a:pPr>
            <a:r>
              <a:rPr lang="en-US" sz="3400" u="sng" dirty="0">
                <a:latin typeface="Arial Narrow" pitchFamily="34" charset="0"/>
                <a:cs typeface="Arial" panose="020B0604020202020204" pitchFamily="34" charset="0"/>
              </a:rPr>
              <a:t>Frequency</a:t>
            </a:r>
            <a:r>
              <a:rPr lang="en-US" sz="3400" dirty="0">
                <a:latin typeface="Arial Narrow" pitchFamily="34" charset="0"/>
                <a:cs typeface="Arial" panose="020B0604020202020204" pitchFamily="34" charset="0"/>
              </a:rPr>
              <a:t>: </a:t>
            </a:r>
            <a:r>
              <a:rPr lang="en-US" sz="3400" dirty="0" smtClean="0">
                <a:latin typeface="Arial Narrow" pitchFamily="34" charset="0"/>
                <a:cs typeface="Arial" panose="020B0604020202020204" pitchFamily="34" charset="0"/>
              </a:rPr>
              <a:t>Annual, will replace the end of year examination in specific grades. Commence with Grade 6 in 2019 and Grade 9 will be added in 2020. </a:t>
            </a:r>
            <a:r>
              <a:rPr lang="en-US" sz="3400" dirty="0">
                <a:latin typeface="Arial Narrow" pitchFamily="34" charset="0"/>
                <a:cs typeface="Arial" panose="020B0604020202020204" pitchFamily="34" charset="0"/>
              </a:rPr>
              <a:t>(Model will be similar to NSC).</a:t>
            </a:r>
          </a:p>
          <a:p>
            <a:pPr algn="just">
              <a:spcBef>
                <a:spcPts val="1200"/>
              </a:spcBef>
              <a:spcAft>
                <a:spcPts val="600"/>
              </a:spcAft>
            </a:pPr>
            <a:r>
              <a:rPr lang="en-US" sz="3400" u="sng" dirty="0" smtClean="0">
                <a:latin typeface="Arial Narrow" pitchFamily="34" charset="0"/>
                <a:cs typeface="Arial" panose="020B0604020202020204" pitchFamily="34" charset="0"/>
              </a:rPr>
              <a:t>Test </a:t>
            </a:r>
            <a:r>
              <a:rPr lang="en-US" sz="3400" u="sng" dirty="0">
                <a:latin typeface="Arial Narrow" pitchFamily="34" charset="0"/>
                <a:cs typeface="Arial" panose="020B0604020202020204" pitchFamily="34" charset="0"/>
              </a:rPr>
              <a:t>format</a:t>
            </a:r>
            <a:r>
              <a:rPr lang="en-US" sz="3400" dirty="0">
                <a:latin typeface="Arial Narrow" pitchFamily="34" charset="0"/>
                <a:cs typeface="Arial" panose="020B0604020202020204" pitchFamily="34" charset="0"/>
              </a:rPr>
              <a:t>: </a:t>
            </a:r>
            <a:r>
              <a:rPr lang="en-US" sz="3400" dirty="0" smtClean="0">
                <a:latin typeface="Arial Narrow" pitchFamily="34" charset="0"/>
                <a:cs typeface="Arial" panose="020B0604020202020204" pitchFamily="34" charset="0"/>
              </a:rPr>
              <a:t>content and skills assessed should be curriculum based specific to a grade. </a:t>
            </a:r>
          </a:p>
          <a:p>
            <a:pPr algn="just">
              <a:spcBef>
                <a:spcPts val="1200"/>
              </a:spcBef>
              <a:spcAft>
                <a:spcPts val="600"/>
              </a:spcAft>
            </a:pPr>
            <a:r>
              <a:rPr lang="en-US" sz="3400" u="sng" dirty="0" smtClean="0">
                <a:latin typeface="Arial Narrow" pitchFamily="34" charset="0"/>
                <a:cs typeface="Arial" panose="020B0604020202020204" pitchFamily="34" charset="0"/>
              </a:rPr>
              <a:t>Test development</a:t>
            </a:r>
            <a:r>
              <a:rPr lang="en-US" sz="3400" dirty="0" smtClean="0">
                <a:latin typeface="Arial Narrow" pitchFamily="34" charset="0"/>
                <a:cs typeface="Arial" panose="020B0604020202020204" pitchFamily="34" charset="0"/>
              </a:rPr>
              <a:t>: DBE will appoint examination panels in 2017 and 2018. Thereafter, tests will be drawn from item banks.</a:t>
            </a:r>
            <a:endParaRPr lang="en-US" sz="3400" dirty="0">
              <a:latin typeface="Arial Narrow" pitchFamily="34" charset="0"/>
              <a:cs typeface="Arial" panose="020B0604020202020204" pitchFamily="34" charset="0"/>
            </a:endParaRPr>
          </a:p>
          <a:p>
            <a:pPr algn="just">
              <a:spcBef>
                <a:spcPts val="1200"/>
              </a:spcBef>
              <a:spcAft>
                <a:spcPts val="600"/>
              </a:spcAft>
            </a:pPr>
            <a:r>
              <a:rPr lang="en-US" sz="3400" u="sng" dirty="0">
                <a:latin typeface="Arial Narrow" pitchFamily="34" charset="0"/>
                <a:cs typeface="Arial" panose="020B0604020202020204" pitchFamily="34" charset="0"/>
              </a:rPr>
              <a:t>Test administration</a:t>
            </a:r>
            <a:r>
              <a:rPr lang="en-US" sz="3400" dirty="0">
                <a:latin typeface="Arial Narrow" pitchFamily="34" charset="0"/>
                <a:cs typeface="Arial" panose="020B0604020202020204" pitchFamily="34" charset="0"/>
              </a:rPr>
              <a:t>: done by teachers; </a:t>
            </a:r>
            <a:r>
              <a:rPr lang="en-US" sz="3400" dirty="0" smtClean="0">
                <a:latin typeface="Arial Narrow" pitchFamily="34" charset="0"/>
                <a:cs typeface="Arial" panose="020B0604020202020204" pitchFamily="34" charset="0"/>
              </a:rPr>
              <a:t>tests printed, packed and distributed by PEDs</a:t>
            </a:r>
            <a:r>
              <a:rPr lang="en-US" sz="3400" dirty="0">
                <a:latin typeface="Arial Narrow" pitchFamily="34" charset="0"/>
                <a:cs typeface="Arial" panose="020B0604020202020204" pitchFamily="34" charset="0"/>
              </a:rPr>
              <a:t>, </a:t>
            </a:r>
            <a:r>
              <a:rPr lang="en-US" sz="3400" dirty="0" smtClean="0">
                <a:latin typeface="Arial Narrow" pitchFamily="34" charset="0"/>
                <a:cs typeface="Arial" panose="020B0604020202020204" pitchFamily="34" charset="0"/>
              </a:rPr>
              <a:t>national standardised timetable. Digitisation option is being explored.</a:t>
            </a:r>
            <a:endParaRPr lang="en-US" sz="3400" dirty="0">
              <a:latin typeface="Arial Narrow" pitchFamily="34" charset="0"/>
              <a:cs typeface="Arial" panose="020B0604020202020204" pitchFamily="34" charset="0"/>
            </a:endParaRPr>
          </a:p>
          <a:p>
            <a:pPr algn="just">
              <a:spcBef>
                <a:spcPts val="1200"/>
              </a:spcBef>
              <a:spcAft>
                <a:spcPts val="600"/>
              </a:spcAft>
            </a:pPr>
            <a:r>
              <a:rPr lang="en-US" sz="3400" u="sng" dirty="0">
                <a:latin typeface="Arial Narrow" pitchFamily="34" charset="0"/>
                <a:cs typeface="Arial" panose="020B0604020202020204" pitchFamily="34" charset="0"/>
              </a:rPr>
              <a:t>Marking</a:t>
            </a:r>
            <a:r>
              <a:rPr lang="en-US" sz="3400" dirty="0">
                <a:latin typeface="Arial Narrow" pitchFamily="34" charset="0"/>
                <a:cs typeface="Arial" panose="020B0604020202020204" pitchFamily="34" charset="0"/>
              </a:rPr>
              <a:t>: </a:t>
            </a:r>
            <a:r>
              <a:rPr lang="en-US" sz="3400" dirty="0" smtClean="0">
                <a:latin typeface="Arial Narrow" pitchFamily="34" charset="0"/>
                <a:cs typeface="Arial" panose="020B0604020202020204" pitchFamily="34" charset="0"/>
              </a:rPr>
              <a:t>National </a:t>
            </a:r>
            <a:r>
              <a:rPr lang="en-US" sz="3400" dirty="0">
                <a:latin typeface="Arial Narrow" pitchFamily="34" charset="0"/>
                <a:cs typeface="Arial" panose="020B0604020202020204" pitchFamily="34" charset="0"/>
              </a:rPr>
              <a:t>&amp; provincial marking </a:t>
            </a:r>
            <a:r>
              <a:rPr lang="en-US" sz="3400" dirty="0" smtClean="0">
                <a:latin typeface="Arial Narrow" pitchFamily="34" charset="0"/>
                <a:cs typeface="Arial" panose="020B0604020202020204" pitchFamily="34" charset="0"/>
              </a:rPr>
              <a:t>guideline discussions, marking done at school </a:t>
            </a:r>
            <a:r>
              <a:rPr lang="en-US" sz="3400" dirty="0">
                <a:latin typeface="Arial Narrow" pitchFamily="34" charset="0"/>
                <a:cs typeface="Arial" panose="020B0604020202020204" pitchFamily="34" charset="0"/>
              </a:rPr>
              <a:t>level (moderation by </a:t>
            </a:r>
            <a:r>
              <a:rPr lang="en-US" sz="3400" dirty="0" smtClean="0">
                <a:latin typeface="Arial Narrow" pitchFamily="34" charset="0"/>
                <a:cs typeface="Arial" panose="020B0604020202020204" pitchFamily="34" charset="0"/>
              </a:rPr>
              <a:t>SMT/district). </a:t>
            </a:r>
            <a:endParaRPr lang="en-US" sz="3400" dirty="0">
              <a:latin typeface="Arial Narrow" pitchFamily="34" charset="0"/>
              <a:cs typeface="Arial" panose="020B0604020202020204" pitchFamily="34" charset="0"/>
            </a:endParaRPr>
          </a:p>
          <a:p>
            <a:pPr algn="just">
              <a:spcBef>
                <a:spcPts val="1200"/>
              </a:spcBef>
              <a:spcAft>
                <a:spcPts val="600"/>
              </a:spcAft>
            </a:pPr>
            <a:r>
              <a:rPr lang="en-US" sz="3400" u="sng" dirty="0">
                <a:latin typeface="Arial Narrow" pitchFamily="34" charset="0"/>
                <a:cs typeface="Arial" panose="020B0604020202020204" pitchFamily="34" charset="0"/>
              </a:rPr>
              <a:t>Capture</a:t>
            </a:r>
            <a:r>
              <a:rPr lang="en-US" sz="3400" dirty="0">
                <a:latin typeface="Arial Narrow" pitchFamily="34" charset="0"/>
                <a:cs typeface="Arial" panose="020B0604020202020204" pitchFamily="34" charset="0"/>
              </a:rPr>
              <a:t>: at school level (school administration system</a:t>
            </a:r>
            <a:r>
              <a:rPr lang="en-US" sz="3400" dirty="0" smtClean="0">
                <a:latin typeface="Arial Narrow" pitchFamily="34" charset="0"/>
                <a:cs typeface="Arial" panose="020B0604020202020204" pitchFamily="34" charset="0"/>
              </a:rPr>
              <a:t>).</a:t>
            </a:r>
            <a:endParaRPr lang="en-US" sz="3400" dirty="0">
              <a:latin typeface="Arial Narrow" pitchFamily="34" charset="0"/>
              <a:cs typeface="Arial" panose="020B0604020202020204" pitchFamily="34" charset="0"/>
            </a:endParaRPr>
          </a:p>
          <a:p>
            <a:pPr algn="just">
              <a:spcBef>
                <a:spcPts val="1200"/>
              </a:spcBef>
            </a:pPr>
            <a:r>
              <a:rPr lang="en-US" sz="3400" u="sng" dirty="0">
                <a:latin typeface="Arial Narrow" pitchFamily="34" charset="0"/>
                <a:cs typeface="Arial" panose="020B0604020202020204" pitchFamily="34" charset="0"/>
              </a:rPr>
              <a:t>Reporting</a:t>
            </a:r>
            <a:r>
              <a:rPr lang="en-US" sz="3400" dirty="0">
                <a:latin typeface="Arial Narrow" pitchFamily="34" charset="0"/>
                <a:cs typeface="Arial" panose="020B0604020202020204" pitchFamily="34" charset="0"/>
              </a:rPr>
              <a:t>: </a:t>
            </a:r>
            <a:r>
              <a:rPr lang="en-US" sz="3400" dirty="0" smtClean="0">
                <a:latin typeface="Arial Narrow" pitchFamily="34" charset="0"/>
                <a:cs typeface="Arial" panose="020B0604020202020204" pitchFamily="34" charset="0"/>
              </a:rPr>
              <a:t>Annual Report aggregated at all levels of the system (National/PED/District/School). </a:t>
            </a:r>
          </a:p>
          <a:p>
            <a:pPr marL="400050" lvl="1" indent="0" algn="just">
              <a:spcBef>
                <a:spcPts val="1200"/>
              </a:spcBef>
              <a:buNone/>
            </a:pPr>
            <a:r>
              <a:rPr lang="en-US" sz="3400" dirty="0" smtClean="0">
                <a:latin typeface="Arial Narrow" pitchFamily="34" charset="0"/>
                <a:cs typeface="Arial" panose="020B0604020202020204" pitchFamily="34" charset="0"/>
              </a:rPr>
              <a:t>Schools fill in promotion/progression schedules. </a:t>
            </a:r>
            <a:endParaRPr lang="en-US" sz="3400" dirty="0">
              <a:latin typeface="Arial Narrow" pitchFamily="34" charset="0"/>
              <a:cs typeface="Arial" panose="020B0604020202020204" pitchFamily="34" charset="0"/>
            </a:endParaRPr>
          </a:p>
          <a:p>
            <a:pPr algn="just"/>
            <a:endParaRPr lang="en-US" dirty="0">
              <a:latin typeface="Arial" panose="020B0604020202020204" pitchFamily="34" charset="0"/>
              <a:cs typeface="Arial" panose="020B0604020202020204" pitchFamily="34" charset="0"/>
            </a:endParaRPr>
          </a:p>
        </p:txBody>
      </p:sp>
      <p:sp>
        <p:nvSpPr>
          <p:cNvPr id="4" name="Rectangle 3"/>
          <p:cNvSpPr/>
          <p:nvPr/>
        </p:nvSpPr>
        <p:spPr>
          <a:xfrm>
            <a:off x="8880787" y="6589917"/>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42</a:t>
            </a:fld>
            <a:endParaRPr lang="en-US" sz="1200" b="1" dirty="0">
              <a:solidFill>
                <a:prstClr val="black"/>
              </a:solidFill>
            </a:endParaRPr>
          </a:p>
        </p:txBody>
      </p:sp>
    </p:spTree>
    <p:extLst>
      <p:ext uri="{BB962C8B-B14F-4D97-AF65-F5344CB8AC3E}">
        <p14:creationId xmlns:p14="http://schemas.microsoft.com/office/powerpoint/2010/main" xmlns="" val="183428188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48"/>
            <a:ext cx="8229600" cy="758056"/>
          </a:xfrm>
        </p:spPr>
        <p:txBody>
          <a:bodyPr>
            <a:normAutofit fontScale="90000"/>
          </a:bodyPr>
          <a:lstStyle/>
          <a:p>
            <a:r>
              <a:rPr lang="en-US" b="1" dirty="0" smtClean="0">
                <a:solidFill>
                  <a:schemeClr val="accent2">
                    <a:lumMod val="75000"/>
                  </a:schemeClr>
                </a:solidFill>
                <a:latin typeface="Arial Narrow" pitchFamily="34" charset="0"/>
              </a:rPr>
              <a:t>ADVANTAGES</a:t>
            </a:r>
            <a:endParaRPr lang="en-US" b="1" dirty="0">
              <a:solidFill>
                <a:schemeClr val="accent2">
                  <a:lumMod val="75000"/>
                </a:schemeClr>
              </a:solidFill>
              <a:latin typeface="Arial Narrow" pitchFamily="34" charset="0"/>
            </a:endParaRPr>
          </a:p>
        </p:txBody>
      </p:sp>
      <p:sp>
        <p:nvSpPr>
          <p:cNvPr id="3" name="Content Placeholder 2"/>
          <p:cNvSpPr>
            <a:spLocks noGrp="1"/>
          </p:cNvSpPr>
          <p:nvPr>
            <p:ph idx="1"/>
          </p:nvPr>
        </p:nvSpPr>
        <p:spPr>
          <a:xfrm>
            <a:off x="179512" y="836712"/>
            <a:ext cx="8784976" cy="5616624"/>
          </a:xfrm>
        </p:spPr>
        <p:txBody>
          <a:bodyPr>
            <a:normAutofit/>
          </a:bodyPr>
          <a:lstStyle/>
          <a:p>
            <a:pPr algn="just">
              <a:spcBef>
                <a:spcPts val="1200"/>
              </a:spcBef>
            </a:pPr>
            <a:r>
              <a:rPr lang="en-US" sz="2800" dirty="0" smtClean="0">
                <a:latin typeface="Arial Narrow" pitchFamily="34" charset="0"/>
                <a:cs typeface="Arial" panose="020B0604020202020204" pitchFamily="34" charset="0"/>
              </a:rPr>
              <a:t>Recorded </a:t>
            </a:r>
            <a:r>
              <a:rPr lang="en-US" sz="2800" dirty="0">
                <a:latin typeface="Arial Narrow" pitchFamily="34" charset="0"/>
                <a:cs typeface="Arial" panose="020B0604020202020204" pitchFamily="34" charset="0"/>
              </a:rPr>
              <a:t>as a formal assessment task and be included in the final SBA mark for progression </a:t>
            </a:r>
            <a:r>
              <a:rPr lang="en-US" sz="2800" dirty="0" smtClean="0">
                <a:latin typeface="Arial Narrow" pitchFamily="34" charset="0"/>
                <a:cs typeface="Arial" panose="020B0604020202020204" pitchFamily="34" charset="0"/>
              </a:rPr>
              <a:t>and </a:t>
            </a:r>
            <a:r>
              <a:rPr lang="en-US" sz="2800" dirty="0">
                <a:latin typeface="Arial Narrow" pitchFamily="34" charset="0"/>
                <a:cs typeface="Arial" panose="020B0604020202020204" pitchFamily="34" charset="0"/>
              </a:rPr>
              <a:t>promotion </a:t>
            </a:r>
            <a:r>
              <a:rPr lang="en-US" sz="2800" dirty="0" smtClean="0">
                <a:latin typeface="Arial Narrow" pitchFamily="34" charset="0"/>
                <a:cs typeface="Arial" panose="020B0604020202020204" pitchFamily="34" charset="0"/>
              </a:rPr>
              <a:t>(Grades 6 and 9).</a:t>
            </a:r>
          </a:p>
          <a:p>
            <a:pPr algn="just">
              <a:spcBef>
                <a:spcPts val="1200"/>
              </a:spcBef>
            </a:pPr>
            <a:r>
              <a:rPr lang="en-US" sz="2800" dirty="0" smtClean="0">
                <a:latin typeface="Arial Narrow" pitchFamily="34" charset="0"/>
                <a:cs typeface="Arial" panose="020B0604020202020204" pitchFamily="34" charset="0"/>
              </a:rPr>
              <a:t>Test is part of the current external examination conducted at school.   </a:t>
            </a:r>
          </a:p>
          <a:p>
            <a:pPr algn="just">
              <a:spcBef>
                <a:spcPts val="1200"/>
              </a:spcBef>
            </a:pPr>
            <a:r>
              <a:rPr lang="en-US" sz="2800" dirty="0" smtClean="0">
                <a:latin typeface="Arial Narrow" pitchFamily="34" charset="0"/>
                <a:cs typeface="Arial" panose="020B0604020202020204" pitchFamily="34" charset="0"/>
              </a:rPr>
              <a:t>Sets a national standard at a specific grade level.</a:t>
            </a:r>
          </a:p>
          <a:p>
            <a:pPr algn="just">
              <a:spcBef>
                <a:spcPts val="1200"/>
              </a:spcBef>
            </a:pPr>
            <a:r>
              <a:rPr lang="en-US" sz="2800" dirty="0" smtClean="0">
                <a:latin typeface="Arial Narrow" pitchFamily="34" charset="0"/>
                <a:cs typeface="Arial" panose="020B0604020202020204" pitchFamily="34" charset="0"/>
              </a:rPr>
              <a:t>All learners in the specific grade write the test (Universal) </a:t>
            </a:r>
          </a:p>
          <a:p>
            <a:pPr algn="just">
              <a:spcBef>
                <a:spcPts val="1200"/>
              </a:spcBef>
            </a:pPr>
            <a:r>
              <a:rPr lang="en-US" sz="2800" dirty="0" smtClean="0">
                <a:latin typeface="Arial Narrow" pitchFamily="34" charset="0"/>
                <a:cs typeface="Arial" panose="020B0604020202020204" pitchFamily="34" charset="0"/>
              </a:rPr>
              <a:t>Reduced work load on </a:t>
            </a:r>
            <a:r>
              <a:rPr lang="en-US" sz="2800" dirty="0">
                <a:latin typeface="Arial Narrow" pitchFamily="34" charset="0"/>
                <a:cs typeface="Arial" panose="020B0604020202020204" pitchFamily="34" charset="0"/>
              </a:rPr>
              <a:t>the part of teachers to set a formal assessment task in Mathematics and Languages</a:t>
            </a:r>
            <a:r>
              <a:rPr lang="en-US" sz="2800" dirty="0" smtClean="0">
                <a:latin typeface="Arial Narrow" pitchFamily="34" charset="0"/>
                <a:cs typeface="Arial" panose="020B0604020202020204" pitchFamily="34" charset="0"/>
              </a:rPr>
              <a:t>.</a:t>
            </a:r>
          </a:p>
          <a:p>
            <a:pPr algn="just">
              <a:spcBef>
                <a:spcPts val="1200"/>
              </a:spcBef>
            </a:pPr>
            <a:r>
              <a:rPr lang="en-US" sz="2800" dirty="0" smtClean="0">
                <a:latin typeface="Arial Narrow" pitchFamily="34" charset="0"/>
                <a:cs typeface="Arial" panose="020B0604020202020204" pitchFamily="34" charset="0"/>
              </a:rPr>
              <a:t>Provide Minister with a reliable indicator of how the system is performing at a particular grade level. </a:t>
            </a:r>
            <a:endParaRPr lang="en-US" sz="2800" dirty="0">
              <a:latin typeface="Arial Narrow" pitchFamily="34" charset="0"/>
              <a:cs typeface="Arial" panose="020B0604020202020204" pitchFamily="34" charset="0"/>
            </a:endParaRPr>
          </a:p>
        </p:txBody>
      </p:sp>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43</a:t>
            </a:fld>
            <a:endParaRPr lang="en-US" sz="1200" b="1" dirty="0">
              <a:solidFill>
                <a:prstClr val="black"/>
              </a:solidFill>
            </a:endParaRPr>
          </a:p>
        </p:txBody>
      </p:sp>
    </p:spTree>
    <p:extLst>
      <p:ext uri="{BB962C8B-B14F-4D97-AF65-F5344CB8AC3E}">
        <p14:creationId xmlns:p14="http://schemas.microsoft.com/office/powerpoint/2010/main" xmlns="" val="308444668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988840"/>
            <a:ext cx="8424936" cy="2016224"/>
          </a:xfrm>
        </p:spPr>
        <p:txBody>
          <a:bodyPr>
            <a:normAutofit/>
          </a:bodyPr>
          <a:lstStyle/>
          <a:p>
            <a:r>
              <a:rPr lang="en-US" sz="5400" b="1" dirty="0" smtClean="0">
                <a:latin typeface="Arial Narrow" pitchFamily="34" charset="0"/>
                <a:cs typeface="Arial" panose="020B0604020202020204" pitchFamily="34" charset="0"/>
              </a:rPr>
              <a:t>Proposed Implementation Plan</a:t>
            </a:r>
            <a:endParaRPr lang="en-US" sz="5400" b="1" dirty="0">
              <a:latin typeface="Arial Narrow" pitchFamily="34" charset="0"/>
              <a:cs typeface="Arial" panose="020B0604020202020204" pitchFamily="34" charset="0"/>
            </a:endParaRPr>
          </a:p>
        </p:txBody>
      </p:sp>
      <p:sp>
        <p:nvSpPr>
          <p:cNvPr id="3" name="Rectangle 2"/>
          <p:cNvSpPr/>
          <p:nvPr/>
        </p:nvSpPr>
        <p:spPr>
          <a:xfrm>
            <a:off x="8880787" y="6572825"/>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44</a:t>
            </a:fld>
            <a:endParaRPr lang="en-US" sz="1200" b="1" dirty="0">
              <a:solidFill>
                <a:prstClr val="black"/>
              </a:solidFill>
            </a:endParaRPr>
          </a:p>
        </p:txBody>
      </p:sp>
    </p:spTree>
    <p:extLst>
      <p:ext uri="{BB962C8B-B14F-4D97-AF65-F5344CB8AC3E}">
        <p14:creationId xmlns:p14="http://schemas.microsoft.com/office/powerpoint/2010/main" xmlns="" val="29621643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39" y="0"/>
            <a:ext cx="7427581" cy="836712"/>
          </a:xfrm>
        </p:spPr>
        <p:txBody>
          <a:bodyPr>
            <a:normAutofit fontScale="90000"/>
          </a:bodyPr>
          <a:lstStyle/>
          <a:p>
            <a:r>
              <a:rPr lang="en-US" b="1" dirty="0" smtClean="0">
                <a:solidFill>
                  <a:schemeClr val="accent2">
                    <a:lumMod val="75000"/>
                  </a:schemeClr>
                </a:solidFill>
              </a:rPr>
              <a:t>TIMEFRAMES AND ACTIVITIES …</a:t>
            </a:r>
            <a:endParaRPr lang="en-US" b="1" dirty="0">
              <a:solidFill>
                <a:schemeClr val="accent2">
                  <a:lumMod val="75000"/>
                </a:schemeClr>
              </a:solidFill>
            </a:endParaRPr>
          </a:p>
        </p:txBody>
      </p:sp>
      <p:sp>
        <p:nvSpPr>
          <p:cNvPr id="3" name="Content Placeholder 2"/>
          <p:cNvSpPr>
            <a:spLocks noGrp="1"/>
          </p:cNvSpPr>
          <p:nvPr>
            <p:ph idx="1"/>
          </p:nvPr>
        </p:nvSpPr>
        <p:spPr>
          <a:xfrm>
            <a:off x="251520" y="908720"/>
            <a:ext cx="8651304" cy="4896544"/>
          </a:xfrm>
        </p:spPr>
        <p:txBody>
          <a:bodyPr>
            <a:noAutofit/>
          </a:bodyPr>
          <a:lstStyle/>
          <a:p>
            <a:pPr marL="0" indent="0">
              <a:buNone/>
            </a:pPr>
            <a:endParaRPr lang="en-US" sz="2800" dirty="0" smtClean="0"/>
          </a:p>
          <a:p>
            <a:pPr marL="0" indent="0">
              <a:buNone/>
            </a:pPr>
            <a:endParaRPr lang="en-US" sz="2800" b="1"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1068671545"/>
              </p:ext>
            </p:extLst>
          </p:nvPr>
        </p:nvGraphicFramePr>
        <p:xfrm>
          <a:off x="107504" y="718366"/>
          <a:ext cx="8928992" cy="5959118"/>
        </p:xfrm>
        <a:graphic>
          <a:graphicData uri="http://schemas.openxmlformats.org/drawingml/2006/table">
            <a:tbl>
              <a:tblPr firstRow="1" bandRow="1">
                <a:tableStyleId>{93296810-A885-4BE3-A3E7-6D5BEEA58F35}</a:tableStyleId>
              </a:tblPr>
              <a:tblGrid>
                <a:gridCol w="1064038"/>
                <a:gridCol w="7864954"/>
              </a:tblGrid>
              <a:tr h="517274">
                <a:tc>
                  <a:txBody>
                    <a:bodyPr/>
                    <a:lstStyle/>
                    <a:p>
                      <a:r>
                        <a:rPr lang="en-ZA" sz="2800" dirty="0" smtClean="0">
                          <a:solidFill>
                            <a:schemeClr val="tx1"/>
                          </a:solidFill>
                        </a:rPr>
                        <a:t>YEAR</a:t>
                      </a:r>
                      <a:endParaRPr lang="en-ZA" sz="2800" dirty="0">
                        <a:solidFill>
                          <a:schemeClr val="tx1"/>
                        </a:solidFill>
                      </a:endParaRPr>
                    </a:p>
                  </a:txBody>
                  <a:tcPr/>
                </a:tc>
                <a:tc>
                  <a:txBody>
                    <a:bodyPr/>
                    <a:lstStyle/>
                    <a:p>
                      <a:r>
                        <a:rPr lang="en-ZA" sz="2800" dirty="0" smtClean="0">
                          <a:solidFill>
                            <a:schemeClr val="tx1"/>
                          </a:solidFill>
                        </a:rPr>
                        <a:t>ACTIVITY</a:t>
                      </a:r>
                      <a:endParaRPr lang="en-ZA" sz="2800" dirty="0">
                        <a:solidFill>
                          <a:schemeClr val="tx1"/>
                        </a:solidFill>
                      </a:endParaRPr>
                    </a:p>
                  </a:txBody>
                  <a:tcPr/>
                </a:tc>
              </a:tr>
              <a:tr h="2649835">
                <a:tc rowSpan="3">
                  <a:txBody>
                    <a:bodyPr/>
                    <a:lstStyle/>
                    <a:p>
                      <a:r>
                        <a:rPr lang="en-ZA" sz="2400" b="1" dirty="0" smtClean="0"/>
                        <a:t>2017</a:t>
                      </a:r>
                      <a:endParaRPr lang="en-ZA" sz="2400" b="1" dirty="0"/>
                    </a:p>
                  </a:txBody>
                  <a:tcPr/>
                </a:tc>
                <a:tc>
                  <a:txBody>
                    <a:bodyPr/>
                    <a:lstStyle/>
                    <a:p>
                      <a:pPr marL="342900" marR="0" lvl="0" indent="-342900" algn="just">
                        <a:lnSpc>
                          <a:spcPct val="115000"/>
                        </a:lnSpc>
                        <a:spcBef>
                          <a:spcPts val="0"/>
                        </a:spcBef>
                        <a:spcAft>
                          <a:spcPts val="1000"/>
                        </a:spcAft>
                        <a:buFont typeface="+mj-lt"/>
                        <a:buAutoNum type="alphaLcParenBoth"/>
                        <a:tabLst>
                          <a:tab pos="228600" algn="l"/>
                          <a:tab pos="457200" algn="l"/>
                        </a:tabLst>
                      </a:pPr>
                      <a:r>
                        <a:rPr lang="en-ZA" sz="2400" b="1" dirty="0" smtClean="0">
                          <a:effectLst/>
                          <a:latin typeface="Arial Narrow"/>
                          <a:ea typeface="Calibri"/>
                          <a:cs typeface="Times New Roman"/>
                        </a:rPr>
                        <a:t>  Diagnostic Assessment</a:t>
                      </a:r>
                      <a:endParaRPr lang="en-US" sz="2400" dirty="0" smtClean="0">
                        <a:effectLst/>
                        <a:latin typeface="+mn-lt"/>
                        <a:ea typeface="Calibri"/>
                        <a:cs typeface="Times New Roman"/>
                      </a:endParaRPr>
                    </a:p>
                    <a:p>
                      <a:pPr marL="0" marR="0" algn="just">
                        <a:lnSpc>
                          <a:spcPct val="115000"/>
                        </a:lnSpc>
                        <a:spcBef>
                          <a:spcPts val="0"/>
                        </a:spcBef>
                        <a:spcAft>
                          <a:spcPts val="1000"/>
                        </a:spcAft>
                        <a:tabLst>
                          <a:tab pos="457200" algn="l"/>
                        </a:tabLst>
                      </a:pPr>
                      <a:r>
                        <a:rPr lang="en-ZA" sz="2000" dirty="0" smtClean="0">
                          <a:effectLst/>
                          <a:latin typeface="Arial Narrow"/>
                          <a:ea typeface="Calibri"/>
                          <a:cs typeface="Times New Roman"/>
                        </a:rPr>
                        <a:t>- Develop diagnostic exemplar tests and manuals. </a:t>
                      </a:r>
                      <a:endParaRPr lang="en-US" sz="2000" dirty="0" smtClean="0">
                        <a:effectLst/>
                        <a:latin typeface="+mn-lt"/>
                        <a:ea typeface="Calibri"/>
                        <a:cs typeface="Times New Roman"/>
                      </a:endParaRPr>
                    </a:p>
                    <a:p>
                      <a:pPr marL="119063" marR="0" indent="-119063" algn="just">
                        <a:lnSpc>
                          <a:spcPct val="115000"/>
                        </a:lnSpc>
                        <a:spcBef>
                          <a:spcPts val="0"/>
                        </a:spcBef>
                        <a:spcAft>
                          <a:spcPts val="1000"/>
                        </a:spcAft>
                        <a:tabLst>
                          <a:tab pos="457200" algn="l"/>
                        </a:tabLst>
                      </a:pPr>
                      <a:r>
                        <a:rPr lang="en-ZA" sz="2000" dirty="0" smtClean="0">
                          <a:effectLst/>
                          <a:latin typeface="Arial Narrow"/>
                          <a:ea typeface="Calibri"/>
                          <a:cs typeface="Times New Roman"/>
                        </a:rPr>
                        <a:t>- CDs distributed to schools with Diagnostic Test-lets</a:t>
                      </a:r>
                      <a:r>
                        <a:rPr lang="en-ZA" sz="2000" b="1" dirty="0" smtClean="0">
                          <a:effectLst/>
                          <a:latin typeface="Arial Narrow"/>
                          <a:ea typeface="Calibri"/>
                          <a:cs typeface="Times New Roman"/>
                        </a:rPr>
                        <a:t> </a:t>
                      </a:r>
                      <a:r>
                        <a:rPr lang="en-ZA" sz="2000" dirty="0" smtClean="0">
                          <a:effectLst/>
                          <a:latin typeface="Arial Narrow"/>
                          <a:ea typeface="Calibri"/>
                          <a:cs typeface="Times New Roman"/>
                        </a:rPr>
                        <a:t>for classroom administration (May-June)</a:t>
                      </a:r>
                      <a:r>
                        <a:rPr lang="en-ZA" sz="2000" baseline="0" dirty="0" smtClean="0">
                          <a:effectLst/>
                          <a:latin typeface="Arial Narrow"/>
                          <a:ea typeface="Calibri"/>
                          <a:cs typeface="Times New Roman"/>
                        </a:rPr>
                        <a:t> </a:t>
                      </a:r>
                      <a:r>
                        <a:rPr lang="en-ZA" sz="2000" dirty="0" smtClean="0">
                          <a:effectLst/>
                          <a:latin typeface="Arial Narrow"/>
                          <a:ea typeface="Calibri"/>
                          <a:cs typeface="Times New Roman"/>
                        </a:rPr>
                        <a:t>2017.</a:t>
                      </a:r>
                      <a:endParaRPr lang="en-US" sz="2000" dirty="0" smtClean="0">
                        <a:effectLst/>
                        <a:latin typeface="+mn-lt"/>
                        <a:ea typeface="Calibri"/>
                        <a:cs typeface="Times New Roman"/>
                      </a:endParaRPr>
                    </a:p>
                    <a:p>
                      <a:pPr marL="0" marR="0" algn="just">
                        <a:lnSpc>
                          <a:spcPct val="115000"/>
                        </a:lnSpc>
                        <a:spcBef>
                          <a:spcPts val="0"/>
                        </a:spcBef>
                        <a:spcAft>
                          <a:spcPts val="1000"/>
                        </a:spcAft>
                      </a:pPr>
                      <a:r>
                        <a:rPr lang="en-ZA" sz="2000" dirty="0" smtClean="0">
                          <a:effectLst/>
                          <a:latin typeface="Arial Narrow"/>
                          <a:ea typeface="Calibri"/>
                          <a:cs typeface="Times New Roman"/>
                        </a:rPr>
                        <a:t>- Electronic version available on DBE website.</a:t>
                      </a:r>
                      <a:endParaRPr lang="en-US" sz="2000" dirty="0" smtClean="0">
                        <a:effectLst/>
                        <a:latin typeface="+mn-lt"/>
                        <a:ea typeface="Calibri"/>
                        <a:cs typeface="Times New Roman"/>
                      </a:endParaRPr>
                    </a:p>
                    <a:p>
                      <a:r>
                        <a:rPr lang="en-ZA" sz="2000" dirty="0" smtClean="0">
                          <a:effectLst/>
                          <a:latin typeface="Arial Narrow"/>
                          <a:ea typeface="Calibri"/>
                          <a:cs typeface="Times New Roman"/>
                        </a:rPr>
                        <a:t>- ICT Platform (TARMII – Foundation Phase) to be piloted in September 2017.</a:t>
                      </a:r>
                      <a:endParaRPr lang="en-ZA" sz="2000" b="1" dirty="0"/>
                    </a:p>
                  </a:txBody>
                  <a:tcPr/>
                </a:tc>
              </a:tr>
              <a:tr h="1246528">
                <a:tc vMerge="1">
                  <a:txBody>
                    <a:bodyPr/>
                    <a:lstStyle/>
                    <a:p>
                      <a:endParaRPr lang="en-ZA" sz="2400" b="1" dirty="0"/>
                    </a:p>
                  </a:txBody>
                  <a:tcPr/>
                </a:tc>
                <a:tc>
                  <a:txBody>
                    <a:bodyPr/>
                    <a:lstStyle/>
                    <a:p>
                      <a:pPr marL="0" marR="0" lvl="0" indent="0" algn="just">
                        <a:lnSpc>
                          <a:spcPct val="115000"/>
                        </a:lnSpc>
                        <a:spcBef>
                          <a:spcPts val="0"/>
                        </a:spcBef>
                        <a:spcAft>
                          <a:spcPts val="1000"/>
                        </a:spcAft>
                        <a:buFont typeface="+mj-lt"/>
                        <a:buNone/>
                        <a:tabLst>
                          <a:tab pos="228600" algn="l"/>
                          <a:tab pos="457200" algn="l"/>
                        </a:tabLst>
                      </a:pPr>
                      <a:r>
                        <a:rPr lang="en-ZA" sz="2400" b="1" dirty="0" smtClean="0">
                          <a:effectLst/>
                          <a:latin typeface="Arial Narrow"/>
                          <a:ea typeface="Calibri"/>
                          <a:cs typeface="Times New Roman"/>
                        </a:rPr>
                        <a:t>(b)  Summative Assessment</a:t>
                      </a:r>
                      <a:endParaRPr lang="en-US" sz="2000" dirty="0" smtClean="0">
                        <a:effectLst/>
                        <a:latin typeface="+mn-lt"/>
                        <a:ea typeface="Calibri"/>
                        <a:cs typeface="Times New Roman"/>
                      </a:endParaRPr>
                    </a:p>
                    <a:p>
                      <a:r>
                        <a:rPr lang="en-ZA" sz="2000" dirty="0" smtClean="0">
                          <a:effectLst/>
                          <a:latin typeface="Arial Narrow"/>
                          <a:ea typeface="Calibri"/>
                          <a:cs typeface="Times New Roman"/>
                        </a:rPr>
                        <a:t>Conduct a pilot study on test items for Summative Assessment in a sample of schools at Grade 6 and Grade 9 in May 2017. </a:t>
                      </a:r>
                      <a:endParaRPr lang="en-ZA" sz="2000" b="0" baseline="0" dirty="0" smtClean="0"/>
                    </a:p>
                  </a:txBody>
                  <a:tcPr/>
                </a:tc>
              </a:tr>
              <a:tr h="1465350">
                <a:tc vMerge="1">
                  <a:txBody>
                    <a:bodyPr/>
                    <a:lstStyle/>
                    <a:p>
                      <a:endParaRPr lang="en-ZA" sz="2400" b="1" dirty="0"/>
                    </a:p>
                  </a:txBody>
                  <a:tcPr/>
                </a:tc>
                <a:tc>
                  <a:txBody>
                    <a:bodyPr/>
                    <a:lstStyle/>
                    <a:p>
                      <a:pPr marL="0" marR="0" lvl="0" indent="0" algn="just">
                        <a:lnSpc>
                          <a:spcPct val="115000"/>
                        </a:lnSpc>
                        <a:spcBef>
                          <a:spcPts val="0"/>
                        </a:spcBef>
                        <a:spcAft>
                          <a:spcPts val="1000"/>
                        </a:spcAft>
                        <a:buFont typeface="+mj-lt"/>
                        <a:buNone/>
                        <a:tabLst>
                          <a:tab pos="228600" algn="l"/>
                          <a:tab pos="457200" algn="l"/>
                        </a:tabLst>
                      </a:pPr>
                      <a:r>
                        <a:rPr lang="en-ZA" sz="2400" b="1" dirty="0" smtClean="0">
                          <a:effectLst/>
                          <a:latin typeface="Arial Narrow"/>
                          <a:ea typeface="Calibri"/>
                          <a:cs typeface="Times New Roman"/>
                        </a:rPr>
                        <a:t>(c)     Systemic Evaluation</a:t>
                      </a:r>
                      <a:endParaRPr lang="en-US" sz="2400" dirty="0" smtClean="0">
                        <a:effectLst/>
                        <a:latin typeface="+mn-lt"/>
                        <a:ea typeface="Calibri"/>
                        <a:cs typeface="Times New Roman"/>
                      </a:endParaRPr>
                    </a:p>
                    <a:p>
                      <a:r>
                        <a:rPr lang="en-ZA" sz="2000" dirty="0" smtClean="0">
                          <a:effectLst/>
                          <a:latin typeface="Arial Narrow"/>
                          <a:ea typeface="Calibri"/>
                          <a:cs typeface="Times New Roman"/>
                        </a:rPr>
                        <a:t>Conduct a pilot study on test items for Systemic Evaluation in a sample of schools in Grades 3, 6 and 9 in October 2017.</a:t>
                      </a:r>
                      <a:endParaRPr lang="en-ZA" sz="2000" b="0" baseline="0" dirty="0" smtClean="0"/>
                    </a:p>
                  </a:txBody>
                  <a:tcPr/>
                </a:tc>
              </a:tr>
            </a:tbl>
          </a:graphicData>
        </a:graphic>
      </p:graphicFrame>
      <p:sp>
        <p:nvSpPr>
          <p:cNvPr id="5" name="Rectangle 4"/>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45</a:t>
            </a:fld>
            <a:endParaRPr lang="en-US" sz="1200" b="1" dirty="0">
              <a:solidFill>
                <a:prstClr val="black"/>
              </a:solidFill>
            </a:endParaRPr>
          </a:p>
        </p:txBody>
      </p:sp>
    </p:spTree>
    <p:extLst>
      <p:ext uri="{BB962C8B-B14F-4D97-AF65-F5344CB8AC3E}">
        <p14:creationId xmlns:p14="http://schemas.microsoft.com/office/powerpoint/2010/main" xmlns="" val="16360900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endParaRPr lang="en-US" sz="2800" dirty="0" smtClean="0"/>
          </a:p>
          <a:p>
            <a:pPr marL="0" indent="0">
              <a:buNone/>
            </a:pPr>
            <a:endParaRPr lang="en-US" sz="2800" b="1"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854383266"/>
              </p:ext>
            </p:extLst>
          </p:nvPr>
        </p:nvGraphicFramePr>
        <p:xfrm>
          <a:off x="107504" y="260648"/>
          <a:ext cx="8784976" cy="6425903"/>
        </p:xfrm>
        <a:graphic>
          <a:graphicData uri="http://schemas.openxmlformats.org/drawingml/2006/table">
            <a:tbl>
              <a:tblPr firstRow="1" bandRow="1">
                <a:tableStyleId>{93296810-A885-4BE3-A3E7-6D5BEEA58F35}</a:tableStyleId>
              </a:tblPr>
              <a:tblGrid>
                <a:gridCol w="1172130"/>
                <a:gridCol w="7612846"/>
              </a:tblGrid>
              <a:tr h="551789">
                <a:tc>
                  <a:txBody>
                    <a:bodyPr/>
                    <a:lstStyle/>
                    <a:p>
                      <a:r>
                        <a:rPr lang="en-ZA" sz="2800" dirty="0" smtClean="0">
                          <a:solidFill>
                            <a:schemeClr val="tx1"/>
                          </a:solidFill>
                        </a:rPr>
                        <a:t>YEAR</a:t>
                      </a:r>
                      <a:endParaRPr lang="en-ZA" sz="2800" dirty="0">
                        <a:solidFill>
                          <a:schemeClr val="tx1"/>
                        </a:solidFill>
                      </a:endParaRPr>
                    </a:p>
                  </a:txBody>
                  <a:tcPr/>
                </a:tc>
                <a:tc>
                  <a:txBody>
                    <a:bodyPr/>
                    <a:lstStyle/>
                    <a:p>
                      <a:r>
                        <a:rPr lang="en-ZA" sz="2800" dirty="0" smtClean="0">
                          <a:solidFill>
                            <a:schemeClr val="tx1"/>
                          </a:solidFill>
                        </a:rPr>
                        <a:t>ACTIVITY</a:t>
                      </a:r>
                      <a:endParaRPr lang="en-ZA" sz="2800" dirty="0">
                        <a:solidFill>
                          <a:schemeClr val="tx1"/>
                        </a:solidFill>
                      </a:endParaRPr>
                    </a:p>
                  </a:txBody>
                  <a:tcPr/>
                </a:tc>
              </a:tr>
              <a:tr h="1839484">
                <a:tc rowSpan="3">
                  <a:txBody>
                    <a:bodyPr/>
                    <a:lstStyle/>
                    <a:p>
                      <a:r>
                        <a:rPr lang="en-ZA" sz="2400" b="1" dirty="0" smtClean="0"/>
                        <a:t>2018</a:t>
                      </a:r>
                      <a:endParaRPr lang="en-ZA" sz="2400" b="1" dirty="0"/>
                    </a:p>
                  </a:txBody>
                  <a:tcPr/>
                </a:tc>
                <a:tc>
                  <a:txBody>
                    <a:bodyPr/>
                    <a:lstStyle/>
                    <a:p>
                      <a:pPr marL="0" marR="0" lvl="0" indent="0" algn="just">
                        <a:lnSpc>
                          <a:spcPct val="115000"/>
                        </a:lnSpc>
                        <a:spcBef>
                          <a:spcPts val="0"/>
                        </a:spcBef>
                        <a:spcAft>
                          <a:spcPts val="1000"/>
                        </a:spcAft>
                        <a:buFont typeface="+mj-lt"/>
                        <a:buNone/>
                        <a:tabLst>
                          <a:tab pos="228600" algn="l"/>
                          <a:tab pos="457200" algn="l"/>
                        </a:tabLst>
                      </a:pPr>
                      <a:r>
                        <a:rPr lang="en-ZA" sz="2400" b="1" dirty="0" smtClean="0">
                          <a:effectLst/>
                          <a:latin typeface="Arial Narrow" panose="020B0606020202030204" pitchFamily="34" charset="0"/>
                          <a:ea typeface="Calibri"/>
                          <a:cs typeface="Times New Roman"/>
                        </a:rPr>
                        <a:t>(a)  Diagnostic Assessment</a:t>
                      </a:r>
                      <a:endParaRPr lang="en-US" sz="2400" dirty="0" smtClean="0">
                        <a:effectLst/>
                        <a:latin typeface="Arial Narrow" panose="020B0606020202030204" pitchFamily="34" charset="0"/>
                        <a:ea typeface="Calibri"/>
                        <a:cs typeface="Times New Roman"/>
                      </a:endParaRPr>
                    </a:p>
                    <a:p>
                      <a:pPr marL="119063" indent="-119063"/>
                      <a:r>
                        <a:rPr lang="en-ZA" sz="2200" dirty="0" smtClean="0">
                          <a:effectLst/>
                          <a:latin typeface="Arial Narrow"/>
                          <a:ea typeface="Calibri"/>
                          <a:cs typeface="Times New Roman"/>
                        </a:rPr>
                        <a:t>- From</a:t>
                      </a:r>
                      <a:r>
                        <a:rPr lang="en-ZA" sz="2200" baseline="0" dirty="0" smtClean="0">
                          <a:effectLst/>
                          <a:latin typeface="Arial Narrow"/>
                          <a:ea typeface="Calibri"/>
                          <a:cs typeface="Times New Roman"/>
                        </a:rPr>
                        <a:t> January 2018, D</a:t>
                      </a:r>
                      <a:r>
                        <a:rPr lang="en-ZA" sz="2200" dirty="0" smtClean="0">
                          <a:effectLst/>
                          <a:latin typeface="Arial Narrow"/>
                          <a:ea typeface="Calibri"/>
                          <a:cs typeface="Times New Roman"/>
                        </a:rPr>
                        <a:t>iagnostic Test-lets generated electronically from the TARMII system and providing</a:t>
                      </a:r>
                      <a:r>
                        <a:rPr lang="en-ZA" sz="2200" baseline="0" dirty="0" smtClean="0">
                          <a:effectLst/>
                          <a:latin typeface="Arial Narrow"/>
                          <a:ea typeface="Calibri"/>
                          <a:cs typeface="Times New Roman"/>
                        </a:rPr>
                        <a:t> support </a:t>
                      </a:r>
                      <a:r>
                        <a:rPr lang="en-ZA" sz="2200" dirty="0" smtClean="0">
                          <a:effectLst/>
                          <a:latin typeface="Arial Narrow"/>
                          <a:ea typeface="Calibri"/>
                          <a:cs typeface="Times New Roman"/>
                        </a:rPr>
                        <a:t>to teachers for classroom administration.</a:t>
                      </a:r>
                      <a:r>
                        <a:rPr lang="en-ZA" sz="2200" baseline="0" dirty="0" smtClean="0">
                          <a:effectLst/>
                          <a:latin typeface="Arial Narrow"/>
                          <a:ea typeface="Calibri"/>
                          <a:cs typeface="Times New Roman"/>
                        </a:rPr>
                        <a:t> </a:t>
                      </a:r>
                    </a:p>
                    <a:p>
                      <a:r>
                        <a:rPr lang="en-ZA" sz="2200" baseline="0" dirty="0" smtClean="0">
                          <a:effectLst/>
                          <a:latin typeface="Arial Narrow"/>
                          <a:ea typeface="Calibri"/>
                          <a:cs typeface="Times New Roman"/>
                        </a:rPr>
                        <a:t>- Extension of TARMII to include tests for Intermediate and Senior Phase.</a:t>
                      </a:r>
                      <a:endParaRPr lang="en-ZA" sz="2200" dirty="0" smtClean="0"/>
                    </a:p>
                  </a:txBody>
                  <a:tcPr/>
                </a:tc>
              </a:tr>
              <a:tr h="2150941">
                <a:tc vMerge="1">
                  <a:txBody>
                    <a:bodyPr/>
                    <a:lstStyle/>
                    <a:p>
                      <a:endParaRPr lang="en-ZA" sz="2400" b="1" dirty="0"/>
                    </a:p>
                  </a:txBody>
                  <a:tcPr/>
                </a:tc>
                <a:tc>
                  <a:txBody>
                    <a:bodyPr/>
                    <a:lstStyle/>
                    <a:p>
                      <a:pPr marL="0" marR="0" lvl="0" indent="0" algn="just">
                        <a:lnSpc>
                          <a:spcPct val="115000"/>
                        </a:lnSpc>
                        <a:spcBef>
                          <a:spcPts val="0"/>
                        </a:spcBef>
                        <a:spcAft>
                          <a:spcPts val="1000"/>
                        </a:spcAft>
                        <a:buFont typeface="+mj-lt"/>
                        <a:buNone/>
                        <a:tabLst>
                          <a:tab pos="228600" algn="l"/>
                          <a:tab pos="457200" algn="l"/>
                        </a:tabLst>
                      </a:pPr>
                      <a:r>
                        <a:rPr lang="en-ZA" sz="2400" b="1" dirty="0" smtClean="0">
                          <a:effectLst/>
                          <a:latin typeface="Arial Narrow" panose="020B0606020202030204" pitchFamily="34" charset="0"/>
                          <a:ea typeface="Calibri"/>
                          <a:cs typeface="Times New Roman"/>
                        </a:rPr>
                        <a:t>(b)</a:t>
                      </a:r>
                      <a:r>
                        <a:rPr lang="en-ZA" sz="2400" b="1" baseline="0" dirty="0" smtClean="0">
                          <a:effectLst/>
                          <a:latin typeface="Arial Narrow" panose="020B0606020202030204" pitchFamily="34" charset="0"/>
                          <a:ea typeface="Calibri"/>
                          <a:cs typeface="Times New Roman"/>
                        </a:rPr>
                        <a:t>  </a:t>
                      </a:r>
                      <a:r>
                        <a:rPr lang="en-ZA" sz="2400" b="1" dirty="0" smtClean="0">
                          <a:effectLst/>
                          <a:latin typeface="Arial Narrow" panose="020B0606020202030204" pitchFamily="34" charset="0"/>
                          <a:ea typeface="Calibri"/>
                          <a:cs typeface="Times New Roman"/>
                        </a:rPr>
                        <a:t>Summative Assessment at Grade 6.</a:t>
                      </a:r>
                      <a:endParaRPr lang="en-US" sz="2400" dirty="0" smtClean="0">
                        <a:effectLst/>
                        <a:latin typeface="Arial Narrow" panose="020B0606020202030204" pitchFamily="34" charset="0"/>
                        <a:ea typeface="Calibri"/>
                        <a:cs typeface="Times New Roman"/>
                      </a:endParaRPr>
                    </a:p>
                    <a:p>
                      <a:pPr marL="119063" indent="-119063"/>
                      <a:r>
                        <a:rPr lang="en-ZA" sz="2200" dirty="0" smtClean="0">
                          <a:effectLst/>
                          <a:latin typeface="Arial Narrow"/>
                          <a:ea typeface="Calibri"/>
                          <a:cs typeface="Times New Roman"/>
                        </a:rPr>
                        <a:t>- Conduct pilot study on system readiness at Grade 6 and Grade 9 for the assessment mark to contribute</a:t>
                      </a:r>
                      <a:r>
                        <a:rPr lang="en-ZA" sz="2200" baseline="0" dirty="0" smtClean="0">
                          <a:effectLst/>
                          <a:latin typeface="Arial Narrow"/>
                          <a:ea typeface="Calibri"/>
                          <a:cs typeface="Times New Roman"/>
                        </a:rPr>
                        <a:t> towards the </a:t>
                      </a:r>
                      <a:r>
                        <a:rPr lang="en-ZA" sz="2200" kern="1200" dirty="0" smtClean="0">
                          <a:solidFill>
                            <a:schemeClr val="dk1"/>
                          </a:solidFill>
                          <a:effectLst/>
                          <a:latin typeface="Arial Narrow" panose="020B0606020202030204" pitchFamily="34" charset="0"/>
                          <a:ea typeface="+mn-ea"/>
                          <a:cs typeface="+mn-cs"/>
                        </a:rPr>
                        <a:t>progression or promotion mark</a:t>
                      </a:r>
                      <a:r>
                        <a:rPr lang="en-ZA" sz="2200" dirty="0" smtClean="0">
                          <a:effectLst/>
                          <a:latin typeface="Arial Narrow" panose="020B0606020202030204" pitchFamily="34" charset="0"/>
                          <a:ea typeface="Calibri"/>
                          <a:cs typeface="Times New Roman"/>
                        </a:rPr>
                        <a:t>. </a:t>
                      </a:r>
                    </a:p>
                    <a:p>
                      <a:r>
                        <a:rPr lang="en-ZA" sz="2200" dirty="0" smtClean="0">
                          <a:effectLst/>
                          <a:latin typeface="Arial Narrow"/>
                          <a:ea typeface="Calibri"/>
                          <a:cs typeface="Times New Roman"/>
                        </a:rPr>
                        <a:t>- The pilot study will include marks upload through the SA-SAMS system. - Pilot study to take place in November 2018.</a:t>
                      </a:r>
                      <a:endParaRPr lang="en-ZA" sz="2200" dirty="0" smtClean="0"/>
                    </a:p>
                  </a:txBody>
                  <a:tcPr/>
                </a:tc>
              </a:tr>
              <a:tr h="1578466">
                <a:tc vMerge="1">
                  <a:txBody>
                    <a:bodyPr/>
                    <a:lstStyle/>
                    <a:p>
                      <a:endParaRPr lang="en-ZA" sz="2400" b="1" dirty="0"/>
                    </a:p>
                  </a:txBody>
                  <a:tcPr/>
                </a:tc>
                <a:tc>
                  <a:txBody>
                    <a:bodyPr/>
                    <a:lstStyle/>
                    <a:p>
                      <a:pPr marL="0" marR="0" lvl="0" indent="0" algn="just">
                        <a:lnSpc>
                          <a:spcPct val="115000"/>
                        </a:lnSpc>
                        <a:spcBef>
                          <a:spcPts val="0"/>
                        </a:spcBef>
                        <a:spcAft>
                          <a:spcPts val="1000"/>
                        </a:spcAft>
                        <a:buFont typeface="+mj-lt"/>
                        <a:buNone/>
                        <a:tabLst>
                          <a:tab pos="228600" algn="l"/>
                          <a:tab pos="457200" algn="l"/>
                        </a:tabLst>
                      </a:pPr>
                      <a:r>
                        <a:rPr lang="en-ZA" sz="2400" b="1" dirty="0" smtClean="0">
                          <a:effectLst/>
                          <a:latin typeface="Arial Narrow" panose="020B0606020202030204" pitchFamily="34" charset="0"/>
                          <a:ea typeface="Calibri"/>
                          <a:cs typeface="Times New Roman"/>
                        </a:rPr>
                        <a:t>(c)  Systemic Evaluation</a:t>
                      </a:r>
                      <a:endParaRPr lang="en-US" sz="2400" dirty="0" smtClean="0">
                        <a:effectLst/>
                        <a:latin typeface="Arial Narrow" panose="020B0606020202030204" pitchFamily="34" charset="0"/>
                        <a:ea typeface="Calibri"/>
                        <a:cs typeface="Times New Roman"/>
                      </a:endParaRPr>
                    </a:p>
                    <a:p>
                      <a:r>
                        <a:rPr lang="en-ZA" sz="2200" dirty="0" smtClean="0">
                          <a:effectLst/>
                          <a:latin typeface="Arial Narrow"/>
                          <a:ea typeface="Calibri"/>
                          <a:cs typeface="Times New Roman"/>
                        </a:rPr>
                        <a:t>Conduct systemic evaluation main study (first cycle) in the third</a:t>
                      </a:r>
                      <a:r>
                        <a:rPr lang="en-ZA" sz="2200" baseline="0" dirty="0" smtClean="0">
                          <a:effectLst/>
                          <a:latin typeface="Arial Narrow"/>
                          <a:ea typeface="Calibri"/>
                          <a:cs typeface="Times New Roman"/>
                        </a:rPr>
                        <a:t> term of 2018</a:t>
                      </a:r>
                      <a:r>
                        <a:rPr lang="en-ZA" sz="2200" dirty="0" smtClean="0">
                          <a:effectLst/>
                          <a:latin typeface="Arial Narrow"/>
                          <a:ea typeface="Calibri"/>
                          <a:cs typeface="Times New Roman"/>
                        </a:rPr>
                        <a:t>.</a:t>
                      </a:r>
                      <a:endParaRPr lang="en-ZA" sz="2200" dirty="0" smtClean="0"/>
                    </a:p>
                  </a:txBody>
                  <a:tcPr/>
                </a:tc>
              </a:tr>
            </a:tbl>
          </a:graphicData>
        </a:graphic>
      </p:graphicFrame>
      <p:sp>
        <p:nvSpPr>
          <p:cNvPr id="2" name="Rectangle 1"/>
          <p:cNvSpPr/>
          <p:nvPr/>
        </p:nvSpPr>
        <p:spPr>
          <a:xfrm>
            <a:off x="8880787" y="658137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46</a:t>
            </a:fld>
            <a:endParaRPr lang="en-US" sz="1200" b="1" dirty="0">
              <a:solidFill>
                <a:prstClr val="black"/>
              </a:solidFill>
            </a:endParaRPr>
          </a:p>
        </p:txBody>
      </p:sp>
    </p:spTree>
    <p:extLst>
      <p:ext uri="{BB962C8B-B14F-4D97-AF65-F5344CB8AC3E}">
        <p14:creationId xmlns:p14="http://schemas.microsoft.com/office/powerpoint/2010/main" xmlns="" val="302403886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endParaRPr lang="en-US" sz="2800" dirty="0" smtClean="0"/>
          </a:p>
          <a:p>
            <a:pPr marL="0" indent="0">
              <a:buNone/>
            </a:pPr>
            <a:endParaRPr lang="en-US" sz="2800" b="1"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3941019549"/>
              </p:ext>
            </p:extLst>
          </p:nvPr>
        </p:nvGraphicFramePr>
        <p:xfrm>
          <a:off x="107504" y="548681"/>
          <a:ext cx="8856984" cy="5922005"/>
        </p:xfrm>
        <a:graphic>
          <a:graphicData uri="http://schemas.openxmlformats.org/drawingml/2006/table">
            <a:tbl>
              <a:tblPr firstRow="1" bandRow="1">
                <a:tableStyleId>{93296810-A885-4BE3-A3E7-6D5BEEA58F35}</a:tableStyleId>
              </a:tblPr>
              <a:tblGrid>
                <a:gridCol w="1181738"/>
                <a:gridCol w="7675246"/>
              </a:tblGrid>
              <a:tr h="510336">
                <a:tc>
                  <a:txBody>
                    <a:bodyPr/>
                    <a:lstStyle/>
                    <a:p>
                      <a:r>
                        <a:rPr lang="en-ZA" sz="2800" dirty="0" smtClean="0">
                          <a:solidFill>
                            <a:schemeClr val="tx1"/>
                          </a:solidFill>
                        </a:rPr>
                        <a:t>YEAR</a:t>
                      </a:r>
                      <a:endParaRPr lang="en-ZA" sz="2800" dirty="0">
                        <a:solidFill>
                          <a:schemeClr val="tx1"/>
                        </a:solidFill>
                      </a:endParaRPr>
                    </a:p>
                  </a:txBody>
                  <a:tcPr/>
                </a:tc>
                <a:tc>
                  <a:txBody>
                    <a:bodyPr/>
                    <a:lstStyle/>
                    <a:p>
                      <a:r>
                        <a:rPr lang="en-ZA" sz="2800" dirty="0" smtClean="0">
                          <a:solidFill>
                            <a:schemeClr val="tx1"/>
                          </a:solidFill>
                        </a:rPr>
                        <a:t>ACTIVITY</a:t>
                      </a:r>
                      <a:endParaRPr lang="en-ZA" sz="2800" dirty="0">
                        <a:solidFill>
                          <a:schemeClr val="tx1"/>
                        </a:solidFill>
                      </a:endParaRPr>
                    </a:p>
                  </a:txBody>
                  <a:tcPr/>
                </a:tc>
              </a:tr>
              <a:tr h="1525798">
                <a:tc rowSpan="3">
                  <a:txBody>
                    <a:bodyPr/>
                    <a:lstStyle/>
                    <a:p>
                      <a:r>
                        <a:rPr lang="en-ZA" sz="2400" b="1" dirty="0" smtClean="0"/>
                        <a:t>2019</a:t>
                      </a:r>
                      <a:endParaRPr lang="en-ZA" sz="2400" b="1" dirty="0"/>
                    </a:p>
                  </a:txBody>
                  <a:tcPr/>
                </a:tc>
                <a:tc>
                  <a:txBody>
                    <a:bodyPr/>
                    <a:lstStyle/>
                    <a:p>
                      <a:pPr marL="342900" marR="0" lvl="0" indent="-342900" algn="just">
                        <a:lnSpc>
                          <a:spcPct val="115000"/>
                        </a:lnSpc>
                        <a:spcBef>
                          <a:spcPts val="0"/>
                        </a:spcBef>
                        <a:spcAft>
                          <a:spcPts val="1000"/>
                        </a:spcAft>
                        <a:buFont typeface="+mj-lt"/>
                        <a:buAutoNum type="alphaLcParenBoth"/>
                        <a:tabLst>
                          <a:tab pos="228600" algn="l"/>
                          <a:tab pos="457200" algn="l"/>
                        </a:tabLst>
                      </a:pPr>
                      <a:r>
                        <a:rPr lang="en-ZA" sz="2400" b="1" dirty="0" smtClean="0">
                          <a:effectLst/>
                          <a:latin typeface="Arial Narrow" panose="020B0606020202030204" pitchFamily="34" charset="0"/>
                          <a:ea typeface="Calibri"/>
                          <a:cs typeface="Times New Roman"/>
                        </a:rPr>
                        <a:t> Diagnostic Assessment</a:t>
                      </a:r>
                      <a:endParaRPr lang="en-US" sz="2400" dirty="0" smtClean="0">
                        <a:effectLst/>
                        <a:latin typeface="Arial Narrow" panose="020B0606020202030204" pitchFamily="34" charset="0"/>
                        <a:ea typeface="Calibri"/>
                        <a:cs typeface="Times New Roman"/>
                      </a:endParaRPr>
                    </a:p>
                    <a:p>
                      <a:r>
                        <a:rPr lang="en-ZA" sz="2200" dirty="0" smtClean="0">
                          <a:effectLst/>
                          <a:latin typeface="Arial Narrow"/>
                          <a:ea typeface="Calibri"/>
                          <a:cs typeface="Times New Roman"/>
                        </a:rPr>
                        <a:t>TARMII assessment items and diagnostics upgraded. TARMII system</a:t>
                      </a:r>
                      <a:r>
                        <a:rPr lang="en-ZA" sz="2200" baseline="0" dirty="0" smtClean="0">
                          <a:effectLst/>
                          <a:latin typeface="Arial Narrow"/>
                          <a:ea typeface="Calibri"/>
                          <a:cs typeface="Times New Roman"/>
                        </a:rPr>
                        <a:t> web-based application implemented (Jan-March 2019)</a:t>
                      </a:r>
                      <a:r>
                        <a:rPr lang="en-ZA" sz="2200" dirty="0" smtClean="0">
                          <a:effectLst/>
                          <a:latin typeface="Arial Narrow"/>
                          <a:ea typeface="Calibri"/>
                          <a:cs typeface="Times New Roman"/>
                        </a:rPr>
                        <a:t>.</a:t>
                      </a:r>
                      <a:endParaRPr lang="en-ZA" sz="2200" dirty="0" smtClean="0"/>
                    </a:p>
                  </a:txBody>
                  <a:tcPr/>
                </a:tc>
              </a:tr>
              <a:tr h="1910211">
                <a:tc vMerge="1">
                  <a:txBody>
                    <a:bodyPr/>
                    <a:lstStyle/>
                    <a:p>
                      <a:endParaRPr lang="en-ZA" sz="2400" b="1" dirty="0"/>
                    </a:p>
                  </a:txBody>
                  <a:tcPr/>
                </a:tc>
                <a:tc>
                  <a:txBody>
                    <a:bodyPr/>
                    <a:lstStyle/>
                    <a:p>
                      <a:pPr marL="0" marR="0" lvl="0" indent="0" algn="just">
                        <a:lnSpc>
                          <a:spcPct val="115000"/>
                        </a:lnSpc>
                        <a:spcBef>
                          <a:spcPts val="0"/>
                        </a:spcBef>
                        <a:spcAft>
                          <a:spcPts val="1000"/>
                        </a:spcAft>
                        <a:buFont typeface="+mj-lt"/>
                        <a:buNone/>
                        <a:tabLst>
                          <a:tab pos="228600" algn="l"/>
                          <a:tab pos="457200" algn="l"/>
                        </a:tabLst>
                      </a:pPr>
                      <a:r>
                        <a:rPr lang="en-ZA" sz="2400" b="1" dirty="0" smtClean="0">
                          <a:effectLst/>
                          <a:latin typeface="Arial Narrow" panose="020B0606020202030204" pitchFamily="34" charset="0"/>
                          <a:ea typeface="Calibri"/>
                          <a:cs typeface="Times New Roman"/>
                        </a:rPr>
                        <a:t>(b)  Summative Assessment at Grade 6.</a:t>
                      </a:r>
                      <a:endParaRPr lang="en-US" sz="2400" dirty="0" smtClean="0">
                        <a:effectLst/>
                        <a:latin typeface="Arial Narrow" panose="020B0606020202030204" pitchFamily="34" charset="0"/>
                        <a:ea typeface="Calibri"/>
                        <a:cs typeface="Times New Roman"/>
                      </a:endParaRPr>
                    </a:p>
                    <a:p>
                      <a:pPr marL="119063" marR="0" indent="-119063" algn="just">
                        <a:lnSpc>
                          <a:spcPct val="115000"/>
                        </a:lnSpc>
                        <a:spcBef>
                          <a:spcPts val="0"/>
                        </a:spcBef>
                        <a:spcAft>
                          <a:spcPts val="1000"/>
                        </a:spcAft>
                        <a:tabLst>
                          <a:tab pos="457200" algn="l"/>
                        </a:tabLst>
                      </a:pPr>
                      <a:r>
                        <a:rPr lang="en-ZA" sz="2000" dirty="0" smtClean="0">
                          <a:effectLst/>
                          <a:latin typeface="Arial Narrow"/>
                          <a:ea typeface="Calibri"/>
                          <a:cs typeface="Times New Roman"/>
                        </a:rPr>
                        <a:t>-</a:t>
                      </a:r>
                      <a:r>
                        <a:rPr lang="en-ZA" sz="2000" baseline="0" dirty="0" smtClean="0">
                          <a:effectLst/>
                          <a:latin typeface="Arial Narrow"/>
                          <a:ea typeface="Calibri"/>
                          <a:cs typeface="Times New Roman"/>
                        </a:rPr>
                        <a:t> </a:t>
                      </a:r>
                      <a:r>
                        <a:rPr lang="en-ZA" sz="2200" dirty="0" smtClean="0">
                          <a:effectLst/>
                          <a:latin typeface="Arial Narrow" panose="020B0606020202030204" pitchFamily="34" charset="0"/>
                          <a:ea typeface="Calibri"/>
                          <a:cs typeface="Times New Roman"/>
                        </a:rPr>
                        <a:t>Conduct Summative Assessment at Grade 6 in November 2019  (Grade 9 added a year later). </a:t>
                      </a:r>
                      <a:endParaRPr lang="en-US" sz="2200" dirty="0" smtClean="0">
                        <a:effectLst/>
                        <a:latin typeface="Arial Narrow" panose="020B0606020202030204" pitchFamily="34" charset="0"/>
                        <a:ea typeface="Calibri"/>
                        <a:cs typeface="Times New Roman"/>
                      </a:endParaRPr>
                    </a:p>
                    <a:p>
                      <a:pPr marL="119063" indent="-119063"/>
                      <a:r>
                        <a:rPr lang="en-ZA" sz="2200" dirty="0" smtClean="0">
                          <a:effectLst/>
                          <a:latin typeface="Arial Narrow" panose="020B0606020202030204" pitchFamily="34" charset="0"/>
                          <a:ea typeface="Calibri"/>
                          <a:cs typeface="Times New Roman"/>
                        </a:rPr>
                        <a:t>- Produce a national report on grade specific competencies at Grade 6 (Dec 2019 - Jan 2020)</a:t>
                      </a:r>
                      <a:endParaRPr lang="en-ZA" sz="2200" dirty="0" smtClean="0">
                        <a:latin typeface="Arial Narrow" panose="020B0606020202030204" pitchFamily="34" charset="0"/>
                      </a:endParaRPr>
                    </a:p>
                  </a:txBody>
                  <a:tcPr/>
                </a:tc>
              </a:tr>
              <a:tr h="1670279">
                <a:tc vMerge="1">
                  <a:txBody>
                    <a:bodyPr/>
                    <a:lstStyle/>
                    <a:p>
                      <a:endParaRPr lang="en-ZA" sz="2400" b="1" dirty="0"/>
                    </a:p>
                  </a:txBody>
                  <a:tcPr/>
                </a:tc>
                <a:tc>
                  <a:txBody>
                    <a:bodyPr/>
                    <a:lstStyle/>
                    <a:p>
                      <a:pPr marL="0" marR="0" lvl="0" indent="0" algn="just">
                        <a:lnSpc>
                          <a:spcPct val="115000"/>
                        </a:lnSpc>
                        <a:spcBef>
                          <a:spcPts val="0"/>
                        </a:spcBef>
                        <a:spcAft>
                          <a:spcPts val="1000"/>
                        </a:spcAft>
                        <a:buFont typeface="+mj-lt"/>
                        <a:buNone/>
                        <a:tabLst>
                          <a:tab pos="228600" algn="l"/>
                          <a:tab pos="457200" algn="l"/>
                        </a:tabLst>
                      </a:pPr>
                      <a:r>
                        <a:rPr lang="en-ZA" sz="2400" b="1" dirty="0" smtClean="0">
                          <a:effectLst/>
                          <a:latin typeface="Arial Narrow" panose="020B0606020202030204" pitchFamily="34" charset="0"/>
                          <a:ea typeface="Calibri"/>
                          <a:cs typeface="Times New Roman"/>
                        </a:rPr>
                        <a:t>(c)  Systemic Evaluation</a:t>
                      </a:r>
                      <a:endParaRPr lang="en-US" sz="2400" dirty="0" smtClean="0">
                        <a:effectLst/>
                        <a:latin typeface="Arial Narrow" panose="020B0606020202030204" pitchFamily="34" charset="0"/>
                        <a:ea typeface="Calibri"/>
                        <a:cs typeface="Times New Roman"/>
                      </a:endParaRPr>
                    </a:p>
                    <a:p>
                      <a:r>
                        <a:rPr lang="en-ZA" sz="2200" dirty="0" smtClean="0">
                          <a:effectLst/>
                          <a:latin typeface="Arial Narrow"/>
                          <a:ea typeface="Calibri"/>
                          <a:cs typeface="Times New Roman"/>
                        </a:rPr>
                        <a:t>Generate national, district and diagnostic systemic evaluation reports on</a:t>
                      </a:r>
                      <a:r>
                        <a:rPr lang="en-ZA" sz="2200" baseline="0" dirty="0" smtClean="0">
                          <a:effectLst/>
                          <a:latin typeface="Arial Narrow"/>
                          <a:ea typeface="Calibri"/>
                          <a:cs typeface="Times New Roman"/>
                        </a:rPr>
                        <a:t> Grades 3, 6 and 9 (June 2019)</a:t>
                      </a:r>
                      <a:r>
                        <a:rPr lang="en-ZA" sz="2200" dirty="0" smtClean="0">
                          <a:effectLst/>
                          <a:latin typeface="Arial Narrow"/>
                          <a:ea typeface="Calibri"/>
                          <a:cs typeface="Times New Roman"/>
                        </a:rPr>
                        <a:t>.</a:t>
                      </a:r>
                      <a:endParaRPr lang="en-ZA" sz="2200" dirty="0" smtClean="0"/>
                    </a:p>
                  </a:txBody>
                  <a:tcPr/>
                </a:tc>
              </a:tr>
            </a:tbl>
          </a:graphicData>
        </a:graphic>
      </p:graphicFrame>
      <p:sp>
        <p:nvSpPr>
          <p:cNvPr id="2" name="Rectangle 1"/>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47</a:t>
            </a:fld>
            <a:endParaRPr lang="en-US" sz="1200" b="1" dirty="0">
              <a:solidFill>
                <a:prstClr val="black"/>
              </a:solidFill>
            </a:endParaRPr>
          </a:p>
        </p:txBody>
      </p:sp>
    </p:spTree>
    <p:extLst>
      <p:ext uri="{BB962C8B-B14F-4D97-AF65-F5344CB8AC3E}">
        <p14:creationId xmlns:p14="http://schemas.microsoft.com/office/powerpoint/2010/main" xmlns="" val="7544415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988840"/>
            <a:ext cx="8496944" cy="2016224"/>
          </a:xfrm>
        </p:spPr>
        <p:txBody>
          <a:bodyPr>
            <a:normAutofit/>
          </a:bodyPr>
          <a:lstStyle/>
          <a:p>
            <a:r>
              <a:rPr lang="en-US" sz="4800" b="1" dirty="0" smtClean="0">
                <a:latin typeface="Arial Narrow" pitchFamily="34" charset="0"/>
                <a:cs typeface="Arial" panose="020B0604020202020204" pitchFamily="34" charset="0"/>
              </a:rPr>
              <a:t>Response of Teacher Unions </a:t>
            </a:r>
            <a:endParaRPr lang="en-US" sz="4800" b="1" dirty="0">
              <a:latin typeface="Arial Narrow" pitchFamily="34" charset="0"/>
              <a:cs typeface="Arial" panose="020B0604020202020204" pitchFamily="34" charset="0"/>
            </a:endParaRPr>
          </a:p>
        </p:txBody>
      </p:sp>
      <p:sp>
        <p:nvSpPr>
          <p:cNvPr id="3" name="Rectangle 2"/>
          <p:cNvSpPr/>
          <p:nvPr/>
        </p:nvSpPr>
        <p:spPr>
          <a:xfrm>
            <a:off x="8880786" y="6572824"/>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48</a:t>
            </a:fld>
            <a:endParaRPr lang="en-US" sz="1200" b="1" dirty="0">
              <a:solidFill>
                <a:prstClr val="black"/>
              </a:solidFill>
            </a:endParaRPr>
          </a:p>
        </p:txBody>
      </p:sp>
    </p:spTree>
    <p:extLst>
      <p:ext uri="{BB962C8B-B14F-4D97-AF65-F5344CB8AC3E}">
        <p14:creationId xmlns:p14="http://schemas.microsoft.com/office/powerpoint/2010/main" xmlns="" val="16889578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5"/>
            <a:ext cx="8229600" cy="720079"/>
          </a:xfrm>
        </p:spPr>
        <p:txBody>
          <a:bodyPr>
            <a:normAutofit/>
          </a:bodyPr>
          <a:lstStyle/>
          <a:p>
            <a:r>
              <a:rPr lang="en-US" sz="3600" b="1" dirty="0" smtClean="0">
                <a:solidFill>
                  <a:schemeClr val="accent2">
                    <a:lumMod val="75000"/>
                  </a:schemeClr>
                </a:solidFill>
                <a:latin typeface="Arial Narrow" pitchFamily="34" charset="0"/>
              </a:rPr>
              <a:t>ENGAGEMENT WITH UNIONS</a:t>
            </a:r>
            <a:endParaRPr lang="en-US" sz="3600" b="1" dirty="0">
              <a:solidFill>
                <a:schemeClr val="accent2">
                  <a:lumMod val="75000"/>
                </a:schemeClr>
              </a:solidFill>
              <a:latin typeface="Arial Narrow" pitchFamily="34" charset="0"/>
            </a:endParaRPr>
          </a:p>
        </p:txBody>
      </p:sp>
      <p:sp>
        <p:nvSpPr>
          <p:cNvPr id="4" name="Content Placeholder 3"/>
          <p:cNvSpPr>
            <a:spLocks noGrp="1"/>
          </p:cNvSpPr>
          <p:nvPr>
            <p:ph idx="1"/>
          </p:nvPr>
        </p:nvSpPr>
        <p:spPr>
          <a:xfrm>
            <a:off x="251520" y="908720"/>
            <a:ext cx="8784976" cy="5616624"/>
          </a:xfrm>
        </p:spPr>
        <p:txBody>
          <a:bodyPr/>
          <a:lstStyle/>
          <a:p>
            <a:pPr marL="457200" indent="-457200" algn="just">
              <a:buFont typeface="+mj-lt"/>
              <a:buAutoNum type="alphaLcParenR"/>
            </a:pPr>
            <a:r>
              <a:rPr lang="en-GB" sz="2400" dirty="0">
                <a:latin typeface="Arial Narrow" pitchFamily="34" charset="0"/>
              </a:rPr>
              <a:t>Following the impasse between teacher unions and the Department of Basic Education (DBE) in September 2015, all parties agreed that a task team be established to review the current model of </a:t>
            </a:r>
            <a:r>
              <a:rPr lang="en-GB" sz="2400" dirty="0" smtClean="0">
                <a:latin typeface="Arial Narrow" pitchFamily="34" charset="0"/>
              </a:rPr>
              <a:t>ANA.</a:t>
            </a:r>
          </a:p>
          <a:p>
            <a:pPr marL="228600" indent="-228600" algn="just">
              <a:buFont typeface="+mj-lt"/>
              <a:buAutoNum type="alphaLcParenR"/>
            </a:pPr>
            <a:endParaRPr lang="en-GB" sz="1200" dirty="0" smtClean="0">
              <a:latin typeface="Arial Narrow" pitchFamily="34" charset="0"/>
            </a:endParaRPr>
          </a:p>
          <a:p>
            <a:pPr marL="457200" indent="-457200" algn="just">
              <a:buFont typeface="+mj-lt"/>
              <a:buAutoNum type="alphaLcParenR"/>
            </a:pPr>
            <a:r>
              <a:rPr lang="en-GB" sz="2400" dirty="0">
                <a:latin typeface="Arial Narrow" pitchFamily="34" charset="0"/>
              </a:rPr>
              <a:t>The task team </a:t>
            </a:r>
            <a:r>
              <a:rPr lang="en-GB" sz="2400" dirty="0" smtClean="0">
                <a:latin typeface="Arial Narrow" pitchFamily="34" charset="0"/>
              </a:rPr>
              <a:t>comprised </a:t>
            </a:r>
            <a:r>
              <a:rPr lang="en-GB" sz="2400" dirty="0">
                <a:latin typeface="Arial Narrow" pitchFamily="34" charset="0"/>
              </a:rPr>
              <a:t>officials from five teacher unions (SADTU, NAPTOSA, SAOU, PEU and NATU) and the </a:t>
            </a:r>
            <a:r>
              <a:rPr lang="en-GB" sz="2400" dirty="0" smtClean="0">
                <a:latin typeface="Arial Narrow" pitchFamily="34" charset="0"/>
              </a:rPr>
              <a:t>DBE.</a:t>
            </a:r>
          </a:p>
          <a:p>
            <a:pPr marL="228600" indent="-228600" algn="just">
              <a:buFont typeface="+mj-lt"/>
              <a:buAutoNum type="alphaLcParenR"/>
            </a:pPr>
            <a:endParaRPr lang="en-GB" sz="1200" dirty="0" smtClean="0">
              <a:latin typeface="Arial Narrow" pitchFamily="34" charset="0"/>
            </a:endParaRPr>
          </a:p>
          <a:p>
            <a:pPr marL="457200" indent="-457200" algn="just">
              <a:buFont typeface="+mj-lt"/>
              <a:buAutoNum type="alphaLcParenR"/>
            </a:pPr>
            <a:r>
              <a:rPr lang="en-GB" sz="2400" dirty="0" smtClean="0">
                <a:latin typeface="Arial Narrow" pitchFamily="34" charset="0"/>
              </a:rPr>
              <a:t>A rich and robust dialogue on the re-design model ensued:</a:t>
            </a:r>
            <a:endParaRPr lang="en-GB" sz="2400" dirty="0">
              <a:latin typeface="Arial Narrow" pitchFamily="34" charset="0"/>
            </a:endParaRPr>
          </a:p>
          <a:p>
            <a:pPr lvl="1" algn="just"/>
            <a:r>
              <a:rPr lang="en-GB" sz="2000" dirty="0">
                <a:latin typeface="Arial Narrow" pitchFamily="34" charset="0"/>
              </a:rPr>
              <a:t>Between September 2015 and March 2016, the task team held 4 operational meetings, </a:t>
            </a:r>
            <a:endParaRPr lang="en-GB" sz="2000" dirty="0" smtClean="0">
              <a:latin typeface="Arial Narrow" pitchFamily="34" charset="0"/>
            </a:endParaRPr>
          </a:p>
          <a:p>
            <a:pPr lvl="1" algn="just"/>
            <a:r>
              <a:rPr lang="en-GB" sz="2000" dirty="0" smtClean="0">
                <a:latin typeface="Arial Narrow" pitchFamily="34" charset="0"/>
              </a:rPr>
              <a:t>a </a:t>
            </a:r>
            <a:r>
              <a:rPr lang="en-GB" sz="2000" dirty="0">
                <a:latin typeface="Arial Narrow" pitchFamily="34" charset="0"/>
              </a:rPr>
              <a:t>5-day working group session with nominated officials from each teacher union and the DBE, </a:t>
            </a:r>
            <a:endParaRPr lang="en-GB" sz="2000" dirty="0" smtClean="0">
              <a:latin typeface="Arial Narrow" pitchFamily="34" charset="0"/>
            </a:endParaRPr>
          </a:p>
          <a:p>
            <a:pPr lvl="1" algn="just"/>
            <a:r>
              <a:rPr lang="en-GB" sz="2000" dirty="0" smtClean="0">
                <a:latin typeface="Arial Narrow" pitchFamily="34" charset="0"/>
              </a:rPr>
              <a:t>1 </a:t>
            </a:r>
            <a:r>
              <a:rPr lang="en-GB" sz="2000" dirty="0">
                <a:latin typeface="Arial Narrow" pitchFamily="34" charset="0"/>
              </a:rPr>
              <a:t>academic seminar with invited academics, </a:t>
            </a:r>
            <a:r>
              <a:rPr lang="en-GB" sz="2000" dirty="0" smtClean="0">
                <a:latin typeface="Arial Narrow" pitchFamily="34" charset="0"/>
              </a:rPr>
              <a:t>and</a:t>
            </a:r>
          </a:p>
          <a:p>
            <a:pPr lvl="1" algn="just"/>
            <a:r>
              <a:rPr lang="en-GB" sz="2000" dirty="0" smtClean="0">
                <a:latin typeface="Arial Narrow" pitchFamily="34" charset="0"/>
              </a:rPr>
              <a:t>3 </a:t>
            </a:r>
            <a:r>
              <a:rPr lang="en-GB" sz="2000" dirty="0">
                <a:latin typeface="Arial Narrow" pitchFamily="34" charset="0"/>
              </a:rPr>
              <a:t>special meetings with two independent facilitators. </a:t>
            </a:r>
          </a:p>
          <a:p>
            <a:endParaRPr lang="en-GB" sz="2400" dirty="0" smtClean="0"/>
          </a:p>
          <a:p>
            <a:endParaRPr lang="en-GB" sz="2400" dirty="0" smtClean="0"/>
          </a:p>
          <a:p>
            <a:endParaRPr lang="en-US" dirty="0"/>
          </a:p>
        </p:txBody>
      </p:sp>
      <p:sp>
        <p:nvSpPr>
          <p:cNvPr id="3" name="Rectangle 2"/>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49</a:t>
            </a:fld>
            <a:endParaRPr lang="en-US" sz="1200" b="1" dirty="0">
              <a:solidFill>
                <a:prstClr val="black"/>
              </a:solidFill>
            </a:endParaRPr>
          </a:p>
        </p:txBody>
      </p:sp>
    </p:spTree>
    <p:extLst>
      <p:ext uri="{BB962C8B-B14F-4D97-AF65-F5344CB8AC3E}">
        <p14:creationId xmlns:p14="http://schemas.microsoft.com/office/powerpoint/2010/main" xmlns="" val="338537832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648072"/>
          </a:xfrm>
        </p:spPr>
        <p:txBody>
          <a:bodyPr>
            <a:normAutofit fontScale="90000"/>
          </a:bodyPr>
          <a:lstStyle/>
          <a:p>
            <a:r>
              <a:rPr lang="en-ZA" sz="4000" b="1" dirty="0" smtClean="0">
                <a:solidFill>
                  <a:schemeClr val="accent2">
                    <a:lumMod val="50000"/>
                  </a:schemeClr>
                </a:solidFill>
                <a:latin typeface="Arial Narrow" panose="020B0606020202030204" pitchFamily="34" charset="0"/>
              </a:rPr>
              <a:t>INTRODUCTION</a:t>
            </a:r>
            <a:endParaRPr lang="en-ZA" sz="4000" b="1" dirty="0">
              <a:solidFill>
                <a:schemeClr val="accent2">
                  <a:lumMod val="50000"/>
                </a:schemeClr>
              </a:solidFill>
              <a:latin typeface="Arial Narrow" panose="020B0606020202030204" pitchFamily="34" charset="0"/>
            </a:endParaRPr>
          </a:p>
        </p:txBody>
      </p:sp>
      <p:sp>
        <p:nvSpPr>
          <p:cNvPr id="3" name="Content Placeholder 2"/>
          <p:cNvSpPr>
            <a:spLocks noGrp="1"/>
          </p:cNvSpPr>
          <p:nvPr>
            <p:ph idx="1"/>
          </p:nvPr>
        </p:nvSpPr>
        <p:spPr>
          <a:xfrm>
            <a:off x="457200" y="764704"/>
            <a:ext cx="8229600" cy="5904656"/>
          </a:xfrm>
        </p:spPr>
        <p:txBody>
          <a:bodyPr>
            <a:normAutofit fontScale="92500" lnSpcReduction="20000"/>
          </a:bodyPr>
          <a:lstStyle/>
          <a:p>
            <a:pPr marL="514350" indent="-514350" algn="just">
              <a:lnSpc>
                <a:spcPct val="110000"/>
              </a:lnSpc>
              <a:spcBef>
                <a:spcPts val="0"/>
              </a:spcBef>
              <a:spcAft>
                <a:spcPts val="600"/>
              </a:spcAft>
              <a:buFont typeface="+mj-lt"/>
              <a:buAutoNum type="alphaLcParenR"/>
            </a:pPr>
            <a:r>
              <a:rPr lang="en-GB" sz="2800" dirty="0" smtClean="0">
                <a:latin typeface="Arial Narrow" panose="020B0606020202030204" pitchFamily="34" charset="0"/>
              </a:rPr>
              <a:t>The 2017 </a:t>
            </a:r>
            <a:r>
              <a:rPr lang="en-GB" sz="2800" dirty="0">
                <a:latin typeface="Arial Narrow" panose="020B0606020202030204" pitchFamily="34" charset="0"/>
              </a:rPr>
              <a:t>National Senior Certificate (NSC) Supplementary </a:t>
            </a:r>
            <a:r>
              <a:rPr lang="en-GB" sz="2800" dirty="0" smtClean="0">
                <a:latin typeface="Arial Narrow" panose="020B0606020202030204" pitchFamily="34" charset="0"/>
              </a:rPr>
              <a:t>Examination is considered a second sitting of the 2016 NSC examinations.</a:t>
            </a:r>
          </a:p>
          <a:p>
            <a:pPr marL="514350" indent="-514350" algn="just">
              <a:lnSpc>
                <a:spcPct val="110000"/>
              </a:lnSpc>
              <a:spcBef>
                <a:spcPts val="0"/>
              </a:spcBef>
              <a:spcAft>
                <a:spcPts val="600"/>
              </a:spcAft>
              <a:buFont typeface="+mj-lt"/>
              <a:buAutoNum type="alphaLcParenR"/>
            </a:pPr>
            <a:r>
              <a:rPr lang="en-GB" sz="2800" dirty="0" smtClean="0">
                <a:latin typeface="Arial Narrow" panose="020B0606020202030204" pitchFamily="34" charset="0"/>
              </a:rPr>
              <a:t>Therefore, a consolidation of the performance in the November 2016 and 2017 Supplementary examinations, provides a complete picture of the performance of the Class of 2016.</a:t>
            </a:r>
          </a:p>
          <a:p>
            <a:pPr marL="514350" indent="-514350" algn="just">
              <a:lnSpc>
                <a:spcPct val="110000"/>
              </a:lnSpc>
              <a:spcBef>
                <a:spcPts val="0"/>
              </a:spcBef>
              <a:spcAft>
                <a:spcPts val="600"/>
              </a:spcAft>
              <a:buFont typeface="+mj-lt"/>
              <a:buAutoNum type="alphaLcParenR"/>
            </a:pPr>
            <a:r>
              <a:rPr lang="en-GB" sz="2800" dirty="0" smtClean="0">
                <a:latin typeface="Arial Narrow" panose="020B0606020202030204" pitchFamily="34" charset="0"/>
              </a:rPr>
              <a:t>The supplementary examinations </a:t>
            </a:r>
            <a:r>
              <a:rPr lang="en-GB" sz="2800" dirty="0">
                <a:latin typeface="Arial Narrow" panose="020B0606020202030204" pitchFamily="34" charset="0"/>
              </a:rPr>
              <a:t>commenced on Wednesday, </a:t>
            </a:r>
            <a:r>
              <a:rPr lang="en-GB" sz="2800" dirty="0" smtClean="0">
                <a:latin typeface="Arial Narrow" panose="020B0606020202030204" pitchFamily="34" charset="0"/>
              </a:rPr>
              <a:t>22 </a:t>
            </a:r>
            <a:r>
              <a:rPr lang="en-GB" sz="2800" dirty="0">
                <a:latin typeface="Arial Narrow" panose="020B0606020202030204" pitchFamily="34" charset="0"/>
              </a:rPr>
              <a:t>February </a:t>
            </a:r>
            <a:r>
              <a:rPr lang="en-GB" sz="2800" dirty="0" smtClean="0">
                <a:latin typeface="Arial Narrow" panose="020B0606020202030204" pitchFamily="34" charset="0"/>
              </a:rPr>
              <a:t>2017 </a:t>
            </a:r>
            <a:r>
              <a:rPr lang="en-GB" sz="2800" dirty="0">
                <a:latin typeface="Arial Narrow" panose="020B0606020202030204" pitchFamily="34" charset="0"/>
              </a:rPr>
              <a:t>and </a:t>
            </a:r>
            <a:r>
              <a:rPr lang="en-US" sz="2800" dirty="0">
                <a:latin typeface="Arial Narrow" panose="020B0606020202030204" pitchFamily="34" charset="0"/>
              </a:rPr>
              <a:t>terminated on </a:t>
            </a:r>
            <a:r>
              <a:rPr lang="en-US" sz="2800" dirty="0" smtClean="0">
                <a:latin typeface="Arial Narrow" panose="020B0606020202030204" pitchFamily="34" charset="0"/>
              </a:rPr>
              <a:t>Friday</a:t>
            </a:r>
            <a:r>
              <a:rPr lang="en-US" sz="2800" dirty="0">
                <a:latin typeface="Arial Narrow" panose="020B0606020202030204" pitchFamily="34" charset="0"/>
              </a:rPr>
              <a:t>, </a:t>
            </a:r>
            <a:r>
              <a:rPr lang="en-US" sz="2800" dirty="0" smtClean="0">
                <a:latin typeface="Arial Narrow" panose="020B0606020202030204" pitchFamily="34" charset="0"/>
              </a:rPr>
              <a:t>31 </a:t>
            </a:r>
            <a:r>
              <a:rPr lang="en-GB" sz="2800" dirty="0">
                <a:latin typeface="Arial Narrow" panose="020B0606020202030204" pitchFamily="34" charset="0"/>
              </a:rPr>
              <a:t>March </a:t>
            </a:r>
            <a:r>
              <a:rPr lang="en-GB" sz="2800" dirty="0" smtClean="0">
                <a:latin typeface="Arial Narrow" panose="020B0606020202030204" pitchFamily="34" charset="0"/>
              </a:rPr>
              <a:t>2017.</a:t>
            </a:r>
          </a:p>
          <a:p>
            <a:pPr marL="514350" indent="-514350" algn="just">
              <a:lnSpc>
                <a:spcPct val="110000"/>
              </a:lnSpc>
              <a:spcBef>
                <a:spcPts val="0"/>
              </a:spcBef>
              <a:spcAft>
                <a:spcPts val="600"/>
              </a:spcAft>
              <a:buFont typeface="+mj-lt"/>
              <a:buAutoNum type="alphaLcParenR"/>
            </a:pPr>
            <a:r>
              <a:rPr lang="en-GB" sz="2800" dirty="0" smtClean="0">
                <a:latin typeface="Arial Narrow" panose="020B0606020202030204" pitchFamily="34" charset="0"/>
              </a:rPr>
              <a:t>The supplementary examinations allows candidates who did not meet the NSC requirements  by 1-3 subjects, a second chance.</a:t>
            </a:r>
          </a:p>
          <a:p>
            <a:pPr marL="514350" indent="-514350" algn="just">
              <a:lnSpc>
                <a:spcPct val="110000"/>
              </a:lnSpc>
              <a:spcBef>
                <a:spcPts val="0"/>
              </a:spcBef>
              <a:spcAft>
                <a:spcPts val="600"/>
              </a:spcAft>
              <a:buFont typeface="+mj-lt"/>
              <a:buAutoNum type="alphaLcParenR"/>
            </a:pPr>
            <a:r>
              <a:rPr lang="en-GB" sz="2800" dirty="0" smtClean="0">
                <a:latin typeface="Arial Narrow" panose="020B0606020202030204" pitchFamily="34" charset="0"/>
              </a:rPr>
              <a:t>The </a:t>
            </a:r>
            <a:r>
              <a:rPr lang="en-GB" sz="2800" dirty="0">
                <a:latin typeface="Arial Narrow" panose="020B0606020202030204" pitchFamily="34" charset="0"/>
              </a:rPr>
              <a:t>Supplementary </a:t>
            </a:r>
            <a:r>
              <a:rPr lang="en-GB" sz="2800" dirty="0" smtClean="0">
                <a:latin typeface="Arial Narrow" panose="020B0606020202030204" pitchFamily="34" charset="0"/>
              </a:rPr>
              <a:t>Examinations were successfully administered across all PEDs.</a:t>
            </a:r>
          </a:p>
          <a:p>
            <a:pPr marL="0" indent="0" algn="just">
              <a:spcBef>
                <a:spcPts val="0"/>
              </a:spcBef>
              <a:buNone/>
            </a:pPr>
            <a:endParaRPr lang="en-ZA" sz="2800" dirty="0">
              <a:latin typeface="Arial Narrow" panose="020B0606020202030204" pitchFamily="34" charset="0"/>
            </a:endParaRPr>
          </a:p>
        </p:txBody>
      </p:sp>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5</a:t>
            </a:fld>
            <a:endParaRPr lang="en-US" sz="1200" b="1" dirty="0">
              <a:solidFill>
                <a:prstClr val="black"/>
              </a:solidFill>
            </a:endParaRPr>
          </a:p>
        </p:txBody>
      </p:sp>
    </p:spTree>
    <p:extLst>
      <p:ext uri="{BB962C8B-B14F-4D97-AF65-F5344CB8AC3E}">
        <p14:creationId xmlns:p14="http://schemas.microsoft.com/office/powerpoint/2010/main" xmlns="" val="212238821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80920" cy="908720"/>
          </a:xfrm>
        </p:spPr>
        <p:txBody>
          <a:bodyPr>
            <a:normAutofit/>
          </a:bodyPr>
          <a:lstStyle/>
          <a:p>
            <a:r>
              <a:rPr lang="en-US" sz="3600" b="1" dirty="0" smtClean="0">
                <a:solidFill>
                  <a:schemeClr val="accent2">
                    <a:lumMod val="75000"/>
                  </a:schemeClr>
                </a:solidFill>
                <a:latin typeface="Arial Narrow" pitchFamily="34" charset="0"/>
              </a:rPr>
              <a:t>RESPONSE OF THE UNIONS</a:t>
            </a:r>
            <a:endParaRPr lang="en-US" sz="3600" b="1" dirty="0">
              <a:solidFill>
                <a:schemeClr val="accent2">
                  <a:lumMod val="75000"/>
                </a:schemeClr>
              </a:solidFill>
              <a:latin typeface="Arial Narrow" pitchFamily="34" charset="0"/>
            </a:endParaRPr>
          </a:p>
        </p:txBody>
      </p:sp>
      <p:sp>
        <p:nvSpPr>
          <p:cNvPr id="3" name="Content Placeholder 2"/>
          <p:cNvSpPr>
            <a:spLocks noGrp="1"/>
          </p:cNvSpPr>
          <p:nvPr>
            <p:ph idx="1"/>
          </p:nvPr>
        </p:nvSpPr>
        <p:spPr>
          <a:xfrm>
            <a:off x="323528" y="764704"/>
            <a:ext cx="8496944" cy="5400600"/>
          </a:xfrm>
        </p:spPr>
        <p:txBody>
          <a:bodyPr>
            <a:normAutofit fontScale="85000" lnSpcReduction="20000"/>
          </a:bodyPr>
          <a:lstStyle/>
          <a:p>
            <a:pPr marL="514350" indent="-514350" algn="just" defTabSz="714375">
              <a:spcBef>
                <a:spcPts val="1800"/>
              </a:spcBef>
              <a:buAutoNum type="alphaLcParenR"/>
            </a:pPr>
            <a:r>
              <a:rPr lang="en-US" sz="2800" dirty="0" smtClean="0">
                <a:latin typeface="Arial Narrow" pitchFamily="34" charset="0"/>
              </a:rPr>
              <a:t>The systemic evaluation (SE) tier is supported by the Unions. The details of implementing the SE model will be finalised by the end of June 2017.</a:t>
            </a:r>
          </a:p>
          <a:p>
            <a:pPr marL="514350" indent="-514350" algn="just" defTabSz="714375">
              <a:spcBef>
                <a:spcPts val="1800"/>
              </a:spcBef>
              <a:buAutoNum type="alphaLcParenR"/>
            </a:pPr>
            <a:r>
              <a:rPr lang="en-US" sz="2800" dirty="0" smtClean="0">
                <a:latin typeface="Arial Narrow" pitchFamily="34" charset="0"/>
              </a:rPr>
              <a:t>There was principle support for the diagnostic tier, but there were reservations that diagnostic assessment may lead to additional layering of assessment at the classroom level.</a:t>
            </a:r>
          </a:p>
          <a:p>
            <a:pPr marL="514350" indent="-514350" algn="just" defTabSz="714375">
              <a:spcBef>
                <a:spcPts val="1800"/>
              </a:spcBef>
              <a:buAutoNum type="alphaLcParenR"/>
            </a:pPr>
            <a:r>
              <a:rPr lang="en-US" sz="2800" dirty="0" smtClean="0">
                <a:latin typeface="Arial Narrow" pitchFamily="34" charset="0"/>
              </a:rPr>
              <a:t>Summative assessment was not supported, given that it appeared to resemble ANA.</a:t>
            </a:r>
          </a:p>
          <a:p>
            <a:pPr marL="514350" indent="-514350" algn="just" defTabSz="714375">
              <a:spcBef>
                <a:spcPts val="1800"/>
              </a:spcBef>
              <a:buAutoNum type="alphaLcParenR"/>
            </a:pPr>
            <a:r>
              <a:rPr lang="en-US" sz="2800" dirty="0" smtClean="0">
                <a:latin typeface="Arial Narrow" pitchFamily="34" charset="0"/>
              </a:rPr>
              <a:t>Unions also expressed concern about the assessment overload in schools due to common examinations and tests.</a:t>
            </a:r>
          </a:p>
          <a:p>
            <a:pPr marL="514350" indent="-514350" algn="just" defTabSz="714375">
              <a:spcBef>
                <a:spcPts val="1800"/>
              </a:spcBef>
              <a:buAutoNum type="alphaLcParenR"/>
            </a:pPr>
            <a:r>
              <a:rPr lang="en-US" sz="2800" dirty="0" smtClean="0">
                <a:latin typeface="Arial Narrow" pitchFamily="34" charset="0"/>
              </a:rPr>
              <a:t>Unions also opposed to outsourcing of certain assessment functions, relating to specific assessment forms to assessment agencies/institutions  </a:t>
            </a:r>
          </a:p>
          <a:p>
            <a:pPr marL="514350" indent="-514350" algn="just" defTabSz="714375">
              <a:spcBef>
                <a:spcPts val="1800"/>
              </a:spcBef>
              <a:buFont typeface="Arial" panose="020B0604020202020204" pitchFamily="34" charset="0"/>
              <a:buAutoNum type="alphaLcParenR"/>
            </a:pPr>
            <a:r>
              <a:rPr lang="en-US" sz="2800" dirty="0">
                <a:latin typeface="Arial Narrow" pitchFamily="34" charset="0"/>
              </a:rPr>
              <a:t>Need for greater teacher development relating to assessment.</a:t>
            </a:r>
          </a:p>
          <a:p>
            <a:pPr marL="514350" indent="-514350" algn="just" defTabSz="714375">
              <a:spcBef>
                <a:spcPts val="1800"/>
              </a:spcBef>
              <a:buAutoNum type="alphaLcParenR"/>
            </a:pPr>
            <a:endParaRPr lang="en-US" sz="2800" dirty="0" smtClean="0">
              <a:latin typeface="Arial Narrow" pitchFamily="34" charset="0"/>
            </a:endParaRPr>
          </a:p>
          <a:p>
            <a:pPr marL="514350" indent="-514350" algn="just" defTabSz="714375">
              <a:buAutoNum type="alphaLcParenR"/>
            </a:pPr>
            <a:endParaRPr lang="en-US" sz="2800" dirty="0" smtClean="0">
              <a:latin typeface="Arial Narrow" pitchFamily="34" charset="0"/>
            </a:endParaRPr>
          </a:p>
        </p:txBody>
      </p:sp>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50</a:t>
            </a:fld>
            <a:endParaRPr lang="en-US" sz="1200" b="1" dirty="0">
              <a:solidFill>
                <a:prstClr val="black"/>
              </a:solidFill>
            </a:endParaRPr>
          </a:p>
        </p:txBody>
      </p:sp>
    </p:spTree>
    <p:extLst>
      <p:ext uri="{BB962C8B-B14F-4D97-AF65-F5344CB8AC3E}">
        <p14:creationId xmlns:p14="http://schemas.microsoft.com/office/powerpoint/2010/main" xmlns="" val="14467365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988840"/>
            <a:ext cx="8496944" cy="2016224"/>
          </a:xfrm>
        </p:spPr>
        <p:txBody>
          <a:bodyPr>
            <a:normAutofit/>
          </a:bodyPr>
          <a:lstStyle/>
          <a:p>
            <a:r>
              <a:rPr lang="en-US" sz="4800" b="1" dirty="0" smtClean="0">
                <a:latin typeface="Arial Narrow" pitchFamily="34" charset="0"/>
                <a:cs typeface="Arial" panose="020B0604020202020204" pitchFamily="34" charset="0"/>
              </a:rPr>
              <a:t>Roundtable on assessment </a:t>
            </a:r>
            <a:endParaRPr lang="en-US" sz="4800" b="1" dirty="0">
              <a:latin typeface="Arial Narrow" pitchFamily="34" charset="0"/>
              <a:cs typeface="Arial" panose="020B0604020202020204" pitchFamily="34" charset="0"/>
            </a:endParaRPr>
          </a:p>
        </p:txBody>
      </p:sp>
      <p:sp>
        <p:nvSpPr>
          <p:cNvPr id="3" name="Rectangle 2"/>
          <p:cNvSpPr/>
          <p:nvPr/>
        </p:nvSpPr>
        <p:spPr>
          <a:xfrm>
            <a:off x="8868600" y="658137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51</a:t>
            </a:fld>
            <a:endParaRPr lang="en-US" sz="1200" b="1" dirty="0">
              <a:solidFill>
                <a:prstClr val="black"/>
              </a:solidFill>
            </a:endParaRPr>
          </a:p>
        </p:txBody>
      </p:sp>
    </p:spTree>
    <p:extLst>
      <p:ext uri="{BB962C8B-B14F-4D97-AF65-F5344CB8AC3E}">
        <p14:creationId xmlns:p14="http://schemas.microsoft.com/office/powerpoint/2010/main" xmlns="" val="385550537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562073"/>
          </a:xfrm>
        </p:spPr>
        <p:txBody>
          <a:bodyPr>
            <a:noAutofit/>
          </a:bodyPr>
          <a:lstStyle/>
          <a:p>
            <a:r>
              <a:rPr lang="en-US" sz="3600" b="1" dirty="0" smtClean="0">
                <a:solidFill>
                  <a:schemeClr val="accent2">
                    <a:lumMod val="75000"/>
                  </a:schemeClr>
                </a:solidFill>
                <a:latin typeface="Arial Narrow" pitchFamily="34" charset="0"/>
              </a:rPr>
              <a:t>CONSULTATION WITH EXPERTS</a:t>
            </a:r>
            <a:endParaRPr lang="en-US" sz="3600" b="1" dirty="0"/>
          </a:p>
        </p:txBody>
      </p:sp>
      <p:sp>
        <p:nvSpPr>
          <p:cNvPr id="4" name="Content Placeholder 3"/>
          <p:cNvSpPr>
            <a:spLocks noGrp="1"/>
          </p:cNvSpPr>
          <p:nvPr>
            <p:ph idx="1"/>
          </p:nvPr>
        </p:nvSpPr>
        <p:spPr>
          <a:xfrm>
            <a:off x="457200" y="908720"/>
            <a:ext cx="8507288" cy="5184576"/>
          </a:xfrm>
        </p:spPr>
        <p:txBody>
          <a:bodyPr>
            <a:normAutofit fontScale="85000" lnSpcReduction="10000"/>
          </a:bodyPr>
          <a:lstStyle/>
          <a:p>
            <a:pPr marL="514350" indent="-514350" algn="just">
              <a:buAutoNum type="alphaLcParenR"/>
              <a:tabLst>
                <a:tab pos="542925" algn="l"/>
              </a:tabLst>
            </a:pPr>
            <a:r>
              <a:rPr lang="en-GB" dirty="0" smtClean="0"/>
              <a:t>The </a:t>
            </a:r>
            <a:r>
              <a:rPr lang="en-GB" dirty="0"/>
              <a:t>task team invited researchers who are experts in </a:t>
            </a:r>
            <a:endParaRPr lang="en-GB" dirty="0" smtClean="0"/>
          </a:p>
          <a:p>
            <a:pPr marL="0" indent="0" algn="just">
              <a:buNone/>
              <a:tabLst>
                <a:tab pos="542925" algn="l"/>
              </a:tabLst>
            </a:pPr>
            <a:r>
              <a:rPr lang="en-GB" dirty="0"/>
              <a:t>	</a:t>
            </a:r>
            <a:r>
              <a:rPr lang="en-GB" dirty="0" smtClean="0"/>
              <a:t>the field </a:t>
            </a:r>
            <a:r>
              <a:rPr lang="en-GB" dirty="0"/>
              <a:t>of national assessments to make presentations </a:t>
            </a:r>
            <a:r>
              <a:rPr lang="en-GB" dirty="0" smtClean="0"/>
              <a:t>	and </a:t>
            </a:r>
            <a:r>
              <a:rPr lang="en-GB" dirty="0"/>
              <a:t>provide inputs on lessons drawn from international </a:t>
            </a:r>
            <a:r>
              <a:rPr lang="en-GB" dirty="0" smtClean="0"/>
              <a:t>	perspectives </a:t>
            </a:r>
            <a:r>
              <a:rPr lang="en-GB" dirty="0"/>
              <a:t>and best practices which provided an </a:t>
            </a:r>
            <a:r>
              <a:rPr lang="en-GB" dirty="0" smtClean="0"/>
              <a:t>	important </a:t>
            </a:r>
            <a:r>
              <a:rPr lang="en-GB" dirty="0"/>
              <a:t>starting point</a:t>
            </a:r>
            <a:r>
              <a:rPr lang="en-GB" dirty="0" smtClean="0"/>
              <a:t>.</a:t>
            </a:r>
          </a:p>
          <a:p>
            <a:pPr marL="0" indent="0" algn="just">
              <a:buNone/>
              <a:tabLst>
                <a:tab pos="542925" algn="l"/>
              </a:tabLst>
            </a:pPr>
            <a:endParaRPr lang="en-GB" dirty="0" smtClean="0"/>
          </a:p>
          <a:p>
            <a:pPr marL="0" indent="0" algn="just">
              <a:buNone/>
              <a:tabLst>
                <a:tab pos="542925" algn="l"/>
              </a:tabLst>
            </a:pPr>
            <a:r>
              <a:rPr lang="en-GB" dirty="0" smtClean="0"/>
              <a:t>b)	An </a:t>
            </a:r>
            <a:r>
              <a:rPr lang="en-GB" dirty="0"/>
              <a:t>Assessment Roundtable was hosted in July </a:t>
            </a:r>
            <a:r>
              <a:rPr lang="en-GB" dirty="0" smtClean="0"/>
              <a:t>2016     	where the issues relating to the National Assessment 	model were presented and discussed in commissions.</a:t>
            </a:r>
            <a:endParaRPr lang="en-GB" dirty="0"/>
          </a:p>
          <a:p>
            <a:pPr marL="0" indent="0" algn="just">
              <a:buNone/>
              <a:tabLst>
                <a:tab pos="542925" algn="l"/>
              </a:tabLst>
            </a:pPr>
            <a:endParaRPr lang="en-GB" dirty="0"/>
          </a:p>
          <a:p>
            <a:pPr marL="0" indent="0" algn="just">
              <a:buNone/>
              <a:tabLst>
                <a:tab pos="542925" algn="l"/>
              </a:tabLst>
            </a:pPr>
            <a:r>
              <a:rPr lang="en-GB" dirty="0" smtClean="0"/>
              <a:t>c)	The </a:t>
            </a:r>
            <a:r>
              <a:rPr lang="en-GB" dirty="0"/>
              <a:t>inputs from the Assessment Roundtable were also </a:t>
            </a:r>
            <a:r>
              <a:rPr lang="en-GB" dirty="0" smtClean="0"/>
              <a:t>	incorporated </a:t>
            </a:r>
            <a:r>
              <a:rPr lang="en-GB" dirty="0"/>
              <a:t>into the proposed  Assessment Model </a:t>
            </a:r>
          </a:p>
          <a:p>
            <a:pPr marL="0" indent="0" algn="just">
              <a:buNone/>
            </a:pPr>
            <a:endParaRPr lang="en-GB" sz="2400" dirty="0" smtClean="0"/>
          </a:p>
          <a:p>
            <a:pPr marL="0" indent="0" algn="just">
              <a:buNone/>
            </a:pPr>
            <a:endParaRPr lang="en-US" sz="2400" dirty="0"/>
          </a:p>
        </p:txBody>
      </p:sp>
      <p:sp>
        <p:nvSpPr>
          <p:cNvPr id="3" name="Rectangle 2"/>
          <p:cNvSpPr/>
          <p:nvPr/>
        </p:nvSpPr>
        <p:spPr>
          <a:xfrm>
            <a:off x="8880787" y="658137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52</a:t>
            </a:fld>
            <a:endParaRPr lang="en-US" sz="1200" b="1" dirty="0">
              <a:solidFill>
                <a:prstClr val="black"/>
              </a:solidFill>
            </a:endParaRPr>
          </a:p>
        </p:txBody>
      </p:sp>
    </p:spTree>
    <p:extLst>
      <p:ext uri="{BB962C8B-B14F-4D97-AF65-F5344CB8AC3E}">
        <p14:creationId xmlns:p14="http://schemas.microsoft.com/office/powerpoint/2010/main" xmlns="" val="397454456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68313" y="44450"/>
            <a:ext cx="8229600" cy="936625"/>
          </a:xfrm>
        </p:spPr>
        <p:txBody>
          <a:bodyPr>
            <a:normAutofit/>
          </a:bodyPr>
          <a:lstStyle/>
          <a:p>
            <a:pPr>
              <a:defRPr/>
            </a:pPr>
            <a:r>
              <a:rPr lang="en-ZA" altLang="en-US" sz="4000" b="1" dirty="0" smtClean="0">
                <a:solidFill>
                  <a:schemeClr val="accent2">
                    <a:lumMod val="50000"/>
                  </a:schemeClr>
                </a:solidFill>
                <a:latin typeface="Arial Narrow" panose="020B0606020202030204" pitchFamily="34" charset="0"/>
                <a:ea typeface="+mn-ea"/>
                <a:cs typeface="Arial" charset="0"/>
              </a:rPr>
              <a:t>Recommendations from Roundtable</a:t>
            </a:r>
            <a:endParaRPr lang="en-ZA" altLang="en-US" sz="4000" b="1" dirty="0">
              <a:solidFill>
                <a:schemeClr val="accent2">
                  <a:lumMod val="50000"/>
                </a:schemeClr>
              </a:solidFill>
              <a:latin typeface="Arial Narrow" panose="020B0606020202030204" pitchFamily="34" charset="0"/>
              <a:ea typeface="+mn-ea"/>
              <a:cs typeface="Arial" charset="0"/>
            </a:endParaRPr>
          </a:p>
        </p:txBody>
      </p:sp>
      <p:sp>
        <p:nvSpPr>
          <p:cNvPr id="44035" name="Content Placeholder 2"/>
          <p:cNvSpPr>
            <a:spLocks noGrp="1"/>
          </p:cNvSpPr>
          <p:nvPr>
            <p:ph idx="1"/>
          </p:nvPr>
        </p:nvSpPr>
        <p:spPr>
          <a:xfrm>
            <a:off x="250825" y="908050"/>
            <a:ext cx="8642350" cy="5545138"/>
          </a:xfrm>
        </p:spPr>
        <p:txBody>
          <a:bodyPr>
            <a:normAutofit lnSpcReduction="10000"/>
          </a:bodyPr>
          <a:lstStyle/>
          <a:p>
            <a:pPr marL="514350" indent="-514350" algn="just">
              <a:buFont typeface="Calibri" pitchFamily="34" charset="0"/>
              <a:buAutoNum type="alphaLcParenR"/>
            </a:pPr>
            <a:r>
              <a:rPr lang="en-GB" altLang="en-US" sz="2800" dirty="0" smtClean="0">
                <a:latin typeface="Arial Narrow" pitchFamily="34" charset="0"/>
              </a:rPr>
              <a:t>The purpose of assessment must determine the assessment design.</a:t>
            </a:r>
            <a:endParaRPr lang="en-ZA" altLang="en-US" sz="2800" dirty="0" smtClean="0">
              <a:latin typeface="Arial Narrow" pitchFamily="34" charset="0"/>
            </a:endParaRPr>
          </a:p>
          <a:p>
            <a:pPr marL="514350" indent="-514350" algn="just">
              <a:buFont typeface="Calibri" pitchFamily="34" charset="0"/>
              <a:buAutoNum type="alphaLcParenR"/>
            </a:pPr>
            <a:r>
              <a:rPr lang="en-GB" altLang="en-US" sz="2800" dirty="0" smtClean="0">
                <a:latin typeface="Arial Narrow" pitchFamily="34" charset="0"/>
              </a:rPr>
              <a:t>More emphasis must be placed on strengthening classroom assessment.</a:t>
            </a:r>
            <a:endParaRPr lang="en-ZA" altLang="en-US" sz="2800" dirty="0" smtClean="0">
              <a:latin typeface="Arial Narrow" pitchFamily="34" charset="0"/>
            </a:endParaRPr>
          </a:p>
          <a:p>
            <a:pPr marL="514350" indent="-514350" algn="just">
              <a:buFont typeface="Calibri" pitchFamily="34" charset="0"/>
              <a:buAutoNum type="alphaLcParenR"/>
            </a:pPr>
            <a:r>
              <a:rPr lang="en-GB" altLang="en-US" sz="2800" dirty="0" smtClean="0">
                <a:latin typeface="Arial Narrow" pitchFamily="34" charset="0"/>
              </a:rPr>
              <a:t>Adequate time must be allowed for remediation.</a:t>
            </a:r>
            <a:endParaRPr lang="en-ZA" altLang="en-US" sz="2800" dirty="0" smtClean="0">
              <a:latin typeface="Arial Narrow" pitchFamily="34" charset="0"/>
            </a:endParaRPr>
          </a:p>
          <a:p>
            <a:pPr marL="514350" indent="-514350" algn="just">
              <a:buFont typeface="Calibri" pitchFamily="34" charset="0"/>
              <a:buAutoNum type="alphaLcParenR"/>
            </a:pPr>
            <a:r>
              <a:rPr lang="en-GB" altLang="en-US" sz="2800" dirty="0" smtClean="0">
                <a:latin typeface="Arial Narrow" pitchFamily="34" charset="0"/>
              </a:rPr>
              <a:t>There must be effective school support to use information from examinations and national assessment.</a:t>
            </a:r>
            <a:endParaRPr lang="en-ZA" altLang="en-US" sz="2800" dirty="0" smtClean="0">
              <a:latin typeface="Arial Narrow" pitchFamily="34" charset="0"/>
            </a:endParaRPr>
          </a:p>
          <a:p>
            <a:pPr marL="514350" indent="-514350" algn="just">
              <a:buFont typeface="Calibri" pitchFamily="34" charset="0"/>
              <a:buAutoNum type="alphaLcParenR"/>
            </a:pPr>
            <a:r>
              <a:rPr lang="en-GB" altLang="en-US" sz="2800" dirty="0" smtClean="0">
                <a:latin typeface="Arial Narrow" pitchFamily="34" charset="0"/>
              </a:rPr>
              <a:t>There must be capacity building of practitioners in teaching, learning and assessment.</a:t>
            </a:r>
            <a:endParaRPr lang="en-ZA" altLang="en-US" sz="2800" dirty="0" smtClean="0">
              <a:latin typeface="Arial Narrow" pitchFamily="34" charset="0"/>
            </a:endParaRPr>
          </a:p>
          <a:p>
            <a:pPr marL="514350" indent="-514350" algn="just">
              <a:buFont typeface="Calibri" pitchFamily="34" charset="0"/>
              <a:buAutoNum type="alphaLcParenR"/>
            </a:pPr>
            <a:r>
              <a:rPr lang="en-GB" altLang="en-US" sz="2800" dirty="0" smtClean="0">
                <a:latin typeface="Arial Narrow" pitchFamily="34" charset="0"/>
              </a:rPr>
              <a:t>Learner assessment must be linked to contextual factors relating to the conditions of schooling</a:t>
            </a:r>
            <a:endParaRPr lang="en-ZA" altLang="en-US" sz="2800" dirty="0" smtClean="0">
              <a:latin typeface="Arial Narrow" pitchFamily="34" charset="0"/>
            </a:endParaRPr>
          </a:p>
          <a:p>
            <a:pPr marL="514350" indent="-514350" algn="just" eaLnBrk="1" hangingPunct="1">
              <a:spcBef>
                <a:spcPts val="1800"/>
              </a:spcBef>
              <a:buFont typeface="Arial" pitchFamily="34" charset="0"/>
              <a:buNone/>
            </a:pPr>
            <a:r>
              <a:rPr lang="en-ZA" altLang="en-US" sz="2800" dirty="0" smtClean="0">
                <a:latin typeface="Arial Narrow" pitchFamily="34" charset="0"/>
              </a:rPr>
              <a:t>   </a:t>
            </a:r>
            <a:endParaRPr lang="en-ZA" altLang="en-US" sz="2400" dirty="0" smtClean="0">
              <a:latin typeface="Arial Narrow" pitchFamily="34" charset="0"/>
            </a:endParaRPr>
          </a:p>
        </p:txBody>
      </p:sp>
      <p:sp>
        <p:nvSpPr>
          <p:cNvPr id="2" name="Rectangle 1"/>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53</a:t>
            </a:fld>
            <a:endParaRPr lang="en-US" sz="1200" b="1" dirty="0">
              <a:solidFill>
                <a:prstClr val="black"/>
              </a:solidFill>
            </a:endParaRPr>
          </a:p>
        </p:txBody>
      </p:sp>
    </p:spTree>
    <p:extLst>
      <p:ext uri="{BB962C8B-B14F-4D97-AF65-F5344CB8AC3E}">
        <p14:creationId xmlns:p14="http://schemas.microsoft.com/office/powerpoint/2010/main" xmlns="" val="122874883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988840"/>
            <a:ext cx="8496944" cy="2016224"/>
          </a:xfrm>
        </p:spPr>
        <p:txBody>
          <a:bodyPr>
            <a:normAutofit/>
          </a:bodyPr>
          <a:lstStyle/>
          <a:p>
            <a:r>
              <a:rPr lang="en-US" sz="4800" b="1" dirty="0" smtClean="0">
                <a:latin typeface="Arial Narrow" pitchFamily="34" charset="0"/>
                <a:cs typeface="Arial" panose="020B0604020202020204" pitchFamily="34" charset="0"/>
              </a:rPr>
              <a:t>Next Steps</a:t>
            </a:r>
            <a:endParaRPr lang="en-US" sz="4800" b="1" dirty="0">
              <a:latin typeface="Arial Narrow" pitchFamily="34" charset="0"/>
              <a:cs typeface="Arial" panose="020B0604020202020204" pitchFamily="34" charset="0"/>
            </a:endParaRPr>
          </a:p>
        </p:txBody>
      </p:sp>
      <p:sp>
        <p:nvSpPr>
          <p:cNvPr id="3" name="Rectangle 2"/>
          <p:cNvSpPr/>
          <p:nvPr/>
        </p:nvSpPr>
        <p:spPr>
          <a:xfrm>
            <a:off x="8880787" y="6572825"/>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54</a:t>
            </a:fld>
            <a:endParaRPr lang="en-US" sz="1200" b="1" dirty="0">
              <a:solidFill>
                <a:prstClr val="black"/>
              </a:solidFill>
            </a:endParaRPr>
          </a:p>
        </p:txBody>
      </p:sp>
    </p:spTree>
    <p:extLst>
      <p:ext uri="{BB962C8B-B14F-4D97-AF65-F5344CB8AC3E}">
        <p14:creationId xmlns:p14="http://schemas.microsoft.com/office/powerpoint/2010/main" xmlns="" val="342313409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80920" cy="908720"/>
          </a:xfrm>
        </p:spPr>
        <p:txBody>
          <a:bodyPr>
            <a:normAutofit/>
          </a:bodyPr>
          <a:lstStyle/>
          <a:p>
            <a:r>
              <a:rPr lang="en-US" sz="3600" b="1" dirty="0" smtClean="0">
                <a:solidFill>
                  <a:schemeClr val="accent2">
                    <a:lumMod val="75000"/>
                  </a:schemeClr>
                </a:solidFill>
                <a:latin typeface="Arial Narrow" pitchFamily="34" charset="0"/>
              </a:rPr>
              <a:t>NEXT STEPS</a:t>
            </a:r>
            <a:endParaRPr lang="en-US" sz="3600" b="1" dirty="0">
              <a:solidFill>
                <a:schemeClr val="accent2">
                  <a:lumMod val="75000"/>
                </a:schemeClr>
              </a:solidFill>
              <a:latin typeface="Arial Narrow" pitchFamily="34" charset="0"/>
            </a:endParaRPr>
          </a:p>
        </p:txBody>
      </p:sp>
      <p:sp>
        <p:nvSpPr>
          <p:cNvPr id="3" name="Content Placeholder 2"/>
          <p:cNvSpPr>
            <a:spLocks noGrp="1"/>
          </p:cNvSpPr>
          <p:nvPr>
            <p:ph idx="1"/>
          </p:nvPr>
        </p:nvSpPr>
        <p:spPr>
          <a:xfrm>
            <a:off x="323528" y="764704"/>
            <a:ext cx="8496944" cy="5400600"/>
          </a:xfrm>
        </p:spPr>
        <p:txBody>
          <a:bodyPr>
            <a:normAutofit/>
          </a:bodyPr>
          <a:lstStyle/>
          <a:p>
            <a:pPr marL="514350" indent="-514350" algn="just" defTabSz="714375">
              <a:spcBef>
                <a:spcPts val="1800"/>
              </a:spcBef>
              <a:buAutoNum type="alphaLcParenR"/>
              <a:tabLst>
                <a:tab pos="447675" algn="l"/>
              </a:tabLst>
            </a:pPr>
            <a:r>
              <a:rPr lang="en-US" sz="2800" dirty="0" smtClean="0">
                <a:latin typeface="Arial Narrow" pitchFamily="34" charset="0"/>
              </a:rPr>
              <a:t>A Curriculum and Assessment Task Team has been established, comprising Teacher Unions, DBE and PED representation.</a:t>
            </a:r>
          </a:p>
          <a:p>
            <a:pPr marL="514350" indent="-514350" algn="just" defTabSz="714375">
              <a:spcBef>
                <a:spcPts val="1800"/>
              </a:spcBef>
              <a:buAutoNum type="alphaLcParenR"/>
              <a:tabLst>
                <a:tab pos="447675" algn="l"/>
              </a:tabLst>
            </a:pPr>
            <a:r>
              <a:rPr lang="en-US" sz="2800" dirty="0" smtClean="0">
                <a:latin typeface="Arial Narrow" pitchFamily="34" charset="0"/>
              </a:rPr>
              <a:t>The Task Team has been granted until end July 2017, to resolve the outstanding matters relating to the National Assessment Model.</a:t>
            </a:r>
          </a:p>
          <a:p>
            <a:pPr marL="514350" indent="-514350" algn="just" defTabSz="714375">
              <a:spcBef>
                <a:spcPts val="1800"/>
              </a:spcBef>
              <a:buAutoNum type="alphaLcParenR"/>
              <a:tabLst>
                <a:tab pos="447675" algn="l"/>
              </a:tabLst>
            </a:pPr>
            <a:r>
              <a:rPr lang="en-US" sz="2800" dirty="0" smtClean="0">
                <a:latin typeface="Arial Narrow" pitchFamily="34" charset="0"/>
              </a:rPr>
              <a:t>CEM has approved the implementation of the first systemic assessment in 2018. Piloting of the tests will be conducted in 2017.    </a:t>
            </a:r>
          </a:p>
          <a:p>
            <a:pPr marL="514350" indent="-514350" algn="just" defTabSz="714375">
              <a:buAutoNum type="alphaLcParenR"/>
            </a:pPr>
            <a:endParaRPr lang="en-US" sz="2800" dirty="0" smtClean="0">
              <a:latin typeface="Arial Narrow" pitchFamily="34" charset="0"/>
            </a:endParaRPr>
          </a:p>
        </p:txBody>
      </p:sp>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55</a:t>
            </a:fld>
            <a:endParaRPr lang="en-US" sz="1200" b="1" dirty="0">
              <a:solidFill>
                <a:prstClr val="black"/>
              </a:solidFill>
            </a:endParaRPr>
          </a:p>
        </p:txBody>
      </p:sp>
    </p:spTree>
    <p:extLst>
      <p:ext uri="{BB962C8B-B14F-4D97-AF65-F5344CB8AC3E}">
        <p14:creationId xmlns:p14="http://schemas.microsoft.com/office/powerpoint/2010/main" xmlns="" val="12863833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988840"/>
            <a:ext cx="8229600" cy="2016224"/>
          </a:xfrm>
        </p:spPr>
        <p:txBody>
          <a:bodyPr>
            <a:normAutofit/>
          </a:bodyPr>
          <a:lstStyle/>
          <a:p>
            <a:r>
              <a:rPr lang="en-US" sz="4800" b="1" dirty="0" smtClean="0">
                <a:latin typeface="Arial Narrow" pitchFamily="34" charset="0"/>
                <a:ea typeface="Tahoma" pitchFamily="34" charset="0"/>
                <a:cs typeface="Arial" panose="020B0604020202020204" pitchFamily="34" charset="0"/>
              </a:rPr>
              <a:t>CONCLUSION</a:t>
            </a:r>
            <a:endParaRPr lang="en-US" sz="4800" b="1" dirty="0">
              <a:latin typeface="Arial Narrow" pitchFamily="34" charset="0"/>
              <a:cs typeface="Arial" panose="020B0604020202020204" pitchFamily="34" charset="0"/>
            </a:endParaRPr>
          </a:p>
        </p:txBody>
      </p:sp>
      <p:sp>
        <p:nvSpPr>
          <p:cNvPr id="3" name="Rectangle 2"/>
          <p:cNvSpPr/>
          <p:nvPr/>
        </p:nvSpPr>
        <p:spPr>
          <a:xfrm>
            <a:off x="8880787" y="6525344"/>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56</a:t>
            </a:fld>
            <a:endParaRPr lang="en-US" sz="1200" b="1" dirty="0">
              <a:solidFill>
                <a:prstClr val="black"/>
              </a:solidFill>
            </a:endParaRPr>
          </a:p>
        </p:txBody>
      </p:sp>
    </p:spTree>
    <p:extLst>
      <p:ext uri="{BB962C8B-B14F-4D97-AF65-F5344CB8AC3E}">
        <p14:creationId xmlns:p14="http://schemas.microsoft.com/office/powerpoint/2010/main" xmlns="" val="350784436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280920" cy="908720"/>
          </a:xfrm>
        </p:spPr>
        <p:txBody>
          <a:bodyPr>
            <a:normAutofit/>
          </a:bodyPr>
          <a:lstStyle/>
          <a:p>
            <a:r>
              <a:rPr lang="en-US" sz="3600" b="1" dirty="0" smtClean="0">
                <a:solidFill>
                  <a:schemeClr val="accent2">
                    <a:lumMod val="75000"/>
                  </a:schemeClr>
                </a:solidFill>
                <a:latin typeface="Arial Narrow" pitchFamily="34" charset="0"/>
              </a:rPr>
              <a:t>CONCLUSION</a:t>
            </a:r>
            <a:endParaRPr lang="en-US" sz="3600" b="1" dirty="0">
              <a:solidFill>
                <a:schemeClr val="accent2">
                  <a:lumMod val="75000"/>
                </a:schemeClr>
              </a:solidFill>
              <a:latin typeface="Arial Narrow" pitchFamily="34" charset="0"/>
            </a:endParaRPr>
          </a:p>
        </p:txBody>
      </p:sp>
      <p:sp>
        <p:nvSpPr>
          <p:cNvPr id="3" name="Content Placeholder 2"/>
          <p:cNvSpPr>
            <a:spLocks noGrp="1"/>
          </p:cNvSpPr>
          <p:nvPr>
            <p:ph idx="1"/>
          </p:nvPr>
        </p:nvSpPr>
        <p:spPr>
          <a:xfrm>
            <a:off x="323528" y="764704"/>
            <a:ext cx="8496944" cy="5400600"/>
          </a:xfrm>
        </p:spPr>
        <p:txBody>
          <a:bodyPr>
            <a:normAutofit/>
          </a:bodyPr>
          <a:lstStyle/>
          <a:p>
            <a:pPr marL="514350" indent="-514350" algn="just" defTabSz="714375">
              <a:buAutoNum type="alphaLcParenR"/>
            </a:pPr>
            <a:r>
              <a:rPr lang="en-US" sz="2800" dirty="0" smtClean="0">
                <a:latin typeface="Arial Narrow" pitchFamily="34" charset="0"/>
              </a:rPr>
              <a:t>The consolidated report on the performance in the 2016 NSC examinations, confirms the upward trajectory that is system is pursuing.</a:t>
            </a:r>
          </a:p>
          <a:p>
            <a:pPr marL="514350" indent="-514350" algn="just" defTabSz="714375">
              <a:buAutoNum type="alphaLcParenR"/>
            </a:pPr>
            <a:endParaRPr lang="en-US" sz="2800" dirty="0">
              <a:latin typeface="Arial Narrow" pitchFamily="34" charset="0"/>
            </a:endParaRPr>
          </a:p>
          <a:p>
            <a:pPr marL="514350" indent="-514350" algn="just" defTabSz="714375">
              <a:buAutoNum type="alphaLcParenR"/>
            </a:pPr>
            <a:r>
              <a:rPr lang="en-US" sz="2800" dirty="0" smtClean="0">
                <a:latin typeface="Arial Narrow" pitchFamily="34" charset="0"/>
              </a:rPr>
              <a:t>The possible merging of the examinations, is in response to making the system more efficient, cost effective and accommodating the needs to learners</a:t>
            </a:r>
          </a:p>
          <a:p>
            <a:pPr marL="514350" indent="-514350" algn="just" defTabSz="714375">
              <a:buAutoNum type="alphaLcParenR"/>
            </a:pPr>
            <a:endParaRPr lang="en-US" sz="2800" dirty="0">
              <a:latin typeface="Arial Narrow" pitchFamily="34" charset="0"/>
            </a:endParaRPr>
          </a:p>
          <a:p>
            <a:pPr marL="514350" indent="-514350" algn="just" defTabSz="714375">
              <a:buAutoNum type="alphaLcParenR"/>
            </a:pPr>
            <a:r>
              <a:rPr lang="en-US" sz="2800" dirty="0" smtClean="0">
                <a:latin typeface="Arial Narrow" pitchFamily="34" charset="0"/>
              </a:rPr>
              <a:t>The vacuum created by the termination of ANA will not be allowed to continue given the lack of national standardised assessment in the GET band.</a:t>
            </a:r>
          </a:p>
          <a:p>
            <a:pPr marL="0" indent="0" algn="just" defTabSz="714375">
              <a:buNone/>
            </a:pPr>
            <a:endParaRPr lang="en-US" sz="2800" dirty="0">
              <a:latin typeface="Arial Narrow" pitchFamily="34" charset="0"/>
            </a:endParaRPr>
          </a:p>
        </p:txBody>
      </p:sp>
      <p:sp>
        <p:nvSpPr>
          <p:cNvPr id="4" name="Rectangle 3"/>
          <p:cNvSpPr/>
          <p:nvPr/>
        </p:nvSpPr>
        <p:spPr>
          <a:xfrm>
            <a:off x="8877145"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57</a:t>
            </a:fld>
            <a:endParaRPr lang="en-US" sz="1200" b="1" dirty="0">
              <a:solidFill>
                <a:prstClr val="black"/>
              </a:solidFill>
            </a:endParaRPr>
          </a:p>
        </p:txBody>
      </p:sp>
    </p:spTree>
    <p:extLst>
      <p:ext uri="{BB962C8B-B14F-4D97-AF65-F5344CB8AC3E}">
        <p14:creationId xmlns:p14="http://schemas.microsoft.com/office/powerpoint/2010/main" xmlns="" val="429085794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988840"/>
            <a:ext cx="8229600" cy="2016224"/>
          </a:xfrm>
        </p:spPr>
        <p:txBody>
          <a:bodyPr>
            <a:normAutofit/>
          </a:bodyPr>
          <a:lstStyle/>
          <a:p>
            <a:r>
              <a:rPr lang="en-US" sz="4800" b="1" dirty="0" smtClean="0">
                <a:latin typeface="Arial Narrow" pitchFamily="34" charset="0"/>
                <a:cs typeface="Arial" panose="020B0604020202020204" pitchFamily="34" charset="0"/>
              </a:rPr>
              <a:t>RECOMMENDATION</a:t>
            </a:r>
            <a:endParaRPr lang="en-US" sz="4800" b="1" dirty="0">
              <a:latin typeface="Arial Narrow" pitchFamily="34" charset="0"/>
              <a:cs typeface="Arial" panose="020B0604020202020204" pitchFamily="34" charset="0"/>
            </a:endParaRPr>
          </a:p>
        </p:txBody>
      </p:sp>
      <p:sp>
        <p:nvSpPr>
          <p:cNvPr id="3" name="Rectangle 2"/>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58</a:t>
            </a:fld>
            <a:endParaRPr lang="en-US" sz="1200" b="1" dirty="0">
              <a:solidFill>
                <a:prstClr val="black"/>
              </a:solidFill>
            </a:endParaRPr>
          </a:p>
        </p:txBody>
      </p:sp>
    </p:spTree>
    <p:extLst>
      <p:ext uri="{BB962C8B-B14F-4D97-AF65-F5344CB8AC3E}">
        <p14:creationId xmlns:p14="http://schemas.microsoft.com/office/powerpoint/2010/main" xmlns="" val="283475098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a:solidFill>
                  <a:schemeClr val="accent6">
                    <a:lumMod val="50000"/>
                  </a:schemeClr>
                </a:solidFill>
                <a:latin typeface="Arial Narrow" pitchFamily="34" charset="0"/>
                <a:cs typeface="Arial" panose="020B0604020202020204" pitchFamily="34" charset="0"/>
              </a:rPr>
              <a:t>RECOMMENDATION</a:t>
            </a:r>
            <a:endParaRPr lang="en-ZA" dirty="0">
              <a:solidFill>
                <a:schemeClr val="accent6">
                  <a:lumMod val="50000"/>
                </a:schemeClr>
              </a:solidFill>
            </a:endParaRPr>
          </a:p>
        </p:txBody>
      </p:sp>
      <p:sp>
        <p:nvSpPr>
          <p:cNvPr id="5" name="Content Placeholder 4"/>
          <p:cNvSpPr>
            <a:spLocks noGrp="1"/>
          </p:cNvSpPr>
          <p:nvPr>
            <p:ph idx="1"/>
          </p:nvPr>
        </p:nvSpPr>
        <p:spPr>
          <a:xfrm>
            <a:off x="457200" y="1268761"/>
            <a:ext cx="8229600" cy="4857404"/>
          </a:xfrm>
        </p:spPr>
        <p:txBody>
          <a:bodyPr>
            <a:normAutofit lnSpcReduction="10000"/>
          </a:bodyPr>
          <a:lstStyle/>
          <a:p>
            <a:pPr marL="0" indent="0" algn="ctr">
              <a:buNone/>
            </a:pPr>
            <a:endParaRPr lang="en-ZA" dirty="0">
              <a:latin typeface="Arial Narrow" pitchFamily="34" charset="0"/>
            </a:endParaRPr>
          </a:p>
          <a:p>
            <a:pPr marL="0" indent="0" algn="just">
              <a:buNone/>
            </a:pPr>
            <a:r>
              <a:rPr lang="en-ZA" dirty="0" smtClean="0">
                <a:latin typeface="Arial Narrow" pitchFamily="34" charset="0"/>
              </a:rPr>
              <a:t>It is recommended that the </a:t>
            </a:r>
            <a:r>
              <a:rPr lang="en-ZA" dirty="0">
                <a:latin typeface="Arial Narrow" pitchFamily="34" charset="0"/>
              </a:rPr>
              <a:t>Portfolio Committee </a:t>
            </a:r>
            <a:r>
              <a:rPr lang="en-ZA" dirty="0" smtClean="0">
                <a:latin typeface="Arial Narrow" pitchFamily="34" charset="0"/>
              </a:rPr>
              <a:t>discuss the report on the:</a:t>
            </a:r>
          </a:p>
          <a:p>
            <a:pPr marL="914400" indent="-914400" algn="just">
              <a:buAutoNum type="alphaLcParenR"/>
            </a:pPr>
            <a:r>
              <a:rPr lang="en-GB">
                <a:latin typeface="Arial Narrow" pitchFamily="34" charset="0"/>
              </a:rPr>
              <a:t>Consolidated </a:t>
            </a:r>
            <a:r>
              <a:rPr lang="en-GB" smtClean="0">
                <a:latin typeface="Arial Narrow" pitchFamily="34" charset="0"/>
              </a:rPr>
              <a:t>2016 </a:t>
            </a:r>
            <a:r>
              <a:rPr lang="en-GB" dirty="0">
                <a:latin typeface="Arial Narrow" pitchFamily="34" charset="0"/>
              </a:rPr>
              <a:t>NSC  Examination Results.</a:t>
            </a:r>
          </a:p>
          <a:p>
            <a:pPr marL="914400" indent="-914400" algn="just">
              <a:buAutoNum type="alphaLcParenR"/>
            </a:pPr>
            <a:r>
              <a:rPr lang="en-GB" dirty="0">
                <a:latin typeface="Arial Narrow" pitchFamily="34" charset="0"/>
              </a:rPr>
              <a:t>Update on the possible merging of examinations.</a:t>
            </a:r>
          </a:p>
          <a:p>
            <a:pPr marL="914400" indent="-914400" algn="just">
              <a:buAutoNum type="alphaLcParenR"/>
            </a:pPr>
            <a:r>
              <a:rPr lang="en-GB" dirty="0">
                <a:latin typeface="Arial Narrow" pitchFamily="34" charset="0"/>
              </a:rPr>
              <a:t>Progress and status on the remodelling of ANA. </a:t>
            </a:r>
          </a:p>
          <a:p>
            <a:pPr marL="0" indent="0" algn="just">
              <a:buNone/>
            </a:pPr>
            <a:endParaRPr lang="en-ZA" dirty="0" smtClean="0">
              <a:latin typeface="Arial Narrow" pitchFamily="34" charset="0"/>
            </a:endParaRPr>
          </a:p>
          <a:p>
            <a:pPr marL="0" indent="0" algn="just">
              <a:buNone/>
            </a:pPr>
            <a:r>
              <a:rPr lang="en-ZA" dirty="0" smtClean="0">
                <a:latin typeface="Arial Narrow" pitchFamily="34" charset="0"/>
              </a:rPr>
              <a:t> </a:t>
            </a:r>
            <a:endParaRPr lang="en-ZA" dirty="0"/>
          </a:p>
        </p:txBody>
      </p:sp>
      <p:sp>
        <p:nvSpPr>
          <p:cNvPr id="2" name="Rectangle 1"/>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59</a:t>
            </a:fld>
            <a:endParaRPr lang="en-US" sz="1200" b="1" dirty="0">
              <a:solidFill>
                <a:prstClr val="black"/>
              </a:solidFill>
            </a:endParaRPr>
          </a:p>
        </p:txBody>
      </p:sp>
    </p:spTree>
    <p:extLst>
      <p:ext uri="{BB962C8B-B14F-4D97-AF65-F5344CB8AC3E}">
        <p14:creationId xmlns:p14="http://schemas.microsoft.com/office/powerpoint/2010/main" xmlns="" val="3344034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3"/>
            <a:ext cx="8229600" cy="648072"/>
          </a:xfrm>
        </p:spPr>
        <p:txBody>
          <a:bodyPr>
            <a:normAutofit fontScale="90000"/>
          </a:bodyPr>
          <a:lstStyle/>
          <a:p>
            <a:r>
              <a:rPr lang="en-ZA" sz="4000" b="1" dirty="0" smtClean="0">
                <a:solidFill>
                  <a:schemeClr val="accent2">
                    <a:lumMod val="50000"/>
                  </a:schemeClr>
                </a:solidFill>
                <a:latin typeface="Arial Narrow" panose="020B0606020202030204" pitchFamily="34" charset="0"/>
              </a:rPr>
              <a:t>INTRODUCTION</a:t>
            </a:r>
            <a:endParaRPr lang="en-ZA" sz="4000" b="1" dirty="0">
              <a:solidFill>
                <a:schemeClr val="accent2">
                  <a:lumMod val="50000"/>
                </a:schemeClr>
              </a:solidFill>
              <a:latin typeface="Arial Narrow" panose="020B0606020202030204" pitchFamily="34" charset="0"/>
            </a:endParaRPr>
          </a:p>
        </p:txBody>
      </p:sp>
      <p:sp>
        <p:nvSpPr>
          <p:cNvPr id="3" name="Content Placeholder 2"/>
          <p:cNvSpPr>
            <a:spLocks noGrp="1"/>
          </p:cNvSpPr>
          <p:nvPr>
            <p:ph idx="1"/>
          </p:nvPr>
        </p:nvSpPr>
        <p:spPr>
          <a:xfrm>
            <a:off x="457200" y="908720"/>
            <a:ext cx="8229600" cy="5760640"/>
          </a:xfrm>
        </p:spPr>
        <p:txBody>
          <a:bodyPr>
            <a:normAutofit/>
          </a:bodyPr>
          <a:lstStyle/>
          <a:p>
            <a:pPr marL="542925" indent="-542925" algn="just" defTabSz="542925">
              <a:spcBef>
                <a:spcPts val="0"/>
              </a:spcBef>
              <a:spcAft>
                <a:spcPts val="1200"/>
              </a:spcAft>
              <a:buNone/>
            </a:pPr>
            <a:r>
              <a:rPr lang="en-GB" sz="2800" dirty="0" smtClean="0">
                <a:latin typeface="Arial Narrow" panose="020B0606020202030204" pitchFamily="34" charset="0"/>
              </a:rPr>
              <a:t>f)	The </a:t>
            </a:r>
            <a:r>
              <a:rPr lang="en-GB" sz="2800" dirty="0">
                <a:latin typeface="Arial Narrow" panose="020B0606020202030204" pitchFamily="34" charset="0"/>
              </a:rPr>
              <a:t>only disruption to the examinations were the protest actions which resulted in some candidates not writing the examination in one or two papers.</a:t>
            </a:r>
          </a:p>
          <a:p>
            <a:pPr marL="542925" indent="-542925" algn="just" defTabSz="542925">
              <a:spcBef>
                <a:spcPts val="0"/>
              </a:spcBef>
              <a:spcAft>
                <a:spcPts val="1200"/>
              </a:spcAft>
              <a:buNone/>
            </a:pPr>
            <a:r>
              <a:rPr lang="en-GB" sz="2800" dirty="0" smtClean="0">
                <a:latin typeface="Arial Narrow" panose="020B0606020202030204" pitchFamily="34" charset="0"/>
              </a:rPr>
              <a:t>g)	The supplementary examinations were conducted following the same standard and rigour of the November 2016 NSC examinations </a:t>
            </a:r>
          </a:p>
          <a:p>
            <a:pPr marL="542925" indent="-542925" algn="just" defTabSz="542925">
              <a:spcBef>
                <a:spcPts val="0"/>
              </a:spcBef>
              <a:spcAft>
                <a:spcPts val="1200"/>
              </a:spcAft>
              <a:buNone/>
            </a:pPr>
            <a:r>
              <a:rPr lang="en-GB" sz="2800" dirty="0" smtClean="0">
                <a:latin typeface="Arial Narrow" panose="020B0606020202030204" pitchFamily="34" charset="0"/>
              </a:rPr>
              <a:t>h)	The normal quality assurance procedures of the DBE and </a:t>
            </a:r>
            <a:r>
              <a:rPr lang="en-GB" sz="2800" dirty="0" err="1" smtClean="0">
                <a:latin typeface="Arial Narrow" panose="020B0606020202030204" pitchFamily="34" charset="0"/>
              </a:rPr>
              <a:t>Umalusi</a:t>
            </a:r>
            <a:r>
              <a:rPr lang="en-GB" sz="2800" dirty="0" smtClean="0">
                <a:latin typeface="Arial Narrow" panose="020B0606020202030204" pitchFamily="34" charset="0"/>
              </a:rPr>
              <a:t> were applied to this examination.</a:t>
            </a:r>
          </a:p>
          <a:p>
            <a:pPr marL="542925" indent="-542925" algn="just" defTabSz="542925">
              <a:spcBef>
                <a:spcPts val="0"/>
              </a:spcBef>
              <a:spcAft>
                <a:spcPts val="1200"/>
              </a:spcAft>
              <a:buNone/>
            </a:pPr>
            <a:r>
              <a:rPr lang="en-GB" sz="2800" dirty="0" err="1" smtClean="0">
                <a:latin typeface="Arial Narrow" panose="020B0606020202030204" pitchFamily="34" charset="0"/>
              </a:rPr>
              <a:t>i</a:t>
            </a:r>
            <a:r>
              <a:rPr lang="en-GB" sz="2800" dirty="0" smtClean="0">
                <a:latin typeface="Arial Narrow" panose="020B0606020202030204" pitchFamily="34" charset="0"/>
              </a:rPr>
              <a:t>)	The results were also approved by </a:t>
            </a:r>
            <a:r>
              <a:rPr lang="en-GB" sz="2800" dirty="0" err="1" smtClean="0">
                <a:latin typeface="Arial Narrow" panose="020B0606020202030204" pitchFamily="34" charset="0"/>
              </a:rPr>
              <a:t>Umalusi</a:t>
            </a:r>
            <a:r>
              <a:rPr lang="en-GB" sz="2800" dirty="0" smtClean="0">
                <a:latin typeface="Arial Narrow" panose="020B0606020202030204" pitchFamily="34" charset="0"/>
              </a:rPr>
              <a:t>. </a:t>
            </a:r>
          </a:p>
          <a:p>
            <a:pPr marL="0" indent="0" algn="just">
              <a:spcBef>
                <a:spcPts val="0"/>
              </a:spcBef>
              <a:buNone/>
            </a:pPr>
            <a:endParaRPr lang="en-ZA" sz="2800" dirty="0">
              <a:latin typeface="Arial Narrow" panose="020B0606020202030204" pitchFamily="34" charset="0"/>
            </a:endParaRPr>
          </a:p>
        </p:txBody>
      </p:sp>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6</a:t>
            </a:fld>
            <a:endParaRPr lang="en-US" sz="1200" b="1" dirty="0">
              <a:solidFill>
                <a:prstClr val="black"/>
              </a:solidFill>
            </a:endParaRPr>
          </a:p>
        </p:txBody>
      </p:sp>
    </p:spTree>
    <p:extLst>
      <p:ext uri="{BB962C8B-B14F-4D97-AF65-F5344CB8AC3E}">
        <p14:creationId xmlns:p14="http://schemas.microsoft.com/office/powerpoint/2010/main" xmlns="" val="270422496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60</a:t>
            </a:fld>
            <a:endParaRPr lang="en-US" sz="1200" b="1" dirty="0">
              <a:solidFill>
                <a:prstClr val="black"/>
              </a:solidFill>
            </a:endParaRPr>
          </a:p>
        </p:txBody>
      </p:sp>
    </p:spTree>
    <p:extLst>
      <p:ext uri="{BB962C8B-B14F-4D97-AF65-F5344CB8AC3E}">
        <p14:creationId xmlns:p14="http://schemas.microsoft.com/office/powerpoint/2010/main" xmlns="" val="29058666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229600" cy="792088"/>
          </a:xfrm>
        </p:spPr>
        <p:txBody>
          <a:bodyPr>
            <a:normAutofit fontScale="90000"/>
          </a:bodyPr>
          <a:lstStyle/>
          <a:p>
            <a:r>
              <a:rPr lang="en-US" altLang="en-US" sz="3600" b="1" dirty="0" smtClean="0">
                <a:solidFill>
                  <a:schemeClr val="accent2">
                    <a:lumMod val="50000"/>
                  </a:schemeClr>
                </a:solidFill>
                <a:latin typeface="Arial Narrow" panose="020B0606020202030204" pitchFamily="34" charset="0"/>
              </a:rPr>
              <a:t>SCOPE AND SIZE OF 2017 NSC  SUPPLEMENTARY  EXAMS</a:t>
            </a:r>
            <a:endParaRPr lang="en-ZA" sz="3600" dirty="0">
              <a:solidFill>
                <a:schemeClr val="accent2">
                  <a:lumMod val="50000"/>
                </a:schemeClr>
              </a:solidFill>
              <a:latin typeface="Arial Narrow" panose="020B0606020202030204" pitchFamily="34" charset="0"/>
            </a:endParaRPr>
          </a:p>
        </p:txBody>
      </p:sp>
      <p:sp>
        <p:nvSpPr>
          <p:cNvPr id="3" name="Content Placeholder 2"/>
          <p:cNvSpPr>
            <a:spLocks noGrp="1"/>
          </p:cNvSpPr>
          <p:nvPr>
            <p:ph idx="1"/>
          </p:nvPr>
        </p:nvSpPr>
        <p:spPr>
          <a:xfrm>
            <a:off x="457200" y="1268761"/>
            <a:ext cx="8229600" cy="4857404"/>
          </a:xfrm>
        </p:spPr>
        <p:txBody>
          <a:bodyPr>
            <a:normAutofit/>
          </a:bodyPr>
          <a:lstStyle/>
          <a:p>
            <a:pPr marL="0" indent="0" algn="just">
              <a:buNone/>
            </a:pPr>
            <a:endParaRPr lang="en-US" altLang="en-US" sz="2400" dirty="0" smtClean="0">
              <a:latin typeface="Arial Narrow" panose="020B0606020202030204" pitchFamily="34" charset="0"/>
            </a:endParaRPr>
          </a:p>
          <a:p>
            <a:pPr marL="0" indent="0" algn="just">
              <a:buNone/>
            </a:pPr>
            <a:r>
              <a:rPr lang="en-US" altLang="en-US" sz="3000" dirty="0" smtClean="0">
                <a:latin typeface="Arial Narrow" panose="020B0606020202030204" pitchFamily="34" charset="0"/>
              </a:rPr>
              <a:t>No. of Candidates enrolled: 	</a:t>
            </a:r>
            <a:r>
              <a:rPr lang="en-GB" sz="3000" b="1" dirty="0" smtClean="0">
                <a:solidFill>
                  <a:srgbClr val="FF0000"/>
                </a:solidFill>
                <a:latin typeface="Arial Narrow" panose="020B0606020202030204" pitchFamily="34" charset="0"/>
              </a:rPr>
              <a:t>124 148</a:t>
            </a:r>
            <a:endParaRPr lang="en-US" altLang="en-US" sz="3000" dirty="0" smtClean="0">
              <a:solidFill>
                <a:srgbClr val="FF0000"/>
              </a:solidFill>
              <a:latin typeface="Arial Narrow" panose="020B0606020202030204" pitchFamily="34" charset="0"/>
            </a:endParaRPr>
          </a:p>
          <a:p>
            <a:pPr marL="0" indent="0" algn="just">
              <a:buNone/>
            </a:pPr>
            <a:endParaRPr lang="en-US" altLang="en-US" sz="3000" dirty="0" smtClean="0">
              <a:latin typeface="Arial Narrow" panose="020B0606020202030204" pitchFamily="34" charset="0"/>
            </a:endParaRPr>
          </a:p>
          <a:p>
            <a:pPr marL="0" indent="0" algn="just">
              <a:buNone/>
            </a:pPr>
            <a:r>
              <a:rPr lang="en-US" altLang="en-US" sz="3000" dirty="0" smtClean="0">
                <a:latin typeface="Arial Narrow" panose="020B0606020202030204" pitchFamily="34" charset="0"/>
              </a:rPr>
              <a:t>No. of candidates wrote:		</a:t>
            </a:r>
            <a:r>
              <a:rPr lang="en-US" altLang="en-US" sz="3000" b="1" dirty="0" smtClean="0">
                <a:solidFill>
                  <a:srgbClr val="FF0000"/>
                </a:solidFill>
                <a:latin typeface="Arial Narrow" panose="020B0606020202030204" pitchFamily="34" charset="0"/>
              </a:rPr>
              <a:t>76 760</a:t>
            </a:r>
          </a:p>
          <a:p>
            <a:pPr marL="0" indent="0" algn="just">
              <a:buNone/>
            </a:pPr>
            <a:endParaRPr lang="en-US" altLang="en-US" sz="3000" dirty="0" smtClean="0">
              <a:latin typeface="Arial Narrow" panose="020B0606020202030204" pitchFamily="34" charset="0"/>
            </a:endParaRPr>
          </a:p>
          <a:p>
            <a:pPr marL="0" indent="0" algn="just">
              <a:buNone/>
            </a:pPr>
            <a:r>
              <a:rPr lang="en-US" altLang="en-US" sz="3000" dirty="0" smtClean="0">
                <a:latin typeface="Arial Narrow" panose="020B0606020202030204" pitchFamily="34" charset="0"/>
              </a:rPr>
              <a:t>Question </a:t>
            </a:r>
            <a:r>
              <a:rPr lang="en-US" altLang="en-US" sz="3000" dirty="0">
                <a:latin typeface="Arial Narrow" panose="020B0606020202030204" pitchFamily="34" charset="0"/>
              </a:rPr>
              <a:t>Papers:		</a:t>
            </a:r>
            <a:r>
              <a:rPr lang="en-US" altLang="en-US" sz="3000" dirty="0" smtClean="0">
                <a:latin typeface="Arial Narrow" panose="020B0606020202030204" pitchFamily="34" charset="0"/>
              </a:rPr>
              <a:t>             </a:t>
            </a:r>
            <a:r>
              <a:rPr lang="en-US" altLang="en-US" sz="3000" b="1" dirty="0" smtClean="0">
                <a:solidFill>
                  <a:srgbClr val="FF0000"/>
                </a:solidFill>
                <a:latin typeface="Arial Narrow" panose="020B0606020202030204" pitchFamily="34" charset="0"/>
              </a:rPr>
              <a:t>116</a:t>
            </a:r>
            <a:endParaRPr lang="en-US" altLang="en-US" sz="3000" b="1" dirty="0">
              <a:solidFill>
                <a:srgbClr val="FF0000"/>
              </a:solidFill>
              <a:latin typeface="Arial Narrow" panose="020B0606020202030204" pitchFamily="34" charset="0"/>
            </a:endParaRPr>
          </a:p>
          <a:p>
            <a:pPr marL="0" indent="0" algn="just">
              <a:buNone/>
            </a:pPr>
            <a:endParaRPr lang="en-US" altLang="en-US" sz="3000" dirty="0" smtClean="0">
              <a:latin typeface="Arial Narrow" panose="020B0606020202030204" pitchFamily="34" charset="0"/>
            </a:endParaRPr>
          </a:p>
          <a:p>
            <a:pPr marL="0" indent="0" algn="just">
              <a:buNone/>
            </a:pPr>
            <a:r>
              <a:rPr lang="en-US" altLang="en-US" sz="3000" dirty="0" smtClean="0">
                <a:latin typeface="Arial Narrow" panose="020B0606020202030204" pitchFamily="34" charset="0"/>
              </a:rPr>
              <a:t>Examination </a:t>
            </a:r>
            <a:r>
              <a:rPr lang="en-US" altLang="en-US" sz="3000" dirty="0">
                <a:latin typeface="Arial Narrow" panose="020B0606020202030204" pitchFamily="34" charset="0"/>
              </a:rPr>
              <a:t>Centres:		</a:t>
            </a:r>
            <a:r>
              <a:rPr lang="en-US" altLang="en-US" sz="3000" dirty="0" smtClean="0">
                <a:latin typeface="Arial Narrow" panose="020B0606020202030204" pitchFamily="34" charset="0"/>
              </a:rPr>
              <a:t>  </a:t>
            </a:r>
            <a:r>
              <a:rPr lang="en-US" altLang="en-US" sz="3000" b="1" dirty="0" smtClean="0">
                <a:solidFill>
                  <a:srgbClr val="FF0000"/>
                </a:solidFill>
                <a:latin typeface="Arial Narrow" panose="020B0606020202030204" pitchFamily="34" charset="0"/>
              </a:rPr>
              <a:t>6 326</a:t>
            </a:r>
            <a:r>
              <a:rPr lang="en-US" altLang="en-US" sz="3000" b="1" dirty="0">
                <a:solidFill>
                  <a:srgbClr val="FF0000"/>
                </a:solidFill>
                <a:latin typeface="Arial Narrow" panose="020B0606020202030204" pitchFamily="34" charset="0"/>
              </a:rPr>
              <a:t>	</a:t>
            </a:r>
          </a:p>
        </p:txBody>
      </p:sp>
      <p:sp>
        <p:nvSpPr>
          <p:cNvPr id="4" name="Rectangle 3"/>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7</a:t>
            </a:fld>
            <a:endParaRPr lang="en-US" sz="1200" b="1" dirty="0">
              <a:solidFill>
                <a:prstClr val="black"/>
              </a:solidFill>
            </a:endParaRPr>
          </a:p>
        </p:txBody>
      </p:sp>
    </p:spTree>
    <p:extLst>
      <p:ext uri="{BB962C8B-B14F-4D97-AF65-F5344CB8AC3E}">
        <p14:creationId xmlns:p14="http://schemas.microsoft.com/office/powerpoint/2010/main" xmlns="" val="25750510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p:spPr>
        <p:txBody>
          <a:bodyPr>
            <a:normAutofit/>
          </a:bodyPr>
          <a:lstStyle/>
          <a:p>
            <a:pPr algn="l"/>
            <a:r>
              <a:rPr lang="en-ZA" sz="2200" b="1" dirty="0" smtClean="0">
                <a:solidFill>
                  <a:schemeClr val="accent2">
                    <a:lumMod val="50000"/>
                  </a:schemeClr>
                </a:solidFill>
                <a:latin typeface="Arial Narrow" pitchFamily="34" charset="0"/>
                <a:cs typeface="Arial" panose="020B0604020202020204" pitchFamily="34" charset="0"/>
              </a:rPr>
              <a:t>NUMBER OF CANDIDATES ENTERED AND WROTE SUPPLEMENTARY EXAMINATION IN 2016 AND 2017</a:t>
            </a:r>
            <a:endParaRPr lang="en-ZA" b="1" dirty="0">
              <a:solidFill>
                <a:schemeClr val="accent2">
                  <a:lumMod val="50000"/>
                </a:schemeClr>
              </a:solidFill>
              <a:latin typeface="Arial Narrow"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408444708"/>
              </p:ext>
            </p:extLst>
          </p:nvPr>
        </p:nvGraphicFramePr>
        <p:xfrm>
          <a:off x="9386" y="836712"/>
          <a:ext cx="9027110" cy="5852160"/>
        </p:xfrm>
        <a:graphic>
          <a:graphicData uri="http://schemas.openxmlformats.org/drawingml/2006/table">
            <a:tbl>
              <a:tblPr firstRow="1" firstCol="1" bandRow="1">
                <a:tableStyleId>{21E4AEA4-8DFA-4A89-87EB-49C32662AFE0}</a:tableStyleId>
              </a:tblPr>
              <a:tblGrid>
                <a:gridCol w="1588997"/>
                <a:gridCol w="975681"/>
                <a:gridCol w="1022862"/>
                <a:gridCol w="847280"/>
                <a:gridCol w="971516"/>
                <a:gridCol w="949896"/>
                <a:gridCol w="1135042"/>
                <a:gridCol w="832364"/>
                <a:gridCol w="703472"/>
              </a:tblGrid>
              <a:tr h="936104">
                <a:tc rowSpan="3">
                  <a:txBody>
                    <a:bodyPr/>
                    <a:lstStyle/>
                    <a:p>
                      <a:pPr marL="457200" indent="270510" algn="ctr">
                        <a:lnSpc>
                          <a:spcPct val="150000"/>
                        </a:lnSpc>
                        <a:spcAft>
                          <a:spcPts val="0"/>
                        </a:spcAft>
                      </a:pPr>
                      <a:r>
                        <a:rPr lang="en-GB" sz="1600" dirty="0">
                          <a:solidFill>
                            <a:schemeClr val="tx1"/>
                          </a:solidFill>
                          <a:effectLst/>
                        </a:rPr>
                        <a:t> </a:t>
                      </a:r>
                      <a:endParaRPr lang="en-ZA" sz="1600" dirty="0">
                        <a:solidFill>
                          <a:schemeClr val="tx1"/>
                        </a:solidFill>
                        <a:effectLst/>
                      </a:endParaRPr>
                    </a:p>
                    <a:p>
                      <a:pPr marL="457200" algn="ctr">
                        <a:lnSpc>
                          <a:spcPct val="150000"/>
                        </a:lnSpc>
                        <a:spcAft>
                          <a:spcPts val="0"/>
                        </a:spcAft>
                      </a:pPr>
                      <a:r>
                        <a:rPr lang="en-GB" sz="1600" dirty="0">
                          <a:solidFill>
                            <a:schemeClr val="tx1"/>
                          </a:solidFill>
                          <a:effectLst/>
                        </a:rPr>
                        <a:t> </a:t>
                      </a:r>
                      <a:endParaRPr lang="en-ZA" sz="1600" dirty="0">
                        <a:solidFill>
                          <a:schemeClr val="tx1"/>
                        </a:solidFill>
                        <a:effectLst/>
                      </a:endParaRPr>
                    </a:p>
                    <a:p>
                      <a:pPr marL="457200" algn="ctr">
                        <a:lnSpc>
                          <a:spcPct val="150000"/>
                        </a:lnSpc>
                        <a:spcAft>
                          <a:spcPts val="0"/>
                        </a:spcAft>
                      </a:pPr>
                      <a:r>
                        <a:rPr lang="en-GB" sz="1600" dirty="0">
                          <a:solidFill>
                            <a:schemeClr val="tx1"/>
                          </a:solidFill>
                          <a:effectLst/>
                        </a:rPr>
                        <a:t> </a:t>
                      </a:r>
                      <a:endParaRPr lang="en-ZA" sz="1600" dirty="0">
                        <a:solidFill>
                          <a:schemeClr val="tx1"/>
                        </a:solidFill>
                        <a:effectLst/>
                      </a:endParaRPr>
                    </a:p>
                    <a:p>
                      <a:pPr marL="457200" algn="ctr">
                        <a:lnSpc>
                          <a:spcPct val="150000"/>
                        </a:lnSpc>
                        <a:spcAft>
                          <a:spcPts val="0"/>
                        </a:spcAft>
                      </a:pPr>
                      <a:r>
                        <a:rPr lang="en-GB" sz="1600" dirty="0">
                          <a:solidFill>
                            <a:schemeClr val="tx1"/>
                          </a:solidFill>
                          <a:effectLst/>
                        </a:rPr>
                        <a:t> </a:t>
                      </a:r>
                      <a:endParaRPr lang="en-ZA" sz="1600" dirty="0">
                        <a:solidFill>
                          <a:schemeClr val="tx1"/>
                        </a:solidFill>
                        <a:effectLst/>
                      </a:endParaRPr>
                    </a:p>
                    <a:p>
                      <a:pPr marL="457200" algn="ctr">
                        <a:lnSpc>
                          <a:spcPct val="150000"/>
                        </a:lnSpc>
                        <a:spcAft>
                          <a:spcPts val="0"/>
                        </a:spcAft>
                      </a:pPr>
                      <a:r>
                        <a:rPr lang="en-GB" sz="1600" dirty="0">
                          <a:solidFill>
                            <a:schemeClr val="tx1"/>
                          </a:solidFill>
                          <a:effectLst/>
                        </a:rPr>
                        <a:t> </a:t>
                      </a:r>
                      <a:endParaRPr lang="en-ZA" sz="1600" dirty="0">
                        <a:solidFill>
                          <a:schemeClr val="tx1"/>
                        </a:solidFill>
                        <a:effectLst/>
                      </a:endParaRPr>
                    </a:p>
                    <a:p>
                      <a:pPr marL="457200">
                        <a:lnSpc>
                          <a:spcPct val="150000"/>
                        </a:lnSpc>
                        <a:spcAft>
                          <a:spcPts val="0"/>
                        </a:spcAft>
                      </a:pPr>
                      <a:r>
                        <a:rPr lang="en-GB" sz="1600" dirty="0">
                          <a:solidFill>
                            <a:schemeClr val="tx1"/>
                          </a:solidFill>
                          <a:effectLst/>
                        </a:rPr>
                        <a:t>Province</a:t>
                      </a:r>
                      <a:endParaRPr lang="en-ZA" sz="16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tc>
                <a:tc gridSpan="4">
                  <a:txBody>
                    <a:bodyPr/>
                    <a:lstStyle/>
                    <a:p>
                      <a:pPr marL="457200" algn="ctr">
                        <a:lnSpc>
                          <a:spcPct val="150000"/>
                        </a:lnSpc>
                        <a:spcAft>
                          <a:spcPts val="0"/>
                        </a:spcAft>
                      </a:pPr>
                      <a:r>
                        <a:rPr lang="en-GB" sz="1600" dirty="0">
                          <a:solidFill>
                            <a:schemeClr val="tx1"/>
                          </a:solidFill>
                          <a:effectLst/>
                          <a:latin typeface="Arial Narrow" pitchFamily="34" charset="0"/>
                        </a:rPr>
                        <a:t>Total number of full-time candidates that enrolled and wrote </a:t>
                      </a:r>
                      <a:r>
                        <a:rPr lang="en-GB" sz="1600" dirty="0" smtClean="0">
                          <a:solidFill>
                            <a:schemeClr val="tx1"/>
                          </a:solidFill>
                          <a:effectLst/>
                          <a:latin typeface="Arial Narrow" pitchFamily="34" charset="0"/>
                        </a:rPr>
                        <a:t> - 2016</a:t>
                      </a:r>
                      <a:endParaRPr lang="en-ZA" sz="1600" dirty="0">
                        <a:solidFill>
                          <a:schemeClr val="tx1"/>
                        </a:solidFill>
                        <a:effectLst/>
                        <a:latin typeface="Arial Narrow" pitchFamily="34" charset="0"/>
                        <a:ea typeface="Times New Roman"/>
                        <a:cs typeface="Arial" panose="020B0604020202020204" pitchFamily="34" charset="0"/>
                      </a:endParaRPr>
                    </a:p>
                  </a:txBody>
                  <a:tcPr marL="68580" marR="68580" marT="0" marB="0">
                    <a:solidFill>
                      <a:schemeClr val="accent6">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gridSpan="4">
                  <a:txBody>
                    <a:bodyPr/>
                    <a:lstStyle/>
                    <a:p>
                      <a:pPr marL="457200" algn="ctr">
                        <a:lnSpc>
                          <a:spcPct val="150000"/>
                        </a:lnSpc>
                        <a:spcAft>
                          <a:spcPts val="0"/>
                        </a:spcAft>
                      </a:pPr>
                      <a:r>
                        <a:rPr lang="en-GB" sz="1600" dirty="0">
                          <a:solidFill>
                            <a:schemeClr val="tx1"/>
                          </a:solidFill>
                          <a:effectLst/>
                          <a:latin typeface="Arial Narrow" pitchFamily="34" charset="0"/>
                        </a:rPr>
                        <a:t>Total number of full-time candidates that enrolled and wrote </a:t>
                      </a:r>
                      <a:r>
                        <a:rPr lang="en-GB" sz="1600" dirty="0" smtClean="0">
                          <a:solidFill>
                            <a:schemeClr val="tx1"/>
                          </a:solidFill>
                          <a:effectLst/>
                          <a:latin typeface="Arial Narrow" pitchFamily="34" charset="0"/>
                        </a:rPr>
                        <a:t> - 2017</a:t>
                      </a:r>
                      <a:endParaRPr lang="en-ZA" sz="1600" dirty="0">
                        <a:solidFill>
                          <a:schemeClr val="tx1"/>
                        </a:solidFill>
                        <a:effectLst/>
                        <a:latin typeface="Arial Narrow" pitchFamily="34" charset="0"/>
                        <a:ea typeface="Times New Roman"/>
                        <a:cs typeface="Arial" panose="020B0604020202020204" pitchFamily="34" charset="0"/>
                      </a:endParaRPr>
                    </a:p>
                  </a:txBody>
                  <a:tcPr marL="68580" marR="68580" marT="0" marB="0">
                    <a:solidFill>
                      <a:schemeClr val="accent6">
                        <a:lumMod val="60000"/>
                        <a:lumOff val="4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r>
              <a:tr h="795061">
                <a:tc vMerge="1">
                  <a:txBody>
                    <a:bodyPr/>
                    <a:lstStyle/>
                    <a:p>
                      <a:endParaRPr lang="en-ZA"/>
                    </a:p>
                  </a:txBody>
                  <a:tcPr/>
                </a:tc>
                <a:tc>
                  <a:txBody>
                    <a:bodyPr/>
                    <a:lstStyle/>
                    <a:p>
                      <a:pPr algn="ctr">
                        <a:lnSpc>
                          <a:spcPct val="150000"/>
                        </a:lnSpc>
                        <a:spcAft>
                          <a:spcPts val="0"/>
                        </a:spcAft>
                      </a:pPr>
                      <a:r>
                        <a:rPr lang="en-GB" sz="1600" b="1" dirty="0">
                          <a:effectLst/>
                          <a:latin typeface="Arial Narrow" pitchFamily="34" charset="0"/>
                        </a:rPr>
                        <a:t>Enrolled (E)</a:t>
                      </a:r>
                      <a:endParaRPr lang="en-ZA" sz="1600" b="1" dirty="0">
                        <a:effectLst/>
                        <a:latin typeface="Arial Narrow" pitchFamily="34" charset="0"/>
                        <a:ea typeface="Times New Roman"/>
                        <a:cs typeface="Arial" panose="020B0604020202020204" pitchFamily="34" charset="0"/>
                      </a:endParaRPr>
                    </a:p>
                  </a:txBody>
                  <a:tcPr marL="68580" marR="68580" marT="0" marB="0"/>
                </a:tc>
                <a:tc>
                  <a:txBody>
                    <a:bodyPr/>
                    <a:lstStyle/>
                    <a:p>
                      <a:pPr algn="ctr">
                        <a:lnSpc>
                          <a:spcPct val="150000"/>
                        </a:lnSpc>
                        <a:spcAft>
                          <a:spcPts val="0"/>
                        </a:spcAft>
                        <a:tabLst>
                          <a:tab pos="342900" algn="l"/>
                        </a:tabLst>
                      </a:pPr>
                      <a:r>
                        <a:rPr lang="en-GB" sz="1600" b="1" dirty="0">
                          <a:effectLst/>
                          <a:latin typeface="Arial Narrow" pitchFamily="34" charset="0"/>
                        </a:rPr>
                        <a:t>Wrote</a:t>
                      </a:r>
                      <a:endParaRPr lang="en-ZA" sz="1600" b="1" dirty="0">
                        <a:effectLst/>
                        <a:latin typeface="Arial Narrow" pitchFamily="34" charset="0"/>
                      </a:endParaRPr>
                    </a:p>
                    <a:p>
                      <a:pPr algn="ctr">
                        <a:lnSpc>
                          <a:spcPct val="150000"/>
                        </a:lnSpc>
                        <a:spcAft>
                          <a:spcPts val="0"/>
                        </a:spcAft>
                        <a:tabLst>
                          <a:tab pos="342900" algn="l"/>
                        </a:tabLst>
                      </a:pPr>
                      <a:r>
                        <a:rPr lang="en-GB" sz="1600" b="1" dirty="0">
                          <a:effectLst/>
                          <a:latin typeface="Arial Narrow" pitchFamily="34" charset="0"/>
                        </a:rPr>
                        <a:t>(W)</a:t>
                      </a:r>
                      <a:endParaRPr lang="en-ZA" sz="1600" b="1" dirty="0">
                        <a:effectLst/>
                        <a:latin typeface="Arial Narrow" pitchFamily="34" charset="0"/>
                        <a:ea typeface="Times New Roman"/>
                        <a:cs typeface="Arial" panose="020B0604020202020204" pitchFamily="34" charset="0"/>
                      </a:endParaRPr>
                    </a:p>
                  </a:txBody>
                  <a:tcPr marL="68580" marR="68580" marT="0" marB="0"/>
                </a:tc>
                <a:tc gridSpan="2">
                  <a:txBody>
                    <a:bodyPr/>
                    <a:lstStyle/>
                    <a:p>
                      <a:pPr algn="ctr">
                        <a:lnSpc>
                          <a:spcPct val="150000"/>
                        </a:lnSpc>
                        <a:spcAft>
                          <a:spcPts val="0"/>
                        </a:spcAft>
                        <a:tabLst>
                          <a:tab pos="342900" algn="l"/>
                        </a:tabLst>
                      </a:pPr>
                      <a:r>
                        <a:rPr lang="en-GB" sz="1600" b="1" dirty="0">
                          <a:effectLst/>
                          <a:latin typeface="Arial Narrow" pitchFamily="34" charset="0"/>
                        </a:rPr>
                        <a:t>Difference</a:t>
                      </a:r>
                      <a:endParaRPr lang="en-ZA" sz="1600" b="1" dirty="0">
                        <a:effectLst/>
                        <a:latin typeface="Arial Narrow" pitchFamily="34" charset="0"/>
                      </a:endParaRPr>
                    </a:p>
                    <a:p>
                      <a:pPr algn="ctr">
                        <a:lnSpc>
                          <a:spcPct val="150000"/>
                        </a:lnSpc>
                        <a:spcAft>
                          <a:spcPts val="0"/>
                        </a:spcAft>
                        <a:tabLst>
                          <a:tab pos="342900" algn="l"/>
                        </a:tabLst>
                      </a:pPr>
                      <a:r>
                        <a:rPr lang="en-GB" sz="1600" b="1" dirty="0">
                          <a:effectLst/>
                          <a:latin typeface="Arial Narrow" pitchFamily="34" charset="0"/>
                        </a:rPr>
                        <a:t>(E-W)</a:t>
                      </a:r>
                      <a:endParaRPr lang="en-ZA" sz="1600" b="1" dirty="0">
                        <a:effectLst/>
                        <a:latin typeface="Arial Narrow" pitchFamily="34" charset="0"/>
                        <a:ea typeface="Times New Roman"/>
                        <a:cs typeface="Arial" panose="020B0604020202020204" pitchFamily="34" charset="0"/>
                      </a:endParaRPr>
                    </a:p>
                  </a:txBody>
                  <a:tcPr marL="68580" marR="68580" marT="0" marB="0"/>
                </a:tc>
                <a:tc hMerge="1">
                  <a:txBody>
                    <a:bodyPr/>
                    <a:lstStyle/>
                    <a:p>
                      <a:endParaRPr lang="en-ZA"/>
                    </a:p>
                  </a:txBody>
                  <a:tcPr/>
                </a:tc>
                <a:tc>
                  <a:txBody>
                    <a:bodyPr/>
                    <a:lstStyle/>
                    <a:p>
                      <a:pPr algn="ctr">
                        <a:lnSpc>
                          <a:spcPct val="150000"/>
                        </a:lnSpc>
                        <a:spcAft>
                          <a:spcPts val="0"/>
                        </a:spcAft>
                      </a:pPr>
                      <a:r>
                        <a:rPr lang="en-GB" sz="1600" b="1" dirty="0">
                          <a:effectLst/>
                          <a:latin typeface="Arial Narrow" pitchFamily="34" charset="0"/>
                        </a:rPr>
                        <a:t>Enrolled (E)</a:t>
                      </a:r>
                      <a:endParaRPr lang="en-ZA" sz="1600" b="1" dirty="0">
                        <a:effectLst/>
                        <a:latin typeface="Arial Narrow" pitchFamily="34" charset="0"/>
                        <a:ea typeface="Times New Roman"/>
                        <a:cs typeface="Arial" panose="020B0604020202020204" pitchFamily="34" charset="0"/>
                      </a:endParaRPr>
                    </a:p>
                  </a:txBody>
                  <a:tcPr marL="68580" marR="68580" marT="0" marB="0"/>
                </a:tc>
                <a:tc>
                  <a:txBody>
                    <a:bodyPr/>
                    <a:lstStyle/>
                    <a:p>
                      <a:pPr algn="ctr">
                        <a:lnSpc>
                          <a:spcPct val="150000"/>
                        </a:lnSpc>
                        <a:spcAft>
                          <a:spcPts val="0"/>
                        </a:spcAft>
                        <a:tabLst>
                          <a:tab pos="342900" algn="l"/>
                        </a:tabLst>
                      </a:pPr>
                      <a:r>
                        <a:rPr lang="en-GB" sz="1600" b="1" dirty="0">
                          <a:effectLst/>
                          <a:latin typeface="Arial Narrow" pitchFamily="34" charset="0"/>
                        </a:rPr>
                        <a:t>Wrote</a:t>
                      </a:r>
                      <a:endParaRPr lang="en-ZA" sz="1600" b="1" dirty="0">
                        <a:effectLst/>
                        <a:latin typeface="Arial Narrow" pitchFamily="34" charset="0"/>
                      </a:endParaRPr>
                    </a:p>
                    <a:p>
                      <a:pPr algn="ctr">
                        <a:lnSpc>
                          <a:spcPct val="150000"/>
                        </a:lnSpc>
                        <a:spcAft>
                          <a:spcPts val="0"/>
                        </a:spcAft>
                        <a:tabLst>
                          <a:tab pos="342900" algn="l"/>
                        </a:tabLst>
                      </a:pPr>
                      <a:r>
                        <a:rPr lang="en-GB" sz="1600" b="1" dirty="0">
                          <a:effectLst/>
                          <a:latin typeface="Arial Narrow" pitchFamily="34" charset="0"/>
                        </a:rPr>
                        <a:t>(W)</a:t>
                      </a:r>
                      <a:endParaRPr lang="en-ZA" sz="1600" b="1" dirty="0">
                        <a:effectLst/>
                        <a:latin typeface="Arial Narrow" pitchFamily="34" charset="0"/>
                        <a:ea typeface="Times New Roman"/>
                        <a:cs typeface="Arial" panose="020B0604020202020204" pitchFamily="34" charset="0"/>
                      </a:endParaRPr>
                    </a:p>
                  </a:txBody>
                  <a:tcPr marL="68580" marR="68580" marT="0" marB="0"/>
                </a:tc>
                <a:tc gridSpan="2">
                  <a:txBody>
                    <a:bodyPr/>
                    <a:lstStyle/>
                    <a:p>
                      <a:pPr algn="ctr">
                        <a:lnSpc>
                          <a:spcPct val="150000"/>
                        </a:lnSpc>
                        <a:spcAft>
                          <a:spcPts val="0"/>
                        </a:spcAft>
                        <a:tabLst>
                          <a:tab pos="342900" algn="l"/>
                        </a:tabLst>
                      </a:pPr>
                      <a:r>
                        <a:rPr lang="en-GB" sz="1600" b="1" dirty="0">
                          <a:effectLst/>
                          <a:latin typeface="Arial Narrow" pitchFamily="34" charset="0"/>
                        </a:rPr>
                        <a:t>Difference</a:t>
                      </a:r>
                      <a:endParaRPr lang="en-ZA" sz="1600" b="1" dirty="0">
                        <a:effectLst/>
                        <a:latin typeface="Arial Narrow" pitchFamily="34" charset="0"/>
                      </a:endParaRPr>
                    </a:p>
                    <a:p>
                      <a:pPr algn="ctr">
                        <a:lnSpc>
                          <a:spcPct val="150000"/>
                        </a:lnSpc>
                        <a:spcAft>
                          <a:spcPts val="0"/>
                        </a:spcAft>
                        <a:tabLst>
                          <a:tab pos="342900" algn="l"/>
                        </a:tabLst>
                      </a:pPr>
                      <a:r>
                        <a:rPr lang="en-GB" sz="1600" b="1" dirty="0">
                          <a:effectLst/>
                          <a:latin typeface="Arial Narrow" pitchFamily="34" charset="0"/>
                        </a:rPr>
                        <a:t>(E-W)</a:t>
                      </a:r>
                      <a:endParaRPr lang="en-ZA" sz="1600" b="1" dirty="0">
                        <a:effectLst/>
                        <a:latin typeface="Arial Narrow" pitchFamily="34" charset="0"/>
                        <a:ea typeface="Times New Roman"/>
                        <a:cs typeface="Arial" panose="020B0604020202020204" pitchFamily="34" charset="0"/>
                      </a:endParaRPr>
                    </a:p>
                  </a:txBody>
                  <a:tcPr marL="68580" marR="68580" marT="0" marB="0"/>
                </a:tc>
                <a:tc hMerge="1">
                  <a:txBody>
                    <a:bodyPr/>
                    <a:lstStyle/>
                    <a:p>
                      <a:endParaRPr lang="en-ZA"/>
                    </a:p>
                  </a:txBody>
                  <a:tcPr/>
                </a:tc>
              </a:tr>
              <a:tr h="360040">
                <a:tc vMerge="1">
                  <a:txBody>
                    <a:bodyPr/>
                    <a:lstStyle/>
                    <a:p>
                      <a:endParaRPr lang="en-ZA"/>
                    </a:p>
                  </a:txBody>
                  <a:tcPr/>
                </a:tc>
                <a:tc>
                  <a:txBody>
                    <a:bodyPr/>
                    <a:lstStyle/>
                    <a:p>
                      <a:pPr marL="0" indent="0" algn="ctr">
                        <a:lnSpc>
                          <a:spcPct val="150000"/>
                        </a:lnSpc>
                        <a:spcAft>
                          <a:spcPts val="0"/>
                        </a:spcAft>
                      </a:pPr>
                      <a:r>
                        <a:rPr lang="en-GB" sz="1600" dirty="0">
                          <a:effectLst/>
                          <a:latin typeface="Arial Narrow" pitchFamily="34" charset="0"/>
                        </a:rPr>
                        <a:t>No.</a:t>
                      </a:r>
                      <a:endParaRPr lang="en-ZA" sz="1600" b="1" dirty="0">
                        <a:effectLst/>
                        <a:latin typeface="Arial Narrow" pitchFamily="34" charset="0"/>
                        <a:ea typeface="Times New Roman"/>
                        <a:cs typeface="Arial" panose="020B0604020202020204" pitchFamily="34" charset="0"/>
                      </a:endParaRPr>
                    </a:p>
                  </a:txBody>
                  <a:tcPr marL="68580" marR="68580" marT="0" marB="0" anchor="ctr"/>
                </a:tc>
                <a:tc>
                  <a:txBody>
                    <a:bodyPr/>
                    <a:lstStyle/>
                    <a:p>
                      <a:pPr marL="0" indent="0" algn="ctr">
                        <a:lnSpc>
                          <a:spcPct val="150000"/>
                        </a:lnSpc>
                        <a:spcAft>
                          <a:spcPts val="0"/>
                        </a:spcAft>
                      </a:pPr>
                      <a:r>
                        <a:rPr lang="en-GB" sz="1600" dirty="0">
                          <a:effectLst/>
                          <a:latin typeface="Arial Narrow" pitchFamily="34" charset="0"/>
                        </a:rPr>
                        <a:t>No.</a:t>
                      </a:r>
                      <a:endParaRPr lang="en-ZA" sz="1600" b="1"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lnSpc>
                          <a:spcPct val="150000"/>
                        </a:lnSpc>
                        <a:spcAft>
                          <a:spcPts val="0"/>
                        </a:spcAft>
                        <a:tabLst>
                          <a:tab pos="342900" algn="l"/>
                        </a:tabLst>
                      </a:pPr>
                      <a:r>
                        <a:rPr lang="en-GB" sz="1600" dirty="0">
                          <a:effectLst/>
                          <a:latin typeface="Arial Narrow" pitchFamily="34" charset="0"/>
                        </a:rPr>
                        <a:t>No.</a:t>
                      </a:r>
                      <a:endParaRPr lang="en-ZA" sz="1600" b="1"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lnSpc>
                          <a:spcPct val="150000"/>
                        </a:lnSpc>
                        <a:spcAft>
                          <a:spcPts val="0"/>
                        </a:spcAft>
                        <a:tabLst>
                          <a:tab pos="342900" algn="l"/>
                        </a:tabLst>
                      </a:pPr>
                      <a:r>
                        <a:rPr lang="en-GB" sz="1600" dirty="0">
                          <a:effectLst/>
                          <a:latin typeface="Arial Narrow" pitchFamily="34" charset="0"/>
                        </a:rPr>
                        <a:t>%</a:t>
                      </a:r>
                      <a:endParaRPr lang="en-ZA" sz="1600" b="1" dirty="0">
                        <a:effectLst/>
                        <a:latin typeface="Arial Narrow" pitchFamily="34" charset="0"/>
                        <a:ea typeface="Times New Roman"/>
                        <a:cs typeface="Arial" panose="020B0604020202020204" pitchFamily="34" charset="0"/>
                      </a:endParaRPr>
                    </a:p>
                  </a:txBody>
                  <a:tcPr marL="68580" marR="68580" marT="0" marB="0" anchor="ctr"/>
                </a:tc>
                <a:tc>
                  <a:txBody>
                    <a:bodyPr/>
                    <a:lstStyle/>
                    <a:p>
                      <a:pPr marL="0" indent="0" algn="ctr">
                        <a:lnSpc>
                          <a:spcPct val="150000"/>
                        </a:lnSpc>
                        <a:spcAft>
                          <a:spcPts val="0"/>
                        </a:spcAft>
                      </a:pPr>
                      <a:r>
                        <a:rPr lang="en-GB" sz="1600" dirty="0">
                          <a:effectLst/>
                          <a:latin typeface="Arial Narrow" pitchFamily="34" charset="0"/>
                        </a:rPr>
                        <a:t>No.</a:t>
                      </a:r>
                      <a:endParaRPr lang="en-ZA" sz="1600" b="1" dirty="0">
                        <a:effectLst/>
                        <a:latin typeface="Arial Narrow" pitchFamily="34" charset="0"/>
                        <a:ea typeface="Times New Roman"/>
                        <a:cs typeface="Arial" panose="020B0604020202020204" pitchFamily="34" charset="0"/>
                      </a:endParaRPr>
                    </a:p>
                  </a:txBody>
                  <a:tcPr marL="68580" marR="68580" marT="0" marB="0" anchor="ctr"/>
                </a:tc>
                <a:tc>
                  <a:txBody>
                    <a:bodyPr/>
                    <a:lstStyle/>
                    <a:p>
                      <a:pPr marL="0" indent="0" algn="ctr">
                        <a:lnSpc>
                          <a:spcPct val="150000"/>
                        </a:lnSpc>
                        <a:spcAft>
                          <a:spcPts val="0"/>
                        </a:spcAft>
                      </a:pPr>
                      <a:r>
                        <a:rPr lang="en-GB" sz="1600" dirty="0">
                          <a:effectLst/>
                          <a:latin typeface="Arial Narrow" pitchFamily="34" charset="0"/>
                        </a:rPr>
                        <a:t>No.</a:t>
                      </a:r>
                      <a:endParaRPr lang="en-ZA" sz="1600" b="1"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lnSpc>
                          <a:spcPct val="150000"/>
                        </a:lnSpc>
                        <a:spcAft>
                          <a:spcPts val="0"/>
                        </a:spcAft>
                        <a:tabLst>
                          <a:tab pos="342900" algn="l"/>
                        </a:tabLst>
                      </a:pPr>
                      <a:r>
                        <a:rPr lang="en-GB" sz="1600" dirty="0">
                          <a:effectLst/>
                          <a:latin typeface="Arial Narrow" pitchFamily="34" charset="0"/>
                        </a:rPr>
                        <a:t>No.</a:t>
                      </a:r>
                      <a:endParaRPr lang="en-ZA" sz="1600" b="1"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lnSpc>
                          <a:spcPct val="150000"/>
                        </a:lnSpc>
                        <a:spcAft>
                          <a:spcPts val="0"/>
                        </a:spcAft>
                        <a:tabLst>
                          <a:tab pos="342900" algn="l"/>
                        </a:tabLst>
                      </a:pPr>
                      <a:r>
                        <a:rPr lang="en-GB" sz="1600" dirty="0">
                          <a:effectLst/>
                          <a:latin typeface="Arial Narrow" pitchFamily="34" charset="0"/>
                        </a:rPr>
                        <a:t>%</a:t>
                      </a:r>
                      <a:endParaRPr lang="en-ZA" sz="1600" b="1" dirty="0">
                        <a:effectLst/>
                        <a:latin typeface="Arial Narrow" pitchFamily="34" charset="0"/>
                        <a:ea typeface="Times New Roman"/>
                        <a:cs typeface="Arial" panose="020B0604020202020204" pitchFamily="34" charset="0"/>
                      </a:endParaRPr>
                    </a:p>
                  </a:txBody>
                  <a:tcPr marL="68580" marR="68580" marT="0" marB="0" anchor="ctr"/>
                </a:tc>
              </a:tr>
              <a:tr h="224439">
                <a:tc>
                  <a:txBody>
                    <a:bodyPr/>
                    <a:lstStyle/>
                    <a:p>
                      <a:pPr>
                        <a:lnSpc>
                          <a:spcPct val="150000"/>
                        </a:lnSpc>
                        <a:spcAft>
                          <a:spcPts val="0"/>
                        </a:spcAft>
                      </a:pPr>
                      <a:r>
                        <a:rPr lang="en-GB" sz="1600" dirty="0">
                          <a:solidFill>
                            <a:schemeClr val="tx1"/>
                          </a:solidFill>
                          <a:effectLst/>
                        </a:rPr>
                        <a:t>Eastern Cape</a:t>
                      </a:r>
                      <a:endParaRPr lang="en-ZA" sz="16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b"/>
                </a:tc>
                <a:tc>
                  <a:txBody>
                    <a:bodyPr/>
                    <a:lstStyle/>
                    <a:p>
                      <a:pPr algn="ctr">
                        <a:spcAft>
                          <a:spcPts val="0"/>
                        </a:spcAft>
                      </a:pPr>
                      <a:r>
                        <a:rPr lang="en-GB" sz="1600" dirty="0">
                          <a:effectLst/>
                          <a:latin typeface="Arial Narrow" pitchFamily="34" charset="0"/>
                        </a:rPr>
                        <a:t>22 725</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11 167</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a:effectLst/>
                          <a:latin typeface="Arial Narrow" pitchFamily="34" charset="0"/>
                        </a:rPr>
                        <a:t>11 558</a:t>
                      </a:r>
                      <a:endParaRPr lang="en-ZA" sz="160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50.9</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fontAlgn="b"/>
                      <a:r>
                        <a:rPr lang="en-ZA" sz="1600" b="0" i="0" u="none" strike="noStrike">
                          <a:solidFill>
                            <a:srgbClr val="000000"/>
                          </a:solidFill>
                          <a:effectLst/>
                          <a:latin typeface="Arial Narrow" pitchFamily="34" charset="0"/>
                        </a:rPr>
                        <a:t>23 308</a:t>
                      </a:r>
                    </a:p>
                  </a:txBody>
                  <a:tcPr marL="9525" marR="9525" marT="9525" marB="0" anchor="ctr"/>
                </a:tc>
                <a:tc>
                  <a:txBody>
                    <a:bodyPr/>
                    <a:lstStyle/>
                    <a:p>
                      <a:pPr algn="ctr" fontAlgn="ctr"/>
                      <a:r>
                        <a:rPr lang="en-ZA" sz="1600" b="0" i="0" u="none" strike="noStrike">
                          <a:solidFill>
                            <a:srgbClr val="000000"/>
                          </a:solidFill>
                          <a:effectLst/>
                          <a:latin typeface="Arial Narrow" pitchFamily="34" charset="0"/>
                        </a:rPr>
                        <a:t>8 424</a:t>
                      </a:r>
                    </a:p>
                  </a:txBody>
                  <a:tcPr marL="9525" marR="9525" marT="9525" marB="0" anchor="ctr"/>
                </a:tc>
                <a:tc>
                  <a:txBody>
                    <a:bodyPr/>
                    <a:lstStyle/>
                    <a:p>
                      <a:pPr algn="ctr" fontAlgn="b"/>
                      <a:r>
                        <a:rPr lang="en-ZA" sz="1600" b="0" i="0" u="none" strike="noStrike">
                          <a:solidFill>
                            <a:srgbClr val="000000"/>
                          </a:solidFill>
                          <a:effectLst/>
                          <a:latin typeface="Arial Narrow" pitchFamily="34" charset="0"/>
                        </a:rPr>
                        <a:t>14 884</a:t>
                      </a:r>
                    </a:p>
                  </a:txBody>
                  <a:tcPr marL="9525" marR="9525" marT="9525" marB="0" anchor="ctr"/>
                </a:tc>
                <a:tc>
                  <a:txBody>
                    <a:bodyPr/>
                    <a:lstStyle/>
                    <a:p>
                      <a:pPr algn="ctr" fontAlgn="b"/>
                      <a:r>
                        <a:rPr lang="en-ZA" sz="1600" b="0" i="0" u="none" strike="noStrike">
                          <a:solidFill>
                            <a:srgbClr val="000000"/>
                          </a:solidFill>
                          <a:effectLst/>
                          <a:latin typeface="Arial Narrow" pitchFamily="34" charset="0"/>
                        </a:rPr>
                        <a:t>63.9</a:t>
                      </a:r>
                    </a:p>
                  </a:txBody>
                  <a:tcPr marL="9525" marR="9525" marT="9525" marB="0" anchor="ctr"/>
                </a:tc>
              </a:tr>
              <a:tr h="224439">
                <a:tc>
                  <a:txBody>
                    <a:bodyPr/>
                    <a:lstStyle/>
                    <a:p>
                      <a:pPr>
                        <a:lnSpc>
                          <a:spcPct val="150000"/>
                        </a:lnSpc>
                        <a:spcAft>
                          <a:spcPts val="0"/>
                        </a:spcAft>
                      </a:pPr>
                      <a:r>
                        <a:rPr lang="en-GB" sz="1600" dirty="0">
                          <a:solidFill>
                            <a:schemeClr val="tx1"/>
                          </a:solidFill>
                          <a:effectLst/>
                        </a:rPr>
                        <a:t>Free State</a:t>
                      </a:r>
                      <a:endParaRPr lang="en-ZA" sz="16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b"/>
                </a:tc>
                <a:tc>
                  <a:txBody>
                    <a:bodyPr/>
                    <a:lstStyle/>
                    <a:p>
                      <a:pPr algn="ctr">
                        <a:spcAft>
                          <a:spcPts val="0"/>
                        </a:spcAft>
                      </a:pPr>
                      <a:r>
                        <a:rPr lang="en-GB" sz="1600" dirty="0">
                          <a:effectLst/>
                          <a:latin typeface="Arial Narrow" pitchFamily="34" charset="0"/>
                        </a:rPr>
                        <a:t>5 152</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3 874</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1 278</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24.8</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fontAlgn="b"/>
                      <a:r>
                        <a:rPr lang="en-ZA" sz="1600" b="0" i="0" u="none" strike="noStrike">
                          <a:solidFill>
                            <a:srgbClr val="000000"/>
                          </a:solidFill>
                          <a:effectLst/>
                          <a:latin typeface="Arial Narrow" pitchFamily="34" charset="0"/>
                        </a:rPr>
                        <a:t>3 210</a:t>
                      </a:r>
                    </a:p>
                  </a:txBody>
                  <a:tcPr marL="9525" marR="9525" marT="9525" marB="0" anchor="ctr"/>
                </a:tc>
                <a:tc>
                  <a:txBody>
                    <a:bodyPr/>
                    <a:lstStyle/>
                    <a:p>
                      <a:pPr algn="ctr" fontAlgn="ctr"/>
                      <a:r>
                        <a:rPr lang="en-ZA" sz="1600" b="0" i="0" u="none" strike="noStrike">
                          <a:solidFill>
                            <a:srgbClr val="000000"/>
                          </a:solidFill>
                          <a:effectLst/>
                          <a:latin typeface="Arial Narrow" pitchFamily="34" charset="0"/>
                        </a:rPr>
                        <a:t>1 877</a:t>
                      </a:r>
                    </a:p>
                  </a:txBody>
                  <a:tcPr marL="9525" marR="9525" marT="9525" marB="0" anchor="ctr"/>
                </a:tc>
                <a:tc>
                  <a:txBody>
                    <a:bodyPr/>
                    <a:lstStyle/>
                    <a:p>
                      <a:pPr algn="ctr" fontAlgn="b"/>
                      <a:r>
                        <a:rPr lang="en-ZA" sz="1600" b="0" i="0" u="none" strike="noStrike">
                          <a:solidFill>
                            <a:srgbClr val="000000"/>
                          </a:solidFill>
                          <a:effectLst/>
                          <a:latin typeface="Arial Narrow" pitchFamily="34" charset="0"/>
                        </a:rPr>
                        <a:t>1 333</a:t>
                      </a:r>
                    </a:p>
                  </a:txBody>
                  <a:tcPr marL="9525" marR="9525" marT="9525" marB="0" anchor="ctr"/>
                </a:tc>
                <a:tc>
                  <a:txBody>
                    <a:bodyPr/>
                    <a:lstStyle/>
                    <a:p>
                      <a:pPr algn="ctr" fontAlgn="b"/>
                      <a:r>
                        <a:rPr lang="en-ZA" sz="1600" b="0" i="0" u="none" strike="noStrike">
                          <a:solidFill>
                            <a:srgbClr val="000000"/>
                          </a:solidFill>
                          <a:effectLst/>
                          <a:latin typeface="Arial Narrow" pitchFamily="34" charset="0"/>
                        </a:rPr>
                        <a:t>41.5</a:t>
                      </a:r>
                    </a:p>
                  </a:txBody>
                  <a:tcPr marL="9525" marR="9525" marT="9525" marB="0" anchor="ctr"/>
                </a:tc>
              </a:tr>
              <a:tr h="224439">
                <a:tc>
                  <a:txBody>
                    <a:bodyPr/>
                    <a:lstStyle/>
                    <a:p>
                      <a:pPr>
                        <a:lnSpc>
                          <a:spcPct val="150000"/>
                        </a:lnSpc>
                        <a:spcAft>
                          <a:spcPts val="0"/>
                        </a:spcAft>
                      </a:pPr>
                      <a:r>
                        <a:rPr lang="en-GB" sz="1600" dirty="0">
                          <a:solidFill>
                            <a:schemeClr val="tx1"/>
                          </a:solidFill>
                          <a:effectLst/>
                        </a:rPr>
                        <a:t>Gauteng</a:t>
                      </a:r>
                      <a:endParaRPr lang="en-ZA" sz="16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b"/>
                </a:tc>
                <a:tc>
                  <a:txBody>
                    <a:bodyPr/>
                    <a:lstStyle/>
                    <a:p>
                      <a:pPr algn="ctr">
                        <a:spcAft>
                          <a:spcPts val="0"/>
                        </a:spcAft>
                      </a:pPr>
                      <a:r>
                        <a:rPr lang="en-GB" sz="1600">
                          <a:effectLst/>
                          <a:latin typeface="Arial Narrow" pitchFamily="34" charset="0"/>
                        </a:rPr>
                        <a:t>12 571</a:t>
                      </a:r>
                      <a:endParaRPr lang="en-ZA" sz="160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9 758</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a:effectLst/>
                          <a:latin typeface="Arial Narrow" pitchFamily="34" charset="0"/>
                        </a:rPr>
                        <a:t>2 813</a:t>
                      </a:r>
                      <a:endParaRPr lang="en-ZA" sz="160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22.4</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fontAlgn="b"/>
                      <a:r>
                        <a:rPr lang="en-ZA" sz="1600" b="0" i="0" u="none" strike="noStrike">
                          <a:solidFill>
                            <a:srgbClr val="000000"/>
                          </a:solidFill>
                          <a:effectLst/>
                          <a:latin typeface="Arial Narrow" pitchFamily="34" charset="0"/>
                        </a:rPr>
                        <a:t>15 862</a:t>
                      </a:r>
                    </a:p>
                  </a:txBody>
                  <a:tcPr marL="9525" marR="9525" marT="9525" marB="0" anchor="ctr"/>
                </a:tc>
                <a:tc>
                  <a:txBody>
                    <a:bodyPr/>
                    <a:lstStyle/>
                    <a:p>
                      <a:pPr algn="ctr" fontAlgn="ctr"/>
                      <a:r>
                        <a:rPr lang="en-ZA" sz="1600" b="0" i="0" u="none" strike="noStrike">
                          <a:solidFill>
                            <a:srgbClr val="000000"/>
                          </a:solidFill>
                          <a:effectLst/>
                          <a:latin typeface="Arial Narrow" pitchFamily="34" charset="0"/>
                        </a:rPr>
                        <a:t>7 835</a:t>
                      </a:r>
                    </a:p>
                  </a:txBody>
                  <a:tcPr marL="9525" marR="9525" marT="9525" marB="0" anchor="ctr"/>
                </a:tc>
                <a:tc>
                  <a:txBody>
                    <a:bodyPr/>
                    <a:lstStyle/>
                    <a:p>
                      <a:pPr algn="ctr" fontAlgn="b"/>
                      <a:r>
                        <a:rPr lang="en-ZA" sz="1600" b="0" i="0" u="none" strike="noStrike" dirty="0">
                          <a:solidFill>
                            <a:srgbClr val="000000"/>
                          </a:solidFill>
                          <a:effectLst/>
                          <a:latin typeface="Arial Narrow" pitchFamily="34" charset="0"/>
                        </a:rPr>
                        <a:t>8 027</a:t>
                      </a:r>
                    </a:p>
                  </a:txBody>
                  <a:tcPr marL="9525" marR="9525" marT="9525" marB="0" anchor="ctr"/>
                </a:tc>
                <a:tc>
                  <a:txBody>
                    <a:bodyPr/>
                    <a:lstStyle/>
                    <a:p>
                      <a:pPr algn="ctr" fontAlgn="b"/>
                      <a:r>
                        <a:rPr lang="en-ZA" sz="1600" b="0" i="0" u="none" strike="noStrike">
                          <a:solidFill>
                            <a:srgbClr val="000000"/>
                          </a:solidFill>
                          <a:effectLst/>
                          <a:latin typeface="Arial Narrow" pitchFamily="34" charset="0"/>
                        </a:rPr>
                        <a:t>50.6</a:t>
                      </a:r>
                    </a:p>
                  </a:txBody>
                  <a:tcPr marL="9525" marR="9525" marT="9525" marB="0" anchor="ctr"/>
                </a:tc>
              </a:tr>
              <a:tr h="224439">
                <a:tc>
                  <a:txBody>
                    <a:bodyPr/>
                    <a:lstStyle/>
                    <a:p>
                      <a:pPr>
                        <a:lnSpc>
                          <a:spcPct val="150000"/>
                        </a:lnSpc>
                        <a:spcAft>
                          <a:spcPts val="0"/>
                        </a:spcAft>
                      </a:pPr>
                      <a:r>
                        <a:rPr lang="en-GB" sz="1600" dirty="0">
                          <a:solidFill>
                            <a:schemeClr val="tx1"/>
                          </a:solidFill>
                          <a:effectLst/>
                        </a:rPr>
                        <a:t>KwaZulu-Natal</a:t>
                      </a:r>
                      <a:endParaRPr lang="en-ZA" sz="16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b"/>
                </a:tc>
                <a:tc>
                  <a:txBody>
                    <a:bodyPr/>
                    <a:lstStyle/>
                    <a:p>
                      <a:pPr algn="ctr">
                        <a:spcAft>
                          <a:spcPts val="0"/>
                        </a:spcAft>
                      </a:pPr>
                      <a:r>
                        <a:rPr lang="en-GB" sz="1600" dirty="0">
                          <a:effectLst/>
                          <a:latin typeface="Arial Narrow" pitchFamily="34" charset="0"/>
                        </a:rPr>
                        <a:t>35 272</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19 535</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15 737</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44.6</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fontAlgn="b"/>
                      <a:r>
                        <a:rPr lang="en-ZA" sz="1600" b="0" i="0" u="none" strike="noStrike">
                          <a:solidFill>
                            <a:srgbClr val="000000"/>
                          </a:solidFill>
                          <a:effectLst/>
                          <a:latin typeface="Arial Narrow" pitchFamily="34" charset="0"/>
                        </a:rPr>
                        <a:t>36 387</a:t>
                      </a:r>
                    </a:p>
                  </a:txBody>
                  <a:tcPr marL="9525" marR="9525" marT="9525" marB="0" anchor="ctr"/>
                </a:tc>
                <a:tc>
                  <a:txBody>
                    <a:bodyPr/>
                    <a:lstStyle/>
                    <a:p>
                      <a:pPr algn="ctr" fontAlgn="ctr"/>
                      <a:r>
                        <a:rPr lang="en-ZA" sz="1600" b="0" i="0" u="none" strike="noStrike">
                          <a:solidFill>
                            <a:srgbClr val="000000"/>
                          </a:solidFill>
                          <a:effectLst/>
                          <a:latin typeface="Arial Narrow" pitchFamily="34" charset="0"/>
                        </a:rPr>
                        <a:t>22 673</a:t>
                      </a:r>
                    </a:p>
                  </a:txBody>
                  <a:tcPr marL="9525" marR="9525" marT="9525" marB="0" anchor="ctr"/>
                </a:tc>
                <a:tc>
                  <a:txBody>
                    <a:bodyPr/>
                    <a:lstStyle/>
                    <a:p>
                      <a:pPr algn="ctr" fontAlgn="b"/>
                      <a:r>
                        <a:rPr lang="en-ZA" sz="1600" b="0" i="0" u="none" strike="noStrike">
                          <a:solidFill>
                            <a:srgbClr val="000000"/>
                          </a:solidFill>
                          <a:effectLst/>
                          <a:latin typeface="Arial Narrow" pitchFamily="34" charset="0"/>
                        </a:rPr>
                        <a:t>13 714</a:t>
                      </a:r>
                    </a:p>
                  </a:txBody>
                  <a:tcPr marL="9525" marR="9525" marT="9525" marB="0" anchor="ctr"/>
                </a:tc>
                <a:tc>
                  <a:txBody>
                    <a:bodyPr/>
                    <a:lstStyle/>
                    <a:p>
                      <a:pPr algn="ctr" fontAlgn="b"/>
                      <a:r>
                        <a:rPr lang="en-ZA" sz="1600" b="0" i="0" u="none" strike="noStrike">
                          <a:solidFill>
                            <a:srgbClr val="000000"/>
                          </a:solidFill>
                          <a:effectLst/>
                          <a:latin typeface="Arial Narrow" pitchFamily="34" charset="0"/>
                        </a:rPr>
                        <a:t>37.7</a:t>
                      </a:r>
                    </a:p>
                  </a:txBody>
                  <a:tcPr marL="9525" marR="9525" marT="9525" marB="0" anchor="ctr"/>
                </a:tc>
              </a:tr>
              <a:tr h="224439">
                <a:tc>
                  <a:txBody>
                    <a:bodyPr/>
                    <a:lstStyle/>
                    <a:p>
                      <a:pPr>
                        <a:lnSpc>
                          <a:spcPct val="150000"/>
                        </a:lnSpc>
                        <a:spcAft>
                          <a:spcPts val="0"/>
                        </a:spcAft>
                      </a:pPr>
                      <a:r>
                        <a:rPr lang="en-GB" sz="1600" dirty="0">
                          <a:solidFill>
                            <a:schemeClr val="tx1"/>
                          </a:solidFill>
                          <a:effectLst/>
                        </a:rPr>
                        <a:t>Limpopo</a:t>
                      </a:r>
                      <a:endParaRPr lang="en-ZA" sz="16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b"/>
                </a:tc>
                <a:tc>
                  <a:txBody>
                    <a:bodyPr/>
                    <a:lstStyle/>
                    <a:p>
                      <a:pPr algn="ctr">
                        <a:spcAft>
                          <a:spcPts val="0"/>
                        </a:spcAft>
                      </a:pPr>
                      <a:r>
                        <a:rPr lang="en-GB" sz="1600" dirty="0">
                          <a:effectLst/>
                          <a:latin typeface="Arial Narrow" pitchFamily="34" charset="0"/>
                        </a:rPr>
                        <a:t>17 499</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15 476</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2 023</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a:effectLst/>
                          <a:latin typeface="Arial Narrow" pitchFamily="34" charset="0"/>
                        </a:rPr>
                        <a:t>11.6</a:t>
                      </a:r>
                      <a:endParaRPr lang="en-ZA" sz="160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fontAlgn="b"/>
                      <a:r>
                        <a:rPr lang="en-ZA" sz="1600" b="0" i="0" u="none" strike="noStrike">
                          <a:solidFill>
                            <a:srgbClr val="000000"/>
                          </a:solidFill>
                          <a:effectLst/>
                          <a:latin typeface="Arial Narrow" pitchFamily="34" charset="0"/>
                        </a:rPr>
                        <a:t>22 931</a:t>
                      </a:r>
                    </a:p>
                  </a:txBody>
                  <a:tcPr marL="9525" marR="9525" marT="9525" marB="0" anchor="ctr"/>
                </a:tc>
                <a:tc>
                  <a:txBody>
                    <a:bodyPr/>
                    <a:lstStyle/>
                    <a:p>
                      <a:pPr algn="ctr" fontAlgn="ctr"/>
                      <a:r>
                        <a:rPr lang="en-ZA" sz="1600" b="0" i="0" u="none" strike="noStrike">
                          <a:solidFill>
                            <a:srgbClr val="000000"/>
                          </a:solidFill>
                          <a:effectLst/>
                          <a:latin typeface="Arial Narrow" pitchFamily="34" charset="0"/>
                        </a:rPr>
                        <a:t>20 295</a:t>
                      </a:r>
                    </a:p>
                  </a:txBody>
                  <a:tcPr marL="9525" marR="9525" marT="9525" marB="0" anchor="ctr"/>
                </a:tc>
                <a:tc>
                  <a:txBody>
                    <a:bodyPr/>
                    <a:lstStyle/>
                    <a:p>
                      <a:pPr algn="ctr" fontAlgn="b"/>
                      <a:r>
                        <a:rPr lang="en-ZA" sz="1600" b="0" i="0" u="none" strike="noStrike" dirty="0">
                          <a:solidFill>
                            <a:srgbClr val="000000"/>
                          </a:solidFill>
                          <a:effectLst/>
                          <a:latin typeface="Arial Narrow" pitchFamily="34" charset="0"/>
                        </a:rPr>
                        <a:t>2 636</a:t>
                      </a:r>
                    </a:p>
                  </a:txBody>
                  <a:tcPr marL="9525" marR="9525" marT="9525" marB="0" anchor="ctr"/>
                </a:tc>
                <a:tc>
                  <a:txBody>
                    <a:bodyPr/>
                    <a:lstStyle/>
                    <a:p>
                      <a:pPr algn="ctr" fontAlgn="b"/>
                      <a:r>
                        <a:rPr lang="en-ZA" sz="1600" b="0" i="0" u="none" strike="noStrike">
                          <a:solidFill>
                            <a:srgbClr val="000000"/>
                          </a:solidFill>
                          <a:effectLst/>
                          <a:latin typeface="Arial Narrow" pitchFamily="34" charset="0"/>
                        </a:rPr>
                        <a:t>11.5</a:t>
                      </a:r>
                    </a:p>
                  </a:txBody>
                  <a:tcPr marL="9525" marR="9525" marT="9525" marB="0" anchor="ctr"/>
                </a:tc>
              </a:tr>
              <a:tr h="224439">
                <a:tc>
                  <a:txBody>
                    <a:bodyPr/>
                    <a:lstStyle/>
                    <a:p>
                      <a:pPr>
                        <a:lnSpc>
                          <a:spcPct val="150000"/>
                        </a:lnSpc>
                        <a:spcAft>
                          <a:spcPts val="0"/>
                        </a:spcAft>
                      </a:pPr>
                      <a:r>
                        <a:rPr lang="en-GB" sz="1600" dirty="0">
                          <a:solidFill>
                            <a:schemeClr val="tx1"/>
                          </a:solidFill>
                          <a:effectLst/>
                        </a:rPr>
                        <a:t>Mpumalanga</a:t>
                      </a:r>
                      <a:endParaRPr lang="en-ZA" sz="16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b"/>
                </a:tc>
                <a:tc>
                  <a:txBody>
                    <a:bodyPr/>
                    <a:lstStyle/>
                    <a:p>
                      <a:pPr algn="ctr">
                        <a:spcAft>
                          <a:spcPts val="0"/>
                        </a:spcAft>
                      </a:pPr>
                      <a:r>
                        <a:rPr lang="en-GB" sz="1600" dirty="0">
                          <a:effectLst/>
                          <a:latin typeface="Arial Narrow" pitchFamily="34" charset="0"/>
                        </a:rPr>
                        <a:t>7 113</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4 487</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2 626</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a:effectLst/>
                          <a:latin typeface="Arial Narrow" pitchFamily="34" charset="0"/>
                        </a:rPr>
                        <a:t>36.9</a:t>
                      </a:r>
                      <a:endParaRPr lang="en-ZA" sz="160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fontAlgn="b"/>
                      <a:r>
                        <a:rPr lang="en-ZA" sz="1600" b="0" i="0" u="none" strike="noStrike">
                          <a:solidFill>
                            <a:srgbClr val="000000"/>
                          </a:solidFill>
                          <a:effectLst/>
                          <a:latin typeface="Arial Narrow" pitchFamily="34" charset="0"/>
                        </a:rPr>
                        <a:t>10 855</a:t>
                      </a:r>
                    </a:p>
                  </a:txBody>
                  <a:tcPr marL="9525" marR="9525" marT="9525" marB="0" anchor="ctr"/>
                </a:tc>
                <a:tc>
                  <a:txBody>
                    <a:bodyPr/>
                    <a:lstStyle/>
                    <a:p>
                      <a:pPr algn="ctr" fontAlgn="ctr"/>
                      <a:r>
                        <a:rPr lang="en-ZA" sz="1600" b="0" i="0" u="none" strike="noStrike">
                          <a:solidFill>
                            <a:srgbClr val="000000"/>
                          </a:solidFill>
                          <a:effectLst/>
                          <a:latin typeface="Arial Narrow" pitchFamily="34" charset="0"/>
                        </a:rPr>
                        <a:t>8 195</a:t>
                      </a:r>
                    </a:p>
                  </a:txBody>
                  <a:tcPr marL="9525" marR="9525" marT="9525" marB="0" anchor="ctr"/>
                </a:tc>
                <a:tc>
                  <a:txBody>
                    <a:bodyPr/>
                    <a:lstStyle/>
                    <a:p>
                      <a:pPr algn="ctr" fontAlgn="b"/>
                      <a:r>
                        <a:rPr lang="en-ZA" sz="1600" b="0" i="0" u="none" strike="noStrike" dirty="0">
                          <a:solidFill>
                            <a:srgbClr val="000000"/>
                          </a:solidFill>
                          <a:effectLst/>
                          <a:latin typeface="Arial Narrow" pitchFamily="34" charset="0"/>
                        </a:rPr>
                        <a:t>2 660</a:t>
                      </a:r>
                    </a:p>
                  </a:txBody>
                  <a:tcPr marL="9525" marR="9525" marT="9525" marB="0" anchor="ctr"/>
                </a:tc>
                <a:tc>
                  <a:txBody>
                    <a:bodyPr/>
                    <a:lstStyle/>
                    <a:p>
                      <a:pPr algn="ctr" fontAlgn="b"/>
                      <a:r>
                        <a:rPr lang="en-ZA" sz="1600" b="0" i="0" u="none" strike="noStrike">
                          <a:solidFill>
                            <a:srgbClr val="000000"/>
                          </a:solidFill>
                          <a:effectLst/>
                          <a:latin typeface="Arial Narrow" pitchFamily="34" charset="0"/>
                        </a:rPr>
                        <a:t>24.5</a:t>
                      </a:r>
                    </a:p>
                  </a:txBody>
                  <a:tcPr marL="9525" marR="9525" marT="9525" marB="0" anchor="ctr"/>
                </a:tc>
              </a:tr>
              <a:tr h="224439">
                <a:tc>
                  <a:txBody>
                    <a:bodyPr/>
                    <a:lstStyle/>
                    <a:p>
                      <a:pPr>
                        <a:lnSpc>
                          <a:spcPct val="150000"/>
                        </a:lnSpc>
                        <a:spcAft>
                          <a:spcPts val="0"/>
                        </a:spcAft>
                      </a:pPr>
                      <a:r>
                        <a:rPr lang="en-GB" sz="1600" dirty="0">
                          <a:solidFill>
                            <a:schemeClr val="tx1"/>
                          </a:solidFill>
                          <a:effectLst/>
                        </a:rPr>
                        <a:t>North West</a:t>
                      </a:r>
                      <a:endParaRPr lang="en-ZA" sz="16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b"/>
                </a:tc>
                <a:tc>
                  <a:txBody>
                    <a:bodyPr/>
                    <a:lstStyle/>
                    <a:p>
                      <a:pPr algn="ctr">
                        <a:spcAft>
                          <a:spcPts val="0"/>
                        </a:spcAft>
                      </a:pPr>
                      <a:r>
                        <a:rPr lang="en-GB" sz="1600" dirty="0">
                          <a:effectLst/>
                          <a:latin typeface="Arial Narrow" pitchFamily="34" charset="0"/>
                        </a:rPr>
                        <a:t>4 247</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3 357</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890</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21.0</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fontAlgn="b"/>
                      <a:r>
                        <a:rPr lang="en-ZA" sz="1600" b="0" i="0" u="none" strike="noStrike">
                          <a:solidFill>
                            <a:srgbClr val="000000"/>
                          </a:solidFill>
                          <a:effectLst/>
                          <a:latin typeface="Arial Narrow" pitchFamily="34" charset="0"/>
                        </a:rPr>
                        <a:t>3 885</a:t>
                      </a:r>
                    </a:p>
                  </a:txBody>
                  <a:tcPr marL="9525" marR="9525" marT="9525" marB="0" anchor="ctr"/>
                </a:tc>
                <a:tc>
                  <a:txBody>
                    <a:bodyPr/>
                    <a:lstStyle/>
                    <a:p>
                      <a:pPr algn="ctr" fontAlgn="ctr"/>
                      <a:r>
                        <a:rPr lang="en-ZA" sz="1600" b="0" i="0" u="none" strike="noStrike">
                          <a:solidFill>
                            <a:srgbClr val="000000"/>
                          </a:solidFill>
                          <a:effectLst/>
                          <a:latin typeface="Arial Narrow" pitchFamily="34" charset="0"/>
                        </a:rPr>
                        <a:t>2 829</a:t>
                      </a:r>
                    </a:p>
                  </a:txBody>
                  <a:tcPr marL="9525" marR="9525" marT="9525" marB="0" anchor="ctr"/>
                </a:tc>
                <a:tc>
                  <a:txBody>
                    <a:bodyPr/>
                    <a:lstStyle/>
                    <a:p>
                      <a:pPr algn="ctr" fontAlgn="b"/>
                      <a:r>
                        <a:rPr lang="en-ZA" sz="1600" b="0" i="0" u="none" strike="noStrike">
                          <a:solidFill>
                            <a:srgbClr val="000000"/>
                          </a:solidFill>
                          <a:effectLst/>
                          <a:latin typeface="Arial Narrow" pitchFamily="34" charset="0"/>
                        </a:rPr>
                        <a:t>1 056</a:t>
                      </a:r>
                    </a:p>
                  </a:txBody>
                  <a:tcPr marL="9525" marR="9525" marT="9525" marB="0" anchor="ctr"/>
                </a:tc>
                <a:tc>
                  <a:txBody>
                    <a:bodyPr/>
                    <a:lstStyle/>
                    <a:p>
                      <a:pPr algn="ctr" fontAlgn="b"/>
                      <a:r>
                        <a:rPr lang="en-ZA" sz="1600" b="0" i="0" u="none" strike="noStrike" dirty="0">
                          <a:solidFill>
                            <a:srgbClr val="000000"/>
                          </a:solidFill>
                          <a:effectLst/>
                          <a:latin typeface="Arial Narrow" pitchFamily="34" charset="0"/>
                        </a:rPr>
                        <a:t>27.2</a:t>
                      </a:r>
                    </a:p>
                  </a:txBody>
                  <a:tcPr marL="9525" marR="9525" marT="9525" marB="0" anchor="ctr"/>
                </a:tc>
              </a:tr>
              <a:tr h="224439">
                <a:tc>
                  <a:txBody>
                    <a:bodyPr/>
                    <a:lstStyle/>
                    <a:p>
                      <a:pPr>
                        <a:lnSpc>
                          <a:spcPct val="150000"/>
                        </a:lnSpc>
                        <a:spcAft>
                          <a:spcPts val="0"/>
                        </a:spcAft>
                      </a:pPr>
                      <a:r>
                        <a:rPr lang="en-GB" sz="1600" dirty="0">
                          <a:solidFill>
                            <a:schemeClr val="tx1"/>
                          </a:solidFill>
                          <a:effectLst/>
                        </a:rPr>
                        <a:t>Northern Cape</a:t>
                      </a:r>
                      <a:endParaRPr lang="en-ZA" sz="16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b"/>
                </a:tc>
                <a:tc>
                  <a:txBody>
                    <a:bodyPr/>
                    <a:lstStyle/>
                    <a:p>
                      <a:pPr algn="ctr">
                        <a:spcAft>
                          <a:spcPts val="0"/>
                        </a:spcAft>
                      </a:pPr>
                      <a:r>
                        <a:rPr lang="en-GB" sz="1600">
                          <a:effectLst/>
                          <a:latin typeface="Arial Narrow" pitchFamily="34" charset="0"/>
                        </a:rPr>
                        <a:t>2 946</a:t>
                      </a:r>
                      <a:endParaRPr lang="en-ZA" sz="160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2 056</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890</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30.2</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fontAlgn="b"/>
                      <a:r>
                        <a:rPr lang="en-ZA" sz="1600" b="0" i="0" u="none" strike="noStrike">
                          <a:solidFill>
                            <a:srgbClr val="000000"/>
                          </a:solidFill>
                          <a:effectLst/>
                          <a:latin typeface="Arial Narrow" pitchFamily="34" charset="0"/>
                        </a:rPr>
                        <a:t>1 755</a:t>
                      </a:r>
                    </a:p>
                  </a:txBody>
                  <a:tcPr marL="9525" marR="9525" marT="9525" marB="0" anchor="ctr"/>
                </a:tc>
                <a:tc>
                  <a:txBody>
                    <a:bodyPr/>
                    <a:lstStyle/>
                    <a:p>
                      <a:pPr algn="ctr" fontAlgn="ctr"/>
                      <a:r>
                        <a:rPr lang="en-ZA" sz="1600" b="0" i="0" u="none" strike="noStrike">
                          <a:solidFill>
                            <a:srgbClr val="000000"/>
                          </a:solidFill>
                          <a:effectLst/>
                          <a:latin typeface="Arial Narrow" pitchFamily="34" charset="0"/>
                        </a:rPr>
                        <a:t>1 259</a:t>
                      </a:r>
                    </a:p>
                  </a:txBody>
                  <a:tcPr marL="9525" marR="9525" marT="9525" marB="0" anchor="ctr"/>
                </a:tc>
                <a:tc>
                  <a:txBody>
                    <a:bodyPr/>
                    <a:lstStyle/>
                    <a:p>
                      <a:pPr algn="ctr" fontAlgn="b"/>
                      <a:r>
                        <a:rPr lang="en-ZA" sz="1600" b="0" i="0" u="none" strike="noStrike">
                          <a:solidFill>
                            <a:srgbClr val="000000"/>
                          </a:solidFill>
                          <a:effectLst/>
                          <a:latin typeface="Arial Narrow" pitchFamily="34" charset="0"/>
                        </a:rPr>
                        <a:t>496</a:t>
                      </a:r>
                    </a:p>
                  </a:txBody>
                  <a:tcPr marL="9525" marR="9525" marT="9525" marB="0" anchor="ctr"/>
                </a:tc>
                <a:tc>
                  <a:txBody>
                    <a:bodyPr/>
                    <a:lstStyle/>
                    <a:p>
                      <a:pPr algn="ctr" fontAlgn="b"/>
                      <a:r>
                        <a:rPr lang="en-ZA" sz="1600" b="0" i="0" u="none" strike="noStrike">
                          <a:solidFill>
                            <a:srgbClr val="000000"/>
                          </a:solidFill>
                          <a:effectLst/>
                          <a:latin typeface="Arial Narrow" pitchFamily="34" charset="0"/>
                        </a:rPr>
                        <a:t>28.3</a:t>
                      </a:r>
                    </a:p>
                  </a:txBody>
                  <a:tcPr marL="9525" marR="9525" marT="9525" marB="0" anchor="ctr"/>
                </a:tc>
              </a:tr>
              <a:tr h="224439">
                <a:tc>
                  <a:txBody>
                    <a:bodyPr/>
                    <a:lstStyle/>
                    <a:p>
                      <a:pPr>
                        <a:lnSpc>
                          <a:spcPct val="150000"/>
                        </a:lnSpc>
                        <a:spcAft>
                          <a:spcPts val="0"/>
                        </a:spcAft>
                      </a:pPr>
                      <a:r>
                        <a:rPr lang="en-GB" sz="1600" dirty="0">
                          <a:solidFill>
                            <a:schemeClr val="tx1"/>
                          </a:solidFill>
                          <a:effectLst/>
                        </a:rPr>
                        <a:t>Western Cape</a:t>
                      </a:r>
                      <a:endParaRPr lang="en-ZA" sz="16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b"/>
                </a:tc>
                <a:tc>
                  <a:txBody>
                    <a:bodyPr/>
                    <a:lstStyle/>
                    <a:p>
                      <a:pPr algn="ctr">
                        <a:spcAft>
                          <a:spcPts val="0"/>
                        </a:spcAft>
                      </a:pPr>
                      <a:r>
                        <a:rPr lang="en-GB" sz="1600">
                          <a:effectLst/>
                          <a:latin typeface="Arial Narrow" pitchFamily="34" charset="0"/>
                        </a:rPr>
                        <a:t>8 441</a:t>
                      </a:r>
                      <a:endParaRPr lang="en-ZA" sz="160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6 114</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2 327</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dirty="0">
                          <a:effectLst/>
                          <a:latin typeface="Arial Narrow" pitchFamily="34" charset="0"/>
                        </a:rPr>
                        <a:t>27.6</a:t>
                      </a:r>
                      <a:endParaRPr lang="en-ZA" sz="1600"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fontAlgn="b"/>
                      <a:r>
                        <a:rPr lang="en-ZA" sz="1600" b="0" i="0" u="none" strike="noStrike">
                          <a:solidFill>
                            <a:srgbClr val="000000"/>
                          </a:solidFill>
                          <a:effectLst/>
                          <a:latin typeface="Arial Narrow" pitchFamily="34" charset="0"/>
                        </a:rPr>
                        <a:t>5 955</a:t>
                      </a:r>
                    </a:p>
                  </a:txBody>
                  <a:tcPr marL="9525" marR="9525" marT="9525" marB="0" anchor="ctr"/>
                </a:tc>
                <a:tc>
                  <a:txBody>
                    <a:bodyPr/>
                    <a:lstStyle/>
                    <a:p>
                      <a:pPr algn="ctr" fontAlgn="ctr"/>
                      <a:r>
                        <a:rPr lang="en-ZA" sz="1600" b="0" i="0" u="none" strike="noStrike">
                          <a:solidFill>
                            <a:srgbClr val="000000"/>
                          </a:solidFill>
                          <a:effectLst/>
                          <a:latin typeface="Arial Narrow" pitchFamily="34" charset="0"/>
                        </a:rPr>
                        <a:t>3 373</a:t>
                      </a:r>
                    </a:p>
                  </a:txBody>
                  <a:tcPr marL="9525" marR="9525" marT="9525" marB="0" anchor="ctr"/>
                </a:tc>
                <a:tc>
                  <a:txBody>
                    <a:bodyPr/>
                    <a:lstStyle/>
                    <a:p>
                      <a:pPr algn="ctr" fontAlgn="b"/>
                      <a:r>
                        <a:rPr lang="en-ZA" sz="1600" b="0" i="0" u="none" strike="noStrike">
                          <a:solidFill>
                            <a:srgbClr val="000000"/>
                          </a:solidFill>
                          <a:effectLst/>
                          <a:latin typeface="Arial Narrow" pitchFamily="34" charset="0"/>
                        </a:rPr>
                        <a:t>2 582</a:t>
                      </a:r>
                    </a:p>
                  </a:txBody>
                  <a:tcPr marL="9525" marR="9525" marT="9525" marB="0" anchor="ctr"/>
                </a:tc>
                <a:tc>
                  <a:txBody>
                    <a:bodyPr/>
                    <a:lstStyle/>
                    <a:p>
                      <a:pPr algn="ctr" fontAlgn="b"/>
                      <a:r>
                        <a:rPr lang="en-ZA" sz="1600" b="0" i="0" u="none" strike="noStrike" dirty="0">
                          <a:solidFill>
                            <a:srgbClr val="000000"/>
                          </a:solidFill>
                          <a:effectLst/>
                          <a:latin typeface="Arial Narrow" pitchFamily="34" charset="0"/>
                        </a:rPr>
                        <a:t>43.4</a:t>
                      </a:r>
                    </a:p>
                  </a:txBody>
                  <a:tcPr marL="9525" marR="9525" marT="9525" marB="0" anchor="ctr"/>
                </a:tc>
              </a:tr>
              <a:tr h="224439">
                <a:tc>
                  <a:txBody>
                    <a:bodyPr/>
                    <a:lstStyle/>
                    <a:p>
                      <a:pPr>
                        <a:lnSpc>
                          <a:spcPct val="150000"/>
                        </a:lnSpc>
                        <a:spcAft>
                          <a:spcPts val="0"/>
                        </a:spcAft>
                      </a:pPr>
                      <a:r>
                        <a:rPr lang="en-GB" sz="1600" dirty="0">
                          <a:solidFill>
                            <a:schemeClr val="tx1"/>
                          </a:solidFill>
                          <a:effectLst/>
                        </a:rPr>
                        <a:t>National </a:t>
                      </a:r>
                      <a:endParaRPr lang="en-ZA" sz="1600" dirty="0">
                        <a:solidFill>
                          <a:schemeClr val="tx1"/>
                        </a:solidFill>
                        <a:effectLst/>
                        <a:latin typeface="Arial" panose="020B0604020202020204" pitchFamily="34" charset="0"/>
                        <a:ea typeface="Times New Roman"/>
                        <a:cs typeface="Arial" panose="020B0604020202020204" pitchFamily="34" charset="0"/>
                      </a:endParaRPr>
                    </a:p>
                  </a:txBody>
                  <a:tcPr marL="68580" marR="68580" marT="0" marB="0" anchor="b"/>
                </a:tc>
                <a:tc>
                  <a:txBody>
                    <a:bodyPr/>
                    <a:lstStyle/>
                    <a:p>
                      <a:pPr algn="ctr">
                        <a:spcAft>
                          <a:spcPts val="0"/>
                        </a:spcAft>
                      </a:pPr>
                      <a:r>
                        <a:rPr lang="en-GB" sz="1600" b="1" dirty="0">
                          <a:effectLst/>
                          <a:latin typeface="Arial Narrow" pitchFamily="34" charset="0"/>
                        </a:rPr>
                        <a:t>115 966</a:t>
                      </a:r>
                      <a:endParaRPr lang="en-ZA" sz="1600" b="1"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b="1" dirty="0">
                          <a:effectLst/>
                          <a:latin typeface="Arial Narrow" pitchFamily="34" charset="0"/>
                        </a:rPr>
                        <a:t>75 824</a:t>
                      </a:r>
                      <a:endParaRPr lang="en-ZA" sz="1600" b="1"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b="1" dirty="0">
                          <a:effectLst/>
                          <a:latin typeface="Arial Narrow" pitchFamily="34" charset="0"/>
                        </a:rPr>
                        <a:t>40 142</a:t>
                      </a:r>
                      <a:endParaRPr lang="en-ZA" sz="1600" b="1"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a:spcAft>
                          <a:spcPts val="0"/>
                        </a:spcAft>
                      </a:pPr>
                      <a:r>
                        <a:rPr lang="en-GB" sz="1600" b="1" dirty="0">
                          <a:effectLst/>
                          <a:latin typeface="Arial Narrow" pitchFamily="34" charset="0"/>
                        </a:rPr>
                        <a:t>34.6</a:t>
                      </a:r>
                      <a:endParaRPr lang="en-ZA" sz="1600" b="1" dirty="0">
                        <a:effectLst/>
                        <a:latin typeface="Arial Narrow" pitchFamily="34" charset="0"/>
                        <a:ea typeface="Times New Roman"/>
                        <a:cs typeface="Arial" panose="020B0604020202020204" pitchFamily="34" charset="0"/>
                      </a:endParaRPr>
                    </a:p>
                  </a:txBody>
                  <a:tcPr marL="68580" marR="68580" marT="0" marB="0" anchor="ctr"/>
                </a:tc>
                <a:tc>
                  <a:txBody>
                    <a:bodyPr/>
                    <a:lstStyle/>
                    <a:p>
                      <a:pPr algn="ctr" fontAlgn="b"/>
                      <a:r>
                        <a:rPr lang="en-ZA" sz="1600" b="1" i="0" u="none" strike="noStrike" dirty="0">
                          <a:solidFill>
                            <a:srgbClr val="000000"/>
                          </a:solidFill>
                          <a:effectLst/>
                          <a:latin typeface="Arial Narrow" pitchFamily="34" charset="0"/>
                        </a:rPr>
                        <a:t>124 148</a:t>
                      </a:r>
                    </a:p>
                  </a:txBody>
                  <a:tcPr marL="9525" marR="9525" marT="9525" marB="0" anchor="ctr"/>
                </a:tc>
                <a:tc>
                  <a:txBody>
                    <a:bodyPr/>
                    <a:lstStyle/>
                    <a:p>
                      <a:pPr algn="ctr" fontAlgn="b"/>
                      <a:r>
                        <a:rPr lang="en-ZA" sz="1600" b="1" i="0" u="none" strike="noStrike">
                          <a:solidFill>
                            <a:srgbClr val="000000"/>
                          </a:solidFill>
                          <a:effectLst/>
                          <a:latin typeface="Arial Narrow" pitchFamily="34" charset="0"/>
                        </a:rPr>
                        <a:t>76 760</a:t>
                      </a:r>
                    </a:p>
                  </a:txBody>
                  <a:tcPr marL="9525" marR="9525" marT="9525" marB="0" anchor="ctr"/>
                </a:tc>
                <a:tc>
                  <a:txBody>
                    <a:bodyPr/>
                    <a:lstStyle/>
                    <a:p>
                      <a:pPr algn="ctr" fontAlgn="b"/>
                      <a:r>
                        <a:rPr lang="en-ZA" sz="1600" b="1" i="0" u="none" strike="noStrike" dirty="0">
                          <a:solidFill>
                            <a:srgbClr val="000000"/>
                          </a:solidFill>
                          <a:effectLst/>
                          <a:latin typeface="Arial Narrow" pitchFamily="34" charset="0"/>
                        </a:rPr>
                        <a:t>47 388</a:t>
                      </a:r>
                    </a:p>
                  </a:txBody>
                  <a:tcPr marL="9525" marR="9525" marT="9525" marB="0" anchor="ctr"/>
                </a:tc>
                <a:tc>
                  <a:txBody>
                    <a:bodyPr/>
                    <a:lstStyle/>
                    <a:p>
                      <a:pPr algn="ctr" fontAlgn="b"/>
                      <a:r>
                        <a:rPr lang="en-ZA" sz="1600" b="1" i="0" u="none" strike="noStrike" dirty="0">
                          <a:solidFill>
                            <a:srgbClr val="000000"/>
                          </a:solidFill>
                          <a:effectLst/>
                          <a:latin typeface="Arial Narrow" pitchFamily="34" charset="0"/>
                        </a:rPr>
                        <a:t>38.2</a:t>
                      </a:r>
                    </a:p>
                  </a:txBody>
                  <a:tcPr marL="9525" marR="9525" marT="9525" marB="0" anchor="ctr"/>
                </a:tc>
              </a:tr>
            </a:tbl>
          </a:graphicData>
        </a:graphic>
      </p:graphicFrame>
      <p:sp>
        <p:nvSpPr>
          <p:cNvPr id="3" name="Rectangle 2"/>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8</a:t>
            </a:fld>
            <a:endParaRPr lang="en-US" sz="1200" b="1" dirty="0">
              <a:solidFill>
                <a:prstClr val="black"/>
              </a:solidFill>
            </a:endParaRPr>
          </a:p>
        </p:txBody>
      </p:sp>
    </p:spTree>
    <p:extLst>
      <p:ext uri="{BB962C8B-B14F-4D97-AF65-F5344CB8AC3E}">
        <p14:creationId xmlns:p14="http://schemas.microsoft.com/office/powerpoint/2010/main" xmlns="" val="1458508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r>
              <a:rPr lang="en-GB" sz="2400" b="1" dirty="0" smtClean="0">
                <a:solidFill>
                  <a:schemeClr val="accent2">
                    <a:lumMod val="50000"/>
                  </a:schemeClr>
                </a:solidFill>
                <a:latin typeface="Arial Narrow" pitchFamily="34" charset="0"/>
                <a:cs typeface="Arial" panose="020B0604020202020204" pitchFamily="34" charset="0"/>
              </a:rPr>
              <a:t>COMPARISON OF THE NSC NOVEMBER 2016 EXAMINATION RESULTS  AND THE COMBINED RESULTS </a:t>
            </a:r>
            <a:endParaRPr lang="en-ZA" sz="2400" dirty="0">
              <a:solidFill>
                <a:schemeClr val="accent2">
                  <a:lumMod val="50000"/>
                </a:schemeClr>
              </a:solidFill>
              <a:latin typeface="Arial Narrow"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61101780"/>
              </p:ext>
            </p:extLst>
          </p:nvPr>
        </p:nvGraphicFramePr>
        <p:xfrm>
          <a:off x="467544" y="1141408"/>
          <a:ext cx="8136904" cy="4879879"/>
        </p:xfrm>
        <a:graphic>
          <a:graphicData uri="http://schemas.openxmlformats.org/drawingml/2006/table">
            <a:tbl>
              <a:tblPr/>
              <a:tblGrid>
                <a:gridCol w="1369720"/>
                <a:gridCol w="814428"/>
                <a:gridCol w="984204"/>
                <a:gridCol w="864096"/>
                <a:gridCol w="952838"/>
                <a:gridCol w="991378"/>
                <a:gridCol w="864096"/>
                <a:gridCol w="1296144"/>
              </a:tblGrid>
              <a:tr h="1123725">
                <a:tc rowSpan="2">
                  <a:txBody>
                    <a:bodyPr/>
                    <a:lstStyle/>
                    <a:p>
                      <a:pPr algn="l" rtl="0" fontAlgn="ctr"/>
                      <a:r>
                        <a:rPr lang="en-ZA" sz="1600" b="1" i="0" u="none" strike="noStrike">
                          <a:solidFill>
                            <a:srgbClr val="000000"/>
                          </a:solidFill>
                          <a:effectLst/>
                          <a:latin typeface="Arial Narrow" panose="020B0606020202030204" pitchFamily="34" charset="0"/>
                        </a:rPr>
                        <a:t>Province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0504D"/>
                    </a:solidFill>
                  </a:tcPr>
                </a:tc>
                <a:tc gridSpan="3">
                  <a:txBody>
                    <a:bodyPr/>
                    <a:lstStyle/>
                    <a:p>
                      <a:pPr algn="ctr" rtl="0" fontAlgn="ctr"/>
                      <a:r>
                        <a:rPr lang="en-ZA" sz="1600" b="1" i="0" u="none" strike="noStrike">
                          <a:solidFill>
                            <a:srgbClr val="000000"/>
                          </a:solidFill>
                          <a:effectLst/>
                          <a:latin typeface="Arial Narrow" panose="020B0606020202030204" pitchFamily="34" charset="0"/>
                        </a:rPr>
                        <a:t>November 2016 NSC examinations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C090"/>
                    </a:solidFill>
                  </a:tcPr>
                </a:tc>
                <a:tc hMerge="1">
                  <a:txBody>
                    <a:bodyPr/>
                    <a:lstStyle/>
                    <a:p>
                      <a:endParaRPr lang="en-ZA"/>
                    </a:p>
                  </a:txBody>
                  <a:tcPr/>
                </a:tc>
                <a:tc hMerge="1">
                  <a:txBody>
                    <a:bodyPr/>
                    <a:lstStyle/>
                    <a:p>
                      <a:endParaRPr lang="en-ZA"/>
                    </a:p>
                  </a:txBody>
                  <a:tcPr/>
                </a:tc>
                <a:tc gridSpan="4">
                  <a:txBody>
                    <a:bodyPr/>
                    <a:lstStyle/>
                    <a:p>
                      <a:pPr algn="ctr" rtl="0" fontAlgn="ctr"/>
                      <a:r>
                        <a:rPr lang="en-ZA" sz="1600" b="1" i="0" u="none" strike="noStrike">
                          <a:solidFill>
                            <a:srgbClr val="000000"/>
                          </a:solidFill>
                          <a:effectLst/>
                          <a:latin typeface="Arial Narrow" panose="020B0606020202030204" pitchFamily="34" charset="0"/>
                        </a:rPr>
                        <a:t>Combined November 2016 NSC exam and Supplementary 2017 NSC exam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AC090"/>
                    </a:solidFill>
                  </a:tcPr>
                </a:tc>
                <a:tc hMerge="1">
                  <a:txBody>
                    <a:bodyPr/>
                    <a:lstStyle/>
                    <a:p>
                      <a:endParaRPr lang="en-ZA"/>
                    </a:p>
                  </a:txBody>
                  <a:tcPr/>
                </a:tc>
                <a:tc hMerge="1">
                  <a:txBody>
                    <a:bodyPr/>
                    <a:lstStyle/>
                    <a:p>
                      <a:endParaRPr lang="en-ZA"/>
                    </a:p>
                  </a:txBody>
                  <a:tcPr/>
                </a:tc>
                <a:tc hMerge="1">
                  <a:txBody>
                    <a:bodyPr/>
                    <a:lstStyle/>
                    <a:p>
                      <a:endParaRPr lang="en-ZA"/>
                    </a:p>
                  </a:txBody>
                  <a:tcPr/>
                </a:tc>
              </a:tr>
              <a:tr h="832389">
                <a:tc vMerge="1">
                  <a:txBody>
                    <a:bodyPr/>
                    <a:lstStyle/>
                    <a:p>
                      <a:endParaRPr lang="en-ZA"/>
                    </a:p>
                  </a:txBody>
                  <a:tcPr/>
                </a:tc>
                <a:tc>
                  <a:txBody>
                    <a:bodyPr/>
                    <a:lstStyle/>
                    <a:p>
                      <a:pPr algn="ctr" rtl="0" fontAlgn="ctr"/>
                      <a:r>
                        <a:rPr lang="en-ZA" sz="1600" b="1" i="0" u="none" strike="noStrike">
                          <a:solidFill>
                            <a:srgbClr val="000000"/>
                          </a:solidFill>
                          <a:effectLst/>
                          <a:latin typeface="Arial Narrow" panose="020B0606020202030204" pitchFamily="34" charset="0"/>
                        </a:rPr>
                        <a:t>No. Wrote</a:t>
                      </a:r>
                    </a:p>
                  </a:txBody>
                  <a:tcPr marL="9525" marR="9525" marT="95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1" i="0" u="none" strike="noStrike">
                          <a:solidFill>
                            <a:srgbClr val="000000"/>
                          </a:solidFill>
                          <a:effectLst/>
                          <a:latin typeface="Arial Narrow" panose="020B0606020202030204" pitchFamily="34" charset="0"/>
                        </a:rPr>
                        <a:t>No. Achieved</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1" i="0" u="none" strike="noStrike">
                          <a:solidFill>
                            <a:srgbClr val="000000"/>
                          </a:solidFill>
                          <a:effectLst/>
                          <a:latin typeface="Arial Narrow" panose="020B0606020202030204" pitchFamily="34" charset="0"/>
                        </a:rPr>
                        <a:t>% Achieved</a:t>
                      </a:r>
                    </a:p>
                  </a:txBody>
                  <a:tcPr marL="9525" marR="9525" marT="95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1" i="0" u="none" strike="noStrike">
                          <a:solidFill>
                            <a:srgbClr val="000000"/>
                          </a:solidFill>
                          <a:effectLst/>
                          <a:latin typeface="Arial Narrow" panose="020B0606020202030204" pitchFamily="34" charset="0"/>
                        </a:rPr>
                        <a:t>No. Wrote</a:t>
                      </a:r>
                    </a:p>
                  </a:txBody>
                  <a:tcPr marL="9525" marR="9525" marT="95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1" i="0" u="none" strike="noStrike">
                          <a:solidFill>
                            <a:srgbClr val="000000"/>
                          </a:solidFill>
                          <a:effectLst/>
                          <a:latin typeface="Arial Narrow" panose="020B0606020202030204" pitchFamily="34" charset="0"/>
                        </a:rPr>
                        <a:t>No. Achieved</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1" i="0" u="none" strike="noStrike">
                          <a:solidFill>
                            <a:srgbClr val="000000"/>
                          </a:solidFill>
                          <a:effectLst/>
                          <a:latin typeface="Arial Narrow" panose="020B0606020202030204" pitchFamily="34" charset="0"/>
                        </a:rPr>
                        <a:t>% Achieved</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1" i="0" u="none" strike="noStrike">
                          <a:solidFill>
                            <a:srgbClr val="000000"/>
                          </a:solidFill>
                          <a:effectLst/>
                          <a:latin typeface="Arial Narrow" panose="020B0606020202030204" pitchFamily="34" charset="0"/>
                        </a:rPr>
                        <a:t>Combined % - November % (Difference)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r>
              <a:tr h="301741">
                <a:tc>
                  <a:txBody>
                    <a:bodyPr/>
                    <a:lstStyle/>
                    <a:p>
                      <a:pPr algn="l" rtl="0" fontAlgn="ctr"/>
                      <a:r>
                        <a:rPr lang="en-ZA" sz="1600" b="1" i="0" u="none" strike="noStrike">
                          <a:solidFill>
                            <a:srgbClr val="000000"/>
                          </a:solidFill>
                          <a:effectLst/>
                          <a:latin typeface="Arial Narrow" panose="020B0606020202030204" pitchFamily="34" charset="0"/>
                        </a:rPr>
                        <a:t>Eastern Cape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ctr" rtl="0" fontAlgn="ctr"/>
                      <a:r>
                        <a:rPr lang="en-ZA" sz="1600" b="0" i="0" u="none" strike="noStrike">
                          <a:solidFill>
                            <a:srgbClr val="000000"/>
                          </a:solidFill>
                          <a:effectLst/>
                          <a:latin typeface="Arial Narrow" panose="020B0606020202030204" pitchFamily="34" charset="0"/>
                        </a:rPr>
                        <a:t>82 902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49 168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59.3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82 913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50 492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60.9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r>
              <a:tr h="291336">
                <a:tc>
                  <a:txBody>
                    <a:bodyPr/>
                    <a:lstStyle/>
                    <a:p>
                      <a:pPr algn="l" rtl="0" fontAlgn="ctr"/>
                      <a:r>
                        <a:rPr lang="en-ZA" sz="1600" b="1" i="0" u="none" strike="noStrike">
                          <a:solidFill>
                            <a:srgbClr val="000000"/>
                          </a:solidFill>
                          <a:effectLst/>
                          <a:latin typeface="Arial Narrow" panose="020B0606020202030204" pitchFamily="34" charset="0"/>
                        </a:rPr>
                        <a:t>Free State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ctr" rtl="0" fontAlgn="ctr"/>
                      <a:r>
                        <a:rPr lang="en-ZA" sz="1600" b="0" i="0" u="none" strike="noStrike">
                          <a:solidFill>
                            <a:srgbClr val="000000"/>
                          </a:solidFill>
                          <a:effectLst/>
                          <a:latin typeface="Arial Narrow" panose="020B0606020202030204" pitchFamily="34" charset="0"/>
                        </a:rPr>
                        <a:t>26 786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23 629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88.2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26 873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24 123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89.8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r>
              <a:tr h="291336">
                <a:tc>
                  <a:txBody>
                    <a:bodyPr/>
                    <a:lstStyle/>
                    <a:p>
                      <a:pPr algn="l" rtl="0" fontAlgn="ctr"/>
                      <a:r>
                        <a:rPr lang="en-ZA" sz="1600" b="1" i="0" u="none" strike="noStrike">
                          <a:solidFill>
                            <a:srgbClr val="000000"/>
                          </a:solidFill>
                          <a:effectLst/>
                          <a:latin typeface="Arial Narrow" panose="020B0606020202030204" pitchFamily="34" charset="0"/>
                        </a:rPr>
                        <a:t>Gauteng</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ctr" rtl="0" fontAlgn="ctr"/>
                      <a:r>
                        <a:rPr lang="en-ZA" sz="1600" b="0" i="0" u="none" strike="noStrike">
                          <a:solidFill>
                            <a:srgbClr val="000000"/>
                          </a:solidFill>
                          <a:effectLst/>
                          <a:latin typeface="Arial Narrow" panose="020B0606020202030204" pitchFamily="34" charset="0"/>
                        </a:rPr>
                        <a:t>103 829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88 381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85.1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104 065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90 269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86.7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r>
              <a:tr h="291336">
                <a:tc>
                  <a:txBody>
                    <a:bodyPr/>
                    <a:lstStyle/>
                    <a:p>
                      <a:pPr algn="l" rtl="0" fontAlgn="ctr"/>
                      <a:r>
                        <a:rPr lang="en-ZA" sz="1600" b="1" i="0" u="none" strike="noStrike">
                          <a:solidFill>
                            <a:srgbClr val="000000"/>
                          </a:solidFill>
                          <a:effectLst/>
                          <a:latin typeface="Arial Narrow" panose="020B0606020202030204" pitchFamily="34" charset="0"/>
                        </a:rPr>
                        <a:t>KwaZulu-Natal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ctr" rtl="0" fontAlgn="ctr"/>
                      <a:r>
                        <a:rPr lang="en-ZA" sz="1600" b="0" i="0" u="none" strike="noStrike">
                          <a:solidFill>
                            <a:srgbClr val="000000"/>
                          </a:solidFill>
                          <a:effectLst/>
                          <a:latin typeface="Arial Narrow" panose="020B0606020202030204" pitchFamily="34" charset="0"/>
                        </a:rPr>
                        <a:t>147 648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98 032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66.4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149 152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101 289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67.9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1.5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r>
              <a:tr h="291336">
                <a:tc>
                  <a:txBody>
                    <a:bodyPr/>
                    <a:lstStyle/>
                    <a:p>
                      <a:pPr algn="l" rtl="0" fontAlgn="ctr"/>
                      <a:r>
                        <a:rPr lang="en-ZA" sz="1600" b="1" i="0" u="none" strike="noStrike">
                          <a:solidFill>
                            <a:srgbClr val="000000"/>
                          </a:solidFill>
                          <a:effectLst/>
                          <a:latin typeface="Arial Narrow" panose="020B0606020202030204" pitchFamily="34" charset="0"/>
                        </a:rPr>
                        <a:t>Limpopo</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ctr" rtl="0" fontAlgn="ctr"/>
                      <a:r>
                        <a:rPr lang="en-ZA" sz="1600" b="0" i="0" u="none" strike="noStrike">
                          <a:solidFill>
                            <a:srgbClr val="000000"/>
                          </a:solidFill>
                          <a:effectLst/>
                          <a:latin typeface="Arial Narrow" panose="020B0606020202030204" pitchFamily="34" charset="0"/>
                        </a:rPr>
                        <a:t>101 807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63 595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62.5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101 735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67 334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66.2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3.7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r>
              <a:tr h="291336">
                <a:tc>
                  <a:txBody>
                    <a:bodyPr/>
                    <a:lstStyle/>
                    <a:p>
                      <a:pPr algn="l" rtl="0" fontAlgn="ctr"/>
                      <a:r>
                        <a:rPr lang="en-ZA" sz="1600" b="1" i="0" u="none" strike="noStrike">
                          <a:solidFill>
                            <a:srgbClr val="000000"/>
                          </a:solidFill>
                          <a:effectLst/>
                          <a:latin typeface="Arial Narrow" panose="020B0606020202030204" pitchFamily="34" charset="0"/>
                        </a:rPr>
                        <a:t>Mpumalanga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ctr" rtl="0" fontAlgn="ctr"/>
                      <a:r>
                        <a:rPr lang="en-ZA" sz="1600" b="0" i="0" u="none" strike="noStrike">
                          <a:solidFill>
                            <a:srgbClr val="000000"/>
                          </a:solidFill>
                          <a:effectLst/>
                          <a:latin typeface="Arial Narrow" panose="020B0606020202030204" pitchFamily="34" charset="0"/>
                        </a:rPr>
                        <a:t>54 251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41 801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dirty="0">
                          <a:solidFill>
                            <a:srgbClr val="000000"/>
                          </a:solidFill>
                          <a:effectLst/>
                          <a:latin typeface="Arial Narrow" panose="020B0606020202030204" pitchFamily="34" charset="0"/>
                        </a:rPr>
                        <a:t>77.1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54 264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42 681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78.7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r>
              <a:tr h="291336">
                <a:tc>
                  <a:txBody>
                    <a:bodyPr/>
                    <a:lstStyle/>
                    <a:p>
                      <a:pPr algn="l" rtl="0" fontAlgn="ctr"/>
                      <a:r>
                        <a:rPr lang="en-ZA" sz="1600" b="1" i="0" u="none" strike="noStrike">
                          <a:solidFill>
                            <a:srgbClr val="000000"/>
                          </a:solidFill>
                          <a:effectLst/>
                          <a:latin typeface="Arial Narrow" panose="020B0606020202030204" pitchFamily="34" charset="0"/>
                        </a:rPr>
                        <a:t>North West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ctr" rtl="0" fontAlgn="ctr"/>
                      <a:r>
                        <a:rPr lang="en-ZA" sz="1600" b="0" i="0" u="none" strike="noStrike">
                          <a:solidFill>
                            <a:srgbClr val="000000"/>
                          </a:solidFill>
                          <a:effectLst/>
                          <a:latin typeface="Arial Narrow" panose="020B0606020202030204" pitchFamily="34" charset="0"/>
                        </a:rPr>
                        <a:t>32 045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26 448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82.5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32 093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27 350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85.2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2.7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r>
              <a:tr h="291336">
                <a:tc>
                  <a:txBody>
                    <a:bodyPr/>
                    <a:lstStyle/>
                    <a:p>
                      <a:pPr algn="l" rtl="0" fontAlgn="ctr"/>
                      <a:r>
                        <a:rPr lang="en-ZA" sz="1600" b="1" i="0" u="none" strike="noStrike">
                          <a:solidFill>
                            <a:srgbClr val="000000"/>
                          </a:solidFill>
                          <a:effectLst/>
                          <a:latin typeface="Arial Narrow" panose="020B0606020202030204" pitchFamily="34" charset="0"/>
                        </a:rPr>
                        <a:t>Northern Cape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ctr" rtl="0" fontAlgn="ctr"/>
                      <a:r>
                        <a:rPr lang="en-ZA" sz="1600" b="0" i="0" u="none" strike="noStrike">
                          <a:solidFill>
                            <a:srgbClr val="000000"/>
                          </a:solidFill>
                          <a:effectLst/>
                          <a:latin typeface="Arial Narrow" panose="020B0606020202030204" pitchFamily="34" charset="0"/>
                        </a:rPr>
                        <a:t>10 041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7 902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78.7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10 203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8 333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81.7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0" i="0" u="none" strike="noStrike">
                          <a:solidFill>
                            <a:srgbClr val="000000"/>
                          </a:solidFill>
                          <a:effectLst/>
                          <a:latin typeface="Arial Narrow" panose="020B0606020202030204" pitchFamily="34" charset="0"/>
                        </a:rPr>
                        <a:t>3.0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r>
              <a:tr h="291336">
                <a:tc>
                  <a:txBody>
                    <a:bodyPr/>
                    <a:lstStyle/>
                    <a:p>
                      <a:pPr algn="l" rtl="0" fontAlgn="ctr"/>
                      <a:r>
                        <a:rPr lang="en-ZA" sz="1600" b="1" i="0" u="none" strike="noStrike">
                          <a:solidFill>
                            <a:srgbClr val="000000"/>
                          </a:solidFill>
                          <a:effectLst/>
                          <a:latin typeface="Arial Narrow" panose="020B0606020202030204" pitchFamily="34" charset="0"/>
                        </a:rPr>
                        <a:t>Western Cape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ctr" rtl="0" fontAlgn="ctr"/>
                      <a:r>
                        <a:rPr lang="en-ZA" sz="1600" b="0" i="0" u="none" strike="noStrike">
                          <a:solidFill>
                            <a:srgbClr val="000000"/>
                          </a:solidFill>
                          <a:effectLst/>
                          <a:latin typeface="Arial Narrow" panose="020B0606020202030204" pitchFamily="34" charset="0"/>
                        </a:rPr>
                        <a:t>50 869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43 716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85.9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50 997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44 566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87.4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c>
                  <a:txBody>
                    <a:bodyPr/>
                    <a:lstStyle/>
                    <a:p>
                      <a:pPr algn="ctr" rtl="0" fontAlgn="ctr"/>
                      <a:r>
                        <a:rPr lang="en-ZA" sz="1600" b="0" i="0" u="none" strike="noStrike">
                          <a:solidFill>
                            <a:srgbClr val="000000"/>
                          </a:solidFill>
                          <a:effectLst/>
                          <a:latin typeface="Arial Narrow" panose="020B0606020202030204" pitchFamily="34" charset="0"/>
                        </a:rPr>
                        <a:t>1.5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4E9E9"/>
                    </a:solidFill>
                  </a:tcPr>
                </a:tc>
              </a:tr>
              <a:tr h="291336">
                <a:tc>
                  <a:txBody>
                    <a:bodyPr/>
                    <a:lstStyle/>
                    <a:p>
                      <a:pPr algn="l" rtl="0" fontAlgn="ctr"/>
                      <a:r>
                        <a:rPr lang="en-ZA" sz="1600" b="1" i="0" u="none" strike="noStrike">
                          <a:solidFill>
                            <a:srgbClr val="000000"/>
                          </a:solidFill>
                          <a:effectLst/>
                          <a:latin typeface="Arial Narrow" panose="020B0606020202030204" pitchFamily="34" charset="0"/>
                        </a:rPr>
                        <a:t>National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0504D"/>
                    </a:solidFill>
                  </a:tcPr>
                </a:tc>
                <a:tc>
                  <a:txBody>
                    <a:bodyPr/>
                    <a:lstStyle/>
                    <a:p>
                      <a:pPr algn="ctr" rtl="0" fontAlgn="ctr"/>
                      <a:r>
                        <a:rPr lang="en-ZA" sz="1600" b="1" i="0" u="none" strike="noStrike">
                          <a:solidFill>
                            <a:srgbClr val="000000"/>
                          </a:solidFill>
                          <a:effectLst/>
                          <a:latin typeface="Arial Narrow" panose="020B0606020202030204" pitchFamily="34" charset="0"/>
                        </a:rPr>
                        <a:t>610 178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1" i="0" u="none" strike="noStrike">
                          <a:solidFill>
                            <a:srgbClr val="000000"/>
                          </a:solidFill>
                          <a:effectLst/>
                          <a:latin typeface="Arial Narrow" panose="020B0606020202030204" pitchFamily="34" charset="0"/>
                        </a:rPr>
                        <a:t>442 672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1" i="0" u="none" strike="noStrike">
                          <a:solidFill>
                            <a:srgbClr val="000000"/>
                          </a:solidFill>
                          <a:effectLst/>
                          <a:latin typeface="Arial Narrow" panose="020B0606020202030204" pitchFamily="34" charset="0"/>
                        </a:rPr>
                        <a:t>72.5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1" i="0" u="none" strike="noStrike">
                          <a:solidFill>
                            <a:srgbClr val="000000"/>
                          </a:solidFill>
                          <a:effectLst/>
                          <a:latin typeface="Arial Narrow" panose="020B0606020202030204" pitchFamily="34" charset="0"/>
                        </a:rPr>
                        <a:t>612 295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1" i="0" u="none" strike="noStrike">
                          <a:solidFill>
                            <a:srgbClr val="000000"/>
                          </a:solidFill>
                          <a:effectLst/>
                          <a:latin typeface="Arial Narrow" panose="020B0606020202030204" pitchFamily="34" charset="0"/>
                        </a:rPr>
                        <a:t>456 437</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1" i="0" u="none" strike="noStrike">
                          <a:solidFill>
                            <a:srgbClr val="000000"/>
                          </a:solidFill>
                          <a:effectLst/>
                          <a:latin typeface="Arial Narrow" panose="020B0606020202030204" pitchFamily="34" charset="0"/>
                        </a:rPr>
                        <a:t>74.5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c>
                  <a:txBody>
                    <a:bodyPr/>
                    <a:lstStyle/>
                    <a:p>
                      <a:pPr algn="ctr" rtl="0" fontAlgn="ctr"/>
                      <a:r>
                        <a:rPr lang="en-ZA" sz="1600" b="1" i="0" u="none" strike="noStrike" dirty="0">
                          <a:solidFill>
                            <a:srgbClr val="000000"/>
                          </a:solidFill>
                          <a:effectLst/>
                          <a:latin typeface="Arial Narrow" panose="020B0606020202030204" pitchFamily="34" charset="0"/>
                        </a:rPr>
                        <a:t>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D0D0"/>
                    </a:solidFill>
                  </a:tcPr>
                </a:tc>
              </a:tr>
            </a:tbl>
          </a:graphicData>
        </a:graphic>
      </p:graphicFrame>
      <p:sp>
        <p:nvSpPr>
          <p:cNvPr id="3" name="Rectangle 2"/>
          <p:cNvSpPr/>
          <p:nvPr/>
        </p:nvSpPr>
        <p:spPr>
          <a:xfrm>
            <a:off x="8880787" y="6581001"/>
            <a:ext cx="263213" cy="276999"/>
          </a:xfrm>
          <a:prstGeom prst="rect">
            <a:avLst/>
          </a:prstGeom>
        </p:spPr>
        <p:txBody>
          <a:bodyPr wrap="none">
            <a:spAutoFit/>
          </a:bodyPr>
          <a:lstStyle/>
          <a:p>
            <a:pPr lvl="0" algn="r"/>
            <a:fld id="{A59384DE-F186-4EEA-B53F-ABCA017EBDE0}" type="slidenum">
              <a:rPr lang="en-US" sz="1200" b="1">
                <a:solidFill>
                  <a:prstClr val="black"/>
                </a:solidFill>
              </a:rPr>
              <a:pPr lvl="0" algn="r"/>
              <a:t>9</a:t>
            </a:fld>
            <a:endParaRPr lang="en-US" sz="1200" b="1" dirty="0">
              <a:solidFill>
                <a:prstClr val="black"/>
              </a:solidFill>
            </a:endParaRPr>
          </a:p>
        </p:txBody>
      </p:sp>
    </p:spTree>
    <p:extLst>
      <p:ext uri="{BB962C8B-B14F-4D97-AF65-F5344CB8AC3E}">
        <p14:creationId xmlns:p14="http://schemas.microsoft.com/office/powerpoint/2010/main" xmlns="" val="1507229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 DBE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DBE Presentation template</Template>
  <TotalTime>2671</TotalTime>
  <Words>3519</Words>
  <Application>Microsoft Office PowerPoint</Application>
  <PresentationFormat>On-screen Show (4:3)</PresentationFormat>
  <Paragraphs>983</Paragraphs>
  <Slides>60</Slides>
  <Notes>4</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New DBE Presentation template</vt:lpstr>
      <vt:lpstr>   PRESENTATION TO PORTFOLIO COMMITTEE MEETING  13 JUNE 2016   </vt:lpstr>
      <vt:lpstr>PRESENTATION OUTLINE</vt:lpstr>
      <vt:lpstr>PURPOSE</vt:lpstr>
      <vt:lpstr> </vt:lpstr>
      <vt:lpstr>INTRODUCTION</vt:lpstr>
      <vt:lpstr>INTRODUCTION</vt:lpstr>
      <vt:lpstr>SCOPE AND SIZE OF 2017 NSC  SUPPLEMENTARY  EXAMS</vt:lpstr>
      <vt:lpstr>NUMBER OF CANDIDATES ENTERED AND WROTE SUPPLEMENTARY EXAMINATION IN 2016 AND 2017</vt:lpstr>
      <vt:lpstr>COMPARISON OF THE NSC NOVEMBER 2016 EXAMINATION RESULTS  AND THE COMBINED RESULTS </vt:lpstr>
      <vt:lpstr>PERCENTAGES ACHIEVED IN NOVEMBER 2016          AND COMBINED</vt:lpstr>
      <vt:lpstr>COMPARISON OF THE NSC  2015 and 2016 COMBINED RESULTS </vt:lpstr>
      <vt:lpstr>COMPARISON OF THE NSC NOVEMBER 2016  EXAMINATIONS AND COMBINED RESULTS BY QUALIFICATION TYPE</vt:lpstr>
      <vt:lpstr>  COMPARISON NOVEMBER 2016 AND COMBINED RESULTS BASED ON QUALIFICATION TYPES  </vt:lpstr>
      <vt:lpstr>  COMPARISON OF PERFORMANCE IN SELECTED SUBJECTS  COMBINED RESULTS (2015 AND 2016) </vt:lpstr>
      <vt:lpstr>SUMMARY OF GAINS</vt:lpstr>
      <vt:lpstr> </vt:lpstr>
      <vt:lpstr>THE CURRENT EXAMINATION ARRANGEMENT</vt:lpstr>
      <vt:lpstr>RATIONALE  FOR  A  RECONFIGURATION</vt:lpstr>
      <vt:lpstr>PROPOSED RECONFIGURATION</vt:lpstr>
      <vt:lpstr>PROPOSED RECONFIGURATION</vt:lpstr>
      <vt:lpstr>DISCONTINUATION  OF THE SC</vt:lpstr>
      <vt:lpstr>PROPOSED IMPLEMENTATION</vt:lpstr>
      <vt:lpstr> </vt:lpstr>
      <vt:lpstr>INTRODUCTION</vt:lpstr>
      <vt:lpstr>ISSUES EMANATING FROM ANA </vt:lpstr>
      <vt:lpstr>ISSUES EMANATING FROM ANA</vt:lpstr>
      <vt:lpstr>KEY PRINCIPLES</vt:lpstr>
      <vt:lpstr>KEY PRINCIPLES</vt:lpstr>
      <vt:lpstr>Current Assessment Landscape</vt:lpstr>
      <vt:lpstr>ASSESSMENT PROGRAMMES</vt:lpstr>
      <vt:lpstr>ASSESSMENT AND STANDARD SETTING</vt:lpstr>
      <vt:lpstr>Features of The  National Integrated Assessment Framework (NIAF)</vt:lpstr>
      <vt:lpstr>National Integrated Assessment Framework (NIAF) </vt:lpstr>
      <vt:lpstr>DESIGN FEATURES</vt:lpstr>
      <vt:lpstr>SYSTEMIC EVALUATION</vt:lpstr>
      <vt:lpstr>SYSTEMIC EVALUATION FEATURES</vt:lpstr>
      <vt:lpstr>DIAGNOSTIC/FORMATIVE ASSESSMENT </vt:lpstr>
      <vt:lpstr>DIAGNOSTIC/FORMATIVE ASSESSMENT FEATURES</vt:lpstr>
      <vt:lpstr>DIAGNOSTIC/FORMATIVE FEATURES</vt:lpstr>
      <vt:lpstr>ADVANTAGES</vt:lpstr>
      <vt:lpstr>SUMMATIVE ASSESSMENT</vt:lpstr>
      <vt:lpstr>SUMMATIVE ASSESSMENT FEATURES</vt:lpstr>
      <vt:lpstr>ADVANTAGES</vt:lpstr>
      <vt:lpstr>Proposed Implementation Plan</vt:lpstr>
      <vt:lpstr>TIMEFRAMES AND ACTIVITIES …</vt:lpstr>
      <vt:lpstr>Slide 46</vt:lpstr>
      <vt:lpstr>Slide 47</vt:lpstr>
      <vt:lpstr>Response of Teacher Unions </vt:lpstr>
      <vt:lpstr>ENGAGEMENT WITH UNIONS</vt:lpstr>
      <vt:lpstr>RESPONSE OF THE UNIONS</vt:lpstr>
      <vt:lpstr>Roundtable on assessment </vt:lpstr>
      <vt:lpstr>CONSULTATION WITH EXPERTS</vt:lpstr>
      <vt:lpstr>Recommendations from Roundtable</vt:lpstr>
      <vt:lpstr>Next Steps</vt:lpstr>
      <vt:lpstr>NEXT STEPS</vt:lpstr>
      <vt:lpstr>CONCLUSION</vt:lpstr>
      <vt:lpstr>CONCLUSION</vt:lpstr>
      <vt:lpstr>RECOMMENDATION</vt:lpstr>
      <vt:lpstr>RECOMMENDATION</vt:lpstr>
      <vt:lpstr>Slide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 Title here</dc:title>
  <dc:creator>Moja Boitumelo</dc:creator>
  <cp:lastModifiedBy>PUMZA</cp:lastModifiedBy>
  <cp:revision>194</cp:revision>
  <cp:lastPrinted>2017-06-02T13:24:46Z</cp:lastPrinted>
  <dcterms:created xsi:type="dcterms:W3CDTF">2016-04-18T12:36:04Z</dcterms:created>
  <dcterms:modified xsi:type="dcterms:W3CDTF">2017-06-15T08:13:11Z</dcterms:modified>
</cp:coreProperties>
</file>