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charts/chart13.xml" ContentType="application/vnd.openxmlformats-officedocument.drawingml.chart+xml"/>
  <Override PartName="/ppt/theme/themeOverride1.xml" ContentType="application/vnd.openxmlformats-officedocument.themeOverride+xml"/>
  <Override PartName="/ppt/charts/chart15.xml" ContentType="application/vnd.openxmlformats-officedocument.drawingml.char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harts/chart9.xml" ContentType="application/vnd.openxmlformats-officedocument.drawingml.chart+xml"/>
  <Override PartName="/ppt/charts/chart11.xml" ContentType="application/vnd.openxmlformats-officedocument.drawingml.chart+xml"/>
  <Override PartName="/ppt/charts/chart7.xml" ContentType="application/vnd.openxmlformats-officedocument.drawingml.chart+xml"/>
  <Override PartName="/ppt/diagrams/layout1.xml" ContentType="application/vnd.openxmlformats-officedocument.drawingml.diagramLayout+xml"/>
  <Override PartName="/ppt/charts/chart3.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revisionInfo.xml" ContentType="application/vnd.ms-powerpoint.revisioninfo+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charts/chart14.xml" ContentType="application/vnd.openxmlformats-officedocument.drawingml.chart+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charts/chart8.xml" ContentType="application/vnd.openxmlformats-officedocument.drawingml.chart+xml"/>
  <Override PartName="/ppt/charts/chart12.xml" ContentType="application/vnd.openxmlformats-officedocument.drawingml.chart+xml"/>
  <Override PartName="/ppt/slideLayouts/slideLayout10.xml" ContentType="application/vnd.openxmlformats-officedocument.presentationml.slideLayout+xml"/>
  <Override PartName="/ppt/charts/chart6.xml" ContentType="application/vnd.openxmlformats-officedocument.drawingml.chart+xml"/>
  <Override PartName="/ppt/charts/chart10.xml" ContentType="application/vnd.openxmlformats-officedocument.drawingml.chart+xml"/>
  <Override PartName="/ppt/charts/chart4.xml" ContentType="application/vnd.openxmlformats-officedocument.drawingml.chart+xml"/>
  <Override PartName="/ppt/slides/slide8.xml" ContentType="application/vnd.openxmlformats-officedocument.presentationml.slide+xml"/>
  <Override PartName="/ppt/slides/slide49.xml" ContentType="application/vnd.openxmlformats-officedocument.presentationml.slide+xml"/>
  <Override PartName="/ppt/diagrams/data1.xml" ContentType="application/vnd.openxmlformats-officedocument.drawingml.diagramData+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theme/themeOverride3.xml" ContentType="application/vnd.openxmlformats-officedocument.themeOverr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1" r:id="rId1"/>
  </p:sldMasterIdLst>
  <p:notesMasterIdLst>
    <p:notesMasterId r:id="rId62"/>
  </p:notesMasterIdLst>
  <p:sldIdLst>
    <p:sldId id="256" r:id="rId2"/>
    <p:sldId id="258" r:id="rId3"/>
    <p:sldId id="257"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 id="298" r:id="rId42"/>
    <p:sldId id="299" r:id="rId43"/>
    <p:sldId id="300" r:id="rId44"/>
    <p:sldId id="301" r:id="rId45"/>
    <p:sldId id="302" r:id="rId46"/>
    <p:sldId id="303" r:id="rId47"/>
    <p:sldId id="304" r:id="rId48"/>
    <p:sldId id="305" r:id="rId49"/>
    <p:sldId id="306" r:id="rId50"/>
    <p:sldId id="307" r:id="rId51"/>
    <p:sldId id="308" r:id="rId52"/>
    <p:sldId id="309" r:id="rId53"/>
    <p:sldId id="310" r:id="rId54"/>
    <p:sldId id="311" r:id="rId55"/>
    <p:sldId id="312" r:id="rId56"/>
    <p:sldId id="313" r:id="rId57"/>
    <p:sldId id="314" r:id="rId58"/>
    <p:sldId id="315" r:id="rId59"/>
    <p:sldId id="316" r:id="rId60"/>
    <p:sldId id="317" r:id="rId6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E7FFEE"/>
    <a:srgbClr val="D1F5FF"/>
    <a:srgbClr val="E3880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26" autoAdjust="0"/>
    <p:restoredTop sz="94660"/>
  </p:normalViewPr>
  <p:slideViewPr>
    <p:cSldViewPr snapToGrid="0">
      <p:cViewPr varScale="1">
        <p:scale>
          <a:sx n="110" d="100"/>
          <a:sy n="110" d="100"/>
        </p:scale>
        <p:origin x="-1644" y="-90"/>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microsoft.com/office/2015/10/relationships/revisionInfo" Target="revisionInfo.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SGagiano\Desktop\Data%20used%20in%20IPAP%202015.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C:\Users\SGagiano\Desktop\Data%20used%20in%20IPAP%202015.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C:\Users\SGagiano\Desktop\Data%20used%20in%20IPAP%202015.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C:\Users\SGagiano\Desktop\Data%20used%20in%20IPAP%202015.xlsx" TargetMode="External"/></Relationships>
</file>

<file path=ppt/charts/_rels/chart13.xml.rels><?xml version="1.0" encoding="UTF-8" standalone="yes"?>
<Relationships xmlns="http://schemas.openxmlformats.org/package/2006/relationships"><Relationship Id="rId2" Type="http://schemas.openxmlformats.org/officeDocument/2006/relationships/oleObject" Target="file:///C:\Users\SGagiano\Desktop\Trade%20graphs%20IPAP%20Cluster.xlsx" TargetMode="External"/><Relationship Id="rId1" Type="http://schemas.openxmlformats.org/officeDocument/2006/relationships/themeOverride" Target="../theme/themeOverride1.xml"/></Relationships>
</file>

<file path=ppt/charts/_rels/chart14.xml.rels><?xml version="1.0" encoding="UTF-8" standalone="yes"?>
<Relationships xmlns="http://schemas.openxmlformats.org/package/2006/relationships"><Relationship Id="rId2" Type="http://schemas.openxmlformats.org/officeDocument/2006/relationships/oleObject" Target="file:///C:\Users\SGagiano\Desktop\IPAP%2017%2018%20edits\Graphs%20for%20cluster%20presentation.xlsx" TargetMode="External"/><Relationship Id="rId1" Type="http://schemas.openxmlformats.org/officeDocument/2006/relationships/themeOverride" Target="../theme/themeOverride2.xml"/></Relationships>
</file>

<file path=ppt/charts/_rels/chart15.xml.rels><?xml version="1.0" encoding="UTF-8" standalone="yes"?>
<Relationships xmlns="http://schemas.openxmlformats.org/package/2006/relationships"><Relationship Id="rId2" Type="http://schemas.openxmlformats.org/officeDocument/2006/relationships/oleObject" Target="file:///C:\Users\SGagiano\Desktop\IPAP%2017%2018%20edits\Graphs%20for%20cluster%20presentation.xlsx" TargetMode="External"/><Relationship Id="rId1" Type="http://schemas.openxmlformats.org/officeDocument/2006/relationships/themeOverride" Target="../theme/themeOverride3.xml"/></Relationships>
</file>

<file path=ppt/charts/_rels/chart2.xml.rels><?xml version="1.0" encoding="UTF-8" standalone="yes"?>
<Relationships xmlns="http://schemas.openxmlformats.org/package/2006/relationships"><Relationship Id="rId1" Type="http://schemas.openxmlformats.org/officeDocument/2006/relationships/oleObject" Target="file:///C:\Users\SGagiano\Desktop\Data%20used%20in%20IPAP%202015.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SGagiano\Desktop\Data%20used%20in%20IPAP%202015.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SGagiano\Desktop\Data%20used%20in%20IPAP%202015.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SGagiano\Desktop\Data%20used%20in%20IPAP%202015.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SGagiano\Desktop\Data%20used%20in%20IPAP%202015.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SGagiano\Desktop\Data%20used%20in%20IPAP%202015.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Users\SGagiano\Desktop\Data%20used%20in%20IPAP%202015.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Users\SGagiano\Desktop\Data%20used%20in%20IPAP%202015.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ZA"/>
  <c:chart>
    <c:title>
      <c:tx>
        <c:rich>
          <a:bodyPr/>
          <a:lstStyle/>
          <a:p>
            <a:pPr>
              <a:defRPr sz="1400" u="none">
                <a:latin typeface="Arial Narrow" pitchFamily="34" charset="0"/>
              </a:defRPr>
            </a:pPr>
            <a:r>
              <a:rPr lang="en-US" sz="1400" u="none" dirty="0">
                <a:latin typeface="Arial Narrow" pitchFamily="34" charset="0"/>
              </a:rPr>
              <a:t>Agriculture GDP</a:t>
            </a:r>
          </a:p>
        </c:rich>
      </c:tx>
      <c:layout>
        <c:manualLayout>
          <c:xMode val="edge"/>
          <c:yMode val="edge"/>
          <c:x val="0.31272327627065216"/>
          <c:y val="0"/>
        </c:manualLayout>
      </c:layout>
      <c:overlay val="1"/>
    </c:title>
    <c:plotArea>
      <c:layout>
        <c:manualLayout>
          <c:layoutTarget val="inner"/>
          <c:xMode val="edge"/>
          <c:yMode val="edge"/>
          <c:x val="0.10594192524353402"/>
          <c:y val="9.54302670623145E-2"/>
          <c:w val="0.76877677839677216"/>
          <c:h val="0.80203743078109302"/>
        </c:manualLayout>
      </c:layout>
      <c:lineChart>
        <c:grouping val="standard"/>
        <c:ser>
          <c:idx val="1"/>
          <c:order val="1"/>
          <c:tx>
            <c:strRef>
              <c:f>SectorGDP!$D$4</c:f>
              <c:strCache>
                <c:ptCount val="1"/>
                <c:pt idx="0">
                  <c:v>Agriculture GDP as % of SA GDP (Lhs)</c:v>
                </c:pt>
              </c:strCache>
            </c:strRef>
          </c:tx>
          <c:spPr>
            <a:ln w="28575">
              <a:solidFill>
                <a:srgbClr val="C00000"/>
              </a:solidFill>
            </a:ln>
          </c:spPr>
          <c:marker>
            <c:symbol val="none"/>
          </c:marker>
          <c:cat>
            <c:numRef>
              <c:f>SectorGDP!$B$5:$B$50</c:f>
              <c:numCache>
                <c:formatCode>General</c:formatCode>
                <c:ptCount val="46"/>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numCache>
            </c:numRef>
          </c:cat>
          <c:val>
            <c:numRef>
              <c:f>SectorGDP!$D$5:$D$50</c:f>
              <c:numCache>
                <c:formatCode>0.00</c:formatCode>
                <c:ptCount val="46"/>
                <c:pt idx="0">
                  <c:v>7.1780379491320145</c:v>
                </c:pt>
                <c:pt idx="1">
                  <c:v>7.8002777980846618</c:v>
                </c:pt>
                <c:pt idx="2">
                  <c:v>7.6456153945499157</c:v>
                </c:pt>
                <c:pt idx="3">
                  <c:v>7.2530784018288577</c:v>
                </c:pt>
                <c:pt idx="4">
                  <c:v>8.6594644583631144</c:v>
                </c:pt>
                <c:pt idx="5">
                  <c:v>7.6538044899331386</c:v>
                </c:pt>
                <c:pt idx="6">
                  <c:v>6.7367304313231493</c:v>
                </c:pt>
                <c:pt idx="7">
                  <c:v>7.039586401755388</c:v>
                </c:pt>
                <c:pt idx="8">
                  <c:v>6.7176133827043811</c:v>
                </c:pt>
                <c:pt idx="9">
                  <c:v>5.9695248161359835</c:v>
                </c:pt>
                <c:pt idx="10">
                  <c:v>6.1968128799079905</c:v>
                </c:pt>
                <c:pt idx="11">
                  <c:v>6.4422626067434905</c:v>
                </c:pt>
                <c:pt idx="12">
                  <c:v>5.6785333941883467</c:v>
                </c:pt>
                <c:pt idx="13">
                  <c:v>4.414053445478328</c:v>
                </c:pt>
                <c:pt idx="14">
                  <c:v>4.7942090502539223</c:v>
                </c:pt>
                <c:pt idx="15">
                  <c:v>5.1786758468469136</c:v>
                </c:pt>
                <c:pt idx="16">
                  <c:v>4.9607124517259056</c:v>
                </c:pt>
                <c:pt idx="17">
                  <c:v>5.5818063771461546</c:v>
                </c:pt>
                <c:pt idx="18">
                  <c:v>5.8223647602763933</c:v>
                </c:pt>
                <c:pt idx="19">
                  <c:v>5.403741999015268</c:v>
                </c:pt>
                <c:pt idx="20">
                  <c:v>4.61906825409649</c:v>
                </c:pt>
                <c:pt idx="21">
                  <c:v>4.5499757708689286</c:v>
                </c:pt>
                <c:pt idx="22">
                  <c:v>3.7963453240652032</c:v>
                </c:pt>
                <c:pt idx="23">
                  <c:v>4.1653348794453704</c:v>
                </c:pt>
                <c:pt idx="24">
                  <c:v>4.6044115704662403</c:v>
                </c:pt>
                <c:pt idx="25">
                  <c:v>3.8643814277189201</c:v>
                </c:pt>
                <c:pt idx="26">
                  <c:v>4.2080164637613455</c:v>
                </c:pt>
                <c:pt idx="27">
                  <c:v>4.0280566096866943</c:v>
                </c:pt>
                <c:pt idx="28">
                  <c:v>3.7837051294611208</c:v>
                </c:pt>
                <c:pt idx="29">
                  <c:v>3.5567141219802005</c:v>
                </c:pt>
                <c:pt idx="30">
                  <c:v>3.2862009707859752</c:v>
                </c:pt>
                <c:pt idx="31">
                  <c:v>3.5257431220346369</c:v>
                </c:pt>
                <c:pt idx="32">
                  <c:v>3.7051793545323406</c:v>
                </c:pt>
                <c:pt idx="33">
                  <c:v>3.3488665393887156</c:v>
                </c:pt>
                <c:pt idx="34">
                  <c:v>3.0636285145838795</c:v>
                </c:pt>
                <c:pt idx="35">
                  <c:v>2.6661421320833427</c:v>
                </c:pt>
                <c:pt idx="36">
                  <c:v>2.6113415916615375</c:v>
                </c:pt>
                <c:pt idx="37">
                  <c:v>2.9586310561286733</c:v>
                </c:pt>
                <c:pt idx="38">
                  <c:v>2.72</c:v>
                </c:pt>
                <c:pt idx="39">
                  <c:v>2.71</c:v>
                </c:pt>
                <c:pt idx="40">
                  <c:v>2.62</c:v>
                </c:pt>
                <c:pt idx="41">
                  <c:v>2.59</c:v>
                </c:pt>
                <c:pt idx="42">
                  <c:v>2.58</c:v>
                </c:pt>
                <c:pt idx="43">
                  <c:v>2.61</c:v>
                </c:pt>
                <c:pt idx="44">
                  <c:v>2.75</c:v>
                </c:pt>
                <c:pt idx="45">
                  <c:v>2.5499999999999998</c:v>
                </c:pt>
              </c:numCache>
            </c:numRef>
          </c:val>
          <c:extLst xmlns:c16r2="http://schemas.microsoft.com/office/drawing/2015/06/chart">
            <c:ext xmlns:c16="http://schemas.microsoft.com/office/drawing/2014/chart" uri="{C3380CC4-5D6E-409C-BE32-E72D297353CC}">
              <c16:uniqueId val="{00000000-CDA7-4C70-A323-6AFEB5376B8A}"/>
            </c:ext>
          </c:extLst>
        </c:ser>
        <c:dLbls/>
        <c:marker val="1"/>
        <c:axId val="51970048"/>
        <c:axId val="51971584"/>
      </c:lineChart>
      <c:lineChart>
        <c:grouping val="standard"/>
        <c:ser>
          <c:idx val="0"/>
          <c:order val="0"/>
          <c:tx>
            <c:strRef>
              <c:f>SectorGDP!$C$4</c:f>
              <c:strCache>
                <c:ptCount val="1"/>
                <c:pt idx="0">
                  <c:v>Agriculture GDP at 2010 prices (Rhs)</c:v>
                </c:pt>
              </c:strCache>
            </c:strRef>
          </c:tx>
          <c:spPr>
            <a:ln w="28575">
              <a:solidFill>
                <a:srgbClr val="002060"/>
              </a:solidFill>
            </a:ln>
          </c:spPr>
          <c:marker>
            <c:symbol val="none"/>
          </c:marker>
          <c:cat>
            <c:numRef>
              <c:f>SectorGDP!$B$5:$B$49</c:f>
              <c:numCache>
                <c:formatCode>General</c:formatCode>
                <c:ptCount val="45"/>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numCache>
            </c:numRef>
          </c:cat>
          <c:val>
            <c:numRef>
              <c:f>SectorGDP!$C$5:$C$50</c:f>
              <c:numCache>
                <c:formatCode>#,##0.00</c:formatCode>
                <c:ptCount val="46"/>
                <c:pt idx="0">
                  <c:v>27.792000000000002</c:v>
                </c:pt>
                <c:pt idx="1">
                  <c:v>33.007000000000005</c:v>
                </c:pt>
                <c:pt idx="2">
                  <c:v>32.796000000000014</c:v>
                </c:pt>
                <c:pt idx="3">
                  <c:v>28.643999999999988</c:v>
                </c:pt>
                <c:pt idx="4">
                  <c:v>37.344999999999999</c:v>
                </c:pt>
                <c:pt idx="5">
                  <c:v>34.141000000000005</c:v>
                </c:pt>
                <c:pt idx="6">
                  <c:v>33.314999999999998</c:v>
                </c:pt>
                <c:pt idx="7">
                  <c:v>37.230000000000011</c:v>
                </c:pt>
                <c:pt idx="8">
                  <c:v>38.722000000000008</c:v>
                </c:pt>
                <c:pt idx="9">
                  <c:v>37.882999999999996</c:v>
                </c:pt>
                <c:pt idx="10">
                  <c:v>41.663000000000011</c:v>
                </c:pt>
                <c:pt idx="11">
                  <c:v>44.072000000000003</c:v>
                </c:pt>
                <c:pt idx="12">
                  <c:v>40.349999999999994</c:v>
                </c:pt>
                <c:pt idx="13">
                  <c:v>31.187999999999999</c:v>
                </c:pt>
                <c:pt idx="14">
                  <c:v>34.744</c:v>
                </c:pt>
                <c:pt idx="15">
                  <c:v>41.809999999999995</c:v>
                </c:pt>
                <c:pt idx="16">
                  <c:v>44.565000000000005</c:v>
                </c:pt>
                <c:pt idx="17">
                  <c:v>45.699000000000012</c:v>
                </c:pt>
                <c:pt idx="18">
                  <c:v>46.980999999999995</c:v>
                </c:pt>
                <c:pt idx="19">
                  <c:v>53.887999999999998</c:v>
                </c:pt>
                <c:pt idx="20">
                  <c:v>50.043000000000006</c:v>
                </c:pt>
                <c:pt idx="21">
                  <c:v>52.278000000000006</c:v>
                </c:pt>
                <c:pt idx="22">
                  <c:v>38.027000000000001</c:v>
                </c:pt>
                <c:pt idx="23">
                  <c:v>47.156000000000006</c:v>
                </c:pt>
                <c:pt idx="24">
                  <c:v>50.867000000000004</c:v>
                </c:pt>
                <c:pt idx="25">
                  <c:v>40.728000000000009</c:v>
                </c:pt>
                <c:pt idx="26">
                  <c:v>50.496000000000002</c:v>
                </c:pt>
                <c:pt idx="27">
                  <c:v>50.924000000000007</c:v>
                </c:pt>
                <c:pt idx="28">
                  <c:v>48.221000000000011</c:v>
                </c:pt>
                <c:pt idx="29">
                  <c:v>51.203000000000003</c:v>
                </c:pt>
                <c:pt idx="30">
                  <c:v>53.622000000000007</c:v>
                </c:pt>
                <c:pt idx="31">
                  <c:v>51.876999999999995</c:v>
                </c:pt>
                <c:pt idx="32">
                  <c:v>55.264000000000003</c:v>
                </c:pt>
                <c:pt idx="33">
                  <c:v>55.641000000000005</c:v>
                </c:pt>
                <c:pt idx="34">
                  <c:v>56.119</c:v>
                </c:pt>
                <c:pt idx="35">
                  <c:v>57.695000000000007</c:v>
                </c:pt>
                <c:pt idx="36">
                  <c:v>54.544000000000004</c:v>
                </c:pt>
                <c:pt idx="37">
                  <c:v>56.168000000000006</c:v>
                </c:pt>
                <c:pt idx="38">
                  <c:v>67.071999999999974</c:v>
                </c:pt>
                <c:pt idx="39">
                  <c:v>65.801999999999992</c:v>
                </c:pt>
                <c:pt idx="40">
                  <c:v>65.604999999999976</c:v>
                </c:pt>
                <c:pt idx="41">
                  <c:v>66.910000000000011</c:v>
                </c:pt>
                <c:pt idx="42">
                  <c:v>68.09</c:v>
                </c:pt>
                <c:pt idx="43">
                  <c:v>70.569999999999993</c:v>
                </c:pt>
                <c:pt idx="44">
                  <c:v>75.410000000000011</c:v>
                </c:pt>
                <c:pt idx="45">
                  <c:v>70.989999999999995</c:v>
                </c:pt>
              </c:numCache>
            </c:numRef>
          </c:val>
          <c:extLst xmlns:c16r2="http://schemas.microsoft.com/office/drawing/2015/06/chart">
            <c:ext xmlns:c16="http://schemas.microsoft.com/office/drawing/2014/chart" uri="{C3380CC4-5D6E-409C-BE32-E72D297353CC}">
              <c16:uniqueId val="{00000001-CDA7-4C70-A323-6AFEB5376B8A}"/>
            </c:ext>
          </c:extLst>
        </c:ser>
        <c:dLbls/>
        <c:marker val="1"/>
        <c:axId val="51983872"/>
        <c:axId val="51973504"/>
      </c:lineChart>
      <c:catAx>
        <c:axId val="51970048"/>
        <c:scaling>
          <c:orientation val="minMax"/>
        </c:scaling>
        <c:axPos val="b"/>
        <c:numFmt formatCode="General" sourceLinked="1"/>
        <c:majorTickMark val="none"/>
        <c:tickLblPos val="nextTo"/>
        <c:txPr>
          <a:bodyPr rot="0"/>
          <a:lstStyle/>
          <a:p>
            <a:pPr>
              <a:defRPr sz="1100" b="1">
                <a:latin typeface="Arial Narrow" pitchFamily="34" charset="0"/>
                <a:cs typeface="Arial" pitchFamily="34" charset="0"/>
              </a:defRPr>
            </a:pPr>
            <a:endParaRPr lang="en-US"/>
          </a:p>
        </c:txPr>
        <c:crossAx val="51971584"/>
        <c:crosses val="autoZero"/>
        <c:auto val="1"/>
        <c:lblAlgn val="ctr"/>
        <c:lblOffset val="100"/>
        <c:tickLblSkip val="5"/>
      </c:catAx>
      <c:valAx>
        <c:axId val="51971584"/>
        <c:scaling>
          <c:orientation val="minMax"/>
          <c:max val="9"/>
          <c:min val="1"/>
        </c:scaling>
        <c:axPos val="l"/>
        <c:title>
          <c:tx>
            <c:rich>
              <a:bodyPr rot="-5400000" vert="horz"/>
              <a:lstStyle/>
              <a:p>
                <a:pPr>
                  <a:defRPr sz="1200">
                    <a:latin typeface="Arial" pitchFamily="34" charset="0"/>
                    <a:cs typeface="Arial" pitchFamily="34" charset="0"/>
                  </a:defRPr>
                </a:pPr>
                <a:r>
                  <a:rPr lang="en-US" sz="1200" dirty="0">
                    <a:latin typeface="Arial" pitchFamily="34" charset="0"/>
                    <a:cs typeface="Arial" pitchFamily="34" charset="0"/>
                  </a:rPr>
                  <a:t>Per cent</a:t>
                </a:r>
              </a:p>
            </c:rich>
          </c:tx>
        </c:title>
        <c:numFmt formatCode="0" sourceLinked="0"/>
        <c:tickLblPos val="nextTo"/>
        <c:txPr>
          <a:bodyPr/>
          <a:lstStyle/>
          <a:p>
            <a:pPr>
              <a:defRPr sz="1100" b="1">
                <a:latin typeface="Arial" pitchFamily="34" charset="0"/>
                <a:cs typeface="Arial" pitchFamily="34" charset="0"/>
              </a:defRPr>
            </a:pPr>
            <a:endParaRPr lang="en-US"/>
          </a:p>
        </c:txPr>
        <c:crossAx val="51970048"/>
        <c:crosses val="autoZero"/>
        <c:crossBetween val="between"/>
        <c:majorUnit val="1"/>
      </c:valAx>
      <c:valAx>
        <c:axId val="51973504"/>
        <c:scaling>
          <c:orientation val="minMax"/>
        </c:scaling>
        <c:axPos val="r"/>
        <c:title>
          <c:tx>
            <c:rich>
              <a:bodyPr rot="-5400000" vert="horz"/>
              <a:lstStyle/>
              <a:p>
                <a:pPr>
                  <a:defRPr sz="1200">
                    <a:latin typeface="Arial" panose="020B0604020202020204" pitchFamily="34" charset="0"/>
                    <a:cs typeface="Arial" panose="020B0604020202020204" pitchFamily="34" charset="0"/>
                  </a:defRPr>
                </a:pPr>
                <a:r>
                  <a:rPr lang="en-US" sz="1200" dirty="0">
                    <a:latin typeface="Arial" panose="020B0604020202020204" pitchFamily="34" charset="0"/>
                    <a:cs typeface="Arial" panose="020B0604020202020204" pitchFamily="34" charset="0"/>
                  </a:rPr>
                  <a:t>Rand bn</a:t>
                </a:r>
              </a:p>
            </c:rich>
          </c:tx>
        </c:title>
        <c:numFmt formatCode="#,##0" sourceLinked="0"/>
        <c:tickLblPos val="nextTo"/>
        <c:txPr>
          <a:bodyPr/>
          <a:lstStyle/>
          <a:p>
            <a:pPr>
              <a:defRPr sz="1100" b="1">
                <a:latin typeface="Arial" panose="020B0604020202020204" pitchFamily="34" charset="0"/>
                <a:cs typeface="Arial" panose="020B0604020202020204" pitchFamily="34" charset="0"/>
              </a:defRPr>
            </a:pPr>
            <a:endParaRPr lang="en-US"/>
          </a:p>
        </c:txPr>
        <c:crossAx val="51983872"/>
        <c:crosses val="max"/>
        <c:crossBetween val="between"/>
      </c:valAx>
      <c:catAx>
        <c:axId val="51983872"/>
        <c:scaling>
          <c:orientation val="minMax"/>
        </c:scaling>
        <c:delete val="1"/>
        <c:axPos val="b"/>
        <c:numFmt formatCode="General" sourceLinked="1"/>
        <c:tickLblPos val="none"/>
        <c:crossAx val="51973504"/>
        <c:crosses val="autoZero"/>
        <c:auto val="1"/>
        <c:lblAlgn val="ctr"/>
        <c:lblOffset val="100"/>
      </c:catAx>
      <c:spPr>
        <a:solidFill>
          <a:schemeClr val="accent3">
            <a:lumMod val="20000"/>
            <a:lumOff val="80000"/>
          </a:schemeClr>
        </a:solidFill>
        <a:ln>
          <a:solidFill>
            <a:schemeClr val="bg1">
              <a:lumMod val="50000"/>
            </a:schemeClr>
          </a:solidFill>
        </a:ln>
      </c:spPr>
    </c:plotArea>
    <c:legend>
      <c:legendPos val="r"/>
      <c:layout>
        <c:manualLayout>
          <c:xMode val="edge"/>
          <c:yMode val="edge"/>
          <c:x val="0.102870955359829"/>
          <c:y val="0.72881952070531197"/>
          <c:w val="0.65480895915678516"/>
          <c:h val="0.16536834972779704"/>
        </c:manualLayout>
      </c:layout>
      <c:txPr>
        <a:bodyPr/>
        <a:lstStyle/>
        <a:p>
          <a:pPr>
            <a:defRPr sz="900" b="1" baseline="0">
              <a:solidFill>
                <a:sysClr val="windowText" lastClr="000000"/>
              </a:solidFill>
              <a:latin typeface="Arial" panose="020B0604020202020204" pitchFamily="34" charset="0"/>
              <a:cs typeface="Arial" panose="020B0604020202020204" pitchFamily="34" charset="0"/>
            </a:defRPr>
          </a:pPr>
          <a:endParaRPr lang="en-US"/>
        </a:p>
      </c:txPr>
    </c:legend>
    <c:plotVisOnly val="1"/>
    <c:dispBlanksAs val="gap"/>
  </c:chart>
  <c:spPr>
    <a:solidFill>
      <a:schemeClr val="bg2">
        <a:lumMod val="90000"/>
      </a:schemeClr>
    </a:solidFill>
    <a:ln w="12700">
      <a:solidFill>
        <a:schemeClr val="bg1">
          <a:lumMod val="50000"/>
        </a:schemeClr>
      </a:solidFill>
    </a:ln>
  </c:spPr>
  <c:externalData r:id="rId1"/>
</c:chartSpace>
</file>

<file path=ppt/charts/chart10.xml><?xml version="1.0" encoding="utf-8"?>
<c:chartSpace xmlns:c="http://schemas.openxmlformats.org/drawingml/2006/chart" xmlns:a="http://schemas.openxmlformats.org/drawingml/2006/main" xmlns:r="http://schemas.openxmlformats.org/officeDocument/2006/relationships">
  <c:lang val="en-ZA"/>
  <c:chart>
    <c:title>
      <c:tx>
        <c:rich>
          <a:bodyPr/>
          <a:lstStyle/>
          <a:p>
            <a:pPr>
              <a:defRPr sz="1400" u="none">
                <a:latin typeface="Arial Narrow" pitchFamily="34" charset="0"/>
              </a:defRPr>
            </a:pPr>
            <a:r>
              <a:rPr lang="en-US" sz="1400" u="none" dirty="0">
                <a:latin typeface="Arial Narrow" pitchFamily="34" charset="0"/>
              </a:rPr>
              <a:t>Manufacturing employment</a:t>
            </a:r>
          </a:p>
        </c:rich>
      </c:tx>
      <c:layout>
        <c:manualLayout>
          <c:xMode val="edge"/>
          <c:yMode val="edge"/>
          <c:x val="0.30225576546014798"/>
          <c:y val="0"/>
        </c:manualLayout>
      </c:layout>
      <c:overlay val="1"/>
    </c:title>
    <c:plotArea>
      <c:layout>
        <c:manualLayout>
          <c:layoutTarget val="inner"/>
          <c:xMode val="edge"/>
          <c:yMode val="edge"/>
          <c:x val="0.13071549362613819"/>
          <c:y val="9.9386745796241294E-2"/>
          <c:w val="0.7263463615900847"/>
          <c:h val="0.798080952047166"/>
        </c:manualLayout>
      </c:layout>
      <c:lineChart>
        <c:grouping val="standard"/>
        <c:ser>
          <c:idx val="0"/>
          <c:order val="0"/>
          <c:tx>
            <c:strRef>
              <c:f>Jobs!$B$61</c:f>
              <c:strCache>
                <c:ptCount val="1"/>
                <c:pt idx="0">
                  <c:v>Manufacturing employment as % of SA jobs (Lhs)</c:v>
                </c:pt>
              </c:strCache>
            </c:strRef>
          </c:tx>
          <c:spPr>
            <a:ln w="28575">
              <a:solidFill>
                <a:srgbClr val="C00000"/>
              </a:solidFill>
            </a:ln>
          </c:spPr>
          <c:marker>
            <c:symbol val="none"/>
          </c:marker>
          <c:cat>
            <c:numRef>
              <c:f>Jobs!$C$4:$AV$4</c:f>
              <c:numCache>
                <c:formatCode>General</c:formatCode>
                <c:ptCount val="46"/>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numCache>
            </c:numRef>
          </c:cat>
          <c:val>
            <c:numRef>
              <c:f>Jobs!$C$61:$AV$61</c:f>
              <c:numCache>
                <c:formatCode>0.00</c:formatCode>
                <c:ptCount val="46"/>
                <c:pt idx="0">
                  <c:v>13.235923162309799</c:v>
                </c:pt>
                <c:pt idx="1">
                  <c:v>13.352954515188445</c:v>
                </c:pt>
                <c:pt idx="2">
                  <c:v>13.583634915623643</c:v>
                </c:pt>
                <c:pt idx="3">
                  <c:v>13.672601217829714</c:v>
                </c:pt>
                <c:pt idx="4">
                  <c:v>13.900188291789561</c:v>
                </c:pt>
                <c:pt idx="5">
                  <c:v>13.995555314720331</c:v>
                </c:pt>
                <c:pt idx="6">
                  <c:v>14.2865052971121</c:v>
                </c:pt>
                <c:pt idx="7">
                  <c:v>14.112944995927272</c:v>
                </c:pt>
                <c:pt idx="8">
                  <c:v>14.181194609862469</c:v>
                </c:pt>
                <c:pt idx="9">
                  <c:v>14.295616789566951</c:v>
                </c:pt>
                <c:pt idx="10">
                  <c:v>14.461688558867811</c:v>
                </c:pt>
                <c:pt idx="11">
                  <c:v>15.026168795208369</c:v>
                </c:pt>
                <c:pt idx="12">
                  <c:v>15.053768002470942</c:v>
                </c:pt>
                <c:pt idx="13">
                  <c:v>14.513185675768964</c:v>
                </c:pt>
                <c:pt idx="14">
                  <c:v>14.414984059032252</c:v>
                </c:pt>
                <c:pt idx="15">
                  <c:v>14.052343338583132</c:v>
                </c:pt>
                <c:pt idx="16">
                  <c:v>13.97819048860841</c:v>
                </c:pt>
                <c:pt idx="17">
                  <c:v>14.192476623979601</c:v>
                </c:pt>
                <c:pt idx="18">
                  <c:v>14.336349547763762</c:v>
                </c:pt>
                <c:pt idx="19">
                  <c:v>14.20589186044862</c:v>
                </c:pt>
                <c:pt idx="20">
                  <c:v>14.118636446786082</c:v>
                </c:pt>
                <c:pt idx="21">
                  <c:v>13.87878724675152</c:v>
                </c:pt>
                <c:pt idx="22">
                  <c:v>13.610224990011428</c:v>
                </c:pt>
                <c:pt idx="23">
                  <c:v>13.362009762342382</c:v>
                </c:pt>
                <c:pt idx="24">
                  <c:v>13.299096585266252</c:v>
                </c:pt>
                <c:pt idx="25">
                  <c:v>13.435888896799641</c:v>
                </c:pt>
                <c:pt idx="26">
                  <c:v>13.7709315487797</c:v>
                </c:pt>
                <c:pt idx="27">
                  <c:v>13.253385033877652</c:v>
                </c:pt>
                <c:pt idx="28">
                  <c:v>12.826894535665323</c:v>
                </c:pt>
                <c:pt idx="29">
                  <c:v>12.554178476978191</c:v>
                </c:pt>
                <c:pt idx="30">
                  <c:v>12.382874389261344</c:v>
                </c:pt>
                <c:pt idx="31">
                  <c:v>13.108442350823601</c:v>
                </c:pt>
                <c:pt idx="32">
                  <c:v>12.608638629294051</c:v>
                </c:pt>
                <c:pt idx="33">
                  <c:v>12.330675279102964</c:v>
                </c:pt>
                <c:pt idx="34">
                  <c:v>12.187760081067498</c:v>
                </c:pt>
                <c:pt idx="35">
                  <c:v>12.3181812317117</c:v>
                </c:pt>
                <c:pt idx="36">
                  <c:v>11.819520522800971</c:v>
                </c:pt>
                <c:pt idx="37">
                  <c:v>11.478487705000783</c:v>
                </c:pt>
                <c:pt idx="38">
                  <c:v>10.674782735349051</c:v>
                </c:pt>
                <c:pt idx="39">
                  <c:v>10.112316649238203</c:v>
                </c:pt>
                <c:pt idx="40">
                  <c:v>10.171209966859157</c:v>
                </c:pt>
                <c:pt idx="41">
                  <c:v>9.8826008483704619</c:v>
                </c:pt>
                <c:pt idx="42">
                  <c:v>9.3709344579804714</c:v>
                </c:pt>
                <c:pt idx="43">
                  <c:v>9.2950468413071228</c:v>
                </c:pt>
                <c:pt idx="44">
                  <c:v>8.9093401674568486</c:v>
                </c:pt>
                <c:pt idx="45">
                  <c:v>8.7358561036028437</c:v>
                </c:pt>
              </c:numCache>
            </c:numRef>
          </c:val>
          <c:extLst xmlns:c16r2="http://schemas.microsoft.com/office/drawing/2015/06/chart">
            <c:ext xmlns:c16="http://schemas.microsoft.com/office/drawing/2014/chart" uri="{C3380CC4-5D6E-409C-BE32-E72D297353CC}">
              <c16:uniqueId val="{00000000-017E-4225-A470-00A6B86AA7AD}"/>
            </c:ext>
          </c:extLst>
        </c:ser>
        <c:dLbls/>
        <c:marker val="1"/>
        <c:axId val="56785536"/>
        <c:axId val="56791424"/>
      </c:lineChart>
      <c:lineChart>
        <c:grouping val="standard"/>
        <c:ser>
          <c:idx val="1"/>
          <c:order val="1"/>
          <c:tx>
            <c:strRef>
              <c:f>Jobs!$B$67</c:f>
              <c:strCache>
                <c:ptCount val="1"/>
                <c:pt idx="0">
                  <c:v>Manufacturing employment (Rhs)</c:v>
                </c:pt>
              </c:strCache>
            </c:strRef>
          </c:tx>
          <c:spPr>
            <a:ln w="28575">
              <a:solidFill>
                <a:srgbClr val="002060"/>
              </a:solidFill>
            </a:ln>
          </c:spPr>
          <c:marker>
            <c:symbol val="none"/>
          </c:marker>
          <c:val>
            <c:numRef>
              <c:f>Jobs!$C$67:$AV$67</c:f>
              <c:numCache>
                <c:formatCode>#,##0.00</c:formatCode>
                <c:ptCount val="46"/>
                <c:pt idx="0">
                  <c:v>1.1760811554190871</c:v>
                </c:pt>
                <c:pt idx="1">
                  <c:v>1.2219518433901408</c:v>
                </c:pt>
                <c:pt idx="2">
                  <c:v>1.271099476665785</c:v>
                </c:pt>
                <c:pt idx="3">
                  <c:v>1.3371032543390977</c:v>
                </c:pt>
                <c:pt idx="4">
                  <c:v>1.4138986207582998</c:v>
                </c:pt>
                <c:pt idx="5">
                  <c:v>1.4702798726798179</c:v>
                </c:pt>
                <c:pt idx="6">
                  <c:v>1.517554389788502</c:v>
                </c:pt>
                <c:pt idx="7">
                  <c:v>1.4829990195640848</c:v>
                </c:pt>
                <c:pt idx="8">
                  <c:v>1.4984219483234658</c:v>
                </c:pt>
                <c:pt idx="9">
                  <c:v>1.5364041258377212</c:v>
                </c:pt>
                <c:pt idx="10">
                  <c:v>1.6115455570844008</c:v>
                </c:pt>
                <c:pt idx="11">
                  <c:v>1.7298131248562303</c:v>
                </c:pt>
                <c:pt idx="12">
                  <c:v>1.7602618064167941</c:v>
                </c:pt>
                <c:pt idx="13">
                  <c:v>1.6939454392172302</c:v>
                </c:pt>
                <c:pt idx="14">
                  <c:v>1.7052225092661299</c:v>
                </c:pt>
                <c:pt idx="15">
                  <c:v>1.6660249868219841</c:v>
                </c:pt>
                <c:pt idx="16">
                  <c:v>1.678104517687006</c:v>
                </c:pt>
                <c:pt idx="17">
                  <c:v>1.7286568369471631</c:v>
                </c:pt>
                <c:pt idx="18">
                  <c:v>1.7770968206504638</c:v>
                </c:pt>
                <c:pt idx="19">
                  <c:v>1.7833191171575469</c:v>
                </c:pt>
                <c:pt idx="20">
                  <c:v>1.782162858078516</c:v>
                </c:pt>
                <c:pt idx="21">
                  <c:v>1.744312269329876</c:v>
                </c:pt>
                <c:pt idx="22">
                  <c:v>1.705710834113874</c:v>
                </c:pt>
                <c:pt idx="23">
                  <c:v>1.6743662114057321</c:v>
                </c:pt>
                <c:pt idx="24">
                  <c:v>1.6730009951453331</c:v>
                </c:pt>
                <c:pt idx="25">
                  <c:v>1.7069571796852203</c:v>
                </c:pt>
                <c:pt idx="26">
                  <c:v>1.7712982885629196</c:v>
                </c:pt>
                <c:pt idx="27">
                  <c:v>1.707816234015747</c:v>
                </c:pt>
                <c:pt idx="28">
                  <c:v>1.6343109311041961</c:v>
                </c:pt>
                <c:pt idx="29">
                  <c:v>1.5931405059456829</c:v>
                </c:pt>
                <c:pt idx="30">
                  <c:v>1.5554303695689831</c:v>
                </c:pt>
                <c:pt idx="31">
                  <c:v>1.5822012513338439</c:v>
                </c:pt>
                <c:pt idx="32">
                  <c:v>1.507282618163617</c:v>
                </c:pt>
                <c:pt idx="33">
                  <c:v>1.5064675236249341</c:v>
                </c:pt>
                <c:pt idx="34">
                  <c:v>1.5280408661154061</c:v>
                </c:pt>
                <c:pt idx="35">
                  <c:v>1.5824264552734177</c:v>
                </c:pt>
                <c:pt idx="36">
                  <c:v>1.5839481152446988</c:v>
                </c:pt>
                <c:pt idx="37">
                  <c:v>1.58448337203</c:v>
                </c:pt>
                <c:pt idx="38">
                  <c:v>1.5565414269694471</c:v>
                </c:pt>
                <c:pt idx="39">
                  <c:v>1.4348715731671848</c:v>
                </c:pt>
                <c:pt idx="40">
                  <c:v>1.4021477611644719</c:v>
                </c:pt>
                <c:pt idx="41">
                  <c:v>1.3901978520640699</c:v>
                </c:pt>
                <c:pt idx="42">
                  <c:v>1.3516155057435073</c:v>
                </c:pt>
                <c:pt idx="43">
                  <c:v>1.3816822766383681</c:v>
                </c:pt>
                <c:pt idx="44">
                  <c:v>1.349262104297472</c:v>
                </c:pt>
                <c:pt idx="45" formatCode="General">
                  <c:v>1.37</c:v>
                </c:pt>
              </c:numCache>
            </c:numRef>
          </c:val>
          <c:extLst xmlns:c16r2="http://schemas.microsoft.com/office/drawing/2015/06/chart">
            <c:ext xmlns:c16="http://schemas.microsoft.com/office/drawing/2014/chart" uri="{C3380CC4-5D6E-409C-BE32-E72D297353CC}">
              <c16:uniqueId val="{00000001-017E-4225-A470-00A6B86AA7AD}"/>
            </c:ext>
          </c:extLst>
        </c:ser>
        <c:dLbls/>
        <c:marker val="1"/>
        <c:axId val="56795520"/>
        <c:axId val="56793344"/>
      </c:lineChart>
      <c:catAx>
        <c:axId val="56785536"/>
        <c:scaling>
          <c:orientation val="minMax"/>
        </c:scaling>
        <c:axPos val="b"/>
        <c:numFmt formatCode="General" sourceLinked="1"/>
        <c:majorTickMark val="none"/>
        <c:tickLblPos val="nextTo"/>
        <c:txPr>
          <a:bodyPr rot="0"/>
          <a:lstStyle/>
          <a:p>
            <a:pPr>
              <a:defRPr sz="1100" b="1">
                <a:latin typeface="Arial Narrow" pitchFamily="34" charset="0"/>
                <a:cs typeface="Arial" pitchFamily="34" charset="0"/>
              </a:defRPr>
            </a:pPr>
            <a:endParaRPr lang="en-US"/>
          </a:p>
        </c:txPr>
        <c:crossAx val="56791424"/>
        <c:crosses val="autoZero"/>
        <c:auto val="1"/>
        <c:lblAlgn val="ctr"/>
        <c:lblOffset val="100"/>
        <c:tickLblSkip val="5"/>
      </c:catAx>
      <c:valAx>
        <c:axId val="56791424"/>
        <c:scaling>
          <c:orientation val="minMax"/>
          <c:max val="18"/>
          <c:min val="4"/>
        </c:scaling>
        <c:axPos val="l"/>
        <c:title>
          <c:tx>
            <c:rich>
              <a:bodyPr rot="-5400000" vert="horz"/>
              <a:lstStyle/>
              <a:p>
                <a:pPr>
                  <a:defRPr sz="1200">
                    <a:latin typeface="Arial" pitchFamily="34" charset="0"/>
                    <a:cs typeface="Arial" pitchFamily="34" charset="0"/>
                  </a:defRPr>
                </a:pPr>
                <a:r>
                  <a:rPr lang="en-US" sz="1200" dirty="0">
                    <a:latin typeface="Arial" pitchFamily="34" charset="0"/>
                    <a:cs typeface="Arial" pitchFamily="34" charset="0"/>
                  </a:rPr>
                  <a:t>Per cent</a:t>
                </a:r>
              </a:p>
            </c:rich>
          </c:tx>
        </c:title>
        <c:numFmt formatCode="0" sourceLinked="0"/>
        <c:tickLblPos val="nextTo"/>
        <c:txPr>
          <a:bodyPr/>
          <a:lstStyle/>
          <a:p>
            <a:pPr>
              <a:defRPr sz="1100" b="1">
                <a:latin typeface="Arial" pitchFamily="34" charset="0"/>
                <a:cs typeface="Arial" pitchFamily="34" charset="0"/>
              </a:defRPr>
            </a:pPr>
            <a:endParaRPr lang="en-US"/>
          </a:p>
        </c:txPr>
        <c:crossAx val="56785536"/>
        <c:crosses val="autoZero"/>
        <c:crossBetween val="between"/>
        <c:majorUnit val="2"/>
      </c:valAx>
      <c:valAx>
        <c:axId val="56793344"/>
        <c:scaling>
          <c:orientation val="minMax"/>
          <c:max val="2"/>
          <c:min val="0.60000000000000009"/>
        </c:scaling>
        <c:axPos val="r"/>
        <c:title>
          <c:tx>
            <c:rich>
              <a:bodyPr rot="-5400000" vert="horz"/>
              <a:lstStyle/>
              <a:p>
                <a:pPr>
                  <a:defRPr sz="1200">
                    <a:latin typeface="Arial" pitchFamily="34" charset="0"/>
                    <a:cs typeface="Arial" pitchFamily="34" charset="0"/>
                  </a:defRPr>
                </a:pPr>
                <a:r>
                  <a:rPr lang="en-US" sz="1200" dirty="0">
                    <a:latin typeface="Arial" pitchFamily="34" charset="0"/>
                    <a:cs typeface="Arial" pitchFamily="34" charset="0"/>
                  </a:rPr>
                  <a:t>Number (million)</a:t>
                </a:r>
              </a:p>
            </c:rich>
          </c:tx>
          <c:layout>
            <c:manualLayout>
              <c:xMode val="edge"/>
              <c:yMode val="edge"/>
              <c:x val="0.95462637328436695"/>
              <c:y val="0.33407509521250511"/>
            </c:manualLayout>
          </c:layout>
        </c:title>
        <c:numFmt formatCode="0.0" sourceLinked="0"/>
        <c:tickLblPos val="nextTo"/>
        <c:txPr>
          <a:bodyPr/>
          <a:lstStyle/>
          <a:p>
            <a:pPr>
              <a:defRPr sz="1100" b="1">
                <a:latin typeface="Arial" pitchFamily="34" charset="0"/>
                <a:cs typeface="Arial" pitchFamily="34" charset="0"/>
              </a:defRPr>
            </a:pPr>
            <a:endParaRPr lang="en-US"/>
          </a:p>
        </c:txPr>
        <c:crossAx val="56795520"/>
        <c:crosses val="max"/>
        <c:crossBetween val="between"/>
        <c:majorUnit val="0.2"/>
      </c:valAx>
      <c:catAx>
        <c:axId val="56795520"/>
        <c:scaling>
          <c:orientation val="minMax"/>
        </c:scaling>
        <c:delete val="1"/>
        <c:axPos val="b"/>
        <c:tickLblPos val="none"/>
        <c:crossAx val="56793344"/>
        <c:crosses val="autoZero"/>
        <c:auto val="1"/>
        <c:lblAlgn val="ctr"/>
        <c:lblOffset val="100"/>
      </c:catAx>
      <c:spPr>
        <a:solidFill>
          <a:schemeClr val="accent3">
            <a:lumMod val="20000"/>
            <a:lumOff val="80000"/>
          </a:schemeClr>
        </a:solidFill>
        <a:ln>
          <a:solidFill>
            <a:schemeClr val="bg1">
              <a:lumMod val="50000"/>
            </a:schemeClr>
          </a:solidFill>
        </a:ln>
      </c:spPr>
    </c:plotArea>
    <c:legend>
      <c:legendPos val="r"/>
      <c:layout>
        <c:manualLayout>
          <c:xMode val="edge"/>
          <c:yMode val="edge"/>
          <c:x val="0.10928005201430395"/>
          <c:y val="0.74856946312784112"/>
          <c:w val="0.76827290871326248"/>
          <c:h val="0.13575343843320836"/>
        </c:manualLayout>
      </c:layout>
      <c:txPr>
        <a:bodyPr/>
        <a:lstStyle/>
        <a:p>
          <a:pPr>
            <a:defRPr sz="1100" b="1">
              <a:solidFill>
                <a:schemeClr val="tx1"/>
              </a:solidFill>
              <a:latin typeface="Arial Narrow" pitchFamily="34" charset="0"/>
            </a:defRPr>
          </a:pPr>
          <a:endParaRPr lang="en-US"/>
        </a:p>
      </c:txPr>
    </c:legend>
    <c:plotVisOnly val="1"/>
    <c:dispBlanksAs val="gap"/>
  </c:chart>
  <c:spPr>
    <a:solidFill>
      <a:schemeClr val="bg2">
        <a:lumMod val="90000"/>
      </a:schemeClr>
    </a:solidFill>
    <a:ln>
      <a:solidFill>
        <a:schemeClr val="bg1">
          <a:lumMod val="50000"/>
        </a:schemeClr>
      </a:solidFill>
    </a:ln>
  </c:spPr>
  <c:externalData r:id="rId1"/>
</c:chartSpace>
</file>

<file path=ppt/charts/chart11.xml><?xml version="1.0" encoding="utf-8"?>
<c:chartSpace xmlns:c="http://schemas.openxmlformats.org/drawingml/2006/chart" xmlns:a="http://schemas.openxmlformats.org/drawingml/2006/main" xmlns:r="http://schemas.openxmlformats.org/officeDocument/2006/relationships">
  <c:lang val="en-ZA"/>
  <c:chart>
    <c:title>
      <c:tx>
        <c:rich>
          <a:bodyPr/>
          <a:lstStyle/>
          <a:p>
            <a:pPr>
              <a:defRPr sz="1400" u="none">
                <a:latin typeface="Arial Narrow" pitchFamily="34" charset="0"/>
              </a:defRPr>
            </a:pPr>
            <a:r>
              <a:rPr lang="en-US" sz="1400" u="none" dirty="0">
                <a:latin typeface="Arial Narrow" pitchFamily="34" charset="0"/>
              </a:rPr>
              <a:t>Manufacturing investment (GFCF)</a:t>
            </a:r>
          </a:p>
        </c:rich>
      </c:tx>
      <c:layout>
        <c:manualLayout>
          <c:xMode val="edge"/>
          <c:yMode val="edge"/>
          <c:x val="0.24166007905138301"/>
          <c:y val="0"/>
        </c:manualLayout>
      </c:layout>
      <c:overlay val="1"/>
    </c:title>
    <c:plotArea>
      <c:layout>
        <c:manualLayout>
          <c:layoutTarget val="inner"/>
          <c:xMode val="edge"/>
          <c:yMode val="edge"/>
          <c:x val="0.12088840411329062"/>
          <c:y val="9.5430267062314486E-2"/>
          <c:w val="0.75383031828855185"/>
          <c:h val="0.80203743078109302"/>
        </c:manualLayout>
      </c:layout>
      <c:lineChart>
        <c:grouping val="standard"/>
        <c:ser>
          <c:idx val="1"/>
          <c:order val="1"/>
          <c:tx>
            <c:strRef>
              <c:f>SectorGFCF!$H$4</c:f>
              <c:strCache>
                <c:ptCount val="1"/>
                <c:pt idx="0">
                  <c:v>Manufacturing GFCF as % of SA GFCF (Lhs)</c:v>
                </c:pt>
              </c:strCache>
            </c:strRef>
          </c:tx>
          <c:spPr>
            <a:ln w="28575">
              <a:solidFill>
                <a:srgbClr val="C00000"/>
              </a:solidFill>
            </a:ln>
          </c:spPr>
          <c:marker>
            <c:symbol val="none"/>
          </c:marker>
          <c:cat>
            <c:numRef>
              <c:f>SectorGFCF!$B$16:$B$61</c:f>
              <c:numCache>
                <c:formatCode>General</c:formatCode>
                <c:ptCount val="46"/>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numCache>
            </c:numRef>
          </c:cat>
          <c:val>
            <c:numRef>
              <c:f>SectorGFCF!$H$16:$H$61</c:f>
              <c:numCache>
                <c:formatCode>0.00</c:formatCode>
                <c:ptCount val="46"/>
                <c:pt idx="0">
                  <c:v>19.067669172932316</c:v>
                </c:pt>
                <c:pt idx="1">
                  <c:v>18.382541720154038</c:v>
                </c:pt>
                <c:pt idx="2">
                  <c:v>18.856259659969087</c:v>
                </c:pt>
                <c:pt idx="3">
                  <c:v>20.652785593697239</c:v>
                </c:pt>
                <c:pt idx="4">
                  <c:v>19.781907541084319</c:v>
                </c:pt>
                <c:pt idx="5">
                  <c:v>17.761501487754639</c:v>
                </c:pt>
                <c:pt idx="6">
                  <c:v>16.236054022313574</c:v>
                </c:pt>
                <c:pt idx="7">
                  <c:v>17.042124542124515</c:v>
                </c:pt>
                <c:pt idx="8">
                  <c:v>20.315251849242703</c:v>
                </c:pt>
                <c:pt idx="9">
                  <c:v>22.131759784881993</c:v>
                </c:pt>
                <c:pt idx="10">
                  <c:v>25.18650484355862</c:v>
                </c:pt>
                <c:pt idx="11">
                  <c:v>22.852564102564099</c:v>
                </c:pt>
                <c:pt idx="12">
                  <c:v>21.132579900352411</c:v>
                </c:pt>
                <c:pt idx="13">
                  <c:v>20.83318013016142</c:v>
                </c:pt>
                <c:pt idx="14">
                  <c:v>18.481528838511203</c:v>
                </c:pt>
                <c:pt idx="15">
                  <c:v>14.80680730147945</c:v>
                </c:pt>
                <c:pt idx="16">
                  <c:v>14.070846638216604</c:v>
                </c:pt>
                <c:pt idx="17">
                  <c:v>13.353535925684673</c:v>
                </c:pt>
                <c:pt idx="18">
                  <c:v>16.320579658920206</c:v>
                </c:pt>
                <c:pt idx="19">
                  <c:v>19.80151961544426</c:v>
                </c:pt>
                <c:pt idx="20">
                  <c:v>22.950636408643017</c:v>
                </c:pt>
                <c:pt idx="21">
                  <c:v>21.583241320083427</c:v>
                </c:pt>
                <c:pt idx="22">
                  <c:v>20.783460282916206</c:v>
                </c:pt>
                <c:pt idx="23">
                  <c:v>22.452715949717447</c:v>
                </c:pt>
                <c:pt idx="24">
                  <c:v>22.833314549757688</c:v>
                </c:pt>
                <c:pt idx="25">
                  <c:v>24.203195583068432</c:v>
                </c:pt>
                <c:pt idx="26">
                  <c:v>23.699210087421879</c:v>
                </c:pt>
                <c:pt idx="27">
                  <c:v>22.750066835713756</c:v>
                </c:pt>
                <c:pt idx="28">
                  <c:v>20.913604622464828</c:v>
                </c:pt>
                <c:pt idx="29">
                  <c:v>22.669825051237122</c:v>
                </c:pt>
                <c:pt idx="30">
                  <c:v>21.879292727654143</c:v>
                </c:pt>
                <c:pt idx="31">
                  <c:v>22.227084193594123</c:v>
                </c:pt>
                <c:pt idx="32">
                  <c:v>21.12905937023843</c:v>
                </c:pt>
                <c:pt idx="33">
                  <c:v>20.07910249814751</c:v>
                </c:pt>
                <c:pt idx="34">
                  <c:v>21.144035021312323</c:v>
                </c:pt>
                <c:pt idx="35">
                  <c:v>20.799892470455902</c:v>
                </c:pt>
                <c:pt idx="36">
                  <c:v>21.087890148087514</c:v>
                </c:pt>
                <c:pt idx="37">
                  <c:v>19.874502925050741</c:v>
                </c:pt>
                <c:pt idx="38">
                  <c:v>18.663116677468636</c:v>
                </c:pt>
                <c:pt idx="39" formatCode="0.0">
                  <c:v>13.895241206577372</c:v>
                </c:pt>
                <c:pt idx="40" formatCode="0.0">
                  <c:v>15.418468919403901</c:v>
                </c:pt>
                <c:pt idx="41" formatCode="0.0">
                  <c:v>16.343624161073826</c:v>
                </c:pt>
                <c:pt idx="42" formatCode="0.0">
                  <c:v>15.042472658771</c:v>
                </c:pt>
                <c:pt idx="43" formatCode="0.0">
                  <c:v>14.20114483275983</c:v>
                </c:pt>
                <c:pt idx="44" formatCode="0.0">
                  <c:v>13.56759708348055</c:v>
                </c:pt>
                <c:pt idx="45" formatCode="0.0">
                  <c:v>13.200394743025418</c:v>
                </c:pt>
              </c:numCache>
            </c:numRef>
          </c:val>
          <c:extLst xmlns:c16r2="http://schemas.microsoft.com/office/drawing/2015/06/chart">
            <c:ext xmlns:c16="http://schemas.microsoft.com/office/drawing/2014/chart" uri="{C3380CC4-5D6E-409C-BE32-E72D297353CC}">
              <c16:uniqueId val="{00000000-889F-4569-8AFB-C7BF6CC9A316}"/>
            </c:ext>
          </c:extLst>
        </c:ser>
        <c:dLbls/>
        <c:marker val="1"/>
        <c:axId val="56960896"/>
        <c:axId val="56962432"/>
      </c:lineChart>
      <c:lineChart>
        <c:grouping val="standard"/>
        <c:ser>
          <c:idx val="0"/>
          <c:order val="0"/>
          <c:tx>
            <c:strRef>
              <c:f>SectorGFCF!$G$4</c:f>
              <c:strCache>
                <c:ptCount val="1"/>
                <c:pt idx="0">
                  <c:v>Manufacturing GFCF at 2010 prices (Rhs)</c:v>
                </c:pt>
              </c:strCache>
            </c:strRef>
          </c:tx>
          <c:spPr>
            <a:ln w="28575">
              <a:solidFill>
                <a:srgbClr val="002060"/>
              </a:solidFill>
            </a:ln>
          </c:spPr>
          <c:marker>
            <c:symbol val="none"/>
          </c:marker>
          <c:cat>
            <c:numRef>
              <c:f>SectorGFCF!$B$16:$B$60</c:f>
              <c:numCache>
                <c:formatCode>General</c:formatCode>
                <c:ptCount val="45"/>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numCache>
            </c:numRef>
          </c:cat>
          <c:val>
            <c:numRef>
              <c:f>SectorGFCF!$G$16:$G$61</c:f>
              <c:numCache>
                <c:formatCode>#,##0.00</c:formatCode>
                <c:ptCount val="46"/>
                <c:pt idx="0">
                  <c:v>27.257999999999999</c:v>
                </c:pt>
                <c:pt idx="1">
                  <c:v>29.155000000000001</c:v>
                </c:pt>
                <c:pt idx="2">
                  <c:v>31.584999999999997</c:v>
                </c:pt>
                <c:pt idx="3">
                  <c:v>37.089000000000006</c:v>
                </c:pt>
                <c:pt idx="4">
                  <c:v>38.108000000000004</c:v>
                </c:pt>
                <c:pt idx="5">
                  <c:v>38.21</c:v>
                </c:pt>
                <c:pt idx="6">
                  <c:v>34.768000000000008</c:v>
                </c:pt>
                <c:pt idx="7">
                  <c:v>37.056999999999995</c:v>
                </c:pt>
                <c:pt idx="8">
                  <c:v>42.043000000000006</c:v>
                </c:pt>
                <c:pt idx="9">
                  <c:v>47.357999999999997</c:v>
                </c:pt>
                <c:pt idx="10">
                  <c:v>63.720000000000006</c:v>
                </c:pt>
                <c:pt idx="11">
                  <c:v>61.814999999999998</c:v>
                </c:pt>
                <c:pt idx="12">
                  <c:v>55.77</c:v>
                </c:pt>
                <c:pt idx="13">
                  <c:v>54.14</c:v>
                </c:pt>
                <c:pt idx="14">
                  <c:v>46.950999999999993</c:v>
                </c:pt>
                <c:pt idx="15">
                  <c:v>34.478000000000002</c:v>
                </c:pt>
                <c:pt idx="16">
                  <c:v>25.95</c:v>
                </c:pt>
                <c:pt idx="17">
                  <c:v>22.875</c:v>
                </c:pt>
                <c:pt idx="18">
                  <c:v>32.664000000000001</c:v>
                </c:pt>
                <c:pt idx="19">
                  <c:v>44.274000000000001</c:v>
                </c:pt>
                <c:pt idx="20">
                  <c:v>50.368000000000002</c:v>
                </c:pt>
                <c:pt idx="21">
                  <c:v>44.499000000000002</c:v>
                </c:pt>
                <c:pt idx="22">
                  <c:v>41.849000000000004</c:v>
                </c:pt>
                <c:pt idx="23">
                  <c:v>43.5</c:v>
                </c:pt>
                <c:pt idx="24">
                  <c:v>47.522000000000006</c:v>
                </c:pt>
                <c:pt idx="25">
                  <c:v>57.292000000000009</c:v>
                </c:pt>
                <c:pt idx="26">
                  <c:v>63.664000000000001</c:v>
                </c:pt>
                <c:pt idx="27">
                  <c:v>64.679999999999978</c:v>
                </c:pt>
                <c:pt idx="28">
                  <c:v>61.249000000000002</c:v>
                </c:pt>
                <c:pt idx="29">
                  <c:v>61.204000000000001</c:v>
                </c:pt>
                <c:pt idx="30">
                  <c:v>61.954999999999998</c:v>
                </c:pt>
                <c:pt idx="31">
                  <c:v>65.736999999999995</c:v>
                </c:pt>
                <c:pt idx="32">
                  <c:v>63.775000000000006</c:v>
                </c:pt>
                <c:pt idx="33">
                  <c:v>66.057999999999993</c:v>
                </c:pt>
                <c:pt idx="34">
                  <c:v>77.575999999999979</c:v>
                </c:pt>
                <c:pt idx="35">
                  <c:v>85.103999999999999</c:v>
                </c:pt>
                <c:pt idx="36">
                  <c:v>95.977999999999994</c:v>
                </c:pt>
                <c:pt idx="37">
                  <c:v>102.16</c:v>
                </c:pt>
                <c:pt idx="38">
                  <c:v>109.95</c:v>
                </c:pt>
                <c:pt idx="39" formatCode="General">
                  <c:v>76.56</c:v>
                </c:pt>
                <c:pt idx="40" formatCode="General">
                  <c:v>81.63</c:v>
                </c:pt>
                <c:pt idx="41" formatCode="General">
                  <c:v>91.32</c:v>
                </c:pt>
                <c:pt idx="42" formatCode="General">
                  <c:v>86.240000000000009</c:v>
                </c:pt>
                <c:pt idx="43" formatCode="General">
                  <c:v>87.08</c:v>
                </c:pt>
                <c:pt idx="44" formatCode="General">
                  <c:v>84.48</c:v>
                </c:pt>
                <c:pt idx="45" formatCode="General">
                  <c:v>84.27</c:v>
                </c:pt>
              </c:numCache>
            </c:numRef>
          </c:val>
          <c:extLst xmlns:c16r2="http://schemas.microsoft.com/office/drawing/2015/06/chart">
            <c:ext xmlns:c16="http://schemas.microsoft.com/office/drawing/2014/chart" uri="{C3380CC4-5D6E-409C-BE32-E72D297353CC}">
              <c16:uniqueId val="{00000001-889F-4569-8AFB-C7BF6CC9A316}"/>
            </c:ext>
          </c:extLst>
        </c:ser>
        <c:dLbls/>
        <c:marker val="1"/>
        <c:axId val="56982912"/>
        <c:axId val="56980992"/>
      </c:lineChart>
      <c:catAx>
        <c:axId val="56960896"/>
        <c:scaling>
          <c:orientation val="minMax"/>
        </c:scaling>
        <c:axPos val="b"/>
        <c:numFmt formatCode="General" sourceLinked="1"/>
        <c:majorTickMark val="none"/>
        <c:tickLblPos val="nextTo"/>
        <c:txPr>
          <a:bodyPr rot="0"/>
          <a:lstStyle/>
          <a:p>
            <a:pPr>
              <a:defRPr sz="1100" b="1">
                <a:latin typeface="Arial Narrow" pitchFamily="34" charset="0"/>
                <a:cs typeface="Arial" pitchFamily="34" charset="0"/>
              </a:defRPr>
            </a:pPr>
            <a:endParaRPr lang="en-US"/>
          </a:p>
        </c:txPr>
        <c:crossAx val="56962432"/>
        <c:crosses val="autoZero"/>
        <c:auto val="1"/>
        <c:lblAlgn val="ctr"/>
        <c:lblOffset val="100"/>
        <c:tickLblSkip val="5"/>
      </c:catAx>
      <c:valAx>
        <c:axId val="56962432"/>
        <c:scaling>
          <c:orientation val="minMax"/>
        </c:scaling>
        <c:axPos val="l"/>
        <c:title>
          <c:tx>
            <c:rich>
              <a:bodyPr rot="-5400000" vert="horz"/>
              <a:lstStyle/>
              <a:p>
                <a:pPr>
                  <a:defRPr sz="1200">
                    <a:latin typeface="Arial" pitchFamily="34" charset="0"/>
                    <a:cs typeface="Arial" pitchFamily="34" charset="0"/>
                  </a:defRPr>
                </a:pPr>
                <a:r>
                  <a:rPr lang="en-US" sz="1200" dirty="0">
                    <a:latin typeface="Arial" pitchFamily="34" charset="0"/>
                    <a:cs typeface="Arial" pitchFamily="34" charset="0"/>
                  </a:rPr>
                  <a:t>Per cent</a:t>
                </a:r>
              </a:p>
            </c:rich>
          </c:tx>
        </c:title>
        <c:numFmt formatCode="0" sourceLinked="0"/>
        <c:tickLblPos val="nextTo"/>
        <c:txPr>
          <a:bodyPr/>
          <a:lstStyle/>
          <a:p>
            <a:pPr>
              <a:defRPr sz="1100" b="1">
                <a:latin typeface="Arial" pitchFamily="34" charset="0"/>
                <a:cs typeface="Arial" pitchFamily="34" charset="0"/>
              </a:defRPr>
            </a:pPr>
            <a:endParaRPr lang="en-US"/>
          </a:p>
        </c:txPr>
        <c:crossAx val="56960896"/>
        <c:crosses val="autoZero"/>
        <c:crossBetween val="between"/>
      </c:valAx>
      <c:valAx>
        <c:axId val="56980992"/>
        <c:scaling>
          <c:orientation val="minMax"/>
        </c:scaling>
        <c:axPos val="r"/>
        <c:title>
          <c:tx>
            <c:rich>
              <a:bodyPr rot="-5400000" vert="horz"/>
              <a:lstStyle/>
              <a:p>
                <a:pPr>
                  <a:defRPr sz="1200">
                    <a:latin typeface="Arial" panose="020B0604020202020204" pitchFamily="34" charset="0"/>
                    <a:cs typeface="Arial" panose="020B0604020202020204" pitchFamily="34" charset="0"/>
                  </a:defRPr>
                </a:pPr>
                <a:r>
                  <a:rPr lang="en-US" sz="1200" dirty="0">
                    <a:latin typeface="Arial" panose="020B0604020202020204" pitchFamily="34" charset="0"/>
                    <a:cs typeface="Arial" panose="020B0604020202020204" pitchFamily="34" charset="0"/>
                  </a:rPr>
                  <a:t>Rand bn</a:t>
                </a:r>
              </a:p>
            </c:rich>
          </c:tx>
        </c:title>
        <c:numFmt formatCode="#,##0" sourceLinked="0"/>
        <c:tickLblPos val="nextTo"/>
        <c:txPr>
          <a:bodyPr/>
          <a:lstStyle/>
          <a:p>
            <a:pPr>
              <a:defRPr sz="1100" b="1">
                <a:latin typeface="Arial" panose="020B0604020202020204" pitchFamily="34" charset="0"/>
                <a:cs typeface="Arial" panose="020B0604020202020204" pitchFamily="34" charset="0"/>
              </a:defRPr>
            </a:pPr>
            <a:endParaRPr lang="en-US"/>
          </a:p>
        </c:txPr>
        <c:crossAx val="56982912"/>
        <c:crosses val="max"/>
        <c:crossBetween val="between"/>
      </c:valAx>
      <c:catAx>
        <c:axId val="56982912"/>
        <c:scaling>
          <c:orientation val="minMax"/>
        </c:scaling>
        <c:delete val="1"/>
        <c:axPos val="b"/>
        <c:numFmt formatCode="General" sourceLinked="1"/>
        <c:tickLblPos val="none"/>
        <c:crossAx val="56980992"/>
        <c:crosses val="autoZero"/>
        <c:auto val="1"/>
        <c:lblAlgn val="ctr"/>
        <c:lblOffset val="100"/>
      </c:catAx>
      <c:spPr>
        <a:solidFill>
          <a:schemeClr val="accent3">
            <a:lumMod val="20000"/>
            <a:lumOff val="80000"/>
          </a:schemeClr>
        </a:solidFill>
        <a:ln>
          <a:solidFill>
            <a:schemeClr val="bg1">
              <a:lumMod val="50000"/>
            </a:schemeClr>
          </a:solidFill>
        </a:ln>
      </c:spPr>
    </c:plotArea>
    <c:legend>
      <c:legendPos val="b"/>
      <c:legendEntry>
        <c:idx val="0"/>
        <c:txPr>
          <a:bodyPr/>
          <a:lstStyle/>
          <a:p>
            <a:pPr>
              <a:defRPr sz="1100" b="1" baseline="0">
                <a:solidFill>
                  <a:schemeClr val="tx1"/>
                </a:solidFill>
                <a:latin typeface="+mn-lt"/>
                <a:cs typeface="Arial" panose="020B0604020202020204" pitchFamily="34" charset="0"/>
              </a:defRPr>
            </a:pPr>
            <a:endParaRPr lang="en-US"/>
          </a:p>
        </c:txPr>
      </c:legendEntry>
      <c:layout>
        <c:manualLayout>
          <c:xMode val="edge"/>
          <c:yMode val="edge"/>
          <c:x val="0.14734180743159175"/>
          <c:y val="0.75819976689226709"/>
          <c:w val="0.72679220210425743"/>
          <c:h val="0.12282058281084751"/>
        </c:manualLayout>
      </c:layout>
      <c:txPr>
        <a:bodyPr/>
        <a:lstStyle/>
        <a:p>
          <a:pPr>
            <a:defRPr sz="1100" b="1">
              <a:solidFill>
                <a:schemeClr val="tx1"/>
              </a:solidFill>
              <a:latin typeface="+mn-lt"/>
              <a:cs typeface="Arial" panose="020B0604020202020204" pitchFamily="34" charset="0"/>
            </a:defRPr>
          </a:pPr>
          <a:endParaRPr lang="en-US"/>
        </a:p>
      </c:txPr>
    </c:legend>
    <c:plotVisOnly val="1"/>
    <c:dispBlanksAs val="gap"/>
  </c:chart>
  <c:spPr>
    <a:solidFill>
      <a:schemeClr val="bg2">
        <a:lumMod val="90000"/>
      </a:schemeClr>
    </a:solidFill>
    <a:ln w="12700">
      <a:solidFill>
        <a:schemeClr val="bg1">
          <a:lumMod val="50000"/>
        </a:schemeClr>
      </a:solidFill>
    </a:ln>
  </c:spPr>
  <c:externalData r:id="rId1"/>
</c:chartSpace>
</file>

<file path=ppt/charts/chart12.xml><?xml version="1.0" encoding="utf-8"?>
<c:chartSpace xmlns:c="http://schemas.openxmlformats.org/drawingml/2006/chart" xmlns:a="http://schemas.openxmlformats.org/drawingml/2006/main" xmlns:r="http://schemas.openxmlformats.org/officeDocument/2006/relationships">
  <c:lang val="en-ZA"/>
  <c:chart>
    <c:title>
      <c:tx>
        <c:rich>
          <a:bodyPr/>
          <a:lstStyle/>
          <a:p>
            <a:pPr>
              <a:defRPr sz="1400" u="none">
                <a:latin typeface="Arial Narrow" pitchFamily="34" charset="0"/>
              </a:defRPr>
            </a:pPr>
            <a:r>
              <a:rPr lang="en-US" sz="1400" u="none" dirty="0">
                <a:latin typeface="Arial Narrow" pitchFamily="34" charset="0"/>
              </a:rPr>
              <a:t>Manufacturing exports </a:t>
            </a:r>
          </a:p>
        </c:rich>
      </c:tx>
      <c:layout>
        <c:manualLayout>
          <c:xMode val="edge"/>
          <c:yMode val="edge"/>
          <c:x val="0.28349930815767949"/>
          <c:y val="0"/>
        </c:manualLayout>
      </c:layout>
      <c:overlay val="1"/>
    </c:title>
    <c:plotArea>
      <c:layout>
        <c:manualLayout>
          <c:layoutTarget val="inner"/>
          <c:xMode val="edge"/>
          <c:yMode val="edge"/>
          <c:x val="0.12403899566714807"/>
          <c:y val="0.10729970326409503"/>
          <c:w val="0.72331104624738662"/>
          <c:h val="0.79016799457931197"/>
        </c:manualLayout>
      </c:layout>
      <c:lineChart>
        <c:grouping val="standard"/>
        <c:ser>
          <c:idx val="0"/>
          <c:order val="0"/>
          <c:tx>
            <c:strRef>
              <c:f>Export!$B$61</c:f>
              <c:strCache>
                <c:ptCount val="1"/>
                <c:pt idx="0">
                  <c:v>Manufacturing exports as % of SA exports (Lhs)</c:v>
                </c:pt>
              </c:strCache>
            </c:strRef>
          </c:tx>
          <c:spPr>
            <a:ln>
              <a:solidFill>
                <a:srgbClr val="C00000"/>
              </a:solidFill>
            </a:ln>
          </c:spPr>
          <c:marker>
            <c:symbol val="none"/>
          </c:marker>
          <c:cat>
            <c:numRef>
              <c:f>Export!$C$4:$AV$4</c:f>
              <c:numCache>
                <c:formatCode>General</c:formatCode>
                <c:ptCount val="46"/>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numCache>
            </c:numRef>
          </c:cat>
          <c:val>
            <c:numRef>
              <c:f>Export!$C$61:$AV$61</c:f>
              <c:numCache>
                <c:formatCode>0.00</c:formatCode>
                <c:ptCount val="46"/>
                <c:pt idx="0">
                  <c:v>37.720808275925911</c:v>
                </c:pt>
                <c:pt idx="1">
                  <c:v>37.947197006045847</c:v>
                </c:pt>
                <c:pt idx="2">
                  <c:v>38.662738177250105</c:v>
                </c:pt>
                <c:pt idx="3">
                  <c:v>34.60599151935606</c:v>
                </c:pt>
                <c:pt idx="4">
                  <c:v>33.309754873769755</c:v>
                </c:pt>
                <c:pt idx="5">
                  <c:v>31.977401461618076</c:v>
                </c:pt>
                <c:pt idx="6">
                  <c:v>36.803589162363593</c:v>
                </c:pt>
                <c:pt idx="7">
                  <c:v>39.083148267525402</c:v>
                </c:pt>
                <c:pt idx="8">
                  <c:v>35.553380216277226</c:v>
                </c:pt>
                <c:pt idx="9">
                  <c:v>32.928413464993476</c:v>
                </c:pt>
                <c:pt idx="10">
                  <c:v>25.007007847072028</c:v>
                </c:pt>
                <c:pt idx="11">
                  <c:v>27.433331867879026</c:v>
                </c:pt>
                <c:pt idx="12">
                  <c:v>27.18732247625822</c:v>
                </c:pt>
                <c:pt idx="13">
                  <c:v>24.652956433600732</c:v>
                </c:pt>
                <c:pt idx="14">
                  <c:v>25.992550719949705</c:v>
                </c:pt>
                <c:pt idx="15">
                  <c:v>29.561171275771656</c:v>
                </c:pt>
                <c:pt idx="16">
                  <c:v>31.336446425379958</c:v>
                </c:pt>
                <c:pt idx="17">
                  <c:v>31.91257339840077</c:v>
                </c:pt>
                <c:pt idx="18">
                  <c:v>35.826712959801029</c:v>
                </c:pt>
                <c:pt idx="19">
                  <c:v>34.737191814838809</c:v>
                </c:pt>
                <c:pt idx="20">
                  <c:v>39.74172158050952</c:v>
                </c:pt>
                <c:pt idx="21">
                  <c:v>40.256940250855571</c:v>
                </c:pt>
                <c:pt idx="22">
                  <c:v>43.170689130402096</c:v>
                </c:pt>
                <c:pt idx="23">
                  <c:v>42.424693487660754</c:v>
                </c:pt>
                <c:pt idx="24">
                  <c:v>45.757217963791554</c:v>
                </c:pt>
                <c:pt idx="25">
                  <c:v>49.854621543631026</c:v>
                </c:pt>
                <c:pt idx="26">
                  <c:v>48.248933926201914</c:v>
                </c:pt>
                <c:pt idx="27">
                  <c:v>49.979931512218165</c:v>
                </c:pt>
                <c:pt idx="28">
                  <c:v>50.747832376245142</c:v>
                </c:pt>
                <c:pt idx="29">
                  <c:v>52.783661626554732</c:v>
                </c:pt>
                <c:pt idx="30">
                  <c:v>52.473944686948293</c:v>
                </c:pt>
                <c:pt idx="31">
                  <c:v>53.540921722445546</c:v>
                </c:pt>
                <c:pt idx="32">
                  <c:v>53.671351517936145</c:v>
                </c:pt>
                <c:pt idx="33">
                  <c:v>53.857127270207343</c:v>
                </c:pt>
                <c:pt idx="34">
                  <c:v>55.135449180528063</c:v>
                </c:pt>
                <c:pt idx="35">
                  <c:v>54.748677970952208</c:v>
                </c:pt>
                <c:pt idx="36">
                  <c:v>54.789712739028715</c:v>
                </c:pt>
                <c:pt idx="37">
                  <c:v>56.097340274175814</c:v>
                </c:pt>
                <c:pt idx="38">
                  <c:v>53.708987925388108</c:v>
                </c:pt>
                <c:pt idx="39">
                  <c:v>50.995247052741909</c:v>
                </c:pt>
                <c:pt idx="40">
                  <c:v>48.378241664473826</c:v>
                </c:pt>
                <c:pt idx="41">
                  <c:v>47.684641414692628</c:v>
                </c:pt>
                <c:pt idx="42">
                  <c:v>49.039985450388386</c:v>
                </c:pt>
                <c:pt idx="43">
                  <c:v>49.815676046166075</c:v>
                </c:pt>
                <c:pt idx="44">
                  <c:v>52.035711836699456</c:v>
                </c:pt>
                <c:pt idx="45">
                  <c:v>52.255240885974956</c:v>
                </c:pt>
              </c:numCache>
            </c:numRef>
          </c:val>
          <c:extLst xmlns:c16r2="http://schemas.microsoft.com/office/drawing/2015/06/chart">
            <c:ext xmlns:c16="http://schemas.microsoft.com/office/drawing/2014/chart" uri="{C3380CC4-5D6E-409C-BE32-E72D297353CC}">
              <c16:uniqueId val="{00000000-4673-43F4-8941-7E4D9A0AD76A}"/>
            </c:ext>
          </c:extLst>
        </c:ser>
        <c:dLbls/>
        <c:marker val="1"/>
        <c:axId val="56906112"/>
        <c:axId val="56907648"/>
      </c:lineChart>
      <c:lineChart>
        <c:grouping val="standard"/>
        <c:ser>
          <c:idx val="1"/>
          <c:order val="1"/>
          <c:tx>
            <c:strRef>
              <c:f>'Exp-10'!$B$64</c:f>
              <c:strCache>
                <c:ptCount val="1"/>
                <c:pt idx="0">
                  <c:v>Manufacturing exports at 2010 prices (Rhs)</c:v>
                </c:pt>
              </c:strCache>
            </c:strRef>
          </c:tx>
          <c:spPr>
            <a:ln w="28575">
              <a:solidFill>
                <a:srgbClr val="002060"/>
              </a:solidFill>
            </a:ln>
          </c:spPr>
          <c:marker>
            <c:symbol val="none"/>
          </c:marker>
          <c:val>
            <c:numRef>
              <c:f>'Exp-10'!$C$64:$AV$64</c:f>
              <c:numCache>
                <c:formatCode>#,##0.00</c:formatCode>
                <c:ptCount val="46"/>
                <c:pt idx="0">
                  <c:v>4.5840874508652032</c:v>
                </c:pt>
                <c:pt idx="1">
                  <c:v>13.625891082113728</c:v>
                </c:pt>
                <c:pt idx="2">
                  <c:v>41.795885141864531</c:v>
                </c:pt>
                <c:pt idx="3">
                  <c:v>34.827673394330752</c:v>
                </c:pt>
                <c:pt idx="4">
                  <c:v>33.27285779239218</c:v>
                </c:pt>
                <c:pt idx="5">
                  <c:v>31.303337557980097</c:v>
                </c:pt>
                <c:pt idx="6">
                  <c:v>34.849778469232078</c:v>
                </c:pt>
                <c:pt idx="7">
                  <c:v>46.116681692546592</c:v>
                </c:pt>
                <c:pt idx="8">
                  <c:v>52.118699648556181</c:v>
                </c:pt>
                <c:pt idx="9">
                  <c:v>48.380640878801998</c:v>
                </c:pt>
                <c:pt idx="10">
                  <c:v>50.832573062418881</c:v>
                </c:pt>
                <c:pt idx="11">
                  <c:v>45.356313335876983</c:v>
                </c:pt>
                <c:pt idx="12">
                  <c:v>39.57440268102453</c:v>
                </c:pt>
                <c:pt idx="13">
                  <c:v>35.148208957900032</c:v>
                </c:pt>
                <c:pt idx="14">
                  <c:v>36.541059512972801</c:v>
                </c:pt>
                <c:pt idx="15">
                  <c:v>57.563804713149644</c:v>
                </c:pt>
                <c:pt idx="16">
                  <c:v>59.839691623484896</c:v>
                </c:pt>
                <c:pt idx="17">
                  <c:v>55.072869441944334</c:v>
                </c:pt>
                <c:pt idx="18">
                  <c:v>75.063704868952669</c:v>
                </c:pt>
                <c:pt idx="19">
                  <c:v>74.196154909671122</c:v>
                </c:pt>
                <c:pt idx="20">
                  <c:v>87.039758004066897</c:v>
                </c:pt>
                <c:pt idx="21">
                  <c:v>80.405480430273954</c:v>
                </c:pt>
                <c:pt idx="22">
                  <c:v>86.545035505165984</c:v>
                </c:pt>
                <c:pt idx="23">
                  <c:v>94.549331132281878</c:v>
                </c:pt>
                <c:pt idx="24">
                  <c:v>127.82883204148416</c:v>
                </c:pt>
                <c:pt idx="25">
                  <c:v>160.23745600554579</c:v>
                </c:pt>
                <c:pt idx="26">
                  <c:v>177.22568533956067</c:v>
                </c:pt>
                <c:pt idx="27">
                  <c:v>189.74371243873117</c:v>
                </c:pt>
                <c:pt idx="28">
                  <c:v>202.39508521138598</c:v>
                </c:pt>
                <c:pt idx="29">
                  <c:v>223.37749867315401</c:v>
                </c:pt>
                <c:pt idx="30">
                  <c:v>261.67635704954819</c:v>
                </c:pt>
                <c:pt idx="31">
                  <c:v>287.69731385762719</c:v>
                </c:pt>
                <c:pt idx="32">
                  <c:v>286.41812784888401</c:v>
                </c:pt>
                <c:pt idx="33">
                  <c:v>275.14592536545035</c:v>
                </c:pt>
                <c:pt idx="34">
                  <c:v>296.47762713700615</c:v>
                </c:pt>
                <c:pt idx="35">
                  <c:v>339.81477391972328</c:v>
                </c:pt>
                <c:pt idx="36">
                  <c:v>396.40294627104765</c:v>
                </c:pt>
                <c:pt idx="37">
                  <c:v>451.35857390464565</c:v>
                </c:pt>
                <c:pt idx="38">
                  <c:v>467.01099999999997</c:v>
                </c:pt>
                <c:pt idx="39">
                  <c:v>467.01099999999997</c:v>
                </c:pt>
                <c:pt idx="40">
                  <c:v>349.61099999999999</c:v>
                </c:pt>
                <c:pt idx="41">
                  <c:v>378.73099999999954</c:v>
                </c:pt>
                <c:pt idx="42">
                  <c:v>411.46099999999996</c:v>
                </c:pt>
                <c:pt idx="43">
                  <c:v>427.68700000000001</c:v>
                </c:pt>
                <c:pt idx="44">
                  <c:v>453.06700000000001</c:v>
                </c:pt>
                <c:pt idx="45" formatCode="General">
                  <c:v>498.2</c:v>
                </c:pt>
              </c:numCache>
            </c:numRef>
          </c:val>
          <c:extLst xmlns:c16r2="http://schemas.microsoft.com/office/drawing/2015/06/chart">
            <c:ext xmlns:c16="http://schemas.microsoft.com/office/drawing/2014/chart" uri="{C3380CC4-5D6E-409C-BE32-E72D297353CC}">
              <c16:uniqueId val="{00000001-4673-43F4-8941-7E4D9A0AD76A}"/>
            </c:ext>
          </c:extLst>
        </c:ser>
        <c:dLbls/>
        <c:marker val="1"/>
        <c:axId val="56915840"/>
        <c:axId val="56913920"/>
      </c:lineChart>
      <c:catAx>
        <c:axId val="56906112"/>
        <c:scaling>
          <c:orientation val="minMax"/>
        </c:scaling>
        <c:axPos val="b"/>
        <c:numFmt formatCode="General" sourceLinked="1"/>
        <c:majorTickMark val="none"/>
        <c:tickLblPos val="nextTo"/>
        <c:txPr>
          <a:bodyPr rot="0"/>
          <a:lstStyle/>
          <a:p>
            <a:pPr>
              <a:defRPr sz="1100" b="1">
                <a:latin typeface="Arial Narrow" pitchFamily="34" charset="0"/>
                <a:cs typeface="Arial" pitchFamily="34" charset="0"/>
              </a:defRPr>
            </a:pPr>
            <a:endParaRPr lang="en-US"/>
          </a:p>
        </c:txPr>
        <c:crossAx val="56907648"/>
        <c:crosses val="autoZero"/>
        <c:auto val="1"/>
        <c:lblAlgn val="ctr"/>
        <c:lblOffset val="100"/>
        <c:tickLblSkip val="5"/>
      </c:catAx>
      <c:valAx>
        <c:axId val="56907648"/>
        <c:scaling>
          <c:orientation val="minMax"/>
          <c:max val="70"/>
        </c:scaling>
        <c:axPos val="l"/>
        <c:title>
          <c:tx>
            <c:rich>
              <a:bodyPr rot="-5400000" vert="horz"/>
              <a:lstStyle/>
              <a:p>
                <a:pPr>
                  <a:defRPr sz="1200">
                    <a:latin typeface="Arial" pitchFamily="34" charset="0"/>
                    <a:cs typeface="Arial" pitchFamily="34" charset="0"/>
                  </a:defRPr>
                </a:pPr>
                <a:r>
                  <a:rPr lang="en-US" sz="1200" dirty="0">
                    <a:latin typeface="Arial" pitchFamily="34" charset="0"/>
                    <a:cs typeface="Arial" pitchFamily="34" charset="0"/>
                  </a:rPr>
                  <a:t>Per cent</a:t>
                </a:r>
              </a:p>
            </c:rich>
          </c:tx>
        </c:title>
        <c:numFmt formatCode="0" sourceLinked="0"/>
        <c:tickLblPos val="nextTo"/>
        <c:txPr>
          <a:bodyPr/>
          <a:lstStyle/>
          <a:p>
            <a:pPr>
              <a:defRPr sz="1100" b="1">
                <a:latin typeface="Arial" pitchFamily="34" charset="0"/>
                <a:cs typeface="Arial" pitchFamily="34" charset="0"/>
              </a:defRPr>
            </a:pPr>
            <a:endParaRPr lang="en-US"/>
          </a:p>
        </c:txPr>
        <c:crossAx val="56906112"/>
        <c:crosses val="autoZero"/>
        <c:crossBetween val="between"/>
      </c:valAx>
      <c:valAx>
        <c:axId val="56913920"/>
        <c:scaling>
          <c:orientation val="minMax"/>
        </c:scaling>
        <c:axPos val="r"/>
        <c:title>
          <c:tx>
            <c:rich>
              <a:bodyPr rot="-5400000" vert="horz"/>
              <a:lstStyle/>
              <a:p>
                <a:pPr>
                  <a:defRPr sz="1200">
                    <a:latin typeface="Arial" pitchFamily="34" charset="0"/>
                    <a:cs typeface="Arial" pitchFamily="34" charset="0"/>
                  </a:defRPr>
                </a:pPr>
                <a:r>
                  <a:rPr lang="en-US" sz="1200" dirty="0">
                    <a:latin typeface="Arial" pitchFamily="34" charset="0"/>
                    <a:cs typeface="Arial" pitchFamily="34" charset="0"/>
                  </a:rPr>
                  <a:t>Rand bn</a:t>
                </a:r>
              </a:p>
            </c:rich>
          </c:tx>
        </c:title>
        <c:numFmt formatCode="#,##0" sourceLinked="0"/>
        <c:tickLblPos val="nextTo"/>
        <c:txPr>
          <a:bodyPr/>
          <a:lstStyle/>
          <a:p>
            <a:pPr>
              <a:defRPr sz="1100" b="1">
                <a:latin typeface="Arial" pitchFamily="34" charset="0"/>
                <a:cs typeface="Arial" pitchFamily="34" charset="0"/>
              </a:defRPr>
            </a:pPr>
            <a:endParaRPr lang="en-US"/>
          </a:p>
        </c:txPr>
        <c:crossAx val="56915840"/>
        <c:crosses val="max"/>
        <c:crossBetween val="between"/>
      </c:valAx>
      <c:catAx>
        <c:axId val="56915840"/>
        <c:scaling>
          <c:orientation val="minMax"/>
        </c:scaling>
        <c:delete val="1"/>
        <c:axPos val="b"/>
        <c:tickLblPos val="none"/>
        <c:crossAx val="56913920"/>
        <c:crosses val="autoZero"/>
        <c:auto val="1"/>
        <c:lblAlgn val="ctr"/>
        <c:lblOffset val="100"/>
      </c:catAx>
      <c:spPr>
        <a:solidFill>
          <a:schemeClr val="accent3">
            <a:lumMod val="20000"/>
            <a:lumOff val="80000"/>
          </a:schemeClr>
        </a:solidFill>
        <a:ln>
          <a:solidFill>
            <a:schemeClr val="bg1">
              <a:lumMod val="50000"/>
            </a:schemeClr>
          </a:solidFill>
        </a:ln>
      </c:spPr>
    </c:plotArea>
    <c:legend>
      <c:legendPos val="r"/>
      <c:layout>
        <c:manualLayout>
          <c:xMode val="edge"/>
          <c:yMode val="edge"/>
          <c:x val="0.11690288713910799"/>
          <c:y val="0.11556531694665802"/>
          <c:w val="0.72939382048442769"/>
          <c:h val="0.12271645251303909"/>
        </c:manualLayout>
      </c:layout>
      <c:txPr>
        <a:bodyPr/>
        <a:lstStyle/>
        <a:p>
          <a:pPr>
            <a:defRPr sz="1000" b="1" baseline="0">
              <a:solidFill>
                <a:schemeClr val="tx1"/>
              </a:solidFill>
              <a:latin typeface="Arial Narrow" pitchFamily="34" charset="0"/>
            </a:defRPr>
          </a:pPr>
          <a:endParaRPr lang="en-US"/>
        </a:p>
      </c:txPr>
    </c:legend>
    <c:plotVisOnly val="1"/>
    <c:dispBlanksAs val="gap"/>
  </c:chart>
  <c:spPr>
    <a:solidFill>
      <a:schemeClr val="bg2">
        <a:lumMod val="90000"/>
      </a:schemeClr>
    </a:solidFill>
    <a:ln>
      <a:solidFill>
        <a:schemeClr val="bg1">
          <a:lumMod val="50000"/>
        </a:schemeClr>
      </a:solidFill>
    </a:ln>
  </c:spPr>
  <c:externalData r:id="rId1"/>
</c:chartSpace>
</file>

<file path=ppt/charts/chart13.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autoTitleDeleted val="1"/>
    <c:plotArea>
      <c:layout/>
      <c:barChart>
        <c:barDir val="col"/>
        <c:grouping val="clustered"/>
        <c:ser>
          <c:idx val="0"/>
          <c:order val="0"/>
          <c:tx>
            <c:strRef>
              <c:f>Sheet3!$A$40</c:f>
              <c:strCache>
                <c:ptCount val="1"/>
                <c:pt idx="0">
                  <c:v>Agriculture</c:v>
                </c:pt>
              </c:strCache>
            </c:strRef>
          </c:tx>
          <c:spPr>
            <a:solidFill>
              <a:srgbClr val="00B050"/>
            </a:solidFill>
          </c:spPr>
          <c:cat>
            <c:strRef>
              <c:f>Sheet3!$B$39:$Z$39</c:f>
              <c:strCache>
                <c:ptCount val="25"/>
                <c:pt idx="0">
                  <c:v>1992</c:v>
                </c:pt>
                <c:pt idx="1">
                  <c:v>1993</c:v>
                </c:pt>
                <c:pt idx="2">
                  <c:v>1994</c:v>
                </c:pt>
                <c:pt idx="3">
                  <c:v>1995</c:v>
                </c:pt>
                <c:pt idx="4">
                  <c:v>1996</c:v>
                </c:pt>
                <c:pt idx="5">
                  <c:v>1997</c:v>
                </c:pt>
                <c:pt idx="6">
                  <c:v>1998</c:v>
                </c:pt>
                <c:pt idx="7">
                  <c:v>1999</c:v>
                </c:pt>
                <c:pt idx="8">
                  <c:v>2000</c:v>
                </c:pt>
                <c:pt idx="9">
                  <c:v>2001</c:v>
                </c:pt>
                <c:pt idx="10">
                  <c:v>2002</c:v>
                </c:pt>
                <c:pt idx="11">
                  <c:v>2003</c:v>
                </c:pt>
                <c:pt idx="12">
                  <c:v>2004</c:v>
                </c:pt>
                <c:pt idx="13">
                  <c:v>2005</c:v>
                </c:pt>
                <c:pt idx="14">
                  <c:v>2006</c:v>
                </c:pt>
                <c:pt idx="15">
                  <c:v>2007</c:v>
                </c:pt>
                <c:pt idx="16">
                  <c:v>2008</c:v>
                </c:pt>
                <c:pt idx="17">
                  <c:v>2009</c:v>
                </c:pt>
                <c:pt idx="18">
                  <c:v>2010</c:v>
                </c:pt>
                <c:pt idx="19">
                  <c:v>2011</c:v>
                </c:pt>
                <c:pt idx="20">
                  <c:v>2012</c:v>
                </c:pt>
                <c:pt idx="21">
                  <c:v>2013</c:v>
                </c:pt>
                <c:pt idx="22">
                  <c:v>2014</c:v>
                </c:pt>
                <c:pt idx="23">
                  <c:v>2015</c:v>
                </c:pt>
                <c:pt idx="24">
                  <c:v>2016</c:v>
                </c:pt>
              </c:strCache>
            </c:strRef>
          </c:cat>
          <c:val>
            <c:numRef>
              <c:f>Sheet3!$B$40:$Z$40</c:f>
              <c:numCache>
                <c:formatCode>0.0</c:formatCode>
                <c:ptCount val="25"/>
                <c:pt idx="0">
                  <c:v>0.21635830700000003</c:v>
                </c:pt>
                <c:pt idx="1">
                  <c:v>1.1155823690000002</c:v>
                </c:pt>
                <c:pt idx="2">
                  <c:v>3.0587983580000002</c:v>
                </c:pt>
                <c:pt idx="3">
                  <c:v>1.1262877890000003</c:v>
                </c:pt>
                <c:pt idx="4">
                  <c:v>2.265873944</c:v>
                </c:pt>
                <c:pt idx="5">
                  <c:v>2.0160608109999996</c:v>
                </c:pt>
                <c:pt idx="6">
                  <c:v>3.3546876619999999</c:v>
                </c:pt>
                <c:pt idx="7">
                  <c:v>4.8370383689999858</c:v>
                </c:pt>
                <c:pt idx="8">
                  <c:v>3.3073341280000004</c:v>
                </c:pt>
                <c:pt idx="9">
                  <c:v>5.931970567999989</c:v>
                </c:pt>
                <c:pt idx="10">
                  <c:v>6.5407349659999889</c:v>
                </c:pt>
                <c:pt idx="11">
                  <c:v>1.1377368179999998</c:v>
                </c:pt>
                <c:pt idx="12">
                  <c:v>5.7185612369999879</c:v>
                </c:pt>
                <c:pt idx="13">
                  <c:v>6.6294933199999893</c:v>
                </c:pt>
                <c:pt idx="14">
                  <c:v>3.4279601180000001</c:v>
                </c:pt>
                <c:pt idx="15">
                  <c:v>2.2136483859999996</c:v>
                </c:pt>
                <c:pt idx="16">
                  <c:v>9.6625677700000008</c:v>
                </c:pt>
                <c:pt idx="17">
                  <c:v>26.375875027000003</c:v>
                </c:pt>
                <c:pt idx="18">
                  <c:v>27.450426836999892</c:v>
                </c:pt>
                <c:pt idx="19">
                  <c:v>21.516649350000002</c:v>
                </c:pt>
                <c:pt idx="20">
                  <c:v>23.894900091000004</c:v>
                </c:pt>
                <c:pt idx="21">
                  <c:v>30.756714876999997</c:v>
                </c:pt>
                <c:pt idx="22">
                  <c:v>24.618184915000004</c:v>
                </c:pt>
                <c:pt idx="23">
                  <c:v>25.895340516999998</c:v>
                </c:pt>
                <c:pt idx="24">
                  <c:v>26.459651388000001</c:v>
                </c:pt>
              </c:numCache>
            </c:numRef>
          </c:val>
          <c:extLst xmlns:c16r2="http://schemas.microsoft.com/office/drawing/2015/06/chart">
            <c:ext xmlns:c16="http://schemas.microsoft.com/office/drawing/2014/chart" uri="{C3380CC4-5D6E-409C-BE32-E72D297353CC}">
              <c16:uniqueId val="{00000000-1630-4A7A-9158-998A27ADB8D4}"/>
            </c:ext>
          </c:extLst>
        </c:ser>
        <c:ser>
          <c:idx val="1"/>
          <c:order val="1"/>
          <c:tx>
            <c:strRef>
              <c:f>Sheet3!$A$41</c:f>
              <c:strCache>
                <c:ptCount val="1"/>
                <c:pt idx="0">
                  <c:v>Mining</c:v>
                </c:pt>
              </c:strCache>
            </c:strRef>
          </c:tx>
          <c:spPr>
            <a:solidFill>
              <a:srgbClr val="002060"/>
            </a:solidFill>
          </c:spPr>
          <c:cat>
            <c:strRef>
              <c:f>Sheet3!$B$39:$Z$39</c:f>
              <c:strCache>
                <c:ptCount val="25"/>
                <c:pt idx="0">
                  <c:v>1992</c:v>
                </c:pt>
                <c:pt idx="1">
                  <c:v>1993</c:v>
                </c:pt>
                <c:pt idx="2">
                  <c:v>1994</c:v>
                </c:pt>
                <c:pt idx="3">
                  <c:v>1995</c:v>
                </c:pt>
                <c:pt idx="4">
                  <c:v>1996</c:v>
                </c:pt>
                <c:pt idx="5">
                  <c:v>1997</c:v>
                </c:pt>
                <c:pt idx="6">
                  <c:v>1998</c:v>
                </c:pt>
                <c:pt idx="7">
                  <c:v>1999</c:v>
                </c:pt>
                <c:pt idx="8">
                  <c:v>2000</c:v>
                </c:pt>
                <c:pt idx="9">
                  <c:v>2001</c:v>
                </c:pt>
                <c:pt idx="10">
                  <c:v>2002</c:v>
                </c:pt>
                <c:pt idx="11">
                  <c:v>2003</c:v>
                </c:pt>
                <c:pt idx="12">
                  <c:v>2004</c:v>
                </c:pt>
                <c:pt idx="13">
                  <c:v>2005</c:v>
                </c:pt>
                <c:pt idx="14">
                  <c:v>2006</c:v>
                </c:pt>
                <c:pt idx="15">
                  <c:v>2007</c:v>
                </c:pt>
                <c:pt idx="16">
                  <c:v>2008</c:v>
                </c:pt>
                <c:pt idx="17">
                  <c:v>2009</c:v>
                </c:pt>
                <c:pt idx="18">
                  <c:v>2010</c:v>
                </c:pt>
                <c:pt idx="19">
                  <c:v>2011</c:v>
                </c:pt>
                <c:pt idx="20">
                  <c:v>2012</c:v>
                </c:pt>
                <c:pt idx="21">
                  <c:v>2013</c:v>
                </c:pt>
                <c:pt idx="22">
                  <c:v>2014</c:v>
                </c:pt>
                <c:pt idx="23">
                  <c:v>2015</c:v>
                </c:pt>
                <c:pt idx="24">
                  <c:v>2016</c:v>
                </c:pt>
              </c:strCache>
            </c:strRef>
          </c:cat>
          <c:val>
            <c:numRef>
              <c:f>Sheet3!$B$41:$Z$41</c:f>
              <c:numCache>
                <c:formatCode>0.0</c:formatCode>
                <c:ptCount val="25"/>
                <c:pt idx="0">
                  <c:v>33.213561712000001</c:v>
                </c:pt>
                <c:pt idx="1">
                  <c:v>31.925106133999996</c:v>
                </c:pt>
                <c:pt idx="2">
                  <c:v>14.560453307000001</c:v>
                </c:pt>
                <c:pt idx="3">
                  <c:v>38.462931313000013</c:v>
                </c:pt>
                <c:pt idx="4">
                  <c:v>44.489851243000004</c:v>
                </c:pt>
                <c:pt idx="5">
                  <c:v>48.663083761999999</c:v>
                </c:pt>
                <c:pt idx="6">
                  <c:v>54.059365738000004</c:v>
                </c:pt>
                <c:pt idx="7">
                  <c:v>58.473415076000002</c:v>
                </c:pt>
                <c:pt idx="8">
                  <c:v>75.537825283999993</c:v>
                </c:pt>
                <c:pt idx="9">
                  <c:v>90.082252546999797</c:v>
                </c:pt>
                <c:pt idx="10">
                  <c:v>110.76395538800001</c:v>
                </c:pt>
                <c:pt idx="11">
                  <c:v>62.869466086999999</c:v>
                </c:pt>
                <c:pt idx="12">
                  <c:v>92.039335481999998</c:v>
                </c:pt>
                <c:pt idx="13">
                  <c:v>100.261532653</c:v>
                </c:pt>
                <c:pt idx="14">
                  <c:v>136.028977024</c:v>
                </c:pt>
                <c:pt idx="15">
                  <c:v>173.76145171899998</c:v>
                </c:pt>
                <c:pt idx="16">
                  <c:v>223.155193053</c:v>
                </c:pt>
                <c:pt idx="17">
                  <c:v>415.134615666</c:v>
                </c:pt>
                <c:pt idx="18">
                  <c:v>503.58806963999996</c:v>
                </c:pt>
                <c:pt idx="19">
                  <c:v>643.051882621</c:v>
                </c:pt>
                <c:pt idx="20">
                  <c:v>797.39507772100001</c:v>
                </c:pt>
                <c:pt idx="21">
                  <c:v>509.9997059699989</c:v>
                </c:pt>
                <c:pt idx="22">
                  <c:v>271.98430681399986</c:v>
                </c:pt>
                <c:pt idx="23">
                  <c:v>330.689346822</c:v>
                </c:pt>
                <c:pt idx="24">
                  <c:v>329.884086427</c:v>
                </c:pt>
              </c:numCache>
            </c:numRef>
          </c:val>
          <c:extLst xmlns:c16r2="http://schemas.microsoft.com/office/drawing/2015/06/chart">
            <c:ext xmlns:c16="http://schemas.microsoft.com/office/drawing/2014/chart" uri="{C3380CC4-5D6E-409C-BE32-E72D297353CC}">
              <c16:uniqueId val="{00000001-1630-4A7A-9158-998A27ADB8D4}"/>
            </c:ext>
          </c:extLst>
        </c:ser>
        <c:ser>
          <c:idx val="2"/>
          <c:order val="2"/>
          <c:tx>
            <c:strRef>
              <c:f>Sheet3!$A$42</c:f>
              <c:strCache>
                <c:ptCount val="1"/>
                <c:pt idx="0">
                  <c:v>Manufacturing</c:v>
                </c:pt>
              </c:strCache>
            </c:strRef>
          </c:tx>
          <c:spPr>
            <a:solidFill>
              <a:srgbClr val="C00000"/>
            </a:solidFill>
          </c:spPr>
          <c:cat>
            <c:strRef>
              <c:f>Sheet3!$B$39:$Z$39</c:f>
              <c:strCache>
                <c:ptCount val="25"/>
                <c:pt idx="0">
                  <c:v>1992</c:v>
                </c:pt>
                <c:pt idx="1">
                  <c:v>1993</c:v>
                </c:pt>
                <c:pt idx="2">
                  <c:v>1994</c:v>
                </c:pt>
                <c:pt idx="3">
                  <c:v>1995</c:v>
                </c:pt>
                <c:pt idx="4">
                  <c:v>1996</c:v>
                </c:pt>
                <c:pt idx="5">
                  <c:v>1997</c:v>
                </c:pt>
                <c:pt idx="6">
                  <c:v>1998</c:v>
                </c:pt>
                <c:pt idx="7">
                  <c:v>1999</c:v>
                </c:pt>
                <c:pt idx="8">
                  <c:v>2000</c:v>
                </c:pt>
                <c:pt idx="9">
                  <c:v>2001</c:v>
                </c:pt>
                <c:pt idx="10">
                  <c:v>2002</c:v>
                </c:pt>
                <c:pt idx="11">
                  <c:v>2003</c:v>
                </c:pt>
                <c:pt idx="12">
                  <c:v>2004</c:v>
                </c:pt>
                <c:pt idx="13">
                  <c:v>2005</c:v>
                </c:pt>
                <c:pt idx="14">
                  <c:v>2006</c:v>
                </c:pt>
                <c:pt idx="15">
                  <c:v>2007</c:v>
                </c:pt>
                <c:pt idx="16">
                  <c:v>2008</c:v>
                </c:pt>
                <c:pt idx="17">
                  <c:v>2009</c:v>
                </c:pt>
                <c:pt idx="18">
                  <c:v>2010</c:v>
                </c:pt>
                <c:pt idx="19">
                  <c:v>2011</c:v>
                </c:pt>
                <c:pt idx="20">
                  <c:v>2012</c:v>
                </c:pt>
                <c:pt idx="21">
                  <c:v>2013</c:v>
                </c:pt>
                <c:pt idx="22">
                  <c:v>2014</c:v>
                </c:pt>
                <c:pt idx="23">
                  <c:v>2015</c:v>
                </c:pt>
                <c:pt idx="24">
                  <c:v>2016</c:v>
                </c:pt>
              </c:strCache>
            </c:strRef>
          </c:cat>
          <c:val>
            <c:numRef>
              <c:f>Sheet3!$B$42:$Z$42</c:f>
              <c:numCache>
                <c:formatCode>0.0</c:formatCode>
                <c:ptCount val="25"/>
                <c:pt idx="0">
                  <c:v>-0.69410521600000008</c:v>
                </c:pt>
                <c:pt idx="1">
                  <c:v>-8.569034818000004</c:v>
                </c:pt>
                <c:pt idx="2">
                  <c:v>-16.733578566999999</c:v>
                </c:pt>
                <c:pt idx="3">
                  <c:v>-28.103836996999988</c:v>
                </c:pt>
                <c:pt idx="4">
                  <c:v>-39.679651193000005</c:v>
                </c:pt>
                <c:pt idx="5">
                  <c:v>-57.517589148999996</c:v>
                </c:pt>
                <c:pt idx="6">
                  <c:v>-70.547957375999999</c:v>
                </c:pt>
                <c:pt idx="7">
                  <c:v>-63.639013493</c:v>
                </c:pt>
                <c:pt idx="8">
                  <c:v>-79.258255693999999</c:v>
                </c:pt>
                <c:pt idx="9">
                  <c:v>-95.070421416999736</c:v>
                </c:pt>
                <c:pt idx="10">
                  <c:v>-169.56737733000003</c:v>
                </c:pt>
                <c:pt idx="11">
                  <c:v>-30.829087073</c:v>
                </c:pt>
                <c:pt idx="12">
                  <c:v>-156.90502807700003</c:v>
                </c:pt>
                <c:pt idx="13">
                  <c:v>-193.52186420899997</c:v>
                </c:pt>
                <c:pt idx="14">
                  <c:v>-289.13433916099996</c:v>
                </c:pt>
                <c:pt idx="15">
                  <c:v>-349.61395085799995</c:v>
                </c:pt>
                <c:pt idx="16">
                  <c:v>-447.21529385599996</c:v>
                </c:pt>
                <c:pt idx="17">
                  <c:v>-546.10397701300008</c:v>
                </c:pt>
                <c:pt idx="18">
                  <c:v>-626.43613381799878</c:v>
                </c:pt>
                <c:pt idx="19">
                  <c:v>-1012.8936506829999</c:v>
                </c:pt>
                <c:pt idx="20">
                  <c:v>-1389.5876927260001</c:v>
                </c:pt>
                <c:pt idx="21">
                  <c:v>-813.76617999999996</c:v>
                </c:pt>
                <c:pt idx="22">
                  <c:v>-404.652797561</c:v>
                </c:pt>
                <c:pt idx="23">
                  <c:v>-435.44127207499986</c:v>
                </c:pt>
                <c:pt idx="24">
                  <c:v>-392.41041015299891</c:v>
                </c:pt>
              </c:numCache>
            </c:numRef>
          </c:val>
          <c:extLst xmlns:c16r2="http://schemas.microsoft.com/office/drawing/2015/06/chart">
            <c:ext xmlns:c16="http://schemas.microsoft.com/office/drawing/2014/chart" uri="{C3380CC4-5D6E-409C-BE32-E72D297353CC}">
              <c16:uniqueId val="{00000002-1630-4A7A-9158-998A27ADB8D4}"/>
            </c:ext>
          </c:extLst>
        </c:ser>
        <c:ser>
          <c:idx val="3"/>
          <c:order val="3"/>
          <c:tx>
            <c:strRef>
              <c:f>Sheet3!$A$43</c:f>
              <c:strCache>
                <c:ptCount val="1"/>
                <c:pt idx="0">
                  <c:v>Other Sector</c:v>
                </c:pt>
              </c:strCache>
            </c:strRef>
          </c:tx>
          <c:cat>
            <c:strRef>
              <c:f>Sheet3!$B$39:$Z$39</c:f>
              <c:strCache>
                <c:ptCount val="25"/>
                <c:pt idx="0">
                  <c:v>1992</c:v>
                </c:pt>
                <c:pt idx="1">
                  <c:v>1993</c:v>
                </c:pt>
                <c:pt idx="2">
                  <c:v>1994</c:v>
                </c:pt>
                <c:pt idx="3">
                  <c:v>1995</c:v>
                </c:pt>
                <c:pt idx="4">
                  <c:v>1996</c:v>
                </c:pt>
                <c:pt idx="5">
                  <c:v>1997</c:v>
                </c:pt>
                <c:pt idx="6">
                  <c:v>1998</c:v>
                </c:pt>
                <c:pt idx="7">
                  <c:v>1999</c:v>
                </c:pt>
                <c:pt idx="8">
                  <c:v>2000</c:v>
                </c:pt>
                <c:pt idx="9">
                  <c:v>2001</c:v>
                </c:pt>
                <c:pt idx="10">
                  <c:v>2002</c:v>
                </c:pt>
                <c:pt idx="11">
                  <c:v>2003</c:v>
                </c:pt>
                <c:pt idx="12">
                  <c:v>2004</c:v>
                </c:pt>
                <c:pt idx="13">
                  <c:v>2005</c:v>
                </c:pt>
                <c:pt idx="14">
                  <c:v>2006</c:v>
                </c:pt>
                <c:pt idx="15">
                  <c:v>2007</c:v>
                </c:pt>
                <c:pt idx="16">
                  <c:v>2008</c:v>
                </c:pt>
                <c:pt idx="17">
                  <c:v>2009</c:v>
                </c:pt>
                <c:pt idx="18">
                  <c:v>2010</c:v>
                </c:pt>
                <c:pt idx="19">
                  <c:v>2011</c:v>
                </c:pt>
                <c:pt idx="20">
                  <c:v>2012</c:v>
                </c:pt>
                <c:pt idx="21">
                  <c:v>2013</c:v>
                </c:pt>
                <c:pt idx="22">
                  <c:v>2014</c:v>
                </c:pt>
                <c:pt idx="23">
                  <c:v>2015</c:v>
                </c:pt>
                <c:pt idx="24">
                  <c:v>2016</c:v>
                </c:pt>
              </c:strCache>
            </c:strRef>
          </c:cat>
          <c:val>
            <c:numRef>
              <c:f>Sheet3!$B$43:$Z$43</c:f>
              <c:numCache>
                <c:formatCode>0.0</c:formatCode>
                <c:ptCount val="25"/>
                <c:pt idx="0">
                  <c:v>-3.5622651759999986</c:v>
                </c:pt>
                <c:pt idx="1">
                  <c:v>-2.4602774699999999</c:v>
                </c:pt>
                <c:pt idx="2">
                  <c:v>1.3028947429999997</c:v>
                </c:pt>
                <c:pt idx="3">
                  <c:v>1.5987906679999997</c:v>
                </c:pt>
                <c:pt idx="4">
                  <c:v>1.1726302149999999</c:v>
                </c:pt>
                <c:pt idx="5">
                  <c:v>1.012150348</c:v>
                </c:pt>
                <c:pt idx="6">
                  <c:v>1.107553155</c:v>
                </c:pt>
                <c:pt idx="7">
                  <c:v>1.472237759</c:v>
                </c:pt>
                <c:pt idx="8">
                  <c:v>1.4073967229999997</c:v>
                </c:pt>
                <c:pt idx="9">
                  <c:v>0.98066183600000012</c:v>
                </c:pt>
                <c:pt idx="10">
                  <c:v>0.66866735100000008</c:v>
                </c:pt>
                <c:pt idx="11">
                  <c:v>0.59710734499999985</c:v>
                </c:pt>
                <c:pt idx="12">
                  <c:v>1.2429221999999998E-2</c:v>
                </c:pt>
                <c:pt idx="13">
                  <c:v>0.11729566700000003</c:v>
                </c:pt>
                <c:pt idx="14">
                  <c:v>0.16956238000000004</c:v>
                </c:pt>
                <c:pt idx="15">
                  <c:v>1.4451228489999999</c:v>
                </c:pt>
                <c:pt idx="16">
                  <c:v>1.8167819700000001</c:v>
                </c:pt>
                <c:pt idx="17">
                  <c:v>5.0190376559999965</c:v>
                </c:pt>
                <c:pt idx="18">
                  <c:v>2.9293394770000001</c:v>
                </c:pt>
                <c:pt idx="19">
                  <c:v>3.2716293969999999</c:v>
                </c:pt>
                <c:pt idx="20">
                  <c:v>6.154163644999989</c:v>
                </c:pt>
                <c:pt idx="21">
                  <c:v>2.444204976</c:v>
                </c:pt>
                <c:pt idx="22">
                  <c:v>1.4419776089999998</c:v>
                </c:pt>
                <c:pt idx="23">
                  <c:v>5.0627530140000001</c:v>
                </c:pt>
                <c:pt idx="24">
                  <c:v>6.5942063219999891</c:v>
                </c:pt>
              </c:numCache>
            </c:numRef>
          </c:val>
          <c:extLst xmlns:c16r2="http://schemas.microsoft.com/office/drawing/2015/06/chart">
            <c:ext xmlns:c16="http://schemas.microsoft.com/office/drawing/2014/chart" uri="{C3380CC4-5D6E-409C-BE32-E72D297353CC}">
              <c16:uniqueId val="{00000003-1630-4A7A-9158-998A27ADB8D4}"/>
            </c:ext>
          </c:extLst>
        </c:ser>
        <c:dLbls/>
        <c:gapWidth val="75"/>
        <c:overlap val="-25"/>
        <c:axId val="57259904"/>
        <c:axId val="57261440"/>
      </c:barChart>
      <c:lineChart>
        <c:grouping val="standard"/>
        <c:ser>
          <c:idx val="4"/>
          <c:order val="4"/>
          <c:tx>
            <c:strRef>
              <c:f>Sheet3!$A$44</c:f>
              <c:strCache>
                <c:ptCount val="1"/>
                <c:pt idx="0">
                  <c:v>Overall trade balance</c:v>
                </c:pt>
              </c:strCache>
            </c:strRef>
          </c:tx>
          <c:marker>
            <c:symbol val="none"/>
          </c:marker>
          <c:cat>
            <c:strRef>
              <c:f>Sheet3!$B$39:$Z$39</c:f>
              <c:strCache>
                <c:ptCount val="25"/>
                <c:pt idx="0">
                  <c:v>1992</c:v>
                </c:pt>
                <c:pt idx="1">
                  <c:v>1993</c:v>
                </c:pt>
                <c:pt idx="2">
                  <c:v>1994</c:v>
                </c:pt>
                <c:pt idx="3">
                  <c:v>1995</c:v>
                </c:pt>
                <c:pt idx="4">
                  <c:v>1996</c:v>
                </c:pt>
                <c:pt idx="5">
                  <c:v>1997</c:v>
                </c:pt>
                <c:pt idx="6">
                  <c:v>1998</c:v>
                </c:pt>
                <c:pt idx="7">
                  <c:v>1999</c:v>
                </c:pt>
                <c:pt idx="8">
                  <c:v>2000</c:v>
                </c:pt>
                <c:pt idx="9">
                  <c:v>2001</c:v>
                </c:pt>
                <c:pt idx="10">
                  <c:v>2002</c:v>
                </c:pt>
                <c:pt idx="11">
                  <c:v>2003</c:v>
                </c:pt>
                <c:pt idx="12">
                  <c:v>2004</c:v>
                </c:pt>
                <c:pt idx="13">
                  <c:v>2005</c:v>
                </c:pt>
                <c:pt idx="14">
                  <c:v>2006</c:v>
                </c:pt>
                <c:pt idx="15">
                  <c:v>2007</c:v>
                </c:pt>
                <c:pt idx="16">
                  <c:v>2008</c:v>
                </c:pt>
                <c:pt idx="17">
                  <c:v>2009</c:v>
                </c:pt>
                <c:pt idx="18">
                  <c:v>2010</c:v>
                </c:pt>
                <c:pt idx="19">
                  <c:v>2011</c:v>
                </c:pt>
                <c:pt idx="20">
                  <c:v>2012</c:v>
                </c:pt>
                <c:pt idx="21">
                  <c:v>2013</c:v>
                </c:pt>
                <c:pt idx="22">
                  <c:v>2014</c:v>
                </c:pt>
                <c:pt idx="23">
                  <c:v>2015</c:v>
                </c:pt>
                <c:pt idx="24">
                  <c:v>2016</c:v>
                </c:pt>
              </c:strCache>
            </c:strRef>
          </c:cat>
          <c:val>
            <c:numRef>
              <c:f>Sheet3!$B$44:$Z$44</c:f>
              <c:numCache>
                <c:formatCode>0.0</c:formatCode>
                <c:ptCount val="25"/>
                <c:pt idx="0">
                  <c:v>29.173549627</c:v>
                </c:pt>
                <c:pt idx="1">
                  <c:v>22.011376214999999</c:v>
                </c:pt>
                <c:pt idx="2">
                  <c:v>2.1885678410000007</c:v>
                </c:pt>
                <c:pt idx="3">
                  <c:v>13.084172773000001</c:v>
                </c:pt>
                <c:pt idx="4">
                  <c:v>8.2487042089999996</c:v>
                </c:pt>
                <c:pt idx="5">
                  <c:v>-5.8262942279999859</c:v>
                </c:pt>
                <c:pt idx="6">
                  <c:v>-12.026350820999999</c:v>
                </c:pt>
                <c:pt idx="7">
                  <c:v>1.143677711</c:v>
                </c:pt>
                <c:pt idx="8">
                  <c:v>0.99430044099999992</c:v>
                </c:pt>
                <c:pt idx="9">
                  <c:v>1.9244635340000003</c:v>
                </c:pt>
                <c:pt idx="10">
                  <c:v>-51.594019625000001</c:v>
                </c:pt>
                <c:pt idx="11">
                  <c:v>33.775223177000001</c:v>
                </c:pt>
                <c:pt idx="12">
                  <c:v>-59.134702136000008</c:v>
                </c:pt>
                <c:pt idx="13">
                  <c:v>-86.513542568999981</c:v>
                </c:pt>
                <c:pt idx="14">
                  <c:v>-149.507839639</c:v>
                </c:pt>
                <c:pt idx="15">
                  <c:v>-172.19372790399999</c:v>
                </c:pt>
                <c:pt idx="16">
                  <c:v>-212.58075106299998</c:v>
                </c:pt>
                <c:pt idx="17">
                  <c:v>-99.574448664000002</c:v>
                </c:pt>
                <c:pt idx="18">
                  <c:v>-92.468297863999979</c:v>
                </c:pt>
                <c:pt idx="19">
                  <c:v>-345.05348931499998</c:v>
                </c:pt>
                <c:pt idx="20">
                  <c:v>-562.14355126900011</c:v>
                </c:pt>
                <c:pt idx="21">
                  <c:v>-270.56555417699997</c:v>
                </c:pt>
                <c:pt idx="22">
                  <c:v>-106.60832822299999</c:v>
                </c:pt>
                <c:pt idx="23">
                  <c:v>-73.793831721999979</c:v>
                </c:pt>
                <c:pt idx="24">
                  <c:v>-29.472466015999977</c:v>
                </c:pt>
              </c:numCache>
            </c:numRef>
          </c:val>
          <c:extLst xmlns:c16r2="http://schemas.microsoft.com/office/drawing/2015/06/chart">
            <c:ext xmlns:c16="http://schemas.microsoft.com/office/drawing/2014/chart" uri="{C3380CC4-5D6E-409C-BE32-E72D297353CC}">
              <c16:uniqueId val="{00000004-1630-4A7A-9158-998A27ADB8D4}"/>
            </c:ext>
          </c:extLst>
        </c:ser>
        <c:dLbls/>
        <c:marker val="1"/>
        <c:axId val="57259904"/>
        <c:axId val="57261440"/>
      </c:lineChart>
      <c:catAx>
        <c:axId val="57259904"/>
        <c:scaling>
          <c:orientation val="minMax"/>
        </c:scaling>
        <c:axPos val="b"/>
        <c:numFmt formatCode="General" sourceLinked="0"/>
        <c:majorTickMark val="none"/>
        <c:tickLblPos val="nextTo"/>
        <c:txPr>
          <a:bodyPr/>
          <a:lstStyle/>
          <a:p>
            <a:pPr>
              <a:defRPr b="0">
                <a:latin typeface="Calibri" panose="020F0502020204030204" pitchFamily="34" charset="0"/>
                <a:cs typeface="Calibri" panose="020F0502020204030204" pitchFamily="34" charset="0"/>
              </a:defRPr>
            </a:pPr>
            <a:endParaRPr lang="en-US"/>
          </a:p>
        </c:txPr>
        <c:crossAx val="57261440"/>
        <c:crosses val="autoZero"/>
        <c:auto val="1"/>
        <c:lblAlgn val="ctr"/>
        <c:lblOffset val="100"/>
      </c:catAx>
      <c:valAx>
        <c:axId val="57261440"/>
        <c:scaling>
          <c:orientation val="minMax"/>
        </c:scaling>
        <c:axPos val="l"/>
        <c:majorGridlines/>
        <c:numFmt formatCode="0.0" sourceLinked="1"/>
        <c:majorTickMark val="none"/>
        <c:tickLblPos val="nextTo"/>
        <c:spPr>
          <a:ln w="9525">
            <a:noFill/>
          </a:ln>
        </c:spPr>
        <c:txPr>
          <a:bodyPr/>
          <a:lstStyle/>
          <a:p>
            <a:pPr>
              <a:defRPr sz="1100" b="1">
                <a:solidFill>
                  <a:schemeClr val="tx1"/>
                </a:solidFill>
                <a:latin typeface="Calibri" panose="020F0502020204030204" pitchFamily="34" charset="0"/>
                <a:cs typeface="Calibri" panose="020F0502020204030204" pitchFamily="34" charset="0"/>
              </a:defRPr>
            </a:pPr>
            <a:endParaRPr lang="en-US"/>
          </a:p>
        </c:txPr>
        <c:crossAx val="57259904"/>
        <c:crosses val="autoZero"/>
        <c:crossBetween val="between"/>
      </c:valAx>
      <c:spPr>
        <a:solidFill>
          <a:sysClr val="window" lastClr="FFFFFF">
            <a:lumMod val="95000"/>
          </a:sysClr>
        </a:solidFill>
      </c:spPr>
    </c:plotArea>
    <c:legend>
      <c:legendPos val="b"/>
      <c:txPr>
        <a:bodyPr/>
        <a:lstStyle/>
        <a:p>
          <a:pPr>
            <a:defRPr>
              <a:solidFill>
                <a:schemeClr val="tx1"/>
              </a:solidFill>
            </a:defRPr>
          </a:pPr>
          <a:endParaRPr lang="en-US"/>
        </a:p>
      </c:txPr>
    </c:legend>
    <c:plotVisOnly val="1"/>
    <c:dispBlanksAs val="gap"/>
  </c:chart>
  <c:spPr>
    <a:solidFill>
      <a:sysClr val="window" lastClr="FFFFFF">
        <a:lumMod val="75000"/>
      </a:sysClr>
    </a:solidFill>
  </c:spPr>
  <c:externalData r:id="rId2"/>
</c:chartSpace>
</file>

<file path=ppt/charts/chart14.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9700851309342091E-2"/>
          <c:y val="2.9774871793404673E-2"/>
          <c:w val="0.94152216999164784"/>
          <c:h val="0.87244103953727381"/>
        </c:manualLayout>
      </c:layout>
      <c:barChart>
        <c:barDir val="col"/>
        <c:grouping val="clustered"/>
        <c:ser>
          <c:idx val="0"/>
          <c:order val="0"/>
          <c:tx>
            <c:strRef>
              <c:f>Sheet2!$A$70</c:f>
              <c:strCache>
                <c:ptCount val="1"/>
                <c:pt idx="0">
                  <c:v>Nigeria</c:v>
                </c:pt>
              </c:strCache>
            </c:strRef>
          </c:tx>
          <c:spPr>
            <a:solidFill>
              <a:srgbClr val="4BAF73"/>
            </a:solidFill>
          </c:spPr>
          <c:cat>
            <c:strRef>
              <c:f>Sheet2!$B$69:$G$69</c:f>
              <c:strCache>
                <c:ptCount val="6"/>
                <c:pt idx="0">
                  <c:v>2011</c:v>
                </c:pt>
                <c:pt idx="1">
                  <c:v>2012</c:v>
                </c:pt>
                <c:pt idx="2">
                  <c:v>2013</c:v>
                </c:pt>
                <c:pt idx="3">
                  <c:v>2014</c:v>
                </c:pt>
                <c:pt idx="4">
                  <c:v>2015</c:v>
                </c:pt>
                <c:pt idx="5">
                  <c:v>2016</c:v>
                </c:pt>
              </c:strCache>
            </c:strRef>
          </c:cat>
          <c:val>
            <c:numRef>
              <c:f>Sheet2!$B$70:$G$70</c:f>
              <c:numCache>
                <c:formatCode>0</c:formatCode>
                <c:ptCount val="6"/>
                <c:pt idx="0">
                  <c:v>-37.893555497000001</c:v>
                </c:pt>
                <c:pt idx="1">
                  <c:v>-63.825355458000011</c:v>
                </c:pt>
                <c:pt idx="2">
                  <c:v>-39.368727393</c:v>
                </c:pt>
                <c:pt idx="3">
                  <c:v>-39.555145565000004</c:v>
                </c:pt>
                <c:pt idx="4">
                  <c:v>-30.283629825999963</c:v>
                </c:pt>
                <c:pt idx="5">
                  <c:v>-23.981907716000013</c:v>
                </c:pt>
              </c:numCache>
            </c:numRef>
          </c:val>
          <c:extLst xmlns:c16r2="http://schemas.microsoft.com/office/drawing/2015/06/chart">
            <c:ext xmlns:c16="http://schemas.microsoft.com/office/drawing/2014/chart" uri="{C3380CC4-5D6E-409C-BE32-E72D297353CC}">
              <c16:uniqueId val="{00000000-5988-4ECA-ADC9-627B2FCE2F0A}"/>
            </c:ext>
          </c:extLst>
        </c:ser>
        <c:ser>
          <c:idx val="1"/>
          <c:order val="1"/>
          <c:tx>
            <c:strRef>
              <c:f>Sheet2!$A$71</c:f>
              <c:strCache>
                <c:ptCount val="1"/>
                <c:pt idx="0">
                  <c:v>Angola</c:v>
                </c:pt>
              </c:strCache>
            </c:strRef>
          </c:tx>
          <c:spPr>
            <a:solidFill>
              <a:srgbClr val="002060"/>
            </a:solidFill>
          </c:spPr>
          <c:cat>
            <c:strRef>
              <c:f>Sheet2!$B$69:$G$69</c:f>
              <c:strCache>
                <c:ptCount val="6"/>
                <c:pt idx="0">
                  <c:v>2011</c:v>
                </c:pt>
                <c:pt idx="1">
                  <c:v>2012</c:v>
                </c:pt>
                <c:pt idx="2">
                  <c:v>2013</c:v>
                </c:pt>
                <c:pt idx="3">
                  <c:v>2014</c:v>
                </c:pt>
                <c:pt idx="4">
                  <c:v>2015</c:v>
                </c:pt>
                <c:pt idx="5">
                  <c:v>2016</c:v>
                </c:pt>
              </c:strCache>
            </c:strRef>
          </c:cat>
          <c:val>
            <c:numRef>
              <c:f>Sheet2!$B$71:$G$71</c:f>
              <c:numCache>
                <c:formatCode>0</c:formatCode>
                <c:ptCount val="6"/>
                <c:pt idx="0">
                  <c:v>-14.628028119999996</c:v>
                </c:pt>
                <c:pt idx="1">
                  <c:v>-37.535536614000009</c:v>
                </c:pt>
                <c:pt idx="2">
                  <c:v>-15.656860726</c:v>
                </c:pt>
                <c:pt idx="3">
                  <c:v>-8.9678490880000012</c:v>
                </c:pt>
                <c:pt idx="4">
                  <c:v>-8.500461627</c:v>
                </c:pt>
                <c:pt idx="5">
                  <c:v>-10.412719209000002</c:v>
                </c:pt>
              </c:numCache>
            </c:numRef>
          </c:val>
          <c:extLst xmlns:c16r2="http://schemas.microsoft.com/office/drawing/2015/06/chart">
            <c:ext xmlns:c16="http://schemas.microsoft.com/office/drawing/2014/chart" uri="{C3380CC4-5D6E-409C-BE32-E72D297353CC}">
              <c16:uniqueId val="{00000001-5988-4ECA-ADC9-627B2FCE2F0A}"/>
            </c:ext>
          </c:extLst>
        </c:ser>
        <c:ser>
          <c:idx val="2"/>
          <c:order val="2"/>
          <c:tx>
            <c:strRef>
              <c:f>Sheet2!$A$72</c:f>
              <c:strCache>
                <c:ptCount val="1"/>
                <c:pt idx="0">
                  <c:v>Namibia</c:v>
                </c:pt>
              </c:strCache>
            </c:strRef>
          </c:tx>
          <c:spPr>
            <a:solidFill>
              <a:srgbClr val="F09415"/>
            </a:solidFill>
          </c:spPr>
          <c:cat>
            <c:strRef>
              <c:f>Sheet2!$B$69:$G$69</c:f>
              <c:strCache>
                <c:ptCount val="6"/>
                <c:pt idx="0">
                  <c:v>2011</c:v>
                </c:pt>
                <c:pt idx="1">
                  <c:v>2012</c:v>
                </c:pt>
                <c:pt idx="2">
                  <c:v>2013</c:v>
                </c:pt>
                <c:pt idx="3">
                  <c:v>2014</c:v>
                </c:pt>
                <c:pt idx="4">
                  <c:v>2015</c:v>
                </c:pt>
                <c:pt idx="5">
                  <c:v>2016</c:v>
                </c:pt>
              </c:strCache>
            </c:strRef>
          </c:cat>
          <c:val>
            <c:numRef>
              <c:f>Sheet2!$B$72:$G$72</c:f>
              <c:numCache>
                <c:formatCode>0</c:formatCode>
                <c:ptCount val="6"/>
                <c:pt idx="0">
                  <c:v>25.360233444999995</c:v>
                </c:pt>
                <c:pt idx="1">
                  <c:v>29.475042140999953</c:v>
                </c:pt>
                <c:pt idx="2">
                  <c:v>34.817183166999982</c:v>
                </c:pt>
                <c:pt idx="3">
                  <c:v>35.310695310999996</c:v>
                </c:pt>
                <c:pt idx="4">
                  <c:v>46.357057132999998</c:v>
                </c:pt>
                <c:pt idx="5">
                  <c:v>45.817205670999982</c:v>
                </c:pt>
              </c:numCache>
            </c:numRef>
          </c:val>
          <c:extLst xmlns:c16r2="http://schemas.microsoft.com/office/drawing/2015/06/chart">
            <c:ext xmlns:c16="http://schemas.microsoft.com/office/drawing/2014/chart" uri="{C3380CC4-5D6E-409C-BE32-E72D297353CC}">
              <c16:uniqueId val="{00000002-5988-4ECA-ADC9-627B2FCE2F0A}"/>
            </c:ext>
          </c:extLst>
        </c:ser>
        <c:ser>
          <c:idx val="3"/>
          <c:order val="3"/>
          <c:tx>
            <c:strRef>
              <c:f>Sheet2!$A$73</c:f>
              <c:strCache>
                <c:ptCount val="1"/>
                <c:pt idx="0">
                  <c:v>Botswana</c:v>
                </c:pt>
              </c:strCache>
            </c:strRef>
          </c:tx>
          <c:spPr>
            <a:solidFill>
              <a:srgbClr val="9D360E"/>
            </a:solidFill>
          </c:spPr>
          <c:cat>
            <c:strRef>
              <c:f>Sheet2!$B$69:$G$69</c:f>
              <c:strCache>
                <c:ptCount val="6"/>
                <c:pt idx="0">
                  <c:v>2011</c:v>
                </c:pt>
                <c:pt idx="1">
                  <c:v>2012</c:v>
                </c:pt>
                <c:pt idx="2">
                  <c:v>2013</c:v>
                </c:pt>
                <c:pt idx="3">
                  <c:v>2014</c:v>
                </c:pt>
                <c:pt idx="4">
                  <c:v>2015</c:v>
                </c:pt>
                <c:pt idx="5">
                  <c:v>2016</c:v>
                </c:pt>
              </c:strCache>
            </c:strRef>
          </c:cat>
          <c:val>
            <c:numRef>
              <c:f>Sheet2!$B$73:$G$73</c:f>
              <c:numCache>
                <c:formatCode>0</c:formatCode>
                <c:ptCount val="6"/>
                <c:pt idx="0">
                  <c:v>29.317872598000005</c:v>
                </c:pt>
                <c:pt idx="1">
                  <c:v>37.074841273999994</c:v>
                </c:pt>
                <c:pt idx="2">
                  <c:v>39.482400651999995</c:v>
                </c:pt>
                <c:pt idx="3">
                  <c:v>38.490504826000006</c:v>
                </c:pt>
                <c:pt idx="4">
                  <c:v>47.06811620300001</c:v>
                </c:pt>
                <c:pt idx="5">
                  <c:v>48.538262761000006</c:v>
                </c:pt>
              </c:numCache>
            </c:numRef>
          </c:val>
          <c:extLst xmlns:c16r2="http://schemas.microsoft.com/office/drawing/2015/06/chart">
            <c:ext xmlns:c16="http://schemas.microsoft.com/office/drawing/2014/chart" uri="{C3380CC4-5D6E-409C-BE32-E72D297353CC}">
              <c16:uniqueId val="{00000003-5988-4ECA-ADC9-627B2FCE2F0A}"/>
            </c:ext>
          </c:extLst>
        </c:ser>
        <c:ser>
          <c:idx val="4"/>
          <c:order val="4"/>
          <c:tx>
            <c:strRef>
              <c:f>Sheet2!$A$74</c:f>
              <c:strCache>
                <c:ptCount val="1"/>
                <c:pt idx="0">
                  <c:v>Swaziland</c:v>
                </c:pt>
              </c:strCache>
            </c:strRef>
          </c:tx>
          <c:spPr>
            <a:solidFill>
              <a:srgbClr val="FA7E5C">
                <a:lumMod val="75000"/>
              </a:srgbClr>
            </a:solidFill>
          </c:spPr>
          <c:cat>
            <c:strRef>
              <c:f>Sheet2!$B$69:$G$69</c:f>
              <c:strCache>
                <c:ptCount val="6"/>
                <c:pt idx="0">
                  <c:v>2011</c:v>
                </c:pt>
                <c:pt idx="1">
                  <c:v>2012</c:v>
                </c:pt>
                <c:pt idx="2">
                  <c:v>2013</c:v>
                </c:pt>
                <c:pt idx="3">
                  <c:v>2014</c:v>
                </c:pt>
                <c:pt idx="4">
                  <c:v>2015</c:v>
                </c:pt>
                <c:pt idx="5">
                  <c:v>2016</c:v>
                </c:pt>
              </c:strCache>
            </c:strRef>
          </c:cat>
          <c:val>
            <c:numRef>
              <c:f>Sheet2!$B$74:$G$74</c:f>
              <c:numCache>
                <c:formatCode>0</c:formatCode>
                <c:ptCount val="6"/>
                <c:pt idx="0">
                  <c:v>4.6753854119999954</c:v>
                </c:pt>
                <c:pt idx="1">
                  <c:v>2.925317739</c:v>
                </c:pt>
                <c:pt idx="2">
                  <c:v>3.4668035949999996</c:v>
                </c:pt>
                <c:pt idx="3">
                  <c:v>3.620703083</c:v>
                </c:pt>
                <c:pt idx="4">
                  <c:v>2.0112163969999997</c:v>
                </c:pt>
                <c:pt idx="5">
                  <c:v>1.6065163830000011</c:v>
                </c:pt>
              </c:numCache>
            </c:numRef>
          </c:val>
          <c:extLst xmlns:c16r2="http://schemas.microsoft.com/office/drawing/2015/06/chart">
            <c:ext xmlns:c16="http://schemas.microsoft.com/office/drawing/2014/chart" uri="{C3380CC4-5D6E-409C-BE32-E72D297353CC}">
              <c16:uniqueId val="{00000004-5988-4ECA-ADC9-627B2FCE2F0A}"/>
            </c:ext>
          </c:extLst>
        </c:ser>
        <c:ser>
          <c:idx val="5"/>
          <c:order val="5"/>
          <c:tx>
            <c:strRef>
              <c:f>Sheet2!$A$75</c:f>
              <c:strCache>
                <c:ptCount val="1"/>
                <c:pt idx="0">
                  <c:v>Zimbabwe</c:v>
                </c:pt>
              </c:strCache>
            </c:strRef>
          </c:tx>
          <c:spPr>
            <a:solidFill>
              <a:sysClr val="windowText" lastClr="000000">
                <a:lumMod val="85000"/>
                <a:lumOff val="15000"/>
              </a:sysClr>
            </a:solidFill>
          </c:spPr>
          <c:cat>
            <c:strRef>
              <c:f>Sheet2!$B$69:$G$69</c:f>
              <c:strCache>
                <c:ptCount val="6"/>
                <c:pt idx="0">
                  <c:v>2011</c:v>
                </c:pt>
                <c:pt idx="1">
                  <c:v>2012</c:v>
                </c:pt>
                <c:pt idx="2">
                  <c:v>2013</c:v>
                </c:pt>
                <c:pt idx="3">
                  <c:v>2014</c:v>
                </c:pt>
                <c:pt idx="4">
                  <c:v>2015</c:v>
                </c:pt>
                <c:pt idx="5">
                  <c:v>2016</c:v>
                </c:pt>
              </c:strCache>
            </c:strRef>
          </c:cat>
          <c:val>
            <c:numRef>
              <c:f>Sheet2!$B$75:$G$75</c:f>
              <c:numCache>
                <c:formatCode>0</c:formatCode>
                <c:ptCount val="6"/>
                <c:pt idx="0">
                  <c:v>22.702386053999977</c:v>
                </c:pt>
                <c:pt idx="1">
                  <c:v>31.059096159999999</c:v>
                </c:pt>
                <c:pt idx="2">
                  <c:v>25.066337718</c:v>
                </c:pt>
                <c:pt idx="3">
                  <c:v>18.744024741</c:v>
                </c:pt>
                <c:pt idx="4">
                  <c:v>21.268328060000002</c:v>
                </c:pt>
                <c:pt idx="5">
                  <c:v>23.703966869999999</c:v>
                </c:pt>
              </c:numCache>
            </c:numRef>
          </c:val>
          <c:extLst xmlns:c16r2="http://schemas.microsoft.com/office/drawing/2015/06/chart">
            <c:ext xmlns:c16="http://schemas.microsoft.com/office/drawing/2014/chart" uri="{C3380CC4-5D6E-409C-BE32-E72D297353CC}">
              <c16:uniqueId val="{00000005-5988-4ECA-ADC9-627B2FCE2F0A}"/>
            </c:ext>
          </c:extLst>
        </c:ser>
        <c:ser>
          <c:idx val="6"/>
          <c:order val="6"/>
          <c:tx>
            <c:strRef>
              <c:f>Sheet2!$A$76</c:f>
              <c:strCache>
                <c:ptCount val="1"/>
                <c:pt idx="0">
                  <c:v>Zambia</c:v>
                </c:pt>
              </c:strCache>
            </c:strRef>
          </c:tx>
          <c:cat>
            <c:strRef>
              <c:f>Sheet2!$B$69:$G$69</c:f>
              <c:strCache>
                <c:ptCount val="6"/>
                <c:pt idx="0">
                  <c:v>2011</c:v>
                </c:pt>
                <c:pt idx="1">
                  <c:v>2012</c:v>
                </c:pt>
                <c:pt idx="2">
                  <c:v>2013</c:v>
                </c:pt>
                <c:pt idx="3">
                  <c:v>2014</c:v>
                </c:pt>
                <c:pt idx="4">
                  <c:v>2015</c:v>
                </c:pt>
                <c:pt idx="5">
                  <c:v>2016</c:v>
                </c:pt>
              </c:strCache>
            </c:strRef>
          </c:cat>
          <c:val>
            <c:numRef>
              <c:f>Sheet2!$B$76:$G$76</c:f>
              <c:numCache>
                <c:formatCode>0</c:formatCode>
                <c:ptCount val="6"/>
                <c:pt idx="0">
                  <c:v>26.735176142</c:v>
                </c:pt>
                <c:pt idx="1">
                  <c:v>41.010048930000011</c:v>
                </c:pt>
                <c:pt idx="2">
                  <c:v>30.532510321</c:v>
                </c:pt>
                <c:pt idx="3">
                  <c:v>21.208278087</c:v>
                </c:pt>
                <c:pt idx="4">
                  <c:v>26.681915740000004</c:v>
                </c:pt>
                <c:pt idx="5">
                  <c:v>27.854429158000013</c:v>
                </c:pt>
              </c:numCache>
            </c:numRef>
          </c:val>
          <c:extLst xmlns:c16r2="http://schemas.microsoft.com/office/drawing/2015/06/chart">
            <c:ext xmlns:c16="http://schemas.microsoft.com/office/drawing/2014/chart" uri="{C3380CC4-5D6E-409C-BE32-E72D297353CC}">
              <c16:uniqueId val="{00000006-5988-4ECA-ADC9-627B2FCE2F0A}"/>
            </c:ext>
          </c:extLst>
        </c:ser>
        <c:ser>
          <c:idx val="7"/>
          <c:order val="7"/>
          <c:tx>
            <c:strRef>
              <c:f>Sheet2!$A$77</c:f>
              <c:strCache>
                <c:ptCount val="1"/>
                <c:pt idx="0">
                  <c:v>Mozambique</c:v>
                </c:pt>
              </c:strCache>
            </c:strRef>
          </c:tx>
          <c:spPr>
            <a:solidFill>
              <a:srgbClr val="5AA6C0">
                <a:lumMod val="75000"/>
              </a:srgbClr>
            </a:solidFill>
          </c:spPr>
          <c:cat>
            <c:strRef>
              <c:f>Sheet2!$B$69:$G$69</c:f>
              <c:strCache>
                <c:ptCount val="6"/>
                <c:pt idx="0">
                  <c:v>2011</c:v>
                </c:pt>
                <c:pt idx="1">
                  <c:v>2012</c:v>
                </c:pt>
                <c:pt idx="2">
                  <c:v>2013</c:v>
                </c:pt>
                <c:pt idx="3">
                  <c:v>2014</c:v>
                </c:pt>
                <c:pt idx="4">
                  <c:v>2015</c:v>
                </c:pt>
                <c:pt idx="5">
                  <c:v>2016</c:v>
                </c:pt>
              </c:strCache>
            </c:strRef>
          </c:cat>
          <c:val>
            <c:numRef>
              <c:f>Sheet2!$B$77:$G$77</c:f>
              <c:numCache>
                <c:formatCode>0</c:formatCode>
                <c:ptCount val="6"/>
                <c:pt idx="0">
                  <c:v>18.832127669000013</c:v>
                </c:pt>
                <c:pt idx="1">
                  <c:v>21.595800162000003</c:v>
                </c:pt>
                <c:pt idx="2">
                  <c:v>21.817917552000004</c:v>
                </c:pt>
                <c:pt idx="3">
                  <c:v>17.820247436999995</c:v>
                </c:pt>
                <c:pt idx="4">
                  <c:v>19.131507251000013</c:v>
                </c:pt>
                <c:pt idx="5">
                  <c:v>23.125316070999997</c:v>
                </c:pt>
              </c:numCache>
            </c:numRef>
          </c:val>
          <c:extLst xmlns:c16r2="http://schemas.microsoft.com/office/drawing/2015/06/chart">
            <c:ext xmlns:c16="http://schemas.microsoft.com/office/drawing/2014/chart" uri="{C3380CC4-5D6E-409C-BE32-E72D297353CC}">
              <c16:uniqueId val="{00000007-5988-4ECA-ADC9-627B2FCE2F0A}"/>
            </c:ext>
          </c:extLst>
        </c:ser>
        <c:dLbls/>
        <c:gapWidth val="75"/>
        <c:overlap val="-25"/>
        <c:axId val="57316864"/>
        <c:axId val="57318400"/>
      </c:barChart>
      <c:lineChart>
        <c:grouping val="standard"/>
        <c:ser>
          <c:idx val="8"/>
          <c:order val="8"/>
          <c:tx>
            <c:strRef>
              <c:f>Sheet2!$A$78</c:f>
              <c:strCache>
                <c:ptCount val="1"/>
                <c:pt idx="0">
                  <c:v>Other</c:v>
                </c:pt>
              </c:strCache>
            </c:strRef>
          </c:tx>
          <c:spPr>
            <a:ln>
              <a:solidFill>
                <a:schemeClr val="accent1"/>
              </a:solidFill>
            </a:ln>
          </c:spPr>
          <c:marker>
            <c:symbol val="none"/>
          </c:marker>
          <c:cat>
            <c:strRef>
              <c:f>Sheet2!$B$69:$G$69</c:f>
              <c:strCache>
                <c:ptCount val="6"/>
                <c:pt idx="0">
                  <c:v>2011</c:v>
                </c:pt>
                <c:pt idx="1">
                  <c:v>2012</c:v>
                </c:pt>
                <c:pt idx="2">
                  <c:v>2013</c:v>
                </c:pt>
                <c:pt idx="3">
                  <c:v>2014</c:v>
                </c:pt>
                <c:pt idx="4">
                  <c:v>2015</c:v>
                </c:pt>
                <c:pt idx="5">
                  <c:v>2016</c:v>
                </c:pt>
              </c:strCache>
            </c:strRef>
          </c:cat>
          <c:val>
            <c:numRef>
              <c:f>Sheet2!$B$78:$G$78</c:f>
              <c:numCache>
                <c:formatCode>0</c:formatCode>
                <c:ptCount val="6"/>
                <c:pt idx="0">
                  <c:v>15.79468045599998</c:v>
                </c:pt>
                <c:pt idx="1">
                  <c:v>6.734924572000005</c:v>
                </c:pt>
                <c:pt idx="2">
                  <c:v>28.755581164000031</c:v>
                </c:pt>
                <c:pt idx="3">
                  <c:v>40.376082016000005</c:v>
                </c:pt>
                <c:pt idx="4">
                  <c:v>62.781897738999994</c:v>
                </c:pt>
                <c:pt idx="5">
                  <c:v>65.701655206000012</c:v>
                </c:pt>
              </c:numCache>
            </c:numRef>
          </c:val>
          <c:extLst xmlns:c16r2="http://schemas.microsoft.com/office/drawing/2015/06/chart">
            <c:ext xmlns:c16="http://schemas.microsoft.com/office/drawing/2014/chart" uri="{C3380CC4-5D6E-409C-BE32-E72D297353CC}">
              <c16:uniqueId val="{00000008-5988-4ECA-ADC9-627B2FCE2F0A}"/>
            </c:ext>
          </c:extLst>
        </c:ser>
        <c:dLbls/>
        <c:marker val="1"/>
        <c:axId val="57316864"/>
        <c:axId val="57318400"/>
      </c:lineChart>
      <c:catAx>
        <c:axId val="57316864"/>
        <c:scaling>
          <c:orientation val="minMax"/>
        </c:scaling>
        <c:axPos val="b"/>
        <c:majorGridlines/>
        <c:numFmt formatCode="General" sourceLinked="0"/>
        <c:majorTickMark val="none"/>
        <c:tickLblPos val="nextTo"/>
        <c:txPr>
          <a:bodyPr/>
          <a:lstStyle/>
          <a:p>
            <a:pPr>
              <a:defRPr b="1"/>
            </a:pPr>
            <a:endParaRPr lang="en-US"/>
          </a:p>
        </c:txPr>
        <c:crossAx val="57318400"/>
        <c:crosses val="autoZero"/>
        <c:auto val="1"/>
        <c:lblAlgn val="ctr"/>
        <c:lblOffset val="100"/>
      </c:catAx>
      <c:valAx>
        <c:axId val="57318400"/>
        <c:scaling>
          <c:orientation val="minMax"/>
        </c:scaling>
        <c:axPos val="l"/>
        <c:majorGridlines/>
        <c:numFmt formatCode="0" sourceLinked="1"/>
        <c:majorTickMark val="none"/>
        <c:tickLblPos val="nextTo"/>
        <c:spPr>
          <a:ln w="9525">
            <a:noFill/>
          </a:ln>
        </c:spPr>
        <c:txPr>
          <a:bodyPr/>
          <a:lstStyle/>
          <a:p>
            <a:pPr>
              <a:defRPr b="1"/>
            </a:pPr>
            <a:endParaRPr lang="en-US"/>
          </a:p>
        </c:txPr>
        <c:crossAx val="57316864"/>
        <c:crosses val="autoZero"/>
        <c:crossBetween val="between"/>
      </c:valAx>
      <c:spPr>
        <a:solidFill>
          <a:srgbClr val="E7E6E6"/>
        </a:solidFill>
      </c:spPr>
    </c:plotArea>
    <c:legend>
      <c:legendPos val="b"/>
    </c:legend>
    <c:plotVisOnly val="1"/>
    <c:dispBlanksAs val="gap"/>
  </c:chart>
  <c:spPr>
    <a:solidFill>
      <a:sysClr val="window" lastClr="FFFFFF">
        <a:lumMod val="75000"/>
      </a:sysClr>
    </a:solidFill>
  </c:spPr>
  <c:externalData r:id="rId2"/>
</c:chartSpace>
</file>

<file path=ppt/charts/chart15.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7910443257005488E-2"/>
          <c:y val="2.990719145336708E-2"/>
          <c:w val="0.93722145042913341"/>
          <c:h val="0.82807806589662192"/>
        </c:manualLayout>
      </c:layout>
      <c:barChart>
        <c:barDir val="col"/>
        <c:grouping val="clustered"/>
        <c:ser>
          <c:idx val="0"/>
          <c:order val="0"/>
          <c:tx>
            <c:v>2011</c:v>
          </c:tx>
          <c:dLbls>
            <c:spPr>
              <a:noFill/>
              <a:ln>
                <a:noFill/>
              </a:ln>
              <a:effectLst/>
            </c:spPr>
            <c:txPr>
              <a:bodyPr wrap="square" lIns="38100" tIns="19050" rIns="38100" bIns="19050" anchor="ctr">
                <a:spAutoFit/>
              </a:bodyPr>
              <a:lstStyle/>
              <a:p>
                <a:pPr>
                  <a:defRPr b="1"/>
                </a:pPr>
                <a:endParaRPr lang="en-US"/>
              </a:p>
            </c:txPr>
            <c:showVal val="1"/>
            <c:extLst xmlns:c16r2="http://schemas.microsoft.com/office/drawing/2015/06/chart">
              <c:ext xmlns:c15="http://schemas.microsoft.com/office/drawing/2012/chart" uri="{CE6537A1-D6FC-4f65-9D91-7224C49458BB}">
                <c15:showLeaderLines val="0"/>
              </c:ext>
            </c:extLst>
          </c:dLbls>
          <c:cat>
            <c:strRef>
              <c:f>Sheet1!$A$70:$A$80</c:f>
              <c:strCache>
                <c:ptCount val="11"/>
                <c:pt idx="0">
                  <c:v>Botswana</c:v>
                </c:pt>
                <c:pt idx="1">
                  <c:v>Namibia</c:v>
                </c:pt>
                <c:pt idx="2">
                  <c:v>Mozambique</c:v>
                </c:pt>
                <c:pt idx="3">
                  <c:v>Zambia</c:v>
                </c:pt>
                <c:pt idx="4">
                  <c:v>Zimbabwe</c:v>
                </c:pt>
                <c:pt idx="5">
                  <c:v>Lesotho</c:v>
                </c:pt>
                <c:pt idx="6">
                  <c:v>DRC</c:v>
                </c:pt>
                <c:pt idx="7">
                  <c:v>Angola</c:v>
                </c:pt>
                <c:pt idx="8">
                  <c:v>Kenya</c:v>
                </c:pt>
                <c:pt idx="9">
                  <c:v>Nigeria</c:v>
                </c:pt>
                <c:pt idx="10">
                  <c:v>Other</c:v>
                </c:pt>
              </c:strCache>
            </c:strRef>
          </c:cat>
          <c:val>
            <c:numRef>
              <c:f>Sheet1!$B$70:$B$80</c:f>
              <c:numCache>
                <c:formatCode>0.0</c:formatCode>
                <c:ptCount val="11"/>
                <c:pt idx="0">
                  <c:v>11.144443610711448</c:v>
                </c:pt>
                <c:pt idx="1">
                  <c:v>10.460458534489616</c:v>
                </c:pt>
                <c:pt idx="2">
                  <c:v>11.648501995260768</c:v>
                </c:pt>
                <c:pt idx="3">
                  <c:v>11.246866767108861</c:v>
                </c:pt>
                <c:pt idx="4">
                  <c:v>11.685809938198071</c:v>
                </c:pt>
                <c:pt idx="5">
                  <c:v>3.8670449465530132</c:v>
                </c:pt>
                <c:pt idx="6">
                  <c:v>5.2411059525297228</c:v>
                </c:pt>
                <c:pt idx="7">
                  <c:v>4.136066373382298</c:v>
                </c:pt>
                <c:pt idx="8">
                  <c:v>4.0502057333594506</c:v>
                </c:pt>
                <c:pt idx="9">
                  <c:v>3.8168783072588921</c:v>
                </c:pt>
                <c:pt idx="10">
                  <c:v>22.702617841147813</c:v>
                </c:pt>
              </c:numCache>
            </c:numRef>
          </c:val>
          <c:extLst xmlns:c16r2="http://schemas.microsoft.com/office/drawing/2015/06/chart">
            <c:ext xmlns:c16="http://schemas.microsoft.com/office/drawing/2014/chart" uri="{C3380CC4-5D6E-409C-BE32-E72D297353CC}">
              <c16:uniqueId val="{00000000-BC0C-424F-9BB9-B073F809B837}"/>
            </c:ext>
          </c:extLst>
        </c:ser>
        <c:ser>
          <c:idx val="1"/>
          <c:order val="1"/>
          <c:tx>
            <c:v>2016</c:v>
          </c:tx>
          <c:spPr>
            <a:solidFill>
              <a:srgbClr val="002060"/>
            </a:solidFill>
          </c:spPr>
          <c:dLbls>
            <c:spPr>
              <a:noFill/>
              <a:ln>
                <a:noFill/>
              </a:ln>
              <a:effectLst/>
            </c:spPr>
            <c:txPr>
              <a:bodyPr wrap="square" lIns="38100" tIns="19050" rIns="38100" bIns="19050" anchor="ctr">
                <a:spAutoFit/>
              </a:bodyPr>
              <a:lstStyle/>
              <a:p>
                <a:pPr>
                  <a:defRPr b="1"/>
                </a:pPr>
                <a:endParaRPr lang="en-US"/>
              </a:p>
            </c:txPr>
            <c:showVal val="1"/>
            <c:extLst xmlns:c16r2="http://schemas.microsoft.com/office/drawing/2015/06/chart">
              <c:ext xmlns:c15="http://schemas.microsoft.com/office/drawing/2012/chart" uri="{CE6537A1-D6FC-4f65-9D91-7224C49458BB}">
                <c15:showLeaderLines val="0"/>
              </c:ext>
            </c:extLst>
          </c:dLbls>
          <c:cat>
            <c:strRef>
              <c:f>Sheet1!$A$70:$A$80</c:f>
              <c:strCache>
                <c:ptCount val="11"/>
                <c:pt idx="0">
                  <c:v>Botswana</c:v>
                </c:pt>
                <c:pt idx="1">
                  <c:v>Namibia</c:v>
                </c:pt>
                <c:pt idx="2">
                  <c:v>Mozambique</c:v>
                </c:pt>
                <c:pt idx="3">
                  <c:v>Zambia</c:v>
                </c:pt>
                <c:pt idx="4">
                  <c:v>Zimbabwe</c:v>
                </c:pt>
                <c:pt idx="5">
                  <c:v>Lesotho</c:v>
                </c:pt>
                <c:pt idx="6">
                  <c:v>DRC</c:v>
                </c:pt>
                <c:pt idx="7">
                  <c:v>Angola</c:v>
                </c:pt>
                <c:pt idx="8">
                  <c:v>Kenya</c:v>
                </c:pt>
                <c:pt idx="9">
                  <c:v>Nigeria</c:v>
                </c:pt>
                <c:pt idx="10">
                  <c:v>Other</c:v>
                </c:pt>
              </c:strCache>
            </c:strRef>
          </c:cat>
          <c:val>
            <c:numRef>
              <c:f>Sheet1!$C$70:$C$80</c:f>
              <c:numCache>
                <c:formatCode>0.0</c:formatCode>
                <c:ptCount val="11"/>
                <c:pt idx="0">
                  <c:v>18.335958317366124</c:v>
                </c:pt>
                <c:pt idx="1">
                  <c:v>17.443361856065486</c:v>
                </c:pt>
                <c:pt idx="2">
                  <c:v>11.178032584910451</c:v>
                </c:pt>
                <c:pt idx="3">
                  <c:v>10.273420929861199</c:v>
                </c:pt>
                <c:pt idx="4">
                  <c:v>9.8805842507283455</c:v>
                </c:pt>
                <c:pt idx="5">
                  <c:v>5.6294687590175707</c:v>
                </c:pt>
                <c:pt idx="6">
                  <c:v>3.8650360596615752</c:v>
                </c:pt>
                <c:pt idx="7">
                  <c:v>2.7805127914542935</c:v>
                </c:pt>
                <c:pt idx="8">
                  <c:v>2.7492942465339838</c:v>
                </c:pt>
                <c:pt idx="9">
                  <c:v>2.165287196505628</c:v>
                </c:pt>
                <c:pt idx="10">
                  <c:v>21.417985388712385</c:v>
                </c:pt>
              </c:numCache>
            </c:numRef>
          </c:val>
          <c:extLst xmlns:c16r2="http://schemas.microsoft.com/office/drawing/2015/06/chart">
            <c:ext xmlns:c16="http://schemas.microsoft.com/office/drawing/2014/chart" uri="{C3380CC4-5D6E-409C-BE32-E72D297353CC}">
              <c16:uniqueId val="{00000001-BC0C-424F-9BB9-B073F809B837}"/>
            </c:ext>
          </c:extLst>
        </c:ser>
        <c:dLbls/>
        <c:gapWidth val="75"/>
        <c:overlap val="-25"/>
        <c:axId val="57394688"/>
        <c:axId val="57396224"/>
      </c:barChart>
      <c:catAx>
        <c:axId val="57394688"/>
        <c:scaling>
          <c:orientation val="minMax"/>
        </c:scaling>
        <c:axPos val="b"/>
        <c:numFmt formatCode="General" sourceLinked="0"/>
        <c:majorTickMark val="none"/>
        <c:tickLblPos val="nextTo"/>
        <c:crossAx val="57396224"/>
        <c:crosses val="autoZero"/>
        <c:auto val="1"/>
        <c:lblAlgn val="ctr"/>
        <c:lblOffset val="100"/>
      </c:catAx>
      <c:valAx>
        <c:axId val="57396224"/>
        <c:scaling>
          <c:orientation val="minMax"/>
        </c:scaling>
        <c:axPos val="l"/>
        <c:majorGridlines/>
        <c:numFmt formatCode="0" sourceLinked="0"/>
        <c:majorTickMark val="none"/>
        <c:tickLblPos val="nextTo"/>
        <c:spPr>
          <a:ln w="9525">
            <a:noFill/>
          </a:ln>
        </c:spPr>
        <c:txPr>
          <a:bodyPr/>
          <a:lstStyle/>
          <a:p>
            <a:pPr>
              <a:defRPr b="1"/>
            </a:pPr>
            <a:endParaRPr lang="en-US"/>
          </a:p>
        </c:txPr>
        <c:crossAx val="57394688"/>
        <c:crosses val="autoZero"/>
        <c:crossBetween val="between"/>
      </c:valAx>
      <c:spPr>
        <a:solidFill>
          <a:srgbClr val="E7E6E6"/>
        </a:solidFill>
      </c:spPr>
    </c:plotArea>
    <c:legend>
      <c:legendPos val="b"/>
      <c:layout>
        <c:manualLayout>
          <c:xMode val="edge"/>
          <c:yMode val="edge"/>
          <c:x val="0.37489801647147031"/>
          <c:y val="0.92567793000638898"/>
          <c:w val="0.18884648917754396"/>
          <c:h val="5.8223133791033277E-2"/>
        </c:manualLayout>
      </c:layout>
      <c:spPr>
        <a:solidFill>
          <a:sysClr val="window" lastClr="FFFFFF"/>
        </a:solidFill>
      </c:spPr>
      <c:txPr>
        <a:bodyPr/>
        <a:lstStyle/>
        <a:p>
          <a:pPr>
            <a:defRPr sz="1200"/>
          </a:pPr>
          <a:endParaRPr lang="en-US"/>
        </a:p>
      </c:txPr>
    </c:legend>
    <c:plotVisOnly val="1"/>
    <c:dispBlanksAs val="gap"/>
  </c:chart>
  <c:spPr>
    <a:solidFill>
      <a:sysClr val="window" lastClr="FFFFFF">
        <a:lumMod val="75000"/>
      </a:sysClr>
    </a:solidFill>
  </c:spPr>
  <c:externalData r:id="rId2"/>
</c:chartSpace>
</file>

<file path=ppt/charts/chart2.xml><?xml version="1.0" encoding="utf-8"?>
<c:chartSpace xmlns:c="http://schemas.openxmlformats.org/drawingml/2006/chart" xmlns:a="http://schemas.openxmlformats.org/drawingml/2006/main" xmlns:r="http://schemas.openxmlformats.org/officeDocument/2006/relationships">
  <c:lang val="en-ZA"/>
  <c:chart>
    <c:title>
      <c:tx>
        <c:rich>
          <a:bodyPr/>
          <a:lstStyle/>
          <a:p>
            <a:pPr>
              <a:defRPr sz="1400" u="none">
                <a:latin typeface="Arial Narrow" pitchFamily="34" charset="0"/>
              </a:defRPr>
            </a:pPr>
            <a:r>
              <a:rPr lang="en-US" sz="1400" u="none" dirty="0">
                <a:latin typeface="Arial Narrow" pitchFamily="34" charset="0"/>
              </a:rPr>
              <a:t>Agriculture employment</a:t>
            </a:r>
          </a:p>
        </c:rich>
      </c:tx>
      <c:layout>
        <c:manualLayout>
          <c:xMode val="edge"/>
          <c:yMode val="edge"/>
          <c:x val="0.30225576546014798"/>
          <c:y val="0"/>
        </c:manualLayout>
      </c:layout>
      <c:overlay val="1"/>
    </c:title>
    <c:plotArea>
      <c:layout>
        <c:manualLayout>
          <c:layoutTarget val="inner"/>
          <c:xMode val="edge"/>
          <c:yMode val="edge"/>
          <c:x val="0.11709909154410165"/>
          <c:y val="9.9386745796241294E-2"/>
          <c:w val="0.74522110023181232"/>
          <c:h val="0.798080952047166"/>
        </c:manualLayout>
      </c:layout>
      <c:lineChart>
        <c:grouping val="standard"/>
        <c:ser>
          <c:idx val="0"/>
          <c:order val="0"/>
          <c:tx>
            <c:strRef>
              <c:f>Jobs!$B$69</c:f>
              <c:strCache>
                <c:ptCount val="1"/>
                <c:pt idx="0">
                  <c:v>Agriculture employment as % of SA jobs (Lhs)</c:v>
                </c:pt>
              </c:strCache>
            </c:strRef>
          </c:tx>
          <c:spPr>
            <a:ln w="28575">
              <a:solidFill>
                <a:srgbClr val="C00000"/>
              </a:solidFill>
            </a:ln>
          </c:spPr>
          <c:marker>
            <c:symbol val="none"/>
          </c:marker>
          <c:cat>
            <c:numRef>
              <c:f>Jobs!$C$4:$AV$4</c:f>
              <c:numCache>
                <c:formatCode>General</c:formatCode>
                <c:ptCount val="46"/>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numCache>
            </c:numRef>
          </c:cat>
          <c:val>
            <c:numRef>
              <c:f>Jobs!$C$69:$AV$69</c:f>
              <c:numCache>
                <c:formatCode>0.00</c:formatCode>
                <c:ptCount val="46"/>
                <c:pt idx="0">
                  <c:v>18.640188994167595</c:v>
                </c:pt>
                <c:pt idx="1">
                  <c:v>17.792237658087746</c:v>
                </c:pt>
                <c:pt idx="2">
                  <c:v>17.238469801272217</c:v>
                </c:pt>
                <c:pt idx="3">
                  <c:v>16.420267805602119</c:v>
                </c:pt>
                <c:pt idx="4">
                  <c:v>15.714959398139428</c:v>
                </c:pt>
                <c:pt idx="5">
                  <c:v>15.121011879486399</c:v>
                </c:pt>
                <c:pt idx="6">
                  <c:v>14.869813235732879</c:v>
                </c:pt>
                <c:pt idx="7">
                  <c:v>15.136927060935399</c:v>
                </c:pt>
                <c:pt idx="8">
                  <c:v>15.235773922423567</c:v>
                </c:pt>
                <c:pt idx="9">
                  <c:v>15.053761357096899</c:v>
                </c:pt>
                <c:pt idx="10">
                  <c:v>14.357612539358122</c:v>
                </c:pt>
                <c:pt idx="11">
                  <c:v>13.619311786417288</c:v>
                </c:pt>
                <c:pt idx="12">
                  <c:v>13.237151529229349</c:v>
                </c:pt>
                <c:pt idx="13">
                  <c:v>13.185493404526031</c:v>
                </c:pt>
                <c:pt idx="14">
                  <c:v>12.976085468429801</c:v>
                </c:pt>
                <c:pt idx="15">
                  <c:v>13.001752142423578</c:v>
                </c:pt>
                <c:pt idx="16">
                  <c:v>12.96422245780454</c:v>
                </c:pt>
                <c:pt idx="17">
                  <c:v>12.737114280632298</c:v>
                </c:pt>
                <c:pt idx="18">
                  <c:v>12.385364020458653</c:v>
                </c:pt>
                <c:pt idx="19">
                  <c:v>12.275723774952528</c:v>
                </c:pt>
                <c:pt idx="20">
                  <c:v>12.306791737022461</c:v>
                </c:pt>
                <c:pt idx="21">
                  <c:v>12.466249679466603</c:v>
                </c:pt>
                <c:pt idx="22">
                  <c:v>12.599749354482821</c:v>
                </c:pt>
                <c:pt idx="23">
                  <c:v>12.689906618034211</c:v>
                </c:pt>
                <c:pt idx="24">
                  <c:v>12.71197615848109</c:v>
                </c:pt>
                <c:pt idx="25">
                  <c:v>12.625415640790751</c:v>
                </c:pt>
                <c:pt idx="26">
                  <c:v>12.463332306207224</c:v>
                </c:pt>
                <c:pt idx="27">
                  <c:v>12.365470518521773</c:v>
                </c:pt>
                <c:pt idx="28">
                  <c:v>12.373343626834099</c:v>
                </c:pt>
                <c:pt idx="29">
                  <c:v>12.242193424460488</c:v>
                </c:pt>
                <c:pt idx="30">
                  <c:v>12.131772176096808</c:v>
                </c:pt>
                <c:pt idx="31">
                  <c:v>12.022696604728434</c:v>
                </c:pt>
                <c:pt idx="32">
                  <c:v>13.978627805799242</c:v>
                </c:pt>
                <c:pt idx="33">
                  <c:v>11.7670265219557</c:v>
                </c:pt>
                <c:pt idx="34">
                  <c:v>10.791398105668678</c:v>
                </c:pt>
                <c:pt idx="35">
                  <c:v>9.6197711096891716</c:v>
                </c:pt>
                <c:pt idx="36">
                  <c:v>10.80789522217958</c:v>
                </c:pt>
                <c:pt idx="37">
                  <c:v>9.2713596783311232</c:v>
                </c:pt>
                <c:pt idx="38">
                  <c:v>6.5233226181032498</c:v>
                </c:pt>
                <c:pt idx="39">
                  <c:v>5.8793415411545915</c:v>
                </c:pt>
                <c:pt idx="40">
                  <c:v>5.6336520214237771</c:v>
                </c:pt>
                <c:pt idx="41">
                  <c:v>5.3452733160837926</c:v>
                </c:pt>
                <c:pt idx="42">
                  <c:v>5.6349368066249346</c:v>
                </c:pt>
                <c:pt idx="43">
                  <c:v>5.8109631859737476</c:v>
                </c:pt>
                <c:pt idx="44">
                  <c:v>5.4072851737587397</c:v>
                </c:pt>
                <c:pt idx="45">
                  <c:v>6.5251290393122545</c:v>
                </c:pt>
              </c:numCache>
            </c:numRef>
          </c:val>
          <c:extLst xmlns:c16r2="http://schemas.microsoft.com/office/drawing/2015/06/chart">
            <c:ext xmlns:c16="http://schemas.microsoft.com/office/drawing/2014/chart" uri="{C3380CC4-5D6E-409C-BE32-E72D297353CC}">
              <c16:uniqueId val="{00000000-1B23-43B9-9287-BA337BF8C355}"/>
            </c:ext>
          </c:extLst>
        </c:ser>
        <c:dLbls/>
        <c:marker val="1"/>
        <c:axId val="52025216"/>
        <c:axId val="52026752"/>
      </c:lineChart>
      <c:lineChart>
        <c:grouping val="standard"/>
        <c:ser>
          <c:idx val="1"/>
          <c:order val="1"/>
          <c:tx>
            <c:strRef>
              <c:f>Jobs!$B$55</c:f>
              <c:strCache>
                <c:ptCount val="1"/>
                <c:pt idx="0">
                  <c:v>Agriculture employment (Rhs)</c:v>
                </c:pt>
              </c:strCache>
            </c:strRef>
          </c:tx>
          <c:spPr>
            <a:ln w="28575">
              <a:solidFill>
                <a:srgbClr val="002060"/>
              </a:solidFill>
            </a:ln>
          </c:spPr>
          <c:marker>
            <c:symbol val="none"/>
          </c:marker>
          <c:val>
            <c:numRef>
              <c:f>Jobs!$C$55:$AV$55</c:f>
              <c:numCache>
                <c:formatCode>#,##0.00</c:formatCode>
                <c:ptCount val="46"/>
                <c:pt idx="0">
                  <c:v>1.6562785036344301</c:v>
                </c:pt>
                <c:pt idx="1">
                  <c:v>1.6281982822307999</c:v>
                </c:pt>
                <c:pt idx="2">
                  <c:v>1.6131035675667003</c:v>
                </c:pt>
                <c:pt idx="3">
                  <c:v>1.6058095434948398</c:v>
                </c:pt>
                <c:pt idx="4">
                  <c:v>1.5984934125983299</c:v>
                </c:pt>
                <c:pt idx="5">
                  <c:v>1.58851284718784</c:v>
                </c:pt>
                <c:pt idx="6">
                  <c:v>1.5795150655761201</c:v>
                </c:pt>
                <c:pt idx="7">
                  <c:v>1.59059983561605</c:v>
                </c:pt>
                <c:pt idx="8">
                  <c:v>1.6098515444655601</c:v>
                </c:pt>
                <c:pt idx="9">
                  <c:v>1.6178847963593697</c:v>
                </c:pt>
                <c:pt idx="10">
                  <c:v>1.5999477933684199</c:v>
                </c:pt>
                <c:pt idx="11">
                  <c:v>1.5678556923416398</c:v>
                </c:pt>
                <c:pt idx="12">
                  <c:v>1.5478418598472798</c:v>
                </c:pt>
                <c:pt idx="13">
                  <c:v>1.53898027045274</c:v>
                </c:pt>
                <c:pt idx="14">
                  <c:v>1.5350078038458201</c:v>
                </c:pt>
                <c:pt idx="15">
                  <c:v>1.5414684526152498</c:v>
                </c:pt>
                <c:pt idx="16">
                  <c:v>1.5563760053542499</c:v>
                </c:pt>
                <c:pt idx="17">
                  <c:v>1.5513923515639698</c:v>
                </c:pt>
                <c:pt idx="18">
                  <c:v>1.5352576993206</c:v>
                </c:pt>
                <c:pt idx="19">
                  <c:v>1.5410178466702003</c:v>
                </c:pt>
                <c:pt idx="20">
                  <c:v>1.5534578865667803</c:v>
                </c:pt>
                <c:pt idx="21">
                  <c:v>1.5667818723507601</c:v>
                </c:pt>
                <c:pt idx="22">
                  <c:v>1.57907227814627</c:v>
                </c:pt>
                <c:pt idx="23">
                  <c:v>1.5901463361456001</c:v>
                </c:pt>
                <c:pt idx="24">
                  <c:v>1.5991423648252903</c:v>
                </c:pt>
                <c:pt idx="25">
                  <c:v>1.6039909261002601</c:v>
                </c:pt>
                <c:pt idx="26">
                  <c:v>1.6031071758346001</c:v>
                </c:pt>
                <c:pt idx="27">
                  <c:v>1.5934005719138102</c:v>
                </c:pt>
                <c:pt idx="28">
                  <c:v>1.5765227263244599</c:v>
                </c:pt>
                <c:pt idx="29">
                  <c:v>1.5535492236226698</c:v>
                </c:pt>
                <c:pt idx="30">
                  <c:v>1.5238890653495998</c:v>
                </c:pt>
                <c:pt idx="31">
                  <c:v>1.45115072434318</c:v>
                </c:pt>
                <c:pt idx="32">
                  <c:v>1.67105611770868</c:v>
                </c:pt>
                <c:pt idx="33">
                  <c:v>1.4376052327808198</c:v>
                </c:pt>
                <c:pt idx="34">
                  <c:v>1.3529719323567302</c:v>
                </c:pt>
                <c:pt idx="35">
                  <c:v>1.2357814852129596</c:v>
                </c:pt>
                <c:pt idx="36">
                  <c:v>1.4483789959084299</c:v>
                </c:pt>
                <c:pt idx="37">
                  <c:v>1.2798127788232101</c:v>
                </c:pt>
                <c:pt idx="38">
                  <c:v>0.95119705461925608</c:v>
                </c:pt>
                <c:pt idx="39">
                  <c:v>0.834240099372204</c:v>
                </c:pt>
                <c:pt idx="40">
                  <c:v>0.77662466852587331</c:v>
                </c:pt>
                <c:pt idx="41">
                  <c:v>0.75192629923330112</c:v>
                </c:pt>
                <c:pt idx="42">
                  <c:v>0.81275437320265498</c:v>
                </c:pt>
                <c:pt idx="43">
                  <c:v>0.86378315046004395</c:v>
                </c:pt>
                <c:pt idx="44">
                  <c:v>0.81889846329268812</c:v>
                </c:pt>
                <c:pt idx="45">
                  <c:v>1.0267500000000001</c:v>
                </c:pt>
              </c:numCache>
            </c:numRef>
          </c:val>
          <c:extLst xmlns:c16r2="http://schemas.microsoft.com/office/drawing/2015/06/chart">
            <c:ext xmlns:c16="http://schemas.microsoft.com/office/drawing/2014/chart" uri="{C3380CC4-5D6E-409C-BE32-E72D297353CC}">
              <c16:uniqueId val="{00000001-1B23-43B9-9287-BA337BF8C355}"/>
            </c:ext>
          </c:extLst>
        </c:ser>
        <c:dLbls/>
        <c:marker val="1"/>
        <c:axId val="55577984"/>
        <c:axId val="55576064"/>
      </c:lineChart>
      <c:catAx>
        <c:axId val="52025216"/>
        <c:scaling>
          <c:orientation val="minMax"/>
        </c:scaling>
        <c:axPos val="b"/>
        <c:numFmt formatCode="General" sourceLinked="1"/>
        <c:majorTickMark val="none"/>
        <c:tickLblPos val="nextTo"/>
        <c:txPr>
          <a:bodyPr rot="0"/>
          <a:lstStyle/>
          <a:p>
            <a:pPr>
              <a:defRPr sz="1100" b="1">
                <a:latin typeface="Arial Narrow" pitchFamily="34" charset="0"/>
                <a:cs typeface="Arial" pitchFamily="34" charset="0"/>
              </a:defRPr>
            </a:pPr>
            <a:endParaRPr lang="en-US"/>
          </a:p>
        </c:txPr>
        <c:crossAx val="52026752"/>
        <c:crosses val="autoZero"/>
        <c:auto val="1"/>
        <c:lblAlgn val="ctr"/>
        <c:lblOffset val="100"/>
        <c:tickLblSkip val="5"/>
      </c:catAx>
      <c:valAx>
        <c:axId val="52026752"/>
        <c:scaling>
          <c:orientation val="minMax"/>
        </c:scaling>
        <c:axPos val="l"/>
        <c:title>
          <c:tx>
            <c:rich>
              <a:bodyPr rot="-5400000" vert="horz"/>
              <a:lstStyle/>
              <a:p>
                <a:pPr>
                  <a:defRPr sz="1200">
                    <a:latin typeface="Arial" pitchFamily="34" charset="0"/>
                    <a:cs typeface="Arial" pitchFamily="34" charset="0"/>
                  </a:defRPr>
                </a:pPr>
                <a:r>
                  <a:rPr lang="en-US" sz="1200" dirty="0">
                    <a:latin typeface="Arial" pitchFamily="34" charset="0"/>
                    <a:cs typeface="Arial" pitchFamily="34" charset="0"/>
                  </a:rPr>
                  <a:t>Per cent</a:t>
                </a:r>
              </a:p>
            </c:rich>
          </c:tx>
        </c:title>
        <c:numFmt formatCode="0" sourceLinked="0"/>
        <c:tickLblPos val="nextTo"/>
        <c:txPr>
          <a:bodyPr/>
          <a:lstStyle/>
          <a:p>
            <a:pPr>
              <a:defRPr sz="1100" b="1">
                <a:latin typeface="Arial" pitchFamily="34" charset="0"/>
                <a:cs typeface="Arial" pitchFamily="34" charset="0"/>
              </a:defRPr>
            </a:pPr>
            <a:endParaRPr lang="en-US"/>
          </a:p>
        </c:txPr>
        <c:crossAx val="52025216"/>
        <c:crosses val="autoZero"/>
        <c:crossBetween val="between"/>
      </c:valAx>
      <c:valAx>
        <c:axId val="55576064"/>
        <c:scaling>
          <c:orientation val="minMax"/>
          <c:max val="3"/>
        </c:scaling>
        <c:axPos val="r"/>
        <c:title>
          <c:tx>
            <c:rich>
              <a:bodyPr rot="-5400000" vert="horz"/>
              <a:lstStyle/>
              <a:p>
                <a:pPr>
                  <a:defRPr sz="1200">
                    <a:latin typeface="Arial" pitchFamily="34" charset="0"/>
                    <a:cs typeface="Arial" pitchFamily="34" charset="0"/>
                  </a:defRPr>
                </a:pPr>
                <a:r>
                  <a:rPr lang="en-US" sz="1200" dirty="0">
                    <a:latin typeface="Arial" pitchFamily="34" charset="0"/>
                    <a:cs typeface="Arial" pitchFamily="34" charset="0"/>
                  </a:rPr>
                  <a:t>Number (million)</a:t>
                </a:r>
              </a:p>
            </c:rich>
          </c:tx>
          <c:layout>
            <c:manualLayout>
              <c:xMode val="edge"/>
              <c:yMode val="edge"/>
              <c:x val="0.95462637328436695"/>
              <c:y val="0.29055382913931005"/>
            </c:manualLayout>
          </c:layout>
        </c:title>
        <c:numFmt formatCode="0.0" sourceLinked="0"/>
        <c:tickLblPos val="nextTo"/>
        <c:txPr>
          <a:bodyPr/>
          <a:lstStyle/>
          <a:p>
            <a:pPr>
              <a:defRPr sz="1100" b="1">
                <a:latin typeface="Arial" pitchFamily="34" charset="0"/>
                <a:cs typeface="Arial" pitchFamily="34" charset="0"/>
              </a:defRPr>
            </a:pPr>
            <a:endParaRPr lang="en-US"/>
          </a:p>
        </c:txPr>
        <c:crossAx val="55577984"/>
        <c:crosses val="max"/>
        <c:crossBetween val="between"/>
      </c:valAx>
      <c:catAx>
        <c:axId val="55577984"/>
        <c:scaling>
          <c:orientation val="minMax"/>
        </c:scaling>
        <c:delete val="1"/>
        <c:axPos val="b"/>
        <c:tickLblPos val="none"/>
        <c:crossAx val="55576064"/>
        <c:crosses val="autoZero"/>
        <c:auto val="1"/>
        <c:lblAlgn val="ctr"/>
        <c:lblOffset val="100"/>
      </c:catAx>
      <c:spPr>
        <a:solidFill>
          <a:schemeClr val="accent3">
            <a:lumMod val="20000"/>
            <a:lumOff val="80000"/>
          </a:schemeClr>
        </a:solidFill>
        <a:ln>
          <a:solidFill>
            <a:schemeClr val="bg1">
              <a:lumMod val="50000"/>
            </a:schemeClr>
          </a:solidFill>
        </a:ln>
      </c:spPr>
    </c:plotArea>
    <c:legend>
      <c:legendPos val="r"/>
      <c:layout>
        <c:manualLayout>
          <c:xMode val="edge"/>
          <c:yMode val="edge"/>
          <c:x val="0.102870955359829"/>
          <c:y val="0.72881952070531197"/>
          <c:w val="0.70223978919631092"/>
          <c:h val="0.16536834972779701"/>
        </c:manualLayout>
      </c:layout>
      <c:txPr>
        <a:bodyPr/>
        <a:lstStyle/>
        <a:p>
          <a:pPr>
            <a:defRPr sz="1050" b="1" baseline="0">
              <a:solidFill>
                <a:schemeClr val="tx1"/>
              </a:solidFill>
              <a:latin typeface="Arial Narrow" pitchFamily="34" charset="0"/>
            </a:defRPr>
          </a:pPr>
          <a:endParaRPr lang="en-US"/>
        </a:p>
      </c:txPr>
    </c:legend>
    <c:plotVisOnly val="1"/>
    <c:dispBlanksAs val="gap"/>
  </c:chart>
  <c:spPr>
    <a:solidFill>
      <a:schemeClr val="bg2">
        <a:lumMod val="90000"/>
      </a:schemeClr>
    </a:solidFill>
    <a:ln>
      <a:solidFill>
        <a:schemeClr val="bg1">
          <a:lumMod val="50000"/>
        </a:schemeClr>
      </a:solidFill>
    </a:ln>
  </c:sp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ZA"/>
  <c:chart>
    <c:title>
      <c:tx>
        <c:rich>
          <a:bodyPr/>
          <a:lstStyle/>
          <a:p>
            <a:pPr>
              <a:defRPr sz="1400" u="sng">
                <a:latin typeface="Arial Narrow" pitchFamily="34" charset="0"/>
              </a:defRPr>
            </a:pPr>
            <a:r>
              <a:rPr lang="en-US" sz="1400" u="none" dirty="0">
                <a:latin typeface="Arial Narrow" pitchFamily="34" charset="0"/>
              </a:rPr>
              <a:t>Agriculture investment (GFCF)</a:t>
            </a:r>
          </a:p>
        </c:rich>
      </c:tx>
      <c:layout>
        <c:manualLayout>
          <c:xMode val="edge"/>
          <c:yMode val="edge"/>
          <c:x val="0.27064558629775998"/>
          <c:y val="0"/>
        </c:manualLayout>
      </c:layout>
      <c:overlay val="1"/>
    </c:title>
    <c:plotArea>
      <c:layout>
        <c:manualLayout>
          <c:layoutTarget val="inner"/>
          <c:xMode val="edge"/>
          <c:yMode val="edge"/>
          <c:x val="0.10594192524353402"/>
          <c:y val="9.5430267062314486E-2"/>
          <c:w val="0.76877677839677216"/>
          <c:h val="0.80203743078109302"/>
        </c:manualLayout>
      </c:layout>
      <c:lineChart>
        <c:grouping val="standard"/>
        <c:ser>
          <c:idx val="1"/>
          <c:order val="1"/>
          <c:tx>
            <c:strRef>
              <c:f>SectorGFCF!$D$4</c:f>
              <c:strCache>
                <c:ptCount val="1"/>
                <c:pt idx="0">
                  <c:v>Agriculture GFCF as % of SA GFCF (Lhs)</c:v>
                </c:pt>
              </c:strCache>
            </c:strRef>
          </c:tx>
          <c:spPr>
            <a:ln w="28575">
              <a:solidFill>
                <a:srgbClr val="C00000"/>
              </a:solidFill>
            </a:ln>
          </c:spPr>
          <c:marker>
            <c:symbol val="none"/>
          </c:marker>
          <c:cat>
            <c:numRef>
              <c:f>SectorGFCF!$B$16:$B$61</c:f>
              <c:numCache>
                <c:formatCode>General</c:formatCode>
                <c:ptCount val="46"/>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numCache>
            </c:numRef>
          </c:cat>
          <c:val>
            <c:numRef>
              <c:f>SectorGFCF!$D$16:$D$61</c:f>
              <c:numCache>
                <c:formatCode>0.00</c:formatCode>
                <c:ptCount val="46"/>
                <c:pt idx="0">
                  <c:v>6.8872180451127818</c:v>
                </c:pt>
                <c:pt idx="1">
                  <c:v>6.9576379974326068</c:v>
                </c:pt>
                <c:pt idx="2">
                  <c:v>6.6018988739236031</c:v>
                </c:pt>
                <c:pt idx="3">
                  <c:v>6.3402738698180459</c:v>
                </c:pt>
                <c:pt idx="4">
                  <c:v>6.5427737674704352</c:v>
                </c:pt>
                <c:pt idx="5">
                  <c:v>7.1641107804989641</c:v>
                </c:pt>
                <c:pt idx="6">
                  <c:v>6.1264435310236838</c:v>
                </c:pt>
                <c:pt idx="7">
                  <c:v>6.2454212454212454</c:v>
                </c:pt>
                <c:pt idx="8">
                  <c:v>6.3930961606199359</c:v>
                </c:pt>
                <c:pt idx="9">
                  <c:v>6.0875410815655808</c:v>
                </c:pt>
                <c:pt idx="10">
                  <c:v>6.6529339717180651</c:v>
                </c:pt>
                <c:pt idx="11">
                  <c:v>7.2069597069597062</c:v>
                </c:pt>
                <c:pt idx="12">
                  <c:v>5.5818852027382793</c:v>
                </c:pt>
                <c:pt idx="13">
                  <c:v>4.989520903040777</c:v>
                </c:pt>
                <c:pt idx="14">
                  <c:v>4.3853889484051507</c:v>
                </c:pt>
                <c:pt idx="15">
                  <c:v>4.0862340550390712</c:v>
                </c:pt>
                <c:pt idx="16">
                  <c:v>4.5002835059237825</c:v>
                </c:pt>
                <c:pt idx="17">
                  <c:v>5.1205075193293421</c:v>
                </c:pt>
                <c:pt idx="18">
                  <c:v>5.299549350534595</c:v>
                </c:pt>
                <c:pt idx="19">
                  <c:v>4.8379593735462807</c:v>
                </c:pt>
                <c:pt idx="20">
                  <c:v>4.5786288068735335</c:v>
                </c:pt>
                <c:pt idx="21">
                  <c:v>4.1774015458225966</c:v>
                </c:pt>
                <c:pt idx="22">
                  <c:v>3.844261928540551</c:v>
                </c:pt>
                <c:pt idx="23">
                  <c:v>4.4141390843040025</c:v>
                </c:pt>
                <c:pt idx="24">
                  <c:v>5.0828355685788287</c:v>
                </c:pt>
                <c:pt idx="25">
                  <c:v>4.5570520327923703</c:v>
                </c:pt>
                <c:pt idx="26">
                  <c:v>5.0675366090574094</c:v>
                </c:pt>
                <c:pt idx="27">
                  <c:v>4.396574770935775</c:v>
                </c:pt>
                <c:pt idx="28">
                  <c:v>3.7376054354611568</c:v>
                </c:pt>
                <c:pt idx="29">
                  <c:v>3.7224878961594441</c:v>
                </c:pt>
                <c:pt idx="30">
                  <c:v>3.6974130289147991</c:v>
                </c:pt>
                <c:pt idx="31">
                  <c:v>3.7748756602180467</c:v>
                </c:pt>
                <c:pt idx="32">
                  <c:v>4.6275058426734672</c:v>
                </c:pt>
                <c:pt idx="33">
                  <c:v>4.0476314087890621</c:v>
                </c:pt>
                <c:pt idx="34">
                  <c:v>3.7111400029623303</c:v>
                </c:pt>
                <c:pt idx="35">
                  <c:v>3.4221984839749138</c:v>
                </c:pt>
                <c:pt idx="36">
                  <c:v>2.9755389896726561</c:v>
                </c:pt>
                <c:pt idx="37">
                  <c:v>2.5521871297767396</c:v>
                </c:pt>
                <c:pt idx="38">
                  <c:v>2.4712879961651466</c:v>
                </c:pt>
                <c:pt idx="39" formatCode="0.0">
                  <c:v>2.6171548876547241</c:v>
                </c:pt>
                <c:pt idx="40" formatCode="0.0">
                  <c:v>2.4403603875866504</c:v>
                </c:pt>
                <c:pt idx="41" formatCode="0.0">
                  <c:v>2.9834451901565986</c:v>
                </c:pt>
                <c:pt idx="42" formatCode="0.0">
                  <c:v>2.9443058729134335</c:v>
                </c:pt>
                <c:pt idx="43" formatCode="0.0">
                  <c:v>3.5323472333208263</c:v>
                </c:pt>
                <c:pt idx="44" formatCode="0.0">
                  <c:v>3.4127774387306067</c:v>
                </c:pt>
                <c:pt idx="45" formatCode="0.0">
                  <c:v>2.8195930387380761</c:v>
                </c:pt>
              </c:numCache>
            </c:numRef>
          </c:val>
          <c:extLst xmlns:c16r2="http://schemas.microsoft.com/office/drawing/2015/06/chart">
            <c:ext xmlns:c16="http://schemas.microsoft.com/office/drawing/2014/chart" uri="{C3380CC4-5D6E-409C-BE32-E72D297353CC}">
              <c16:uniqueId val="{00000000-E726-476A-AA1D-8B966CF64EF0}"/>
            </c:ext>
          </c:extLst>
        </c:ser>
        <c:dLbls/>
        <c:marker val="1"/>
        <c:axId val="38765696"/>
        <c:axId val="38767232"/>
      </c:lineChart>
      <c:lineChart>
        <c:grouping val="standard"/>
        <c:ser>
          <c:idx val="0"/>
          <c:order val="0"/>
          <c:tx>
            <c:strRef>
              <c:f>SectorGFCF!$C$4</c:f>
              <c:strCache>
                <c:ptCount val="1"/>
                <c:pt idx="0">
                  <c:v>Agriculture GFCF at 2010 prices (Rhs)</c:v>
                </c:pt>
              </c:strCache>
            </c:strRef>
          </c:tx>
          <c:spPr>
            <a:ln w="28575">
              <a:solidFill>
                <a:srgbClr val="002060"/>
              </a:solidFill>
            </a:ln>
          </c:spPr>
          <c:marker>
            <c:symbol val="none"/>
          </c:marker>
          <c:cat>
            <c:numRef>
              <c:f>SectorGFCF!$B$16:$B$60</c:f>
              <c:numCache>
                <c:formatCode>General</c:formatCode>
                <c:ptCount val="45"/>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numCache>
            </c:numRef>
          </c:cat>
          <c:val>
            <c:numRef>
              <c:f>SectorGFCF!$C$16:$C$61</c:f>
              <c:numCache>
                <c:formatCode>#,##0.00</c:formatCode>
                <c:ptCount val="46"/>
                <c:pt idx="0">
                  <c:v>19.373000000000001</c:v>
                </c:pt>
                <c:pt idx="1">
                  <c:v>20.88</c:v>
                </c:pt>
                <c:pt idx="2">
                  <c:v>19.998999999999995</c:v>
                </c:pt>
                <c:pt idx="3">
                  <c:v>19.738</c:v>
                </c:pt>
                <c:pt idx="4">
                  <c:v>21.614999999999998</c:v>
                </c:pt>
                <c:pt idx="5">
                  <c:v>27.247</c:v>
                </c:pt>
                <c:pt idx="6">
                  <c:v>22.724999999999998</c:v>
                </c:pt>
                <c:pt idx="7">
                  <c:v>22.338000000000001</c:v>
                </c:pt>
                <c:pt idx="8">
                  <c:v>20.728000000000002</c:v>
                </c:pt>
                <c:pt idx="9">
                  <c:v>20.264999999999997</c:v>
                </c:pt>
                <c:pt idx="10">
                  <c:v>26.274000000000001</c:v>
                </c:pt>
                <c:pt idx="11">
                  <c:v>32.478000000000002</c:v>
                </c:pt>
                <c:pt idx="12">
                  <c:v>23.207999999999988</c:v>
                </c:pt>
                <c:pt idx="13">
                  <c:v>18.712</c:v>
                </c:pt>
                <c:pt idx="14">
                  <c:v>15.368</c:v>
                </c:pt>
                <c:pt idx="15">
                  <c:v>13.348000000000001</c:v>
                </c:pt>
                <c:pt idx="16">
                  <c:v>11.584</c:v>
                </c:pt>
                <c:pt idx="17">
                  <c:v>11.445</c:v>
                </c:pt>
                <c:pt idx="18">
                  <c:v>14.292</c:v>
                </c:pt>
                <c:pt idx="19">
                  <c:v>14.766</c:v>
                </c:pt>
                <c:pt idx="20">
                  <c:v>13.48</c:v>
                </c:pt>
                <c:pt idx="21">
                  <c:v>11.139999999999999</c:v>
                </c:pt>
                <c:pt idx="22">
                  <c:v>9.48</c:v>
                </c:pt>
                <c:pt idx="23">
                  <c:v>11.037999999999998</c:v>
                </c:pt>
                <c:pt idx="24">
                  <c:v>13.415000000000001</c:v>
                </c:pt>
                <c:pt idx="25">
                  <c:v>14.024000000000001</c:v>
                </c:pt>
                <c:pt idx="26">
                  <c:v>17.068999999999996</c:v>
                </c:pt>
                <c:pt idx="27">
                  <c:v>15.04</c:v>
                </c:pt>
                <c:pt idx="28">
                  <c:v>13.117000000000001</c:v>
                </c:pt>
                <c:pt idx="29">
                  <c:v>11.657</c:v>
                </c:pt>
                <c:pt idx="30">
                  <c:v>11.604000000000001</c:v>
                </c:pt>
                <c:pt idx="31">
                  <c:v>12.088000000000001</c:v>
                </c:pt>
                <c:pt idx="32">
                  <c:v>14.524000000000001</c:v>
                </c:pt>
                <c:pt idx="33">
                  <c:v>13.435</c:v>
                </c:pt>
                <c:pt idx="34">
                  <c:v>13.998000000000001</c:v>
                </c:pt>
                <c:pt idx="35">
                  <c:v>13.064</c:v>
                </c:pt>
                <c:pt idx="36">
                  <c:v>14.82</c:v>
                </c:pt>
                <c:pt idx="37">
                  <c:v>14.752000000000002</c:v>
                </c:pt>
                <c:pt idx="38">
                  <c:v>16.524000000000001</c:v>
                </c:pt>
                <c:pt idx="39" formatCode="General">
                  <c:v>14.42</c:v>
                </c:pt>
                <c:pt idx="40" formatCode="General">
                  <c:v>12.92</c:v>
                </c:pt>
                <c:pt idx="41" formatCode="General">
                  <c:v>16.670000000000012</c:v>
                </c:pt>
                <c:pt idx="42" formatCode="General">
                  <c:v>16.88</c:v>
                </c:pt>
                <c:pt idx="43" formatCode="General">
                  <c:v>21.66</c:v>
                </c:pt>
                <c:pt idx="44" formatCode="General">
                  <c:v>21.25</c:v>
                </c:pt>
                <c:pt idx="45" formatCode="General">
                  <c:v>18</c:v>
                </c:pt>
              </c:numCache>
            </c:numRef>
          </c:val>
          <c:extLst xmlns:c16r2="http://schemas.microsoft.com/office/drawing/2015/06/chart">
            <c:ext xmlns:c16="http://schemas.microsoft.com/office/drawing/2014/chart" uri="{C3380CC4-5D6E-409C-BE32-E72D297353CC}">
              <c16:uniqueId val="{00000001-E726-476A-AA1D-8B966CF64EF0}"/>
            </c:ext>
          </c:extLst>
        </c:ser>
        <c:dLbls/>
        <c:marker val="1"/>
        <c:axId val="38779520"/>
        <c:axId val="38777600"/>
      </c:lineChart>
      <c:catAx>
        <c:axId val="38765696"/>
        <c:scaling>
          <c:orientation val="minMax"/>
        </c:scaling>
        <c:axPos val="b"/>
        <c:numFmt formatCode="General" sourceLinked="1"/>
        <c:majorTickMark val="none"/>
        <c:tickLblPos val="nextTo"/>
        <c:txPr>
          <a:bodyPr rot="0"/>
          <a:lstStyle/>
          <a:p>
            <a:pPr>
              <a:defRPr sz="1100" b="1">
                <a:latin typeface="Arial Narrow" pitchFamily="34" charset="0"/>
                <a:cs typeface="Arial" pitchFamily="34" charset="0"/>
              </a:defRPr>
            </a:pPr>
            <a:endParaRPr lang="en-US"/>
          </a:p>
        </c:txPr>
        <c:crossAx val="38767232"/>
        <c:crosses val="autoZero"/>
        <c:auto val="1"/>
        <c:lblAlgn val="ctr"/>
        <c:lblOffset val="100"/>
        <c:tickLblSkip val="5"/>
      </c:catAx>
      <c:valAx>
        <c:axId val="38767232"/>
        <c:scaling>
          <c:orientation val="minMax"/>
        </c:scaling>
        <c:axPos val="l"/>
        <c:title>
          <c:tx>
            <c:rich>
              <a:bodyPr rot="-5400000" vert="horz"/>
              <a:lstStyle/>
              <a:p>
                <a:pPr>
                  <a:defRPr sz="1200">
                    <a:latin typeface="Arial" pitchFamily="34" charset="0"/>
                    <a:cs typeface="Arial" pitchFamily="34" charset="0"/>
                  </a:defRPr>
                </a:pPr>
                <a:r>
                  <a:rPr lang="en-US" sz="1200" dirty="0">
                    <a:latin typeface="Arial" pitchFamily="34" charset="0"/>
                    <a:cs typeface="Arial" pitchFamily="34" charset="0"/>
                  </a:rPr>
                  <a:t>Per cent</a:t>
                </a:r>
              </a:p>
            </c:rich>
          </c:tx>
        </c:title>
        <c:numFmt formatCode="0" sourceLinked="0"/>
        <c:tickLblPos val="nextTo"/>
        <c:txPr>
          <a:bodyPr/>
          <a:lstStyle/>
          <a:p>
            <a:pPr>
              <a:defRPr sz="1100" b="1">
                <a:latin typeface="Arial" pitchFamily="34" charset="0"/>
                <a:cs typeface="Arial" pitchFamily="34" charset="0"/>
              </a:defRPr>
            </a:pPr>
            <a:endParaRPr lang="en-US"/>
          </a:p>
        </c:txPr>
        <c:crossAx val="38765696"/>
        <c:crosses val="autoZero"/>
        <c:crossBetween val="between"/>
      </c:valAx>
      <c:valAx>
        <c:axId val="38777600"/>
        <c:scaling>
          <c:orientation val="minMax"/>
        </c:scaling>
        <c:axPos val="r"/>
        <c:title>
          <c:tx>
            <c:rich>
              <a:bodyPr rot="-5400000" vert="horz"/>
              <a:lstStyle/>
              <a:p>
                <a:pPr>
                  <a:defRPr sz="1200">
                    <a:latin typeface="Arial" panose="020B0604020202020204" pitchFamily="34" charset="0"/>
                    <a:cs typeface="Arial" panose="020B0604020202020204" pitchFamily="34" charset="0"/>
                  </a:defRPr>
                </a:pPr>
                <a:r>
                  <a:rPr lang="en-US" sz="1200" dirty="0">
                    <a:latin typeface="Arial" panose="020B0604020202020204" pitchFamily="34" charset="0"/>
                    <a:cs typeface="Arial" panose="020B0604020202020204" pitchFamily="34" charset="0"/>
                  </a:rPr>
                  <a:t>Rand bn</a:t>
                </a:r>
              </a:p>
            </c:rich>
          </c:tx>
        </c:title>
        <c:numFmt formatCode="#,##0" sourceLinked="0"/>
        <c:tickLblPos val="nextTo"/>
        <c:txPr>
          <a:bodyPr/>
          <a:lstStyle/>
          <a:p>
            <a:pPr>
              <a:defRPr sz="1100" b="1">
                <a:latin typeface="Arial" panose="020B0604020202020204" pitchFamily="34" charset="0"/>
                <a:cs typeface="Arial" panose="020B0604020202020204" pitchFamily="34" charset="0"/>
              </a:defRPr>
            </a:pPr>
            <a:endParaRPr lang="en-US"/>
          </a:p>
        </c:txPr>
        <c:crossAx val="38779520"/>
        <c:crosses val="max"/>
        <c:crossBetween val="between"/>
      </c:valAx>
      <c:catAx>
        <c:axId val="38779520"/>
        <c:scaling>
          <c:orientation val="minMax"/>
        </c:scaling>
        <c:delete val="1"/>
        <c:axPos val="b"/>
        <c:numFmt formatCode="General" sourceLinked="1"/>
        <c:tickLblPos val="none"/>
        <c:crossAx val="38777600"/>
        <c:crosses val="autoZero"/>
        <c:auto val="1"/>
        <c:lblAlgn val="ctr"/>
        <c:lblOffset val="100"/>
      </c:catAx>
      <c:spPr>
        <a:solidFill>
          <a:schemeClr val="accent3">
            <a:lumMod val="20000"/>
            <a:lumOff val="80000"/>
          </a:schemeClr>
        </a:solidFill>
        <a:ln>
          <a:solidFill>
            <a:schemeClr val="bg1">
              <a:lumMod val="50000"/>
            </a:schemeClr>
          </a:solidFill>
        </a:ln>
      </c:spPr>
    </c:plotArea>
    <c:legend>
      <c:legendPos val="r"/>
      <c:layout>
        <c:manualLayout>
          <c:xMode val="edge"/>
          <c:yMode val="edge"/>
          <c:x val="0.16347701596589001"/>
          <c:y val="0.74464543564102026"/>
          <c:w val="0.66007905138339917"/>
          <c:h val="0.14954243479209009"/>
        </c:manualLayout>
      </c:layout>
      <c:txPr>
        <a:bodyPr/>
        <a:lstStyle/>
        <a:p>
          <a:pPr>
            <a:defRPr sz="900" b="1" baseline="0">
              <a:solidFill>
                <a:schemeClr val="tx1"/>
              </a:solidFill>
              <a:latin typeface="Arial" panose="020B0604020202020204" pitchFamily="34" charset="0"/>
              <a:cs typeface="Arial" panose="020B0604020202020204" pitchFamily="34" charset="0"/>
            </a:defRPr>
          </a:pPr>
          <a:endParaRPr lang="en-US"/>
        </a:p>
      </c:txPr>
    </c:legend>
    <c:plotVisOnly val="1"/>
    <c:dispBlanksAs val="gap"/>
  </c:chart>
  <c:spPr>
    <a:solidFill>
      <a:schemeClr val="bg2">
        <a:lumMod val="90000"/>
      </a:schemeClr>
    </a:solidFill>
    <a:ln w="12700">
      <a:solidFill>
        <a:schemeClr val="bg1">
          <a:lumMod val="50000"/>
        </a:schemeClr>
      </a:solidFill>
    </a:ln>
  </c:sp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en-ZA"/>
  <c:chart>
    <c:title>
      <c:tx>
        <c:rich>
          <a:bodyPr/>
          <a:lstStyle/>
          <a:p>
            <a:pPr>
              <a:defRPr sz="1400" u="sng">
                <a:latin typeface="Arial Narrow" pitchFamily="34" charset="0"/>
              </a:defRPr>
            </a:pPr>
            <a:r>
              <a:rPr lang="en-US" sz="1400" u="none" dirty="0">
                <a:latin typeface="Arial Narrow" pitchFamily="34" charset="0"/>
              </a:rPr>
              <a:t>Agriculture</a:t>
            </a:r>
            <a:r>
              <a:rPr lang="en-US" sz="1400" u="sng" dirty="0">
                <a:latin typeface="Arial Narrow" pitchFamily="34" charset="0"/>
              </a:rPr>
              <a:t> </a:t>
            </a:r>
            <a:r>
              <a:rPr lang="en-US" sz="1400" u="none" dirty="0">
                <a:latin typeface="Arial Narrow" pitchFamily="34" charset="0"/>
              </a:rPr>
              <a:t>exports</a:t>
            </a:r>
            <a:r>
              <a:rPr lang="en-US" sz="1400" u="sng" dirty="0">
                <a:latin typeface="Arial Narrow" pitchFamily="34" charset="0"/>
              </a:rPr>
              <a:t> </a:t>
            </a:r>
          </a:p>
        </c:rich>
      </c:tx>
      <c:layout>
        <c:manualLayout>
          <c:xMode val="edge"/>
          <c:yMode val="edge"/>
          <c:x val="0.36814229249011893"/>
          <c:y val="0"/>
        </c:manualLayout>
      </c:layout>
      <c:overlay val="1"/>
    </c:title>
    <c:plotArea>
      <c:layout>
        <c:manualLayout>
          <c:layoutTarget val="inner"/>
          <c:xMode val="edge"/>
          <c:yMode val="edge"/>
          <c:x val="0.111212017470148"/>
          <c:y val="0.10729970326409503"/>
          <c:w val="0.77141182451007906"/>
          <c:h val="0.79016799457931197"/>
        </c:manualLayout>
      </c:layout>
      <c:lineChart>
        <c:grouping val="standard"/>
        <c:ser>
          <c:idx val="0"/>
          <c:order val="0"/>
          <c:tx>
            <c:strRef>
              <c:f>Export!$B$62</c:f>
              <c:strCache>
                <c:ptCount val="1"/>
                <c:pt idx="0">
                  <c:v>Agricultural exports as % of SA exports (Lhs)</c:v>
                </c:pt>
              </c:strCache>
            </c:strRef>
          </c:tx>
          <c:spPr>
            <a:ln>
              <a:solidFill>
                <a:srgbClr val="C00000"/>
              </a:solidFill>
            </a:ln>
          </c:spPr>
          <c:marker>
            <c:symbol val="none"/>
          </c:marker>
          <c:cat>
            <c:numRef>
              <c:f>Export!$C$4:$AV$4</c:f>
              <c:numCache>
                <c:formatCode>General</c:formatCode>
                <c:ptCount val="46"/>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numCache>
            </c:numRef>
          </c:cat>
          <c:val>
            <c:numRef>
              <c:f>Export!$B$62:$AV$62</c:f>
              <c:numCache>
                <c:formatCode>0.00</c:formatCode>
                <c:ptCount val="47"/>
                <c:pt idx="0" formatCode="General">
                  <c:v>0</c:v>
                </c:pt>
                <c:pt idx="1">
                  <c:v>7.977581654525677</c:v>
                </c:pt>
                <c:pt idx="2">
                  <c:v>7.5165080913981503</c:v>
                </c:pt>
                <c:pt idx="3">
                  <c:v>11.179614902313903</c:v>
                </c:pt>
                <c:pt idx="4">
                  <c:v>7.7215624177781823</c:v>
                </c:pt>
                <c:pt idx="5">
                  <c:v>6.9319899559176212</c:v>
                </c:pt>
                <c:pt idx="6">
                  <c:v>8.6502413486711305</c:v>
                </c:pt>
                <c:pt idx="7">
                  <c:v>8.663845783427119</c:v>
                </c:pt>
                <c:pt idx="8">
                  <c:v>6.4394184882712713</c:v>
                </c:pt>
                <c:pt idx="9">
                  <c:v>6.5893940246425293</c:v>
                </c:pt>
                <c:pt idx="10">
                  <c:v>4.4181762271373515</c:v>
                </c:pt>
                <c:pt idx="11">
                  <c:v>5.2297835379946402</c:v>
                </c:pt>
                <c:pt idx="12">
                  <c:v>5.2890958589818764</c:v>
                </c:pt>
                <c:pt idx="13">
                  <c:v>4.8030718269771446</c:v>
                </c:pt>
                <c:pt idx="14">
                  <c:v>4.0310424819138824</c:v>
                </c:pt>
                <c:pt idx="15">
                  <c:v>3.7035288592574407</c:v>
                </c:pt>
                <c:pt idx="16">
                  <c:v>2.7430243910450502</c:v>
                </c:pt>
                <c:pt idx="17">
                  <c:v>2.6263564999264948</c:v>
                </c:pt>
                <c:pt idx="18">
                  <c:v>3.0709915755815129</c:v>
                </c:pt>
                <c:pt idx="19">
                  <c:v>2.8828909057828036</c:v>
                </c:pt>
                <c:pt idx="20">
                  <c:v>5.3716363262440554</c:v>
                </c:pt>
                <c:pt idx="21">
                  <c:v>4.3143983012554745</c:v>
                </c:pt>
                <c:pt idx="22">
                  <c:v>3.2560223121790446</c:v>
                </c:pt>
                <c:pt idx="23">
                  <c:v>3.6588359666032066</c:v>
                </c:pt>
                <c:pt idx="24">
                  <c:v>3.633250296922649</c:v>
                </c:pt>
                <c:pt idx="25">
                  <c:v>5.2232874129840878</c:v>
                </c:pt>
                <c:pt idx="26">
                  <c:v>3.7613106039104451</c:v>
                </c:pt>
                <c:pt idx="27">
                  <c:v>4.057582344137197</c:v>
                </c:pt>
                <c:pt idx="28">
                  <c:v>4.0525200461861779</c:v>
                </c:pt>
                <c:pt idx="29">
                  <c:v>3.8694399713028562</c:v>
                </c:pt>
                <c:pt idx="30">
                  <c:v>3.9902448795746976</c:v>
                </c:pt>
                <c:pt idx="31">
                  <c:v>2.8945054310542733</c:v>
                </c:pt>
                <c:pt idx="32">
                  <c:v>3.0392406166005186</c:v>
                </c:pt>
                <c:pt idx="33">
                  <c:v>3.3087969575210536</c:v>
                </c:pt>
                <c:pt idx="34">
                  <c:v>3.489729335145876</c:v>
                </c:pt>
                <c:pt idx="35">
                  <c:v>3.3927380547544197</c:v>
                </c:pt>
                <c:pt idx="36">
                  <c:v>3.4533970376210514</c:v>
                </c:pt>
                <c:pt idx="37">
                  <c:v>2.9065751245785356</c:v>
                </c:pt>
                <c:pt idx="38">
                  <c:v>2.8796417595508177</c:v>
                </c:pt>
                <c:pt idx="39">
                  <c:v>3.9328497774476285</c:v>
                </c:pt>
                <c:pt idx="40">
                  <c:v>4.7526600709352254</c:v>
                </c:pt>
                <c:pt idx="41">
                  <c:v>3.7851246848071303</c:v>
                </c:pt>
                <c:pt idx="42">
                  <c:v>4.0949677982752917</c:v>
                </c:pt>
                <c:pt idx="43">
                  <c:v>4.1371820520148619</c:v>
                </c:pt>
                <c:pt idx="44">
                  <c:v>4.7817506865572774</c:v>
                </c:pt>
                <c:pt idx="45">
                  <c:v>4.9578702931597753</c:v>
                </c:pt>
                <c:pt idx="46">
                  <c:v>4.9888154687090376</c:v>
                </c:pt>
              </c:numCache>
            </c:numRef>
          </c:val>
          <c:extLst xmlns:c16r2="http://schemas.microsoft.com/office/drawing/2015/06/chart">
            <c:ext xmlns:c16="http://schemas.microsoft.com/office/drawing/2014/chart" uri="{C3380CC4-5D6E-409C-BE32-E72D297353CC}">
              <c16:uniqueId val="{00000000-9BEA-4DDE-9D9E-F9C2BC796CFE}"/>
            </c:ext>
          </c:extLst>
        </c:ser>
        <c:dLbls/>
        <c:marker val="1"/>
        <c:axId val="55782400"/>
        <c:axId val="55784192"/>
      </c:lineChart>
      <c:lineChart>
        <c:grouping val="standard"/>
        <c:ser>
          <c:idx val="1"/>
          <c:order val="1"/>
          <c:tx>
            <c:strRef>
              <c:f>'Exp-10'!$B$67</c:f>
              <c:strCache>
                <c:ptCount val="1"/>
                <c:pt idx="0">
                  <c:v>Agricultural exports at 2010 prices (Rhs)</c:v>
                </c:pt>
              </c:strCache>
            </c:strRef>
          </c:tx>
          <c:spPr>
            <a:ln w="28575">
              <a:solidFill>
                <a:srgbClr val="002060"/>
              </a:solidFill>
            </a:ln>
          </c:spPr>
          <c:marker>
            <c:symbol val="none"/>
          </c:marker>
          <c:cat>
            <c:numRef>
              <c:f>'Exp-10'!$AH$4:$AV$4</c:f>
              <c:numCache>
                <c:formatCode>General</c:formatCode>
                <c:ptCount val="15"/>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numCache>
            </c:numRef>
          </c:cat>
          <c:val>
            <c:numRef>
              <c:f>'Exp-10'!$B$67:$AV$67</c:f>
              <c:numCache>
                <c:formatCode>#,##0.00</c:formatCode>
                <c:ptCount val="47"/>
                <c:pt idx="0" formatCode="General">
                  <c:v>0</c:v>
                </c:pt>
                <c:pt idx="1">
                  <c:v>0.195154320465245</c:v>
                </c:pt>
                <c:pt idx="2">
                  <c:v>0.66398319667715611</c:v>
                </c:pt>
                <c:pt idx="3">
                  <c:v>3.5837273137558499</c:v>
                </c:pt>
                <c:pt idx="4">
                  <c:v>1.3991400149562703</c:v>
                </c:pt>
                <c:pt idx="5">
                  <c:v>2.5225746727737302</c:v>
                </c:pt>
                <c:pt idx="6">
                  <c:v>4.3510576023573</c:v>
                </c:pt>
                <c:pt idx="7">
                  <c:v>4.3155017489756275</c:v>
                </c:pt>
                <c:pt idx="8">
                  <c:v>2.5274781717196695</c:v>
                </c:pt>
                <c:pt idx="9">
                  <c:v>3.5483918012382305</c:v>
                </c:pt>
                <c:pt idx="10">
                  <c:v>1.7480169161858201</c:v>
                </c:pt>
                <c:pt idx="11">
                  <c:v>2.6088090638016199</c:v>
                </c:pt>
                <c:pt idx="12">
                  <c:v>2.4506446749926276</c:v>
                </c:pt>
                <c:pt idx="13">
                  <c:v>1.9360634330161002</c:v>
                </c:pt>
                <c:pt idx="14">
                  <c:v>1.89107150585086</c:v>
                </c:pt>
                <c:pt idx="15">
                  <c:v>1.1568129032644701</c:v>
                </c:pt>
                <c:pt idx="16">
                  <c:v>1.3683862796837902</c:v>
                </c:pt>
                <c:pt idx="17">
                  <c:v>1.4379782601425997</c:v>
                </c:pt>
                <c:pt idx="18">
                  <c:v>2.4953121990528766</c:v>
                </c:pt>
                <c:pt idx="19">
                  <c:v>2.5428603434777397</c:v>
                </c:pt>
                <c:pt idx="20">
                  <c:v>7.2158446035629007</c:v>
                </c:pt>
                <c:pt idx="21">
                  <c:v>6.3874254798007755</c:v>
                </c:pt>
                <c:pt idx="22">
                  <c:v>6.1844887890075366</c:v>
                </c:pt>
                <c:pt idx="23">
                  <c:v>3.2205623704091</c:v>
                </c:pt>
                <c:pt idx="24">
                  <c:v>4.9297359169604356</c:v>
                </c:pt>
                <c:pt idx="25">
                  <c:v>6.6633608487586287</c:v>
                </c:pt>
                <c:pt idx="26">
                  <c:v>7.4688567060910795</c:v>
                </c:pt>
                <c:pt idx="27">
                  <c:v>8.9521555990628716</c:v>
                </c:pt>
                <c:pt idx="28">
                  <c:v>10.843134311014401</c:v>
                </c:pt>
                <c:pt idx="29">
                  <c:v>12.690944263441599</c:v>
                </c:pt>
                <c:pt idx="30">
                  <c:v>15.063561243443003</c:v>
                </c:pt>
                <c:pt idx="31">
                  <c:v>13.755924320153101</c:v>
                </c:pt>
                <c:pt idx="32">
                  <c:v>13.506762173183199</c:v>
                </c:pt>
                <c:pt idx="33">
                  <c:v>13.50440129895</c:v>
                </c:pt>
                <c:pt idx="34">
                  <c:v>17.246989980315096</c:v>
                </c:pt>
                <c:pt idx="35">
                  <c:v>19.204972527696416</c:v>
                </c:pt>
                <c:pt idx="36">
                  <c:v>28.656899361368701</c:v>
                </c:pt>
                <c:pt idx="37">
                  <c:v>23.182604834106275</c:v>
                </c:pt>
                <c:pt idx="38">
                  <c:v>21.911640836722675</c:v>
                </c:pt>
                <c:pt idx="39">
                  <c:v>32.556000000000004</c:v>
                </c:pt>
                <c:pt idx="40">
                  <c:v>35.198000000000008</c:v>
                </c:pt>
                <c:pt idx="41">
                  <c:v>29.632000000000001</c:v>
                </c:pt>
                <c:pt idx="42">
                  <c:v>33.953999999999994</c:v>
                </c:pt>
                <c:pt idx="43">
                  <c:v>29.783999999999995</c:v>
                </c:pt>
                <c:pt idx="44">
                  <c:v>33.402000000000001</c:v>
                </c:pt>
                <c:pt idx="45">
                  <c:v>28.634000000000004</c:v>
                </c:pt>
                <c:pt idx="46" formatCode="General">
                  <c:v>22.9</c:v>
                </c:pt>
              </c:numCache>
            </c:numRef>
          </c:val>
          <c:extLst xmlns:c16r2="http://schemas.microsoft.com/office/drawing/2015/06/chart">
            <c:ext xmlns:c16="http://schemas.microsoft.com/office/drawing/2014/chart" uri="{C3380CC4-5D6E-409C-BE32-E72D297353CC}">
              <c16:uniqueId val="{00000001-9BEA-4DDE-9D9E-F9C2BC796CFE}"/>
            </c:ext>
          </c:extLst>
        </c:ser>
        <c:dLbls/>
        <c:marker val="1"/>
        <c:axId val="55796480"/>
        <c:axId val="55786112"/>
      </c:lineChart>
      <c:catAx>
        <c:axId val="55782400"/>
        <c:scaling>
          <c:orientation val="minMax"/>
        </c:scaling>
        <c:axPos val="b"/>
        <c:numFmt formatCode="General" sourceLinked="1"/>
        <c:majorTickMark val="none"/>
        <c:tickLblPos val="nextTo"/>
        <c:txPr>
          <a:bodyPr rot="0"/>
          <a:lstStyle/>
          <a:p>
            <a:pPr>
              <a:defRPr sz="1100" b="1">
                <a:latin typeface="Arial Narrow" pitchFamily="34" charset="0"/>
                <a:cs typeface="Arial" pitchFamily="34" charset="0"/>
              </a:defRPr>
            </a:pPr>
            <a:endParaRPr lang="en-US"/>
          </a:p>
        </c:txPr>
        <c:crossAx val="55784192"/>
        <c:crosses val="autoZero"/>
        <c:auto val="1"/>
        <c:lblAlgn val="ctr"/>
        <c:lblOffset val="100"/>
        <c:tickLblSkip val="5"/>
      </c:catAx>
      <c:valAx>
        <c:axId val="55784192"/>
        <c:scaling>
          <c:orientation val="minMax"/>
        </c:scaling>
        <c:axPos val="l"/>
        <c:title>
          <c:tx>
            <c:rich>
              <a:bodyPr rot="-5400000" vert="horz"/>
              <a:lstStyle/>
              <a:p>
                <a:pPr>
                  <a:defRPr sz="1200">
                    <a:latin typeface="Arial" pitchFamily="34" charset="0"/>
                    <a:cs typeface="Arial" pitchFamily="34" charset="0"/>
                  </a:defRPr>
                </a:pPr>
                <a:r>
                  <a:rPr lang="en-US" sz="1200" dirty="0">
                    <a:latin typeface="Arial" pitchFamily="34" charset="0"/>
                    <a:cs typeface="Arial" pitchFamily="34" charset="0"/>
                  </a:rPr>
                  <a:t>Per cent</a:t>
                </a:r>
              </a:p>
            </c:rich>
          </c:tx>
        </c:title>
        <c:numFmt formatCode="0" sourceLinked="0"/>
        <c:tickLblPos val="nextTo"/>
        <c:txPr>
          <a:bodyPr/>
          <a:lstStyle/>
          <a:p>
            <a:pPr>
              <a:defRPr sz="1100" b="1">
                <a:latin typeface="Arial" pitchFamily="34" charset="0"/>
                <a:cs typeface="Arial" pitchFamily="34" charset="0"/>
              </a:defRPr>
            </a:pPr>
            <a:endParaRPr lang="en-US"/>
          </a:p>
        </c:txPr>
        <c:crossAx val="55782400"/>
        <c:crosses val="autoZero"/>
        <c:crossBetween val="between"/>
      </c:valAx>
      <c:valAx>
        <c:axId val="55786112"/>
        <c:scaling>
          <c:orientation val="minMax"/>
          <c:max val="40"/>
        </c:scaling>
        <c:axPos val="r"/>
        <c:title>
          <c:tx>
            <c:rich>
              <a:bodyPr rot="-5400000" vert="horz"/>
              <a:lstStyle/>
              <a:p>
                <a:pPr>
                  <a:defRPr sz="1200">
                    <a:latin typeface="Arial" pitchFamily="34" charset="0"/>
                    <a:cs typeface="Arial" pitchFamily="34" charset="0"/>
                  </a:defRPr>
                </a:pPr>
                <a:r>
                  <a:rPr lang="en-US" sz="1200" dirty="0">
                    <a:latin typeface="Arial" pitchFamily="34" charset="0"/>
                    <a:cs typeface="Arial" pitchFamily="34" charset="0"/>
                  </a:rPr>
                  <a:t>Rand bn</a:t>
                </a:r>
              </a:p>
            </c:rich>
          </c:tx>
        </c:title>
        <c:numFmt formatCode="#,##0" sourceLinked="0"/>
        <c:tickLblPos val="nextTo"/>
        <c:txPr>
          <a:bodyPr/>
          <a:lstStyle/>
          <a:p>
            <a:pPr>
              <a:defRPr sz="1100" b="1">
                <a:latin typeface="Arial" pitchFamily="34" charset="0"/>
                <a:cs typeface="Arial" pitchFamily="34" charset="0"/>
              </a:defRPr>
            </a:pPr>
            <a:endParaRPr lang="en-US"/>
          </a:p>
        </c:txPr>
        <c:crossAx val="55796480"/>
        <c:crosses val="max"/>
        <c:crossBetween val="between"/>
        <c:majorUnit val="5"/>
      </c:valAx>
      <c:catAx>
        <c:axId val="55796480"/>
        <c:scaling>
          <c:orientation val="minMax"/>
        </c:scaling>
        <c:delete val="1"/>
        <c:axPos val="b"/>
        <c:numFmt formatCode="General" sourceLinked="1"/>
        <c:tickLblPos val="none"/>
        <c:crossAx val="55786112"/>
        <c:crosses val="autoZero"/>
        <c:auto val="1"/>
        <c:lblAlgn val="ctr"/>
        <c:lblOffset val="100"/>
      </c:catAx>
      <c:spPr>
        <a:solidFill>
          <a:schemeClr val="accent3">
            <a:lumMod val="20000"/>
            <a:lumOff val="80000"/>
          </a:schemeClr>
        </a:solidFill>
        <a:ln>
          <a:solidFill>
            <a:schemeClr val="bg1">
              <a:lumMod val="50000"/>
            </a:schemeClr>
          </a:solidFill>
        </a:ln>
      </c:spPr>
    </c:plotArea>
    <c:legend>
      <c:legendPos val="r"/>
      <c:layout>
        <c:manualLayout>
          <c:xMode val="edge"/>
          <c:yMode val="edge"/>
          <c:x val="0.15642870180235924"/>
          <c:y val="0.11301476141434946"/>
          <c:w val="0.68843359995020381"/>
          <c:h val="0.13371651985638303"/>
        </c:manualLayout>
      </c:layout>
      <c:txPr>
        <a:bodyPr/>
        <a:lstStyle/>
        <a:p>
          <a:pPr>
            <a:defRPr sz="1000" b="1" baseline="0">
              <a:solidFill>
                <a:schemeClr val="tx1"/>
              </a:solidFill>
              <a:latin typeface="Arial Narrow" pitchFamily="34" charset="0"/>
            </a:defRPr>
          </a:pPr>
          <a:endParaRPr lang="en-US"/>
        </a:p>
      </c:txPr>
    </c:legend>
    <c:plotVisOnly val="1"/>
    <c:dispBlanksAs val="gap"/>
  </c:chart>
  <c:spPr>
    <a:solidFill>
      <a:schemeClr val="bg2">
        <a:lumMod val="90000"/>
      </a:schemeClr>
    </a:solidFill>
    <a:ln>
      <a:solidFill>
        <a:schemeClr val="bg1">
          <a:lumMod val="50000"/>
        </a:schemeClr>
      </a:solidFill>
    </a:ln>
  </c:sp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en-ZA"/>
  <c:chart>
    <c:title>
      <c:tx>
        <c:rich>
          <a:bodyPr/>
          <a:lstStyle/>
          <a:p>
            <a:pPr>
              <a:defRPr sz="1400" u="none">
                <a:latin typeface="Arial Narrow" pitchFamily="34" charset="0"/>
              </a:defRPr>
            </a:pPr>
            <a:r>
              <a:rPr lang="en-US" sz="1400" u="none" dirty="0">
                <a:latin typeface="Arial Narrow" pitchFamily="34" charset="0"/>
              </a:rPr>
              <a:t>Mining GDP</a:t>
            </a:r>
          </a:p>
        </c:rich>
      </c:tx>
      <c:layout>
        <c:manualLayout>
          <c:xMode val="edge"/>
          <c:yMode val="edge"/>
          <c:x val="0.37604749209498406"/>
          <c:y val="0"/>
        </c:manualLayout>
      </c:layout>
      <c:overlay val="1"/>
    </c:title>
    <c:plotArea>
      <c:layout>
        <c:manualLayout>
          <c:layoutTarget val="inner"/>
          <c:xMode val="edge"/>
          <c:yMode val="edge"/>
          <c:x val="0.12132702294485552"/>
          <c:y val="9.5430267062314486E-2"/>
          <c:w val="0.73185250476453068"/>
          <c:h val="0.80203743078109302"/>
        </c:manualLayout>
      </c:layout>
      <c:lineChart>
        <c:grouping val="standard"/>
        <c:ser>
          <c:idx val="1"/>
          <c:order val="1"/>
          <c:tx>
            <c:strRef>
              <c:f>SectorGDP!$F$4</c:f>
              <c:strCache>
                <c:ptCount val="1"/>
                <c:pt idx="0">
                  <c:v>Mining GDP as % of SA GDP (Lhs)</c:v>
                </c:pt>
              </c:strCache>
            </c:strRef>
          </c:tx>
          <c:spPr>
            <a:ln w="28575">
              <a:solidFill>
                <a:srgbClr val="C00000"/>
              </a:solidFill>
            </a:ln>
          </c:spPr>
          <c:marker>
            <c:symbol val="none"/>
          </c:marker>
          <c:cat>
            <c:numRef>
              <c:f>SectorGDP!$B$5:$B$50</c:f>
              <c:numCache>
                <c:formatCode>General</c:formatCode>
                <c:ptCount val="46"/>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numCache>
            </c:numRef>
          </c:cat>
          <c:val>
            <c:numRef>
              <c:f>SectorGDP!$F$5:$F$50</c:f>
              <c:numCache>
                <c:formatCode>0.00</c:formatCode>
                <c:ptCount val="46"/>
                <c:pt idx="0">
                  <c:v>8.5345175615664104</c:v>
                </c:pt>
                <c:pt idx="1">
                  <c:v>7.3470282915417799</c:v>
                </c:pt>
                <c:pt idx="2">
                  <c:v>8.5625726462611418</c:v>
                </c:pt>
                <c:pt idx="3">
                  <c:v>10.209383280511251</c:v>
                </c:pt>
                <c:pt idx="4">
                  <c:v>11.744924124595396</c:v>
                </c:pt>
                <c:pt idx="5">
                  <c:v>10.757909678383323</c:v>
                </c:pt>
                <c:pt idx="6">
                  <c:v>10.867619268640402</c:v>
                </c:pt>
                <c:pt idx="7">
                  <c:v>11.394992335206952</c:v>
                </c:pt>
                <c:pt idx="8">
                  <c:v>13.127970797552447</c:v>
                </c:pt>
                <c:pt idx="9">
                  <c:v>15.957634209715074</c:v>
                </c:pt>
                <c:pt idx="10">
                  <c:v>20.029571217348451</c:v>
                </c:pt>
                <c:pt idx="11">
                  <c:v>14.355134344051502</c:v>
                </c:pt>
                <c:pt idx="12">
                  <c:v>12.77067802626908</c:v>
                </c:pt>
                <c:pt idx="13">
                  <c:v>13.24216033643498</c:v>
                </c:pt>
                <c:pt idx="14">
                  <c:v>12.350299401197612</c:v>
                </c:pt>
                <c:pt idx="15">
                  <c:v>13.82133238896072</c:v>
                </c:pt>
                <c:pt idx="16">
                  <c:v>14.212455243146662</c:v>
                </c:pt>
                <c:pt idx="17">
                  <c:v>11.542947145674018</c:v>
                </c:pt>
                <c:pt idx="18">
                  <c:v>10.887973857531639</c:v>
                </c:pt>
                <c:pt idx="19">
                  <c:v>9.7539856364284709</c:v>
                </c:pt>
                <c:pt idx="20">
                  <c:v>8.8870608800393676</c:v>
                </c:pt>
                <c:pt idx="21">
                  <c:v>8.1741436914993972</c:v>
                </c:pt>
                <c:pt idx="22">
                  <c:v>7.5138289602649744</c:v>
                </c:pt>
                <c:pt idx="23">
                  <c:v>7.4748570961339773</c:v>
                </c:pt>
                <c:pt idx="24">
                  <c:v>7.0965966627041803</c:v>
                </c:pt>
                <c:pt idx="25">
                  <c:v>6.7776348319396096</c:v>
                </c:pt>
                <c:pt idx="26">
                  <c:v>6.6901208842743927</c:v>
                </c:pt>
                <c:pt idx="27">
                  <c:v>6.3138232017798357</c:v>
                </c:pt>
                <c:pt idx="28">
                  <c:v>6.6341261014136137</c:v>
                </c:pt>
                <c:pt idx="29">
                  <c:v>6.8895956670434453</c:v>
                </c:pt>
                <c:pt idx="30">
                  <c:v>7.3789938241685364</c:v>
                </c:pt>
                <c:pt idx="31">
                  <c:v>8.1246751722634727</c:v>
                </c:pt>
                <c:pt idx="32">
                  <c:v>8.3925725530544764</c:v>
                </c:pt>
                <c:pt idx="33">
                  <c:v>7.2145411332040705</c:v>
                </c:pt>
                <c:pt idx="34">
                  <c:v>6.948083636773152</c:v>
                </c:pt>
                <c:pt idx="35">
                  <c:v>7.3099066931928718</c:v>
                </c:pt>
                <c:pt idx="36">
                  <c:v>8.0892279419152473</c:v>
                </c:pt>
                <c:pt idx="37">
                  <c:v>8.3657916839769086</c:v>
                </c:pt>
                <c:pt idx="38">
                  <c:v>9.3700000000000028</c:v>
                </c:pt>
                <c:pt idx="39">
                  <c:v>9.02</c:v>
                </c:pt>
                <c:pt idx="40">
                  <c:v>9.2329830130748789</c:v>
                </c:pt>
                <c:pt idx="41">
                  <c:v>8.8700000000000028</c:v>
                </c:pt>
                <c:pt idx="42">
                  <c:v>8.43</c:v>
                </c:pt>
                <c:pt idx="43">
                  <c:v>8.56</c:v>
                </c:pt>
                <c:pt idx="44">
                  <c:v>8.2800000000000011</c:v>
                </c:pt>
                <c:pt idx="45">
                  <c:v>8.4500000000000011</c:v>
                </c:pt>
              </c:numCache>
            </c:numRef>
          </c:val>
          <c:extLst xmlns:c16r2="http://schemas.microsoft.com/office/drawing/2015/06/chart">
            <c:ext xmlns:c16="http://schemas.microsoft.com/office/drawing/2014/chart" uri="{C3380CC4-5D6E-409C-BE32-E72D297353CC}">
              <c16:uniqueId val="{00000000-AD52-49D9-9F2B-958F5A2299E1}"/>
            </c:ext>
          </c:extLst>
        </c:ser>
        <c:dLbls/>
        <c:marker val="1"/>
        <c:axId val="55752960"/>
        <c:axId val="55816192"/>
      </c:lineChart>
      <c:lineChart>
        <c:grouping val="standard"/>
        <c:ser>
          <c:idx val="0"/>
          <c:order val="0"/>
          <c:tx>
            <c:strRef>
              <c:f>SectorGDP!$E$4</c:f>
              <c:strCache>
                <c:ptCount val="1"/>
                <c:pt idx="0">
                  <c:v>Mining GDP at 2010 prices (Rhs)</c:v>
                </c:pt>
              </c:strCache>
            </c:strRef>
          </c:tx>
          <c:spPr>
            <a:ln w="28575">
              <a:solidFill>
                <a:srgbClr val="002060"/>
              </a:solidFill>
            </a:ln>
          </c:spPr>
          <c:marker>
            <c:symbol val="none"/>
          </c:marker>
          <c:cat>
            <c:numRef>
              <c:f>SectorGDP!$B$5:$B$49</c:f>
              <c:numCache>
                <c:formatCode>General</c:formatCode>
                <c:ptCount val="45"/>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numCache>
            </c:numRef>
          </c:cat>
          <c:val>
            <c:numRef>
              <c:f>SectorGDP!$E$5:$E$50</c:f>
              <c:numCache>
                <c:formatCode>#,##0.00</c:formatCode>
                <c:ptCount val="46"/>
                <c:pt idx="0">
                  <c:v>281.86200000000002</c:v>
                </c:pt>
                <c:pt idx="1">
                  <c:v>271.45099999999996</c:v>
                </c:pt>
                <c:pt idx="2">
                  <c:v>258.14800000000002</c:v>
                </c:pt>
                <c:pt idx="3">
                  <c:v>255.98200000000003</c:v>
                </c:pt>
                <c:pt idx="4">
                  <c:v>235.64</c:v>
                </c:pt>
                <c:pt idx="5">
                  <c:v>223.80600000000001</c:v>
                </c:pt>
                <c:pt idx="6">
                  <c:v>240.42000000000002</c:v>
                </c:pt>
                <c:pt idx="7">
                  <c:v>245.32400000000001</c:v>
                </c:pt>
                <c:pt idx="8">
                  <c:v>247.25800000000001</c:v>
                </c:pt>
                <c:pt idx="9">
                  <c:v>253.43</c:v>
                </c:pt>
                <c:pt idx="10">
                  <c:v>247.78300000000002</c:v>
                </c:pt>
                <c:pt idx="11">
                  <c:v>246.39100000000002</c:v>
                </c:pt>
                <c:pt idx="12">
                  <c:v>246.70099999999999</c:v>
                </c:pt>
                <c:pt idx="13">
                  <c:v>247.41200000000001</c:v>
                </c:pt>
                <c:pt idx="14">
                  <c:v>257.00299999999999</c:v>
                </c:pt>
                <c:pt idx="15">
                  <c:v>257.88499999999999</c:v>
                </c:pt>
                <c:pt idx="16">
                  <c:v>249.083</c:v>
                </c:pt>
                <c:pt idx="17">
                  <c:v>237.54299999999998</c:v>
                </c:pt>
                <c:pt idx="18">
                  <c:v>241.68900000000002</c:v>
                </c:pt>
                <c:pt idx="19">
                  <c:v>239.15200000000002</c:v>
                </c:pt>
                <c:pt idx="20">
                  <c:v>237.25700000000001</c:v>
                </c:pt>
                <c:pt idx="21">
                  <c:v>232.036</c:v>
                </c:pt>
                <c:pt idx="22">
                  <c:v>235.959</c:v>
                </c:pt>
                <c:pt idx="23">
                  <c:v>241.38200000000003</c:v>
                </c:pt>
                <c:pt idx="24">
                  <c:v>242.489</c:v>
                </c:pt>
                <c:pt idx="25">
                  <c:v>234.96</c:v>
                </c:pt>
                <c:pt idx="26">
                  <c:v>233.017</c:v>
                </c:pt>
                <c:pt idx="27">
                  <c:v>236.917</c:v>
                </c:pt>
                <c:pt idx="28">
                  <c:v>236.59300000000002</c:v>
                </c:pt>
                <c:pt idx="29">
                  <c:v>233.33500000000001</c:v>
                </c:pt>
                <c:pt idx="30">
                  <c:v>230.697</c:v>
                </c:pt>
                <c:pt idx="31">
                  <c:v>230.45700000000002</c:v>
                </c:pt>
                <c:pt idx="32">
                  <c:v>232.648</c:v>
                </c:pt>
                <c:pt idx="33">
                  <c:v>240.54899999999998</c:v>
                </c:pt>
                <c:pt idx="34">
                  <c:v>244.18</c:v>
                </c:pt>
                <c:pt idx="35">
                  <c:v>246.68700000000001</c:v>
                </c:pt>
                <c:pt idx="36">
                  <c:v>245.22399999999999</c:v>
                </c:pt>
                <c:pt idx="37">
                  <c:v>243.66200000000001</c:v>
                </c:pt>
                <c:pt idx="38">
                  <c:v>230.66299999999998</c:v>
                </c:pt>
                <c:pt idx="39">
                  <c:v>218.83</c:v>
                </c:pt>
                <c:pt idx="40">
                  <c:v>230.35000000000002</c:v>
                </c:pt>
                <c:pt idx="41">
                  <c:v>228.64499999999998</c:v>
                </c:pt>
                <c:pt idx="42">
                  <c:v>221.97200000000001</c:v>
                </c:pt>
                <c:pt idx="43">
                  <c:v>230.90800000000002</c:v>
                </c:pt>
                <c:pt idx="44">
                  <c:v>227.26</c:v>
                </c:pt>
                <c:pt idx="45" formatCode="General">
                  <c:v>234.7</c:v>
                </c:pt>
              </c:numCache>
            </c:numRef>
          </c:val>
          <c:extLst xmlns:c16r2="http://schemas.microsoft.com/office/drawing/2015/06/chart">
            <c:ext xmlns:c16="http://schemas.microsoft.com/office/drawing/2014/chart" uri="{C3380CC4-5D6E-409C-BE32-E72D297353CC}">
              <c16:uniqueId val="{00000001-AD52-49D9-9F2B-958F5A2299E1}"/>
            </c:ext>
          </c:extLst>
        </c:ser>
        <c:dLbls/>
        <c:marker val="1"/>
        <c:axId val="56168448"/>
        <c:axId val="55818112"/>
      </c:lineChart>
      <c:catAx>
        <c:axId val="55752960"/>
        <c:scaling>
          <c:orientation val="minMax"/>
        </c:scaling>
        <c:axPos val="b"/>
        <c:numFmt formatCode="General" sourceLinked="1"/>
        <c:majorTickMark val="none"/>
        <c:tickLblPos val="nextTo"/>
        <c:txPr>
          <a:bodyPr rot="0"/>
          <a:lstStyle/>
          <a:p>
            <a:pPr>
              <a:defRPr sz="1100" b="1">
                <a:latin typeface="Arial Narrow" pitchFamily="34" charset="0"/>
                <a:cs typeface="Arial" pitchFamily="34" charset="0"/>
              </a:defRPr>
            </a:pPr>
            <a:endParaRPr lang="en-US"/>
          </a:p>
        </c:txPr>
        <c:crossAx val="55816192"/>
        <c:crosses val="autoZero"/>
        <c:auto val="1"/>
        <c:lblAlgn val="ctr"/>
        <c:lblOffset val="100"/>
        <c:tickLblSkip val="5"/>
      </c:catAx>
      <c:valAx>
        <c:axId val="55816192"/>
        <c:scaling>
          <c:orientation val="minMax"/>
        </c:scaling>
        <c:axPos val="l"/>
        <c:title>
          <c:tx>
            <c:rich>
              <a:bodyPr rot="-5400000" vert="horz"/>
              <a:lstStyle/>
              <a:p>
                <a:pPr>
                  <a:defRPr sz="1200">
                    <a:latin typeface="Arial" pitchFamily="34" charset="0"/>
                    <a:cs typeface="Arial" pitchFamily="34" charset="0"/>
                  </a:defRPr>
                </a:pPr>
                <a:r>
                  <a:rPr lang="en-US" sz="1200" dirty="0">
                    <a:latin typeface="Arial" pitchFamily="34" charset="0"/>
                    <a:cs typeface="Arial" pitchFamily="34" charset="0"/>
                  </a:rPr>
                  <a:t>Per cent</a:t>
                </a:r>
              </a:p>
            </c:rich>
          </c:tx>
        </c:title>
        <c:numFmt formatCode="0" sourceLinked="0"/>
        <c:tickLblPos val="nextTo"/>
        <c:txPr>
          <a:bodyPr/>
          <a:lstStyle/>
          <a:p>
            <a:pPr>
              <a:defRPr sz="1100" b="1">
                <a:latin typeface="Arial" pitchFamily="34" charset="0"/>
                <a:cs typeface="Arial" pitchFamily="34" charset="0"/>
              </a:defRPr>
            </a:pPr>
            <a:endParaRPr lang="en-US"/>
          </a:p>
        </c:txPr>
        <c:crossAx val="55752960"/>
        <c:crosses val="autoZero"/>
        <c:crossBetween val="between"/>
      </c:valAx>
      <c:valAx>
        <c:axId val="55818112"/>
        <c:scaling>
          <c:orientation val="minMax"/>
          <c:max val="300"/>
          <c:min val="50"/>
        </c:scaling>
        <c:axPos val="r"/>
        <c:title>
          <c:tx>
            <c:rich>
              <a:bodyPr rot="-5400000" vert="horz"/>
              <a:lstStyle/>
              <a:p>
                <a:pPr>
                  <a:defRPr sz="1200">
                    <a:latin typeface="Arial" panose="020B0604020202020204" pitchFamily="34" charset="0"/>
                    <a:cs typeface="Arial" panose="020B0604020202020204" pitchFamily="34" charset="0"/>
                  </a:defRPr>
                </a:pPr>
                <a:r>
                  <a:rPr lang="en-US" sz="1200" dirty="0">
                    <a:latin typeface="Arial" panose="020B0604020202020204" pitchFamily="34" charset="0"/>
                    <a:cs typeface="Arial" panose="020B0604020202020204" pitchFamily="34" charset="0"/>
                  </a:rPr>
                  <a:t>Rand bn</a:t>
                </a:r>
              </a:p>
            </c:rich>
          </c:tx>
        </c:title>
        <c:numFmt formatCode="#,##0" sourceLinked="0"/>
        <c:tickLblPos val="nextTo"/>
        <c:txPr>
          <a:bodyPr/>
          <a:lstStyle/>
          <a:p>
            <a:pPr>
              <a:defRPr sz="1100" b="1">
                <a:latin typeface="Arial" panose="020B0604020202020204" pitchFamily="34" charset="0"/>
                <a:cs typeface="Arial" panose="020B0604020202020204" pitchFamily="34" charset="0"/>
              </a:defRPr>
            </a:pPr>
            <a:endParaRPr lang="en-US"/>
          </a:p>
        </c:txPr>
        <c:crossAx val="56168448"/>
        <c:crosses val="max"/>
        <c:crossBetween val="between"/>
        <c:majorUnit val="50"/>
      </c:valAx>
      <c:catAx>
        <c:axId val="56168448"/>
        <c:scaling>
          <c:orientation val="minMax"/>
        </c:scaling>
        <c:delete val="1"/>
        <c:axPos val="b"/>
        <c:numFmt formatCode="General" sourceLinked="1"/>
        <c:tickLblPos val="none"/>
        <c:crossAx val="55818112"/>
        <c:crosses val="autoZero"/>
        <c:auto val="1"/>
        <c:lblAlgn val="ctr"/>
        <c:lblOffset val="100"/>
      </c:catAx>
      <c:spPr>
        <a:solidFill>
          <a:schemeClr val="accent3">
            <a:lumMod val="20000"/>
            <a:lumOff val="80000"/>
          </a:schemeClr>
        </a:solidFill>
        <a:ln>
          <a:solidFill>
            <a:schemeClr val="bg1">
              <a:lumMod val="50000"/>
            </a:schemeClr>
          </a:solidFill>
        </a:ln>
      </c:spPr>
    </c:plotArea>
    <c:legend>
      <c:legendPos val="r"/>
      <c:layout>
        <c:manualLayout>
          <c:xMode val="edge"/>
          <c:yMode val="edge"/>
          <c:x val="0.102870955359829"/>
          <c:y val="0.72881952070531197"/>
          <c:w val="0.59683794466403184"/>
          <c:h val="0.16536834972779701"/>
        </c:manualLayout>
      </c:layout>
      <c:txPr>
        <a:bodyPr/>
        <a:lstStyle/>
        <a:p>
          <a:pPr>
            <a:defRPr sz="900" b="1" baseline="0">
              <a:solidFill>
                <a:schemeClr val="tx1"/>
              </a:solidFill>
              <a:latin typeface="Arial" panose="020B0604020202020204" pitchFamily="34" charset="0"/>
              <a:cs typeface="Arial" panose="020B0604020202020204" pitchFamily="34" charset="0"/>
            </a:defRPr>
          </a:pPr>
          <a:endParaRPr lang="en-US"/>
        </a:p>
      </c:txPr>
    </c:legend>
    <c:plotVisOnly val="1"/>
    <c:dispBlanksAs val="gap"/>
  </c:chart>
  <c:spPr>
    <a:solidFill>
      <a:schemeClr val="bg2">
        <a:lumMod val="90000"/>
      </a:schemeClr>
    </a:solidFill>
    <a:ln w="12700">
      <a:solidFill>
        <a:schemeClr val="bg1">
          <a:lumMod val="50000"/>
        </a:schemeClr>
      </a:solidFill>
    </a:ln>
  </c:sp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lang val="en-ZA"/>
  <c:chart>
    <c:title>
      <c:tx>
        <c:rich>
          <a:bodyPr/>
          <a:lstStyle/>
          <a:p>
            <a:pPr>
              <a:defRPr sz="1400" u="none">
                <a:latin typeface="Arial Narrow" pitchFamily="34" charset="0"/>
              </a:defRPr>
            </a:pPr>
            <a:r>
              <a:rPr lang="en-US" sz="1400" u="none" dirty="0">
                <a:latin typeface="Arial Narrow" pitchFamily="34" charset="0"/>
              </a:rPr>
              <a:t>Mining employment</a:t>
            </a:r>
          </a:p>
        </c:rich>
      </c:tx>
      <c:layout>
        <c:manualLayout>
          <c:xMode val="edge"/>
          <c:yMode val="edge"/>
          <c:x val="0.33387624775249614"/>
          <c:y val="0"/>
        </c:manualLayout>
      </c:layout>
      <c:overlay val="1"/>
    </c:title>
    <c:plotArea>
      <c:layout>
        <c:manualLayout>
          <c:layoutTarget val="inner"/>
          <c:xMode val="edge"/>
          <c:yMode val="edge"/>
          <c:x val="0.10775646436884592"/>
          <c:y val="9.9386745796241294E-2"/>
          <c:w val="0.74225310562820401"/>
          <c:h val="0.798080952047166"/>
        </c:manualLayout>
      </c:layout>
      <c:lineChart>
        <c:grouping val="standard"/>
        <c:ser>
          <c:idx val="0"/>
          <c:order val="0"/>
          <c:tx>
            <c:strRef>
              <c:f>Jobs!$B$60</c:f>
              <c:strCache>
                <c:ptCount val="1"/>
                <c:pt idx="0">
                  <c:v>Mining employment as % of SA jobs (Lhs)</c:v>
                </c:pt>
              </c:strCache>
            </c:strRef>
          </c:tx>
          <c:spPr>
            <a:ln w="28575">
              <a:solidFill>
                <a:srgbClr val="C00000"/>
              </a:solidFill>
            </a:ln>
          </c:spPr>
          <c:marker>
            <c:symbol val="none"/>
          </c:marker>
          <c:cat>
            <c:numRef>
              <c:f>Jobs!$C$4:$AV$4</c:f>
              <c:numCache>
                <c:formatCode>General</c:formatCode>
                <c:ptCount val="46"/>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numCache>
            </c:numRef>
          </c:cat>
          <c:val>
            <c:numRef>
              <c:f>Jobs!$C$60:$AV$60</c:f>
              <c:numCache>
                <c:formatCode>0.00</c:formatCode>
                <c:ptCount val="46"/>
                <c:pt idx="0">
                  <c:v>7.45242221291047</c:v>
                </c:pt>
                <c:pt idx="1">
                  <c:v>7.1144710256074895</c:v>
                </c:pt>
                <c:pt idx="2">
                  <c:v>6.8958485505643878</c:v>
                </c:pt>
                <c:pt idx="3">
                  <c:v>6.8772188978696116</c:v>
                </c:pt>
                <c:pt idx="4">
                  <c:v>6.4982964307644311</c:v>
                </c:pt>
                <c:pt idx="5">
                  <c:v>6.1044854852981203</c:v>
                </c:pt>
                <c:pt idx="6">
                  <c:v>6.2625517439217786</c:v>
                </c:pt>
                <c:pt idx="7">
                  <c:v>6.6412040000643584</c:v>
                </c:pt>
                <c:pt idx="8">
                  <c:v>6.8049432483841956</c:v>
                </c:pt>
                <c:pt idx="9">
                  <c:v>7.0238287213239232</c:v>
                </c:pt>
                <c:pt idx="10">
                  <c:v>7.1458408009221737</c:v>
                </c:pt>
                <c:pt idx="11">
                  <c:v>6.9997879725776011</c:v>
                </c:pt>
                <c:pt idx="12">
                  <c:v>6.5739361478445026</c:v>
                </c:pt>
                <c:pt idx="13">
                  <c:v>6.4368602736395966</c:v>
                </c:pt>
                <c:pt idx="14">
                  <c:v>6.5733289500766805</c:v>
                </c:pt>
                <c:pt idx="15">
                  <c:v>6.8376355078649356</c:v>
                </c:pt>
                <c:pt idx="16">
                  <c:v>6.9359980113914856</c:v>
                </c:pt>
                <c:pt idx="17">
                  <c:v>6.8372166371286651</c:v>
                </c:pt>
                <c:pt idx="18">
                  <c:v>6.5615995177806541</c:v>
                </c:pt>
                <c:pt idx="19">
                  <c:v>6.4147200136835778</c:v>
                </c:pt>
                <c:pt idx="20">
                  <c:v>6.2070077449851064</c:v>
                </c:pt>
                <c:pt idx="21">
                  <c:v>5.7689221962706805</c:v>
                </c:pt>
                <c:pt idx="22">
                  <c:v>5.3211613807960383</c:v>
                </c:pt>
                <c:pt idx="23">
                  <c:v>4.9797550432730313</c:v>
                </c:pt>
                <c:pt idx="24">
                  <c:v>4.8806121014014172</c:v>
                </c:pt>
                <c:pt idx="25">
                  <c:v>4.7364455863261199</c:v>
                </c:pt>
                <c:pt idx="26">
                  <c:v>4.4690179661967431</c:v>
                </c:pt>
                <c:pt idx="27">
                  <c:v>4.3164886517098546</c:v>
                </c:pt>
                <c:pt idx="28">
                  <c:v>3.7210763186475706</c:v>
                </c:pt>
                <c:pt idx="29">
                  <c:v>3.4560892933506366</c:v>
                </c:pt>
                <c:pt idx="30">
                  <c:v>3.3402816624861513</c:v>
                </c:pt>
                <c:pt idx="31">
                  <c:v>3.3960648728725134</c:v>
                </c:pt>
                <c:pt idx="32">
                  <c:v>3.494756691191613</c:v>
                </c:pt>
                <c:pt idx="33">
                  <c:v>3.5812390417654116</c:v>
                </c:pt>
                <c:pt idx="34">
                  <c:v>3.5958852274995561</c:v>
                </c:pt>
                <c:pt idx="35">
                  <c:v>3.4752733650099379</c:v>
                </c:pt>
                <c:pt idx="36">
                  <c:v>3.422530947259804</c:v>
                </c:pt>
                <c:pt idx="37">
                  <c:v>3.6031175948048766</c:v>
                </c:pt>
                <c:pt idx="38">
                  <c:v>3.5733638614839354</c:v>
                </c:pt>
                <c:pt idx="39">
                  <c:v>3.481726092649041</c:v>
                </c:pt>
                <c:pt idx="40">
                  <c:v>3.636669088680478</c:v>
                </c:pt>
                <c:pt idx="41">
                  <c:v>3.6629452131511417</c:v>
                </c:pt>
                <c:pt idx="42">
                  <c:v>3.6487823581667684</c:v>
                </c:pt>
                <c:pt idx="43">
                  <c:v>3.4460951303331901</c:v>
                </c:pt>
                <c:pt idx="44">
                  <c:v>3.2921978010041033</c:v>
                </c:pt>
                <c:pt idx="45">
                  <c:v>3.0825936121671753</c:v>
                </c:pt>
              </c:numCache>
            </c:numRef>
          </c:val>
          <c:extLst xmlns:c16r2="http://schemas.microsoft.com/office/drawing/2015/06/chart">
            <c:ext xmlns:c16="http://schemas.microsoft.com/office/drawing/2014/chart" uri="{C3380CC4-5D6E-409C-BE32-E72D297353CC}">
              <c16:uniqueId val="{00000000-E4A8-4B3E-BCBE-F63CC93965F7}"/>
            </c:ext>
          </c:extLst>
        </c:ser>
        <c:dLbls/>
        <c:marker val="1"/>
        <c:axId val="56217984"/>
        <c:axId val="56219520"/>
      </c:lineChart>
      <c:lineChart>
        <c:grouping val="standard"/>
        <c:ser>
          <c:idx val="1"/>
          <c:order val="1"/>
          <c:tx>
            <c:strRef>
              <c:f>Jobs!$B$64</c:f>
              <c:strCache>
                <c:ptCount val="1"/>
                <c:pt idx="0">
                  <c:v>Mining employment (Rhs)</c:v>
                </c:pt>
              </c:strCache>
            </c:strRef>
          </c:tx>
          <c:spPr>
            <a:ln w="28575">
              <a:solidFill>
                <a:srgbClr val="002060"/>
              </a:solidFill>
            </a:ln>
          </c:spPr>
          <c:marker>
            <c:symbol val="none"/>
          </c:marker>
          <c:val>
            <c:numRef>
              <c:f>Jobs!$C$64:$AV$64</c:f>
              <c:numCache>
                <c:formatCode>#,##0.00</c:formatCode>
                <c:ptCount val="46"/>
                <c:pt idx="0">
                  <c:v>662.18677906718028</c:v>
                </c:pt>
                <c:pt idx="1">
                  <c:v>651.05748503810753</c:v>
                </c:pt>
                <c:pt idx="2">
                  <c:v>645.28453085169622</c:v>
                </c:pt>
                <c:pt idx="3">
                  <c:v>672.55320495652154</c:v>
                </c:pt>
                <c:pt idx="4">
                  <c:v>660.99337418065511</c:v>
                </c:pt>
                <c:pt idx="5">
                  <c:v>641.29660740648308</c:v>
                </c:pt>
                <c:pt idx="6">
                  <c:v>665.22656819279928</c:v>
                </c:pt>
                <c:pt idx="7">
                  <c:v>697.86277943141749</c:v>
                </c:pt>
                <c:pt idx="8">
                  <c:v>719.02802274380099</c:v>
                </c:pt>
                <c:pt idx="9">
                  <c:v>754.87749745049348</c:v>
                </c:pt>
                <c:pt idx="10">
                  <c:v>796.30037304994619</c:v>
                </c:pt>
                <c:pt idx="11">
                  <c:v>805.815858400092</c:v>
                </c:pt>
                <c:pt idx="12">
                  <c:v>768.70114624949804</c:v>
                </c:pt>
                <c:pt idx="13">
                  <c:v>751.29543209903511</c:v>
                </c:pt>
                <c:pt idx="14">
                  <c:v>777.59284648379696</c:v>
                </c:pt>
                <c:pt idx="15">
                  <c:v>810.65992570836306</c:v>
                </c:pt>
                <c:pt idx="16">
                  <c:v>832.67784961649113</c:v>
                </c:pt>
                <c:pt idx="17">
                  <c:v>832.77933785648406</c:v>
                </c:pt>
                <c:pt idx="18">
                  <c:v>813.3589099917333</c:v>
                </c:pt>
                <c:pt idx="19">
                  <c:v>805.26396680973846</c:v>
                </c:pt>
                <c:pt idx="20">
                  <c:v>783.49624658238349</c:v>
                </c:pt>
                <c:pt idx="21">
                  <c:v>725.04906868715807</c:v>
                </c:pt>
                <c:pt idx="22">
                  <c:v>666.87822015824906</c:v>
                </c:pt>
                <c:pt idx="23">
                  <c:v>624.00295568052286</c:v>
                </c:pt>
                <c:pt idx="24">
                  <c:v>613.9716972661912</c:v>
                </c:pt>
                <c:pt idx="25">
                  <c:v>601.73985226191712</c:v>
                </c:pt>
                <c:pt idx="26">
                  <c:v>574.83140098700949</c:v>
                </c:pt>
                <c:pt idx="27">
                  <c:v>556.21785487190448</c:v>
                </c:pt>
                <c:pt idx="28">
                  <c:v>474.11286388371713</c:v>
                </c:pt>
                <c:pt idx="29">
                  <c:v>438.58193154566356</c:v>
                </c:pt>
                <c:pt idx="30">
                  <c:v>419.57750498147885</c:v>
                </c:pt>
                <c:pt idx="31">
                  <c:v>409.90820630432898</c:v>
                </c:pt>
                <c:pt idx="32">
                  <c:v>417.77595267944002</c:v>
                </c:pt>
                <c:pt idx="33">
                  <c:v>437.52837445166654</c:v>
                </c:pt>
                <c:pt idx="34">
                  <c:v>450.83424197161793</c:v>
                </c:pt>
                <c:pt idx="35">
                  <c:v>446.44289677613602</c:v>
                </c:pt>
                <c:pt idx="36">
                  <c:v>458.65747538751606</c:v>
                </c:pt>
                <c:pt idx="37">
                  <c:v>497.37213326018554</c:v>
                </c:pt>
                <c:pt idx="38">
                  <c:v>521.0493760792582</c:v>
                </c:pt>
                <c:pt idx="39">
                  <c:v>494.03415351643696</c:v>
                </c:pt>
                <c:pt idx="40">
                  <c:v>501.33144801886101</c:v>
                </c:pt>
                <c:pt idx="41">
                  <c:v>515.271095704603</c:v>
                </c:pt>
                <c:pt idx="42">
                  <c:v>526.28164613632407</c:v>
                </c:pt>
                <c:pt idx="43">
                  <c:v>512.25223998135198</c:v>
                </c:pt>
                <c:pt idx="44">
                  <c:v>498.58212272236898</c:v>
                </c:pt>
                <c:pt idx="45" formatCode="General">
                  <c:v>485</c:v>
                </c:pt>
              </c:numCache>
            </c:numRef>
          </c:val>
          <c:extLst xmlns:c16r2="http://schemas.microsoft.com/office/drawing/2015/06/chart">
            <c:ext xmlns:c16="http://schemas.microsoft.com/office/drawing/2014/chart" uri="{C3380CC4-5D6E-409C-BE32-E72D297353CC}">
              <c16:uniqueId val="{00000001-E4A8-4B3E-BCBE-F63CC93965F7}"/>
            </c:ext>
          </c:extLst>
        </c:ser>
        <c:dLbls/>
        <c:marker val="1"/>
        <c:axId val="56493952"/>
        <c:axId val="56492032"/>
      </c:lineChart>
      <c:catAx>
        <c:axId val="56217984"/>
        <c:scaling>
          <c:orientation val="minMax"/>
        </c:scaling>
        <c:axPos val="b"/>
        <c:numFmt formatCode="General" sourceLinked="1"/>
        <c:majorTickMark val="none"/>
        <c:tickLblPos val="nextTo"/>
        <c:txPr>
          <a:bodyPr rot="0"/>
          <a:lstStyle/>
          <a:p>
            <a:pPr>
              <a:defRPr sz="1100" b="1">
                <a:latin typeface="Arial Narrow" pitchFamily="34" charset="0"/>
                <a:cs typeface="Arial" pitchFamily="34" charset="0"/>
              </a:defRPr>
            </a:pPr>
            <a:endParaRPr lang="en-US"/>
          </a:p>
        </c:txPr>
        <c:crossAx val="56219520"/>
        <c:crosses val="autoZero"/>
        <c:auto val="1"/>
        <c:lblAlgn val="ctr"/>
        <c:lblOffset val="100"/>
        <c:tickLblSkip val="5"/>
      </c:catAx>
      <c:valAx>
        <c:axId val="56219520"/>
        <c:scaling>
          <c:orientation val="minMax"/>
          <c:max val="10"/>
        </c:scaling>
        <c:axPos val="l"/>
        <c:title>
          <c:tx>
            <c:rich>
              <a:bodyPr rot="-5400000" vert="horz"/>
              <a:lstStyle/>
              <a:p>
                <a:pPr>
                  <a:defRPr sz="1200">
                    <a:latin typeface="Arial" pitchFamily="34" charset="0"/>
                    <a:cs typeface="Arial" pitchFamily="34" charset="0"/>
                  </a:defRPr>
                </a:pPr>
                <a:r>
                  <a:rPr lang="en-US" sz="1200" dirty="0">
                    <a:latin typeface="Arial" pitchFamily="34" charset="0"/>
                    <a:cs typeface="Arial" pitchFamily="34" charset="0"/>
                  </a:rPr>
                  <a:t>Per cent</a:t>
                </a:r>
              </a:p>
            </c:rich>
          </c:tx>
        </c:title>
        <c:numFmt formatCode="0" sourceLinked="0"/>
        <c:tickLblPos val="nextTo"/>
        <c:txPr>
          <a:bodyPr/>
          <a:lstStyle/>
          <a:p>
            <a:pPr>
              <a:defRPr sz="1100" b="1">
                <a:latin typeface="Arial" pitchFamily="34" charset="0"/>
                <a:cs typeface="Arial" pitchFamily="34" charset="0"/>
              </a:defRPr>
            </a:pPr>
            <a:endParaRPr lang="en-US"/>
          </a:p>
        </c:txPr>
        <c:crossAx val="56217984"/>
        <c:crosses val="autoZero"/>
        <c:crossBetween val="between"/>
        <c:majorUnit val="2"/>
      </c:valAx>
      <c:valAx>
        <c:axId val="56492032"/>
        <c:scaling>
          <c:orientation val="minMax"/>
        </c:scaling>
        <c:axPos val="r"/>
        <c:title>
          <c:tx>
            <c:rich>
              <a:bodyPr rot="-5400000" vert="horz"/>
              <a:lstStyle/>
              <a:p>
                <a:pPr>
                  <a:defRPr sz="1200">
                    <a:latin typeface="Arial" pitchFamily="34" charset="0"/>
                    <a:cs typeface="Arial" pitchFamily="34" charset="0"/>
                  </a:defRPr>
                </a:pPr>
                <a:r>
                  <a:rPr lang="en-US" sz="1200" dirty="0">
                    <a:latin typeface="Arial" pitchFamily="34" charset="0"/>
                    <a:cs typeface="Arial" pitchFamily="34" charset="0"/>
                  </a:rPr>
                  <a:t>Number ('000)</a:t>
                </a:r>
              </a:p>
            </c:rich>
          </c:tx>
          <c:layout>
            <c:manualLayout>
              <c:xMode val="edge"/>
              <c:yMode val="edge"/>
              <c:x val="0.95462637328436695"/>
              <c:y val="0.33407509521250511"/>
            </c:manualLayout>
          </c:layout>
        </c:title>
        <c:numFmt formatCode="0" sourceLinked="0"/>
        <c:tickLblPos val="nextTo"/>
        <c:txPr>
          <a:bodyPr/>
          <a:lstStyle/>
          <a:p>
            <a:pPr>
              <a:defRPr sz="1100" b="1">
                <a:latin typeface="Arial" pitchFamily="34" charset="0"/>
                <a:cs typeface="Arial" pitchFamily="34" charset="0"/>
              </a:defRPr>
            </a:pPr>
            <a:endParaRPr lang="en-US"/>
          </a:p>
        </c:txPr>
        <c:crossAx val="56493952"/>
        <c:crosses val="max"/>
        <c:crossBetween val="between"/>
      </c:valAx>
      <c:catAx>
        <c:axId val="56493952"/>
        <c:scaling>
          <c:orientation val="minMax"/>
        </c:scaling>
        <c:delete val="1"/>
        <c:axPos val="b"/>
        <c:tickLblPos val="none"/>
        <c:crossAx val="56492032"/>
        <c:crosses val="autoZero"/>
        <c:auto val="1"/>
        <c:lblAlgn val="ctr"/>
        <c:lblOffset val="100"/>
      </c:catAx>
      <c:spPr>
        <a:solidFill>
          <a:schemeClr val="accent3">
            <a:lumMod val="20000"/>
            <a:lumOff val="80000"/>
          </a:schemeClr>
        </a:solidFill>
        <a:ln>
          <a:solidFill>
            <a:schemeClr val="bg1">
              <a:lumMod val="50000"/>
            </a:schemeClr>
          </a:solidFill>
        </a:ln>
      </c:spPr>
    </c:plotArea>
    <c:legend>
      <c:legendPos val="r"/>
      <c:layout>
        <c:manualLayout>
          <c:xMode val="edge"/>
          <c:yMode val="edge"/>
          <c:x val="0.102870955359829"/>
          <c:y val="0.72881952070531197"/>
          <c:w val="0.74604941559180349"/>
          <c:h val="0.16536834972779701"/>
        </c:manualLayout>
      </c:layout>
      <c:txPr>
        <a:bodyPr/>
        <a:lstStyle/>
        <a:p>
          <a:pPr>
            <a:defRPr sz="1000" b="1" baseline="0">
              <a:solidFill>
                <a:schemeClr val="tx1"/>
              </a:solidFill>
              <a:latin typeface="Arial" panose="020B0604020202020204" pitchFamily="34" charset="0"/>
              <a:cs typeface="Arial" panose="020B0604020202020204" pitchFamily="34" charset="0"/>
            </a:defRPr>
          </a:pPr>
          <a:endParaRPr lang="en-US"/>
        </a:p>
      </c:txPr>
    </c:legend>
    <c:plotVisOnly val="1"/>
    <c:dispBlanksAs val="gap"/>
  </c:chart>
  <c:spPr>
    <a:solidFill>
      <a:schemeClr val="bg2">
        <a:lumMod val="90000"/>
      </a:schemeClr>
    </a:solidFill>
    <a:ln>
      <a:solidFill>
        <a:schemeClr val="bg1">
          <a:lumMod val="50000"/>
        </a:schemeClr>
      </a:solidFill>
    </a:ln>
  </c:sp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lang val="en-ZA"/>
  <c:chart>
    <c:title>
      <c:tx>
        <c:rich>
          <a:bodyPr/>
          <a:lstStyle/>
          <a:p>
            <a:pPr>
              <a:defRPr sz="1400" u="none">
                <a:latin typeface="Arial Narrow" pitchFamily="34" charset="0"/>
              </a:defRPr>
            </a:pPr>
            <a:r>
              <a:rPr lang="en-US" sz="1400" u="none" dirty="0">
                <a:latin typeface="Arial Narrow" pitchFamily="34" charset="0"/>
              </a:rPr>
              <a:t>Mining investment (GFCF)</a:t>
            </a:r>
          </a:p>
        </c:rich>
      </c:tx>
      <c:layout>
        <c:manualLayout>
          <c:xMode val="edge"/>
          <c:yMode val="edge"/>
          <c:x val="0.30490118577075104"/>
          <c:y val="0"/>
        </c:manualLayout>
      </c:layout>
      <c:overlay val="1"/>
    </c:title>
    <c:plotArea>
      <c:layout>
        <c:manualLayout>
          <c:layoutTarget val="inner"/>
          <c:xMode val="edge"/>
          <c:yMode val="edge"/>
          <c:x val="0.11539020465979971"/>
          <c:y val="9.5430267062314486E-2"/>
          <c:w val="0.75932832859840982"/>
          <c:h val="0.80203743078109302"/>
        </c:manualLayout>
      </c:layout>
      <c:lineChart>
        <c:grouping val="standard"/>
        <c:ser>
          <c:idx val="1"/>
          <c:order val="1"/>
          <c:tx>
            <c:strRef>
              <c:f>SectorGFCF!$F$4</c:f>
              <c:strCache>
                <c:ptCount val="1"/>
                <c:pt idx="0">
                  <c:v>Mining GFCF as % of SA GFCF (Lhs)</c:v>
                </c:pt>
              </c:strCache>
            </c:strRef>
          </c:tx>
          <c:spPr>
            <a:ln w="28575">
              <a:solidFill>
                <a:srgbClr val="C00000"/>
              </a:solidFill>
            </a:ln>
          </c:spPr>
          <c:marker>
            <c:symbol val="none"/>
          </c:marker>
          <c:cat>
            <c:numRef>
              <c:f>SectorGFCF!$B$16:$B$61</c:f>
              <c:numCache>
                <c:formatCode>General</c:formatCode>
                <c:ptCount val="46"/>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numCache>
            </c:numRef>
          </c:cat>
          <c:val>
            <c:numRef>
              <c:f>SectorGFCF!$F$16:$F$61</c:f>
              <c:numCache>
                <c:formatCode>0.00</c:formatCode>
                <c:ptCount val="46"/>
                <c:pt idx="0">
                  <c:v>5.5338345864661651</c:v>
                </c:pt>
                <c:pt idx="1">
                  <c:v>4.8267008985879283</c:v>
                </c:pt>
                <c:pt idx="2">
                  <c:v>4.327666151468315</c:v>
                </c:pt>
                <c:pt idx="3">
                  <c:v>5.0271993997373849</c:v>
                </c:pt>
                <c:pt idx="4">
                  <c:v>6.1280909230532927</c:v>
                </c:pt>
                <c:pt idx="5">
                  <c:v>8.1139848935683325</c:v>
                </c:pt>
                <c:pt idx="6">
                  <c:v>8.6318261890780885</c:v>
                </c:pt>
                <c:pt idx="7">
                  <c:v>7.4725274725274726</c:v>
                </c:pt>
                <c:pt idx="8">
                  <c:v>7.7932370553011641</c:v>
                </c:pt>
                <c:pt idx="9">
                  <c:v>9.6803107260232988</c:v>
                </c:pt>
                <c:pt idx="10">
                  <c:v>10.355194299075833</c:v>
                </c:pt>
                <c:pt idx="11">
                  <c:v>10.073260073260069</c:v>
                </c:pt>
                <c:pt idx="12">
                  <c:v>9.6244987240247912</c:v>
                </c:pt>
                <c:pt idx="13">
                  <c:v>8.9531933669154675</c:v>
                </c:pt>
                <c:pt idx="14">
                  <c:v>9.4895808134913811</c:v>
                </c:pt>
                <c:pt idx="15">
                  <c:v>10.668066837569881</c:v>
                </c:pt>
                <c:pt idx="16">
                  <c:v>12.70703393118267</c:v>
                </c:pt>
                <c:pt idx="17">
                  <c:v>13.13262907474015</c:v>
                </c:pt>
                <c:pt idx="18">
                  <c:v>12.779446849871881</c:v>
                </c:pt>
                <c:pt idx="19">
                  <c:v>11.865750073224104</c:v>
                </c:pt>
                <c:pt idx="20">
                  <c:v>11.58151939569127</c:v>
                </c:pt>
                <c:pt idx="21">
                  <c:v>11.405042326094964</c:v>
                </c:pt>
                <c:pt idx="22">
                  <c:v>9.7187234486562115</c:v>
                </c:pt>
                <c:pt idx="23">
                  <c:v>7.6187867604659134</c:v>
                </c:pt>
                <c:pt idx="24">
                  <c:v>8.3824836895951567</c:v>
                </c:pt>
                <c:pt idx="25">
                  <c:v>7.8436088338631427</c:v>
                </c:pt>
                <c:pt idx="26">
                  <c:v>7.4381907153199069</c:v>
                </c:pt>
                <c:pt idx="27">
                  <c:v>7.9084877305832118</c:v>
                </c:pt>
                <c:pt idx="28">
                  <c:v>8.3128874435620848</c:v>
                </c:pt>
                <c:pt idx="29">
                  <c:v>8.7474381441767814</c:v>
                </c:pt>
                <c:pt idx="30">
                  <c:v>9.4749592296605076</c:v>
                </c:pt>
                <c:pt idx="31">
                  <c:v>9.8793888707421011</c:v>
                </c:pt>
                <c:pt idx="32">
                  <c:v>10.838362641593328</c:v>
                </c:pt>
                <c:pt idx="33">
                  <c:v>10.349872803560549</c:v>
                </c:pt>
                <c:pt idx="34">
                  <c:v>7.4872866711650135</c:v>
                </c:pt>
                <c:pt idx="35">
                  <c:v>6.0315585063297386</c:v>
                </c:pt>
                <c:pt idx="36">
                  <c:v>8.0682552678071229</c:v>
                </c:pt>
                <c:pt idx="37">
                  <c:v>9.3280189554308492</c:v>
                </c:pt>
                <c:pt idx="38">
                  <c:v>10.607597527455273</c:v>
                </c:pt>
                <c:pt idx="39" formatCode="0.0">
                  <c:v>11.975026316744714</c:v>
                </c:pt>
                <c:pt idx="40" formatCode="0.0">
                  <c:v>12.0034754358461</c:v>
                </c:pt>
                <c:pt idx="41" formatCode="0.0">
                  <c:v>11.803131991051449</c:v>
                </c:pt>
                <c:pt idx="42" formatCode="0.0">
                  <c:v>11.412673771607</c:v>
                </c:pt>
                <c:pt idx="43" formatCode="0.0">
                  <c:v>10.77643144865376</c:v>
                </c:pt>
                <c:pt idx="44" formatCode="0.0">
                  <c:v>10.747438409404808</c:v>
                </c:pt>
                <c:pt idx="45" formatCode="0.0">
                  <c:v>10.363570857939514</c:v>
                </c:pt>
              </c:numCache>
            </c:numRef>
          </c:val>
          <c:extLst xmlns:c16r2="http://schemas.microsoft.com/office/drawing/2015/06/chart">
            <c:ext xmlns:c16="http://schemas.microsoft.com/office/drawing/2014/chart" uri="{C3380CC4-5D6E-409C-BE32-E72D297353CC}">
              <c16:uniqueId val="{00000000-AE28-4CB7-A167-99D41E857F3C}"/>
            </c:ext>
          </c:extLst>
        </c:ser>
        <c:dLbls/>
        <c:marker val="1"/>
        <c:axId val="56642944"/>
        <c:axId val="56657024"/>
      </c:lineChart>
      <c:lineChart>
        <c:grouping val="standard"/>
        <c:ser>
          <c:idx val="0"/>
          <c:order val="0"/>
          <c:tx>
            <c:strRef>
              <c:f>SectorGFCF!$E$4</c:f>
              <c:strCache>
                <c:ptCount val="1"/>
                <c:pt idx="0">
                  <c:v>Mining GFCF at 2010 prices (Rhs)</c:v>
                </c:pt>
              </c:strCache>
            </c:strRef>
          </c:tx>
          <c:spPr>
            <a:ln w="28575">
              <a:solidFill>
                <a:srgbClr val="002060"/>
              </a:solidFill>
            </a:ln>
          </c:spPr>
          <c:marker>
            <c:symbol val="none"/>
          </c:marker>
          <c:cat>
            <c:numRef>
              <c:f>SectorGFCF!$B$16:$B$60</c:f>
              <c:numCache>
                <c:formatCode>General</c:formatCode>
                <c:ptCount val="45"/>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numCache>
            </c:numRef>
          </c:cat>
          <c:val>
            <c:numRef>
              <c:f>SectorGFCF!$E$16:$E$61</c:f>
              <c:numCache>
                <c:formatCode>#,##0.00</c:formatCode>
                <c:ptCount val="46"/>
                <c:pt idx="0">
                  <c:v>8.7900000000000009</c:v>
                </c:pt>
                <c:pt idx="1">
                  <c:v>8.6130000000000013</c:v>
                </c:pt>
                <c:pt idx="2">
                  <c:v>8.1389999999999993</c:v>
                </c:pt>
                <c:pt idx="3">
                  <c:v>10.012</c:v>
                </c:pt>
                <c:pt idx="4">
                  <c:v>13.004</c:v>
                </c:pt>
                <c:pt idx="5">
                  <c:v>19.309000000000001</c:v>
                </c:pt>
                <c:pt idx="6">
                  <c:v>20.805</c:v>
                </c:pt>
                <c:pt idx="7">
                  <c:v>17.379000000000001</c:v>
                </c:pt>
                <c:pt idx="8">
                  <c:v>17.048999999999996</c:v>
                </c:pt>
                <c:pt idx="9">
                  <c:v>21.632999999999999</c:v>
                </c:pt>
                <c:pt idx="10">
                  <c:v>27.295000000000002</c:v>
                </c:pt>
                <c:pt idx="11">
                  <c:v>28.798999999999996</c:v>
                </c:pt>
                <c:pt idx="12">
                  <c:v>27.094000000000001</c:v>
                </c:pt>
                <c:pt idx="13">
                  <c:v>24.56</c:v>
                </c:pt>
                <c:pt idx="14">
                  <c:v>25.452999999999996</c:v>
                </c:pt>
                <c:pt idx="15">
                  <c:v>27.367000000000001</c:v>
                </c:pt>
                <c:pt idx="16">
                  <c:v>29.501000000000001</c:v>
                </c:pt>
                <c:pt idx="17">
                  <c:v>29.148</c:v>
                </c:pt>
                <c:pt idx="18">
                  <c:v>31.850999999999999</c:v>
                </c:pt>
                <c:pt idx="19">
                  <c:v>32.855999999999995</c:v>
                </c:pt>
                <c:pt idx="20">
                  <c:v>30.832999999999988</c:v>
                </c:pt>
                <c:pt idx="21">
                  <c:v>28.736000000000001</c:v>
                </c:pt>
                <c:pt idx="22">
                  <c:v>23.361000000000001</c:v>
                </c:pt>
                <c:pt idx="23">
                  <c:v>17.555</c:v>
                </c:pt>
                <c:pt idx="24">
                  <c:v>20.75</c:v>
                </c:pt>
                <c:pt idx="25">
                  <c:v>21.620999999999999</c:v>
                </c:pt>
                <c:pt idx="26">
                  <c:v>23.164000000000001</c:v>
                </c:pt>
                <c:pt idx="27">
                  <c:v>26.315000000000001</c:v>
                </c:pt>
                <c:pt idx="28">
                  <c:v>26.614999999999998</c:v>
                </c:pt>
                <c:pt idx="29">
                  <c:v>25.433</c:v>
                </c:pt>
                <c:pt idx="30">
                  <c:v>28.399000000000001</c:v>
                </c:pt>
                <c:pt idx="31">
                  <c:v>30.658999999999999</c:v>
                </c:pt>
                <c:pt idx="32">
                  <c:v>34.817999999999998</c:v>
                </c:pt>
                <c:pt idx="33">
                  <c:v>36.543000000000006</c:v>
                </c:pt>
                <c:pt idx="34">
                  <c:v>29.515999999999988</c:v>
                </c:pt>
                <c:pt idx="35">
                  <c:v>26.079000000000001</c:v>
                </c:pt>
                <c:pt idx="36">
                  <c:v>38.790000000000006</c:v>
                </c:pt>
                <c:pt idx="37">
                  <c:v>49.643000000000001</c:v>
                </c:pt>
                <c:pt idx="38">
                  <c:v>62.349000000000004</c:v>
                </c:pt>
                <c:pt idx="39" formatCode="General">
                  <c:v>65.98</c:v>
                </c:pt>
                <c:pt idx="40" formatCode="General">
                  <c:v>63.55</c:v>
                </c:pt>
                <c:pt idx="41" formatCode="General">
                  <c:v>65.95</c:v>
                </c:pt>
                <c:pt idx="42" formatCode="General">
                  <c:v>65.430000000000007</c:v>
                </c:pt>
                <c:pt idx="43" formatCode="General">
                  <c:v>66.08</c:v>
                </c:pt>
                <c:pt idx="44" formatCode="General">
                  <c:v>66.92</c:v>
                </c:pt>
                <c:pt idx="45" formatCode="General">
                  <c:v>66.16</c:v>
                </c:pt>
              </c:numCache>
            </c:numRef>
          </c:val>
          <c:extLst xmlns:c16r2="http://schemas.microsoft.com/office/drawing/2015/06/chart">
            <c:ext xmlns:c16="http://schemas.microsoft.com/office/drawing/2014/chart" uri="{C3380CC4-5D6E-409C-BE32-E72D297353CC}">
              <c16:uniqueId val="{00000001-AE28-4CB7-A167-99D41E857F3C}"/>
            </c:ext>
          </c:extLst>
        </c:ser>
        <c:dLbls/>
        <c:marker val="1"/>
        <c:axId val="56665216"/>
        <c:axId val="56658944"/>
      </c:lineChart>
      <c:catAx>
        <c:axId val="56642944"/>
        <c:scaling>
          <c:orientation val="minMax"/>
        </c:scaling>
        <c:axPos val="b"/>
        <c:numFmt formatCode="General" sourceLinked="1"/>
        <c:majorTickMark val="none"/>
        <c:tickLblPos val="nextTo"/>
        <c:txPr>
          <a:bodyPr rot="0"/>
          <a:lstStyle/>
          <a:p>
            <a:pPr>
              <a:defRPr sz="1100" b="1">
                <a:latin typeface="Arial Narrow" pitchFamily="34" charset="0"/>
                <a:cs typeface="Arial" pitchFamily="34" charset="0"/>
              </a:defRPr>
            </a:pPr>
            <a:endParaRPr lang="en-US"/>
          </a:p>
        </c:txPr>
        <c:crossAx val="56657024"/>
        <c:crosses val="autoZero"/>
        <c:auto val="1"/>
        <c:lblAlgn val="ctr"/>
        <c:lblOffset val="100"/>
        <c:tickLblSkip val="5"/>
      </c:catAx>
      <c:valAx>
        <c:axId val="56657024"/>
        <c:scaling>
          <c:orientation val="minMax"/>
          <c:max val="16"/>
        </c:scaling>
        <c:axPos val="l"/>
        <c:title>
          <c:tx>
            <c:rich>
              <a:bodyPr rot="-5400000" vert="horz"/>
              <a:lstStyle/>
              <a:p>
                <a:pPr>
                  <a:defRPr sz="1200">
                    <a:latin typeface="Arial" pitchFamily="34" charset="0"/>
                    <a:cs typeface="Arial" pitchFamily="34" charset="0"/>
                  </a:defRPr>
                </a:pPr>
                <a:r>
                  <a:rPr lang="en-US" sz="1200" dirty="0">
                    <a:latin typeface="Arial" pitchFamily="34" charset="0"/>
                    <a:cs typeface="Arial" pitchFamily="34" charset="0"/>
                  </a:rPr>
                  <a:t>Per cent</a:t>
                </a:r>
              </a:p>
            </c:rich>
          </c:tx>
        </c:title>
        <c:numFmt formatCode="0" sourceLinked="0"/>
        <c:tickLblPos val="nextTo"/>
        <c:txPr>
          <a:bodyPr/>
          <a:lstStyle/>
          <a:p>
            <a:pPr>
              <a:defRPr sz="1100" b="1">
                <a:latin typeface="Arial" pitchFamily="34" charset="0"/>
                <a:cs typeface="Arial" pitchFamily="34" charset="0"/>
              </a:defRPr>
            </a:pPr>
            <a:endParaRPr lang="en-US"/>
          </a:p>
        </c:txPr>
        <c:crossAx val="56642944"/>
        <c:crosses val="autoZero"/>
        <c:crossBetween val="between"/>
      </c:valAx>
      <c:valAx>
        <c:axId val="56658944"/>
        <c:scaling>
          <c:orientation val="minMax"/>
          <c:max val="80"/>
          <c:min val="0"/>
        </c:scaling>
        <c:axPos val="r"/>
        <c:title>
          <c:tx>
            <c:rich>
              <a:bodyPr rot="-5400000" vert="horz"/>
              <a:lstStyle/>
              <a:p>
                <a:pPr>
                  <a:defRPr sz="1200">
                    <a:latin typeface="Arial" panose="020B0604020202020204" pitchFamily="34" charset="0"/>
                    <a:cs typeface="Arial" panose="020B0604020202020204" pitchFamily="34" charset="0"/>
                  </a:defRPr>
                </a:pPr>
                <a:r>
                  <a:rPr lang="en-US" sz="1200" dirty="0">
                    <a:latin typeface="Arial" panose="020B0604020202020204" pitchFamily="34" charset="0"/>
                    <a:cs typeface="Arial" panose="020B0604020202020204" pitchFamily="34" charset="0"/>
                  </a:rPr>
                  <a:t>Rand bn</a:t>
                </a:r>
              </a:p>
            </c:rich>
          </c:tx>
        </c:title>
        <c:numFmt formatCode="#,##0" sourceLinked="0"/>
        <c:tickLblPos val="nextTo"/>
        <c:txPr>
          <a:bodyPr/>
          <a:lstStyle/>
          <a:p>
            <a:pPr>
              <a:defRPr sz="1100" b="1">
                <a:latin typeface="Arial" panose="020B0604020202020204" pitchFamily="34" charset="0"/>
                <a:cs typeface="Arial" panose="020B0604020202020204" pitchFamily="34" charset="0"/>
              </a:defRPr>
            </a:pPr>
            <a:endParaRPr lang="en-US"/>
          </a:p>
        </c:txPr>
        <c:crossAx val="56665216"/>
        <c:crosses val="max"/>
        <c:crossBetween val="between"/>
        <c:majorUnit val="10"/>
      </c:valAx>
      <c:catAx>
        <c:axId val="56665216"/>
        <c:scaling>
          <c:orientation val="minMax"/>
        </c:scaling>
        <c:delete val="1"/>
        <c:axPos val="b"/>
        <c:numFmt formatCode="General" sourceLinked="1"/>
        <c:tickLblPos val="none"/>
        <c:crossAx val="56658944"/>
        <c:crosses val="autoZero"/>
        <c:auto val="1"/>
        <c:lblAlgn val="ctr"/>
        <c:lblOffset val="100"/>
      </c:catAx>
      <c:spPr>
        <a:solidFill>
          <a:schemeClr val="accent3">
            <a:lumMod val="20000"/>
            <a:lumOff val="80000"/>
          </a:schemeClr>
        </a:solidFill>
        <a:ln>
          <a:solidFill>
            <a:schemeClr val="bg1">
              <a:lumMod val="50000"/>
            </a:schemeClr>
          </a:solidFill>
        </a:ln>
      </c:spPr>
    </c:plotArea>
    <c:legend>
      <c:legendPos val="r"/>
      <c:layout>
        <c:manualLayout>
          <c:xMode val="edge"/>
          <c:yMode val="edge"/>
          <c:x val="0.2182873265465253"/>
          <c:y val="0.74710412592229136"/>
          <c:w val="0.6569147363543979"/>
          <c:h val="0.1543975706562177"/>
        </c:manualLayout>
      </c:layout>
      <c:txPr>
        <a:bodyPr/>
        <a:lstStyle/>
        <a:p>
          <a:pPr>
            <a:defRPr sz="900" b="1" baseline="0">
              <a:solidFill>
                <a:schemeClr val="tx1"/>
              </a:solidFill>
              <a:latin typeface="Arial" panose="020B0604020202020204" pitchFamily="34" charset="0"/>
              <a:cs typeface="Arial" panose="020B0604020202020204" pitchFamily="34" charset="0"/>
            </a:defRPr>
          </a:pPr>
          <a:endParaRPr lang="en-US"/>
        </a:p>
      </c:txPr>
    </c:legend>
    <c:plotVisOnly val="1"/>
    <c:dispBlanksAs val="gap"/>
  </c:chart>
  <c:spPr>
    <a:solidFill>
      <a:schemeClr val="bg2">
        <a:lumMod val="90000"/>
      </a:schemeClr>
    </a:solidFill>
    <a:ln w="12700">
      <a:solidFill>
        <a:schemeClr val="bg1">
          <a:lumMod val="50000"/>
        </a:schemeClr>
      </a:solidFill>
    </a:ln>
  </c:sp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lang val="en-ZA"/>
  <c:chart>
    <c:title>
      <c:tx>
        <c:rich>
          <a:bodyPr/>
          <a:lstStyle/>
          <a:p>
            <a:pPr>
              <a:defRPr sz="1400" u="none">
                <a:latin typeface="Arial Narrow" pitchFamily="34" charset="0"/>
              </a:defRPr>
            </a:pPr>
            <a:r>
              <a:rPr lang="en-US" sz="1400" u="none" dirty="0">
                <a:latin typeface="Arial Narrow" pitchFamily="34" charset="0"/>
              </a:rPr>
              <a:t>Mining exports </a:t>
            </a:r>
          </a:p>
        </c:rich>
      </c:tx>
      <c:layout>
        <c:manualLayout>
          <c:xMode val="edge"/>
          <c:yMode val="edge"/>
          <c:x val="0.37077733860342499"/>
          <c:y val="0"/>
        </c:manualLayout>
      </c:layout>
      <c:overlay val="1"/>
    </c:title>
    <c:plotArea>
      <c:layout>
        <c:manualLayout>
          <c:layoutTarget val="inner"/>
          <c:xMode val="edge"/>
          <c:yMode val="edge"/>
          <c:x val="0.13010880735473837"/>
          <c:y val="0.10729970326409503"/>
          <c:w val="0.71472167775009143"/>
          <c:h val="0.79016799457931197"/>
        </c:manualLayout>
      </c:layout>
      <c:lineChart>
        <c:grouping val="standard"/>
        <c:ser>
          <c:idx val="0"/>
          <c:order val="0"/>
          <c:tx>
            <c:strRef>
              <c:f>Export!$B$60</c:f>
              <c:strCache>
                <c:ptCount val="1"/>
                <c:pt idx="0">
                  <c:v>Mining exports as % of SA exports (Lhs)</c:v>
                </c:pt>
              </c:strCache>
            </c:strRef>
          </c:tx>
          <c:spPr>
            <a:ln>
              <a:solidFill>
                <a:srgbClr val="C00000"/>
              </a:solidFill>
            </a:ln>
          </c:spPr>
          <c:marker>
            <c:symbol val="none"/>
          </c:marker>
          <c:cat>
            <c:numRef>
              <c:f>Export!$C$4:$AV$4</c:f>
              <c:numCache>
                <c:formatCode>General</c:formatCode>
                <c:ptCount val="46"/>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numCache>
            </c:numRef>
          </c:cat>
          <c:val>
            <c:numRef>
              <c:f>Export!$C$60:$AV$60</c:f>
              <c:numCache>
                <c:formatCode>0.00</c:formatCode>
                <c:ptCount val="46"/>
                <c:pt idx="0">
                  <c:v>39.336311270357882</c:v>
                </c:pt>
                <c:pt idx="1">
                  <c:v>38.494403422375242</c:v>
                </c:pt>
                <c:pt idx="2">
                  <c:v>36.232429301507118</c:v>
                </c:pt>
                <c:pt idx="3">
                  <c:v>44.245479547088621</c:v>
                </c:pt>
                <c:pt idx="4">
                  <c:v>47.563519577697043</c:v>
                </c:pt>
                <c:pt idx="5">
                  <c:v>45.278500942140212</c:v>
                </c:pt>
                <c:pt idx="6">
                  <c:v>41.618081311660696</c:v>
                </c:pt>
                <c:pt idx="7">
                  <c:v>42.626169500085382</c:v>
                </c:pt>
                <c:pt idx="8">
                  <c:v>46.396297231092866</c:v>
                </c:pt>
                <c:pt idx="9">
                  <c:v>52.385007197994184</c:v>
                </c:pt>
                <c:pt idx="10">
                  <c:v>61.07298335074033</c:v>
                </c:pt>
                <c:pt idx="11">
                  <c:v>56.401220223481197</c:v>
                </c:pt>
                <c:pt idx="12">
                  <c:v>56.545081433187605</c:v>
                </c:pt>
                <c:pt idx="13">
                  <c:v>60.412012646590156</c:v>
                </c:pt>
                <c:pt idx="14">
                  <c:v>59.3682510861602</c:v>
                </c:pt>
                <c:pt idx="15">
                  <c:v>58.022155541791228</c:v>
                </c:pt>
                <c:pt idx="16">
                  <c:v>56.503621380568546</c:v>
                </c:pt>
                <c:pt idx="17">
                  <c:v>56.002840395099042</c:v>
                </c:pt>
                <c:pt idx="18">
                  <c:v>52.265707128106179</c:v>
                </c:pt>
                <c:pt idx="19">
                  <c:v>48.596532228885465</c:v>
                </c:pt>
                <c:pt idx="20">
                  <c:v>43.348155114314523</c:v>
                </c:pt>
                <c:pt idx="21">
                  <c:v>44.212666506337825</c:v>
                </c:pt>
                <c:pt idx="22">
                  <c:v>41.072699497163299</c:v>
                </c:pt>
                <c:pt idx="23">
                  <c:v>42.725550340686659</c:v>
                </c:pt>
                <c:pt idx="24">
                  <c:v>36.47720878232554</c:v>
                </c:pt>
                <c:pt idx="25">
                  <c:v>32.86610152911323</c:v>
                </c:pt>
                <c:pt idx="26">
                  <c:v>33.353683651918466</c:v>
                </c:pt>
                <c:pt idx="27">
                  <c:v>31.103139390345607</c:v>
                </c:pt>
                <c:pt idx="28">
                  <c:v>29.678477169708263</c:v>
                </c:pt>
                <c:pt idx="29">
                  <c:v>27.647115950675573</c:v>
                </c:pt>
                <c:pt idx="30">
                  <c:v>30.865349082327604</c:v>
                </c:pt>
                <c:pt idx="31">
                  <c:v>29.761520570297893</c:v>
                </c:pt>
                <c:pt idx="32">
                  <c:v>28.996023755618399</c:v>
                </c:pt>
                <c:pt idx="33">
                  <c:v>24.186651127115084</c:v>
                </c:pt>
                <c:pt idx="34">
                  <c:v>23.767513018677118</c:v>
                </c:pt>
                <c:pt idx="35">
                  <c:v>24.203869656459023</c:v>
                </c:pt>
                <c:pt idx="36">
                  <c:v>25.621121670149769</c:v>
                </c:pt>
                <c:pt idx="37">
                  <c:v>24.879704967227145</c:v>
                </c:pt>
                <c:pt idx="38">
                  <c:v>28.353374355824283</c:v>
                </c:pt>
                <c:pt idx="39">
                  <c:v>27.900805559943127</c:v>
                </c:pt>
                <c:pt idx="40">
                  <c:v>32.112501181574103</c:v>
                </c:pt>
                <c:pt idx="41">
                  <c:v>33.769784957974018</c:v>
                </c:pt>
                <c:pt idx="42">
                  <c:v>30.921977707916554</c:v>
                </c:pt>
                <c:pt idx="43">
                  <c:v>29.548229211229593</c:v>
                </c:pt>
                <c:pt idx="44">
                  <c:v>26.545313244719676</c:v>
                </c:pt>
                <c:pt idx="45">
                  <c:v>26.148445966749389</c:v>
                </c:pt>
              </c:numCache>
            </c:numRef>
          </c:val>
          <c:extLst xmlns:c16r2="http://schemas.microsoft.com/office/drawing/2015/06/chart">
            <c:ext xmlns:c16="http://schemas.microsoft.com/office/drawing/2014/chart" uri="{C3380CC4-5D6E-409C-BE32-E72D297353CC}">
              <c16:uniqueId val="{00000000-C995-4AF9-BF0D-7046E7DDC481}"/>
            </c:ext>
          </c:extLst>
        </c:ser>
        <c:dLbls/>
        <c:marker val="1"/>
        <c:axId val="56710656"/>
        <c:axId val="56712192"/>
      </c:lineChart>
      <c:lineChart>
        <c:grouping val="standard"/>
        <c:ser>
          <c:idx val="1"/>
          <c:order val="1"/>
          <c:tx>
            <c:strRef>
              <c:f>'Exp-10'!$B$60</c:f>
              <c:strCache>
                <c:ptCount val="1"/>
                <c:pt idx="0">
                  <c:v>Mining exports at 2010 prices (Rhs)</c:v>
                </c:pt>
              </c:strCache>
            </c:strRef>
          </c:tx>
          <c:spPr>
            <a:ln w="28575">
              <a:solidFill>
                <a:srgbClr val="002060"/>
              </a:solidFill>
            </a:ln>
          </c:spPr>
          <c:marker>
            <c:symbol val="none"/>
          </c:marker>
          <c:val>
            <c:numRef>
              <c:f>'Exp-10'!$C$60:$AV$60</c:f>
              <c:numCache>
                <c:formatCode>#,##0.00</c:formatCode>
                <c:ptCount val="46"/>
                <c:pt idx="0">
                  <c:v>275.11027186136215</c:v>
                </c:pt>
                <c:pt idx="1">
                  <c:v>271.67641165204259</c:v>
                </c:pt>
                <c:pt idx="2">
                  <c:v>253.84351682867859</c:v>
                </c:pt>
                <c:pt idx="3">
                  <c:v>248.3635844875044</c:v>
                </c:pt>
                <c:pt idx="4">
                  <c:v>237.09538408764962</c:v>
                </c:pt>
                <c:pt idx="5">
                  <c:v>231.04577369866826</c:v>
                </c:pt>
                <c:pt idx="6">
                  <c:v>242.4603334638646</c:v>
                </c:pt>
                <c:pt idx="7">
                  <c:v>248.67449476143486</c:v>
                </c:pt>
                <c:pt idx="8">
                  <c:v>252.77184343075726</c:v>
                </c:pt>
                <c:pt idx="9">
                  <c:v>266.84625354483558</c:v>
                </c:pt>
                <c:pt idx="10">
                  <c:v>268.66972095400627</c:v>
                </c:pt>
                <c:pt idx="11">
                  <c:v>252.58527848468802</c:v>
                </c:pt>
                <c:pt idx="12">
                  <c:v>249.20109615843512</c:v>
                </c:pt>
                <c:pt idx="13">
                  <c:v>251.391438795548</c:v>
                </c:pt>
                <c:pt idx="14">
                  <c:v>259.12783379270616</c:v>
                </c:pt>
                <c:pt idx="15">
                  <c:v>271.23605349537769</c:v>
                </c:pt>
                <c:pt idx="16">
                  <c:v>257.93705667237958</c:v>
                </c:pt>
                <c:pt idx="17">
                  <c:v>278.20151617296921</c:v>
                </c:pt>
                <c:pt idx="18">
                  <c:v>284.27609722891856</c:v>
                </c:pt>
                <c:pt idx="19">
                  <c:v>280.775049324409</c:v>
                </c:pt>
                <c:pt idx="20">
                  <c:v>263.09134469189303</c:v>
                </c:pt>
                <c:pt idx="21">
                  <c:v>264.87801241959659</c:v>
                </c:pt>
                <c:pt idx="22">
                  <c:v>282.69218120105847</c:v>
                </c:pt>
                <c:pt idx="23">
                  <c:v>315.07133480564755</c:v>
                </c:pt>
                <c:pt idx="24">
                  <c:v>285.37259671851763</c:v>
                </c:pt>
                <c:pt idx="25">
                  <c:v>293.34271950566728</c:v>
                </c:pt>
                <c:pt idx="26">
                  <c:v>303.84309355030331</c:v>
                </c:pt>
                <c:pt idx="27">
                  <c:v>313.14928771791335</c:v>
                </c:pt>
                <c:pt idx="28">
                  <c:v>308.90921502180174</c:v>
                </c:pt>
                <c:pt idx="29">
                  <c:v>291.98351584941059</c:v>
                </c:pt>
                <c:pt idx="30">
                  <c:v>300.48776754302952</c:v>
                </c:pt>
                <c:pt idx="31">
                  <c:v>278.92298648090076</c:v>
                </c:pt>
                <c:pt idx="32">
                  <c:v>274.50657812939983</c:v>
                </c:pt>
                <c:pt idx="33">
                  <c:v>271.72419798402689</c:v>
                </c:pt>
                <c:pt idx="34">
                  <c:v>271.25596553823397</c:v>
                </c:pt>
                <c:pt idx="35">
                  <c:v>270.5801522474402</c:v>
                </c:pt>
                <c:pt idx="36">
                  <c:v>263.28234770721843</c:v>
                </c:pt>
                <c:pt idx="37">
                  <c:v>259.32092692389625</c:v>
                </c:pt>
                <c:pt idx="38">
                  <c:v>247.58600000000001</c:v>
                </c:pt>
                <c:pt idx="39">
                  <c:v>223.41299999999998</c:v>
                </c:pt>
                <c:pt idx="40">
                  <c:v>251.39400000000001</c:v>
                </c:pt>
                <c:pt idx="41">
                  <c:v>240.947</c:v>
                </c:pt>
                <c:pt idx="42">
                  <c:v>226.24199999999999</c:v>
                </c:pt>
                <c:pt idx="43">
                  <c:v>222.167</c:v>
                </c:pt>
                <c:pt idx="44">
                  <c:v>221.74899999999997</c:v>
                </c:pt>
                <c:pt idx="45">
                  <c:v>242.25</c:v>
                </c:pt>
              </c:numCache>
            </c:numRef>
          </c:val>
          <c:extLst xmlns:c16r2="http://schemas.microsoft.com/office/drawing/2015/06/chart">
            <c:ext xmlns:c16="http://schemas.microsoft.com/office/drawing/2014/chart" uri="{C3380CC4-5D6E-409C-BE32-E72D297353CC}">
              <c16:uniqueId val="{00000001-C995-4AF9-BF0D-7046E7DDC481}"/>
            </c:ext>
          </c:extLst>
        </c:ser>
        <c:dLbls/>
        <c:marker val="1"/>
        <c:axId val="56728576"/>
        <c:axId val="56726656"/>
      </c:lineChart>
      <c:catAx>
        <c:axId val="56710656"/>
        <c:scaling>
          <c:orientation val="minMax"/>
        </c:scaling>
        <c:axPos val="b"/>
        <c:numFmt formatCode="General" sourceLinked="1"/>
        <c:majorTickMark val="none"/>
        <c:tickLblPos val="nextTo"/>
        <c:txPr>
          <a:bodyPr rot="0"/>
          <a:lstStyle/>
          <a:p>
            <a:pPr>
              <a:defRPr sz="1100" b="1">
                <a:latin typeface="Arial Narrow" pitchFamily="34" charset="0"/>
                <a:cs typeface="Arial" pitchFamily="34" charset="0"/>
              </a:defRPr>
            </a:pPr>
            <a:endParaRPr lang="en-US"/>
          </a:p>
        </c:txPr>
        <c:crossAx val="56712192"/>
        <c:crosses val="autoZero"/>
        <c:auto val="1"/>
        <c:lblAlgn val="ctr"/>
        <c:lblOffset val="100"/>
        <c:tickLblSkip val="5"/>
      </c:catAx>
      <c:valAx>
        <c:axId val="56712192"/>
        <c:scaling>
          <c:orientation val="minMax"/>
          <c:max val="70"/>
        </c:scaling>
        <c:axPos val="l"/>
        <c:title>
          <c:tx>
            <c:rich>
              <a:bodyPr rot="-5400000" vert="horz"/>
              <a:lstStyle/>
              <a:p>
                <a:pPr>
                  <a:defRPr sz="1200">
                    <a:latin typeface="Arial" pitchFamily="34" charset="0"/>
                    <a:cs typeface="Arial" pitchFamily="34" charset="0"/>
                  </a:defRPr>
                </a:pPr>
                <a:r>
                  <a:rPr lang="en-US" sz="1200" dirty="0">
                    <a:latin typeface="Arial" pitchFamily="34" charset="0"/>
                    <a:cs typeface="Arial" pitchFamily="34" charset="0"/>
                  </a:rPr>
                  <a:t>Per cent</a:t>
                </a:r>
              </a:p>
            </c:rich>
          </c:tx>
        </c:title>
        <c:numFmt formatCode="0" sourceLinked="0"/>
        <c:tickLblPos val="nextTo"/>
        <c:txPr>
          <a:bodyPr/>
          <a:lstStyle/>
          <a:p>
            <a:pPr>
              <a:defRPr sz="1100" b="1">
                <a:latin typeface="Arial" pitchFamily="34" charset="0"/>
                <a:cs typeface="Arial" pitchFamily="34" charset="0"/>
              </a:defRPr>
            </a:pPr>
            <a:endParaRPr lang="en-US"/>
          </a:p>
        </c:txPr>
        <c:crossAx val="56710656"/>
        <c:crosses val="autoZero"/>
        <c:crossBetween val="between"/>
      </c:valAx>
      <c:valAx>
        <c:axId val="56726656"/>
        <c:scaling>
          <c:orientation val="minMax"/>
        </c:scaling>
        <c:axPos val="r"/>
        <c:title>
          <c:tx>
            <c:rich>
              <a:bodyPr rot="-5400000" vert="horz"/>
              <a:lstStyle/>
              <a:p>
                <a:pPr>
                  <a:defRPr sz="1200">
                    <a:latin typeface="Arial" pitchFamily="34" charset="0"/>
                    <a:cs typeface="Arial" pitchFamily="34" charset="0"/>
                  </a:defRPr>
                </a:pPr>
                <a:r>
                  <a:rPr lang="en-US" sz="1200" dirty="0">
                    <a:latin typeface="Arial" pitchFamily="34" charset="0"/>
                    <a:cs typeface="Arial" pitchFamily="34" charset="0"/>
                  </a:rPr>
                  <a:t>Rand bn</a:t>
                </a:r>
              </a:p>
            </c:rich>
          </c:tx>
        </c:title>
        <c:numFmt formatCode="#,##0" sourceLinked="0"/>
        <c:tickLblPos val="nextTo"/>
        <c:txPr>
          <a:bodyPr/>
          <a:lstStyle/>
          <a:p>
            <a:pPr>
              <a:defRPr sz="1100" b="1">
                <a:latin typeface="Arial" pitchFamily="34" charset="0"/>
                <a:cs typeface="Arial" pitchFamily="34" charset="0"/>
              </a:defRPr>
            </a:pPr>
            <a:endParaRPr lang="en-US"/>
          </a:p>
        </c:txPr>
        <c:crossAx val="56728576"/>
        <c:crosses val="max"/>
        <c:crossBetween val="between"/>
      </c:valAx>
      <c:catAx>
        <c:axId val="56728576"/>
        <c:scaling>
          <c:orientation val="minMax"/>
        </c:scaling>
        <c:delete val="1"/>
        <c:axPos val="b"/>
        <c:tickLblPos val="none"/>
        <c:crossAx val="56726656"/>
        <c:crosses val="autoZero"/>
        <c:auto val="1"/>
        <c:lblAlgn val="ctr"/>
        <c:lblOffset val="100"/>
      </c:catAx>
      <c:spPr>
        <a:solidFill>
          <a:schemeClr val="accent3">
            <a:lumMod val="20000"/>
            <a:lumOff val="80000"/>
          </a:schemeClr>
        </a:solidFill>
        <a:ln>
          <a:solidFill>
            <a:schemeClr val="bg1">
              <a:lumMod val="50000"/>
            </a:schemeClr>
          </a:solidFill>
        </a:ln>
      </c:spPr>
    </c:plotArea>
    <c:legend>
      <c:legendPos val="r"/>
      <c:layout>
        <c:manualLayout>
          <c:xMode val="edge"/>
          <c:yMode val="edge"/>
          <c:x val="0.17395786016282894"/>
          <c:y val="0.73889153959361009"/>
          <c:w val="0.60411212432438"/>
          <c:h val="0.13275557888559636"/>
        </c:manualLayout>
      </c:layout>
      <c:txPr>
        <a:bodyPr/>
        <a:lstStyle/>
        <a:p>
          <a:pPr>
            <a:defRPr sz="1050" b="1" baseline="0">
              <a:solidFill>
                <a:schemeClr val="tx1"/>
              </a:solidFill>
              <a:latin typeface="Arial Narrow" pitchFamily="34" charset="0"/>
            </a:defRPr>
          </a:pPr>
          <a:endParaRPr lang="en-US"/>
        </a:p>
      </c:txPr>
    </c:legend>
    <c:plotVisOnly val="1"/>
    <c:dispBlanksAs val="gap"/>
  </c:chart>
  <c:spPr>
    <a:solidFill>
      <a:schemeClr val="bg2">
        <a:lumMod val="90000"/>
      </a:schemeClr>
    </a:solidFill>
    <a:ln>
      <a:solidFill>
        <a:schemeClr val="bg1">
          <a:lumMod val="50000"/>
        </a:schemeClr>
      </a:solidFill>
    </a:ln>
  </c:spPr>
  <c:externalData r:id="rId1"/>
</c:chartSpace>
</file>

<file path=ppt/charts/chart9.xml><?xml version="1.0" encoding="utf-8"?>
<c:chartSpace xmlns:c="http://schemas.openxmlformats.org/drawingml/2006/chart" xmlns:a="http://schemas.openxmlformats.org/drawingml/2006/main" xmlns:r="http://schemas.openxmlformats.org/officeDocument/2006/relationships">
  <c:lang val="en-ZA"/>
  <c:chart>
    <c:title>
      <c:tx>
        <c:rich>
          <a:bodyPr/>
          <a:lstStyle/>
          <a:p>
            <a:pPr>
              <a:defRPr sz="1400" u="none">
                <a:latin typeface="Arial Narrow" pitchFamily="34" charset="0"/>
              </a:defRPr>
            </a:pPr>
            <a:r>
              <a:rPr lang="en-US" sz="1400" u="none" dirty="0">
                <a:latin typeface="Arial Narrow" pitchFamily="34" charset="0"/>
              </a:rPr>
              <a:t>Manufacturing GDP</a:t>
            </a:r>
          </a:p>
        </c:rich>
      </c:tx>
      <c:layout>
        <c:manualLayout>
          <c:xMode val="edge"/>
          <c:yMode val="edge"/>
          <c:x val="0.32598155467720707"/>
          <c:y val="0"/>
        </c:manualLayout>
      </c:layout>
      <c:overlay val="1"/>
    </c:title>
    <c:plotArea>
      <c:layout>
        <c:manualLayout>
          <c:layoutTarget val="inner"/>
          <c:xMode val="edge"/>
          <c:yMode val="edge"/>
          <c:x val="0.13159573178737721"/>
          <c:y val="9.5430267062314486E-2"/>
          <c:w val="0.7034744015372838"/>
          <c:h val="0.80203743078109302"/>
        </c:manualLayout>
      </c:layout>
      <c:lineChart>
        <c:grouping val="standard"/>
        <c:ser>
          <c:idx val="1"/>
          <c:order val="1"/>
          <c:tx>
            <c:strRef>
              <c:f>SectorGDP!$H$4</c:f>
              <c:strCache>
                <c:ptCount val="1"/>
                <c:pt idx="0">
                  <c:v>Manufacturing GDP as % of SA GDP (Lhs)</c:v>
                </c:pt>
              </c:strCache>
            </c:strRef>
          </c:tx>
          <c:spPr>
            <a:ln w="28575">
              <a:solidFill>
                <a:srgbClr val="C00000"/>
              </a:solidFill>
            </a:ln>
          </c:spPr>
          <c:marker>
            <c:symbol val="none"/>
          </c:marker>
          <c:cat>
            <c:numRef>
              <c:f>SectorGDP!$B$5:$B$50</c:f>
              <c:numCache>
                <c:formatCode>General</c:formatCode>
                <c:ptCount val="46"/>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numCache>
            </c:numRef>
          </c:cat>
          <c:val>
            <c:numRef>
              <c:f>SectorGDP!$H$5:$H$50</c:f>
              <c:numCache>
                <c:formatCode>0.00</c:formatCode>
                <c:ptCount val="46"/>
                <c:pt idx="0">
                  <c:v>22.995559144125913</c:v>
                </c:pt>
                <c:pt idx="1">
                  <c:v>22.216536296512896</c:v>
                </c:pt>
                <c:pt idx="2">
                  <c:v>21.503293297171616</c:v>
                </c:pt>
                <c:pt idx="3">
                  <c:v>21.665714137268136</c:v>
                </c:pt>
                <c:pt idx="4">
                  <c:v>20.96767413510446</c:v>
                </c:pt>
                <c:pt idx="5">
                  <c:v>22.808262672294649</c:v>
                </c:pt>
                <c:pt idx="6">
                  <c:v>23.111096376355128</c:v>
                </c:pt>
                <c:pt idx="7">
                  <c:v>21.314136283026237</c:v>
                </c:pt>
                <c:pt idx="8">
                  <c:v>21.048346857848156</c:v>
                </c:pt>
                <c:pt idx="9">
                  <c:v>21.907341348482849</c:v>
                </c:pt>
                <c:pt idx="10">
                  <c:v>21.764415968457371</c:v>
                </c:pt>
                <c:pt idx="11">
                  <c:v>24.089572173517656</c:v>
                </c:pt>
                <c:pt idx="12">
                  <c:v>23.790506617982647</c:v>
                </c:pt>
                <c:pt idx="13">
                  <c:v>23.565901740675738</c:v>
                </c:pt>
                <c:pt idx="14">
                  <c:v>23.101265822784814</c:v>
                </c:pt>
                <c:pt idx="15">
                  <c:v>21.872657942201098</c:v>
                </c:pt>
                <c:pt idx="16">
                  <c:v>21.988364976751015</c:v>
                </c:pt>
                <c:pt idx="17">
                  <c:v>22.448660606934983</c:v>
                </c:pt>
                <c:pt idx="18">
                  <c:v>22.997582024017888</c:v>
                </c:pt>
                <c:pt idx="19">
                  <c:v>23.567038489617818</c:v>
                </c:pt>
                <c:pt idx="20">
                  <c:v>23.721475105212527</c:v>
                </c:pt>
                <c:pt idx="21">
                  <c:v>22.973679512356846</c:v>
                </c:pt>
                <c:pt idx="22">
                  <c:v>21.964388314951048</c:v>
                </c:pt>
                <c:pt idx="23">
                  <c:v>21.262509508341275</c:v>
                </c:pt>
                <c:pt idx="24">
                  <c:v>21.049178884339355</c:v>
                </c:pt>
                <c:pt idx="25">
                  <c:v>21.354364455053446</c:v>
                </c:pt>
                <c:pt idx="26">
                  <c:v>20.36136444452843</c:v>
                </c:pt>
                <c:pt idx="27">
                  <c:v>20.079310655119659</c:v>
                </c:pt>
                <c:pt idx="28">
                  <c:v>19.601560564062083</c:v>
                </c:pt>
                <c:pt idx="29">
                  <c:v>18.737984296190643</c:v>
                </c:pt>
                <c:pt idx="30">
                  <c:v>19.173834697365709</c:v>
                </c:pt>
                <c:pt idx="31">
                  <c:v>19.262284775428768</c:v>
                </c:pt>
                <c:pt idx="32">
                  <c:v>19.374102867585947</c:v>
                </c:pt>
                <c:pt idx="33">
                  <c:v>18.976331101417681</c:v>
                </c:pt>
                <c:pt idx="34">
                  <c:v>18.61751567251023</c:v>
                </c:pt>
                <c:pt idx="35">
                  <c:v>18.139662777805381</c:v>
                </c:pt>
                <c:pt idx="36">
                  <c:v>16.427082591198136</c:v>
                </c:pt>
                <c:pt idx="37">
                  <c:v>16.076155488100913</c:v>
                </c:pt>
                <c:pt idx="38">
                  <c:v>15.4</c:v>
                </c:pt>
                <c:pt idx="39">
                  <c:v>13.97</c:v>
                </c:pt>
                <c:pt idx="40">
                  <c:v>14.377520181493148</c:v>
                </c:pt>
                <c:pt idx="41">
                  <c:v>14.34</c:v>
                </c:pt>
                <c:pt idx="42">
                  <c:v>14.33</c:v>
                </c:pt>
                <c:pt idx="43">
                  <c:v>14.11</c:v>
                </c:pt>
                <c:pt idx="44">
                  <c:v>13.88</c:v>
                </c:pt>
                <c:pt idx="45">
                  <c:v>13.67</c:v>
                </c:pt>
              </c:numCache>
            </c:numRef>
          </c:val>
          <c:extLst xmlns:c16r2="http://schemas.microsoft.com/office/drawing/2015/06/chart">
            <c:ext xmlns:c16="http://schemas.microsoft.com/office/drawing/2014/chart" uri="{C3380CC4-5D6E-409C-BE32-E72D297353CC}">
              <c16:uniqueId val="{00000000-B410-41CF-860E-1CB19B282F2B}"/>
            </c:ext>
          </c:extLst>
        </c:ser>
        <c:dLbls/>
        <c:marker val="1"/>
        <c:axId val="56611584"/>
        <c:axId val="56613120"/>
      </c:lineChart>
      <c:lineChart>
        <c:grouping val="standard"/>
        <c:ser>
          <c:idx val="0"/>
          <c:order val="0"/>
          <c:tx>
            <c:strRef>
              <c:f>SectorGDP!$G$4</c:f>
              <c:strCache>
                <c:ptCount val="1"/>
                <c:pt idx="0">
                  <c:v>Manufacturing GDP at 2010 prices (Rhs)</c:v>
                </c:pt>
              </c:strCache>
            </c:strRef>
          </c:tx>
          <c:spPr>
            <a:ln w="28575">
              <a:solidFill>
                <a:srgbClr val="002060"/>
              </a:solidFill>
            </a:ln>
          </c:spPr>
          <c:marker>
            <c:symbol val="none"/>
          </c:marker>
          <c:cat>
            <c:numRef>
              <c:f>SectorGDP!$B$5:$B$49</c:f>
              <c:numCache>
                <c:formatCode>General</c:formatCode>
                <c:ptCount val="45"/>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numCache>
            </c:numRef>
          </c:cat>
          <c:val>
            <c:numRef>
              <c:f>SectorGDP!$G$5:$G$50</c:f>
              <c:numCache>
                <c:formatCode>#,##0.00</c:formatCode>
                <c:ptCount val="46"/>
                <c:pt idx="0">
                  <c:v>132.46100000000001</c:v>
                </c:pt>
                <c:pt idx="1">
                  <c:v>140.88100000000003</c:v>
                </c:pt>
                <c:pt idx="2">
                  <c:v>146.22999999999999</c:v>
                </c:pt>
                <c:pt idx="3">
                  <c:v>159.797</c:v>
                </c:pt>
                <c:pt idx="4">
                  <c:v>170.16200000000001</c:v>
                </c:pt>
                <c:pt idx="5">
                  <c:v>176.70899999999997</c:v>
                </c:pt>
                <c:pt idx="6">
                  <c:v>181.13899999999998</c:v>
                </c:pt>
                <c:pt idx="7">
                  <c:v>175.07299999999998</c:v>
                </c:pt>
                <c:pt idx="8">
                  <c:v>187.77599999999998</c:v>
                </c:pt>
                <c:pt idx="9">
                  <c:v>203.28</c:v>
                </c:pt>
                <c:pt idx="10">
                  <c:v>219.91499999999999</c:v>
                </c:pt>
                <c:pt idx="11">
                  <c:v>240.185</c:v>
                </c:pt>
                <c:pt idx="12">
                  <c:v>227.64499999999998</c:v>
                </c:pt>
                <c:pt idx="13">
                  <c:v>223.554</c:v>
                </c:pt>
                <c:pt idx="14">
                  <c:v>238.39600000000002</c:v>
                </c:pt>
                <c:pt idx="15">
                  <c:v>230.553</c:v>
                </c:pt>
                <c:pt idx="16">
                  <c:v>230.17599999999999</c:v>
                </c:pt>
                <c:pt idx="17">
                  <c:v>235.25200000000001</c:v>
                </c:pt>
                <c:pt idx="18">
                  <c:v>250.559</c:v>
                </c:pt>
                <c:pt idx="19">
                  <c:v>255.23999999999998</c:v>
                </c:pt>
                <c:pt idx="20">
                  <c:v>249.50399999999999</c:v>
                </c:pt>
                <c:pt idx="21">
                  <c:v>238.10599999999999</c:v>
                </c:pt>
                <c:pt idx="22">
                  <c:v>230.297</c:v>
                </c:pt>
                <c:pt idx="23">
                  <c:v>229.87800000000001</c:v>
                </c:pt>
                <c:pt idx="24">
                  <c:v>236.01399999999998</c:v>
                </c:pt>
                <c:pt idx="25">
                  <c:v>251.33800000000002</c:v>
                </c:pt>
                <c:pt idx="26">
                  <c:v>254.81300000000002</c:v>
                </c:pt>
                <c:pt idx="27">
                  <c:v>261.71099999999996</c:v>
                </c:pt>
                <c:pt idx="28">
                  <c:v>261.07599999999996</c:v>
                </c:pt>
                <c:pt idx="29">
                  <c:v>262.58</c:v>
                </c:pt>
                <c:pt idx="30">
                  <c:v>283.858</c:v>
                </c:pt>
                <c:pt idx="31">
                  <c:v>292.82299999999987</c:v>
                </c:pt>
                <c:pt idx="32">
                  <c:v>301.02699999999953</c:v>
                </c:pt>
                <c:pt idx="33">
                  <c:v>296.49899999999997</c:v>
                </c:pt>
                <c:pt idx="34">
                  <c:v>311.01099999999997</c:v>
                </c:pt>
                <c:pt idx="35">
                  <c:v>330.30700000000002</c:v>
                </c:pt>
                <c:pt idx="36">
                  <c:v>351.572</c:v>
                </c:pt>
                <c:pt idx="37">
                  <c:v>370.38900000000001</c:v>
                </c:pt>
                <c:pt idx="38">
                  <c:v>378.964</c:v>
                </c:pt>
                <c:pt idx="39">
                  <c:v>338.69200000000001</c:v>
                </c:pt>
                <c:pt idx="40">
                  <c:v>358.69900000000001</c:v>
                </c:pt>
                <c:pt idx="41">
                  <c:v>369.26099999999997</c:v>
                </c:pt>
                <c:pt idx="42">
                  <c:v>377.33</c:v>
                </c:pt>
                <c:pt idx="43">
                  <c:v>380.42999999999955</c:v>
                </c:pt>
                <c:pt idx="44">
                  <c:v>380.84000000000003</c:v>
                </c:pt>
                <c:pt idx="45">
                  <c:v>379.52</c:v>
                </c:pt>
              </c:numCache>
            </c:numRef>
          </c:val>
          <c:extLst xmlns:c16r2="http://schemas.microsoft.com/office/drawing/2015/06/chart">
            <c:ext xmlns:c16="http://schemas.microsoft.com/office/drawing/2014/chart" uri="{C3380CC4-5D6E-409C-BE32-E72D297353CC}">
              <c16:uniqueId val="{00000001-B410-41CF-860E-1CB19B282F2B}"/>
            </c:ext>
          </c:extLst>
        </c:ser>
        <c:dLbls/>
        <c:marker val="1"/>
        <c:axId val="56621312"/>
        <c:axId val="56619392"/>
      </c:lineChart>
      <c:catAx>
        <c:axId val="56611584"/>
        <c:scaling>
          <c:orientation val="minMax"/>
        </c:scaling>
        <c:axPos val="b"/>
        <c:numFmt formatCode="General" sourceLinked="1"/>
        <c:majorTickMark val="none"/>
        <c:tickLblPos val="nextTo"/>
        <c:txPr>
          <a:bodyPr rot="0"/>
          <a:lstStyle/>
          <a:p>
            <a:pPr>
              <a:defRPr sz="1100" b="1">
                <a:latin typeface="Arial Narrow" pitchFamily="34" charset="0"/>
                <a:cs typeface="Arial" pitchFamily="34" charset="0"/>
              </a:defRPr>
            </a:pPr>
            <a:endParaRPr lang="en-US"/>
          </a:p>
        </c:txPr>
        <c:crossAx val="56613120"/>
        <c:crosses val="autoZero"/>
        <c:auto val="1"/>
        <c:lblAlgn val="ctr"/>
        <c:lblOffset val="100"/>
        <c:tickLblSkip val="5"/>
      </c:catAx>
      <c:valAx>
        <c:axId val="56613120"/>
        <c:scaling>
          <c:orientation val="minMax"/>
          <c:max val="26"/>
          <c:min val="12"/>
        </c:scaling>
        <c:axPos val="l"/>
        <c:title>
          <c:tx>
            <c:rich>
              <a:bodyPr rot="-5400000" vert="horz"/>
              <a:lstStyle/>
              <a:p>
                <a:pPr>
                  <a:defRPr sz="1200">
                    <a:latin typeface="Arial" pitchFamily="34" charset="0"/>
                    <a:cs typeface="Arial" pitchFamily="34" charset="0"/>
                  </a:defRPr>
                </a:pPr>
                <a:r>
                  <a:rPr lang="en-US" sz="1200" dirty="0">
                    <a:latin typeface="Arial" pitchFamily="34" charset="0"/>
                    <a:cs typeface="Arial" pitchFamily="34" charset="0"/>
                  </a:rPr>
                  <a:t>Per cent</a:t>
                </a:r>
              </a:p>
            </c:rich>
          </c:tx>
        </c:title>
        <c:numFmt formatCode="0" sourceLinked="0"/>
        <c:tickLblPos val="nextTo"/>
        <c:txPr>
          <a:bodyPr/>
          <a:lstStyle/>
          <a:p>
            <a:pPr>
              <a:defRPr sz="1100" b="1">
                <a:latin typeface="Arial" pitchFamily="34" charset="0"/>
                <a:cs typeface="Arial" pitchFamily="34" charset="0"/>
              </a:defRPr>
            </a:pPr>
            <a:endParaRPr lang="en-US"/>
          </a:p>
        </c:txPr>
        <c:crossAx val="56611584"/>
        <c:crosses val="autoZero"/>
        <c:crossBetween val="between"/>
        <c:majorUnit val="2"/>
      </c:valAx>
      <c:valAx>
        <c:axId val="56619392"/>
        <c:scaling>
          <c:orientation val="minMax"/>
          <c:max val="400"/>
          <c:min val="50"/>
        </c:scaling>
        <c:axPos val="r"/>
        <c:title>
          <c:tx>
            <c:rich>
              <a:bodyPr rot="-5400000" vert="horz"/>
              <a:lstStyle/>
              <a:p>
                <a:pPr>
                  <a:defRPr sz="1200">
                    <a:latin typeface="Arial" panose="020B0604020202020204" pitchFamily="34" charset="0"/>
                    <a:cs typeface="Arial" panose="020B0604020202020204" pitchFamily="34" charset="0"/>
                  </a:defRPr>
                </a:pPr>
                <a:r>
                  <a:rPr lang="en-US" sz="1200" dirty="0">
                    <a:latin typeface="Arial" panose="020B0604020202020204" pitchFamily="34" charset="0"/>
                    <a:cs typeface="Arial" panose="020B0604020202020204" pitchFamily="34" charset="0"/>
                  </a:rPr>
                  <a:t>Rand bn</a:t>
                </a:r>
              </a:p>
            </c:rich>
          </c:tx>
          <c:layout>
            <c:manualLayout>
              <c:xMode val="edge"/>
              <c:yMode val="edge"/>
              <c:x val="0.93737332523677364"/>
              <c:y val="0.4054904127975193"/>
            </c:manualLayout>
          </c:layout>
        </c:title>
        <c:numFmt formatCode="#,##0" sourceLinked="0"/>
        <c:tickLblPos val="nextTo"/>
        <c:txPr>
          <a:bodyPr/>
          <a:lstStyle/>
          <a:p>
            <a:pPr>
              <a:defRPr sz="1100" b="1">
                <a:latin typeface="Arial" panose="020B0604020202020204" pitchFamily="34" charset="0"/>
                <a:cs typeface="Arial" panose="020B0604020202020204" pitchFamily="34" charset="0"/>
              </a:defRPr>
            </a:pPr>
            <a:endParaRPr lang="en-US"/>
          </a:p>
        </c:txPr>
        <c:crossAx val="56621312"/>
        <c:crosses val="max"/>
        <c:crossBetween val="between"/>
        <c:majorUnit val="50"/>
      </c:valAx>
      <c:catAx>
        <c:axId val="56621312"/>
        <c:scaling>
          <c:orientation val="minMax"/>
        </c:scaling>
        <c:delete val="1"/>
        <c:axPos val="b"/>
        <c:numFmt formatCode="General" sourceLinked="1"/>
        <c:tickLblPos val="none"/>
        <c:crossAx val="56619392"/>
        <c:crosses val="autoZero"/>
        <c:auto val="1"/>
        <c:lblAlgn val="ctr"/>
        <c:lblOffset val="100"/>
      </c:catAx>
      <c:spPr>
        <a:solidFill>
          <a:schemeClr val="accent3">
            <a:lumMod val="20000"/>
            <a:lumOff val="80000"/>
          </a:schemeClr>
        </a:solidFill>
        <a:ln>
          <a:solidFill>
            <a:schemeClr val="bg1">
              <a:lumMod val="50000"/>
            </a:schemeClr>
          </a:solidFill>
        </a:ln>
      </c:spPr>
    </c:plotArea>
    <c:legend>
      <c:legendPos val="b"/>
      <c:layout>
        <c:manualLayout>
          <c:xMode val="edge"/>
          <c:yMode val="edge"/>
          <c:x val="0.13342720879613623"/>
          <c:y val="0.7527595181232718"/>
          <c:w val="0.69266251957066971"/>
          <c:h val="0.12828374185340549"/>
        </c:manualLayout>
      </c:layout>
      <c:txPr>
        <a:bodyPr/>
        <a:lstStyle/>
        <a:p>
          <a:pPr>
            <a:defRPr b="1"/>
          </a:pPr>
          <a:endParaRPr lang="en-US"/>
        </a:p>
      </c:txPr>
    </c:legend>
    <c:plotVisOnly val="1"/>
    <c:dispBlanksAs val="gap"/>
  </c:chart>
  <c:spPr>
    <a:solidFill>
      <a:schemeClr val="bg2">
        <a:lumMod val="90000"/>
      </a:schemeClr>
    </a:solidFill>
    <a:ln w="12700">
      <a:solidFill>
        <a:schemeClr val="bg1">
          <a:lumMod val="50000"/>
        </a:schemeClr>
      </a:solidFill>
    </a:ln>
  </c:spPr>
  <c:externalData r:id="rId1"/>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AC6D1A3-81F3-428A-9BDD-ECB54489ACAC}"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78034C27-F63C-4C30-9AB8-CEDB6C554066}">
      <dgm:prSet phldrT="[Text]"/>
      <dgm:spPr/>
      <dgm:t>
        <a:bodyPr/>
        <a:lstStyle/>
        <a:p>
          <a:r>
            <a:rPr lang="en-GB" b="1" dirty="0">
              <a:solidFill>
                <a:schemeClr val="bg1"/>
              </a:solidFill>
            </a:rPr>
            <a:t>Economic restructuring</a:t>
          </a:r>
          <a:endParaRPr lang="en-US" b="1" dirty="0">
            <a:solidFill>
              <a:schemeClr val="bg1"/>
            </a:solidFill>
          </a:endParaRPr>
        </a:p>
      </dgm:t>
    </dgm:pt>
    <dgm:pt modelId="{5F61476E-A831-49C8-B6DB-46911EC2768A}" type="parTrans" cxnId="{222AEAEE-9F1C-48B3-9A47-0CB58F2FEC2A}">
      <dgm:prSet/>
      <dgm:spPr/>
      <dgm:t>
        <a:bodyPr/>
        <a:lstStyle/>
        <a:p>
          <a:endParaRPr lang="en-US" b="1">
            <a:solidFill>
              <a:schemeClr val="bg1"/>
            </a:solidFill>
          </a:endParaRPr>
        </a:p>
      </dgm:t>
    </dgm:pt>
    <dgm:pt modelId="{4D5303D6-8E3B-4E8E-9321-97FA30E53988}" type="sibTrans" cxnId="{222AEAEE-9F1C-48B3-9A47-0CB58F2FEC2A}">
      <dgm:prSet/>
      <dgm:spPr/>
      <dgm:t>
        <a:bodyPr/>
        <a:lstStyle/>
        <a:p>
          <a:endParaRPr lang="en-US" b="1">
            <a:solidFill>
              <a:schemeClr val="bg1"/>
            </a:solidFill>
          </a:endParaRPr>
        </a:p>
      </dgm:t>
    </dgm:pt>
    <dgm:pt modelId="{25450F2E-79BC-450A-8E03-36EF6CE20968}">
      <dgm:prSet phldrT="[Text]"/>
      <dgm:spPr/>
      <dgm:t>
        <a:bodyPr/>
        <a:lstStyle/>
        <a:p>
          <a:pPr>
            <a:lnSpc>
              <a:spcPct val="100000"/>
            </a:lnSpc>
            <a:spcBef>
              <a:spcPts val="1800"/>
            </a:spcBef>
            <a:spcAft>
              <a:spcPts val="0"/>
            </a:spcAft>
          </a:pPr>
          <a:r>
            <a:rPr lang="en-ZA" b="0" dirty="0">
              <a:solidFill>
                <a:schemeClr val="tx1"/>
              </a:solidFill>
              <a:latin typeface="Calibri" panose="020F0502020204030204" pitchFamily="34" charset="0"/>
              <a:cs typeface="Calibri" panose="020F0502020204030204" pitchFamily="34" charset="0"/>
            </a:rPr>
            <a:t>IPAP supports radical economic transformation by an on-going effort to  </a:t>
          </a:r>
          <a:r>
            <a:rPr lang="en-US" b="0" dirty="0">
              <a:solidFill>
                <a:schemeClr val="tx1"/>
              </a:solidFill>
              <a:latin typeface="Calibri" panose="020F0502020204030204" pitchFamily="34" charset="0"/>
              <a:cs typeface="Calibri" panose="020F0502020204030204" pitchFamily="34" charset="0"/>
            </a:rPr>
            <a:t>fundamentally change the structure of the economy </a:t>
          </a:r>
          <a:endParaRPr lang="en-US" b="0" dirty="0">
            <a:solidFill>
              <a:schemeClr val="tx1"/>
            </a:solidFill>
          </a:endParaRPr>
        </a:p>
      </dgm:t>
    </dgm:pt>
    <dgm:pt modelId="{32F8ACA8-24C2-44CD-81E9-62AD3C10B6C2}" type="parTrans" cxnId="{2D6DD017-0D0D-4F77-AF80-0AE91F48F733}">
      <dgm:prSet/>
      <dgm:spPr/>
      <dgm:t>
        <a:bodyPr/>
        <a:lstStyle/>
        <a:p>
          <a:endParaRPr lang="en-US" b="1">
            <a:solidFill>
              <a:schemeClr val="bg1"/>
            </a:solidFill>
          </a:endParaRPr>
        </a:p>
      </dgm:t>
    </dgm:pt>
    <dgm:pt modelId="{7E2C4B82-D5D3-423E-8A7B-15DC520E19A8}" type="sibTrans" cxnId="{2D6DD017-0D0D-4F77-AF80-0AE91F48F733}">
      <dgm:prSet/>
      <dgm:spPr/>
      <dgm:t>
        <a:bodyPr/>
        <a:lstStyle/>
        <a:p>
          <a:endParaRPr lang="en-US" b="1">
            <a:solidFill>
              <a:schemeClr val="bg1"/>
            </a:solidFill>
          </a:endParaRPr>
        </a:p>
      </dgm:t>
    </dgm:pt>
    <dgm:pt modelId="{08F30713-154E-43A9-B3FE-94EB9F4FA09C}">
      <dgm:prSet phldrT="[Text]"/>
      <dgm:spPr/>
      <dgm:t>
        <a:bodyPr/>
        <a:lstStyle/>
        <a:p>
          <a:r>
            <a:rPr lang="en-GB" b="1" dirty="0">
              <a:solidFill>
                <a:schemeClr val="bg1"/>
              </a:solidFill>
            </a:rPr>
            <a:t>Employment &amp; integration</a:t>
          </a:r>
          <a:endParaRPr lang="en-US" b="1" dirty="0">
            <a:solidFill>
              <a:schemeClr val="bg1"/>
            </a:solidFill>
          </a:endParaRPr>
        </a:p>
      </dgm:t>
    </dgm:pt>
    <dgm:pt modelId="{E82ED885-DA83-46EE-A718-3EA34525778B}" type="parTrans" cxnId="{9209EBA3-BAF7-4C0F-AF08-98A19F00E4FA}">
      <dgm:prSet/>
      <dgm:spPr/>
      <dgm:t>
        <a:bodyPr/>
        <a:lstStyle/>
        <a:p>
          <a:endParaRPr lang="en-US" b="1">
            <a:solidFill>
              <a:schemeClr val="bg1"/>
            </a:solidFill>
          </a:endParaRPr>
        </a:p>
      </dgm:t>
    </dgm:pt>
    <dgm:pt modelId="{CF2DB95B-0C6A-41BF-ABC5-738D8ECB3497}" type="sibTrans" cxnId="{9209EBA3-BAF7-4C0F-AF08-98A19F00E4FA}">
      <dgm:prSet/>
      <dgm:spPr/>
      <dgm:t>
        <a:bodyPr/>
        <a:lstStyle/>
        <a:p>
          <a:endParaRPr lang="en-US" b="1">
            <a:solidFill>
              <a:schemeClr val="bg1"/>
            </a:solidFill>
          </a:endParaRPr>
        </a:p>
      </dgm:t>
    </dgm:pt>
    <dgm:pt modelId="{74A717E7-F035-4373-875A-39F187A1E4F7}">
      <dgm:prSet phldrT="[Text]" custT="1"/>
      <dgm:spPr/>
      <dgm:t>
        <a:bodyPr/>
        <a:lstStyle/>
        <a:p>
          <a:pPr marL="0" lvl="1" indent="0" algn="l" defTabSz="889000">
            <a:lnSpc>
              <a:spcPct val="100000"/>
            </a:lnSpc>
            <a:spcBef>
              <a:spcPct val="0"/>
            </a:spcBef>
            <a:spcAft>
              <a:spcPts val="0"/>
            </a:spcAft>
            <a:buNone/>
          </a:pPr>
          <a:r>
            <a:rPr lang="en-ZA" altLang="en-US" sz="2000" b="0" kern="1200" dirty="0">
              <a:solidFill>
                <a:prstClr val="black"/>
              </a:solidFill>
              <a:latin typeface="Calibri" panose="020F0502020204030204" pitchFamily="34" charset="0"/>
              <a:ea typeface="+mn-ea"/>
              <a:cs typeface="Calibri" panose="020F0502020204030204" pitchFamily="34" charset="0"/>
            </a:rPr>
            <a:t>Sustainable job creation is a key priority. Hence:</a:t>
          </a:r>
          <a:endParaRPr lang="en-US" sz="2000" b="0" kern="1200" dirty="0">
            <a:solidFill>
              <a:prstClr val="black"/>
            </a:solidFill>
            <a:latin typeface="Calibri" panose="020F0502020204030204" pitchFamily="34" charset="0"/>
            <a:ea typeface="+mn-ea"/>
            <a:cs typeface="Calibri" panose="020F0502020204030204" pitchFamily="34" charset="0"/>
          </a:endParaRPr>
        </a:p>
      </dgm:t>
    </dgm:pt>
    <dgm:pt modelId="{385E1065-CEAF-429C-92AE-D91BE94269F3}" type="parTrans" cxnId="{16236ACC-FD19-4E28-8BCD-32BC135C40D2}">
      <dgm:prSet/>
      <dgm:spPr/>
      <dgm:t>
        <a:bodyPr/>
        <a:lstStyle/>
        <a:p>
          <a:endParaRPr lang="en-US" b="1">
            <a:solidFill>
              <a:schemeClr val="bg1"/>
            </a:solidFill>
          </a:endParaRPr>
        </a:p>
      </dgm:t>
    </dgm:pt>
    <dgm:pt modelId="{EF3A4C89-2739-4DA1-B64C-4F6A88890D73}" type="sibTrans" cxnId="{16236ACC-FD19-4E28-8BCD-32BC135C40D2}">
      <dgm:prSet/>
      <dgm:spPr/>
      <dgm:t>
        <a:bodyPr/>
        <a:lstStyle/>
        <a:p>
          <a:endParaRPr lang="en-US" b="1">
            <a:solidFill>
              <a:schemeClr val="bg1"/>
            </a:solidFill>
          </a:endParaRPr>
        </a:p>
      </dgm:t>
    </dgm:pt>
    <dgm:pt modelId="{A20E8A90-F32D-4D4E-9E9B-E50B2236A1C2}">
      <dgm:prSet phldrT="[Text]"/>
      <dgm:spPr/>
      <dgm:t>
        <a:bodyPr/>
        <a:lstStyle/>
        <a:p>
          <a:pPr>
            <a:lnSpc>
              <a:spcPct val="100000"/>
            </a:lnSpc>
            <a:spcBef>
              <a:spcPts val="1800"/>
            </a:spcBef>
            <a:spcAft>
              <a:spcPts val="0"/>
            </a:spcAft>
          </a:pPr>
          <a:r>
            <a:rPr lang="en-US" b="0" dirty="0">
              <a:solidFill>
                <a:schemeClr val="tx1"/>
              </a:solidFill>
              <a:latin typeface="Calibri" panose="020F0502020204030204" pitchFamily="34" charset="0"/>
              <a:cs typeface="Calibri" panose="020F0502020204030204" pitchFamily="34" charset="0"/>
            </a:rPr>
            <a:t>The focus is on patterns of ownership, management and control, with a central emphasis on the  manufacturing sector</a:t>
          </a:r>
          <a:endParaRPr lang="en-US" b="0" dirty="0">
            <a:solidFill>
              <a:schemeClr val="tx1"/>
            </a:solidFill>
          </a:endParaRPr>
        </a:p>
      </dgm:t>
    </dgm:pt>
    <dgm:pt modelId="{F19AF2A5-B240-4E49-A0EF-572D67783ECE}" type="sibTrans" cxnId="{67FCEC0B-E8DC-4949-93B4-2C14BA57BC8C}">
      <dgm:prSet/>
      <dgm:spPr/>
      <dgm:t>
        <a:bodyPr/>
        <a:lstStyle/>
        <a:p>
          <a:endParaRPr lang="en-US"/>
        </a:p>
      </dgm:t>
    </dgm:pt>
    <dgm:pt modelId="{7B496EAD-3182-47FF-81B6-47D20CEFB9A6}" type="parTrans" cxnId="{67FCEC0B-E8DC-4949-93B4-2C14BA57BC8C}">
      <dgm:prSet/>
      <dgm:spPr/>
      <dgm:t>
        <a:bodyPr/>
        <a:lstStyle/>
        <a:p>
          <a:endParaRPr lang="en-US"/>
        </a:p>
      </dgm:t>
    </dgm:pt>
    <dgm:pt modelId="{6AA25301-C335-435C-907B-74B7CB2919B5}">
      <dgm:prSet phldrT="[Text]" custT="1"/>
      <dgm:spPr/>
      <dgm:t>
        <a:bodyPr/>
        <a:lstStyle/>
        <a:p>
          <a:pPr marL="228600" lvl="1" indent="-228600" algn="l" defTabSz="889000">
            <a:lnSpc>
              <a:spcPct val="100000"/>
            </a:lnSpc>
            <a:spcBef>
              <a:spcPct val="0"/>
            </a:spcBef>
            <a:spcAft>
              <a:spcPts val="0"/>
            </a:spcAft>
            <a:buChar char="•"/>
          </a:pPr>
          <a:r>
            <a:rPr lang="en-ZA" altLang="en-US" sz="2000" b="0" kern="1200" dirty="0">
              <a:solidFill>
                <a:prstClr val="black"/>
              </a:solidFill>
              <a:latin typeface="Calibri" panose="020F0502020204030204" pitchFamily="34" charset="0"/>
              <a:ea typeface="+mn-ea"/>
              <a:cs typeface="Calibri" panose="020F0502020204030204" pitchFamily="34" charset="0"/>
            </a:rPr>
            <a:t>an ever-stronger focus on labour-intensity in key sectors of the productive economy and</a:t>
          </a:r>
          <a:endParaRPr lang="en-US" sz="2000" b="0" kern="1200" dirty="0">
            <a:solidFill>
              <a:prstClr val="black"/>
            </a:solidFill>
            <a:latin typeface="Calibri" panose="020F0502020204030204" pitchFamily="34" charset="0"/>
            <a:ea typeface="+mn-ea"/>
            <a:cs typeface="Calibri" panose="020F0502020204030204" pitchFamily="34" charset="0"/>
          </a:endParaRPr>
        </a:p>
      </dgm:t>
    </dgm:pt>
    <dgm:pt modelId="{16BEBDDB-0C72-4E4F-8E04-647B905D4EF1}" type="parTrans" cxnId="{619B3B06-5924-4FD7-B6E6-1B768E0D26B5}">
      <dgm:prSet/>
      <dgm:spPr/>
      <dgm:t>
        <a:bodyPr/>
        <a:lstStyle/>
        <a:p>
          <a:endParaRPr lang="en-US"/>
        </a:p>
      </dgm:t>
    </dgm:pt>
    <dgm:pt modelId="{0CD62B4C-4125-4B70-A435-A4A0F7F7E7A7}" type="sibTrans" cxnId="{619B3B06-5924-4FD7-B6E6-1B768E0D26B5}">
      <dgm:prSet/>
      <dgm:spPr/>
      <dgm:t>
        <a:bodyPr/>
        <a:lstStyle/>
        <a:p>
          <a:endParaRPr lang="en-US"/>
        </a:p>
      </dgm:t>
    </dgm:pt>
    <dgm:pt modelId="{5FF58E48-25A2-4974-92D4-6288362713F9}">
      <dgm:prSet phldrT="[Text]" custT="1"/>
      <dgm:spPr/>
      <dgm:t>
        <a:bodyPr/>
        <a:lstStyle/>
        <a:p>
          <a:pPr marL="228600" lvl="1" indent="-228600" algn="l" defTabSz="889000">
            <a:lnSpc>
              <a:spcPct val="100000"/>
            </a:lnSpc>
            <a:spcBef>
              <a:spcPct val="0"/>
            </a:spcBef>
            <a:spcAft>
              <a:spcPts val="0"/>
            </a:spcAft>
            <a:buChar char="•"/>
          </a:pPr>
          <a:r>
            <a:rPr lang="en-ZA" altLang="en-US" sz="2000" b="0" kern="1200" dirty="0">
              <a:solidFill>
                <a:prstClr val="black"/>
              </a:solidFill>
              <a:latin typeface="Calibri" panose="020F0502020204030204" pitchFamily="34" charset="0"/>
              <a:ea typeface="+mn-ea"/>
              <a:cs typeface="Calibri" panose="020F0502020204030204" pitchFamily="34" charset="0"/>
            </a:rPr>
            <a:t>the integration of primary, manufacturing and service value chains across sectors</a:t>
          </a:r>
          <a:endParaRPr lang="en-US" sz="2000" b="0" kern="1200" dirty="0">
            <a:solidFill>
              <a:prstClr val="black"/>
            </a:solidFill>
            <a:latin typeface="Calibri" panose="020F0502020204030204" pitchFamily="34" charset="0"/>
            <a:ea typeface="+mn-ea"/>
            <a:cs typeface="Calibri" panose="020F0502020204030204" pitchFamily="34" charset="0"/>
          </a:endParaRPr>
        </a:p>
      </dgm:t>
    </dgm:pt>
    <dgm:pt modelId="{3DE5B582-5D29-41E2-8420-7D9E94602629}" type="parTrans" cxnId="{483F955A-C0B9-4419-AAB6-8DD8143CB732}">
      <dgm:prSet/>
      <dgm:spPr/>
      <dgm:t>
        <a:bodyPr/>
        <a:lstStyle/>
        <a:p>
          <a:endParaRPr lang="en-US"/>
        </a:p>
      </dgm:t>
    </dgm:pt>
    <dgm:pt modelId="{53271445-971C-4383-B82D-A6FB62554C67}" type="sibTrans" cxnId="{483F955A-C0B9-4419-AAB6-8DD8143CB732}">
      <dgm:prSet/>
      <dgm:spPr/>
      <dgm:t>
        <a:bodyPr/>
        <a:lstStyle/>
        <a:p>
          <a:endParaRPr lang="en-US"/>
        </a:p>
      </dgm:t>
    </dgm:pt>
    <dgm:pt modelId="{0553C386-EC82-4D5F-A2F3-C57A025D9840}" type="pres">
      <dgm:prSet presAssocID="{1AC6D1A3-81F3-428A-9BDD-ECB54489ACAC}" presName="Name0" presStyleCnt="0">
        <dgm:presLayoutVars>
          <dgm:dir/>
          <dgm:animLvl val="lvl"/>
          <dgm:resizeHandles val="exact"/>
        </dgm:presLayoutVars>
      </dgm:prSet>
      <dgm:spPr/>
      <dgm:t>
        <a:bodyPr/>
        <a:lstStyle/>
        <a:p>
          <a:endParaRPr lang="en-US"/>
        </a:p>
      </dgm:t>
    </dgm:pt>
    <dgm:pt modelId="{66A52BC9-A7F7-4174-96F4-5399367AE4F6}" type="pres">
      <dgm:prSet presAssocID="{78034C27-F63C-4C30-9AB8-CEDB6C554066}" presName="composite" presStyleCnt="0"/>
      <dgm:spPr/>
    </dgm:pt>
    <dgm:pt modelId="{C1D3000E-E002-4381-B80E-B161778A85D8}" type="pres">
      <dgm:prSet presAssocID="{78034C27-F63C-4C30-9AB8-CEDB6C554066}" presName="parTx" presStyleLbl="alignNode1" presStyleIdx="0" presStyleCnt="2">
        <dgm:presLayoutVars>
          <dgm:chMax val="0"/>
          <dgm:chPref val="0"/>
          <dgm:bulletEnabled val="1"/>
        </dgm:presLayoutVars>
      </dgm:prSet>
      <dgm:spPr/>
      <dgm:t>
        <a:bodyPr/>
        <a:lstStyle/>
        <a:p>
          <a:endParaRPr lang="en-US"/>
        </a:p>
      </dgm:t>
    </dgm:pt>
    <dgm:pt modelId="{81722A19-B33A-4A8B-A3F9-E7FE0D4765DA}" type="pres">
      <dgm:prSet presAssocID="{78034C27-F63C-4C30-9AB8-CEDB6C554066}" presName="desTx" presStyleLbl="alignAccFollowNode1" presStyleIdx="0" presStyleCnt="2">
        <dgm:presLayoutVars>
          <dgm:bulletEnabled val="1"/>
        </dgm:presLayoutVars>
      </dgm:prSet>
      <dgm:spPr/>
      <dgm:t>
        <a:bodyPr/>
        <a:lstStyle/>
        <a:p>
          <a:endParaRPr lang="en-US"/>
        </a:p>
      </dgm:t>
    </dgm:pt>
    <dgm:pt modelId="{483E92F4-68BC-4DD6-B9BF-0F47093F9D68}" type="pres">
      <dgm:prSet presAssocID="{4D5303D6-8E3B-4E8E-9321-97FA30E53988}" presName="space" presStyleCnt="0"/>
      <dgm:spPr/>
    </dgm:pt>
    <dgm:pt modelId="{07BA0970-F4DA-406F-8C6E-F78FF5B5F081}" type="pres">
      <dgm:prSet presAssocID="{08F30713-154E-43A9-B3FE-94EB9F4FA09C}" presName="composite" presStyleCnt="0"/>
      <dgm:spPr/>
    </dgm:pt>
    <dgm:pt modelId="{08101EAB-D537-4056-99FB-8A3CDCE0702C}" type="pres">
      <dgm:prSet presAssocID="{08F30713-154E-43A9-B3FE-94EB9F4FA09C}" presName="parTx" presStyleLbl="alignNode1" presStyleIdx="1" presStyleCnt="2" custLinFactNeighborX="248">
        <dgm:presLayoutVars>
          <dgm:chMax val="0"/>
          <dgm:chPref val="0"/>
          <dgm:bulletEnabled val="1"/>
        </dgm:presLayoutVars>
      </dgm:prSet>
      <dgm:spPr/>
      <dgm:t>
        <a:bodyPr/>
        <a:lstStyle/>
        <a:p>
          <a:endParaRPr lang="en-US"/>
        </a:p>
      </dgm:t>
    </dgm:pt>
    <dgm:pt modelId="{DA040E90-1BC2-4CCC-99E2-2AA6BF56FF11}" type="pres">
      <dgm:prSet presAssocID="{08F30713-154E-43A9-B3FE-94EB9F4FA09C}" presName="desTx" presStyleLbl="alignAccFollowNode1" presStyleIdx="1" presStyleCnt="2">
        <dgm:presLayoutVars>
          <dgm:bulletEnabled val="1"/>
        </dgm:presLayoutVars>
      </dgm:prSet>
      <dgm:spPr/>
      <dgm:t>
        <a:bodyPr/>
        <a:lstStyle/>
        <a:p>
          <a:endParaRPr lang="en-US"/>
        </a:p>
      </dgm:t>
    </dgm:pt>
  </dgm:ptLst>
  <dgm:cxnLst>
    <dgm:cxn modelId="{8F863A03-36CD-4766-8DF2-71518D7AACE9}" type="presOf" srcId="{6AA25301-C335-435C-907B-74B7CB2919B5}" destId="{DA040E90-1BC2-4CCC-99E2-2AA6BF56FF11}" srcOrd="0" destOrd="1" presId="urn:microsoft.com/office/officeart/2005/8/layout/hList1"/>
    <dgm:cxn modelId="{3B820A25-D0FD-48FD-A7BE-B5AF53AD958F}" type="presOf" srcId="{78034C27-F63C-4C30-9AB8-CEDB6C554066}" destId="{C1D3000E-E002-4381-B80E-B161778A85D8}" srcOrd="0" destOrd="0" presId="urn:microsoft.com/office/officeart/2005/8/layout/hList1"/>
    <dgm:cxn modelId="{222AEAEE-9F1C-48B3-9A47-0CB58F2FEC2A}" srcId="{1AC6D1A3-81F3-428A-9BDD-ECB54489ACAC}" destId="{78034C27-F63C-4C30-9AB8-CEDB6C554066}" srcOrd="0" destOrd="0" parTransId="{5F61476E-A831-49C8-B6DB-46911EC2768A}" sibTransId="{4D5303D6-8E3B-4E8E-9321-97FA30E53988}"/>
    <dgm:cxn modelId="{16236ACC-FD19-4E28-8BCD-32BC135C40D2}" srcId="{08F30713-154E-43A9-B3FE-94EB9F4FA09C}" destId="{74A717E7-F035-4373-875A-39F187A1E4F7}" srcOrd="0" destOrd="0" parTransId="{385E1065-CEAF-429C-92AE-D91BE94269F3}" sibTransId="{EF3A4C89-2739-4DA1-B64C-4F6A88890D73}"/>
    <dgm:cxn modelId="{344DE99A-A8D0-4F0F-B7C5-4FE34B6E66DC}" type="presOf" srcId="{08F30713-154E-43A9-B3FE-94EB9F4FA09C}" destId="{08101EAB-D537-4056-99FB-8A3CDCE0702C}" srcOrd="0" destOrd="0" presId="urn:microsoft.com/office/officeart/2005/8/layout/hList1"/>
    <dgm:cxn modelId="{8090C73E-BE38-4A9A-8B22-716042CC9057}" type="presOf" srcId="{5FF58E48-25A2-4974-92D4-6288362713F9}" destId="{DA040E90-1BC2-4CCC-99E2-2AA6BF56FF11}" srcOrd="0" destOrd="2" presId="urn:microsoft.com/office/officeart/2005/8/layout/hList1"/>
    <dgm:cxn modelId="{619B3B06-5924-4FD7-B6E6-1B768E0D26B5}" srcId="{74A717E7-F035-4373-875A-39F187A1E4F7}" destId="{6AA25301-C335-435C-907B-74B7CB2919B5}" srcOrd="0" destOrd="0" parTransId="{16BEBDDB-0C72-4E4F-8E04-647B905D4EF1}" sibTransId="{0CD62B4C-4125-4B70-A435-A4A0F7F7E7A7}"/>
    <dgm:cxn modelId="{483F955A-C0B9-4419-AAB6-8DD8143CB732}" srcId="{08F30713-154E-43A9-B3FE-94EB9F4FA09C}" destId="{5FF58E48-25A2-4974-92D4-6288362713F9}" srcOrd="1" destOrd="0" parTransId="{3DE5B582-5D29-41E2-8420-7D9E94602629}" sibTransId="{53271445-971C-4383-B82D-A6FB62554C67}"/>
    <dgm:cxn modelId="{84B37141-DE49-4D93-9864-260FBF2D9439}" type="presOf" srcId="{1AC6D1A3-81F3-428A-9BDD-ECB54489ACAC}" destId="{0553C386-EC82-4D5F-A2F3-C57A025D9840}" srcOrd="0" destOrd="0" presId="urn:microsoft.com/office/officeart/2005/8/layout/hList1"/>
    <dgm:cxn modelId="{2D6DD017-0D0D-4F77-AF80-0AE91F48F733}" srcId="{78034C27-F63C-4C30-9AB8-CEDB6C554066}" destId="{25450F2E-79BC-450A-8E03-36EF6CE20968}" srcOrd="0" destOrd="0" parTransId="{32F8ACA8-24C2-44CD-81E9-62AD3C10B6C2}" sibTransId="{7E2C4B82-D5D3-423E-8A7B-15DC520E19A8}"/>
    <dgm:cxn modelId="{9209EBA3-BAF7-4C0F-AF08-98A19F00E4FA}" srcId="{1AC6D1A3-81F3-428A-9BDD-ECB54489ACAC}" destId="{08F30713-154E-43A9-B3FE-94EB9F4FA09C}" srcOrd="1" destOrd="0" parTransId="{E82ED885-DA83-46EE-A718-3EA34525778B}" sibTransId="{CF2DB95B-0C6A-41BF-ABC5-738D8ECB3497}"/>
    <dgm:cxn modelId="{16DB351D-0CA3-47E8-9B38-6E9AEBDF0904}" type="presOf" srcId="{25450F2E-79BC-450A-8E03-36EF6CE20968}" destId="{81722A19-B33A-4A8B-A3F9-E7FE0D4765DA}" srcOrd="0" destOrd="0" presId="urn:microsoft.com/office/officeart/2005/8/layout/hList1"/>
    <dgm:cxn modelId="{11DC59BA-BA0F-4F56-A8B5-50D6307A1648}" type="presOf" srcId="{A20E8A90-F32D-4D4E-9E9B-E50B2236A1C2}" destId="{81722A19-B33A-4A8B-A3F9-E7FE0D4765DA}" srcOrd="0" destOrd="1" presId="urn:microsoft.com/office/officeart/2005/8/layout/hList1"/>
    <dgm:cxn modelId="{67FCEC0B-E8DC-4949-93B4-2C14BA57BC8C}" srcId="{78034C27-F63C-4C30-9AB8-CEDB6C554066}" destId="{A20E8A90-F32D-4D4E-9E9B-E50B2236A1C2}" srcOrd="1" destOrd="0" parTransId="{7B496EAD-3182-47FF-81B6-47D20CEFB9A6}" sibTransId="{F19AF2A5-B240-4E49-A0EF-572D67783ECE}"/>
    <dgm:cxn modelId="{44325074-2AD8-424E-A08F-7110FF09FD3F}" type="presOf" srcId="{74A717E7-F035-4373-875A-39F187A1E4F7}" destId="{DA040E90-1BC2-4CCC-99E2-2AA6BF56FF11}" srcOrd="0" destOrd="0" presId="urn:microsoft.com/office/officeart/2005/8/layout/hList1"/>
    <dgm:cxn modelId="{33BC7EFE-43AE-4B1B-BFBF-F9891ACC29AF}" type="presParOf" srcId="{0553C386-EC82-4D5F-A2F3-C57A025D9840}" destId="{66A52BC9-A7F7-4174-96F4-5399367AE4F6}" srcOrd="0" destOrd="0" presId="urn:microsoft.com/office/officeart/2005/8/layout/hList1"/>
    <dgm:cxn modelId="{BF3B1400-06E2-4055-B132-B801929082E7}" type="presParOf" srcId="{66A52BC9-A7F7-4174-96F4-5399367AE4F6}" destId="{C1D3000E-E002-4381-B80E-B161778A85D8}" srcOrd="0" destOrd="0" presId="urn:microsoft.com/office/officeart/2005/8/layout/hList1"/>
    <dgm:cxn modelId="{D4675AEB-29EB-4D64-8A28-2458A85B65F3}" type="presParOf" srcId="{66A52BC9-A7F7-4174-96F4-5399367AE4F6}" destId="{81722A19-B33A-4A8B-A3F9-E7FE0D4765DA}" srcOrd="1" destOrd="0" presId="urn:microsoft.com/office/officeart/2005/8/layout/hList1"/>
    <dgm:cxn modelId="{EDABC11E-81FE-45AF-9290-22384F215E02}" type="presParOf" srcId="{0553C386-EC82-4D5F-A2F3-C57A025D9840}" destId="{483E92F4-68BC-4DD6-B9BF-0F47093F9D68}" srcOrd="1" destOrd="0" presId="urn:microsoft.com/office/officeart/2005/8/layout/hList1"/>
    <dgm:cxn modelId="{90247A28-BD06-47F1-9A0C-DEC821803B37}" type="presParOf" srcId="{0553C386-EC82-4D5F-A2F3-C57A025D9840}" destId="{07BA0970-F4DA-406F-8C6E-F78FF5B5F081}" srcOrd="2" destOrd="0" presId="urn:microsoft.com/office/officeart/2005/8/layout/hList1"/>
    <dgm:cxn modelId="{7A2C4EC3-C4E8-4711-A71B-30BAAFEDB351}" type="presParOf" srcId="{07BA0970-F4DA-406F-8C6E-F78FF5B5F081}" destId="{08101EAB-D537-4056-99FB-8A3CDCE0702C}" srcOrd="0" destOrd="0" presId="urn:microsoft.com/office/officeart/2005/8/layout/hList1"/>
    <dgm:cxn modelId="{66FB952F-65B9-4112-9E56-9B32F6EE74F3}" type="presParOf" srcId="{07BA0970-F4DA-406F-8C6E-F78FF5B5F081}" destId="{DA040E90-1BC2-4CCC-99E2-2AA6BF56FF11}" srcOrd="1" destOrd="0" presId="urn:microsoft.com/office/officeart/2005/8/layout/h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1D3000E-E002-4381-B80E-B161778A85D8}">
      <dsp:nvSpPr>
        <dsp:cNvPr id="0" name=""/>
        <dsp:cNvSpPr/>
      </dsp:nvSpPr>
      <dsp:spPr>
        <a:xfrm>
          <a:off x="39" y="206800"/>
          <a:ext cx="3745049" cy="5760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n-GB" sz="2000" b="1" kern="1200" dirty="0">
              <a:solidFill>
                <a:schemeClr val="bg1"/>
              </a:solidFill>
            </a:rPr>
            <a:t>Economic restructuring</a:t>
          </a:r>
          <a:endParaRPr lang="en-US" sz="2000" b="1" kern="1200" dirty="0">
            <a:solidFill>
              <a:schemeClr val="bg1"/>
            </a:solidFill>
          </a:endParaRPr>
        </a:p>
      </dsp:txBody>
      <dsp:txXfrm>
        <a:off x="39" y="206800"/>
        <a:ext cx="3745049" cy="576000"/>
      </dsp:txXfrm>
    </dsp:sp>
    <dsp:sp modelId="{81722A19-B33A-4A8B-A3F9-E7FE0D4765DA}">
      <dsp:nvSpPr>
        <dsp:cNvPr id="0" name=""/>
        <dsp:cNvSpPr/>
      </dsp:nvSpPr>
      <dsp:spPr>
        <a:xfrm>
          <a:off x="39" y="782800"/>
          <a:ext cx="3745049" cy="307439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100000"/>
            </a:lnSpc>
            <a:spcBef>
              <a:spcPct val="0"/>
            </a:spcBef>
            <a:spcAft>
              <a:spcPts val="0"/>
            </a:spcAft>
            <a:buChar char="••"/>
          </a:pPr>
          <a:r>
            <a:rPr lang="en-ZA" sz="2000" b="0" kern="1200" dirty="0">
              <a:solidFill>
                <a:schemeClr val="tx1"/>
              </a:solidFill>
              <a:latin typeface="Calibri" panose="020F0502020204030204" pitchFamily="34" charset="0"/>
              <a:cs typeface="Calibri" panose="020F0502020204030204" pitchFamily="34" charset="0"/>
            </a:rPr>
            <a:t>IPAP supports radical economic transformation by an on-going effort to  </a:t>
          </a:r>
          <a:r>
            <a:rPr lang="en-US" sz="2000" b="0" kern="1200" dirty="0">
              <a:solidFill>
                <a:schemeClr val="tx1"/>
              </a:solidFill>
              <a:latin typeface="Calibri" panose="020F0502020204030204" pitchFamily="34" charset="0"/>
              <a:cs typeface="Calibri" panose="020F0502020204030204" pitchFamily="34" charset="0"/>
            </a:rPr>
            <a:t>fundamentally change the structure of the economy </a:t>
          </a:r>
          <a:endParaRPr lang="en-US" sz="2000" b="0" kern="1200" dirty="0">
            <a:solidFill>
              <a:schemeClr val="tx1"/>
            </a:solidFill>
          </a:endParaRPr>
        </a:p>
        <a:p>
          <a:pPr marL="228600" lvl="1" indent="-228600" algn="l" defTabSz="889000">
            <a:lnSpc>
              <a:spcPct val="100000"/>
            </a:lnSpc>
            <a:spcBef>
              <a:spcPct val="0"/>
            </a:spcBef>
            <a:spcAft>
              <a:spcPts val="0"/>
            </a:spcAft>
            <a:buChar char="••"/>
          </a:pPr>
          <a:r>
            <a:rPr lang="en-US" sz="2000" b="0" kern="1200" dirty="0">
              <a:solidFill>
                <a:schemeClr val="tx1"/>
              </a:solidFill>
              <a:latin typeface="Calibri" panose="020F0502020204030204" pitchFamily="34" charset="0"/>
              <a:cs typeface="Calibri" panose="020F0502020204030204" pitchFamily="34" charset="0"/>
            </a:rPr>
            <a:t>The focus is on patterns of ownership, management and control, with a central emphasis on the  manufacturing sector</a:t>
          </a:r>
          <a:endParaRPr lang="en-US" sz="2000" b="0" kern="1200" dirty="0">
            <a:solidFill>
              <a:schemeClr val="tx1"/>
            </a:solidFill>
          </a:endParaRPr>
        </a:p>
      </dsp:txBody>
      <dsp:txXfrm>
        <a:off x="39" y="782800"/>
        <a:ext cx="3745049" cy="3074399"/>
      </dsp:txXfrm>
    </dsp:sp>
    <dsp:sp modelId="{08101EAB-D537-4056-99FB-8A3CDCE0702C}">
      <dsp:nvSpPr>
        <dsp:cNvPr id="0" name=""/>
        <dsp:cNvSpPr/>
      </dsp:nvSpPr>
      <dsp:spPr>
        <a:xfrm>
          <a:off x="4269434" y="206800"/>
          <a:ext cx="3745049" cy="5760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n-GB" sz="2000" b="1" kern="1200" dirty="0">
              <a:solidFill>
                <a:schemeClr val="bg1"/>
              </a:solidFill>
            </a:rPr>
            <a:t>Employment &amp; integration</a:t>
          </a:r>
          <a:endParaRPr lang="en-US" sz="2000" b="1" kern="1200" dirty="0">
            <a:solidFill>
              <a:schemeClr val="bg1"/>
            </a:solidFill>
          </a:endParaRPr>
        </a:p>
      </dsp:txBody>
      <dsp:txXfrm>
        <a:off x="4269434" y="206800"/>
        <a:ext cx="3745049" cy="576000"/>
      </dsp:txXfrm>
    </dsp:sp>
    <dsp:sp modelId="{DA040E90-1BC2-4CCC-99E2-2AA6BF56FF11}">
      <dsp:nvSpPr>
        <dsp:cNvPr id="0" name=""/>
        <dsp:cNvSpPr/>
      </dsp:nvSpPr>
      <dsp:spPr>
        <a:xfrm>
          <a:off x="4269395" y="782800"/>
          <a:ext cx="3745049" cy="307439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0" lvl="1" indent="0" algn="l" defTabSz="889000">
            <a:lnSpc>
              <a:spcPct val="100000"/>
            </a:lnSpc>
            <a:spcBef>
              <a:spcPct val="0"/>
            </a:spcBef>
            <a:spcAft>
              <a:spcPts val="0"/>
            </a:spcAft>
            <a:buChar char="••"/>
          </a:pPr>
          <a:r>
            <a:rPr lang="en-ZA" altLang="en-US" sz="2000" b="0" kern="1200" dirty="0">
              <a:solidFill>
                <a:prstClr val="black"/>
              </a:solidFill>
              <a:latin typeface="Calibri" panose="020F0502020204030204" pitchFamily="34" charset="0"/>
              <a:ea typeface="+mn-ea"/>
              <a:cs typeface="Calibri" panose="020F0502020204030204" pitchFamily="34" charset="0"/>
            </a:rPr>
            <a:t>Sustainable job creation is a key priority. Hence:</a:t>
          </a:r>
          <a:endParaRPr lang="en-US" sz="2000" b="0" kern="1200" dirty="0">
            <a:solidFill>
              <a:prstClr val="black"/>
            </a:solidFill>
            <a:latin typeface="Calibri" panose="020F0502020204030204" pitchFamily="34" charset="0"/>
            <a:ea typeface="+mn-ea"/>
            <a:cs typeface="Calibri" panose="020F0502020204030204" pitchFamily="34" charset="0"/>
          </a:endParaRPr>
        </a:p>
        <a:p>
          <a:pPr marL="228600" lvl="1" indent="-228600" algn="l" defTabSz="889000">
            <a:lnSpc>
              <a:spcPct val="100000"/>
            </a:lnSpc>
            <a:spcBef>
              <a:spcPct val="0"/>
            </a:spcBef>
            <a:spcAft>
              <a:spcPts val="0"/>
            </a:spcAft>
            <a:buChar char="••"/>
          </a:pPr>
          <a:r>
            <a:rPr lang="en-ZA" altLang="en-US" sz="2000" b="0" kern="1200" dirty="0">
              <a:solidFill>
                <a:prstClr val="black"/>
              </a:solidFill>
              <a:latin typeface="Calibri" panose="020F0502020204030204" pitchFamily="34" charset="0"/>
              <a:ea typeface="+mn-ea"/>
              <a:cs typeface="Calibri" panose="020F0502020204030204" pitchFamily="34" charset="0"/>
            </a:rPr>
            <a:t>an ever-stronger focus on labour-intensity in key sectors of the productive economy and</a:t>
          </a:r>
          <a:endParaRPr lang="en-US" sz="2000" b="0" kern="1200" dirty="0">
            <a:solidFill>
              <a:prstClr val="black"/>
            </a:solidFill>
            <a:latin typeface="Calibri" panose="020F0502020204030204" pitchFamily="34" charset="0"/>
            <a:ea typeface="+mn-ea"/>
            <a:cs typeface="Calibri" panose="020F0502020204030204" pitchFamily="34" charset="0"/>
          </a:endParaRPr>
        </a:p>
        <a:p>
          <a:pPr marL="228600" lvl="1" indent="-228600" algn="l" defTabSz="889000">
            <a:lnSpc>
              <a:spcPct val="100000"/>
            </a:lnSpc>
            <a:spcBef>
              <a:spcPct val="0"/>
            </a:spcBef>
            <a:spcAft>
              <a:spcPts val="0"/>
            </a:spcAft>
            <a:buChar char="••"/>
          </a:pPr>
          <a:r>
            <a:rPr lang="en-ZA" altLang="en-US" sz="2000" b="0" kern="1200" dirty="0">
              <a:solidFill>
                <a:prstClr val="black"/>
              </a:solidFill>
              <a:latin typeface="Calibri" panose="020F0502020204030204" pitchFamily="34" charset="0"/>
              <a:ea typeface="+mn-ea"/>
              <a:cs typeface="Calibri" panose="020F0502020204030204" pitchFamily="34" charset="0"/>
            </a:rPr>
            <a:t>the integration of primary, manufacturing and service value chains across sectors</a:t>
          </a:r>
          <a:endParaRPr lang="en-US" sz="2000" b="0" kern="1200" dirty="0">
            <a:solidFill>
              <a:prstClr val="black"/>
            </a:solidFill>
            <a:latin typeface="Calibri" panose="020F0502020204030204" pitchFamily="34" charset="0"/>
            <a:ea typeface="+mn-ea"/>
            <a:cs typeface="Calibri" panose="020F0502020204030204" pitchFamily="34" charset="0"/>
          </a:endParaRPr>
        </a:p>
      </dsp:txBody>
      <dsp:txXfrm>
        <a:off x="4269395" y="782800"/>
        <a:ext cx="3745049" cy="3074399"/>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78B8F8-ED0D-421F-A1D3-90FD1B555497}" type="datetimeFigureOut">
              <a:rPr lang="en-GB" smtClean="0"/>
              <a:pPr/>
              <a:t>15/06/2017</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B89D54-54D8-4F03-9374-3E03FA847A44}" type="slidenum">
              <a:rPr lang="en-GB" smtClean="0"/>
              <a:pPr/>
              <a:t>‹#›</a:t>
            </a:fld>
            <a:endParaRPr lang="en-GB"/>
          </a:p>
        </p:txBody>
      </p:sp>
    </p:spTree>
    <p:extLst>
      <p:ext uri="{BB962C8B-B14F-4D97-AF65-F5344CB8AC3E}">
        <p14:creationId xmlns:p14="http://schemas.microsoft.com/office/powerpoint/2010/main" xmlns="" val="20680405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B89D54-54D8-4F03-9374-3E03FA847A44}" type="slidenum">
              <a:rPr lang="en-GB" smtClean="0"/>
              <a:pPr/>
              <a:t>14</a:t>
            </a:fld>
            <a:endParaRPr lang="en-GB"/>
          </a:p>
        </p:txBody>
      </p:sp>
    </p:spTree>
    <p:extLst>
      <p:ext uri="{BB962C8B-B14F-4D97-AF65-F5344CB8AC3E}">
        <p14:creationId xmlns:p14="http://schemas.microsoft.com/office/powerpoint/2010/main" xmlns="" val="20258685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7B89D54-54D8-4F03-9374-3E03FA847A44}" type="slidenum">
              <a:rPr lang="en-GB" smtClean="0"/>
              <a:pPr/>
              <a:t>47</a:t>
            </a:fld>
            <a:endParaRPr lang="en-GB"/>
          </a:p>
        </p:txBody>
      </p:sp>
    </p:spTree>
    <p:extLst>
      <p:ext uri="{BB962C8B-B14F-4D97-AF65-F5344CB8AC3E}">
        <p14:creationId xmlns:p14="http://schemas.microsoft.com/office/powerpoint/2010/main" xmlns="" val="6043574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4FA06E64-35EA-484E-8DB3-6F4675291AF1}" type="datetime1">
              <a:rPr lang="en-US" smtClean="0"/>
              <a:pPr/>
              <a:t>6/15/2017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xmlns="" val="5505636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4D07020-6898-4E3C-987E-FFB131B45A58}" type="datetime1">
              <a:rPr lang="en-US" smtClean="0"/>
              <a:pPr/>
              <a:t>6/15/2017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xmlns="" val="36042989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275F6A4-5180-4BF5-BD0B-42CAD4605ECA}" type="datetime1">
              <a:rPr lang="en-US" smtClean="0"/>
              <a:pPr/>
              <a:t>6/15/2017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xmlns="" val="32893214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3 Picture Columns">
    <p:spTree>
      <p:nvGrpSpPr>
        <p:cNvPr id="1" name=""/>
        <p:cNvGrpSpPr/>
        <p:nvPr/>
      </p:nvGrpSpPr>
      <p:grpSpPr>
        <a:xfrm>
          <a:off x="0" y="0"/>
          <a:ext cx="0" cy="0"/>
          <a:chOff x="0" y="0"/>
          <a:chExt cx="0" cy="0"/>
        </a:xfrm>
      </p:grpSpPr>
      <p:sp>
        <p:nvSpPr>
          <p:cNvPr id="30" name="Title 1"/>
          <p:cNvSpPr>
            <a:spLocks noGrp="1"/>
          </p:cNvSpPr>
          <p:nvPr>
            <p:ph type="title"/>
          </p:nvPr>
        </p:nvSpPr>
        <p:spPr>
          <a:xfrm>
            <a:off x="510242" y="753228"/>
            <a:ext cx="7210395" cy="1080938"/>
          </a:xfrm>
          <a:solidFill>
            <a:srgbClr val="C00000"/>
          </a:solidFill>
        </p:spPr>
        <p:txBody>
          <a:bodyPr/>
          <a:lstStyle/>
          <a:p>
            <a:r>
              <a:rPr lang="en-GB"/>
              <a:t>Click to edit Master title style</a:t>
            </a:r>
            <a:endParaRPr lang="en-US" dirty="0"/>
          </a:p>
        </p:txBody>
      </p:sp>
      <p:sp>
        <p:nvSpPr>
          <p:cNvPr id="19" name="Text Placeholder 2"/>
          <p:cNvSpPr>
            <a:spLocks noGrp="1"/>
          </p:cNvSpPr>
          <p:nvPr>
            <p:ph type="body" idx="1"/>
          </p:nvPr>
        </p:nvSpPr>
        <p:spPr>
          <a:xfrm>
            <a:off x="510239" y="4297503"/>
            <a:ext cx="2287279" cy="576262"/>
          </a:xfrm>
        </p:spPr>
        <p:txBody>
          <a:bodyPr anchor="b">
            <a:noAutofit/>
          </a:bodyPr>
          <a:lstStyle>
            <a:lvl1pPr marL="0" indent="0">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Edit Master text styles</a:t>
            </a:r>
          </a:p>
        </p:txBody>
      </p:sp>
      <p:sp>
        <p:nvSpPr>
          <p:cNvPr id="20" name="Picture Placeholder 2"/>
          <p:cNvSpPr>
            <a:spLocks noGrp="1" noChangeAspect="1"/>
          </p:cNvSpPr>
          <p:nvPr>
            <p:ph type="pic" idx="15"/>
          </p:nvPr>
        </p:nvSpPr>
        <p:spPr>
          <a:xfrm>
            <a:off x="510239" y="2336873"/>
            <a:ext cx="2287279"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GB"/>
              <a:t>Click icon to add picture</a:t>
            </a:r>
            <a:endParaRPr lang="en-US" dirty="0"/>
          </a:p>
        </p:txBody>
      </p:sp>
      <p:sp>
        <p:nvSpPr>
          <p:cNvPr id="21" name="Text Placeholder 3"/>
          <p:cNvSpPr>
            <a:spLocks noGrp="1"/>
          </p:cNvSpPr>
          <p:nvPr>
            <p:ph type="body" sz="half" idx="18"/>
          </p:nvPr>
        </p:nvSpPr>
        <p:spPr>
          <a:xfrm>
            <a:off x="510239" y="4873765"/>
            <a:ext cx="2287279" cy="106242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GB"/>
              <a:t>Edit Master text styles</a:t>
            </a:r>
          </a:p>
        </p:txBody>
      </p:sp>
      <p:sp>
        <p:nvSpPr>
          <p:cNvPr id="22" name="Text Placeholder 4"/>
          <p:cNvSpPr>
            <a:spLocks noGrp="1"/>
          </p:cNvSpPr>
          <p:nvPr>
            <p:ph type="body" sz="quarter" idx="3"/>
          </p:nvPr>
        </p:nvSpPr>
        <p:spPr>
          <a:xfrm>
            <a:off x="2959103" y="4297503"/>
            <a:ext cx="2297430" cy="576262"/>
          </a:xfrm>
        </p:spPr>
        <p:txBody>
          <a:bodyPr anchor="b">
            <a:noAutofit/>
          </a:bodyPr>
          <a:lstStyle>
            <a:lvl1pPr marL="0" indent="0">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Edit Master text styles</a:t>
            </a:r>
          </a:p>
        </p:txBody>
      </p:sp>
      <p:sp>
        <p:nvSpPr>
          <p:cNvPr id="23" name="Picture Placeholder 2"/>
          <p:cNvSpPr>
            <a:spLocks noGrp="1" noChangeAspect="1"/>
          </p:cNvSpPr>
          <p:nvPr>
            <p:ph type="pic" idx="21"/>
          </p:nvPr>
        </p:nvSpPr>
        <p:spPr>
          <a:xfrm>
            <a:off x="2959103" y="2336873"/>
            <a:ext cx="229743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GB"/>
              <a:t>Click icon to add picture</a:t>
            </a:r>
            <a:endParaRPr lang="en-US" dirty="0"/>
          </a:p>
        </p:txBody>
      </p:sp>
      <p:sp>
        <p:nvSpPr>
          <p:cNvPr id="24" name="Text Placeholder 3"/>
          <p:cNvSpPr>
            <a:spLocks noGrp="1"/>
          </p:cNvSpPr>
          <p:nvPr>
            <p:ph type="body" sz="half" idx="19"/>
          </p:nvPr>
        </p:nvSpPr>
        <p:spPr>
          <a:xfrm>
            <a:off x="2958088" y="4873764"/>
            <a:ext cx="2300473" cy="106242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GB"/>
              <a:t>Edit Master text styles</a:t>
            </a:r>
          </a:p>
        </p:txBody>
      </p:sp>
      <p:sp>
        <p:nvSpPr>
          <p:cNvPr id="25" name="Text Placeholder 4"/>
          <p:cNvSpPr>
            <a:spLocks noGrp="1"/>
          </p:cNvSpPr>
          <p:nvPr>
            <p:ph type="body" sz="quarter" idx="13"/>
          </p:nvPr>
        </p:nvSpPr>
        <p:spPr>
          <a:xfrm>
            <a:off x="5423009" y="4297503"/>
            <a:ext cx="2297629" cy="576262"/>
          </a:xfrm>
        </p:spPr>
        <p:txBody>
          <a:bodyPr anchor="b">
            <a:noAutofit/>
          </a:bodyPr>
          <a:lstStyle>
            <a:lvl1pPr marL="0" indent="0">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Edit Master text styles</a:t>
            </a:r>
          </a:p>
        </p:txBody>
      </p:sp>
      <p:sp>
        <p:nvSpPr>
          <p:cNvPr id="26" name="Picture Placeholder 2"/>
          <p:cNvSpPr>
            <a:spLocks noGrp="1" noChangeAspect="1"/>
          </p:cNvSpPr>
          <p:nvPr>
            <p:ph type="pic" idx="22"/>
          </p:nvPr>
        </p:nvSpPr>
        <p:spPr>
          <a:xfrm>
            <a:off x="5423008" y="2336873"/>
            <a:ext cx="2297629"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GB"/>
              <a:t>Click icon to add picture</a:t>
            </a:r>
            <a:endParaRPr lang="en-US" dirty="0"/>
          </a:p>
        </p:txBody>
      </p:sp>
      <p:sp>
        <p:nvSpPr>
          <p:cNvPr id="27" name="Text Placeholder 3"/>
          <p:cNvSpPr>
            <a:spLocks noGrp="1"/>
          </p:cNvSpPr>
          <p:nvPr>
            <p:ph type="body" sz="half" idx="20"/>
          </p:nvPr>
        </p:nvSpPr>
        <p:spPr>
          <a:xfrm>
            <a:off x="5422915" y="4873762"/>
            <a:ext cx="2300672" cy="106242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GB"/>
              <a:t>Edit Master text styles</a:t>
            </a:r>
          </a:p>
        </p:txBody>
      </p:sp>
      <p:sp>
        <p:nvSpPr>
          <p:cNvPr id="3" name="Date Placeholder 2"/>
          <p:cNvSpPr>
            <a:spLocks noGrp="1"/>
          </p:cNvSpPr>
          <p:nvPr>
            <p:ph type="dt" sz="half" idx="10"/>
          </p:nvPr>
        </p:nvSpPr>
        <p:spPr/>
        <p:txBody>
          <a:bodyPr/>
          <a:lstStyle/>
          <a:p>
            <a:fld id="{699D07D7-7B3B-4D58-83EA-E5D607C06ECE}" type="datetime1">
              <a:rPr lang="en-US" smtClean="0"/>
              <a:pPr/>
              <a:t>6/15/2017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28" name="Slide Number Placeholder 6"/>
          <p:cNvSpPr txBox="1">
            <a:spLocks/>
          </p:cNvSpPr>
          <p:nvPr userDrawn="1"/>
        </p:nvSpPr>
        <p:spPr>
          <a:xfrm>
            <a:off x="6803006" y="6355034"/>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D22F896-40B5-4ADD-8801-0D06FADFA095}" type="slidenum">
              <a:rPr lang="en-US" smtClean="0"/>
              <a:pPr/>
              <a:t>‹#›</a:t>
            </a:fld>
            <a:endParaRPr lang="en-US" dirty="0"/>
          </a:p>
        </p:txBody>
      </p:sp>
      <p:pic>
        <p:nvPicPr>
          <p:cNvPr id="15" name="Picture 10">
            <a:extLst/>
          </p:cNvPr>
          <p:cNvPicPr>
            <a:picLocks noChangeAspect="1"/>
          </p:cNvPicPr>
          <p:nvPr userDrawn="1"/>
        </p:nvPicPr>
        <p:blipFill>
          <a:blip r:embed="rId2"/>
          <a:stretch>
            <a:fillRect/>
          </a:stretch>
        </p:blipFill>
        <p:spPr>
          <a:xfrm>
            <a:off x="94077" y="97361"/>
            <a:ext cx="832324" cy="432038"/>
          </a:xfrm>
          <a:prstGeom prst="rect">
            <a:avLst/>
          </a:prstGeom>
        </p:spPr>
      </p:pic>
      <p:pic>
        <p:nvPicPr>
          <p:cNvPr id="5" name="Picture 4"/>
          <p:cNvPicPr>
            <a:picLocks noChangeAspect="1"/>
          </p:cNvPicPr>
          <p:nvPr userDrawn="1"/>
        </p:nvPicPr>
        <p:blipFill>
          <a:blip r:embed="rId3"/>
          <a:stretch>
            <a:fillRect/>
          </a:stretch>
        </p:blipFill>
        <p:spPr>
          <a:xfrm>
            <a:off x="8120523" y="97361"/>
            <a:ext cx="894080" cy="351213"/>
          </a:xfrm>
          <a:prstGeom prst="rect">
            <a:avLst/>
          </a:prstGeom>
        </p:spPr>
      </p:pic>
    </p:spTree>
    <p:extLst>
      <p:ext uri="{BB962C8B-B14F-4D97-AF65-F5344CB8AC3E}">
        <p14:creationId xmlns:p14="http://schemas.microsoft.com/office/powerpoint/2010/main" xmlns="" val="2359216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534838"/>
            <a:ext cx="7886700" cy="845300"/>
          </a:xfrm>
          <a:solidFill>
            <a:srgbClr val="C00000"/>
          </a:solidFill>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B152167-B1A7-4AE4-AF58-9BF8C4047D62}" type="datetime1">
              <a:rPr lang="en-US" smtClean="0"/>
              <a:pPr/>
              <a:t>6/15/2017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915150" y="6356350"/>
            <a:ext cx="2057400" cy="365125"/>
          </a:xfrm>
        </p:spPr>
        <p:txBody>
          <a:bodyPr/>
          <a:lstStyle>
            <a:lvl1pPr>
              <a:defRPr sz="1200" b="1"/>
            </a:lvl1pPr>
          </a:lstStyle>
          <a:p>
            <a:fld id="{6D22F896-40B5-4ADD-8801-0D06FADFA095}" type="slidenum">
              <a:rPr lang="en-US" smtClean="0"/>
              <a:pPr/>
              <a:t>‹#›</a:t>
            </a:fld>
            <a:endParaRPr lang="en-US" dirty="0"/>
          </a:p>
        </p:txBody>
      </p:sp>
      <p:pic>
        <p:nvPicPr>
          <p:cNvPr id="7" name="Picture 10">
            <a:extLst/>
          </p:cNvPr>
          <p:cNvPicPr>
            <a:picLocks noChangeAspect="1"/>
          </p:cNvPicPr>
          <p:nvPr userDrawn="1"/>
        </p:nvPicPr>
        <p:blipFill>
          <a:blip r:embed="rId2"/>
          <a:stretch>
            <a:fillRect/>
          </a:stretch>
        </p:blipFill>
        <p:spPr>
          <a:xfrm>
            <a:off x="77635" y="1"/>
            <a:ext cx="790963" cy="394327"/>
          </a:xfrm>
          <a:prstGeom prst="rect">
            <a:avLst/>
          </a:prstGeom>
        </p:spPr>
      </p:pic>
      <p:pic>
        <p:nvPicPr>
          <p:cNvPr id="9" name="Picture 8"/>
          <p:cNvPicPr>
            <a:picLocks noChangeAspect="1"/>
          </p:cNvPicPr>
          <p:nvPr userDrawn="1"/>
        </p:nvPicPr>
        <p:blipFill>
          <a:blip r:embed="rId3"/>
          <a:stretch>
            <a:fillRect/>
          </a:stretch>
        </p:blipFill>
        <p:spPr>
          <a:xfrm>
            <a:off x="8196173" y="89351"/>
            <a:ext cx="776377" cy="304977"/>
          </a:xfrm>
          <a:prstGeom prst="rect">
            <a:avLst/>
          </a:prstGeom>
        </p:spPr>
      </p:pic>
    </p:spTree>
    <p:extLst>
      <p:ext uri="{BB962C8B-B14F-4D97-AF65-F5344CB8AC3E}">
        <p14:creationId xmlns:p14="http://schemas.microsoft.com/office/powerpoint/2010/main" xmlns="" val="21023464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GB"/>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005A72-E45C-4D3F-860E-E10924147D32}" type="datetime1">
              <a:rPr lang="en-US" smtClean="0"/>
              <a:pPr/>
              <a:t>6/15/2017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xmlns="" val="28205430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9" name="Rectangle 8"/>
          <p:cNvSpPr/>
          <p:nvPr userDrawn="1"/>
        </p:nvSpPr>
        <p:spPr>
          <a:xfrm>
            <a:off x="517585" y="621102"/>
            <a:ext cx="8100204" cy="948906"/>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628650" y="707366"/>
            <a:ext cx="7886700" cy="767663"/>
          </a:xfrm>
          <a:noFill/>
        </p:spPr>
        <p:txBody>
          <a:bodyPr>
            <a:normAutofit/>
          </a:bodyPr>
          <a:lstStyle>
            <a:lvl1pPr>
              <a:defRPr sz="2400">
                <a:solidFill>
                  <a:schemeClr val="bg1"/>
                </a:solidFill>
              </a:defRPr>
            </a:lvl1pPr>
          </a:lstStyle>
          <a:p>
            <a:endParaRPr lang="en-GB"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2C72AE97-ACD7-480C-A7FD-E016BFD82D63}" type="datetime1">
              <a:rPr lang="en-US" smtClean="0"/>
              <a:pPr/>
              <a:t>6/15/2017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6932403" y="6356351"/>
            <a:ext cx="2057400" cy="365125"/>
          </a:xfrm>
        </p:spPr>
        <p:txBody>
          <a:bodyPr/>
          <a:lstStyle>
            <a:lvl1pPr>
              <a:defRPr sz="1200" b="1"/>
            </a:lvl1pPr>
          </a:lstStyle>
          <a:p>
            <a:fld id="{6D22F896-40B5-4ADD-8801-0D06FADFA095}" type="slidenum">
              <a:rPr lang="en-US" smtClean="0"/>
              <a:pPr/>
              <a:t>‹#›</a:t>
            </a:fld>
            <a:endParaRPr lang="en-US" dirty="0"/>
          </a:p>
        </p:txBody>
      </p:sp>
      <p:pic>
        <p:nvPicPr>
          <p:cNvPr id="10" name="Picture 10">
            <a:extLst/>
          </p:cNvPr>
          <p:cNvPicPr>
            <a:picLocks noChangeAspect="1"/>
          </p:cNvPicPr>
          <p:nvPr userDrawn="1"/>
        </p:nvPicPr>
        <p:blipFill>
          <a:blip r:embed="rId2"/>
          <a:stretch>
            <a:fillRect/>
          </a:stretch>
        </p:blipFill>
        <p:spPr>
          <a:xfrm>
            <a:off x="227633" y="93448"/>
            <a:ext cx="802034" cy="399846"/>
          </a:xfrm>
          <a:prstGeom prst="rect">
            <a:avLst/>
          </a:prstGeom>
        </p:spPr>
      </p:pic>
      <p:pic>
        <p:nvPicPr>
          <p:cNvPr id="11" name="Picture 10"/>
          <p:cNvPicPr>
            <a:picLocks noChangeAspect="1"/>
          </p:cNvPicPr>
          <p:nvPr userDrawn="1"/>
        </p:nvPicPr>
        <p:blipFill>
          <a:blip r:embed="rId3"/>
          <a:stretch>
            <a:fillRect/>
          </a:stretch>
        </p:blipFill>
        <p:spPr>
          <a:xfrm>
            <a:off x="8022567" y="95651"/>
            <a:ext cx="880972" cy="346064"/>
          </a:xfrm>
          <a:prstGeom prst="rect">
            <a:avLst/>
          </a:prstGeom>
        </p:spPr>
      </p:pic>
    </p:spTree>
    <p:extLst>
      <p:ext uri="{BB962C8B-B14F-4D97-AF65-F5344CB8AC3E}">
        <p14:creationId xmlns:p14="http://schemas.microsoft.com/office/powerpoint/2010/main" xmlns="" val="3948870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28C6430-E0C0-4967-A40B-943D25F6D785}" type="datetime1">
              <a:rPr lang="en-US" smtClean="0"/>
              <a:pPr/>
              <a:t>6/15/2017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xmlns="" val="32147421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308A807-0BD9-4673-92EF-8E8E73815E90}" type="datetime1">
              <a:rPr lang="en-US" smtClean="0"/>
              <a:pPr/>
              <a:t>6/15/2017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xmlns="" val="1130757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A4E820-A0BD-4DE5-86CB-0F57C560F96A}" type="datetime1">
              <a:rPr lang="en-US" smtClean="0"/>
              <a:pPr/>
              <a:t>6/15/2017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xmlns="" val="31131430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2686D57A-B6ED-4E85-A76B-97BC5AD100B7}" type="datetime1">
              <a:rPr lang="en-US" smtClean="0"/>
              <a:pPr/>
              <a:t>6/15/2017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xmlns="" val="25229393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30A3197F-B24E-40BA-BBAE-39F1DF9CD4C2}" type="datetime1">
              <a:rPr lang="en-US" smtClean="0"/>
              <a:pPr/>
              <a:t>6/15/2017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6803006" y="6355034"/>
            <a:ext cx="2057400" cy="365125"/>
          </a:xfrm>
        </p:spPr>
        <p:txBody>
          <a:bodyPr/>
          <a:lstStyle>
            <a:lvl1pPr>
              <a:defRPr sz="1200" b="1"/>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xmlns="" val="12692435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0C7CC258-A859-461A-88FE-DF08467131E6}" type="datetime1">
              <a:rPr lang="en-US" smtClean="0"/>
              <a:pPr/>
              <a:t>6/15/2017</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xmlns="" val="2987404326"/>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3.emf"/><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6.jpeg"/><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6.jpeg"/><Relationship Id="rId1" Type="http://schemas.openxmlformats.org/officeDocument/2006/relationships/slideLayout" Target="../slideLayouts/slideLayout4.xml"/><Relationship Id="rId4" Type="http://schemas.openxmlformats.org/officeDocument/2006/relationships/chart" Target="../charts/chart2.xml"/></Relationships>
</file>

<file path=ppt/slides/_rels/slide4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6.jpeg"/><Relationship Id="rId1" Type="http://schemas.openxmlformats.org/officeDocument/2006/relationships/slideLayout" Target="../slideLayouts/slideLayout4.xml"/><Relationship Id="rId4" Type="http://schemas.openxmlformats.org/officeDocument/2006/relationships/chart" Target="../charts/chart4.xml"/></Relationships>
</file>

<file path=ppt/slides/_rels/slide4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6.jpeg"/><Relationship Id="rId1" Type="http://schemas.openxmlformats.org/officeDocument/2006/relationships/slideLayout" Target="../slideLayouts/slideLayout4.xml"/><Relationship Id="rId4" Type="http://schemas.openxmlformats.org/officeDocument/2006/relationships/chart" Target="../charts/chart6.xml"/></Relationships>
</file>

<file path=ppt/slides/_rels/slide46.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image" Target="../media/image6.jpeg"/><Relationship Id="rId1" Type="http://schemas.openxmlformats.org/officeDocument/2006/relationships/slideLayout" Target="../slideLayouts/slideLayout4.xml"/><Relationship Id="rId4" Type="http://schemas.openxmlformats.org/officeDocument/2006/relationships/chart" Target="../charts/chart8.xml"/></Relationships>
</file>

<file path=ppt/slides/_rels/slide4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chart" Target="../charts/chart10.xml"/><Relationship Id="rId4" Type="http://schemas.openxmlformats.org/officeDocument/2006/relationships/chart" Target="../charts/chart9.xml"/></Relationships>
</file>

<file path=ppt/slides/_rels/slide48.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image" Target="../media/image6.jpeg"/><Relationship Id="rId1" Type="http://schemas.openxmlformats.org/officeDocument/2006/relationships/slideLayout" Target="../slideLayouts/slideLayout4.xml"/><Relationship Id="rId4" Type="http://schemas.openxmlformats.org/officeDocument/2006/relationships/chart" Target="../charts/chart12.xml"/></Relationships>
</file>

<file path=ppt/slides/_rels/slide49.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6.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AC461B9-4D3B-2B44-97B1-64E24E7CE2DB}"/>
              </a:ext>
            </a:extLst>
          </p:cNvPr>
          <p:cNvSpPr>
            <a:spLocks noGrp="1"/>
          </p:cNvSpPr>
          <p:nvPr>
            <p:ph type="ctrTitle"/>
          </p:nvPr>
        </p:nvSpPr>
        <p:spPr>
          <a:xfrm>
            <a:off x="755179" y="1588655"/>
            <a:ext cx="6108101" cy="878670"/>
          </a:xfrm>
        </p:spPr>
        <p:txBody>
          <a:bodyPr/>
          <a:lstStyle/>
          <a:p>
            <a:pPr algn="r"/>
            <a:r>
              <a:rPr lang="en-GB" sz="2700" b="1" dirty="0">
                <a:latin typeface="+mn-lt"/>
              </a:rPr>
              <a:t>Industrial Policy Action Plan    </a:t>
            </a:r>
            <a:br>
              <a:rPr lang="en-GB" sz="2700" b="1" dirty="0">
                <a:latin typeface="+mn-lt"/>
              </a:rPr>
            </a:br>
            <a:r>
              <a:rPr lang="en-GB" sz="2700" b="1" dirty="0">
                <a:latin typeface="+mn-lt"/>
              </a:rPr>
              <a:t>2017/18 - 2019/20</a:t>
            </a:r>
            <a:endParaRPr lang="en-US" sz="2700" b="1" dirty="0">
              <a:latin typeface="+mn-lt"/>
            </a:endParaRPr>
          </a:p>
        </p:txBody>
      </p:sp>
      <p:sp>
        <p:nvSpPr>
          <p:cNvPr id="3" name="Subtitle 2">
            <a:extLst>
              <a:ext uri="{FF2B5EF4-FFF2-40B4-BE49-F238E27FC236}">
                <a16:creationId xmlns="" xmlns:a16="http://schemas.microsoft.com/office/drawing/2014/main" id="{122C7C6C-C798-674D-98A1-C7D291B6F455}"/>
              </a:ext>
            </a:extLst>
          </p:cNvPr>
          <p:cNvSpPr>
            <a:spLocks noGrp="1"/>
          </p:cNvSpPr>
          <p:nvPr>
            <p:ph type="subTitle" idx="1"/>
          </p:nvPr>
        </p:nvSpPr>
        <p:spPr>
          <a:xfrm>
            <a:off x="792123" y="4404166"/>
            <a:ext cx="6108101" cy="407980"/>
          </a:xfrm>
        </p:spPr>
        <p:txBody>
          <a:bodyPr/>
          <a:lstStyle/>
          <a:p>
            <a:pPr algn="r"/>
            <a:r>
              <a:rPr lang="en-GB" b="1" dirty="0"/>
              <a:t>Economic sectors, infrastructure and employment cluster</a:t>
            </a:r>
            <a:endParaRPr lang="en-US" b="1" dirty="0"/>
          </a:p>
        </p:txBody>
      </p:sp>
      <p:sp>
        <p:nvSpPr>
          <p:cNvPr id="7" name="Slide Number Placeholder 6"/>
          <p:cNvSpPr>
            <a:spLocks noGrp="1"/>
          </p:cNvSpPr>
          <p:nvPr>
            <p:ph type="sldNum" sz="quarter" idx="12"/>
          </p:nvPr>
        </p:nvSpPr>
        <p:spPr/>
        <p:txBody>
          <a:bodyPr/>
          <a:lstStyle/>
          <a:p>
            <a:fld id="{6D22F896-40B5-4ADD-8801-0D06FADFA095}" type="slidenum">
              <a:rPr lang="en-US" b="1" smtClean="0"/>
              <a:pPr/>
              <a:t>1</a:t>
            </a:fld>
            <a:endParaRPr lang="en-US" b="1" dirty="0"/>
          </a:p>
        </p:txBody>
      </p:sp>
      <p:pic>
        <p:nvPicPr>
          <p:cNvPr id="4" name="Picture 4">
            <a:extLst>
              <a:ext uri="{FF2B5EF4-FFF2-40B4-BE49-F238E27FC236}">
                <a16:creationId xmlns="" xmlns:a16="http://schemas.microsoft.com/office/drawing/2014/main" id="{5D7C44F5-0064-B449-8F5F-82B4051C5109}"/>
              </a:ext>
            </a:extLst>
          </p:cNvPr>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 y="6166319"/>
            <a:ext cx="1745672" cy="6916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5"/>
          <p:cNvPicPr>
            <a:picLocks noChangeAspect="1"/>
          </p:cNvPicPr>
          <p:nvPr/>
        </p:nvPicPr>
        <p:blipFill>
          <a:blip r:embed="rId3"/>
          <a:stretch>
            <a:fillRect/>
          </a:stretch>
        </p:blipFill>
        <p:spPr>
          <a:xfrm>
            <a:off x="1" y="2578813"/>
            <a:ext cx="6811818" cy="1699490"/>
          </a:xfrm>
          <a:prstGeom prst="rect">
            <a:avLst/>
          </a:prstGeom>
        </p:spPr>
      </p:pic>
      <p:pic>
        <p:nvPicPr>
          <p:cNvPr id="9" name="Picture 8"/>
          <p:cNvPicPr>
            <a:picLocks noChangeAspect="1"/>
          </p:cNvPicPr>
          <p:nvPr/>
        </p:nvPicPr>
        <p:blipFill>
          <a:blip r:embed="rId4">
            <a:clrChange>
              <a:clrFrom>
                <a:srgbClr val="FFFFFF"/>
              </a:clrFrom>
              <a:clrTo>
                <a:srgbClr val="FFFFFF">
                  <a:alpha val="0"/>
                </a:srgbClr>
              </a:clrTo>
            </a:clrChange>
          </a:blip>
          <a:stretch>
            <a:fillRect/>
          </a:stretch>
        </p:blipFill>
        <p:spPr>
          <a:xfrm>
            <a:off x="8427386" y="0"/>
            <a:ext cx="716614" cy="6870700"/>
          </a:xfrm>
          <a:prstGeom prst="rect">
            <a:avLst/>
          </a:prstGeom>
        </p:spPr>
      </p:pic>
      <p:pic>
        <p:nvPicPr>
          <p:cNvPr id="10" name="Picture 10">
            <a:extLst>
              <a:ext uri="{FF2B5EF4-FFF2-40B4-BE49-F238E27FC236}">
                <a16:creationId xmlns="" xmlns:a16="http://schemas.microsoft.com/office/drawing/2014/main" id="{3AA7EC2A-3C5C-A544-AC5F-B5E3582AEA95}"/>
              </a:ext>
            </a:extLst>
          </p:cNvPr>
          <p:cNvPicPr>
            <a:picLocks noChangeAspect="1"/>
          </p:cNvPicPr>
          <p:nvPr/>
        </p:nvPicPr>
        <p:blipFill>
          <a:blip r:embed="rId5"/>
          <a:stretch>
            <a:fillRect/>
          </a:stretch>
        </p:blipFill>
        <p:spPr>
          <a:xfrm>
            <a:off x="0" y="0"/>
            <a:ext cx="1319619" cy="657883"/>
          </a:xfrm>
          <a:prstGeom prst="rect">
            <a:avLst/>
          </a:prstGeom>
        </p:spPr>
      </p:pic>
      <p:sp>
        <p:nvSpPr>
          <p:cNvPr id="5" name="TextBox 4"/>
          <p:cNvSpPr txBox="1"/>
          <p:nvPr/>
        </p:nvSpPr>
        <p:spPr>
          <a:xfrm>
            <a:off x="1745673" y="5150224"/>
            <a:ext cx="5066146" cy="923330"/>
          </a:xfrm>
          <a:prstGeom prst="rect">
            <a:avLst/>
          </a:prstGeom>
          <a:noFill/>
        </p:spPr>
        <p:txBody>
          <a:bodyPr wrap="square" rtlCol="0">
            <a:spAutoFit/>
          </a:bodyPr>
          <a:lstStyle/>
          <a:p>
            <a:pPr algn="ctr"/>
            <a:r>
              <a:rPr lang="en-ZA" b="1" dirty="0" smtClean="0"/>
              <a:t>Presentation to the Portfolio Committee on </a:t>
            </a:r>
          </a:p>
          <a:p>
            <a:pPr algn="ctr"/>
            <a:r>
              <a:rPr lang="en-ZA" b="1" dirty="0" smtClean="0"/>
              <a:t>Trade and Industry</a:t>
            </a:r>
          </a:p>
          <a:p>
            <a:pPr algn="ctr"/>
            <a:r>
              <a:rPr lang="en-ZA" b="1" dirty="0" smtClean="0"/>
              <a:t>13 June 2017</a:t>
            </a:r>
            <a:endParaRPr lang="en-ZA" b="1" dirty="0"/>
          </a:p>
        </p:txBody>
      </p:sp>
    </p:spTree>
    <p:extLst>
      <p:ext uri="{BB962C8B-B14F-4D97-AF65-F5344CB8AC3E}">
        <p14:creationId xmlns:p14="http://schemas.microsoft.com/office/powerpoint/2010/main" xmlns="" val="2225178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p:cNvPr>
          <p:cNvSpPr>
            <a:spLocks noGrp="1"/>
          </p:cNvSpPr>
          <p:nvPr>
            <p:ph type="title"/>
          </p:nvPr>
        </p:nvSpPr>
        <p:spPr>
          <a:xfrm>
            <a:off x="618836" y="540800"/>
            <a:ext cx="7896514" cy="1080938"/>
          </a:xfrm>
        </p:spPr>
        <p:txBody>
          <a:bodyPr>
            <a:normAutofit/>
          </a:bodyPr>
          <a:lstStyle/>
          <a:p>
            <a:pPr>
              <a:lnSpc>
                <a:spcPct val="120000"/>
              </a:lnSpc>
            </a:pPr>
            <a:r>
              <a:rPr lang="en-US" sz="2600" dirty="0">
                <a:latin typeface="Calibri" panose="020F0502020204030204" pitchFamily="34" charset="0"/>
              </a:rPr>
              <a:t>Achievement highlights 2016/17</a:t>
            </a:r>
          </a:p>
        </p:txBody>
      </p:sp>
      <p:sp>
        <p:nvSpPr>
          <p:cNvPr id="2" name="Slide Number Placeholder 1"/>
          <p:cNvSpPr>
            <a:spLocks noGrp="1"/>
          </p:cNvSpPr>
          <p:nvPr>
            <p:ph type="sldNum" sz="quarter" idx="12"/>
          </p:nvPr>
        </p:nvSpPr>
        <p:spPr/>
        <p:txBody>
          <a:bodyPr/>
          <a:lstStyle/>
          <a:p>
            <a:fld id="{6D22F896-40B5-4ADD-8801-0D06FADFA095}" type="slidenum">
              <a:rPr lang="en-US" smtClean="0"/>
              <a:pPr/>
              <a:t>10</a:t>
            </a:fld>
            <a:endParaRPr lang="en-US" dirty="0"/>
          </a:p>
        </p:txBody>
      </p:sp>
      <p:pic>
        <p:nvPicPr>
          <p:cNvPr id="9" name="Picture 8" descr="A picture containing indoor&#10;&#10;Description generated with high confidence"/>
          <p:cNvPicPr>
            <a:picLocks noChangeAspect="1"/>
          </p:cNvPicPr>
          <p:nvPr/>
        </p:nvPicPr>
        <p:blipFill>
          <a:blip r:embed="rId2"/>
          <a:stretch>
            <a:fillRect/>
          </a:stretch>
        </p:blipFill>
        <p:spPr>
          <a:xfrm>
            <a:off x="5855851" y="727434"/>
            <a:ext cx="2660073" cy="768857"/>
          </a:xfrm>
          <a:prstGeom prst="rect">
            <a:avLst/>
          </a:prstGeom>
        </p:spPr>
      </p:pic>
      <p:sp>
        <p:nvSpPr>
          <p:cNvPr id="7" name="Rectangle 3"/>
          <p:cNvSpPr txBox="1">
            <a:spLocks noChangeArrowheads="1"/>
          </p:cNvSpPr>
          <p:nvPr/>
        </p:nvSpPr>
        <p:spPr bwMode="auto">
          <a:xfrm>
            <a:off x="447084" y="1780411"/>
            <a:ext cx="8240018" cy="47866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a:defRPr sz="2400">
                <a:solidFill>
                  <a:schemeClr val="tx1"/>
                </a:solidFill>
                <a:latin typeface="Times" panose="02020603050405020304" pitchFamily="18" charset="0"/>
                <a:ea typeface="MS PGothic" panose="020B0600070205080204" pitchFamily="34" charset="-128"/>
              </a:defRPr>
            </a:lvl1pPr>
            <a:lvl2pPr marL="342900" indent="-34290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lvl="1">
              <a:spcBef>
                <a:spcPts val="600"/>
              </a:spcBef>
              <a:buFont typeface="Wingdings" panose="05000000000000000000" pitchFamily="2" charset="2"/>
              <a:buChar char="q"/>
            </a:pPr>
            <a:r>
              <a:rPr lang="en-ZA" altLang="en-US" sz="2000" b="1" dirty="0">
                <a:latin typeface="Calibri" panose="020F0502020204030204" pitchFamily="34" charset="0"/>
                <a:cs typeface="Calibri" panose="020F0502020204030204" pitchFamily="34" charset="0"/>
              </a:rPr>
              <a:t>Securing SA’s primary steel production capability and supporting the downstream steel sector </a:t>
            </a:r>
          </a:p>
          <a:p>
            <a:pPr marL="720725" lvl="1">
              <a:spcBef>
                <a:spcPts val="600"/>
              </a:spcBef>
              <a:buFont typeface="Webdings" panose="05030102010509060703" pitchFamily="18" charset="2"/>
              <a:buChar char="a"/>
            </a:pPr>
            <a:r>
              <a:rPr lang="en-ZA" altLang="en-US" sz="1800" dirty="0">
                <a:latin typeface="Calibri" panose="020F0502020204030204" pitchFamily="34" charset="0"/>
              </a:rPr>
              <a:t>Agreement with the primary steel producer on a set of principles for flat steel pricing in SA that is priced appropriately to ensure competitiveness of steel-dependent industries</a:t>
            </a:r>
            <a:r>
              <a:rPr lang="pt-PT" altLang="en-US" sz="1800" dirty="0">
                <a:latin typeface="Calibri" panose="020F0502020204030204" pitchFamily="34" charset="0"/>
              </a:rPr>
              <a:t> and </a:t>
            </a:r>
            <a:r>
              <a:rPr lang="en-ZA" altLang="en-US" sz="1800" dirty="0">
                <a:latin typeface="Calibri" panose="020F0502020204030204" pitchFamily="34" charset="0"/>
              </a:rPr>
              <a:t>sustainability of upstream steel mills</a:t>
            </a:r>
          </a:p>
          <a:p>
            <a:pPr marL="720725" lvl="1">
              <a:spcBef>
                <a:spcPts val="600"/>
              </a:spcBef>
              <a:buFont typeface="Webdings" panose="05030102010509060703" pitchFamily="18" charset="2"/>
              <a:buChar char="a"/>
            </a:pPr>
            <a:r>
              <a:rPr lang="en-ZA" altLang="en-US" sz="1800" dirty="0">
                <a:latin typeface="Calibri" panose="020F0502020204030204" pitchFamily="34" charset="0"/>
                <a:cs typeface="Calibri" panose="020F0502020204030204" pitchFamily="34" charset="0"/>
              </a:rPr>
              <a:t>Tariff increases for a range of steel products to protect industry from ‘</a:t>
            </a:r>
            <a:r>
              <a:rPr lang="pt-PT" altLang="en-US" sz="1800" dirty="0">
                <a:latin typeface="Calibri" panose="020F0502020204030204" pitchFamily="34" charset="0"/>
                <a:cs typeface="Calibri" panose="020F0502020204030204" pitchFamily="34" charset="0"/>
              </a:rPr>
              <a:t>dumping’;</a:t>
            </a:r>
            <a:r>
              <a:rPr lang="en-ZA" altLang="en-US" sz="1800" dirty="0">
                <a:latin typeface="Calibri" panose="020F0502020204030204" pitchFamily="34" charset="0"/>
                <a:cs typeface="Calibri" panose="020F0502020204030204" pitchFamily="34" charset="0"/>
              </a:rPr>
              <a:t> </a:t>
            </a:r>
            <a:r>
              <a:rPr lang="pt-PT" altLang="en-US" sz="1800" dirty="0">
                <a:latin typeface="Calibri" panose="020F0502020204030204" pitchFamily="34" charset="0"/>
                <a:cs typeface="Calibri" panose="020F0502020204030204" pitchFamily="34" charset="0"/>
              </a:rPr>
              <a:t>tariff</a:t>
            </a:r>
            <a:r>
              <a:rPr lang="en-ZA" altLang="en-US" sz="1800" dirty="0">
                <a:latin typeface="Calibri" panose="020F0502020204030204" pitchFamily="34" charset="0"/>
                <a:cs typeface="Calibri" panose="020F0502020204030204" pitchFamily="34" charset="0"/>
              </a:rPr>
              <a:t> review on a range of downstream products and the deployment of rebates </a:t>
            </a:r>
          </a:p>
          <a:p>
            <a:pPr marL="720725" lvl="1">
              <a:spcBef>
                <a:spcPts val="600"/>
              </a:spcBef>
              <a:buFont typeface="Webdings" panose="05030102010509060703" pitchFamily="18" charset="2"/>
              <a:buChar char="a"/>
            </a:pPr>
            <a:r>
              <a:rPr lang="en-ZA" altLang="en-US" sz="1800" dirty="0">
                <a:latin typeface="Calibri" panose="020F0502020204030204" pitchFamily="34" charset="0"/>
              </a:rPr>
              <a:t>Local procurement by government through the designation of steel and steel products</a:t>
            </a:r>
          </a:p>
          <a:p>
            <a:pPr marL="720725" lvl="1">
              <a:spcBef>
                <a:spcPts val="600"/>
              </a:spcBef>
              <a:buFont typeface="Webdings" panose="05030102010509060703" pitchFamily="18" charset="2"/>
              <a:buChar char="a"/>
            </a:pPr>
            <a:r>
              <a:rPr lang="en-ZA" altLang="en-US" sz="1800" dirty="0">
                <a:latin typeface="Calibri" panose="020F0502020204030204" pitchFamily="34" charset="0"/>
              </a:rPr>
              <a:t>Settlement of the Competition Commission issues with AMSA</a:t>
            </a:r>
          </a:p>
          <a:p>
            <a:pPr marL="720725" lvl="1">
              <a:spcBef>
                <a:spcPts val="600"/>
              </a:spcBef>
              <a:buFont typeface="Webdings" panose="05030102010509060703" pitchFamily="18" charset="2"/>
              <a:buChar char="a"/>
            </a:pPr>
            <a:r>
              <a:rPr lang="en-ZA" altLang="en-US" sz="1800" dirty="0">
                <a:latin typeface="Calibri" panose="020F0502020204030204" pitchFamily="34" charset="0"/>
              </a:rPr>
              <a:t>Investment support through the </a:t>
            </a:r>
            <a:r>
              <a:rPr lang="en-ZA" altLang="en-US" sz="1800" b="1" dirty="0">
                <a:latin typeface="Calibri" panose="020F0502020204030204" pitchFamily="34" charset="0"/>
              </a:rPr>
              <a:t>dti</a:t>
            </a:r>
            <a:r>
              <a:rPr lang="en-ZA" altLang="en-US" sz="1800" dirty="0">
                <a:latin typeface="Calibri" panose="020F0502020204030204" pitchFamily="34" charset="0"/>
              </a:rPr>
              <a:t> 12i tax allowance programme for plant, equipment and building upgrades as well as training suppor</a:t>
            </a:r>
            <a:r>
              <a:rPr lang="pt-PT" altLang="en-US" sz="1800" dirty="0">
                <a:latin typeface="Calibri" panose="020F0502020204030204" pitchFamily="34" charset="0"/>
              </a:rPr>
              <a:t>t</a:t>
            </a:r>
            <a:r>
              <a:rPr lang="en-ZA" altLang="en-US" sz="1800" dirty="0">
                <a:latin typeface="Calibri" panose="020F0502020204030204" pitchFamily="34" charset="0"/>
              </a:rPr>
              <a:t> </a:t>
            </a:r>
          </a:p>
          <a:p>
            <a:pPr marL="720725" lvl="1">
              <a:spcBef>
                <a:spcPts val="600"/>
              </a:spcBef>
              <a:buFont typeface="Webdings" panose="05030102010509060703" pitchFamily="18" charset="2"/>
              <a:buChar char="a"/>
            </a:pPr>
            <a:r>
              <a:rPr lang="en-ZA" altLang="en-US" sz="1800" dirty="0">
                <a:latin typeface="Calibri" panose="020F0502020204030204" pitchFamily="34" charset="0"/>
              </a:rPr>
              <a:t>Establishment of a Steel Development Fund to support key downstream steel sectors/sub sectors</a:t>
            </a:r>
          </a:p>
          <a:p>
            <a:pPr lvl="1">
              <a:spcBef>
                <a:spcPts val="600"/>
              </a:spcBef>
              <a:buFont typeface="Calibri" panose="020F0502020204030204" pitchFamily="34" charset="0"/>
              <a:buChar char="−"/>
            </a:pPr>
            <a:endParaRPr lang="en-ZA" altLang="en-US" sz="2000" dirty="0">
              <a:latin typeface="Calibri" panose="020F0502020204030204" pitchFamily="34" charset="0"/>
            </a:endParaRPr>
          </a:p>
          <a:p>
            <a:pPr lvl="1">
              <a:spcBef>
                <a:spcPts val="600"/>
              </a:spcBef>
              <a:buFont typeface="Calibri" panose="020F0502020204030204" pitchFamily="34" charset="0"/>
              <a:buChar char="−"/>
            </a:pPr>
            <a:endParaRPr lang="en-ZA" altLang="en-US" sz="2000" dirty="0">
              <a:latin typeface="Calibri" panose="020F0502020204030204" pitchFamily="34" charset="0"/>
            </a:endParaRPr>
          </a:p>
          <a:p>
            <a:pPr lvl="1">
              <a:spcBef>
                <a:spcPts val="600"/>
              </a:spcBef>
              <a:buFont typeface="Calibri" panose="020F0502020204030204" pitchFamily="34" charset="0"/>
              <a:buChar char="−"/>
            </a:pPr>
            <a:endParaRPr lang="en-ZA" altLang="en-US" sz="2000" dirty="0">
              <a:latin typeface="Calibri" panose="020F0502020204030204" pitchFamily="34" charset="0"/>
            </a:endParaRPr>
          </a:p>
        </p:txBody>
      </p:sp>
    </p:spTree>
    <p:extLst>
      <p:ext uri="{BB962C8B-B14F-4D97-AF65-F5344CB8AC3E}">
        <p14:creationId xmlns:p14="http://schemas.microsoft.com/office/powerpoint/2010/main" xmlns="" val="2519787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p:cNvPr>
          <p:cNvSpPr>
            <a:spLocks noGrp="1"/>
          </p:cNvSpPr>
          <p:nvPr>
            <p:ph type="title"/>
          </p:nvPr>
        </p:nvSpPr>
        <p:spPr>
          <a:xfrm>
            <a:off x="591127" y="550410"/>
            <a:ext cx="8164946" cy="1080938"/>
          </a:xfrm>
        </p:spPr>
        <p:txBody>
          <a:bodyPr>
            <a:normAutofit/>
          </a:bodyPr>
          <a:lstStyle/>
          <a:p>
            <a:pPr>
              <a:lnSpc>
                <a:spcPct val="120000"/>
              </a:lnSpc>
            </a:pPr>
            <a:r>
              <a:rPr lang="en-US" sz="2600" dirty="0">
                <a:latin typeface="Calibri" panose="020F0502020204030204" pitchFamily="34" charset="0"/>
              </a:rPr>
              <a:t>Achievement highlights 2016/17</a:t>
            </a:r>
          </a:p>
        </p:txBody>
      </p:sp>
      <p:sp>
        <p:nvSpPr>
          <p:cNvPr id="2" name="Slide Number Placeholder 1"/>
          <p:cNvSpPr>
            <a:spLocks noGrp="1"/>
          </p:cNvSpPr>
          <p:nvPr>
            <p:ph type="sldNum" sz="quarter" idx="12"/>
          </p:nvPr>
        </p:nvSpPr>
        <p:spPr/>
        <p:txBody>
          <a:bodyPr/>
          <a:lstStyle/>
          <a:p>
            <a:fld id="{6D22F896-40B5-4ADD-8801-0D06FADFA095}" type="slidenum">
              <a:rPr lang="en-US" smtClean="0"/>
              <a:pPr/>
              <a:t>11</a:t>
            </a:fld>
            <a:endParaRPr lang="en-US" dirty="0"/>
          </a:p>
        </p:txBody>
      </p:sp>
      <p:pic>
        <p:nvPicPr>
          <p:cNvPr id="9" name="Picture 8" descr="A picture containing indoor&#10;&#10;Description generated with high confidence"/>
          <p:cNvPicPr>
            <a:picLocks noChangeAspect="1"/>
          </p:cNvPicPr>
          <p:nvPr/>
        </p:nvPicPr>
        <p:blipFill>
          <a:blip r:embed="rId2"/>
          <a:stretch>
            <a:fillRect/>
          </a:stretch>
        </p:blipFill>
        <p:spPr>
          <a:xfrm>
            <a:off x="5874326" y="706214"/>
            <a:ext cx="2660073" cy="808550"/>
          </a:xfrm>
          <a:prstGeom prst="rect">
            <a:avLst/>
          </a:prstGeom>
        </p:spPr>
      </p:pic>
      <p:sp>
        <p:nvSpPr>
          <p:cNvPr id="8" name="Rectangle 3"/>
          <p:cNvSpPr txBox="1">
            <a:spLocks noChangeArrowheads="1"/>
          </p:cNvSpPr>
          <p:nvPr/>
        </p:nvSpPr>
        <p:spPr bwMode="auto">
          <a:xfrm>
            <a:off x="447474" y="1787152"/>
            <a:ext cx="8437522" cy="42028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a:defRPr sz="2400">
                <a:solidFill>
                  <a:schemeClr val="tx1"/>
                </a:solidFill>
                <a:latin typeface="Times" panose="02020603050405020304" pitchFamily="18" charset="0"/>
                <a:ea typeface="MS PGothic" panose="020B0600070205080204" pitchFamily="34" charset="-128"/>
              </a:defRPr>
            </a:lvl1pPr>
            <a:lvl2pPr marL="41910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marL="442913" indent="-442913">
              <a:spcBef>
                <a:spcPts val="1200"/>
              </a:spcBef>
              <a:buFont typeface="Wingdings" panose="05000000000000000000" pitchFamily="2" charset="2"/>
              <a:buChar char="q"/>
            </a:pPr>
            <a:r>
              <a:rPr lang="en-ZA" altLang="en-US" sz="2000" b="1" dirty="0">
                <a:latin typeface="Calibri" panose="020F0502020204030204" pitchFamily="34" charset="0"/>
                <a:cs typeface="Calibri" panose="020F0502020204030204" pitchFamily="34" charset="0"/>
              </a:rPr>
              <a:t>Industrial Financing &amp; Incentive Support: s</a:t>
            </a:r>
            <a:r>
              <a:rPr lang="en-ZA" altLang="en-US" sz="2000" dirty="0">
                <a:latin typeface="Calibri" panose="020F0502020204030204" pitchFamily="34" charset="0"/>
                <a:cs typeface="Calibri" panose="020F0502020204030204" pitchFamily="34" charset="0"/>
              </a:rPr>
              <a:t>upporting private sector investment and black economic empowerment in critical industrial sectors</a:t>
            </a:r>
          </a:p>
          <a:p>
            <a:pPr marL="762000" lvl="1" indent="-342900">
              <a:spcBef>
                <a:spcPts val="1200"/>
              </a:spcBef>
              <a:buFont typeface="Wingdings" panose="05000000000000000000" pitchFamily="2" charset="2"/>
              <a:buChar char="ü"/>
            </a:pPr>
            <a:r>
              <a:rPr lang="en-ZA" altLang="en-US" sz="1800" b="1" dirty="0">
                <a:latin typeface="Calibri" panose="020F0502020204030204" pitchFamily="34" charset="0"/>
                <a:cs typeface="Calibri" panose="020F0502020204030204" pitchFamily="34" charset="0"/>
              </a:rPr>
              <a:t>Automotive Investment Scheme: </a:t>
            </a:r>
            <a:r>
              <a:rPr lang="en-ZA" altLang="en-US" sz="1800" dirty="0">
                <a:latin typeface="Calibri" panose="020F0502020204030204" pitchFamily="34" charset="0"/>
                <a:cs typeface="Calibri" panose="020F0502020204030204" pitchFamily="34" charset="0"/>
              </a:rPr>
              <a:t>R8.7bn on investment leveraged through 2 new projects with an estimated investment value of R548.9m, projected to create 1 140 jobs</a:t>
            </a:r>
          </a:p>
          <a:p>
            <a:pPr marL="762000" lvl="1" indent="-342900">
              <a:spcBef>
                <a:spcPts val="1200"/>
              </a:spcBef>
              <a:buFont typeface="Wingdings" panose="05000000000000000000" pitchFamily="2" charset="2"/>
              <a:buChar char="ü"/>
            </a:pPr>
            <a:r>
              <a:rPr lang="en-ZA" altLang="en-US" sz="1800" b="1" dirty="0">
                <a:latin typeface="Calibri" panose="020F0502020204030204" pitchFamily="34" charset="0"/>
                <a:cs typeface="Calibri" panose="020F0502020204030204" pitchFamily="34" charset="0"/>
              </a:rPr>
              <a:t>Manufacturing Competitiveness Enhancement Programme (MCEP): </a:t>
            </a:r>
            <a:r>
              <a:rPr lang="en-ZA" altLang="en-US" sz="1800" dirty="0">
                <a:latin typeface="Calibri" panose="020F0502020204030204" pitchFamily="34" charset="0"/>
                <a:cs typeface="Calibri" panose="020F0502020204030204" pitchFamily="34" charset="0"/>
              </a:rPr>
              <a:t>R1bn loan component reopened</a:t>
            </a:r>
            <a:r>
              <a:rPr lang="pt-PT" altLang="en-US" sz="1800" dirty="0">
                <a:latin typeface="Calibri" panose="020F0502020204030204" pitchFamily="34" charset="0"/>
                <a:cs typeface="Calibri" panose="020F0502020204030204" pitchFamily="34" charset="0"/>
              </a:rPr>
              <a:t>; </a:t>
            </a:r>
            <a:r>
              <a:rPr lang="en-ZA" altLang="en-US" sz="1800" dirty="0">
                <a:latin typeface="Calibri" panose="020F0502020204030204" pitchFamily="34" charset="0"/>
                <a:cs typeface="Calibri" panose="020F0502020204030204" pitchFamily="34" charset="0"/>
              </a:rPr>
              <a:t>270 projects supported</a:t>
            </a:r>
            <a:r>
              <a:rPr lang="pt-PT" altLang="en-US" sz="1800" dirty="0">
                <a:latin typeface="Calibri" panose="020F0502020204030204" pitchFamily="34" charset="0"/>
                <a:cs typeface="Calibri" panose="020F0502020204030204" pitchFamily="34" charset="0"/>
              </a:rPr>
              <a:t>; </a:t>
            </a:r>
            <a:r>
              <a:rPr lang="en-ZA" altLang="en-US" sz="1800" dirty="0">
                <a:latin typeface="Calibri" panose="020F0502020204030204" pitchFamily="34" charset="0"/>
                <a:cs typeface="Calibri" panose="020F0502020204030204" pitchFamily="34" charset="0"/>
              </a:rPr>
              <a:t>R8.24m disbursed, supporting R3.38 bn of investments &amp; 62 2353 jobs</a:t>
            </a:r>
          </a:p>
          <a:p>
            <a:pPr marL="762000" lvl="1" indent="-342900">
              <a:spcBef>
                <a:spcPts val="1200"/>
              </a:spcBef>
              <a:buFont typeface="Wingdings" panose="05000000000000000000" pitchFamily="2" charset="2"/>
              <a:buChar char="ü"/>
            </a:pPr>
            <a:r>
              <a:rPr lang="en-ZA" altLang="en-US" sz="1800" b="1" dirty="0">
                <a:latin typeface="Calibri" panose="020F0502020204030204" pitchFamily="34" charset="0"/>
                <a:cs typeface="Calibri" panose="020F0502020204030204" pitchFamily="34" charset="0"/>
              </a:rPr>
              <a:t>12i Tax Allowance Incentive Scheme</a:t>
            </a:r>
            <a:r>
              <a:rPr lang="en-ZA" altLang="en-US" sz="1800" dirty="0">
                <a:latin typeface="Calibri" panose="020F0502020204030204" pitchFamily="34" charset="0"/>
                <a:cs typeface="Calibri" panose="020F0502020204030204" pitchFamily="34" charset="0"/>
              </a:rPr>
              <a:t>: April 2015 – September 2016, 49 projects approved with an investment value of R25.7bn</a:t>
            </a:r>
          </a:p>
          <a:p>
            <a:pPr marL="762000" lvl="1" indent="-342900">
              <a:spcBef>
                <a:spcPts val="1200"/>
              </a:spcBef>
              <a:buFont typeface="Wingdings" panose="05000000000000000000" pitchFamily="2" charset="2"/>
              <a:buChar char="ü"/>
            </a:pPr>
            <a:r>
              <a:rPr lang="en-ZA" altLang="en-US" sz="1800" b="1" dirty="0">
                <a:latin typeface="Calibri" panose="020F0502020204030204" pitchFamily="34" charset="0"/>
                <a:cs typeface="Calibri" panose="020F0502020204030204" pitchFamily="34" charset="0"/>
              </a:rPr>
              <a:t>Aquaculture Development and Enhancement Programme (ADEP)</a:t>
            </a:r>
            <a:r>
              <a:rPr lang="en-ZA" altLang="en-US" sz="1800" dirty="0">
                <a:latin typeface="Calibri" panose="020F0502020204030204" pitchFamily="34" charset="0"/>
                <a:cs typeface="Calibri" panose="020F0502020204030204" pitchFamily="34" charset="0"/>
              </a:rPr>
              <a:t>:</a:t>
            </a:r>
            <a:r>
              <a:rPr lang="en-ZA" altLang="en-US" sz="1800" b="1" dirty="0">
                <a:latin typeface="Calibri" panose="020F0502020204030204" pitchFamily="34" charset="0"/>
                <a:cs typeface="Calibri" panose="020F0502020204030204" pitchFamily="34" charset="0"/>
              </a:rPr>
              <a:t> </a:t>
            </a:r>
            <a:r>
              <a:rPr lang="en-ZA" altLang="en-US" sz="1800" dirty="0">
                <a:latin typeface="Calibri" panose="020F0502020204030204" pitchFamily="34" charset="0"/>
                <a:cs typeface="Calibri" panose="020F0502020204030204" pitchFamily="34" charset="0"/>
              </a:rPr>
              <a:t>R85.6m approved for 17 projects, with a projected investment value of R383.3m</a:t>
            </a:r>
            <a:r>
              <a:rPr lang="pt-PT" altLang="en-US" sz="1800" dirty="0">
                <a:latin typeface="Calibri" panose="020F0502020204030204" pitchFamily="34" charset="0"/>
                <a:cs typeface="Calibri" panose="020F0502020204030204" pitchFamily="34" charset="0"/>
              </a:rPr>
              <a:t>;</a:t>
            </a:r>
            <a:r>
              <a:rPr lang="en-ZA" altLang="en-US" sz="1800" dirty="0">
                <a:latin typeface="Calibri" panose="020F0502020204030204" pitchFamily="34" charset="0"/>
                <a:cs typeface="Calibri" panose="020F0502020204030204" pitchFamily="34" charset="0"/>
              </a:rPr>
              <a:t> 474  jobs created</a:t>
            </a:r>
          </a:p>
          <a:p>
            <a:pPr lvl="1">
              <a:spcBef>
                <a:spcPts val="1200"/>
              </a:spcBef>
              <a:buFont typeface="Calibri" panose="020F0502020204030204" pitchFamily="34" charset="0"/>
              <a:buChar char="−"/>
            </a:pPr>
            <a:endParaRPr lang="en-ZA" altLang="en-US"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xmlns="" val="2381108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p:cNvPr>
          <p:cNvSpPr>
            <a:spLocks noGrp="1"/>
          </p:cNvSpPr>
          <p:nvPr>
            <p:ph type="title"/>
          </p:nvPr>
        </p:nvSpPr>
        <p:spPr>
          <a:xfrm>
            <a:off x="572654" y="605826"/>
            <a:ext cx="7942695" cy="971314"/>
          </a:xfrm>
        </p:spPr>
        <p:txBody>
          <a:bodyPr>
            <a:normAutofit/>
          </a:bodyPr>
          <a:lstStyle/>
          <a:p>
            <a:pPr>
              <a:lnSpc>
                <a:spcPct val="120000"/>
              </a:lnSpc>
            </a:pPr>
            <a:r>
              <a:rPr lang="en-US" sz="2600" dirty="0">
                <a:latin typeface="Calibri" panose="020F0502020204030204" pitchFamily="34" charset="0"/>
              </a:rPr>
              <a:t>Achievement highlights 2016/17</a:t>
            </a:r>
          </a:p>
        </p:txBody>
      </p:sp>
      <p:sp>
        <p:nvSpPr>
          <p:cNvPr id="2" name="Slide Number Placeholder 1"/>
          <p:cNvSpPr>
            <a:spLocks noGrp="1"/>
          </p:cNvSpPr>
          <p:nvPr>
            <p:ph type="sldNum" sz="quarter" idx="12"/>
          </p:nvPr>
        </p:nvSpPr>
        <p:spPr/>
        <p:txBody>
          <a:bodyPr/>
          <a:lstStyle/>
          <a:p>
            <a:fld id="{6D22F896-40B5-4ADD-8801-0D06FADFA095}" type="slidenum">
              <a:rPr lang="en-US" smtClean="0"/>
              <a:pPr/>
              <a:t>12</a:t>
            </a:fld>
            <a:endParaRPr lang="en-US" dirty="0"/>
          </a:p>
        </p:txBody>
      </p:sp>
      <p:pic>
        <p:nvPicPr>
          <p:cNvPr id="9" name="Picture 8" descr="A picture containing indoor&#10;&#10;Description generated with high confidence"/>
          <p:cNvPicPr>
            <a:picLocks noChangeAspect="1"/>
          </p:cNvPicPr>
          <p:nvPr/>
        </p:nvPicPr>
        <p:blipFill>
          <a:blip r:embed="rId2"/>
          <a:stretch>
            <a:fillRect/>
          </a:stretch>
        </p:blipFill>
        <p:spPr>
          <a:xfrm>
            <a:off x="5846616" y="724686"/>
            <a:ext cx="2660073" cy="762368"/>
          </a:xfrm>
          <a:prstGeom prst="rect">
            <a:avLst/>
          </a:prstGeom>
        </p:spPr>
      </p:pic>
      <p:sp>
        <p:nvSpPr>
          <p:cNvPr id="7" name="Rectangle 3"/>
          <p:cNvSpPr txBox="1">
            <a:spLocks noChangeArrowheads="1"/>
          </p:cNvSpPr>
          <p:nvPr/>
        </p:nvSpPr>
        <p:spPr bwMode="auto">
          <a:xfrm>
            <a:off x="249381" y="1937486"/>
            <a:ext cx="7936361" cy="4547131"/>
          </a:xfrm>
          <a:prstGeom prst="rect">
            <a:avLst/>
          </a:prstGeom>
          <a:noFill/>
          <a:ln>
            <a:noFill/>
          </a:ln>
          <a:extLst/>
        </p:spPr>
        <p:txBody>
          <a:bodyPr/>
          <a:lstStyle>
            <a:lvl1pPr marL="342900" indent="-342900">
              <a:lnSpc>
                <a:spcPct val="90000"/>
              </a:lnSpc>
              <a:spcBef>
                <a:spcPts val="750"/>
              </a:spcBef>
              <a:buFont typeface="Arial" pitchFamily="34" charset="0"/>
              <a:buChar char="•"/>
              <a:defRPr sz="2100">
                <a:solidFill>
                  <a:schemeClr val="tx1"/>
                </a:solidFill>
                <a:latin typeface="Calibri" pitchFamily="34" charset="0"/>
              </a:defRPr>
            </a:lvl1pPr>
            <a:lvl2pPr marL="876300" indent="-457200">
              <a:lnSpc>
                <a:spcPct val="90000"/>
              </a:lnSpc>
              <a:spcBef>
                <a:spcPts val="375"/>
              </a:spcBef>
              <a:buFont typeface="Arial" pitchFamily="34" charset="0"/>
              <a:buChar char="•"/>
              <a:defRPr>
                <a:solidFill>
                  <a:schemeClr val="tx1"/>
                </a:solidFill>
                <a:latin typeface="Calibri" pitchFamily="34" charset="0"/>
              </a:defRPr>
            </a:lvl2pPr>
            <a:lvl3pPr marL="1143000" indent="-228600">
              <a:lnSpc>
                <a:spcPct val="90000"/>
              </a:lnSpc>
              <a:spcBef>
                <a:spcPts val="375"/>
              </a:spcBef>
              <a:buFont typeface="Arial" pitchFamily="34" charset="0"/>
              <a:buChar char="•"/>
              <a:defRPr sz="1500">
                <a:solidFill>
                  <a:schemeClr val="tx1"/>
                </a:solidFill>
                <a:latin typeface="Calibri" pitchFamily="34" charset="0"/>
              </a:defRPr>
            </a:lvl3pPr>
            <a:lvl4pPr marL="1600200" indent="-228600">
              <a:lnSpc>
                <a:spcPct val="90000"/>
              </a:lnSpc>
              <a:spcBef>
                <a:spcPts val="375"/>
              </a:spcBef>
              <a:buFont typeface="Arial" pitchFamily="34" charset="0"/>
              <a:buChar char="•"/>
              <a:defRPr sz="1300">
                <a:solidFill>
                  <a:schemeClr val="tx1"/>
                </a:solidFill>
                <a:latin typeface="Calibri" pitchFamily="34" charset="0"/>
              </a:defRPr>
            </a:lvl4pPr>
            <a:lvl5pPr marL="2057400" indent="-228600">
              <a:lnSpc>
                <a:spcPct val="90000"/>
              </a:lnSpc>
              <a:spcBef>
                <a:spcPts val="375"/>
              </a:spcBef>
              <a:buFont typeface="Arial" pitchFamily="34" charset="0"/>
              <a:buChar char="•"/>
              <a:defRPr sz="1300">
                <a:solidFill>
                  <a:schemeClr val="tx1"/>
                </a:solidFill>
                <a:latin typeface="Calibri" pitchFamily="34" charset="0"/>
              </a:defRPr>
            </a:lvl5pPr>
            <a:lvl6pPr marL="2514600" indent="-228600" eaLnBrk="0" fontAlgn="base" hangingPunct="0">
              <a:lnSpc>
                <a:spcPct val="90000"/>
              </a:lnSpc>
              <a:spcBef>
                <a:spcPts val="375"/>
              </a:spcBef>
              <a:spcAft>
                <a:spcPct val="0"/>
              </a:spcAft>
              <a:buFont typeface="Arial" pitchFamily="34" charset="0"/>
              <a:buChar char="•"/>
              <a:defRPr sz="1300">
                <a:solidFill>
                  <a:schemeClr val="tx1"/>
                </a:solidFill>
                <a:latin typeface="Calibri" pitchFamily="34" charset="0"/>
              </a:defRPr>
            </a:lvl6pPr>
            <a:lvl7pPr marL="2971800" indent="-228600" eaLnBrk="0" fontAlgn="base" hangingPunct="0">
              <a:lnSpc>
                <a:spcPct val="90000"/>
              </a:lnSpc>
              <a:spcBef>
                <a:spcPts val="375"/>
              </a:spcBef>
              <a:spcAft>
                <a:spcPct val="0"/>
              </a:spcAft>
              <a:buFont typeface="Arial" pitchFamily="34" charset="0"/>
              <a:buChar char="•"/>
              <a:defRPr sz="1300">
                <a:solidFill>
                  <a:schemeClr val="tx1"/>
                </a:solidFill>
                <a:latin typeface="Calibri" pitchFamily="34" charset="0"/>
              </a:defRPr>
            </a:lvl7pPr>
            <a:lvl8pPr marL="3429000" indent="-228600" eaLnBrk="0" fontAlgn="base" hangingPunct="0">
              <a:lnSpc>
                <a:spcPct val="90000"/>
              </a:lnSpc>
              <a:spcBef>
                <a:spcPts val="375"/>
              </a:spcBef>
              <a:spcAft>
                <a:spcPct val="0"/>
              </a:spcAft>
              <a:buFont typeface="Arial" pitchFamily="34" charset="0"/>
              <a:buChar char="•"/>
              <a:defRPr sz="1300">
                <a:solidFill>
                  <a:schemeClr val="tx1"/>
                </a:solidFill>
                <a:latin typeface="Calibri" pitchFamily="34" charset="0"/>
              </a:defRPr>
            </a:lvl8pPr>
            <a:lvl9pPr marL="3886200" indent="-228600" eaLnBrk="0" fontAlgn="base" hangingPunct="0">
              <a:lnSpc>
                <a:spcPct val="90000"/>
              </a:lnSpc>
              <a:spcBef>
                <a:spcPts val="375"/>
              </a:spcBef>
              <a:spcAft>
                <a:spcPct val="0"/>
              </a:spcAft>
              <a:buFont typeface="Arial" pitchFamily="34" charset="0"/>
              <a:buChar char="•"/>
              <a:defRPr sz="1300">
                <a:solidFill>
                  <a:schemeClr val="tx1"/>
                </a:solidFill>
                <a:latin typeface="Calibri" pitchFamily="34" charset="0"/>
              </a:defRPr>
            </a:lvl9pPr>
          </a:lstStyle>
          <a:p>
            <a:pPr marL="720725" lvl="1" indent="-438150">
              <a:lnSpc>
                <a:spcPct val="100000"/>
              </a:lnSpc>
              <a:spcBef>
                <a:spcPts val="1800"/>
              </a:spcBef>
              <a:buFont typeface="Wingdings" panose="05000000000000000000" pitchFamily="2" charset="2"/>
              <a:buChar char="ü"/>
              <a:defRPr/>
            </a:pPr>
            <a:r>
              <a:rPr lang="en-ZA" altLang="en-US" b="1" dirty="0">
                <a:ea typeface="Calibri" pitchFamily="34" charset="0"/>
                <a:cs typeface="Arial" pitchFamily="34" charset="0"/>
              </a:rPr>
              <a:t>Black Industrialists Development Programme</a:t>
            </a:r>
            <a:r>
              <a:rPr lang="en-ZA" altLang="en-US" dirty="0">
                <a:ea typeface="Calibri" pitchFamily="34" charset="0"/>
                <a:cs typeface="Arial" pitchFamily="34" charset="0"/>
              </a:rPr>
              <a:t>:</a:t>
            </a:r>
            <a:r>
              <a:rPr lang="en-ZA" altLang="en-US" b="1" dirty="0">
                <a:ea typeface="Calibri" pitchFamily="34" charset="0"/>
                <a:cs typeface="Arial" pitchFamily="34" charset="0"/>
              </a:rPr>
              <a:t> </a:t>
            </a:r>
            <a:r>
              <a:rPr lang="en-ZA" altLang="en-US" dirty="0">
                <a:ea typeface="Calibri" pitchFamily="34" charset="0"/>
                <a:cs typeface="Arial" pitchFamily="34" charset="0"/>
              </a:rPr>
              <a:t>27 approved projects to the value of R577m, with a projected investment of R2.5 bn</a:t>
            </a:r>
            <a:r>
              <a:rPr lang="pt-PT" altLang="en-US" dirty="0">
                <a:ea typeface="Calibri" pitchFamily="34" charset="0"/>
                <a:cs typeface="Arial" pitchFamily="34" charset="0"/>
              </a:rPr>
              <a:t> and a p</a:t>
            </a:r>
            <a:r>
              <a:rPr lang="en-ZA" altLang="en-US" dirty="0">
                <a:ea typeface="Calibri" pitchFamily="34" charset="0"/>
                <a:cs typeface="Arial" pitchFamily="34" charset="0"/>
              </a:rPr>
              <a:t>rojected 5</a:t>
            </a:r>
            <a:r>
              <a:rPr lang="pt-PT" altLang="en-US" dirty="0">
                <a:ea typeface="Calibri" pitchFamily="34" charset="0"/>
                <a:cs typeface="Arial" pitchFamily="34" charset="0"/>
              </a:rPr>
              <a:t>,</a:t>
            </a:r>
            <a:r>
              <a:rPr lang="en-ZA" altLang="en-US" dirty="0">
                <a:ea typeface="Calibri" pitchFamily="34" charset="0"/>
                <a:cs typeface="Arial" pitchFamily="34" charset="0"/>
              </a:rPr>
              <a:t>235 direct and 1</a:t>
            </a:r>
            <a:r>
              <a:rPr lang="pt-PT" altLang="en-US" dirty="0">
                <a:ea typeface="Calibri" pitchFamily="34" charset="0"/>
                <a:cs typeface="Arial" pitchFamily="34" charset="0"/>
              </a:rPr>
              <a:t>,</a:t>
            </a:r>
            <a:r>
              <a:rPr lang="en-ZA" altLang="en-US" dirty="0">
                <a:ea typeface="Calibri" pitchFamily="34" charset="0"/>
                <a:cs typeface="Arial" pitchFamily="34" charset="0"/>
              </a:rPr>
              <a:t>228 indirect jobs to be created</a:t>
            </a:r>
          </a:p>
          <a:p>
            <a:pPr marL="720725" lvl="1" indent="-438150">
              <a:lnSpc>
                <a:spcPct val="100000"/>
              </a:lnSpc>
              <a:spcBef>
                <a:spcPts val="1800"/>
              </a:spcBef>
              <a:buFont typeface="Wingdings" panose="05000000000000000000" pitchFamily="2" charset="2"/>
              <a:buChar char="ü"/>
              <a:defRPr/>
            </a:pPr>
            <a:r>
              <a:rPr lang="en-ZA" altLang="en-US" b="1" dirty="0">
                <a:latin typeface="+mn-lt"/>
                <a:ea typeface="Calibri" panose="020F0502020204030204" pitchFamily="34" charset="0"/>
                <a:cs typeface="Arial" panose="020B0604020202020204" pitchFamily="34" charset="0"/>
              </a:rPr>
              <a:t>R&amp;D tax incentive </a:t>
            </a:r>
            <a:r>
              <a:rPr lang="en-ZA" altLang="en-US" dirty="0">
                <a:latin typeface="+mn-lt"/>
                <a:ea typeface="Calibri" panose="020F0502020204030204" pitchFamily="34" charset="0"/>
                <a:cs typeface="Arial" panose="020B0604020202020204" pitchFamily="34" charset="0"/>
              </a:rPr>
              <a:t>supported R36.1 bn in R&amp;D expenditure</a:t>
            </a:r>
          </a:p>
          <a:p>
            <a:pPr marL="720725" lvl="1" indent="-438150">
              <a:lnSpc>
                <a:spcPct val="100000"/>
              </a:lnSpc>
              <a:spcBef>
                <a:spcPts val="1800"/>
              </a:spcBef>
              <a:buFont typeface="Wingdings" panose="05000000000000000000" pitchFamily="2" charset="2"/>
              <a:buChar char="ü"/>
              <a:defRPr/>
            </a:pPr>
            <a:r>
              <a:rPr lang="en-ZA" altLang="en-US" b="1" dirty="0">
                <a:latin typeface="+mn-lt"/>
                <a:ea typeface="Calibri" panose="020F0502020204030204" pitchFamily="34" charset="0"/>
                <a:cs typeface="Arial" panose="020B0604020202020204" pitchFamily="34" charset="0"/>
              </a:rPr>
              <a:t>Export Marketing and Investment Assistance Scheme (EMIA)</a:t>
            </a:r>
            <a:r>
              <a:rPr lang="en-ZA" altLang="en-US" dirty="0">
                <a:latin typeface="+mn-lt"/>
                <a:ea typeface="Calibri" panose="020F0502020204030204" pitchFamily="34" charset="0"/>
                <a:cs typeface="Arial" panose="020B0604020202020204" pitchFamily="34" charset="0"/>
              </a:rPr>
              <a:t>:  support package of R90m and export sales of R4.1 bn</a:t>
            </a:r>
          </a:p>
          <a:p>
            <a:pPr marL="720725" lvl="1" indent="-438150">
              <a:lnSpc>
                <a:spcPct val="100000"/>
              </a:lnSpc>
              <a:spcBef>
                <a:spcPts val="1800"/>
              </a:spcBef>
              <a:buFont typeface="Wingdings" panose="05000000000000000000" pitchFamily="2" charset="2"/>
              <a:buChar char="ü"/>
              <a:defRPr/>
            </a:pPr>
            <a:r>
              <a:rPr lang="en-ZA" altLang="en-US" b="1" dirty="0">
                <a:ea typeface="Calibri" pitchFamily="34" charset="0"/>
                <a:cs typeface="Arial" pitchFamily="34" charset="0"/>
              </a:rPr>
              <a:t>Industrial Development Corporation</a:t>
            </a:r>
            <a:r>
              <a:rPr lang="en-ZA" altLang="en-US" dirty="0">
                <a:ea typeface="Calibri" pitchFamily="34" charset="0"/>
                <a:cs typeface="Arial" pitchFamily="34" charset="0"/>
              </a:rPr>
              <a:t> (IDC): disbursed R8bn, created and saved 14</a:t>
            </a:r>
            <a:r>
              <a:rPr lang="pt-PT" altLang="en-US" dirty="0">
                <a:ea typeface="Calibri" pitchFamily="34" charset="0"/>
                <a:cs typeface="Arial" pitchFamily="34" charset="0"/>
              </a:rPr>
              <a:t>,</a:t>
            </a:r>
            <a:r>
              <a:rPr lang="en-ZA" altLang="en-US" dirty="0">
                <a:ea typeface="Calibri" pitchFamily="34" charset="0"/>
                <a:cs typeface="Arial" pitchFamily="34" charset="0"/>
              </a:rPr>
              <a:t>636 jobs</a:t>
            </a:r>
          </a:p>
          <a:p>
            <a:pPr marL="720725" lvl="1" indent="-438150">
              <a:lnSpc>
                <a:spcPct val="100000"/>
              </a:lnSpc>
              <a:spcBef>
                <a:spcPts val="1800"/>
              </a:spcBef>
              <a:buFont typeface="Wingdings" panose="05000000000000000000" pitchFamily="2" charset="2"/>
              <a:buChar char="ü"/>
              <a:defRPr/>
            </a:pPr>
            <a:r>
              <a:rPr lang="en-ZA" altLang="en-US" b="1" dirty="0">
                <a:latin typeface="+mn-lt"/>
                <a:ea typeface="Calibri" panose="020F0502020204030204" pitchFamily="34" charset="0"/>
                <a:cs typeface="Arial" panose="020B0604020202020204" pitchFamily="34" charset="0"/>
              </a:rPr>
              <a:t>Export Credit Insurance Corporation (ECIC)</a:t>
            </a:r>
            <a:r>
              <a:rPr lang="en-ZA" altLang="en-US" dirty="0">
                <a:latin typeface="+mn-lt"/>
                <a:ea typeface="Calibri" panose="020F0502020204030204" pitchFamily="34" charset="0"/>
                <a:cs typeface="Arial" panose="020B0604020202020204" pitchFamily="34" charset="0"/>
              </a:rPr>
              <a:t>: approved R318.6 m for 3 major export-related projects with a local content value of R3.784 bn achieved</a:t>
            </a:r>
          </a:p>
          <a:p>
            <a:pPr marL="800100" lvl="1" indent="-342900">
              <a:lnSpc>
                <a:spcPct val="100000"/>
              </a:lnSpc>
              <a:spcBef>
                <a:spcPts val="1200"/>
              </a:spcBef>
              <a:buFont typeface="Wingdings" panose="05000000000000000000" pitchFamily="2" charset="2"/>
              <a:buChar char="ü"/>
              <a:defRPr/>
            </a:pPr>
            <a:endParaRPr lang="en-ZA" altLang="en-US" sz="1600" b="1" dirty="0">
              <a:latin typeface="+mn-lt"/>
              <a:ea typeface="Calibri" pitchFamily="34" charset="0"/>
              <a:cs typeface="Arial" pitchFamily="34" charset="0"/>
            </a:endParaRPr>
          </a:p>
          <a:p>
            <a:pPr marL="800100" lvl="1" indent="-342900">
              <a:lnSpc>
                <a:spcPct val="100000"/>
              </a:lnSpc>
              <a:spcBef>
                <a:spcPts val="1200"/>
              </a:spcBef>
              <a:buFont typeface="Wingdings" panose="05000000000000000000" pitchFamily="2" charset="2"/>
              <a:buChar char="ü"/>
              <a:defRPr/>
            </a:pPr>
            <a:endParaRPr lang="en-ZA" altLang="en-US" sz="1600" b="1" dirty="0">
              <a:latin typeface="+mn-lt"/>
              <a:ea typeface="Calibri" pitchFamily="34" charset="0"/>
              <a:cs typeface="Arial" pitchFamily="34" charset="0"/>
            </a:endParaRPr>
          </a:p>
          <a:p>
            <a:pPr marL="800100" lvl="1" indent="-342900">
              <a:lnSpc>
                <a:spcPct val="100000"/>
              </a:lnSpc>
              <a:spcBef>
                <a:spcPts val="1200"/>
              </a:spcBef>
              <a:buFont typeface="Wingdings" panose="05000000000000000000" pitchFamily="2" charset="2"/>
              <a:buChar char="ü"/>
              <a:defRPr/>
            </a:pPr>
            <a:endParaRPr lang="en-ZA" altLang="en-US" sz="1600" b="1" dirty="0">
              <a:latin typeface="+mn-lt"/>
              <a:ea typeface="Calibri" pitchFamily="34" charset="0"/>
              <a:cs typeface="Arial" pitchFamily="34" charset="0"/>
            </a:endParaRPr>
          </a:p>
          <a:p>
            <a:pPr marL="800100" lvl="1" indent="-342900">
              <a:lnSpc>
                <a:spcPct val="100000"/>
              </a:lnSpc>
              <a:spcBef>
                <a:spcPts val="1200"/>
              </a:spcBef>
              <a:buFont typeface="Wingdings" panose="05000000000000000000" pitchFamily="2" charset="2"/>
              <a:buChar char="ü"/>
              <a:defRPr/>
            </a:pPr>
            <a:endParaRPr lang="en-ZA" altLang="en-US" sz="1600" b="1" dirty="0">
              <a:latin typeface="+mn-lt"/>
              <a:ea typeface="Calibri" pitchFamily="34" charset="0"/>
              <a:cs typeface="Arial" pitchFamily="34" charset="0"/>
            </a:endParaRPr>
          </a:p>
          <a:p>
            <a:pPr lvl="2">
              <a:lnSpc>
                <a:spcPct val="100000"/>
              </a:lnSpc>
              <a:spcBef>
                <a:spcPts val="1200"/>
              </a:spcBef>
              <a:buFont typeface="Wingdings" panose="05000000000000000000" pitchFamily="2" charset="2"/>
              <a:buChar char="ü"/>
              <a:defRPr/>
            </a:pPr>
            <a:endParaRPr lang="en-ZA" altLang="en-US" sz="2000" dirty="0">
              <a:ea typeface="Calibri" pitchFamily="34" charset="0"/>
              <a:cs typeface="Arial" pitchFamily="34" charset="0"/>
            </a:endParaRPr>
          </a:p>
        </p:txBody>
      </p:sp>
    </p:spTree>
    <p:extLst>
      <p:ext uri="{BB962C8B-B14F-4D97-AF65-F5344CB8AC3E}">
        <p14:creationId xmlns:p14="http://schemas.microsoft.com/office/powerpoint/2010/main" xmlns="" val="499511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p:cNvPr>
          <p:cNvSpPr>
            <a:spLocks noGrp="1"/>
          </p:cNvSpPr>
          <p:nvPr>
            <p:ph type="title"/>
          </p:nvPr>
        </p:nvSpPr>
        <p:spPr>
          <a:xfrm>
            <a:off x="581891" y="559646"/>
            <a:ext cx="4738254" cy="1080938"/>
          </a:xfrm>
        </p:spPr>
        <p:txBody>
          <a:bodyPr>
            <a:normAutofit/>
          </a:bodyPr>
          <a:lstStyle/>
          <a:p>
            <a:pPr>
              <a:lnSpc>
                <a:spcPct val="120000"/>
              </a:lnSpc>
            </a:pPr>
            <a:r>
              <a:rPr lang="en-US" sz="2600" dirty="0">
                <a:latin typeface="Calibri" panose="020F0502020204030204" pitchFamily="34" charset="0"/>
              </a:rPr>
              <a:t>Achievement highlights 2016/17</a:t>
            </a:r>
          </a:p>
        </p:txBody>
      </p:sp>
      <p:sp>
        <p:nvSpPr>
          <p:cNvPr id="2" name="Slide Number Placeholder 1"/>
          <p:cNvSpPr>
            <a:spLocks noGrp="1"/>
          </p:cNvSpPr>
          <p:nvPr>
            <p:ph type="sldNum" sz="quarter" idx="12"/>
          </p:nvPr>
        </p:nvSpPr>
        <p:spPr/>
        <p:txBody>
          <a:bodyPr/>
          <a:lstStyle/>
          <a:p>
            <a:fld id="{6D22F896-40B5-4ADD-8801-0D06FADFA095}" type="slidenum">
              <a:rPr lang="en-US" smtClean="0"/>
              <a:pPr/>
              <a:t>13</a:t>
            </a:fld>
            <a:endParaRPr lang="en-US" dirty="0"/>
          </a:p>
        </p:txBody>
      </p:sp>
      <p:pic>
        <p:nvPicPr>
          <p:cNvPr id="9" name="Picture 8" descr="A picture containing indoor&#10;&#10;Description generated with high confidence"/>
          <p:cNvPicPr>
            <a:picLocks noChangeAspect="1"/>
          </p:cNvPicPr>
          <p:nvPr/>
        </p:nvPicPr>
        <p:blipFill>
          <a:blip r:embed="rId2"/>
          <a:stretch>
            <a:fillRect/>
          </a:stretch>
        </p:blipFill>
        <p:spPr>
          <a:xfrm>
            <a:off x="5865087" y="715450"/>
            <a:ext cx="2660073" cy="771605"/>
          </a:xfrm>
          <a:prstGeom prst="rect">
            <a:avLst/>
          </a:prstGeom>
        </p:spPr>
      </p:pic>
      <p:sp>
        <p:nvSpPr>
          <p:cNvPr id="8" name="Rectangle 3"/>
          <p:cNvSpPr txBox="1">
            <a:spLocks noChangeArrowheads="1"/>
          </p:cNvSpPr>
          <p:nvPr/>
        </p:nvSpPr>
        <p:spPr bwMode="auto">
          <a:xfrm>
            <a:off x="85436" y="1955862"/>
            <a:ext cx="8643689" cy="46897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a:defRPr sz="2400">
                <a:solidFill>
                  <a:schemeClr val="tx1"/>
                </a:solidFill>
                <a:latin typeface="Times" panose="02020603050405020304" pitchFamily="18" charset="0"/>
                <a:ea typeface="MS PGothic" panose="020B0600070205080204" pitchFamily="34" charset="-128"/>
              </a:defRPr>
            </a:lvl1pPr>
            <a:lvl2pPr marL="41910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marL="762000" lvl="1" indent="-342900">
              <a:spcBef>
                <a:spcPts val="1800"/>
              </a:spcBef>
              <a:buFont typeface="Wingdings" panose="05000000000000000000" pitchFamily="2" charset="2"/>
              <a:buChar char="ü"/>
            </a:pPr>
            <a:r>
              <a:rPr lang="en-ZA" altLang="en-US" sz="2000" b="1" dirty="0">
                <a:latin typeface="Calibri" panose="020F0502020204030204" pitchFamily="34" charset="0"/>
                <a:cs typeface="Calibri" panose="020F0502020204030204" pitchFamily="34" charset="0"/>
              </a:rPr>
              <a:t>Technology and Innovation Agency (TIA): </a:t>
            </a:r>
            <a:r>
              <a:rPr lang="en-ZA" altLang="en-US" sz="2000" dirty="0">
                <a:latin typeface="Calibri" panose="020F0502020204030204" pitchFamily="34" charset="0"/>
                <a:cs typeface="Calibri" panose="020F0502020204030204" pitchFamily="34" charset="0"/>
              </a:rPr>
              <a:t>since 2013, disbursed in excess of R1bn</a:t>
            </a:r>
            <a:r>
              <a:rPr lang="pt-PT" altLang="en-US" sz="2000" dirty="0">
                <a:latin typeface="Calibri" panose="020F0502020204030204" pitchFamily="34" charset="0"/>
                <a:cs typeface="Calibri" panose="020F0502020204030204" pitchFamily="34" charset="0"/>
              </a:rPr>
              <a:t>; a</a:t>
            </a:r>
            <a:r>
              <a:rPr lang="en-ZA" altLang="en-US" sz="2000" dirty="0">
                <a:latin typeface="Calibri" panose="020F0502020204030204" pitchFamily="34" charset="0"/>
                <a:cs typeface="Calibri" panose="020F0502020204030204" pitchFamily="34" charset="0"/>
              </a:rPr>
              <a:t>pproximately 70 </a:t>
            </a:r>
            <a:r>
              <a:rPr lang="pt-PT" altLang="en-US" sz="2000" dirty="0">
                <a:latin typeface="Calibri" panose="020F0502020204030204" pitchFamily="34" charset="0"/>
                <a:cs typeface="Calibri" panose="020F0502020204030204" pitchFamily="34" charset="0"/>
              </a:rPr>
              <a:t>of the </a:t>
            </a:r>
            <a:r>
              <a:rPr lang="en-ZA" altLang="en-US" sz="2000" dirty="0">
                <a:latin typeface="Calibri" panose="020F0502020204030204" pitchFamily="34" charset="0"/>
                <a:cs typeface="Calibri" panose="020F0502020204030204" pitchFamily="34" charset="0"/>
              </a:rPr>
              <a:t>technologies funded reached demonstration stage</a:t>
            </a:r>
            <a:r>
              <a:rPr lang="pt-PT" altLang="en-US" sz="2000" dirty="0">
                <a:latin typeface="Calibri" panose="020F0502020204030204" pitchFamily="34" charset="0"/>
                <a:cs typeface="Calibri" panose="020F0502020204030204" pitchFamily="34" charset="0"/>
              </a:rPr>
              <a:t>; </a:t>
            </a:r>
            <a:r>
              <a:rPr lang="en-ZA" altLang="en-US" sz="2000" dirty="0">
                <a:latin typeface="Calibri" panose="020F0502020204030204" pitchFamily="34" charset="0"/>
                <a:cs typeface="Calibri" panose="020F0502020204030204" pitchFamily="34" charset="0"/>
              </a:rPr>
              <a:t>23 technologies </a:t>
            </a:r>
            <a:r>
              <a:rPr lang="pt-PT" altLang="en-US" sz="2000" dirty="0">
                <a:latin typeface="Calibri" panose="020F0502020204030204" pitchFamily="34" charset="0"/>
                <a:cs typeface="Calibri" panose="020F0502020204030204" pitchFamily="34" charset="0"/>
              </a:rPr>
              <a:t>successfully </a:t>
            </a:r>
            <a:r>
              <a:rPr lang="en-ZA" altLang="en-US" sz="2000" dirty="0">
                <a:latin typeface="Calibri" panose="020F0502020204030204" pitchFamily="34" charset="0"/>
                <a:cs typeface="Calibri" panose="020F0502020204030204" pitchFamily="34" charset="0"/>
              </a:rPr>
              <a:t>commercialised</a:t>
            </a:r>
          </a:p>
          <a:p>
            <a:pPr marL="762000" lvl="1" indent="-342900">
              <a:spcBef>
                <a:spcPts val="1800"/>
              </a:spcBef>
              <a:buFont typeface="Wingdings" panose="05000000000000000000" pitchFamily="2" charset="2"/>
              <a:buChar char="ü"/>
            </a:pPr>
            <a:r>
              <a:rPr lang="en-ZA" altLang="en-US" sz="2000" b="1" dirty="0">
                <a:latin typeface="Calibri" panose="020F0502020204030204" pitchFamily="34" charset="0"/>
                <a:cs typeface="Calibri" panose="020F0502020204030204" pitchFamily="34" charset="0"/>
              </a:rPr>
              <a:t>Industrial Park Revitalisation Programme (IPRP)</a:t>
            </a:r>
            <a:r>
              <a:rPr lang="en-ZA" altLang="en-US" sz="2000" dirty="0">
                <a:latin typeface="Calibri" panose="020F0502020204030204" pitchFamily="34" charset="0"/>
                <a:cs typeface="Calibri" panose="020F0502020204030204" pitchFamily="34" charset="0"/>
              </a:rPr>
              <a:t>:</a:t>
            </a:r>
            <a:r>
              <a:rPr lang="en-ZA" altLang="en-US" sz="2000" b="1" dirty="0">
                <a:latin typeface="Calibri" panose="020F0502020204030204" pitchFamily="34" charset="0"/>
                <a:cs typeface="Calibri" panose="020F0502020204030204" pitchFamily="34" charset="0"/>
              </a:rPr>
              <a:t> </a:t>
            </a:r>
            <a:r>
              <a:rPr lang="en-ZA" altLang="en-US" sz="2000" dirty="0">
                <a:latin typeface="Calibri" panose="020F0502020204030204" pitchFamily="34" charset="0"/>
                <a:cs typeface="Calibri" panose="020F0502020204030204" pitchFamily="34" charset="0"/>
              </a:rPr>
              <a:t>R180m spent on upgrading 6 industrial parks in 2016 (R216m set aside for 5 additional industrial parks)</a:t>
            </a:r>
          </a:p>
          <a:p>
            <a:pPr marL="762000" lvl="1" indent="-342900">
              <a:spcBef>
                <a:spcPts val="1800"/>
              </a:spcBef>
              <a:buFont typeface="Wingdings" panose="05000000000000000000" pitchFamily="2" charset="2"/>
              <a:buChar char="ü"/>
            </a:pPr>
            <a:r>
              <a:rPr lang="en-ZA" altLang="en-US" sz="2000" b="1" dirty="0">
                <a:latin typeface="Calibri" panose="020F0502020204030204" pitchFamily="34" charset="0"/>
                <a:cs typeface="Calibri" panose="020F0502020204030204" pitchFamily="34" charset="0"/>
              </a:rPr>
              <a:t>Cluster Development Programme</a:t>
            </a:r>
            <a:r>
              <a:rPr lang="en-ZA" altLang="en-US" sz="2000" dirty="0">
                <a:latin typeface="Calibri" panose="020F0502020204030204" pitchFamily="34" charset="0"/>
                <a:cs typeface="Calibri" panose="020F0502020204030204" pitchFamily="34" charset="0"/>
              </a:rPr>
              <a:t>:</a:t>
            </a:r>
            <a:r>
              <a:rPr lang="en-ZA" altLang="en-US" sz="2000" b="1" dirty="0">
                <a:latin typeface="Calibri" panose="020F0502020204030204" pitchFamily="34" charset="0"/>
                <a:cs typeface="Calibri" panose="020F0502020204030204" pitchFamily="34" charset="0"/>
              </a:rPr>
              <a:t> </a:t>
            </a:r>
            <a:r>
              <a:rPr lang="en-ZA" altLang="en-US" sz="2000" dirty="0">
                <a:latin typeface="Calibri" panose="020F0502020204030204" pitchFamily="34" charset="0"/>
                <a:cs typeface="Calibri" panose="020F0502020204030204" pitchFamily="34" charset="0"/>
              </a:rPr>
              <a:t>6 cluster initiatives totalling R56.6m approved, in the medical device, composites, non automotive, advance manufacturing, pharmaceuticals and creative industries </a:t>
            </a:r>
          </a:p>
        </p:txBody>
      </p:sp>
    </p:spTree>
    <p:extLst>
      <p:ext uri="{BB962C8B-B14F-4D97-AF65-F5344CB8AC3E}">
        <p14:creationId xmlns:p14="http://schemas.microsoft.com/office/powerpoint/2010/main" xmlns="" val="1452109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p:cNvPr>
          <p:cNvSpPr>
            <a:spLocks noGrp="1"/>
          </p:cNvSpPr>
          <p:nvPr>
            <p:ph type="title"/>
          </p:nvPr>
        </p:nvSpPr>
        <p:spPr>
          <a:xfrm>
            <a:off x="600364" y="559646"/>
            <a:ext cx="4692072" cy="1080938"/>
          </a:xfrm>
        </p:spPr>
        <p:txBody>
          <a:bodyPr>
            <a:normAutofit/>
          </a:bodyPr>
          <a:lstStyle/>
          <a:p>
            <a:pPr>
              <a:lnSpc>
                <a:spcPct val="120000"/>
              </a:lnSpc>
            </a:pPr>
            <a:r>
              <a:rPr lang="en-US" sz="2600" dirty="0">
                <a:latin typeface="Calibri" panose="020F0502020204030204" pitchFamily="34" charset="0"/>
              </a:rPr>
              <a:t>Achievement highlights 2016/17</a:t>
            </a:r>
          </a:p>
        </p:txBody>
      </p:sp>
      <p:sp>
        <p:nvSpPr>
          <p:cNvPr id="2" name="Slide Number Placeholder 1"/>
          <p:cNvSpPr>
            <a:spLocks noGrp="1"/>
          </p:cNvSpPr>
          <p:nvPr>
            <p:ph type="sldNum" sz="quarter" idx="12"/>
          </p:nvPr>
        </p:nvSpPr>
        <p:spPr/>
        <p:txBody>
          <a:bodyPr/>
          <a:lstStyle/>
          <a:p>
            <a:fld id="{6D22F896-40B5-4ADD-8801-0D06FADFA095}" type="slidenum">
              <a:rPr lang="en-US" smtClean="0"/>
              <a:pPr/>
              <a:t>14</a:t>
            </a:fld>
            <a:endParaRPr lang="en-US" dirty="0"/>
          </a:p>
        </p:txBody>
      </p:sp>
      <p:pic>
        <p:nvPicPr>
          <p:cNvPr id="9" name="Picture 8" descr="A picture containing indoor&#10;&#10;Description generated with high confidence"/>
          <p:cNvPicPr>
            <a:picLocks noChangeAspect="1"/>
          </p:cNvPicPr>
          <p:nvPr/>
        </p:nvPicPr>
        <p:blipFill>
          <a:blip r:embed="rId3"/>
          <a:stretch>
            <a:fillRect/>
          </a:stretch>
        </p:blipFill>
        <p:spPr>
          <a:xfrm>
            <a:off x="5846613" y="696978"/>
            <a:ext cx="2660073" cy="821971"/>
          </a:xfrm>
          <a:prstGeom prst="rect">
            <a:avLst/>
          </a:prstGeom>
        </p:spPr>
      </p:pic>
      <p:sp>
        <p:nvSpPr>
          <p:cNvPr id="3" name="Rectangle 2"/>
          <p:cNvSpPr/>
          <p:nvPr/>
        </p:nvSpPr>
        <p:spPr>
          <a:xfrm>
            <a:off x="64655" y="1786778"/>
            <a:ext cx="8515926" cy="1508105"/>
          </a:xfrm>
          <a:prstGeom prst="rect">
            <a:avLst/>
          </a:prstGeom>
        </p:spPr>
        <p:txBody>
          <a:bodyPr wrap="square">
            <a:spAutoFit/>
          </a:bodyPr>
          <a:lstStyle/>
          <a:p>
            <a:pPr marL="762000" lvl="1" indent="-342900">
              <a:spcBef>
                <a:spcPts val="600"/>
              </a:spcBef>
              <a:buFont typeface="Wingdings" pitchFamily="2" charset="2"/>
              <a:buChar char="q"/>
              <a:defRPr/>
            </a:pPr>
            <a:r>
              <a:rPr lang="en-ZA" altLang="en-US" b="1" dirty="0">
                <a:latin typeface="Calibri" panose="020F0502020204030204" pitchFamily="34" charset="0"/>
                <a:cs typeface="Calibri" panose="020F0502020204030204" pitchFamily="34" charset="0"/>
              </a:rPr>
              <a:t>Technology Localisation Programme (TLP)</a:t>
            </a:r>
            <a:endParaRPr lang="en-GB" altLang="en-US" b="1" dirty="0">
              <a:latin typeface="Calibri" panose="020F0502020204030204" pitchFamily="34" charset="0"/>
              <a:cs typeface="Calibri" panose="020F0502020204030204" pitchFamily="34" charset="0"/>
            </a:endParaRPr>
          </a:p>
          <a:p>
            <a:pPr marL="419100" lvl="1">
              <a:spcBef>
                <a:spcPts val="600"/>
              </a:spcBef>
              <a:defRPr/>
            </a:pPr>
            <a:r>
              <a:rPr lang="en-ZA" altLang="en-US" dirty="0">
                <a:latin typeface="Calibri" panose="020F0502020204030204" pitchFamily="34" charset="0"/>
                <a:cs typeface="Calibri" panose="020F0502020204030204" pitchFamily="34" charset="0"/>
              </a:rPr>
              <a:t>DST provided funding of R9m  for the Bombardier locomotive building project</a:t>
            </a:r>
            <a:r>
              <a:rPr lang="pt-PT" altLang="en-US" dirty="0">
                <a:latin typeface="Calibri" panose="020F0502020204030204" pitchFamily="34" charset="0"/>
                <a:cs typeface="Calibri" panose="020F0502020204030204" pitchFamily="34" charset="0"/>
              </a:rPr>
              <a:t>; </a:t>
            </a:r>
            <a:r>
              <a:rPr lang="en-ZA" altLang="en-US" dirty="0">
                <a:latin typeface="Calibri" panose="020F0502020204030204" pitchFamily="34" charset="0"/>
                <a:cs typeface="Calibri" panose="020F0502020204030204" pitchFamily="34" charset="0"/>
              </a:rPr>
              <a:t>total revenue </a:t>
            </a:r>
            <a:r>
              <a:rPr lang="pt-PT" altLang="en-US" dirty="0">
                <a:latin typeface="Calibri" panose="020F0502020204030204" pitchFamily="34" charset="0"/>
                <a:cs typeface="Calibri" panose="020F0502020204030204" pitchFamily="34" charset="0"/>
              </a:rPr>
              <a:t>to</a:t>
            </a:r>
            <a:r>
              <a:rPr lang="en-ZA" altLang="en-US" dirty="0">
                <a:latin typeface="Calibri" panose="020F0502020204030204" pitchFamily="34" charset="0"/>
                <a:cs typeface="Calibri" panose="020F0502020204030204" pitchFamily="34" charset="0"/>
              </a:rPr>
              <a:t> be generated is R350m</a:t>
            </a:r>
            <a:r>
              <a:rPr lang="pt-PT" altLang="en-US" dirty="0">
                <a:latin typeface="Calibri" panose="020F0502020204030204" pitchFamily="34" charset="0"/>
                <a:cs typeface="Calibri" panose="020F0502020204030204" pitchFamily="34" charset="0"/>
              </a:rPr>
              <a:t>, </a:t>
            </a:r>
            <a:r>
              <a:rPr lang="en-ZA" altLang="en-US" dirty="0">
                <a:latin typeface="Calibri" panose="020F0502020204030204" pitchFamily="34" charset="0"/>
                <a:cs typeface="Calibri" panose="020F0502020204030204" pitchFamily="34" charset="0"/>
              </a:rPr>
              <a:t>with a</a:t>
            </a:r>
            <a:r>
              <a:rPr lang="en-GB" altLang="en-US" dirty="0">
                <a:latin typeface="Calibri" panose="020F0502020204030204" pitchFamily="34" charset="0"/>
                <a:cs typeface="Calibri" panose="020F0502020204030204" pitchFamily="34" charset="0"/>
              </a:rPr>
              <a:t> full</a:t>
            </a:r>
            <a:r>
              <a:rPr lang="en-ZA" altLang="en-US" dirty="0">
                <a:latin typeface="Calibri" panose="020F0502020204030204" pitchFamily="34" charset="0"/>
                <a:cs typeface="Calibri" panose="020F0502020204030204" pitchFamily="34" charset="0"/>
              </a:rPr>
              <a:t> local content value of R350m</a:t>
            </a:r>
            <a:r>
              <a:rPr lang="en-GB" altLang="en-US" dirty="0">
                <a:latin typeface="Calibri" panose="020F0502020204030204" pitchFamily="34" charset="0"/>
                <a:cs typeface="Calibri" panose="020F0502020204030204" pitchFamily="34" charset="0"/>
              </a:rPr>
              <a:t> (100%)</a:t>
            </a:r>
            <a:endParaRPr lang="en-ZA" altLang="en-US" dirty="0">
              <a:latin typeface="Calibri" panose="020F0502020204030204" pitchFamily="34" charset="0"/>
              <a:cs typeface="Calibri" panose="020F0502020204030204" pitchFamily="34" charset="0"/>
            </a:endParaRPr>
          </a:p>
          <a:p>
            <a:pPr marL="742950" lvl="1" indent="-285750">
              <a:spcBef>
                <a:spcPts val="1800"/>
              </a:spcBef>
              <a:buFont typeface="Wingdings" pitchFamily="2" charset="2"/>
              <a:buChar char="q"/>
              <a:defRPr/>
            </a:pPr>
            <a:r>
              <a:rPr lang="en-ZA" b="1" dirty="0">
                <a:latin typeface="Calibri" panose="020F0502020204030204" pitchFamily="34" charset="0"/>
              </a:rPr>
              <a:t>TLP outputs and impacts 2012-Aug 2016:</a:t>
            </a:r>
          </a:p>
        </p:txBody>
      </p:sp>
      <p:graphicFrame>
        <p:nvGraphicFramePr>
          <p:cNvPr id="11" name="Table 10"/>
          <p:cNvGraphicFramePr>
            <a:graphicFrameLocks noGrp="1"/>
          </p:cNvGraphicFramePr>
          <p:nvPr>
            <p:extLst>
              <p:ext uri="{D42A27DB-BD31-4B8C-83A1-F6EECF244321}">
                <p14:modId xmlns:p14="http://schemas.microsoft.com/office/powerpoint/2010/main" xmlns="" val="363821359"/>
              </p:ext>
            </p:extLst>
          </p:nvPr>
        </p:nvGraphicFramePr>
        <p:xfrm>
          <a:off x="596658" y="3294883"/>
          <a:ext cx="7975600" cy="3168000"/>
        </p:xfrm>
        <a:graphic>
          <a:graphicData uri="http://schemas.openxmlformats.org/drawingml/2006/table">
            <a:tbl>
              <a:tblPr firstRow="1" firstCol="1" bandRow="1">
                <a:tableStyleId>{616DA210-FB5B-4158-B5E0-FEB733F419BA}</a:tableStyleId>
              </a:tblPr>
              <a:tblGrid>
                <a:gridCol w="6861452">
                  <a:extLst>
                    <a:ext uri="{9D8B030D-6E8A-4147-A177-3AD203B41FA5}">
                      <a16:colId xmlns="" xmlns:a16="http://schemas.microsoft.com/office/drawing/2014/main" val="568409348"/>
                    </a:ext>
                  </a:extLst>
                </a:gridCol>
                <a:gridCol w="1114148">
                  <a:extLst>
                    <a:ext uri="{9D8B030D-6E8A-4147-A177-3AD203B41FA5}">
                      <a16:colId xmlns="" xmlns:a16="http://schemas.microsoft.com/office/drawing/2014/main" val="4210267705"/>
                    </a:ext>
                  </a:extLst>
                </a:gridCol>
              </a:tblGrid>
              <a:tr h="396000">
                <a:tc>
                  <a:txBody>
                    <a:bodyPr/>
                    <a:lstStyle/>
                    <a:p>
                      <a:pPr>
                        <a:lnSpc>
                          <a:spcPct val="107000"/>
                        </a:lnSpc>
                        <a:spcAft>
                          <a:spcPts val="0"/>
                        </a:spcAft>
                      </a:pPr>
                      <a:r>
                        <a:rPr lang="en-ZA" sz="1600" dirty="0">
                          <a:effectLst/>
                        </a:rPr>
                        <a:t>No. of companies supported towards the development of new products </a:t>
                      </a:r>
                      <a:endParaRPr lang="en-ZA" sz="16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78" marR="68578" marT="0" marB="0" anchor="ctr"/>
                </a:tc>
                <a:tc>
                  <a:txBody>
                    <a:bodyPr/>
                    <a:lstStyle/>
                    <a:p>
                      <a:pPr algn="ctr">
                        <a:lnSpc>
                          <a:spcPct val="107000"/>
                        </a:lnSpc>
                        <a:spcAft>
                          <a:spcPts val="0"/>
                        </a:spcAft>
                      </a:pPr>
                      <a:r>
                        <a:rPr lang="en-ZA" sz="1600" dirty="0">
                          <a:effectLst/>
                        </a:rPr>
                        <a:t>16</a:t>
                      </a:r>
                      <a:endParaRPr lang="en-ZA" sz="16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78" marR="68578" marT="0" marB="0" anchor="ctr"/>
                </a:tc>
                <a:extLst>
                  <a:ext uri="{0D108BD9-81ED-4DB2-BD59-A6C34878D82A}">
                    <a16:rowId xmlns="" xmlns:a16="http://schemas.microsoft.com/office/drawing/2014/main" val="826560597"/>
                  </a:ext>
                </a:extLst>
              </a:tr>
              <a:tr h="396000">
                <a:tc>
                  <a:txBody>
                    <a:bodyPr/>
                    <a:lstStyle/>
                    <a:p>
                      <a:pPr>
                        <a:lnSpc>
                          <a:spcPct val="107000"/>
                        </a:lnSpc>
                        <a:spcAft>
                          <a:spcPts val="0"/>
                        </a:spcAft>
                      </a:pPr>
                      <a:r>
                        <a:rPr lang="en-ZA" sz="1600" dirty="0">
                          <a:effectLst/>
                        </a:rPr>
                        <a:t>Total direct jobs created due to the implementation of FTAPs </a:t>
                      </a:r>
                      <a:endParaRPr lang="en-ZA"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78" marR="68578" marT="0" marB="0" anchor="ctr"/>
                </a:tc>
                <a:tc>
                  <a:txBody>
                    <a:bodyPr/>
                    <a:lstStyle/>
                    <a:p>
                      <a:pPr algn="ctr">
                        <a:lnSpc>
                          <a:spcPct val="107000"/>
                        </a:lnSpc>
                        <a:spcAft>
                          <a:spcPts val="0"/>
                        </a:spcAft>
                      </a:pPr>
                      <a:r>
                        <a:rPr lang="en-ZA" sz="1600" dirty="0">
                          <a:effectLst/>
                        </a:rPr>
                        <a:t>650</a:t>
                      </a:r>
                      <a:endParaRPr lang="en-ZA"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78" marR="68578" marT="0" marB="0" anchor="ctr"/>
                </a:tc>
                <a:extLst>
                  <a:ext uri="{0D108BD9-81ED-4DB2-BD59-A6C34878D82A}">
                    <a16:rowId xmlns="" xmlns:a16="http://schemas.microsoft.com/office/drawing/2014/main" val="3776012763"/>
                  </a:ext>
                </a:extLst>
              </a:tr>
              <a:tr h="396000">
                <a:tc>
                  <a:txBody>
                    <a:bodyPr/>
                    <a:lstStyle/>
                    <a:p>
                      <a:pPr>
                        <a:lnSpc>
                          <a:spcPct val="107000"/>
                        </a:lnSpc>
                        <a:spcAft>
                          <a:spcPts val="0"/>
                        </a:spcAft>
                      </a:pPr>
                      <a:r>
                        <a:rPr lang="en-ZA" sz="1600" dirty="0">
                          <a:effectLst/>
                        </a:rPr>
                        <a:t>No. of companies where export capability was developed </a:t>
                      </a:r>
                      <a:endParaRPr lang="en-ZA" sz="16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78" marR="68578" marT="0" marB="0" anchor="ctr"/>
                </a:tc>
                <a:tc>
                  <a:txBody>
                    <a:bodyPr/>
                    <a:lstStyle/>
                    <a:p>
                      <a:pPr algn="ctr">
                        <a:lnSpc>
                          <a:spcPct val="107000"/>
                        </a:lnSpc>
                        <a:spcAft>
                          <a:spcPts val="0"/>
                        </a:spcAft>
                      </a:pPr>
                      <a:r>
                        <a:rPr lang="en-ZA" sz="1600" dirty="0">
                          <a:effectLst/>
                        </a:rPr>
                        <a:t>22 </a:t>
                      </a:r>
                      <a:endParaRPr lang="en-ZA" sz="16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78" marR="68578" marT="0" marB="0" anchor="ctr"/>
                </a:tc>
                <a:extLst>
                  <a:ext uri="{0D108BD9-81ED-4DB2-BD59-A6C34878D82A}">
                    <a16:rowId xmlns="" xmlns:a16="http://schemas.microsoft.com/office/drawing/2014/main" val="1270792921"/>
                  </a:ext>
                </a:extLst>
              </a:tr>
              <a:tr h="396000">
                <a:tc>
                  <a:txBody>
                    <a:bodyPr/>
                    <a:lstStyle/>
                    <a:p>
                      <a:pPr>
                        <a:lnSpc>
                          <a:spcPct val="107000"/>
                        </a:lnSpc>
                        <a:spcAft>
                          <a:spcPts val="0"/>
                        </a:spcAft>
                      </a:pPr>
                      <a:r>
                        <a:rPr lang="en-ZA" sz="1600" dirty="0">
                          <a:effectLst/>
                        </a:rPr>
                        <a:t>No. of companies supported where import substitution was achieved </a:t>
                      </a:r>
                      <a:endParaRPr lang="en-ZA"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78" marR="68578" marT="0" marB="0" anchor="ctr"/>
                </a:tc>
                <a:tc>
                  <a:txBody>
                    <a:bodyPr/>
                    <a:lstStyle/>
                    <a:p>
                      <a:pPr algn="ctr">
                        <a:lnSpc>
                          <a:spcPct val="107000"/>
                        </a:lnSpc>
                        <a:spcAft>
                          <a:spcPts val="0"/>
                        </a:spcAft>
                      </a:pPr>
                      <a:r>
                        <a:rPr lang="en-ZA" sz="1600" dirty="0">
                          <a:effectLst/>
                        </a:rPr>
                        <a:t>20</a:t>
                      </a:r>
                      <a:endParaRPr lang="en-ZA"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78" marR="68578" marT="0" marB="0" anchor="ctr"/>
                </a:tc>
                <a:extLst>
                  <a:ext uri="{0D108BD9-81ED-4DB2-BD59-A6C34878D82A}">
                    <a16:rowId xmlns="" xmlns:a16="http://schemas.microsoft.com/office/drawing/2014/main" val="456211037"/>
                  </a:ext>
                </a:extLst>
              </a:tr>
              <a:tr h="396000">
                <a:tc>
                  <a:txBody>
                    <a:bodyPr/>
                    <a:lstStyle/>
                    <a:p>
                      <a:pPr>
                        <a:lnSpc>
                          <a:spcPct val="107000"/>
                        </a:lnSpc>
                        <a:spcAft>
                          <a:spcPts val="0"/>
                        </a:spcAft>
                      </a:pPr>
                      <a:r>
                        <a:rPr lang="en-ZA" sz="1600" dirty="0">
                          <a:effectLst/>
                        </a:rPr>
                        <a:t>No. of companies that have gained work with SOCs </a:t>
                      </a:r>
                      <a:endParaRPr lang="en-ZA" sz="16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78" marR="68578" marT="0" marB="0" anchor="ctr"/>
                </a:tc>
                <a:tc>
                  <a:txBody>
                    <a:bodyPr/>
                    <a:lstStyle/>
                    <a:p>
                      <a:pPr algn="ctr">
                        <a:lnSpc>
                          <a:spcPct val="107000"/>
                        </a:lnSpc>
                        <a:spcAft>
                          <a:spcPts val="0"/>
                        </a:spcAft>
                      </a:pPr>
                      <a:r>
                        <a:rPr lang="en-ZA" sz="1600" dirty="0">
                          <a:effectLst/>
                        </a:rPr>
                        <a:t>57</a:t>
                      </a:r>
                      <a:endParaRPr lang="en-ZA" sz="16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78" marR="68578" marT="0" marB="0" anchor="ctr"/>
                </a:tc>
                <a:extLst>
                  <a:ext uri="{0D108BD9-81ED-4DB2-BD59-A6C34878D82A}">
                    <a16:rowId xmlns="" xmlns:a16="http://schemas.microsoft.com/office/drawing/2014/main" val="2350518721"/>
                  </a:ext>
                </a:extLst>
              </a:tr>
              <a:tr h="396000">
                <a:tc>
                  <a:txBody>
                    <a:bodyPr/>
                    <a:lstStyle/>
                    <a:p>
                      <a:pPr>
                        <a:lnSpc>
                          <a:spcPct val="107000"/>
                        </a:lnSpc>
                        <a:spcAft>
                          <a:spcPts val="0"/>
                        </a:spcAft>
                      </a:pPr>
                      <a:r>
                        <a:rPr lang="en-ZA" sz="1600" dirty="0">
                          <a:effectLst/>
                        </a:rPr>
                        <a:t>No. of companies supported where SOC/OEM work has been retained </a:t>
                      </a:r>
                      <a:endParaRPr lang="en-ZA"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78" marR="68578" marT="0" marB="0" anchor="ctr"/>
                </a:tc>
                <a:tc>
                  <a:txBody>
                    <a:bodyPr/>
                    <a:lstStyle/>
                    <a:p>
                      <a:pPr algn="ctr">
                        <a:lnSpc>
                          <a:spcPct val="107000"/>
                        </a:lnSpc>
                        <a:spcAft>
                          <a:spcPts val="0"/>
                        </a:spcAft>
                      </a:pPr>
                      <a:r>
                        <a:rPr lang="en-ZA" sz="1600" dirty="0">
                          <a:effectLst/>
                        </a:rPr>
                        <a:t>65</a:t>
                      </a:r>
                      <a:endParaRPr lang="en-ZA"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78" marR="68578" marT="0" marB="0" anchor="ctr"/>
                </a:tc>
                <a:extLst>
                  <a:ext uri="{0D108BD9-81ED-4DB2-BD59-A6C34878D82A}">
                    <a16:rowId xmlns="" xmlns:a16="http://schemas.microsoft.com/office/drawing/2014/main" val="556011274"/>
                  </a:ext>
                </a:extLst>
              </a:tr>
              <a:tr h="396000">
                <a:tc>
                  <a:txBody>
                    <a:bodyPr/>
                    <a:lstStyle/>
                    <a:p>
                      <a:pPr>
                        <a:lnSpc>
                          <a:spcPct val="107000"/>
                        </a:lnSpc>
                        <a:spcAft>
                          <a:spcPts val="0"/>
                        </a:spcAft>
                      </a:pPr>
                      <a:r>
                        <a:rPr lang="en-ZA" sz="1600" dirty="0">
                          <a:effectLst/>
                        </a:rPr>
                        <a:t>Jobs retained at companies supported </a:t>
                      </a:r>
                      <a:endParaRPr lang="en-ZA" sz="16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78" marR="68578" marT="0" marB="0" anchor="ctr"/>
                </a:tc>
                <a:tc>
                  <a:txBody>
                    <a:bodyPr/>
                    <a:lstStyle/>
                    <a:p>
                      <a:pPr algn="ctr">
                        <a:lnSpc>
                          <a:spcPct val="107000"/>
                        </a:lnSpc>
                        <a:spcAft>
                          <a:spcPts val="0"/>
                        </a:spcAft>
                      </a:pPr>
                      <a:r>
                        <a:rPr lang="en-ZA" sz="1600" dirty="0">
                          <a:effectLst/>
                        </a:rPr>
                        <a:t>6,500</a:t>
                      </a:r>
                      <a:endParaRPr lang="en-ZA" sz="16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78" marR="68578" marT="0" marB="0" anchor="ctr"/>
                </a:tc>
                <a:extLst>
                  <a:ext uri="{0D108BD9-81ED-4DB2-BD59-A6C34878D82A}">
                    <a16:rowId xmlns="" xmlns:a16="http://schemas.microsoft.com/office/drawing/2014/main" val="1938649820"/>
                  </a:ext>
                </a:extLst>
              </a:tr>
              <a:tr h="396000">
                <a:tc>
                  <a:txBody>
                    <a:bodyPr/>
                    <a:lstStyle/>
                    <a:p>
                      <a:pPr>
                        <a:lnSpc>
                          <a:spcPct val="107000"/>
                        </a:lnSpc>
                        <a:spcAft>
                          <a:spcPts val="0"/>
                        </a:spcAft>
                      </a:pPr>
                      <a:r>
                        <a:rPr lang="en-ZA" sz="1600" dirty="0">
                          <a:effectLst/>
                        </a:rPr>
                        <a:t>Percentage of companies supported that are black women-owned </a:t>
                      </a:r>
                      <a:endParaRPr lang="en-ZA"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78" marR="68578" marT="0" marB="0" anchor="ctr"/>
                </a:tc>
                <a:tc>
                  <a:txBody>
                    <a:bodyPr/>
                    <a:lstStyle/>
                    <a:p>
                      <a:pPr algn="ctr">
                        <a:lnSpc>
                          <a:spcPct val="107000"/>
                        </a:lnSpc>
                        <a:spcAft>
                          <a:spcPts val="0"/>
                        </a:spcAft>
                      </a:pPr>
                      <a:r>
                        <a:rPr lang="en-ZA" sz="1600" dirty="0">
                          <a:effectLst/>
                        </a:rPr>
                        <a:t>40%</a:t>
                      </a:r>
                      <a:endParaRPr lang="en-ZA"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78" marR="68578" marT="0" marB="0" anchor="ctr"/>
                </a:tc>
                <a:extLst>
                  <a:ext uri="{0D108BD9-81ED-4DB2-BD59-A6C34878D82A}">
                    <a16:rowId xmlns="" xmlns:a16="http://schemas.microsoft.com/office/drawing/2014/main" val="3535483241"/>
                  </a:ext>
                </a:extLst>
              </a:tr>
            </a:tbl>
          </a:graphicData>
        </a:graphic>
      </p:graphicFrame>
    </p:spTree>
    <p:extLst>
      <p:ext uri="{BB962C8B-B14F-4D97-AF65-F5344CB8AC3E}">
        <p14:creationId xmlns:p14="http://schemas.microsoft.com/office/powerpoint/2010/main" xmlns="" val="3358990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p:cNvPr>
          <p:cNvSpPr>
            <a:spLocks noGrp="1"/>
          </p:cNvSpPr>
          <p:nvPr>
            <p:ph type="title"/>
          </p:nvPr>
        </p:nvSpPr>
        <p:spPr>
          <a:xfrm>
            <a:off x="591127" y="568508"/>
            <a:ext cx="8231227" cy="1080938"/>
          </a:xfrm>
        </p:spPr>
        <p:txBody>
          <a:bodyPr>
            <a:normAutofit/>
          </a:bodyPr>
          <a:lstStyle/>
          <a:p>
            <a:pPr>
              <a:lnSpc>
                <a:spcPct val="120000"/>
              </a:lnSpc>
            </a:pPr>
            <a:r>
              <a:rPr lang="en-US" sz="2600" dirty="0">
                <a:latin typeface="Calibri" panose="020F0502020204030204" pitchFamily="34" charset="0"/>
              </a:rPr>
              <a:t>Achievement highlights 2016/17</a:t>
            </a:r>
          </a:p>
        </p:txBody>
      </p:sp>
      <p:sp>
        <p:nvSpPr>
          <p:cNvPr id="2" name="Slide Number Placeholder 1"/>
          <p:cNvSpPr>
            <a:spLocks noGrp="1"/>
          </p:cNvSpPr>
          <p:nvPr>
            <p:ph type="sldNum" sz="quarter" idx="12"/>
          </p:nvPr>
        </p:nvSpPr>
        <p:spPr/>
        <p:txBody>
          <a:bodyPr/>
          <a:lstStyle/>
          <a:p>
            <a:fld id="{6D22F896-40B5-4ADD-8801-0D06FADFA095}" type="slidenum">
              <a:rPr lang="en-US" smtClean="0"/>
              <a:pPr/>
              <a:t>15</a:t>
            </a:fld>
            <a:endParaRPr lang="en-US" dirty="0"/>
          </a:p>
        </p:txBody>
      </p:sp>
      <p:pic>
        <p:nvPicPr>
          <p:cNvPr id="9" name="Picture 8" descr="A picture containing indoor&#10;&#10;Description generated with high confidence"/>
          <p:cNvPicPr>
            <a:picLocks noChangeAspect="1"/>
          </p:cNvPicPr>
          <p:nvPr/>
        </p:nvPicPr>
        <p:blipFill>
          <a:blip r:embed="rId2"/>
          <a:stretch>
            <a:fillRect/>
          </a:stretch>
        </p:blipFill>
        <p:spPr>
          <a:xfrm>
            <a:off x="5892800" y="727606"/>
            <a:ext cx="2660073" cy="762742"/>
          </a:xfrm>
          <a:prstGeom prst="rect">
            <a:avLst/>
          </a:prstGeom>
        </p:spPr>
      </p:pic>
      <p:sp>
        <p:nvSpPr>
          <p:cNvPr id="8" name="Rectangle 3"/>
          <p:cNvSpPr txBox="1">
            <a:spLocks noChangeArrowheads="1"/>
          </p:cNvSpPr>
          <p:nvPr/>
        </p:nvSpPr>
        <p:spPr bwMode="auto">
          <a:xfrm>
            <a:off x="469426" y="1816325"/>
            <a:ext cx="8352928" cy="49051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266700" indent="-266700">
              <a:defRPr sz="2400">
                <a:solidFill>
                  <a:schemeClr val="tx1"/>
                </a:solidFill>
                <a:latin typeface="Times" panose="02020603050405020304" pitchFamily="18" charset="0"/>
                <a:ea typeface="MS PGothic" panose="020B0600070205080204" pitchFamily="34" charset="-128"/>
              </a:defRPr>
            </a:lvl1pPr>
            <a:lvl2pPr marL="68580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marL="342900" indent="-342900" eaLnBrk="1" hangingPunct="1">
              <a:spcBef>
                <a:spcPts val="600"/>
              </a:spcBef>
              <a:spcAft>
                <a:spcPts val="0"/>
              </a:spcAft>
              <a:buFont typeface="Wingdings" panose="05000000000000000000" pitchFamily="2" charset="2"/>
              <a:buChar char="q"/>
              <a:defRPr/>
            </a:pPr>
            <a:r>
              <a:rPr lang="en-US" altLang="en-US" sz="2000" b="1" dirty="0">
                <a:latin typeface="Calibri" panose="020F0502020204030204" pitchFamily="34" charset="0"/>
              </a:rPr>
              <a:t>InvestSA: </a:t>
            </a:r>
            <a:r>
              <a:rPr lang="en-US" altLang="en-US" sz="2000" dirty="0">
                <a:latin typeface="Calibri" panose="020F0502020204030204" pitchFamily="34" charset="0"/>
              </a:rPr>
              <a:t>securing foreign direct investment in a difficult economic climate:</a:t>
            </a:r>
          </a:p>
          <a:p>
            <a:pPr marL="742950" lvl="1" indent="-342900" eaLnBrk="1" hangingPunct="1">
              <a:spcBef>
                <a:spcPts val="900"/>
              </a:spcBef>
              <a:spcAft>
                <a:spcPts val="0"/>
              </a:spcAft>
              <a:buFont typeface="Webdings" panose="05030102010509060703" pitchFamily="18" charset="2"/>
              <a:buChar char="a"/>
              <a:defRPr/>
            </a:pPr>
            <a:r>
              <a:rPr lang="en-ZA" altLang="en-US" sz="1800" dirty="0">
                <a:latin typeface="Calibri" panose="020F0502020204030204" pitchFamily="34" charset="0"/>
                <a:ea typeface="Calibri" panose="020F0502020204030204" pitchFamily="34" charset="0"/>
              </a:rPr>
              <a:t>Government has established a national investment One Stop Shop and will open provincial centres in KZN, GP and WC; thus securing a streamlined, inter-departmental ‘clearing house’ system</a:t>
            </a:r>
            <a:r>
              <a:rPr lang="en-US" altLang="ja-JP" sz="1800" dirty="0">
                <a:latin typeface="Calibri" panose="020F0502020204030204" pitchFamily="34" charset="0"/>
                <a:ea typeface="Calibri" panose="020F0502020204030204" pitchFamily="34" charset="0"/>
                <a:cs typeface="Arial" panose="020B0604020202020204" pitchFamily="34" charset="0"/>
              </a:rPr>
              <a:t> </a:t>
            </a:r>
            <a:endParaRPr lang="en-ZA" altLang="ja-JP" sz="1800" dirty="0">
              <a:latin typeface="Calibri" panose="020F0502020204030204" pitchFamily="34" charset="0"/>
              <a:ea typeface="Calibri" panose="020F0502020204030204" pitchFamily="34" charset="0"/>
              <a:cs typeface="Arial" panose="020B0604020202020204" pitchFamily="34" charset="0"/>
            </a:endParaRPr>
          </a:p>
          <a:p>
            <a:pPr marL="742950" lvl="1" indent="-342900" eaLnBrk="1" hangingPunct="1">
              <a:spcBef>
                <a:spcPts val="900"/>
              </a:spcBef>
              <a:spcAft>
                <a:spcPts val="0"/>
              </a:spcAft>
              <a:buFont typeface="Webdings" panose="05030102010509060703" pitchFamily="18" charset="2"/>
              <a:buChar char="a"/>
              <a:defRPr/>
            </a:pPr>
            <a:r>
              <a:rPr lang="en-ZA" altLang="en-US" sz="1800" dirty="0">
                <a:latin typeface="Calibri" panose="020F0502020204030204" pitchFamily="34" charset="0"/>
                <a:ea typeface="Calibri" panose="020F0502020204030204" pitchFamily="34" charset="0"/>
                <a:cs typeface="Arial" panose="020B0604020202020204" pitchFamily="34" charset="0"/>
              </a:rPr>
              <a:t>InvestSA was awarded the Global Investment Promotion Agency (IPA) Award for excellence </a:t>
            </a:r>
          </a:p>
          <a:p>
            <a:pPr marL="742950" lvl="1" indent="-342900" eaLnBrk="1" hangingPunct="1">
              <a:spcBef>
                <a:spcPts val="900"/>
              </a:spcBef>
              <a:spcAft>
                <a:spcPts val="0"/>
              </a:spcAft>
              <a:buFont typeface="Webdings" panose="05030102010509060703" pitchFamily="18" charset="2"/>
              <a:buChar char="a"/>
              <a:defRPr/>
            </a:pPr>
            <a:r>
              <a:rPr lang="en-ZA" altLang="en-US" sz="1800" dirty="0">
                <a:latin typeface="Calibri" panose="020F0502020204030204" pitchFamily="34" charset="0"/>
                <a:ea typeface="Calibri" panose="020F0502020204030204" pitchFamily="34" charset="0"/>
                <a:cs typeface="Arial" panose="020B0604020202020204" pitchFamily="34" charset="0"/>
              </a:rPr>
              <a:t>In 2016, South Africa FDI inflows increased at 38% year-on-year</a:t>
            </a:r>
          </a:p>
          <a:p>
            <a:pPr marL="742950" lvl="1" indent="-342900" eaLnBrk="1" hangingPunct="1">
              <a:spcBef>
                <a:spcPts val="900"/>
              </a:spcBef>
              <a:spcAft>
                <a:spcPts val="0"/>
              </a:spcAft>
              <a:buFont typeface="Webdings" panose="05030102010509060703" pitchFamily="18" charset="2"/>
              <a:buChar char="a"/>
              <a:defRPr/>
            </a:pPr>
            <a:r>
              <a:rPr lang="en-ZA" altLang="en-US" sz="1800" dirty="0">
                <a:latin typeface="Calibri" panose="020F0502020204030204" pitchFamily="34" charset="0"/>
                <a:ea typeface="Calibri" panose="020F0502020204030204" pitchFamily="34" charset="0"/>
                <a:cs typeface="Arial" panose="020B0604020202020204" pitchFamily="34" charset="0"/>
              </a:rPr>
              <a:t>Investments by Nestle, Beijing Automotive International Corporation, ACWA Power, Ford, Toyota, Sumitomo Rubber, Cipla, Johnson &amp; Johnson, 3M, amongst others</a:t>
            </a:r>
            <a:r>
              <a:rPr lang="pt-PT" altLang="en-US" sz="1800" dirty="0">
                <a:latin typeface="Calibri" panose="020F0502020204030204" pitchFamily="34" charset="0"/>
                <a:ea typeface="Calibri" panose="020F0502020204030204" pitchFamily="34" charset="0"/>
                <a:cs typeface="Arial" panose="020B0604020202020204" pitchFamily="34" charset="0"/>
              </a:rPr>
              <a:t>, </a:t>
            </a:r>
            <a:r>
              <a:rPr lang="en-ZA" altLang="en-US" sz="1800" dirty="0">
                <a:latin typeface="Calibri" panose="020F0502020204030204" pitchFamily="34" charset="0"/>
                <a:ea typeface="Calibri" panose="020F0502020204030204" pitchFamily="34" charset="0"/>
                <a:cs typeface="Arial" panose="020B0604020202020204" pitchFamily="34" charset="0"/>
              </a:rPr>
              <a:t>have </a:t>
            </a:r>
            <a:r>
              <a:rPr lang="pt-PT" altLang="en-US" sz="1800" dirty="0">
                <a:latin typeface="Calibri" panose="020F0502020204030204" pitchFamily="34" charset="0"/>
                <a:ea typeface="Calibri" panose="020F0502020204030204" pitchFamily="34" charset="0"/>
                <a:cs typeface="Arial" panose="020B0604020202020204" pitchFamily="34" charset="0"/>
              </a:rPr>
              <a:t>reaffirmed</a:t>
            </a:r>
            <a:r>
              <a:rPr lang="en-ZA" altLang="en-US" sz="1800" dirty="0">
                <a:latin typeface="Calibri" panose="020F0502020204030204" pitchFamily="34" charset="0"/>
                <a:ea typeface="Calibri" panose="020F0502020204030204" pitchFamily="34" charset="0"/>
                <a:cs typeface="Arial" panose="020B0604020202020204" pitchFamily="34" charset="0"/>
              </a:rPr>
              <a:t> South Africa as a regional manufacturing hub </a:t>
            </a:r>
          </a:p>
          <a:p>
            <a:pPr marL="342900" lvl="1" indent="-342900" eaLnBrk="1" hangingPunct="1">
              <a:spcBef>
                <a:spcPts val="1200"/>
              </a:spcBef>
              <a:spcAft>
                <a:spcPts val="0"/>
              </a:spcAft>
              <a:buFont typeface="Wingdings" panose="05000000000000000000" pitchFamily="2" charset="2"/>
              <a:buChar char="q"/>
              <a:defRPr/>
            </a:pPr>
            <a:r>
              <a:rPr lang="en-ZA" altLang="en-US" sz="2000" b="1" dirty="0">
                <a:latin typeface="Calibri" panose="020F0502020204030204" pitchFamily="34" charset="0"/>
              </a:rPr>
              <a:t>Public Investment (PI)</a:t>
            </a:r>
          </a:p>
          <a:p>
            <a:pPr marL="742950" lvl="1" indent="-342900" eaLnBrk="1" hangingPunct="1">
              <a:spcBef>
                <a:spcPts val="600"/>
              </a:spcBef>
              <a:spcAft>
                <a:spcPts val="0"/>
              </a:spcAft>
              <a:buFont typeface="Webdings" panose="05030102010509060703" pitchFamily="18" charset="2"/>
              <a:buChar char="a"/>
              <a:defRPr/>
            </a:pPr>
            <a:r>
              <a:rPr lang="en-ZA" altLang="en-US" sz="1800" dirty="0">
                <a:latin typeface="Calibri" panose="020F0502020204030204" pitchFamily="34" charset="0"/>
              </a:rPr>
              <a:t>PI increased by R14 bn to R272 bn in 2015; R36 bn in power generation projects and R35 bn in railway equipment</a:t>
            </a:r>
          </a:p>
          <a:p>
            <a:pPr lvl="1" eaLnBrk="1" hangingPunct="1">
              <a:spcBef>
                <a:spcPts val="600"/>
              </a:spcBef>
              <a:spcAft>
                <a:spcPts val="0"/>
              </a:spcAft>
              <a:buFont typeface="Calibri" panose="020F0502020204030204" pitchFamily="34" charset="0"/>
              <a:buChar char="−"/>
              <a:defRPr/>
            </a:pPr>
            <a:endParaRPr lang="en-ZA" altLang="en-US" sz="2000" dirty="0">
              <a:latin typeface="Calibri" panose="020F0502020204030204" pitchFamily="34" charset="0"/>
              <a:cs typeface="Calibri" panose="020F0502020204030204" pitchFamily="34" charset="0"/>
            </a:endParaRPr>
          </a:p>
          <a:p>
            <a:pPr lvl="1" eaLnBrk="1" hangingPunct="1">
              <a:spcBef>
                <a:spcPts val="600"/>
              </a:spcBef>
              <a:spcAft>
                <a:spcPts val="0"/>
              </a:spcAft>
              <a:buFont typeface="Calibri" panose="020F0502020204030204" pitchFamily="34" charset="0"/>
              <a:buChar char="−"/>
              <a:defRPr/>
            </a:pPr>
            <a:endParaRPr lang="en-ZA" altLang="en-US" sz="2000" dirty="0">
              <a:latin typeface="Calibri" panose="020F0502020204030204" pitchFamily="34" charset="0"/>
              <a:cs typeface="Calibri" panose="020F0502020204030204" pitchFamily="34" charset="0"/>
            </a:endParaRPr>
          </a:p>
          <a:p>
            <a:pPr lvl="1" eaLnBrk="1" hangingPunct="1">
              <a:spcBef>
                <a:spcPts val="600"/>
              </a:spcBef>
              <a:spcAft>
                <a:spcPts val="0"/>
              </a:spcAft>
              <a:buFont typeface="Calibri" panose="020F0502020204030204" pitchFamily="34" charset="0"/>
              <a:buChar char="•"/>
              <a:defRPr/>
            </a:pPr>
            <a:endParaRPr lang="en-US" altLang="en-US" sz="2000" dirty="0">
              <a:latin typeface="Calibri" panose="020F0502020204030204" pitchFamily="34" charset="0"/>
            </a:endParaRPr>
          </a:p>
          <a:p>
            <a:pPr lvl="1" eaLnBrk="1" hangingPunct="1">
              <a:spcBef>
                <a:spcPts val="600"/>
              </a:spcBef>
              <a:spcAft>
                <a:spcPts val="0"/>
              </a:spcAft>
              <a:buFont typeface="Arial" panose="020B0604020202020204" pitchFamily="34" charset="0"/>
              <a:buNone/>
              <a:defRPr/>
            </a:pPr>
            <a:endParaRPr lang="en-ZA" altLang="en-US"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xmlns="" val="1516734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p:cNvPr>
          <p:cNvSpPr>
            <a:spLocks noGrp="1"/>
          </p:cNvSpPr>
          <p:nvPr>
            <p:ph type="title"/>
          </p:nvPr>
        </p:nvSpPr>
        <p:spPr>
          <a:xfrm>
            <a:off x="609600" y="578118"/>
            <a:ext cx="4775200" cy="1080938"/>
          </a:xfrm>
        </p:spPr>
        <p:txBody>
          <a:bodyPr>
            <a:normAutofit/>
          </a:bodyPr>
          <a:lstStyle/>
          <a:p>
            <a:pPr>
              <a:lnSpc>
                <a:spcPct val="120000"/>
              </a:lnSpc>
            </a:pPr>
            <a:r>
              <a:rPr lang="en-US" sz="2600" dirty="0">
                <a:latin typeface="Calibri" panose="020F0502020204030204" pitchFamily="34" charset="0"/>
              </a:rPr>
              <a:t>Achievement highlights 2016/17</a:t>
            </a:r>
          </a:p>
        </p:txBody>
      </p:sp>
      <p:sp>
        <p:nvSpPr>
          <p:cNvPr id="2" name="Slide Number Placeholder 1"/>
          <p:cNvSpPr>
            <a:spLocks noGrp="1"/>
          </p:cNvSpPr>
          <p:nvPr>
            <p:ph type="sldNum" sz="quarter" idx="12"/>
          </p:nvPr>
        </p:nvSpPr>
        <p:spPr/>
        <p:txBody>
          <a:bodyPr/>
          <a:lstStyle/>
          <a:p>
            <a:fld id="{6D22F896-40B5-4ADD-8801-0D06FADFA095}" type="slidenum">
              <a:rPr lang="en-US" smtClean="0"/>
              <a:pPr/>
              <a:t>16</a:t>
            </a:fld>
            <a:endParaRPr lang="en-US" dirty="0"/>
          </a:p>
        </p:txBody>
      </p:sp>
      <p:pic>
        <p:nvPicPr>
          <p:cNvPr id="9" name="Picture 8" descr="A picture containing indoor&#10;&#10;Description generated with high confidence"/>
          <p:cNvPicPr>
            <a:picLocks noChangeAspect="1"/>
          </p:cNvPicPr>
          <p:nvPr/>
        </p:nvPicPr>
        <p:blipFill>
          <a:blip r:embed="rId2"/>
          <a:stretch>
            <a:fillRect/>
          </a:stretch>
        </p:blipFill>
        <p:spPr>
          <a:xfrm>
            <a:off x="5892801" y="706214"/>
            <a:ext cx="2660073" cy="799313"/>
          </a:xfrm>
          <a:prstGeom prst="rect">
            <a:avLst/>
          </a:prstGeom>
        </p:spPr>
      </p:pic>
      <p:sp>
        <p:nvSpPr>
          <p:cNvPr id="7" name="Rectangle 3"/>
          <p:cNvSpPr txBox="1">
            <a:spLocks noChangeArrowheads="1"/>
          </p:cNvSpPr>
          <p:nvPr/>
        </p:nvSpPr>
        <p:spPr bwMode="auto">
          <a:xfrm>
            <a:off x="504700" y="1827366"/>
            <a:ext cx="8186718" cy="47720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a:defRPr sz="2400">
                <a:solidFill>
                  <a:schemeClr val="tx1"/>
                </a:solidFill>
                <a:latin typeface="Times" panose="02020603050405020304" pitchFamily="18" charset="0"/>
                <a:ea typeface="MS PGothic" panose="020B0600070205080204" pitchFamily="34" charset="-128"/>
              </a:defRPr>
            </a:lvl1pPr>
            <a:lvl2pPr marL="266700" indent="-26670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marL="442913" lvl="1" indent="-442913" eaLnBrk="1" hangingPunct="1">
              <a:spcBef>
                <a:spcPts val="1200"/>
              </a:spcBef>
              <a:spcAft>
                <a:spcPts val="0"/>
              </a:spcAft>
              <a:buFont typeface="Wingdings" panose="05000000000000000000" pitchFamily="2" charset="2"/>
              <a:buChar char="q"/>
            </a:pPr>
            <a:r>
              <a:rPr lang="en-ZA" altLang="en-US" sz="1800" b="1" dirty="0">
                <a:latin typeface="Calibri" panose="020F0502020204030204" pitchFamily="34" charset="0"/>
                <a:cs typeface="Calibri" panose="020F0502020204030204" pitchFamily="34" charset="0"/>
              </a:rPr>
              <a:t>Clothing, Textiles, Leather and Footwear (CTLF): </a:t>
            </a:r>
            <a:r>
              <a:rPr lang="en-ZA" altLang="en-US" sz="1800" dirty="0">
                <a:latin typeface="Calibri" panose="020F0502020204030204" pitchFamily="34" charset="0"/>
                <a:cs typeface="Calibri" panose="020F0502020204030204" pitchFamily="34" charset="0"/>
              </a:rPr>
              <a:t>supporting and growing a key labour-intensive sector</a:t>
            </a:r>
            <a:endParaRPr lang="en-ZA" altLang="en-US" sz="1800" b="1" dirty="0">
              <a:latin typeface="Calibri" panose="020F0502020204030204" pitchFamily="34" charset="0"/>
              <a:cs typeface="Calibri" panose="020F0502020204030204" pitchFamily="34" charset="0"/>
            </a:endParaRPr>
          </a:p>
          <a:p>
            <a:pPr marL="803275" lvl="1" indent="-342900" eaLnBrk="1" hangingPunct="1">
              <a:spcBef>
                <a:spcPts val="1200"/>
              </a:spcBef>
              <a:spcAft>
                <a:spcPts val="0"/>
              </a:spcAft>
              <a:buFont typeface="Webdings" panose="05030102010509060703" pitchFamily="18" charset="2"/>
              <a:buChar char="a"/>
            </a:pPr>
            <a:r>
              <a:rPr lang="en-GB" altLang="en-US" sz="1600" b="1" dirty="0">
                <a:latin typeface="Calibri" panose="020F0502020204030204" pitchFamily="34" charset="0"/>
                <a:cs typeface="Calibri" panose="020F0502020204030204" pitchFamily="34" charset="0"/>
              </a:rPr>
              <a:t>dti</a:t>
            </a:r>
            <a:r>
              <a:rPr lang="en-GB" altLang="en-US" sz="1600" dirty="0">
                <a:latin typeface="Calibri" panose="020F0502020204030204" pitchFamily="34" charset="0"/>
                <a:cs typeface="Calibri" panose="020F0502020204030204" pitchFamily="34" charset="0"/>
              </a:rPr>
              <a:t> support amounts to R4.2 billion since inception. 70</a:t>
            </a:r>
            <a:r>
              <a:rPr lang="pt-PT" altLang="en-US" sz="1600" dirty="0">
                <a:latin typeface="Calibri" panose="020F0502020204030204" pitchFamily="34" charset="0"/>
                <a:cs typeface="Calibri" panose="020F0502020204030204" pitchFamily="34" charset="0"/>
              </a:rPr>
              <a:t>,0</a:t>
            </a:r>
            <a:r>
              <a:rPr lang="en-GB" altLang="en-US" sz="1600" dirty="0">
                <a:latin typeface="Calibri" panose="020F0502020204030204" pitchFamily="34" charset="0"/>
                <a:cs typeface="Calibri" panose="020F0502020204030204" pitchFamily="34" charset="0"/>
              </a:rPr>
              <a:t>00 jobs saved and estimated 9</a:t>
            </a:r>
            <a:r>
              <a:rPr lang="pt-PT" altLang="en-US" sz="1600" dirty="0">
                <a:latin typeface="Calibri" panose="020F0502020204030204" pitchFamily="34" charset="0"/>
                <a:cs typeface="Calibri" panose="020F0502020204030204" pitchFamily="34" charset="0"/>
              </a:rPr>
              <a:t>,550 </a:t>
            </a:r>
            <a:r>
              <a:rPr lang="en-GB" altLang="en-US" sz="1600" dirty="0">
                <a:latin typeface="Calibri" panose="020F0502020204030204" pitchFamily="34" charset="0"/>
                <a:cs typeface="Calibri" panose="020F0502020204030204" pitchFamily="34" charset="0"/>
              </a:rPr>
              <a:t>jobs created </a:t>
            </a:r>
          </a:p>
          <a:p>
            <a:pPr marL="803275" lvl="1" indent="-342900" eaLnBrk="1" hangingPunct="1">
              <a:spcBef>
                <a:spcPts val="1200"/>
              </a:spcBef>
              <a:spcAft>
                <a:spcPts val="0"/>
              </a:spcAft>
              <a:buFont typeface="Webdings" panose="05030102010509060703" pitchFamily="18" charset="2"/>
              <a:buChar char="a"/>
            </a:pPr>
            <a:r>
              <a:rPr lang="en-GB" altLang="en-US" sz="1600" dirty="0">
                <a:latin typeface="Calibri" panose="020F0502020204030204" pitchFamily="34" charset="0"/>
                <a:cs typeface="Calibri" panose="020F0502020204030204" pitchFamily="34" charset="0"/>
              </a:rPr>
              <a:t>28 new companies established</a:t>
            </a:r>
            <a:r>
              <a:rPr lang="pt-PT" altLang="en-US" sz="1600" dirty="0">
                <a:latin typeface="Calibri" panose="020F0502020204030204" pitchFamily="34" charset="0"/>
                <a:cs typeface="Calibri" panose="020F0502020204030204" pitchFamily="34" charset="0"/>
              </a:rPr>
              <a:t>; </a:t>
            </a:r>
            <a:r>
              <a:rPr lang="en-GB" altLang="en-US" sz="1600" dirty="0">
                <a:latin typeface="Calibri" panose="020F0502020204030204" pitchFamily="34" charset="0"/>
                <a:cs typeface="Calibri" panose="020F0502020204030204" pitchFamily="34" charset="0"/>
              </a:rPr>
              <a:t>creation of 2 200  jobs</a:t>
            </a:r>
            <a:r>
              <a:rPr lang="pt-PT" altLang="en-US" sz="1600" dirty="0">
                <a:latin typeface="Calibri" panose="020F0502020204030204" pitchFamily="34" charset="0"/>
                <a:cs typeface="Calibri" panose="020F0502020204030204" pitchFamily="34" charset="0"/>
              </a:rPr>
              <a:t>; </a:t>
            </a:r>
            <a:r>
              <a:rPr lang="en-GB" altLang="en-US" sz="1600" dirty="0">
                <a:latin typeface="Calibri" panose="020F0502020204030204" pitchFamily="34" charset="0"/>
                <a:cs typeface="Calibri" panose="020F0502020204030204" pitchFamily="34" charset="0"/>
              </a:rPr>
              <a:t>growth in exports </a:t>
            </a:r>
          </a:p>
          <a:p>
            <a:pPr marL="803275" lvl="1" indent="-342900" eaLnBrk="1" hangingPunct="1">
              <a:spcBef>
                <a:spcPts val="1200"/>
              </a:spcBef>
              <a:spcAft>
                <a:spcPts val="0"/>
              </a:spcAft>
              <a:buFont typeface="Webdings" panose="05030102010509060703" pitchFamily="18" charset="2"/>
              <a:buChar char="a"/>
            </a:pPr>
            <a:r>
              <a:rPr lang="en-ZA" altLang="en-US" sz="1600" dirty="0">
                <a:latin typeface="Calibri" panose="020F0502020204030204" pitchFamily="34" charset="0"/>
                <a:cs typeface="Calibri" panose="020F0502020204030204" pitchFamily="34" charset="0"/>
              </a:rPr>
              <a:t>Production of footwear grew by over 2 million pairs in 2016</a:t>
            </a:r>
          </a:p>
          <a:p>
            <a:pPr marL="442913" lvl="1" indent="-442913" eaLnBrk="1" hangingPunct="1">
              <a:spcBef>
                <a:spcPts val="1200"/>
              </a:spcBef>
              <a:spcAft>
                <a:spcPts val="0"/>
              </a:spcAft>
              <a:buFont typeface="Wingdings" panose="05000000000000000000" pitchFamily="2" charset="2"/>
              <a:buChar char="q"/>
            </a:pPr>
            <a:r>
              <a:rPr lang="en-ZA" altLang="en-US" sz="1800" b="1" dirty="0">
                <a:latin typeface="Calibri" panose="020F0502020204030204" pitchFamily="34" charset="0"/>
                <a:cs typeface="Calibri" panose="020F0502020204030204" pitchFamily="34" charset="0"/>
              </a:rPr>
              <a:t>Agro-processing: </a:t>
            </a:r>
            <a:r>
              <a:rPr lang="en-ZA" altLang="en-US" sz="1800" dirty="0">
                <a:latin typeface="Calibri" panose="020F0502020204030204" pitchFamily="34" charset="0"/>
                <a:cs typeface="Calibri" panose="020F0502020204030204" pitchFamily="34" charset="0"/>
              </a:rPr>
              <a:t>securing investment and provision of economic infrastructure in another critical labour-intensive sector: </a:t>
            </a:r>
          </a:p>
          <a:p>
            <a:pPr marL="803275" lvl="1" indent="-342900">
              <a:spcBef>
                <a:spcPts val="1200"/>
              </a:spcBef>
              <a:buFont typeface="Webdings" panose="05030102010509060703" pitchFamily="18" charset="2"/>
              <a:buChar char="a"/>
            </a:pPr>
            <a:r>
              <a:rPr lang="en-ZA" altLang="en-US" sz="1600" dirty="0">
                <a:latin typeface="Calibri" panose="020F0502020204030204" pitchFamily="34" charset="0"/>
                <a:cs typeface="Calibri" panose="020F0502020204030204" pitchFamily="34" charset="0"/>
              </a:rPr>
              <a:t>Close to R15 billion private sector investment leveraged through projects by Nestle, AB Inbev, GWK Farm Foods and Citrus and Deciduous Fruit industries </a:t>
            </a:r>
          </a:p>
          <a:p>
            <a:pPr marL="803275" lvl="1" indent="-342900">
              <a:spcBef>
                <a:spcPts val="1200"/>
              </a:spcBef>
              <a:buFont typeface="Webdings" panose="05030102010509060703" pitchFamily="18" charset="2"/>
              <a:buChar char="a"/>
            </a:pPr>
            <a:r>
              <a:rPr lang="en-ZA" altLang="en-US" sz="1600" dirty="0">
                <a:latin typeface="Calibri" panose="020F0502020204030204" pitchFamily="34" charset="0"/>
                <a:cs typeface="Calibri" panose="020F0502020204030204" pitchFamily="34" charset="0"/>
              </a:rPr>
              <a:t>R100 million tomato processing Dursots-All Joy plant launched in Tzaneen, to employ 300 people </a:t>
            </a:r>
          </a:p>
          <a:p>
            <a:pPr marL="803275" lvl="1" indent="-342900">
              <a:spcBef>
                <a:spcPts val="1200"/>
              </a:spcBef>
              <a:buFont typeface="Webdings" panose="05030102010509060703" pitchFamily="18" charset="2"/>
              <a:buChar char="a"/>
            </a:pPr>
            <a:r>
              <a:rPr lang="en-ZA" altLang="en-US" sz="1600" dirty="0">
                <a:latin typeface="Calibri" panose="020F0502020204030204" pitchFamily="34" charset="0"/>
                <a:cs typeface="Calibri" panose="020F0502020204030204" pitchFamily="34" charset="0"/>
              </a:rPr>
              <a:t>Two Agri-parks are operating while 6 are under construction</a:t>
            </a:r>
            <a:r>
              <a:rPr lang="pt-PT" altLang="en-US" sz="1600" dirty="0">
                <a:latin typeface="Calibri" panose="020F0502020204030204" pitchFamily="34" charset="0"/>
                <a:cs typeface="Calibri" panose="020F0502020204030204" pitchFamily="34" charset="0"/>
              </a:rPr>
              <a:t>; </a:t>
            </a:r>
            <a:r>
              <a:rPr lang="en-ZA" altLang="en-US" sz="1600" dirty="0">
                <a:latin typeface="Calibri" panose="020F0502020204030204" pitchFamily="34" charset="0"/>
                <a:cs typeface="Calibri" panose="020F0502020204030204" pitchFamily="34" charset="0"/>
              </a:rPr>
              <a:t>Clover, Tiger Brands, McCain and Distell have initiatives to improve market access for small farmers </a:t>
            </a:r>
          </a:p>
          <a:p>
            <a:pPr lvl="1" eaLnBrk="1" hangingPunct="1">
              <a:spcBef>
                <a:spcPts val="1200"/>
              </a:spcBef>
              <a:spcAft>
                <a:spcPts val="0"/>
              </a:spcAft>
              <a:buFont typeface="Calibri" panose="020F0502020204030204" pitchFamily="34" charset="0"/>
              <a:buChar char="−"/>
            </a:pPr>
            <a:endParaRPr lang="en-GB" altLang="en-US" sz="1600" dirty="0">
              <a:latin typeface="Calibri" panose="020F0502020204030204" pitchFamily="34" charset="0"/>
              <a:cs typeface="Calibri" panose="020F0502020204030204" pitchFamily="34" charset="0"/>
            </a:endParaRPr>
          </a:p>
          <a:p>
            <a:pPr lvl="1" eaLnBrk="1" hangingPunct="1">
              <a:spcBef>
                <a:spcPts val="1200"/>
              </a:spcBef>
              <a:spcAft>
                <a:spcPts val="0"/>
              </a:spcAft>
              <a:buFont typeface="Calibri" panose="020F0502020204030204" pitchFamily="34" charset="0"/>
              <a:buChar char="−"/>
            </a:pPr>
            <a:endParaRPr lang="en-GB" altLang="en-US" sz="1600" dirty="0">
              <a:latin typeface="Calibri" panose="020F0502020204030204" pitchFamily="34" charset="0"/>
              <a:cs typeface="Calibri" panose="020F0502020204030204" pitchFamily="34" charset="0"/>
            </a:endParaRPr>
          </a:p>
          <a:p>
            <a:pPr lvl="1" eaLnBrk="1" hangingPunct="1">
              <a:spcBef>
                <a:spcPts val="1200"/>
              </a:spcBef>
              <a:spcAft>
                <a:spcPts val="0"/>
              </a:spcAft>
              <a:buFont typeface="Calibri" panose="020F0502020204030204" pitchFamily="34" charset="0"/>
              <a:buChar char="−"/>
            </a:pPr>
            <a:endParaRPr lang="en-ZA" altLang="en-US" sz="1600" dirty="0">
              <a:latin typeface="Calibri" panose="020F0502020204030204" pitchFamily="34" charset="0"/>
              <a:cs typeface="Calibri" panose="020F0502020204030204" pitchFamily="34" charset="0"/>
            </a:endParaRPr>
          </a:p>
          <a:p>
            <a:pPr lvl="1" eaLnBrk="1" hangingPunct="1">
              <a:spcBef>
                <a:spcPts val="1200"/>
              </a:spcBef>
              <a:spcAft>
                <a:spcPts val="0"/>
              </a:spcAft>
              <a:buFont typeface="Calibri" panose="020F0502020204030204" pitchFamily="34" charset="0"/>
              <a:buChar char="−"/>
            </a:pPr>
            <a:endParaRPr lang="en-ZA" altLang="en-US"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xmlns="" val="3179088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932403" y="6356351"/>
            <a:ext cx="2057400" cy="365125"/>
          </a:xfrm>
        </p:spPr>
        <p:txBody>
          <a:bodyPr/>
          <a:lstStyle/>
          <a:p>
            <a:fld id="{6D22F896-40B5-4ADD-8801-0D06FADFA095}" type="slidenum">
              <a:rPr lang="en-US" smtClean="0"/>
              <a:pPr/>
              <a:t>17</a:t>
            </a:fld>
            <a:endParaRPr lang="en-US" dirty="0"/>
          </a:p>
        </p:txBody>
      </p:sp>
      <p:sp>
        <p:nvSpPr>
          <p:cNvPr id="8" name="Rectangle 3"/>
          <p:cNvSpPr txBox="1">
            <a:spLocks noChangeArrowheads="1"/>
          </p:cNvSpPr>
          <p:nvPr/>
        </p:nvSpPr>
        <p:spPr bwMode="auto">
          <a:xfrm>
            <a:off x="504700" y="1882059"/>
            <a:ext cx="8352928" cy="4097759"/>
          </a:xfrm>
          <a:prstGeom prst="rect">
            <a:avLst/>
          </a:prstGeom>
          <a:noFill/>
          <a:ln>
            <a:noFill/>
          </a:ln>
          <a:extLst/>
        </p:spPr>
        <p:txBody>
          <a:bodyPr/>
          <a:lstStyle>
            <a:lvl1pPr marL="266700" indent="-266700">
              <a:lnSpc>
                <a:spcPct val="90000"/>
              </a:lnSpc>
              <a:spcBef>
                <a:spcPts val="750"/>
              </a:spcBef>
              <a:buFont typeface="Arial" pitchFamily="34" charset="0"/>
              <a:buChar char="•"/>
              <a:defRPr sz="2100">
                <a:solidFill>
                  <a:schemeClr val="tx1"/>
                </a:solidFill>
                <a:latin typeface="Calibri" pitchFamily="34" charset="0"/>
              </a:defRPr>
            </a:lvl1pPr>
            <a:lvl2pPr marL="685800" indent="-285750">
              <a:lnSpc>
                <a:spcPct val="90000"/>
              </a:lnSpc>
              <a:spcBef>
                <a:spcPts val="375"/>
              </a:spcBef>
              <a:buFont typeface="Arial" pitchFamily="34" charset="0"/>
              <a:buChar char="•"/>
              <a:defRPr>
                <a:solidFill>
                  <a:schemeClr val="tx1"/>
                </a:solidFill>
                <a:latin typeface="Calibri" pitchFamily="34" charset="0"/>
              </a:defRPr>
            </a:lvl2pPr>
            <a:lvl3pPr marL="1143000" indent="-228600">
              <a:lnSpc>
                <a:spcPct val="90000"/>
              </a:lnSpc>
              <a:spcBef>
                <a:spcPts val="375"/>
              </a:spcBef>
              <a:buFont typeface="Arial" pitchFamily="34" charset="0"/>
              <a:buChar char="•"/>
              <a:defRPr sz="1500">
                <a:solidFill>
                  <a:schemeClr val="tx1"/>
                </a:solidFill>
                <a:latin typeface="Calibri" pitchFamily="34" charset="0"/>
              </a:defRPr>
            </a:lvl3pPr>
            <a:lvl4pPr marL="1600200" indent="-228600">
              <a:lnSpc>
                <a:spcPct val="90000"/>
              </a:lnSpc>
              <a:spcBef>
                <a:spcPts val="375"/>
              </a:spcBef>
              <a:buFont typeface="Arial" pitchFamily="34" charset="0"/>
              <a:buChar char="•"/>
              <a:defRPr sz="1300">
                <a:solidFill>
                  <a:schemeClr val="tx1"/>
                </a:solidFill>
                <a:latin typeface="Calibri" pitchFamily="34" charset="0"/>
              </a:defRPr>
            </a:lvl4pPr>
            <a:lvl5pPr marL="2057400" indent="-228600">
              <a:lnSpc>
                <a:spcPct val="90000"/>
              </a:lnSpc>
              <a:spcBef>
                <a:spcPts val="375"/>
              </a:spcBef>
              <a:buFont typeface="Arial" pitchFamily="34" charset="0"/>
              <a:buChar char="•"/>
              <a:defRPr sz="1300">
                <a:solidFill>
                  <a:schemeClr val="tx1"/>
                </a:solidFill>
                <a:latin typeface="Calibri" pitchFamily="34" charset="0"/>
              </a:defRPr>
            </a:lvl5pPr>
            <a:lvl6pPr marL="2514600" indent="-228600" eaLnBrk="0" fontAlgn="base" hangingPunct="0">
              <a:lnSpc>
                <a:spcPct val="90000"/>
              </a:lnSpc>
              <a:spcBef>
                <a:spcPts val="375"/>
              </a:spcBef>
              <a:spcAft>
                <a:spcPct val="0"/>
              </a:spcAft>
              <a:buFont typeface="Arial" pitchFamily="34" charset="0"/>
              <a:buChar char="•"/>
              <a:defRPr sz="1300">
                <a:solidFill>
                  <a:schemeClr val="tx1"/>
                </a:solidFill>
                <a:latin typeface="Calibri" pitchFamily="34" charset="0"/>
              </a:defRPr>
            </a:lvl6pPr>
            <a:lvl7pPr marL="2971800" indent="-228600" eaLnBrk="0" fontAlgn="base" hangingPunct="0">
              <a:lnSpc>
                <a:spcPct val="90000"/>
              </a:lnSpc>
              <a:spcBef>
                <a:spcPts val="375"/>
              </a:spcBef>
              <a:spcAft>
                <a:spcPct val="0"/>
              </a:spcAft>
              <a:buFont typeface="Arial" pitchFamily="34" charset="0"/>
              <a:buChar char="•"/>
              <a:defRPr sz="1300">
                <a:solidFill>
                  <a:schemeClr val="tx1"/>
                </a:solidFill>
                <a:latin typeface="Calibri" pitchFamily="34" charset="0"/>
              </a:defRPr>
            </a:lvl7pPr>
            <a:lvl8pPr marL="3429000" indent="-228600" eaLnBrk="0" fontAlgn="base" hangingPunct="0">
              <a:lnSpc>
                <a:spcPct val="90000"/>
              </a:lnSpc>
              <a:spcBef>
                <a:spcPts val="375"/>
              </a:spcBef>
              <a:spcAft>
                <a:spcPct val="0"/>
              </a:spcAft>
              <a:buFont typeface="Arial" pitchFamily="34" charset="0"/>
              <a:buChar char="•"/>
              <a:defRPr sz="1300">
                <a:solidFill>
                  <a:schemeClr val="tx1"/>
                </a:solidFill>
                <a:latin typeface="Calibri" pitchFamily="34" charset="0"/>
              </a:defRPr>
            </a:lvl8pPr>
            <a:lvl9pPr marL="3886200" indent="-228600" eaLnBrk="0" fontAlgn="base" hangingPunct="0">
              <a:lnSpc>
                <a:spcPct val="90000"/>
              </a:lnSpc>
              <a:spcBef>
                <a:spcPts val="375"/>
              </a:spcBef>
              <a:spcAft>
                <a:spcPct val="0"/>
              </a:spcAft>
              <a:buFont typeface="Arial" pitchFamily="34" charset="0"/>
              <a:buChar char="•"/>
              <a:defRPr sz="1300">
                <a:solidFill>
                  <a:schemeClr val="tx1"/>
                </a:solidFill>
                <a:latin typeface="Calibri" pitchFamily="34" charset="0"/>
              </a:defRPr>
            </a:lvl9pPr>
          </a:lstStyle>
          <a:p>
            <a:pPr marL="360363" indent="-360363">
              <a:lnSpc>
                <a:spcPct val="100000"/>
              </a:lnSpc>
              <a:spcBef>
                <a:spcPts val="600"/>
              </a:spcBef>
              <a:spcAft>
                <a:spcPts val="600"/>
              </a:spcAft>
              <a:buFont typeface="Wingdings" panose="05000000000000000000" pitchFamily="2" charset="2"/>
              <a:buChar char="q"/>
              <a:defRPr/>
            </a:pPr>
            <a:r>
              <a:rPr lang="en-US" sz="2200" b="1" dirty="0">
                <a:ea typeface="+mn-ea"/>
              </a:rPr>
              <a:t>Business Process Services: </a:t>
            </a:r>
            <a:r>
              <a:rPr lang="en-US" sz="2200" dirty="0">
                <a:ea typeface="+mn-ea"/>
              </a:rPr>
              <a:t>ongoing effort to build this globally competitive and labour-intensive sector</a:t>
            </a:r>
            <a:endParaRPr lang="en-ZA" altLang="en-US" sz="2200" dirty="0">
              <a:ea typeface="+mn-ea"/>
            </a:endParaRPr>
          </a:p>
          <a:p>
            <a:pPr lvl="1" eaLnBrk="1" hangingPunct="1">
              <a:lnSpc>
                <a:spcPct val="100000"/>
              </a:lnSpc>
              <a:spcBef>
                <a:spcPts val="600"/>
              </a:spcBef>
              <a:spcAft>
                <a:spcPts val="600"/>
              </a:spcAft>
              <a:buFont typeface="Webdings" panose="05030102010509060703" pitchFamily="18" charset="2"/>
              <a:buChar char="a"/>
              <a:defRPr/>
            </a:pPr>
            <a:r>
              <a:rPr lang="en-ZA" altLang="en-US" sz="2000" dirty="0">
                <a:ea typeface="Calibri" pitchFamily="34" charset="0"/>
                <a:cs typeface="Arial" pitchFamily="34" charset="0"/>
              </a:rPr>
              <a:t>6 new projects approved, 5-year projected export revenue R4.5 billion. R193.3 million disbursed, 10</a:t>
            </a:r>
            <a:r>
              <a:rPr lang="pt-PT" altLang="en-US" sz="2000" dirty="0">
                <a:ea typeface="Calibri" pitchFamily="34" charset="0"/>
                <a:cs typeface="Arial" pitchFamily="34" charset="0"/>
              </a:rPr>
              <a:t>,</a:t>
            </a:r>
            <a:r>
              <a:rPr lang="en-ZA" altLang="en-US" sz="2000" dirty="0">
                <a:ea typeface="Calibri" pitchFamily="34" charset="0"/>
                <a:cs typeface="Arial" pitchFamily="34" charset="0"/>
              </a:rPr>
              <a:t>466 jobs sustained</a:t>
            </a:r>
          </a:p>
          <a:p>
            <a:pPr lvl="1" eaLnBrk="1" hangingPunct="1">
              <a:lnSpc>
                <a:spcPct val="100000"/>
              </a:lnSpc>
              <a:spcBef>
                <a:spcPts val="600"/>
              </a:spcBef>
              <a:spcAft>
                <a:spcPts val="600"/>
              </a:spcAft>
              <a:buFont typeface="Webdings" panose="05030102010509060703" pitchFamily="18" charset="2"/>
              <a:buChar char="a"/>
              <a:defRPr/>
            </a:pPr>
            <a:r>
              <a:rPr lang="en-ZA" altLang="en-US" sz="2000" dirty="0">
                <a:ea typeface="Calibri" pitchFamily="34" charset="0"/>
                <a:cs typeface="Arial" pitchFamily="34" charset="0"/>
              </a:rPr>
              <a:t>Call Centres -  EXL call centre in Cape Town plans to create </a:t>
            </a:r>
            <a:r>
              <a:rPr lang="pt-PT" altLang="en-US" sz="2000" dirty="0">
                <a:ea typeface="Calibri" pitchFamily="34" charset="0"/>
                <a:cs typeface="Arial" pitchFamily="34" charset="0"/>
              </a:rPr>
              <a:t> 6,</a:t>
            </a:r>
            <a:r>
              <a:rPr lang="en-ZA" altLang="en-US" sz="2000" dirty="0">
                <a:ea typeface="Calibri" pitchFamily="34" charset="0"/>
                <a:cs typeface="Arial" pitchFamily="34" charset="0"/>
              </a:rPr>
              <a:t>000 jobs </a:t>
            </a:r>
          </a:p>
          <a:p>
            <a:pPr lvl="1" eaLnBrk="1" hangingPunct="1">
              <a:lnSpc>
                <a:spcPct val="100000"/>
              </a:lnSpc>
              <a:spcBef>
                <a:spcPts val="600"/>
              </a:spcBef>
              <a:spcAft>
                <a:spcPts val="600"/>
              </a:spcAft>
              <a:buFont typeface="Webdings" panose="05030102010509060703" pitchFamily="18" charset="2"/>
              <a:buChar char="a"/>
              <a:defRPr/>
            </a:pPr>
            <a:r>
              <a:rPr lang="en-ZA" altLang="en-US" sz="2000" dirty="0">
                <a:ea typeface="Calibri" pitchFamily="34" charset="0"/>
                <a:cs typeface="Arial" pitchFamily="34" charset="0"/>
              </a:rPr>
              <a:t>SA secured 2 projects to provide tutor services to learners in Asia via online platform, 688 jobs created </a:t>
            </a:r>
          </a:p>
          <a:p>
            <a:pPr lvl="1" eaLnBrk="1" hangingPunct="1">
              <a:lnSpc>
                <a:spcPct val="100000"/>
              </a:lnSpc>
              <a:spcBef>
                <a:spcPts val="600"/>
              </a:spcBef>
              <a:spcAft>
                <a:spcPts val="600"/>
              </a:spcAft>
              <a:buFont typeface="Webdings" panose="05030102010509060703" pitchFamily="18" charset="2"/>
              <a:buChar char="a"/>
              <a:defRPr/>
            </a:pPr>
            <a:r>
              <a:rPr lang="en-ZA" altLang="en-US" sz="2000" dirty="0">
                <a:ea typeface="Calibri" pitchFamily="34" charset="0"/>
                <a:cs typeface="Arial" pitchFamily="34" charset="0"/>
              </a:rPr>
              <a:t>Since inception of the Monyetla Work Readiness Programme, has seen provision of training opportunities to over 16</a:t>
            </a:r>
            <a:r>
              <a:rPr lang="pt-PT" altLang="en-US" sz="2000" dirty="0">
                <a:ea typeface="Calibri" pitchFamily="34" charset="0"/>
                <a:cs typeface="Arial" pitchFamily="34" charset="0"/>
              </a:rPr>
              <a:t>,00</a:t>
            </a:r>
            <a:r>
              <a:rPr lang="en-ZA" altLang="en-US" sz="2000" dirty="0">
                <a:ea typeface="Calibri" pitchFamily="34" charset="0"/>
                <a:cs typeface="Arial" pitchFamily="34" charset="0"/>
              </a:rPr>
              <a:t>0 unemployed youth</a:t>
            </a:r>
            <a:r>
              <a:rPr lang="pt-PT" altLang="en-US" sz="2000" dirty="0">
                <a:ea typeface="Calibri" pitchFamily="34" charset="0"/>
                <a:cs typeface="Arial" pitchFamily="34" charset="0"/>
              </a:rPr>
              <a:t>, </a:t>
            </a:r>
            <a:r>
              <a:rPr lang="en-ZA" altLang="en-US" sz="2000" dirty="0">
                <a:ea typeface="Calibri" pitchFamily="34" charset="0"/>
                <a:cs typeface="Arial" pitchFamily="34" charset="0"/>
              </a:rPr>
              <a:t>with the placement rate well over 70%</a:t>
            </a:r>
          </a:p>
          <a:p>
            <a:pPr marL="400050" lvl="1" indent="0" eaLnBrk="1" hangingPunct="1">
              <a:lnSpc>
                <a:spcPct val="100000"/>
              </a:lnSpc>
              <a:spcBef>
                <a:spcPts val="600"/>
              </a:spcBef>
              <a:spcAft>
                <a:spcPts val="600"/>
              </a:spcAft>
              <a:buFont typeface="Arial" pitchFamily="34" charset="0"/>
              <a:buNone/>
              <a:defRPr/>
            </a:pPr>
            <a:endParaRPr lang="en-ZA" altLang="en-US" sz="2200" dirty="0">
              <a:ea typeface="Calibri" pitchFamily="34" charset="0"/>
              <a:cs typeface="Arial" pitchFamily="34" charset="0"/>
            </a:endParaRPr>
          </a:p>
          <a:p>
            <a:pPr marL="400050" lvl="1" indent="0" eaLnBrk="1" hangingPunct="1">
              <a:lnSpc>
                <a:spcPct val="100000"/>
              </a:lnSpc>
              <a:spcBef>
                <a:spcPts val="600"/>
              </a:spcBef>
              <a:spcAft>
                <a:spcPts val="600"/>
              </a:spcAft>
              <a:buFont typeface="Arial" pitchFamily="34" charset="0"/>
              <a:buNone/>
              <a:defRPr/>
            </a:pPr>
            <a:endParaRPr lang="en-GB" altLang="en-US" sz="2200" dirty="0">
              <a:ea typeface="Calibri" pitchFamily="34" charset="0"/>
              <a:cs typeface="Arial" pitchFamily="34" charset="0"/>
            </a:endParaRPr>
          </a:p>
          <a:p>
            <a:pPr lvl="1" eaLnBrk="1" hangingPunct="1">
              <a:lnSpc>
                <a:spcPct val="100000"/>
              </a:lnSpc>
              <a:spcBef>
                <a:spcPts val="600"/>
              </a:spcBef>
              <a:spcAft>
                <a:spcPts val="600"/>
              </a:spcAft>
              <a:buFont typeface="Calibri" panose="020F0502020204030204" pitchFamily="34" charset="0"/>
              <a:buChar char="−"/>
              <a:defRPr/>
            </a:pPr>
            <a:endParaRPr lang="en-GB" altLang="en-US" sz="2200" dirty="0">
              <a:ea typeface="Calibri" pitchFamily="34" charset="0"/>
              <a:cs typeface="Arial" pitchFamily="34" charset="0"/>
            </a:endParaRPr>
          </a:p>
          <a:p>
            <a:pPr lvl="1" eaLnBrk="1" hangingPunct="1">
              <a:lnSpc>
                <a:spcPct val="100000"/>
              </a:lnSpc>
              <a:spcBef>
                <a:spcPts val="600"/>
              </a:spcBef>
              <a:spcAft>
                <a:spcPts val="600"/>
              </a:spcAft>
              <a:buFont typeface="Calibri" panose="020F0502020204030204" pitchFamily="34" charset="0"/>
              <a:buChar char="−"/>
              <a:defRPr/>
            </a:pPr>
            <a:endParaRPr lang="en-GB" altLang="en-US" sz="2200" dirty="0">
              <a:ea typeface="Calibri" pitchFamily="34" charset="0"/>
              <a:cs typeface="Arial" pitchFamily="34" charset="0"/>
            </a:endParaRPr>
          </a:p>
          <a:p>
            <a:pPr lvl="1" eaLnBrk="1" hangingPunct="1">
              <a:lnSpc>
                <a:spcPct val="100000"/>
              </a:lnSpc>
              <a:spcBef>
                <a:spcPts val="600"/>
              </a:spcBef>
              <a:spcAft>
                <a:spcPts val="600"/>
              </a:spcAft>
              <a:buFont typeface="Calibri" panose="020F0502020204030204" pitchFamily="34" charset="0"/>
              <a:buChar char="−"/>
              <a:defRPr/>
            </a:pPr>
            <a:endParaRPr lang="en-ZA" altLang="en-US" sz="2200" dirty="0">
              <a:ea typeface="Calibri" pitchFamily="34" charset="0"/>
              <a:cs typeface="Arial" pitchFamily="34" charset="0"/>
            </a:endParaRPr>
          </a:p>
          <a:p>
            <a:pPr lvl="1" eaLnBrk="1" hangingPunct="1">
              <a:lnSpc>
                <a:spcPct val="100000"/>
              </a:lnSpc>
              <a:spcBef>
                <a:spcPts val="600"/>
              </a:spcBef>
              <a:spcAft>
                <a:spcPts val="600"/>
              </a:spcAft>
              <a:buFont typeface="Calibri" panose="020F0502020204030204" pitchFamily="34" charset="0"/>
              <a:buChar char="−"/>
              <a:defRPr/>
            </a:pPr>
            <a:endParaRPr lang="en-ZA" altLang="en-US" sz="2200" dirty="0">
              <a:ea typeface="Calibri" pitchFamily="34" charset="0"/>
              <a:cs typeface="Arial" pitchFamily="34" charset="0"/>
            </a:endParaRPr>
          </a:p>
        </p:txBody>
      </p:sp>
      <p:sp>
        <p:nvSpPr>
          <p:cNvPr id="10" name="Title 1">
            <a:extLst/>
          </p:cNvPr>
          <p:cNvSpPr>
            <a:spLocks noGrp="1"/>
          </p:cNvSpPr>
          <p:nvPr>
            <p:ph type="title"/>
          </p:nvPr>
        </p:nvSpPr>
        <p:spPr>
          <a:xfrm>
            <a:off x="609600" y="578118"/>
            <a:ext cx="4775200" cy="1080938"/>
          </a:xfrm>
        </p:spPr>
        <p:txBody>
          <a:bodyPr>
            <a:normAutofit/>
          </a:bodyPr>
          <a:lstStyle/>
          <a:p>
            <a:pPr>
              <a:lnSpc>
                <a:spcPct val="120000"/>
              </a:lnSpc>
            </a:pPr>
            <a:r>
              <a:rPr lang="en-US" sz="2600">
                <a:latin typeface="Calibri" panose="020F0502020204030204" pitchFamily="34" charset="0"/>
              </a:rPr>
              <a:t>Achievement highlights 2016/17</a:t>
            </a:r>
            <a:endParaRPr lang="en-US" sz="2600" dirty="0">
              <a:latin typeface="Calibri" panose="020F0502020204030204" pitchFamily="34" charset="0"/>
            </a:endParaRPr>
          </a:p>
        </p:txBody>
      </p:sp>
      <p:pic>
        <p:nvPicPr>
          <p:cNvPr id="11" name="Picture 10" descr="A picture containing indoor&#10;&#10;Description generated with high confidence"/>
          <p:cNvPicPr>
            <a:picLocks noChangeAspect="1"/>
          </p:cNvPicPr>
          <p:nvPr/>
        </p:nvPicPr>
        <p:blipFill>
          <a:blip r:embed="rId2"/>
          <a:stretch>
            <a:fillRect/>
          </a:stretch>
        </p:blipFill>
        <p:spPr>
          <a:xfrm>
            <a:off x="5892801" y="706214"/>
            <a:ext cx="2660073" cy="799313"/>
          </a:xfrm>
          <a:prstGeom prst="rect">
            <a:avLst/>
          </a:prstGeom>
        </p:spPr>
      </p:pic>
    </p:spTree>
    <p:extLst>
      <p:ext uri="{BB962C8B-B14F-4D97-AF65-F5344CB8AC3E}">
        <p14:creationId xmlns:p14="http://schemas.microsoft.com/office/powerpoint/2010/main" xmlns="" val="1707765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D22F896-40B5-4ADD-8801-0D06FADFA095}" type="slidenum">
              <a:rPr lang="en-US" smtClean="0"/>
              <a:pPr/>
              <a:t>18</a:t>
            </a:fld>
            <a:endParaRPr lang="en-US" dirty="0"/>
          </a:p>
        </p:txBody>
      </p:sp>
      <p:sp>
        <p:nvSpPr>
          <p:cNvPr id="7" name="Rectangle 3"/>
          <p:cNvSpPr txBox="1">
            <a:spLocks noChangeArrowheads="1"/>
          </p:cNvSpPr>
          <p:nvPr/>
        </p:nvSpPr>
        <p:spPr bwMode="auto">
          <a:xfrm>
            <a:off x="457665" y="1807950"/>
            <a:ext cx="8352928" cy="42459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a:defRPr sz="2400">
                <a:solidFill>
                  <a:schemeClr val="tx1"/>
                </a:solidFill>
                <a:latin typeface="Times" panose="02020603050405020304" pitchFamily="18" charset="0"/>
                <a:ea typeface="MS PGothic" panose="020B0600070205080204" pitchFamily="34" charset="-128"/>
              </a:defRPr>
            </a:lvl1pPr>
            <a:lvl2pPr marL="266700" indent="-26670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066800" indent="-3429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marL="285750" lvl="1" indent="-285750" eaLnBrk="1" hangingPunct="1">
              <a:spcBef>
                <a:spcPts val="600"/>
              </a:spcBef>
              <a:spcAft>
                <a:spcPts val="0"/>
              </a:spcAft>
              <a:buFont typeface="Wingdings" panose="05000000000000000000" pitchFamily="2" charset="2"/>
              <a:buChar char="q"/>
            </a:pPr>
            <a:r>
              <a:rPr lang="en-ZA" altLang="en-US" sz="1700" b="1" dirty="0">
                <a:latin typeface="Calibri" panose="020F0502020204030204" pitchFamily="34" charset="0"/>
                <a:cs typeface="Calibri" panose="020F0502020204030204" pitchFamily="34" charset="0"/>
              </a:rPr>
              <a:t>Metal Fabrication, Capital And Rail Transport Equipment: </a:t>
            </a:r>
            <a:r>
              <a:rPr lang="en-ZA" altLang="en-US" sz="1700" dirty="0">
                <a:latin typeface="Calibri" panose="020F0502020204030204" pitchFamily="34" charset="0"/>
                <a:cs typeface="Calibri" panose="020F0502020204030204" pitchFamily="34" charset="0"/>
              </a:rPr>
              <a:t>rebuilding and supporting a key industrial sector </a:t>
            </a:r>
            <a:endParaRPr lang="en-ZA" altLang="en-US" sz="1700" b="1" dirty="0">
              <a:latin typeface="Calibri" panose="020F0502020204030204" pitchFamily="34" charset="0"/>
              <a:cs typeface="Calibri" panose="020F0502020204030204" pitchFamily="34" charset="0"/>
            </a:endParaRPr>
          </a:p>
          <a:p>
            <a:pPr lvl="1">
              <a:spcBef>
                <a:spcPts val="600"/>
              </a:spcBef>
              <a:spcAft>
                <a:spcPts val="0"/>
              </a:spcAft>
              <a:buFont typeface="Arial" panose="020B0604020202020204" pitchFamily="34" charset="0"/>
              <a:buNone/>
            </a:pPr>
            <a:r>
              <a:rPr lang="en-ZA" altLang="en-US" sz="1700" dirty="0">
                <a:latin typeface="Calibri" panose="020F0502020204030204" pitchFamily="34" charset="0"/>
              </a:rPr>
              <a:t>	SA’s efforts to up-scale our industrial capacities and capabilities in the manufacture of rail transport and components were boosted by </a:t>
            </a:r>
            <a:r>
              <a:rPr lang="pt-PT" altLang="en-US" sz="1700" dirty="0">
                <a:latin typeface="Calibri" panose="020F0502020204030204" pitchFamily="34" charset="0"/>
              </a:rPr>
              <a:t>the </a:t>
            </a:r>
            <a:r>
              <a:rPr lang="en-ZA" altLang="en-US" sz="1700" dirty="0">
                <a:latin typeface="Calibri" panose="020F0502020204030204" pitchFamily="34" charset="0"/>
              </a:rPr>
              <a:t>launch of several new facilities:</a:t>
            </a:r>
          </a:p>
          <a:p>
            <a:pPr marL="534988" lvl="1" indent="-285750">
              <a:spcBef>
                <a:spcPts val="600"/>
              </a:spcBef>
              <a:spcAft>
                <a:spcPts val="0"/>
              </a:spcAft>
              <a:buFont typeface="Webdings" panose="05030102010509060703" pitchFamily="18" charset="2"/>
              <a:buChar char="a"/>
            </a:pPr>
            <a:r>
              <a:rPr lang="en-ZA" altLang="en-US" sz="1700" dirty="0">
                <a:latin typeface="Calibri" panose="020F0502020204030204" pitchFamily="34" charset="0"/>
                <a:cs typeface="Calibri" panose="020F0502020204030204" pitchFamily="34" charset="0"/>
              </a:rPr>
              <a:t>Bombardier Transportation Propulsion and Control facility launched  in Elandsfontein with 100 people employed</a:t>
            </a:r>
          </a:p>
          <a:p>
            <a:pPr marL="534988" lvl="1" indent="-285750">
              <a:spcBef>
                <a:spcPts val="600"/>
              </a:spcBef>
              <a:spcAft>
                <a:spcPts val="0"/>
              </a:spcAft>
              <a:buFont typeface="Webdings" panose="05030102010509060703" pitchFamily="18" charset="2"/>
              <a:buChar char="a"/>
            </a:pPr>
            <a:r>
              <a:rPr lang="en-ZA" altLang="en-US" sz="1700" dirty="0">
                <a:latin typeface="Calibri" panose="020F0502020204030204" pitchFamily="34" charset="0"/>
                <a:cs typeface="Calibri" panose="020F0502020204030204" pitchFamily="34" charset="0"/>
              </a:rPr>
              <a:t>AVK Valve</a:t>
            </a:r>
            <a:r>
              <a:rPr lang="pt-PT" altLang="en-US" sz="1700" dirty="0">
                <a:latin typeface="Calibri" panose="020F0502020204030204" pitchFamily="34" charset="0"/>
                <a:cs typeface="Calibri" panose="020F0502020204030204" pitchFamily="34" charset="0"/>
              </a:rPr>
              <a:t>s, </a:t>
            </a:r>
            <a:r>
              <a:rPr lang="en-ZA" altLang="en-US" sz="1700" dirty="0">
                <a:latin typeface="Calibri" panose="020F0502020204030204" pitchFamily="34" charset="0"/>
                <a:cs typeface="Calibri" panose="020F0502020204030204" pitchFamily="34" charset="0"/>
              </a:rPr>
              <a:t>in partnership with Premier Valves</a:t>
            </a:r>
            <a:r>
              <a:rPr lang="pt-PT" altLang="en-US" sz="1700" dirty="0">
                <a:latin typeface="Calibri" panose="020F0502020204030204" pitchFamily="34" charset="0"/>
                <a:cs typeface="Calibri" panose="020F0502020204030204" pitchFamily="34" charset="0"/>
              </a:rPr>
              <a:t>, </a:t>
            </a:r>
            <a:r>
              <a:rPr lang="en-ZA" altLang="en-US" sz="1700" dirty="0">
                <a:latin typeface="Calibri" panose="020F0502020204030204" pitchFamily="34" charset="0"/>
                <a:cs typeface="Calibri" panose="020F0502020204030204" pitchFamily="34" charset="0"/>
              </a:rPr>
              <a:t>launched a R200m new plant in Benoni </a:t>
            </a:r>
          </a:p>
          <a:p>
            <a:pPr marL="534988" lvl="1" indent="-285750">
              <a:spcBef>
                <a:spcPts val="600"/>
              </a:spcBef>
              <a:spcAft>
                <a:spcPts val="0"/>
              </a:spcAft>
              <a:buFont typeface="Webdings" panose="05030102010509060703" pitchFamily="18" charset="2"/>
              <a:buChar char="a"/>
            </a:pPr>
            <a:r>
              <a:rPr lang="en-ZA" altLang="en-US" sz="1700" dirty="0">
                <a:latin typeface="Calibri" panose="020F0502020204030204" pitchFamily="34" charset="0"/>
                <a:cs typeface="Calibri" panose="020F0502020204030204" pitchFamily="34" charset="0"/>
              </a:rPr>
              <a:t>MTU South Africa unveiled its newly-upgraded workshop facility to assemble the diesel engines for the 232 diesel locomotives for China North Rail </a:t>
            </a:r>
          </a:p>
          <a:p>
            <a:pPr marL="285750" lvl="1" indent="-285750" eaLnBrk="1" hangingPunct="1">
              <a:spcBef>
                <a:spcPts val="1800"/>
              </a:spcBef>
              <a:spcAft>
                <a:spcPts val="0"/>
              </a:spcAft>
              <a:buFont typeface="Wingdings" panose="05000000000000000000" pitchFamily="2" charset="2"/>
              <a:buChar char="q"/>
            </a:pPr>
            <a:r>
              <a:rPr lang="en-US" altLang="en-US" sz="1700" b="1" dirty="0">
                <a:latin typeface="Calibri" panose="020F0502020204030204" pitchFamily="34" charset="0"/>
                <a:cs typeface="Calibri" panose="020F0502020204030204" pitchFamily="34" charset="0"/>
              </a:rPr>
              <a:t>Rail localisation</a:t>
            </a:r>
            <a:endParaRPr lang="en-ZA" altLang="en-US" sz="1700" b="1" dirty="0">
              <a:latin typeface="Calibri" panose="020F0502020204030204" pitchFamily="34" charset="0"/>
              <a:cs typeface="Calibri" panose="020F0502020204030204" pitchFamily="34" charset="0"/>
            </a:endParaRPr>
          </a:p>
          <a:p>
            <a:pPr marL="534988" lvl="1" indent="-285750">
              <a:spcBef>
                <a:spcPts val="600"/>
              </a:spcBef>
              <a:spcAft>
                <a:spcPts val="0"/>
              </a:spcAft>
              <a:buFont typeface="Webdings" panose="05030102010509060703" pitchFamily="18" charset="2"/>
              <a:buChar char="a"/>
            </a:pPr>
            <a:r>
              <a:rPr lang="en-GB" altLang="en-US" sz="1700" dirty="0">
                <a:latin typeface="Calibri" panose="020F0502020204030204" pitchFamily="34" charset="0"/>
                <a:cs typeface="Calibri" panose="020F0502020204030204" pitchFamily="34" charset="0"/>
              </a:rPr>
              <a:t>Gibela secured 32 local suppliers for </a:t>
            </a:r>
            <a:r>
              <a:rPr lang="pt-PT" altLang="en-US" sz="1700" dirty="0">
                <a:latin typeface="Calibri" panose="020F0502020204030204" pitchFamily="34" charset="0"/>
                <a:cs typeface="Calibri" panose="020F0502020204030204" pitchFamily="34" charset="0"/>
              </a:rPr>
              <a:t>the </a:t>
            </a:r>
            <a:r>
              <a:rPr lang="en-GB" altLang="en-US" sz="1700" dirty="0">
                <a:latin typeface="Calibri" panose="020F0502020204030204" pitchFamily="34" charset="0"/>
                <a:cs typeface="Calibri" panose="020F0502020204030204" pitchFamily="34" charset="0"/>
              </a:rPr>
              <a:t>R51bn Passenger Rail Agency of South Africa (PRASA) contract</a:t>
            </a:r>
            <a:r>
              <a:rPr lang="pt-PT" altLang="en-US" sz="1700" dirty="0">
                <a:latin typeface="Calibri" panose="020F0502020204030204" pitchFamily="34" charset="0"/>
                <a:cs typeface="Calibri" panose="020F0502020204030204" pitchFamily="34" charset="0"/>
              </a:rPr>
              <a:t>; </a:t>
            </a:r>
            <a:r>
              <a:rPr lang="en-GB" altLang="en-US" sz="1700" dirty="0">
                <a:latin typeface="Calibri" panose="020F0502020204030204" pitchFamily="34" charset="0"/>
                <a:cs typeface="Calibri" panose="020F0502020204030204" pitchFamily="34" charset="0"/>
              </a:rPr>
              <a:t>580 trains to be </a:t>
            </a:r>
            <a:r>
              <a:rPr lang="pt-PT" altLang="en-US" sz="1700" dirty="0">
                <a:latin typeface="Calibri" panose="020F0502020204030204" pitchFamily="34" charset="0"/>
                <a:cs typeface="Calibri" panose="020F0502020204030204" pitchFamily="34" charset="0"/>
              </a:rPr>
              <a:t>built</a:t>
            </a:r>
            <a:r>
              <a:rPr lang="en-GB" altLang="en-US" sz="1700" dirty="0">
                <a:latin typeface="Calibri" panose="020F0502020204030204" pitchFamily="34" charset="0"/>
                <a:cs typeface="Calibri" panose="020F0502020204030204" pitchFamily="34" charset="0"/>
              </a:rPr>
              <a:t> in SA</a:t>
            </a:r>
          </a:p>
          <a:p>
            <a:pPr marL="534988" lvl="1" indent="-285750">
              <a:spcBef>
                <a:spcPts val="600"/>
              </a:spcBef>
              <a:spcAft>
                <a:spcPts val="0"/>
              </a:spcAft>
              <a:buFont typeface="Webdings" panose="05030102010509060703" pitchFamily="18" charset="2"/>
              <a:buChar char="a"/>
            </a:pPr>
            <a:r>
              <a:rPr lang="en-GB" altLang="en-US" sz="1700" dirty="0">
                <a:latin typeface="Calibri" panose="020F0502020204030204" pitchFamily="34" charset="0"/>
                <a:cs typeface="Calibri" panose="020F0502020204030204" pitchFamily="34" charset="0"/>
              </a:rPr>
              <a:t>Rail signalling components designated for local procurement</a:t>
            </a:r>
          </a:p>
          <a:p>
            <a:pPr lvl="1" eaLnBrk="1" hangingPunct="1">
              <a:spcBef>
                <a:spcPts val="600"/>
              </a:spcBef>
              <a:spcAft>
                <a:spcPts val="0"/>
              </a:spcAft>
              <a:buFont typeface="Calibri" panose="020F0502020204030204" pitchFamily="34" charset="0"/>
              <a:buChar char="−"/>
            </a:pPr>
            <a:endParaRPr lang="en-ZA" altLang="en-US" sz="1700" dirty="0">
              <a:latin typeface="Calibri" panose="020F0502020204030204" pitchFamily="34" charset="0"/>
              <a:cs typeface="Calibri" panose="020F0502020204030204" pitchFamily="34" charset="0"/>
            </a:endParaRPr>
          </a:p>
        </p:txBody>
      </p:sp>
      <p:sp>
        <p:nvSpPr>
          <p:cNvPr id="8" name="Title 1">
            <a:extLst/>
          </p:cNvPr>
          <p:cNvSpPr>
            <a:spLocks noGrp="1"/>
          </p:cNvSpPr>
          <p:nvPr>
            <p:ph type="title"/>
          </p:nvPr>
        </p:nvSpPr>
        <p:spPr>
          <a:xfrm>
            <a:off x="609600" y="578118"/>
            <a:ext cx="4775200" cy="1080938"/>
          </a:xfrm>
        </p:spPr>
        <p:txBody>
          <a:bodyPr>
            <a:normAutofit/>
          </a:bodyPr>
          <a:lstStyle/>
          <a:p>
            <a:pPr>
              <a:lnSpc>
                <a:spcPct val="120000"/>
              </a:lnSpc>
            </a:pPr>
            <a:r>
              <a:rPr lang="en-US" sz="2600" dirty="0">
                <a:latin typeface="Calibri" panose="020F0502020204030204" pitchFamily="34" charset="0"/>
              </a:rPr>
              <a:t>Achievement highlights 2016/17</a:t>
            </a:r>
          </a:p>
        </p:txBody>
      </p:sp>
      <p:pic>
        <p:nvPicPr>
          <p:cNvPr id="10" name="Picture 9" descr="A picture containing indoor&#10;&#10;Description generated with high confidence"/>
          <p:cNvPicPr>
            <a:picLocks noChangeAspect="1"/>
          </p:cNvPicPr>
          <p:nvPr/>
        </p:nvPicPr>
        <p:blipFill>
          <a:blip r:embed="rId2"/>
          <a:stretch>
            <a:fillRect/>
          </a:stretch>
        </p:blipFill>
        <p:spPr>
          <a:xfrm>
            <a:off x="5892801" y="706214"/>
            <a:ext cx="2660073" cy="799313"/>
          </a:xfrm>
          <a:prstGeom prst="rect">
            <a:avLst/>
          </a:prstGeom>
        </p:spPr>
      </p:pic>
    </p:spTree>
    <p:extLst>
      <p:ext uri="{BB962C8B-B14F-4D97-AF65-F5344CB8AC3E}">
        <p14:creationId xmlns:p14="http://schemas.microsoft.com/office/powerpoint/2010/main" xmlns="" val="3194211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D22F896-40B5-4ADD-8801-0D06FADFA095}" type="slidenum">
              <a:rPr lang="en-US" smtClean="0"/>
              <a:pPr/>
              <a:t>19</a:t>
            </a:fld>
            <a:endParaRPr lang="en-US" dirty="0"/>
          </a:p>
        </p:txBody>
      </p:sp>
      <p:sp>
        <p:nvSpPr>
          <p:cNvPr id="8" name="Rectangle 3"/>
          <p:cNvSpPr txBox="1">
            <a:spLocks noChangeArrowheads="1"/>
          </p:cNvSpPr>
          <p:nvPr/>
        </p:nvSpPr>
        <p:spPr bwMode="auto">
          <a:xfrm>
            <a:off x="415761" y="1987497"/>
            <a:ext cx="8496944" cy="4608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a:defRPr sz="2400">
                <a:solidFill>
                  <a:schemeClr val="tx1"/>
                </a:solidFill>
                <a:latin typeface="Times" panose="02020603050405020304" pitchFamily="18" charset="0"/>
                <a:ea typeface="MS PGothic" panose="020B0600070205080204" pitchFamily="34" charset="-128"/>
              </a:defRPr>
            </a:lvl1pPr>
            <a:lvl2pPr>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marL="342900" lvl="1" indent="-342900" eaLnBrk="1" hangingPunct="1">
              <a:spcBef>
                <a:spcPts val="1200"/>
              </a:spcBef>
              <a:buFont typeface="Wingdings" panose="05000000000000000000" pitchFamily="2" charset="2"/>
              <a:buChar char="q"/>
            </a:pPr>
            <a:r>
              <a:rPr lang="en-ZA" altLang="en-US" sz="2000" b="1" dirty="0">
                <a:latin typeface="Calibri" panose="020F0502020204030204" pitchFamily="34" charset="0"/>
                <a:cs typeface="Calibri" panose="020F0502020204030204" pitchFamily="34" charset="0"/>
              </a:rPr>
              <a:t>Automotives: </a:t>
            </a:r>
            <a:r>
              <a:rPr lang="en-ZA" altLang="en-US" sz="2000" dirty="0">
                <a:latin typeface="Calibri" panose="020F0502020204030204" pitchFamily="34" charset="0"/>
                <a:cs typeface="Calibri" panose="020F0502020204030204" pitchFamily="34" charset="0"/>
              </a:rPr>
              <a:t>supporting and strengthening SA’s globally competitive sector</a:t>
            </a:r>
          </a:p>
          <a:p>
            <a:pPr marL="360363" lvl="1" eaLnBrk="1" hangingPunct="1">
              <a:spcBef>
                <a:spcPts val="1200"/>
              </a:spcBef>
            </a:pPr>
            <a:r>
              <a:rPr lang="en-ZA" altLang="en-US" sz="1800" dirty="0">
                <a:latin typeface="Calibri" panose="020F0502020204030204" pitchFamily="34" charset="0"/>
                <a:cs typeface="Calibri" panose="020F0502020204030204" pitchFamily="34" charset="0"/>
              </a:rPr>
              <a:t>Through the APDP incentive, R7.8 billion has been disbursed which unlocked R28.5 billion in private investments. For example:</a:t>
            </a:r>
          </a:p>
          <a:p>
            <a:pPr marL="720725" lvl="1" indent="-277813" eaLnBrk="1" hangingPunct="1">
              <a:spcBef>
                <a:spcPts val="1200"/>
              </a:spcBef>
              <a:buFont typeface="Wingdings" panose="05000000000000000000" pitchFamily="2" charset="2"/>
              <a:buChar char="ü"/>
            </a:pPr>
            <a:r>
              <a:rPr lang="en-US" altLang="en-US" sz="1600" dirty="0">
                <a:latin typeface="Calibri" panose="020F0502020204030204" pitchFamily="34" charset="0"/>
                <a:cs typeface="Calibri" panose="020F0502020204030204" pitchFamily="34" charset="0"/>
              </a:rPr>
              <a:t>Beijing Automobile International Corporation (R11 billion)</a:t>
            </a:r>
          </a:p>
          <a:p>
            <a:pPr marL="720725" lvl="1" indent="-277813" eaLnBrk="1" hangingPunct="1">
              <a:spcBef>
                <a:spcPts val="1200"/>
              </a:spcBef>
              <a:buFont typeface="Wingdings" panose="05000000000000000000" pitchFamily="2" charset="2"/>
              <a:buChar char="ü"/>
            </a:pPr>
            <a:r>
              <a:rPr lang="en-US" altLang="en-US" sz="1600" dirty="0">
                <a:latin typeface="Calibri" panose="020F0502020204030204" pitchFamily="34" charset="0"/>
                <a:cs typeface="Calibri" panose="020F0502020204030204" pitchFamily="34" charset="0"/>
              </a:rPr>
              <a:t>Toyota SA (R6.1 billion)</a:t>
            </a:r>
          </a:p>
          <a:p>
            <a:pPr marL="720725" lvl="1" indent="-277813" eaLnBrk="1" hangingPunct="1">
              <a:spcBef>
                <a:spcPts val="1200"/>
              </a:spcBef>
              <a:buFont typeface="Wingdings" panose="05000000000000000000" pitchFamily="2" charset="2"/>
              <a:buChar char="ü"/>
            </a:pPr>
            <a:r>
              <a:rPr lang="en-US" altLang="en-US" sz="1600" dirty="0">
                <a:latin typeface="Calibri" panose="020F0502020204030204" pitchFamily="34" charset="0"/>
                <a:cs typeface="Calibri" panose="020F0502020204030204" pitchFamily="34" charset="0"/>
              </a:rPr>
              <a:t>Ford SA (R11.5 million)</a:t>
            </a:r>
          </a:p>
          <a:p>
            <a:pPr marL="720725" lvl="1" indent="-277813" eaLnBrk="1" hangingPunct="1">
              <a:spcBef>
                <a:spcPts val="1200"/>
              </a:spcBef>
              <a:buFont typeface="Wingdings" panose="05000000000000000000" pitchFamily="2" charset="2"/>
              <a:buChar char="ü"/>
            </a:pPr>
            <a:r>
              <a:rPr lang="en-US" altLang="en-US" sz="1600" dirty="0">
                <a:latin typeface="Calibri" panose="020F0502020204030204" pitchFamily="34" charset="0"/>
                <a:cs typeface="Calibri" panose="020F0502020204030204" pitchFamily="34" charset="0"/>
              </a:rPr>
              <a:t>Volkswagen SA (R120 million)</a:t>
            </a:r>
          </a:p>
          <a:p>
            <a:pPr marL="720725" lvl="1" indent="-277813" eaLnBrk="1" hangingPunct="1">
              <a:spcBef>
                <a:spcPts val="1200"/>
              </a:spcBef>
              <a:buFont typeface="Wingdings" panose="05000000000000000000" pitchFamily="2" charset="2"/>
              <a:buChar char="ü"/>
            </a:pPr>
            <a:r>
              <a:rPr lang="en-US" altLang="en-US" sz="1600" dirty="0">
                <a:latin typeface="Calibri" panose="020F0502020204030204" pitchFamily="34" charset="0"/>
                <a:cs typeface="Calibri" panose="020F0502020204030204" pitchFamily="34" charset="0"/>
              </a:rPr>
              <a:t>Mercedes-Benz and Government (R130 million)</a:t>
            </a:r>
          </a:p>
          <a:p>
            <a:pPr marL="360363" lvl="1" eaLnBrk="1" hangingPunct="1">
              <a:spcBef>
                <a:spcPts val="1200"/>
              </a:spcBef>
            </a:pPr>
            <a:r>
              <a:rPr lang="en-US" altLang="en-US" sz="1800" dirty="0">
                <a:latin typeface="Calibri" panose="020F0502020204030204" pitchFamily="34" charset="0"/>
                <a:cs typeface="Calibri" panose="020F0502020204030204" pitchFamily="34" charset="0"/>
              </a:rPr>
              <a:t>These investments </a:t>
            </a:r>
            <a:r>
              <a:rPr lang="pt-PT" altLang="en-US" sz="1800" dirty="0">
                <a:latin typeface="Calibri" panose="020F0502020204030204" pitchFamily="34" charset="0"/>
                <a:cs typeface="Calibri" panose="020F0502020204030204" pitchFamily="34" charset="0"/>
              </a:rPr>
              <a:t>are </a:t>
            </a:r>
            <a:r>
              <a:rPr lang="en-US" altLang="en-US" sz="1800" dirty="0">
                <a:latin typeface="Calibri" panose="020F0502020204030204" pitchFamily="34" charset="0"/>
                <a:cs typeface="Calibri" panose="020F0502020204030204" pitchFamily="34" charset="0"/>
              </a:rPr>
              <a:t>expected to create approximately  4,720 direct jobs </a:t>
            </a:r>
          </a:p>
          <a:p>
            <a:pPr marL="360363" lvl="1" indent="-360363" eaLnBrk="1" hangingPunct="1">
              <a:spcBef>
                <a:spcPts val="1200"/>
              </a:spcBef>
              <a:buFont typeface="Wingdings" panose="05000000000000000000" pitchFamily="2" charset="2"/>
              <a:buChar char="v"/>
            </a:pPr>
            <a:r>
              <a:rPr lang="en-US" altLang="en-US" sz="1800" dirty="0">
                <a:latin typeface="Calibri" panose="020F0502020204030204" pitchFamily="34" charset="0"/>
                <a:cs typeface="Calibri" panose="020F0502020204030204" pitchFamily="34" charset="0"/>
              </a:rPr>
              <a:t>Work is </a:t>
            </a:r>
            <a:r>
              <a:rPr lang="pt-PT" altLang="en-US" sz="1800" dirty="0">
                <a:latin typeface="Calibri" panose="020F0502020204030204" pitchFamily="34" charset="0"/>
                <a:cs typeface="Calibri" panose="020F0502020204030204" pitchFamily="34" charset="0"/>
              </a:rPr>
              <a:t>well advanced </a:t>
            </a:r>
            <a:r>
              <a:rPr lang="en-US" altLang="en-US" sz="1800" dirty="0">
                <a:latin typeface="Calibri" panose="020F0502020204030204" pitchFamily="34" charset="0"/>
                <a:cs typeface="Calibri" panose="020F0502020204030204" pitchFamily="34" charset="0"/>
              </a:rPr>
              <a:t>on an Automotive Masterplan (post</a:t>
            </a:r>
            <a:r>
              <a:rPr lang="pt-PT" altLang="en-US" sz="1800" dirty="0">
                <a:latin typeface="Calibri" panose="020F0502020204030204" pitchFamily="34" charset="0"/>
                <a:cs typeface="Calibri" panose="020F0502020204030204" pitchFamily="34" charset="0"/>
              </a:rPr>
              <a:t>-</a:t>
            </a:r>
            <a:r>
              <a:rPr lang="en-US" altLang="en-US" sz="1800" dirty="0">
                <a:latin typeface="Calibri" panose="020F0502020204030204" pitchFamily="34" charset="0"/>
                <a:cs typeface="Calibri" panose="020F0502020204030204" pitchFamily="34" charset="0"/>
              </a:rPr>
              <a:t>2020) to secure higher economic impacts </a:t>
            </a:r>
            <a:endParaRPr lang="en-ZA" altLang="en-US" sz="2000" dirty="0">
              <a:latin typeface="Calibri" panose="020F0502020204030204" pitchFamily="34" charset="0"/>
              <a:cs typeface="Calibri" panose="020F0502020204030204" pitchFamily="34" charset="0"/>
            </a:endParaRPr>
          </a:p>
        </p:txBody>
      </p:sp>
      <p:sp>
        <p:nvSpPr>
          <p:cNvPr id="10" name="Title 1">
            <a:extLst/>
          </p:cNvPr>
          <p:cNvSpPr>
            <a:spLocks noGrp="1"/>
          </p:cNvSpPr>
          <p:nvPr>
            <p:ph type="title"/>
          </p:nvPr>
        </p:nvSpPr>
        <p:spPr>
          <a:xfrm>
            <a:off x="609600" y="578118"/>
            <a:ext cx="4775200" cy="1080938"/>
          </a:xfrm>
        </p:spPr>
        <p:txBody>
          <a:bodyPr>
            <a:normAutofit/>
          </a:bodyPr>
          <a:lstStyle/>
          <a:p>
            <a:pPr>
              <a:lnSpc>
                <a:spcPct val="120000"/>
              </a:lnSpc>
            </a:pPr>
            <a:r>
              <a:rPr lang="en-US" sz="2600" dirty="0">
                <a:latin typeface="Calibri" panose="020F0502020204030204" pitchFamily="34" charset="0"/>
              </a:rPr>
              <a:t>Achievement highlights 2016/17</a:t>
            </a:r>
          </a:p>
        </p:txBody>
      </p:sp>
      <p:pic>
        <p:nvPicPr>
          <p:cNvPr id="11" name="Picture 10" descr="A picture containing indoor&#10;&#10;Description generated with high confidence"/>
          <p:cNvPicPr>
            <a:picLocks noChangeAspect="1"/>
          </p:cNvPicPr>
          <p:nvPr/>
        </p:nvPicPr>
        <p:blipFill>
          <a:blip r:embed="rId2"/>
          <a:stretch>
            <a:fillRect/>
          </a:stretch>
        </p:blipFill>
        <p:spPr>
          <a:xfrm>
            <a:off x="5892801" y="706214"/>
            <a:ext cx="2660073" cy="799313"/>
          </a:xfrm>
          <a:prstGeom prst="rect">
            <a:avLst/>
          </a:prstGeom>
        </p:spPr>
      </p:pic>
    </p:spTree>
    <p:extLst>
      <p:ext uri="{BB962C8B-B14F-4D97-AF65-F5344CB8AC3E}">
        <p14:creationId xmlns:p14="http://schemas.microsoft.com/office/powerpoint/2010/main" xmlns="" val="2810164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indoor&#10;&#10;Description generated with high confidence"/>
          <p:cNvPicPr>
            <a:picLocks noChangeAspect="1"/>
          </p:cNvPicPr>
          <p:nvPr/>
        </p:nvPicPr>
        <p:blipFill rotWithShape="1">
          <a:blip r:embed="rId2"/>
          <a:srcRect l="39440" r="41760" b="1"/>
          <a:stretch/>
        </p:blipFill>
        <p:spPr>
          <a:xfrm>
            <a:off x="531638" y="1912000"/>
            <a:ext cx="2019680" cy="3962327"/>
          </a:xfrm>
          <a:prstGeom prst="rect">
            <a:avLst/>
          </a:prstGeom>
          <a:ln>
            <a:noFill/>
          </a:ln>
          <a:effectLst>
            <a:outerShdw blurRad="76200" dist="63500" dir="5040000" algn="tl" rotWithShape="0">
              <a:srgbClr val="000000">
                <a:alpha val="41000"/>
              </a:srgbClr>
            </a:outerShdw>
          </a:effectLst>
        </p:spPr>
      </p:pic>
      <p:sp>
        <p:nvSpPr>
          <p:cNvPr id="2" name="Title 1">
            <a:extLst>
              <a:ext uri="{FF2B5EF4-FFF2-40B4-BE49-F238E27FC236}">
                <a16:creationId xmlns="" xmlns:a16="http://schemas.microsoft.com/office/drawing/2014/main" id="{C0BC3B33-3BF3-7F4F-B155-A272EB212C08}"/>
              </a:ext>
            </a:extLst>
          </p:cNvPr>
          <p:cNvSpPr>
            <a:spLocks noGrp="1"/>
          </p:cNvSpPr>
          <p:nvPr>
            <p:ph type="title"/>
          </p:nvPr>
        </p:nvSpPr>
        <p:spPr>
          <a:xfrm>
            <a:off x="531638" y="753228"/>
            <a:ext cx="7642543" cy="807717"/>
          </a:xfrm>
        </p:spPr>
        <p:txBody>
          <a:bodyPr vert="horz" lIns="91440" tIns="45720" rIns="91440" bIns="45720" rtlCol="0" anchor="ctr">
            <a:normAutofit/>
          </a:bodyPr>
          <a:lstStyle/>
          <a:p>
            <a:r>
              <a:rPr lang="en-US" dirty="0">
                <a:solidFill>
                  <a:schemeClr val="bg1"/>
                </a:solidFill>
                <a:latin typeface="Calibri" panose="020F0502020204030204" pitchFamily="34" charset="0"/>
              </a:rPr>
              <a:t>Contents</a:t>
            </a:r>
          </a:p>
        </p:txBody>
      </p:sp>
      <p:sp>
        <p:nvSpPr>
          <p:cNvPr id="9" name="Rectangle 3"/>
          <p:cNvSpPr txBox="1">
            <a:spLocks noChangeArrowheads="1"/>
          </p:cNvSpPr>
          <p:nvPr/>
        </p:nvSpPr>
        <p:spPr bwMode="auto">
          <a:xfrm>
            <a:off x="2759973" y="1912000"/>
            <a:ext cx="5857554" cy="4137818"/>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lIns="91440" tIns="45720" rIns="91440" bIns="45720" rtlCol="0">
            <a:normAutofit/>
          </a:bodyPr>
          <a:lstStyle>
            <a:lvl1pPr marL="342900" indent="-342900">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marL="442913" indent="-228600" defTabSz="914400">
              <a:spcBef>
                <a:spcPts val="1200"/>
              </a:spcBef>
              <a:buFont typeface="Arial" panose="020B0604020202020204" pitchFamily="34" charset="0"/>
              <a:buChar char="•"/>
            </a:pPr>
            <a:r>
              <a:rPr lang="en-US" altLang="en-US" sz="2000" b="1" dirty="0">
                <a:latin typeface="Calibri" panose="020F0502020204030204" pitchFamily="34" charset="0"/>
                <a:ea typeface="+mn-ea"/>
              </a:rPr>
              <a:t>Policy context</a:t>
            </a:r>
          </a:p>
          <a:p>
            <a:pPr marL="442913" indent="-228600" defTabSz="914400">
              <a:spcBef>
                <a:spcPts val="1200"/>
              </a:spcBef>
              <a:buFont typeface="Arial" panose="020B0604020202020204" pitchFamily="34" charset="0"/>
              <a:buChar char="•"/>
            </a:pPr>
            <a:r>
              <a:rPr lang="en-US" altLang="en-US" sz="2000" b="1" dirty="0">
                <a:latin typeface="Calibri" panose="020F0502020204030204" pitchFamily="34" charset="0"/>
                <a:ea typeface="+mn-ea"/>
              </a:rPr>
              <a:t>Core objectives</a:t>
            </a:r>
          </a:p>
          <a:p>
            <a:pPr marL="442913" indent="-228600" defTabSz="914400">
              <a:spcBef>
                <a:spcPts val="1200"/>
              </a:spcBef>
              <a:buFont typeface="Arial" panose="020B0604020202020204" pitchFamily="34" charset="0"/>
              <a:buChar char="•"/>
            </a:pPr>
            <a:r>
              <a:rPr lang="en-US" altLang="en-US" sz="2000" b="1" dirty="0">
                <a:latin typeface="Calibri" panose="020F0502020204030204" pitchFamily="34" charset="0"/>
                <a:ea typeface="+mn-ea"/>
              </a:rPr>
              <a:t>Transversal and sectoral focus areas 2017/18</a:t>
            </a:r>
          </a:p>
          <a:p>
            <a:pPr marL="442913" indent="-228600" defTabSz="914400">
              <a:spcBef>
                <a:spcPts val="1200"/>
              </a:spcBef>
              <a:buFont typeface="Arial" panose="020B0604020202020204" pitchFamily="34" charset="0"/>
              <a:buChar char="•"/>
            </a:pPr>
            <a:r>
              <a:rPr lang="en-US" altLang="en-US" sz="2000" b="1" dirty="0">
                <a:latin typeface="Calibri" panose="020F0502020204030204" pitchFamily="34" charset="0"/>
                <a:ea typeface="+mn-ea"/>
              </a:rPr>
              <a:t>Selected transversal highlights 2016/17</a:t>
            </a:r>
          </a:p>
          <a:p>
            <a:pPr marL="442913" indent="-228600" defTabSz="914400">
              <a:spcBef>
                <a:spcPts val="1200"/>
              </a:spcBef>
              <a:buFont typeface="Arial" panose="020B0604020202020204" pitchFamily="34" charset="0"/>
              <a:buChar char="•"/>
            </a:pPr>
            <a:r>
              <a:rPr lang="en-US" altLang="en-US" sz="2000" b="1" dirty="0">
                <a:latin typeface="Calibri" panose="020F0502020204030204" pitchFamily="34" charset="0"/>
                <a:ea typeface="+mn-ea"/>
              </a:rPr>
              <a:t>Selected sectoral highlights 2016/17</a:t>
            </a:r>
          </a:p>
          <a:p>
            <a:pPr marL="442913" indent="-228600" defTabSz="914400">
              <a:spcBef>
                <a:spcPts val="1200"/>
              </a:spcBef>
              <a:buFont typeface="Arial" panose="020B0604020202020204" pitchFamily="34" charset="0"/>
              <a:buChar char="•"/>
            </a:pPr>
            <a:r>
              <a:rPr lang="en-US" altLang="en-US" sz="2000" b="1" dirty="0">
                <a:latin typeface="Calibri" panose="020F0502020204030204" pitchFamily="34" charset="0"/>
                <a:ea typeface="+mn-ea"/>
              </a:rPr>
              <a:t>Themes for 2017/18</a:t>
            </a:r>
          </a:p>
          <a:p>
            <a:pPr marL="442913" indent="-228600" defTabSz="914400">
              <a:spcBef>
                <a:spcPts val="1200"/>
              </a:spcBef>
              <a:buFont typeface="Arial" panose="020B0604020202020204" pitchFamily="34" charset="0"/>
              <a:buChar char="•"/>
            </a:pPr>
            <a:r>
              <a:rPr lang="en-US" altLang="en-US" sz="2000" b="1" dirty="0">
                <a:latin typeface="Calibri" panose="020F0502020204030204" pitchFamily="34" charset="0"/>
                <a:ea typeface="+mn-ea"/>
              </a:rPr>
              <a:t>Overcoming challenges</a:t>
            </a:r>
          </a:p>
          <a:p>
            <a:pPr marL="442913" indent="-228600" defTabSz="914400">
              <a:spcBef>
                <a:spcPts val="1200"/>
              </a:spcBef>
              <a:buFont typeface="Arial" panose="020B0604020202020204" pitchFamily="34" charset="0"/>
              <a:buChar char="•"/>
            </a:pPr>
            <a:r>
              <a:rPr lang="en-US" altLang="en-US" sz="2000" b="1" dirty="0">
                <a:latin typeface="Calibri" panose="020F0502020204030204" pitchFamily="34" charset="0"/>
                <a:ea typeface="+mn-ea"/>
              </a:rPr>
              <a:t>Global context – with supporting data</a:t>
            </a:r>
          </a:p>
          <a:p>
            <a:pPr marL="442913" indent="-228600" defTabSz="914400">
              <a:spcBef>
                <a:spcPts val="1200"/>
              </a:spcBef>
              <a:buFont typeface="Arial" panose="020B0604020202020204" pitchFamily="34" charset="0"/>
              <a:buChar char="•"/>
            </a:pPr>
            <a:r>
              <a:rPr lang="en-US" altLang="en-US" sz="2000" b="1" dirty="0">
                <a:latin typeface="Calibri" panose="020F0502020204030204" pitchFamily="34" charset="0"/>
                <a:ea typeface="+mn-ea"/>
              </a:rPr>
              <a:t>Domestic context – with supporting data</a:t>
            </a:r>
          </a:p>
        </p:txBody>
      </p:sp>
      <p:sp>
        <p:nvSpPr>
          <p:cNvPr id="3" name="Slide Number Placeholder 2"/>
          <p:cNvSpPr>
            <a:spLocks noGrp="1"/>
          </p:cNvSpPr>
          <p:nvPr>
            <p:ph type="sldNum" sz="quarter" idx="12"/>
          </p:nvPr>
        </p:nvSpPr>
        <p:spPr/>
        <p:txBody>
          <a:bodyPr/>
          <a:lstStyle/>
          <a:p>
            <a:fld id="{6D22F896-40B5-4ADD-8801-0D06FADFA095}" type="slidenum">
              <a:rPr lang="en-US" smtClean="0"/>
              <a:pPr/>
              <a:t>2</a:t>
            </a:fld>
            <a:endParaRPr lang="en-US" dirty="0"/>
          </a:p>
        </p:txBody>
      </p:sp>
    </p:spTree>
    <p:extLst>
      <p:ext uri="{BB962C8B-B14F-4D97-AF65-F5344CB8AC3E}">
        <p14:creationId xmlns:p14="http://schemas.microsoft.com/office/powerpoint/2010/main" xmlns="" val="1065016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D22F896-40B5-4ADD-8801-0D06FADFA095}" type="slidenum">
              <a:rPr lang="en-US" smtClean="0"/>
              <a:pPr/>
              <a:t>20</a:t>
            </a:fld>
            <a:endParaRPr lang="en-US" dirty="0"/>
          </a:p>
        </p:txBody>
      </p:sp>
      <p:sp>
        <p:nvSpPr>
          <p:cNvPr id="7" name="Rectangle 3"/>
          <p:cNvSpPr txBox="1">
            <a:spLocks noChangeArrowheads="1"/>
          </p:cNvSpPr>
          <p:nvPr/>
        </p:nvSpPr>
        <p:spPr bwMode="auto">
          <a:xfrm>
            <a:off x="504700" y="1909409"/>
            <a:ext cx="8280920" cy="46805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a:defRPr sz="2400">
                <a:solidFill>
                  <a:schemeClr val="tx1"/>
                </a:solidFill>
                <a:latin typeface="Times" panose="02020603050405020304" pitchFamily="18" charset="0"/>
                <a:ea typeface="MS PGothic" panose="020B0600070205080204" pitchFamily="34" charset="-128"/>
              </a:defRPr>
            </a:lvl1pPr>
            <a:lvl2pPr marL="266700" indent="-26670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marL="342900" lvl="1" indent="-342900" eaLnBrk="1" hangingPunct="1">
              <a:spcBef>
                <a:spcPts val="600"/>
              </a:spcBef>
              <a:spcAft>
                <a:spcPts val="0"/>
              </a:spcAft>
              <a:buFont typeface="Wingdings" panose="05000000000000000000" pitchFamily="2" charset="2"/>
              <a:buChar char="q"/>
            </a:pPr>
            <a:r>
              <a:rPr lang="en-ZA" altLang="en-US" sz="2000" b="1" dirty="0">
                <a:latin typeface="Calibri" panose="020F0502020204030204" pitchFamily="34" charset="0"/>
                <a:cs typeface="Calibri" panose="020F0502020204030204" pitchFamily="34" charset="0"/>
              </a:rPr>
              <a:t>Green Industries: </a:t>
            </a:r>
            <a:r>
              <a:rPr lang="en-ZA" altLang="en-US" sz="2000" dirty="0">
                <a:latin typeface="Calibri" panose="020F0502020204030204" pitchFamily="34" charset="0"/>
                <a:cs typeface="Calibri" panose="020F0502020204030204" pitchFamily="34" charset="0"/>
              </a:rPr>
              <a:t>supporting the development of new industrial capabilities</a:t>
            </a:r>
            <a:endParaRPr lang="en-ZA" altLang="en-US" sz="2000" b="1" dirty="0">
              <a:latin typeface="Calibri" panose="020F0502020204030204" pitchFamily="34" charset="0"/>
              <a:cs typeface="Calibri" panose="020F0502020204030204" pitchFamily="34" charset="0"/>
            </a:endParaRPr>
          </a:p>
          <a:p>
            <a:pPr marL="534988" lvl="1" indent="-174625" eaLnBrk="1" hangingPunct="1">
              <a:spcBef>
                <a:spcPts val="600"/>
              </a:spcBef>
              <a:spcAft>
                <a:spcPts val="0"/>
              </a:spcAft>
              <a:buFont typeface="Arial" panose="020B0604020202020204" pitchFamily="34" charset="0"/>
              <a:buChar char="•"/>
            </a:pPr>
            <a:r>
              <a:rPr lang="en-ZA" altLang="en-US" sz="1800" dirty="0">
                <a:latin typeface="Calibri" panose="020F0502020204030204" pitchFamily="34" charset="0"/>
                <a:cs typeface="Calibri" panose="020F0502020204030204" pitchFamily="34" charset="0"/>
              </a:rPr>
              <a:t>Renewable Energy Independent Power Producer Procurement Programme (REIPPPP):</a:t>
            </a:r>
          </a:p>
          <a:p>
            <a:pPr marL="989013" lvl="1" indent="-360363" eaLnBrk="1" hangingPunct="1">
              <a:spcBef>
                <a:spcPts val="600"/>
              </a:spcBef>
              <a:spcAft>
                <a:spcPts val="0"/>
              </a:spcAft>
              <a:buFont typeface="Webdings" panose="05030102010509060703" pitchFamily="18" charset="2"/>
              <a:buChar char="a"/>
            </a:pPr>
            <a:r>
              <a:rPr lang="en-ZA" altLang="en-US" sz="1600" dirty="0">
                <a:latin typeface="Calibri" panose="020F0502020204030204" pitchFamily="34" charset="0"/>
                <a:cs typeface="Calibri" panose="020F0502020204030204" pitchFamily="34" charset="0"/>
              </a:rPr>
              <a:t>6 rounds of bids attracted investment of R 194.1 billion, including R 53 billion (27%) from foreign sources. 28</a:t>
            </a:r>
            <a:r>
              <a:rPr lang="pt-PT" altLang="en-US" sz="1600" dirty="0">
                <a:latin typeface="Calibri" panose="020F0502020204030204" pitchFamily="34" charset="0"/>
                <a:cs typeface="Calibri" panose="020F0502020204030204" pitchFamily="34" charset="0"/>
              </a:rPr>
              <a:t>,</a:t>
            </a:r>
            <a:r>
              <a:rPr lang="en-ZA" altLang="en-US" sz="1600" dirty="0">
                <a:latin typeface="Calibri" panose="020F0502020204030204" pitchFamily="34" charset="0"/>
                <a:cs typeface="Calibri" panose="020F0502020204030204" pitchFamily="34" charset="0"/>
              </a:rPr>
              <a:t>484 job created</a:t>
            </a:r>
          </a:p>
          <a:p>
            <a:pPr marL="989013" lvl="1" indent="-360363" eaLnBrk="1" hangingPunct="1">
              <a:spcBef>
                <a:spcPts val="600"/>
              </a:spcBef>
              <a:spcAft>
                <a:spcPts val="0"/>
              </a:spcAft>
              <a:buFont typeface="Webdings" panose="05030102010509060703" pitchFamily="18" charset="2"/>
              <a:buChar char="a"/>
            </a:pPr>
            <a:r>
              <a:rPr lang="en-ZA" altLang="en-US" sz="1600" dirty="0">
                <a:latin typeface="Calibri" panose="020F0502020204030204" pitchFamily="34" charset="0"/>
                <a:cs typeface="Calibri" panose="020F0502020204030204" pitchFamily="34" charset="0"/>
              </a:rPr>
              <a:t>I</a:t>
            </a:r>
            <a:r>
              <a:rPr lang="en-GB" altLang="en-US" sz="1600" dirty="0">
                <a:latin typeface="Calibri" panose="020F0502020204030204" pitchFamily="34" charset="0"/>
                <a:cs typeface="Calibri" panose="020F0502020204030204" pitchFamily="34" charset="0"/>
              </a:rPr>
              <a:t>DC signed agreement with the French Development Agency (Agence Française de Développement - AFD), for a EUR 60-million credit line for a local small-scale green project</a:t>
            </a:r>
          </a:p>
          <a:p>
            <a:pPr marL="534988" lvl="1" indent="-174625" eaLnBrk="1" hangingPunct="1">
              <a:spcBef>
                <a:spcPts val="600"/>
              </a:spcBef>
              <a:spcAft>
                <a:spcPts val="0"/>
              </a:spcAft>
              <a:buFont typeface="Arial" panose="020B0604020202020204" pitchFamily="34" charset="0"/>
              <a:buChar char="•"/>
            </a:pPr>
            <a:r>
              <a:rPr lang="en-GB" altLang="en-US" sz="1800" dirty="0">
                <a:latin typeface="Calibri" panose="020F0502020204030204" pitchFamily="34" charset="0"/>
                <a:cs typeface="Calibri" panose="020F0502020204030204" pitchFamily="34" charset="0"/>
              </a:rPr>
              <a:t>Supply side measures include:</a:t>
            </a:r>
          </a:p>
          <a:p>
            <a:pPr marL="989013" lvl="1" indent="-360363" eaLnBrk="1" hangingPunct="1">
              <a:spcBef>
                <a:spcPts val="600"/>
              </a:spcBef>
              <a:spcAft>
                <a:spcPts val="0"/>
              </a:spcAft>
              <a:buFont typeface="Webdings" panose="05030102010509060703" pitchFamily="18" charset="2"/>
              <a:buChar char="a"/>
            </a:pPr>
            <a:r>
              <a:rPr lang="en-GB" altLang="en-US" sz="1600" dirty="0">
                <a:latin typeface="Calibri" panose="020F0502020204030204" pitchFamily="34" charset="0"/>
                <a:cs typeface="Calibri" panose="020F0502020204030204" pitchFamily="34" charset="0"/>
              </a:rPr>
              <a:t>The National Cleaner Production Centre (NCPC) – working with Unido - assisted 160 companies</a:t>
            </a:r>
          </a:p>
          <a:p>
            <a:pPr marL="989013" lvl="1" indent="-360363" eaLnBrk="1" hangingPunct="1">
              <a:spcBef>
                <a:spcPts val="600"/>
              </a:spcBef>
              <a:spcAft>
                <a:spcPts val="0"/>
              </a:spcAft>
              <a:buFont typeface="Webdings" panose="05030102010509060703" pitchFamily="18" charset="2"/>
              <a:buChar char="a"/>
            </a:pPr>
            <a:r>
              <a:rPr lang="en-GB" altLang="en-US" sz="1600" dirty="0">
                <a:latin typeface="Calibri" panose="020F0502020204030204" pitchFamily="34" charset="0"/>
                <a:cs typeface="Calibri" panose="020F0502020204030204" pitchFamily="34" charset="0"/>
              </a:rPr>
              <a:t>R1.7 billion saved in energy cost</a:t>
            </a:r>
            <a:r>
              <a:rPr lang="pt-PT" altLang="en-US" sz="1600" dirty="0">
                <a:latin typeface="Calibri" panose="020F0502020204030204" pitchFamily="34" charset="0"/>
                <a:cs typeface="Calibri" panose="020F0502020204030204" pitchFamily="34" charset="0"/>
              </a:rPr>
              <a:t>s</a:t>
            </a:r>
            <a:r>
              <a:rPr lang="en-GB" altLang="en-US" sz="1600" dirty="0">
                <a:latin typeface="Calibri" panose="020F0502020204030204" pitchFamily="34" charset="0"/>
                <a:cs typeface="Calibri" panose="020F0502020204030204" pitchFamily="34" charset="0"/>
              </a:rPr>
              <a:t>, 1</a:t>
            </a:r>
            <a:r>
              <a:rPr lang="pt-PT" altLang="en-US" sz="1600" dirty="0">
                <a:latin typeface="Calibri" panose="020F0502020204030204" pitchFamily="34" charset="0"/>
                <a:cs typeface="Calibri" panose="020F0502020204030204" pitchFamily="34" charset="0"/>
              </a:rPr>
              <a:t>,7</a:t>
            </a:r>
            <a:r>
              <a:rPr lang="en-GB" altLang="en-US" sz="1600" dirty="0">
                <a:latin typeface="Calibri" panose="020F0502020204030204" pitchFamily="34" charset="0"/>
                <a:cs typeface="Calibri" panose="020F0502020204030204" pitchFamily="34" charset="0"/>
              </a:rPr>
              <a:t>44 jobs created/preserved</a:t>
            </a:r>
            <a:endParaRPr lang="en-ZA" altLang="en-US" sz="1600" dirty="0">
              <a:latin typeface="Calibri" panose="020F0502020204030204" pitchFamily="34" charset="0"/>
              <a:cs typeface="Calibri" panose="020F0502020204030204" pitchFamily="34" charset="0"/>
            </a:endParaRPr>
          </a:p>
        </p:txBody>
      </p:sp>
      <p:sp>
        <p:nvSpPr>
          <p:cNvPr id="8" name="Title 1">
            <a:extLst/>
          </p:cNvPr>
          <p:cNvSpPr>
            <a:spLocks noGrp="1"/>
          </p:cNvSpPr>
          <p:nvPr>
            <p:ph type="title"/>
          </p:nvPr>
        </p:nvSpPr>
        <p:spPr>
          <a:xfrm>
            <a:off x="609600" y="578118"/>
            <a:ext cx="4775200" cy="1080938"/>
          </a:xfrm>
        </p:spPr>
        <p:txBody>
          <a:bodyPr>
            <a:normAutofit/>
          </a:bodyPr>
          <a:lstStyle/>
          <a:p>
            <a:pPr>
              <a:lnSpc>
                <a:spcPct val="120000"/>
              </a:lnSpc>
            </a:pPr>
            <a:r>
              <a:rPr lang="en-US" sz="2600" dirty="0">
                <a:latin typeface="Calibri" panose="020F0502020204030204" pitchFamily="34" charset="0"/>
              </a:rPr>
              <a:t>Achievement highlights 2016/17</a:t>
            </a:r>
          </a:p>
        </p:txBody>
      </p:sp>
      <p:pic>
        <p:nvPicPr>
          <p:cNvPr id="10" name="Picture 9" descr="A picture containing indoor&#10;&#10;Description generated with high confidence"/>
          <p:cNvPicPr>
            <a:picLocks noChangeAspect="1"/>
          </p:cNvPicPr>
          <p:nvPr/>
        </p:nvPicPr>
        <p:blipFill>
          <a:blip r:embed="rId2"/>
          <a:stretch>
            <a:fillRect/>
          </a:stretch>
        </p:blipFill>
        <p:spPr>
          <a:xfrm>
            <a:off x="5892801" y="706214"/>
            <a:ext cx="2660073" cy="799313"/>
          </a:xfrm>
          <a:prstGeom prst="rect">
            <a:avLst/>
          </a:prstGeom>
        </p:spPr>
      </p:pic>
    </p:spTree>
    <p:extLst>
      <p:ext uri="{BB962C8B-B14F-4D97-AF65-F5344CB8AC3E}">
        <p14:creationId xmlns:p14="http://schemas.microsoft.com/office/powerpoint/2010/main" xmlns="" val="1358943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D22F896-40B5-4ADD-8801-0D06FADFA095}" type="slidenum">
              <a:rPr lang="en-US" smtClean="0"/>
              <a:pPr/>
              <a:t>21</a:t>
            </a:fld>
            <a:endParaRPr lang="en-US" dirty="0"/>
          </a:p>
        </p:txBody>
      </p:sp>
      <p:sp>
        <p:nvSpPr>
          <p:cNvPr id="8" name="Rectangle 3"/>
          <p:cNvSpPr txBox="1">
            <a:spLocks noChangeArrowheads="1"/>
          </p:cNvSpPr>
          <p:nvPr/>
        </p:nvSpPr>
        <p:spPr bwMode="auto">
          <a:xfrm>
            <a:off x="504700" y="1896785"/>
            <a:ext cx="8316975" cy="48245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a:defRPr sz="2400">
                <a:solidFill>
                  <a:schemeClr val="tx1"/>
                </a:solidFill>
                <a:latin typeface="Times" panose="02020603050405020304" pitchFamily="18" charset="0"/>
                <a:ea typeface="MS PGothic" panose="020B0600070205080204" pitchFamily="34" charset="-128"/>
              </a:defRPr>
            </a:lvl1pPr>
            <a:lvl2pPr marL="876300" indent="-45720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spcBef>
                <a:spcPts val="1200"/>
              </a:spcBef>
              <a:buFont typeface="Wingdings" panose="05000000000000000000" pitchFamily="2" charset="2"/>
              <a:buChar char="q"/>
            </a:pPr>
            <a:r>
              <a:rPr lang="en-ZA" altLang="en-US" sz="1800" b="1" dirty="0">
                <a:latin typeface="Calibri" panose="020F0502020204030204" pitchFamily="34" charset="0"/>
                <a:cs typeface="Calibri" panose="020F0502020204030204" pitchFamily="34" charset="0"/>
              </a:rPr>
              <a:t>Beneficiation – Fuel Cells: </a:t>
            </a:r>
            <a:r>
              <a:rPr lang="en-ZA" altLang="en-US" sz="1800" dirty="0">
                <a:latin typeface="Calibri" panose="020F0502020204030204" pitchFamily="34" charset="0"/>
                <a:cs typeface="Calibri" panose="020F0502020204030204" pitchFamily="34" charset="0"/>
              </a:rPr>
              <a:t>a key platform for technology-intensive investment and for building globally competitive domestic capability</a:t>
            </a:r>
          </a:p>
          <a:p>
            <a:pPr marL="628650" indent="-250825">
              <a:spcBef>
                <a:spcPts val="1200"/>
              </a:spcBef>
              <a:buFont typeface="Arial" panose="020B0604020202020204" pitchFamily="34" charset="0"/>
              <a:buChar char="•"/>
            </a:pPr>
            <a:r>
              <a:rPr lang="en-ZA" altLang="en-US" sz="1600" dirty="0">
                <a:latin typeface="Calibri" panose="020F0502020204030204" pitchFamily="34" charset="0"/>
                <a:cs typeface="Calibri" panose="020F0502020204030204" pitchFamily="34" charset="0"/>
              </a:rPr>
              <a:t>Fuel Cells are a key area for collaboration between the mining industry, manufacturing and government </a:t>
            </a:r>
          </a:p>
          <a:p>
            <a:pPr marL="628650" indent="-250825">
              <a:spcBef>
                <a:spcPts val="1200"/>
              </a:spcBef>
              <a:buFont typeface="Arial" panose="020B0604020202020204" pitchFamily="34" charset="0"/>
              <a:buChar char="•"/>
            </a:pPr>
            <a:r>
              <a:rPr lang="en-ZA" altLang="en-US" sz="1600" dirty="0">
                <a:latin typeface="Calibri" panose="020F0502020204030204" pitchFamily="34" charset="0"/>
                <a:cs typeface="Calibri" panose="020F0502020204030204" pitchFamily="34" charset="0"/>
              </a:rPr>
              <a:t>Key projects:</a:t>
            </a:r>
          </a:p>
          <a:p>
            <a:pPr marL="989013" lvl="1" indent="-384175">
              <a:spcBef>
                <a:spcPts val="1200"/>
              </a:spcBef>
              <a:buFont typeface="Webdings" panose="05030102010509060703" pitchFamily="18" charset="2"/>
              <a:buChar char="a"/>
            </a:pPr>
            <a:r>
              <a:rPr lang="en-ZA" altLang="en-US" sz="1400" dirty="0">
                <a:latin typeface="Calibri" panose="020F0502020204030204" pitchFamily="34" charset="0"/>
                <a:cs typeface="Calibri" panose="020F0502020204030204" pitchFamily="34" charset="0"/>
              </a:rPr>
              <a:t>CSIR/Busmark (local OEM)/HySA for a bus prototype </a:t>
            </a:r>
          </a:p>
          <a:p>
            <a:pPr marL="989013" lvl="1" indent="-384175">
              <a:spcBef>
                <a:spcPts val="1200"/>
              </a:spcBef>
              <a:buFont typeface="Webdings" panose="05030102010509060703" pitchFamily="18" charset="2"/>
              <a:buChar char="a"/>
            </a:pPr>
            <a:r>
              <a:rPr lang="en-ZA" altLang="en-US" sz="1400" dirty="0">
                <a:latin typeface="Calibri" panose="020F0502020204030204" pitchFamily="34" charset="0"/>
                <a:cs typeface="Calibri" panose="020F0502020204030204" pitchFamily="34" charset="0"/>
              </a:rPr>
              <a:t>Anglo Platinum collaborating with HySA Infrastructure</a:t>
            </a:r>
            <a:r>
              <a:rPr lang="pt-PT" altLang="en-US" sz="1400" dirty="0">
                <a:latin typeface="Calibri" panose="020F0502020204030204" pitchFamily="34" charset="0"/>
                <a:cs typeface="Calibri" panose="020F0502020204030204" pitchFamily="34" charset="0"/>
              </a:rPr>
              <a:t> o</a:t>
            </a:r>
            <a:r>
              <a:rPr lang="en-ZA" altLang="en-US" sz="1400" dirty="0">
                <a:latin typeface="Calibri" panose="020F0502020204030204" pitchFamily="34" charset="0"/>
                <a:cs typeface="Calibri" panose="020F0502020204030204" pitchFamily="34" charset="0"/>
              </a:rPr>
              <a:t>n developing fuel cell powered mining equipment</a:t>
            </a:r>
          </a:p>
          <a:p>
            <a:pPr marL="989013" lvl="1" indent="-384175">
              <a:spcBef>
                <a:spcPts val="1200"/>
              </a:spcBef>
              <a:buFont typeface="Webdings" panose="05030102010509060703" pitchFamily="18" charset="2"/>
              <a:buChar char="a"/>
            </a:pPr>
            <a:r>
              <a:rPr lang="en-ZA" altLang="en-US" sz="1400" dirty="0">
                <a:latin typeface="Calibri" panose="020F0502020204030204" pitchFamily="34" charset="0"/>
                <a:cs typeface="Calibri" panose="020F0502020204030204" pitchFamily="34" charset="0"/>
              </a:rPr>
              <a:t>Implats and its partners deployed a fuelling station using the locally developed system - metal hydride compressor</a:t>
            </a:r>
          </a:p>
          <a:p>
            <a:pPr marL="989013" lvl="1" indent="-384175">
              <a:spcBef>
                <a:spcPts val="1200"/>
              </a:spcBef>
              <a:buFont typeface="Webdings" panose="05030102010509060703" pitchFamily="18" charset="2"/>
              <a:buChar char="a"/>
            </a:pPr>
            <a:r>
              <a:rPr lang="en-ZA" altLang="en-US" sz="1400" dirty="0">
                <a:latin typeface="Calibri" panose="020F0502020204030204" pitchFamily="34" charset="0"/>
                <a:cs typeface="Calibri" panose="020F0502020204030204" pitchFamily="34" charset="0"/>
              </a:rPr>
              <a:t>Impala/Doosan project - Feasibility studies for potential deployment of 85MW Doosan systems under</a:t>
            </a:r>
            <a:r>
              <a:rPr lang="pt-PT" altLang="en-US" sz="1400" dirty="0">
                <a:latin typeface="Calibri" panose="020F0502020204030204" pitchFamily="34" charset="0"/>
                <a:cs typeface="Calibri" panose="020F0502020204030204" pitchFamily="34" charset="0"/>
              </a:rPr>
              <a:t> way;</a:t>
            </a:r>
            <a:r>
              <a:rPr lang="en-ZA" altLang="en-US" sz="1400" dirty="0">
                <a:latin typeface="Calibri" panose="020F0502020204030204" pitchFamily="34" charset="0"/>
                <a:cs typeface="Calibri" panose="020F0502020204030204" pitchFamily="34" charset="0"/>
              </a:rPr>
              <a:t> to be serviced by proposed SA manufacturing facility</a:t>
            </a:r>
          </a:p>
          <a:p>
            <a:pPr marL="989013" lvl="1" indent="-384175">
              <a:spcBef>
                <a:spcPts val="1200"/>
              </a:spcBef>
              <a:buFont typeface="Webdings" panose="05030102010509060703" pitchFamily="18" charset="2"/>
              <a:buChar char="a"/>
            </a:pPr>
            <a:r>
              <a:rPr lang="en-US" altLang="en-US" sz="1400" dirty="0">
                <a:latin typeface="Calibri" panose="020F0502020204030204" pitchFamily="34" charset="0"/>
                <a:cs typeface="Calibri" panose="020F0502020204030204" pitchFamily="34" charset="0"/>
              </a:rPr>
              <a:t>Isondo Fuel Cell plant launched in Cape Town</a:t>
            </a:r>
            <a:endParaRPr lang="en-ZA" altLang="en-US" sz="1400" dirty="0">
              <a:latin typeface="Calibri" panose="020F0502020204030204" pitchFamily="34" charset="0"/>
              <a:cs typeface="Calibri" panose="020F0502020204030204" pitchFamily="34" charset="0"/>
            </a:endParaRPr>
          </a:p>
        </p:txBody>
      </p:sp>
      <p:sp>
        <p:nvSpPr>
          <p:cNvPr id="10" name="Title 1">
            <a:extLst/>
          </p:cNvPr>
          <p:cNvSpPr>
            <a:spLocks noGrp="1"/>
          </p:cNvSpPr>
          <p:nvPr>
            <p:ph type="title"/>
          </p:nvPr>
        </p:nvSpPr>
        <p:spPr>
          <a:xfrm>
            <a:off x="609600" y="578118"/>
            <a:ext cx="4775200" cy="1080938"/>
          </a:xfrm>
        </p:spPr>
        <p:txBody>
          <a:bodyPr>
            <a:normAutofit/>
          </a:bodyPr>
          <a:lstStyle/>
          <a:p>
            <a:pPr>
              <a:lnSpc>
                <a:spcPct val="120000"/>
              </a:lnSpc>
            </a:pPr>
            <a:r>
              <a:rPr lang="en-US" sz="2600" dirty="0">
                <a:latin typeface="Calibri" panose="020F0502020204030204" pitchFamily="34" charset="0"/>
              </a:rPr>
              <a:t>Achievement highlights 2016/17</a:t>
            </a:r>
          </a:p>
        </p:txBody>
      </p:sp>
      <p:pic>
        <p:nvPicPr>
          <p:cNvPr id="11" name="Picture 10" descr="A picture containing indoor&#10;&#10;Description generated with high confidence"/>
          <p:cNvPicPr>
            <a:picLocks noChangeAspect="1"/>
          </p:cNvPicPr>
          <p:nvPr/>
        </p:nvPicPr>
        <p:blipFill>
          <a:blip r:embed="rId2"/>
          <a:stretch>
            <a:fillRect/>
          </a:stretch>
        </p:blipFill>
        <p:spPr>
          <a:xfrm>
            <a:off x="5892801" y="706214"/>
            <a:ext cx="2660073" cy="799313"/>
          </a:xfrm>
          <a:prstGeom prst="rect">
            <a:avLst/>
          </a:prstGeom>
        </p:spPr>
      </p:pic>
    </p:spTree>
    <p:extLst>
      <p:ext uri="{BB962C8B-B14F-4D97-AF65-F5344CB8AC3E}">
        <p14:creationId xmlns:p14="http://schemas.microsoft.com/office/powerpoint/2010/main" xmlns="" val="2073911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D22F896-40B5-4ADD-8801-0D06FADFA095}" type="slidenum">
              <a:rPr lang="en-US" smtClean="0"/>
              <a:pPr/>
              <a:t>22</a:t>
            </a:fld>
            <a:endParaRPr lang="en-US" dirty="0"/>
          </a:p>
        </p:txBody>
      </p:sp>
      <p:sp>
        <p:nvSpPr>
          <p:cNvPr id="7" name="Rectangle 3"/>
          <p:cNvSpPr txBox="1">
            <a:spLocks noChangeArrowheads="1"/>
          </p:cNvSpPr>
          <p:nvPr/>
        </p:nvSpPr>
        <p:spPr bwMode="auto">
          <a:xfrm>
            <a:off x="504700" y="1820432"/>
            <a:ext cx="8352928" cy="42210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a:defRPr sz="2400">
                <a:solidFill>
                  <a:schemeClr val="tx1"/>
                </a:solidFill>
                <a:latin typeface="Times" panose="02020603050405020304" pitchFamily="18" charset="0"/>
                <a:ea typeface="MS PGothic" panose="020B0600070205080204" pitchFamily="34" charset="-128"/>
              </a:defRPr>
            </a:lvl1pPr>
            <a:lvl2pPr marL="342900" indent="-34290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lvl="1">
              <a:lnSpc>
                <a:spcPct val="115000"/>
              </a:lnSpc>
              <a:spcBef>
                <a:spcPts val="600"/>
              </a:spcBef>
              <a:buFont typeface="Wingdings" panose="05000000000000000000" pitchFamily="2" charset="2"/>
              <a:buChar char="q"/>
            </a:pPr>
            <a:r>
              <a:rPr lang="en-ZA" altLang="en-US" sz="2000" b="1" dirty="0">
                <a:latin typeface="Calibri" panose="020F0502020204030204" pitchFamily="34" charset="0"/>
                <a:cs typeface="Calibri" panose="020F0502020204030204" pitchFamily="34" charset="0"/>
              </a:rPr>
              <a:t>Beneficiation - Metals and Minerals: </a:t>
            </a:r>
            <a:r>
              <a:rPr lang="en-ZA" altLang="en-US" sz="2000" dirty="0">
                <a:latin typeface="Calibri" panose="020F0502020204030204" pitchFamily="34" charset="0"/>
                <a:cs typeface="Calibri" panose="020F0502020204030204" pitchFamily="34" charset="0"/>
              </a:rPr>
              <a:t>building competitive capabilities from SA’s resource endowment:</a:t>
            </a:r>
          </a:p>
          <a:p>
            <a:pPr marL="803275" lvl="1">
              <a:lnSpc>
                <a:spcPct val="115000"/>
              </a:lnSpc>
              <a:spcBef>
                <a:spcPts val="1200"/>
              </a:spcBef>
              <a:buFont typeface="Webdings" panose="05030102010509060703" pitchFamily="18" charset="2"/>
              <a:buChar char="a"/>
            </a:pPr>
            <a:r>
              <a:rPr lang="en-ZA" altLang="en-US" sz="1800" dirty="0">
                <a:latin typeface="Calibri" panose="020F0502020204030204" pitchFamily="34" charset="0"/>
              </a:rPr>
              <a:t>The Chamber of Mines Research Organisation (COMRO) has re-opened with funding from the DST to secure upstream mining localisation and downstream beneficiation. </a:t>
            </a:r>
          </a:p>
          <a:p>
            <a:pPr marL="803275" lvl="1">
              <a:lnSpc>
                <a:spcPct val="115000"/>
              </a:lnSpc>
              <a:spcBef>
                <a:spcPts val="1200"/>
              </a:spcBef>
              <a:buFont typeface="Webdings" panose="05030102010509060703" pitchFamily="18" charset="2"/>
              <a:buChar char="a"/>
            </a:pPr>
            <a:r>
              <a:rPr lang="en-ZA" altLang="en-US" sz="1800" dirty="0">
                <a:latin typeface="Calibri" panose="020F0502020204030204" pitchFamily="34" charset="0"/>
              </a:rPr>
              <a:t>Tronox opened R3.3bn Fairbreeze mineral sands mine in KZN for titanium dioxide</a:t>
            </a:r>
            <a:r>
              <a:rPr lang="pt-PT" altLang="en-US" sz="1800" dirty="0">
                <a:latin typeface="Calibri" panose="020F0502020204030204" pitchFamily="34" charset="0"/>
              </a:rPr>
              <a:t>; </a:t>
            </a:r>
            <a:r>
              <a:rPr lang="en-ZA" altLang="en-US" sz="1800" dirty="0">
                <a:latin typeface="Calibri" panose="020F0502020204030204" pitchFamily="34" charset="0"/>
              </a:rPr>
              <a:t>250 direct and 1 000 indirect jobs created</a:t>
            </a:r>
          </a:p>
          <a:p>
            <a:pPr marL="803275" lvl="1">
              <a:lnSpc>
                <a:spcPct val="115000"/>
              </a:lnSpc>
              <a:spcBef>
                <a:spcPts val="1200"/>
              </a:spcBef>
              <a:buFont typeface="Webdings" panose="05030102010509060703" pitchFamily="18" charset="2"/>
              <a:buChar char="a"/>
            </a:pPr>
            <a:r>
              <a:rPr lang="en-ZA" altLang="en-US" sz="1800" dirty="0">
                <a:latin typeface="Calibri" panose="020F0502020204030204" pitchFamily="34" charset="0"/>
              </a:rPr>
              <a:t>De Beers selected 5 black-owned cutting and polishing companies for entrepreneurship development and beneficiation</a:t>
            </a:r>
          </a:p>
          <a:p>
            <a:pPr lvl="1">
              <a:lnSpc>
                <a:spcPct val="115000"/>
              </a:lnSpc>
              <a:spcBef>
                <a:spcPts val="600"/>
              </a:spcBef>
              <a:buFont typeface="Calibri" panose="020F0502020204030204" pitchFamily="34" charset="0"/>
              <a:buChar char="−"/>
            </a:pPr>
            <a:endParaRPr lang="en-ZA" altLang="en-US" sz="2000" dirty="0">
              <a:latin typeface="Calibri" panose="020F0502020204030204" pitchFamily="34" charset="0"/>
              <a:cs typeface="Calibri" panose="020F0502020204030204" pitchFamily="34" charset="0"/>
            </a:endParaRPr>
          </a:p>
          <a:p>
            <a:pPr lvl="1">
              <a:lnSpc>
                <a:spcPct val="115000"/>
              </a:lnSpc>
              <a:spcBef>
                <a:spcPts val="600"/>
              </a:spcBef>
              <a:buFont typeface="Calibri" panose="020F0502020204030204" pitchFamily="34" charset="0"/>
              <a:buChar char="−"/>
            </a:pPr>
            <a:endParaRPr lang="en-ZA" altLang="en-US" sz="2000" dirty="0">
              <a:latin typeface="Calibri" panose="020F0502020204030204" pitchFamily="34" charset="0"/>
              <a:cs typeface="Calibri" panose="020F0502020204030204" pitchFamily="34" charset="0"/>
            </a:endParaRPr>
          </a:p>
        </p:txBody>
      </p:sp>
      <p:sp>
        <p:nvSpPr>
          <p:cNvPr id="8" name="Title 1">
            <a:extLst/>
          </p:cNvPr>
          <p:cNvSpPr>
            <a:spLocks noGrp="1"/>
          </p:cNvSpPr>
          <p:nvPr>
            <p:ph type="title"/>
          </p:nvPr>
        </p:nvSpPr>
        <p:spPr>
          <a:xfrm>
            <a:off x="609600" y="578118"/>
            <a:ext cx="4775200" cy="1080938"/>
          </a:xfrm>
        </p:spPr>
        <p:txBody>
          <a:bodyPr>
            <a:normAutofit/>
          </a:bodyPr>
          <a:lstStyle/>
          <a:p>
            <a:pPr>
              <a:lnSpc>
                <a:spcPct val="120000"/>
              </a:lnSpc>
            </a:pPr>
            <a:r>
              <a:rPr lang="en-US" sz="2600" dirty="0">
                <a:latin typeface="Calibri" panose="020F0502020204030204" pitchFamily="34" charset="0"/>
              </a:rPr>
              <a:t>Achievement highlights 2016/17</a:t>
            </a:r>
          </a:p>
        </p:txBody>
      </p:sp>
      <p:pic>
        <p:nvPicPr>
          <p:cNvPr id="10" name="Picture 9" descr="A picture containing indoor&#10;&#10;Description generated with high confidence"/>
          <p:cNvPicPr>
            <a:picLocks noChangeAspect="1"/>
          </p:cNvPicPr>
          <p:nvPr/>
        </p:nvPicPr>
        <p:blipFill>
          <a:blip r:embed="rId2"/>
          <a:stretch>
            <a:fillRect/>
          </a:stretch>
        </p:blipFill>
        <p:spPr>
          <a:xfrm>
            <a:off x="5892801" y="706214"/>
            <a:ext cx="2660073" cy="799313"/>
          </a:xfrm>
          <a:prstGeom prst="rect">
            <a:avLst/>
          </a:prstGeom>
        </p:spPr>
      </p:pic>
    </p:spTree>
    <p:extLst>
      <p:ext uri="{BB962C8B-B14F-4D97-AF65-F5344CB8AC3E}">
        <p14:creationId xmlns:p14="http://schemas.microsoft.com/office/powerpoint/2010/main" xmlns="" val="823642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D22F896-40B5-4ADD-8801-0D06FADFA095}" type="slidenum">
              <a:rPr lang="en-US" smtClean="0"/>
              <a:pPr/>
              <a:t>23</a:t>
            </a:fld>
            <a:endParaRPr lang="en-US" dirty="0"/>
          </a:p>
        </p:txBody>
      </p:sp>
      <p:sp>
        <p:nvSpPr>
          <p:cNvPr id="8" name="Rectangle 3"/>
          <p:cNvSpPr txBox="1">
            <a:spLocks noChangeArrowheads="1"/>
          </p:cNvSpPr>
          <p:nvPr/>
        </p:nvSpPr>
        <p:spPr bwMode="auto">
          <a:xfrm>
            <a:off x="504700" y="1819847"/>
            <a:ext cx="8352928" cy="45365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a:defRPr sz="2400">
                <a:solidFill>
                  <a:schemeClr val="tx1"/>
                </a:solidFill>
                <a:latin typeface="Times" panose="02020603050405020304" pitchFamily="18" charset="0"/>
                <a:ea typeface="MS PGothic" panose="020B0600070205080204" pitchFamily="34" charset="-128"/>
              </a:defRPr>
            </a:lvl1pPr>
            <a:lvl2pPr marL="342900" indent="-34290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lvl="1">
              <a:spcBef>
                <a:spcPts val="600"/>
              </a:spcBef>
              <a:buFont typeface="Wingdings" panose="05000000000000000000" pitchFamily="2" charset="2"/>
              <a:buChar char="q"/>
            </a:pPr>
            <a:r>
              <a:rPr lang="en-ZA" altLang="en-US" sz="2200" b="1" dirty="0">
                <a:latin typeface="Calibri" panose="020F0502020204030204" pitchFamily="34" charset="0"/>
                <a:cs typeface="Calibri" panose="020F0502020204030204" pitchFamily="34" charset="0"/>
              </a:rPr>
              <a:t>Domestic Ship/Boatbuilding </a:t>
            </a:r>
            <a:r>
              <a:rPr lang="en-ZA" altLang="en-US" sz="2200" dirty="0">
                <a:latin typeface="Calibri" panose="020F0502020204030204" pitchFamily="34" charset="0"/>
                <a:cs typeface="Calibri" panose="020F0502020204030204" pitchFamily="34" charset="0"/>
              </a:rPr>
              <a:t>and Associated Services: rebuilding the Industry </a:t>
            </a:r>
          </a:p>
          <a:p>
            <a:pPr marL="720725" lvl="1">
              <a:spcBef>
                <a:spcPts val="1200"/>
              </a:spcBef>
              <a:buFont typeface="Webdings" panose="05030102010509060703" pitchFamily="18" charset="2"/>
              <a:buChar char="a"/>
            </a:pPr>
            <a:r>
              <a:rPr lang="en-GB" altLang="en-US" sz="2000" dirty="0">
                <a:latin typeface="Calibri" panose="020F0502020204030204" pitchFamily="34" charset="0"/>
                <a:cs typeface="Calibri" panose="020F0502020204030204" pitchFamily="34" charset="0"/>
              </a:rPr>
              <a:t>Armscor announced </a:t>
            </a:r>
            <a:r>
              <a:rPr lang="en-ZA" altLang="en-US" sz="2000" dirty="0">
                <a:latin typeface="Calibri" panose="020F0502020204030204" pitchFamily="34" charset="0"/>
                <a:cs typeface="Calibri" panose="020F0502020204030204" pitchFamily="34" charset="0"/>
              </a:rPr>
              <a:t>preferred bidders to supply ships for the Navy’s projects Biro and Hotel: Southern African Ship</a:t>
            </a:r>
            <a:r>
              <a:rPr lang="pt-PT" altLang="en-US" sz="2000" dirty="0">
                <a:latin typeface="Calibri" panose="020F0502020204030204" pitchFamily="34" charset="0"/>
                <a:cs typeface="Calibri" panose="020F0502020204030204" pitchFamily="34" charset="0"/>
              </a:rPr>
              <a:t>yards</a:t>
            </a:r>
            <a:r>
              <a:rPr lang="en-ZA" altLang="en-US" sz="2000" dirty="0">
                <a:latin typeface="Calibri" panose="020F0502020204030204" pitchFamily="34" charset="0"/>
                <a:cs typeface="Calibri" panose="020F0502020204030204" pitchFamily="34" charset="0"/>
              </a:rPr>
              <a:t> and Damen Shipyards</a:t>
            </a:r>
          </a:p>
          <a:p>
            <a:pPr marL="720725" lvl="1">
              <a:spcBef>
                <a:spcPts val="1800"/>
              </a:spcBef>
              <a:buFont typeface="Webdings" panose="05030102010509060703" pitchFamily="18" charset="2"/>
              <a:buChar char="a"/>
            </a:pPr>
            <a:r>
              <a:rPr lang="en-ZA" altLang="en-US" sz="2000" dirty="0">
                <a:latin typeface="Calibri" panose="020F0502020204030204" pitchFamily="34" charset="0"/>
                <a:cs typeface="Calibri" panose="020F0502020204030204" pitchFamily="34" charset="0"/>
              </a:rPr>
              <a:t>A R290 million new Durban floating dock launched </a:t>
            </a:r>
            <a:r>
              <a:rPr lang="pt-PT" altLang="en-US" sz="2000" dirty="0">
                <a:latin typeface="Calibri" panose="020F0502020204030204" pitchFamily="34" charset="0"/>
                <a:cs typeface="Calibri" panose="020F0502020204030204" pitchFamily="34" charset="0"/>
              </a:rPr>
              <a:t>on</a:t>
            </a:r>
            <a:r>
              <a:rPr lang="en-ZA" altLang="en-US" sz="2000" dirty="0">
                <a:latin typeface="Calibri" panose="020F0502020204030204" pitchFamily="34" charset="0"/>
                <a:cs typeface="Calibri" panose="020F0502020204030204" pitchFamily="34" charset="0"/>
              </a:rPr>
              <a:t> the back of R160 million support through the 12i incentive</a:t>
            </a:r>
          </a:p>
          <a:p>
            <a:pPr marL="720725" lvl="1">
              <a:spcBef>
                <a:spcPts val="1800"/>
              </a:spcBef>
              <a:buFont typeface="Webdings" panose="05030102010509060703" pitchFamily="18" charset="2"/>
              <a:buChar char="a"/>
            </a:pPr>
            <a:r>
              <a:rPr lang="en-ZA" altLang="en-US" sz="2000" dirty="0">
                <a:latin typeface="Calibri" panose="020F0502020204030204" pitchFamily="34" charset="0"/>
                <a:cs typeface="Calibri" panose="020F0502020204030204" pitchFamily="34" charset="0"/>
              </a:rPr>
              <a:t>Fabrication of liquefied petroleum gas (LPG) vessels, or ‘bullets’, for an open access LPG terminal being developed at Saldanha Bay completed. </a:t>
            </a:r>
            <a:endParaRPr lang="pt-PT" altLang="en-US" sz="2000" dirty="0">
              <a:latin typeface="Calibri" panose="020F0502020204030204" pitchFamily="34" charset="0"/>
              <a:cs typeface="Calibri" panose="020F0502020204030204" pitchFamily="34" charset="0"/>
            </a:endParaRPr>
          </a:p>
          <a:p>
            <a:pPr marL="720725" lvl="1" indent="0">
              <a:spcBef>
                <a:spcPts val="600"/>
              </a:spcBef>
            </a:pPr>
            <a:r>
              <a:rPr lang="en-ZA" altLang="en-US" sz="2000" dirty="0">
                <a:latin typeface="Calibri" panose="020F0502020204030204" pitchFamily="34" charset="0"/>
                <a:cs typeface="Calibri" panose="020F0502020204030204" pitchFamily="34" charset="0"/>
              </a:rPr>
              <a:t>The pressure vessels</a:t>
            </a:r>
            <a:r>
              <a:rPr lang="pt-PT" altLang="en-US" sz="2000" dirty="0">
                <a:latin typeface="Calibri" panose="020F0502020204030204" pitchFamily="34" charset="0"/>
                <a:cs typeface="Calibri" panose="020F0502020204030204" pitchFamily="34" charset="0"/>
              </a:rPr>
              <a:t> </a:t>
            </a:r>
            <a:r>
              <a:rPr lang="en-ZA" altLang="en-US" sz="2000" dirty="0">
                <a:latin typeface="Calibri" panose="020F0502020204030204" pitchFamily="34" charset="0"/>
                <a:cs typeface="Calibri" panose="020F0502020204030204" pitchFamily="34" charset="0"/>
              </a:rPr>
              <a:t>were fabricated domestically</a:t>
            </a:r>
            <a:r>
              <a:rPr lang="pt-PT" altLang="en-US" sz="2000" dirty="0">
                <a:latin typeface="Calibri" panose="020F0502020204030204" pitchFamily="34" charset="0"/>
                <a:cs typeface="Calibri" panose="020F0502020204030204" pitchFamily="34" charset="0"/>
              </a:rPr>
              <a:t>, </a:t>
            </a:r>
            <a:r>
              <a:rPr lang="en-ZA" altLang="en-US" sz="2000" dirty="0">
                <a:latin typeface="Calibri" panose="020F0502020204030204" pitchFamily="34" charset="0"/>
                <a:cs typeface="Calibri" panose="020F0502020204030204" pitchFamily="34" charset="0"/>
              </a:rPr>
              <a:t>and</a:t>
            </a:r>
            <a:r>
              <a:rPr lang="pt-PT" altLang="en-US" sz="2000" dirty="0">
                <a:latin typeface="Calibri" panose="020F0502020204030204" pitchFamily="34" charset="0"/>
                <a:cs typeface="Calibri" panose="020F0502020204030204" pitchFamily="34" charset="0"/>
              </a:rPr>
              <a:t> will </a:t>
            </a:r>
            <a:r>
              <a:rPr lang="en-ZA" altLang="en-US" sz="2000" dirty="0">
                <a:latin typeface="Calibri" panose="020F0502020204030204" pitchFamily="34" charset="0"/>
                <a:cs typeface="Calibri" panose="020F0502020204030204" pitchFamily="34" charset="0"/>
              </a:rPr>
              <a:t>provide 5</a:t>
            </a:r>
            <a:r>
              <a:rPr lang="pt-PT" altLang="en-US" sz="2000" dirty="0">
                <a:latin typeface="Calibri" panose="020F0502020204030204" pitchFamily="34" charset="0"/>
                <a:cs typeface="Calibri" panose="020F0502020204030204" pitchFamily="34" charset="0"/>
              </a:rPr>
              <a:t>,</a:t>
            </a:r>
            <a:r>
              <a:rPr lang="en-ZA" altLang="en-US" sz="2000" dirty="0">
                <a:latin typeface="Calibri" panose="020F0502020204030204" pitchFamily="34" charset="0"/>
                <a:cs typeface="Calibri" panose="020F0502020204030204" pitchFamily="34" charset="0"/>
              </a:rPr>
              <a:t>500 t of LPG storage capacity</a:t>
            </a:r>
            <a:endParaRPr lang="en-GB" altLang="en-US" sz="2000" dirty="0">
              <a:latin typeface="Calibri" panose="020F0502020204030204" pitchFamily="34" charset="0"/>
              <a:cs typeface="Calibri" panose="020F0502020204030204" pitchFamily="34" charset="0"/>
            </a:endParaRPr>
          </a:p>
          <a:p>
            <a:pPr lvl="1">
              <a:spcBef>
                <a:spcPts val="600"/>
              </a:spcBef>
              <a:buFont typeface="Calibri" panose="020F0502020204030204" pitchFamily="34" charset="0"/>
              <a:buChar char="−"/>
            </a:pPr>
            <a:endParaRPr lang="en-ZA" altLang="en-US" sz="2200" dirty="0">
              <a:latin typeface="Calibri" panose="020F0502020204030204" pitchFamily="34" charset="0"/>
              <a:cs typeface="Calibri" panose="020F0502020204030204" pitchFamily="34" charset="0"/>
            </a:endParaRPr>
          </a:p>
          <a:p>
            <a:pPr lvl="1">
              <a:spcBef>
                <a:spcPts val="600"/>
              </a:spcBef>
              <a:buFont typeface="Calibri" panose="020F0502020204030204" pitchFamily="34" charset="0"/>
              <a:buChar char="−"/>
            </a:pPr>
            <a:endParaRPr lang="en-ZA" altLang="en-US" sz="2200" dirty="0">
              <a:latin typeface="Calibri" panose="020F0502020204030204" pitchFamily="34" charset="0"/>
              <a:cs typeface="Calibri" panose="020F0502020204030204" pitchFamily="34" charset="0"/>
            </a:endParaRPr>
          </a:p>
        </p:txBody>
      </p:sp>
      <p:sp>
        <p:nvSpPr>
          <p:cNvPr id="10" name="Title 1">
            <a:extLst/>
          </p:cNvPr>
          <p:cNvSpPr>
            <a:spLocks noGrp="1"/>
          </p:cNvSpPr>
          <p:nvPr>
            <p:ph type="title"/>
          </p:nvPr>
        </p:nvSpPr>
        <p:spPr>
          <a:xfrm>
            <a:off x="609600" y="578118"/>
            <a:ext cx="4775200" cy="1080938"/>
          </a:xfrm>
        </p:spPr>
        <p:txBody>
          <a:bodyPr>
            <a:normAutofit/>
          </a:bodyPr>
          <a:lstStyle/>
          <a:p>
            <a:pPr>
              <a:lnSpc>
                <a:spcPct val="120000"/>
              </a:lnSpc>
            </a:pPr>
            <a:r>
              <a:rPr lang="en-US" sz="2600" dirty="0">
                <a:latin typeface="Calibri" panose="020F0502020204030204" pitchFamily="34" charset="0"/>
              </a:rPr>
              <a:t>Achievement highlights 2016/17</a:t>
            </a:r>
          </a:p>
        </p:txBody>
      </p:sp>
      <p:pic>
        <p:nvPicPr>
          <p:cNvPr id="11" name="Picture 10" descr="A picture containing indoor&#10;&#10;Description generated with high confidence"/>
          <p:cNvPicPr>
            <a:picLocks noChangeAspect="1"/>
          </p:cNvPicPr>
          <p:nvPr/>
        </p:nvPicPr>
        <p:blipFill>
          <a:blip r:embed="rId2"/>
          <a:stretch>
            <a:fillRect/>
          </a:stretch>
        </p:blipFill>
        <p:spPr>
          <a:xfrm>
            <a:off x="5892801" y="706214"/>
            <a:ext cx="2660073" cy="799313"/>
          </a:xfrm>
          <a:prstGeom prst="rect">
            <a:avLst/>
          </a:prstGeom>
        </p:spPr>
      </p:pic>
    </p:spTree>
    <p:extLst>
      <p:ext uri="{BB962C8B-B14F-4D97-AF65-F5344CB8AC3E}">
        <p14:creationId xmlns:p14="http://schemas.microsoft.com/office/powerpoint/2010/main" xmlns="" val="3272820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D22F896-40B5-4ADD-8801-0D06FADFA095}" type="slidenum">
              <a:rPr lang="en-US" smtClean="0"/>
              <a:pPr/>
              <a:t>24</a:t>
            </a:fld>
            <a:endParaRPr lang="en-US" dirty="0"/>
          </a:p>
        </p:txBody>
      </p:sp>
      <p:sp>
        <p:nvSpPr>
          <p:cNvPr id="7" name="Rectangle 3"/>
          <p:cNvSpPr txBox="1">
            <a:spLocks noChangeArrowheads="1"/>
          </p:cNvSpPr>
          <p:nvPr/>
        </p:nvSpPr>
        <p:spPr bwMode="auto">
          <a:xfrm>
            <a:off x="504700" y="1902490"/>
            <a:ext cx="8352929" cy="44143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a:defRPr sz="2400">
                <a:solidFill>
                  <a:schemeClr val="tx1"/>
                </a:solidFill>
                <a:latin typeface="Times" panose="02020603050405020304" pitchFamily="18" charset="0"/>
                <a:ea typeface="MS PGothic" panose="020B0600070205080204" pitchFamily="34" charset="-128"/>
              </a:defRPr>
            </a:lvl1pPr>
            <a:lvl2pPr marL="68580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nSpc>
                <a:spcPct val="115000"/>
              </a:lnSpc>
              <a:spcBef>
                <a:spcPts val="600"/>
              </a:spcBef>
              <a:buFont typeface="Wingdings" panose="05000000000000000000" pitchFamily="2" charset="2"/>
              <a:buChar char="q"/>
              <a:defRPr/>
            </a:pPr>
            <a:r>
              <a:rPr lang="en-ZA" altLang="en-US" sz="2200" b="1" dirty="0">
                <a:latin typeface="Calibri" panose="020F0502020204030204" pitchFamily="34" charset="0"/>
                <a:cs typeface="Calibri" panose="020F0502020204030204" pitchFamily="34" charset="0"/>
              </a:rPr>
              <a:t>Electro</a:t>
            </a:r>
            <a:r>
              <a:rPr lang="pt-PT" altLang="en-US" sz="2200" b="1" dirty="0">
                <a:latin typeface="Calibri" panose="020F0502020204030204" pitchFamily="34" charset="0"/>
                <a:cs typeface="Calibri" panose="020F0502020204030204" pitchFamily="34" charset="0"/>
              </a:rPr>
              <a:t>-</a:t>
            </a:r>
            <a:r>
              <a:rPr lang="en-GB" altLang="en-US" sz="2200" b="1" dirty="0">
                <a:latin typeface="Calibri" panose="020F0502020204030204" pitchFamily="34" charset="0"/>
                <a:cs typeface="Calibri" panose="020F0502020204030204" pitchFamily="34" charset="0"/>
              </a:rPr>
              <a:t>technical and white goods</a:t>
            </a:r>
            <a:endParaRPr lang="en-ZA" altLang="en-US" sz="2200" b="1" dirty="0">
              <a:latin typeface="Calibri" panose="020F0502020204030204" pitchFamily="34" charset="0"/>
              <a:cs typeface="Calibri" panose="020F0502020204030204" pitchFamily="34" charset="0"/>
            </a:endParaRPr>
          </a:p>
          <a:p>
            <a:pPr marL="720725" lvl="1" indent="-342900">
              <a:spcBef>
                <a:spcPts val="600"/>
              </a:spcBef>
              <a:buFont typeface="Webdings" panose="05030102010509060703" pitchFamily="18" charset="2"/>
              <a:buChar char="a"/>
              <a:defRPr/>
            </a:pPr>
            <a:r>
              <a:rPr lang="en-ZA" altLang="en-US" sz="2000" dirty="0">
                <a:latin typeface="Calibri" panose="020F0502020204030204" pitchFamily="34" charset="0"/>
              </a:rPr>
              <a:t>Government incentives and tariff reviews contributed to enhancing South Africa’s Value Proposition as an investment destination </a:t>
            </a:r>
          </a:p>
          <a:p>
            <a:pPr marL="720725" lvl="1" indent="-342900">
              <a:spcBef>
                <a:spcPts val="600"/>
              </a:spcBef>
              <a:buFont typeface="Webdings" panose="05030102010509060703" pitchFamily="18" charset="2"/>
              <a:buChar char="a"/>
              <a:defRPr/>
            </a:pPr>
            <a:r>
              <a:rPr lang="en-ZA" altLang="en-US" sz="2000" dirty="0">
                <a:latin typeface="Calibri" panose="020F0502020204030204" pitchFamily="34" charset="0"/>
              </a:rPr>
              <a:t>OEM investments by Hisense, Defy and Samsung in the television and White Goods sub-sector</a:t>
            </a:r>
          </a:p>
          <a:p>
            <a:pPr marL="720725" lvl="1" indent="-342900">
              <a:spcBef>
                <a:spcPts val="600"/>
              </a:spcBef>
              <a:buFont typeface="Webdings" panose="05030102010509060703" pitchFamily="18" charset="2"/>
              <a:buChar char="a"/>
              <a:defRPr/>
            </a:pPr>
            <a:r>
              <a:rPr lang="en-ZA" altLang="en-US" sz="2000" dirty="0">
                <a:latin typeface="Calibri" panose="020F0502020204030204" pitchFamily="34" charset="0"/>
              </a:rPr>
              <a:t>Zero Medical SURE – </a:t>
            </a:r>
            <a:r>
              <a:rPr lang="pt-PT" altLang="en-US" sz="2000" dirty="0">
                <a:latin typeface="Calibri" panose="020F0502020204030204" pitchFamily="34" charset="0"/>
              </a:rPr>
              <a:t>a </a:t>
            </a:r>
            <a:r>
              <a:rPr lang="en-ZA" altLang="en-US" sz="2000" dirty="0">
                <a:latin typeface="Calibri" panose="020F0502020204030204" pitchFamily="34" charset="0"/>
              </a:rPr>
              <a:t>new off-grid vaccine refrigerator technology</a:t>
            </a:r>
            <a:r>
              <a:rPr lang="pt-PT" altLang="en-US" sz="2000" dirty="0">
                <a:latin typeface="Calibri" panose="020F0502020204030204" pitchFamily="34" charset="0"/>
              </a:rPr>
              <a:t> - </a:t>
            </a:r>
            <a:r>
              <a:rPr lang="en-ZA" altLang="en-US" sz="2000" dirty="0">
                <a:latin typeface="Calibri" panose="020F0502020204030204" pitchFamily="34" charset="0"/>
              </a:rPr>
              <a:t>launched</a:t>
            </a:r>
          </a:p>
          <a:p>
            <a:pPr marL="720725" lvl="1" indent="-342900">
              <a:spcBef>
                <a:spcPts val="600"/>
              </a:spcBef>
              <a:buFont typeface="Webdings" panose="05030102010509060703" pitchFamily="18" charset="2"/>
              <a:buChar char="a"/>
              <a:defRPr/>
            </a:pPr>
            <a:r>
              <a:rPr lang="en-ZA" altLang="en-US" sz="2000" dirty="0">
                <a:latin typeface="Calibri" panose="020F0502020204030204" pitchFamily="34" charset="0"/>
              </a:rPr>
              <a:t>Yangtze Optics Africa Company (YOAC) - R150m Optic fibre plant at Dube Trade Port</a:t>
            </a:r>
            <a:r>
              <a:rPr lang="pt-PT" altLang="en-US" sz="2000" dirty="0">
                <a:latin typeface="Calibri" panose="020F0502020204030204" pitchFamily="34" charset="0"/>
              </a:rPr>
              <a:t>; </a:t>
            </a:r>
            <a:r>
              <a:rPr lang="en-ZA" altLang="en-US" sz="2000" dirty="0">
                <a:latin typeface="Calibri" panose="020F0502020204030204" pitchFamily="34" charset="0"/>
              </a:rPr>
              <a:t>150 jobs to be created</a:t>
            </a:r>
          </a:p>
          <a:p>
            <a:pPr marL="720725" lvl="1" indent="-342900">
              <a:spcBef>
                <a:spcPts val="600"/>
              </a:spcBef>
              <a:buFont typeface="Webdings" panose="05030102010509060703" pitchFamily="18" charset="2"/>
              <a:buChar char="a"/>
              <a:defRPr/>
            </a:pPr>
            <a:r>
              <a:rPr lang="en-ZA" altLang="en-US" sz="2000" dirty="0">
                <a:latin typeface="Calibri" panose="020F0502020204030204" pitchFamily="34" charset="0"/>
              </a:rPr>
              <a:t>Purchase </a:t>
            </a:r>
            <a:r>
              <a:rPr lang="pt-PT" altLang="en-US" sz="2000" dirty="0">
                <a:latin typeface="Calibri" panose="020F0502020204030204" pitchFamily="34" charset="0"/>
              </a:rPr>
              <a:t>orders</a:t>
            </a:r>
            <a:r>
              <a:rPr lang="en-ZA" altLang="en-US" sz="2000" dirty="0">
                <a:latin typeface="Calibri" panose="020F0502020204030204" pitchFamily="34" charset="0"/>
              </a:rPr>
              <a:t> for set</a:t>
            </a:r>
            <a:r>
              <a:rPr lang="pt-PT" altLang="en-US" sz="2000" dirty="0">
                <a:latin typeface="Calibri" panose="020F0502020204030204" pitchFamily="34" charset="0"/>
              </a:rPr>
              <a:t>-</a:t>
            </a:r>
            <a:r>
              <a:rPr lang="en-ZA" altLang="en-US" sz="2000" dirty="0">
                <a:latin typeface="Calibri" panose="020F0502020204030204" pitchFamily="34" charset="0"/>
              </a:rPr>
              <a:t>top boxes placed with the first three companies (Leratadima, CZ Electronics and BUA Africa) </a:t>
            </a:r>
            <a:r>
              <a:rPr lang="pt-PT" altLang="en-US" sz="2000" dirty="0">
                <a:latin typeface="Calibri" panose="020F0502020204030204" pitchFamily="34" charset="0"/>
              </a:rPr>
              <a:t>out of the 26 identified</a:t>
            </a:r>
            <a:endParaRPr lang="en-ZA" altLang="en-US" sz="2000" dirty="0">
              <a:latin typeface="Calibri" panose="020F0502020204030204" pitchFamily="34" charset="0"/>
            </a:endParaRPr>
          </a:p>
          <a:p>
            <a:pPr marL="720725" lvl="1" indent="-342900">
              <a:spcBef>
                <a:spcPts val="600"/>
              </a:spcBef>
              <a:buFont typeface="Webdings" panose="05030102010509060703" pitchFamily="18" charset="2"/>
              <a:buChar char="a"/>
              <a:defRPr/>
            </a:pPr>
            <a:r>
              <a:rPr lang="en-ZA" altLang="en-US" sz="2000" dirty="0">
                <a:latin typeface="Calibri" panose="020F0502020204030204" pitchFamily="34" charset="0"/>
              </a:rPr>
              <a:t>Designation of </a:t>
            </a:r>
            <a:r>
              <a:rPr lang="pt-PT" altLang="en-US" sz="2000" dirty="0">
                <a:latin typeface="Calibri" panose="020F0502020204030204" pitchFamily="34" charset="0"/>
              </a:rPr>
              <a:t>two-way</a:t>
            </a:r>
            <a:r>
              <a:rPr lang="en-ZA" altLang="en-US" sz="2000" dirty="0">
                <a:latin typeface="Calibri" panose="020F0502020204030204" pitchFamily="34" charset="0"/>
              </a:rPr>
              <a:t> radio terminals and associated equipment </a:t>
            </a:r>
          </a:p>
          <a:p>
            <a:pPr marL="342900" lvl="1" indent="-342900">
              <a:lnSpc>
                <a:spcPct val="115000"/>
              </a:lnSpc>
              <a:spcBef>
                <a:spcPts val="600"/>
              </a:spcBef>
              <a:buFont typeface="Calibri" panose="020F0502020204030204" pitchFamily="34" charset="0"/>
              <a:buChar char="−"/>
              <a:defRPr/>
            </a:pPr>
            <a:endParaRPr lang="en-ZA" altLang="en-US" sz="2200" dirty="0">
              <a:latin typeface="Calibri" panose="020F0502020204030204" pitchFamily="34" charset="0"/>
            </a:endParaRPr>
          </a:p>
          <a:p>
            <a:pPr lvl="1">
              <a:lnSpc>
                <a:spcPct val="115000"/>
              </a:lnSpc>
              <a:spcBef>
                <a:spcPts val="600"/>
              </a:spcBef>
              <a:buFont typeface="Calibri" panose="020F0502020204030204" pitchFamily="34" charset="0"/>
              <a:buChar char="−"/>
              <a:defRPr/>
            </a:pPr>
            <a:endParaRPr lang="en-ZA" altLang="en-US" dirty="0">
              <a:latin typeface="Calibri" panose="020F0502020204030204" pitchFamily="34" charset="0"/>
              <a:cs typeface="Calibri" panose="020F0502020204030204" pitchFamily="34" charset="0"/>
            </a:endParaRPr>
          </a:p>
        </p:txBody>
      </p:sp>
      <p:sp>
        <p:nvSpPr>
          <p:cNvPr id="8" name="Title 1">
            <a:extLst/>
          </p:cNvPr>
          <p:cNvSpPr>
            <a:spLocks noGrp="1"/>
          </p:cNvSpPr>
          <p:nvPr>
            <p:ph type="title"/>
          </p:nvPr>
        </p:nvSpPr>
        <p:spPr>
          <a:xfrm>
            <a:off x="609600" y="578118"/>
            <a:ext cx="4775200" cy="1080938"/>
          </a:xfrm>
        </p:spPr>
        <p:txBody>
          <a:bodyPr>
            <a:normAutofit/>
          </a:bodyPr>
          <a:lstStyle/>
          <a:p>
            <a:pPr>
              <a:lnSpc>
                <a:spcPct val="120000"/>
              </a:lnSpc>
            </a:pPr>
            <a:r>
              <a:rPr lang="en-US" sz="2600" dirty="0">
                <a:latin typeface="Calibri" panose="020F0502020204030204" pitchFamily="34" charset="0"/>
              </a:rPr>
              <a:t>Achievement highlights 2016/17</a:t>
            </a:r>
          </a:p>
        </p:txBody>
      </p:sp>
      <p:pic>
        <p:nvPicPr>
          <p:cNvPr id="10" name="Picture 9" descr="A picture containing indoor&#10;&#10;Description generated with high confidence"/>
          <p:cNvPicPr>
            <a:picLocks noChangeAspect="1"/>
          </p:cNvPicPr>
          <p:nvPr/>
        </p:nvPicPr>
        <p:blipFill>
          <a:blip r:embed="rId2"/>
          <a:stretch>
            <a:fillRect/>
          </a:stretch>
        </p:blipFill>
        <p:spPr>
          <a:xfrm>
            <a:off x="5892801" y="706214"/>
            <a:ext cx="2660073" cy="799313"/>
          </a:xfrm>
          <a:prstGeom prst="rect">
            <a:avLst/>
          </a:prstGeom>
        </p:spPr>
      </p:pic>
    </p:spTree>
    <p:extLst>
      <p:ext uri="{BB962C8B-B14F-4D97-AF65-F5344CB8AC3E}">
        <p14:creationId xmlns:p14="http://schemas.microsoft.com/office/powerpoint/2010/main" xmlns="" val="1794997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D22F896-40B5-4ADD-8801-0D06FADFA095}" type="slidenum">
              <a:rPr lang="en-US" smtClean="0"/>
              <a:pPr/>
              <a:t>25</a:t>
            </a:fld>
            <a:endParaRPr lang="en-US" dirty="0"/>
          </a:p>
        </p:txBody>
      </p:sp>
      <p:sp>
        <p:nvSpPr>
          <p:cNvPr id="8" name="Rectangle 3"/>
          <p:cNvSpPr txBox="1">
            <a:spLocks noChangeArrowheads="1"/>
          </p:cNvSpPr>
          <p:nvPr/>
        </p:nvSpPr>
        <p:spPr bwMode="auto">
          <a:xfrm>
            <a:off x="504700" y="1951368"/>
            <a:ext cx="8208912" cy="46410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a:defRPr sz="2400">
                <a:solidFill>
                  <a:schemeClr val="tx1"/>
                </a:solidFill>
                <a:latin typeface="Times" panose="02020603050405020304" pitchFamily="18" charset="0"/>
                <a:ea typeface="MS PGothic" panose="020B0600070205080204" pitchFamily="34" charset="-128"/>
              </a:defRPr>
            </a:lvl1pPr>
            <a:lvl2pPr marL="342900" indent="-342900">
              <a:defRPr sz="2400">
                <a:solidFill>
                  <a:schemeClr val="tx1"/>
                </a:solidFill>
                <a:latin typeface="Times" panose="02020603050405020304" pitchFamily="18" charset="0"/>
                <a:ea typeface="MS PGothic" panose="020B0600070205080204" pitchFamily="34" charset="-128"/>
              </a:defRPr>
            </a:lvl2pPr>
            <a:lvl3pPr marL="800100" indent="-3429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lvl="1">
              <a:spcBef>
                <a:spcPts val="600"/>
              </a:spcBef>
              <a:buFont typeface="Wingdings" panose="05000000000000000000" pitchFamily="2" charset="2"/>
              <a:buChar char="q"/>
            </a:pPr>
            <a:r>
              <a:rPr lang="en-ZA" altLang="en-US" sz="2200" b="1" dirty="0">
                <a:latin typeface="Calibri" panose="020F0502020204030204" pitchFamily="34" charset="0"/>
                <a:cs typeface="Calibri" panose="020F0502020204030204" pitchFamily="34" charset="0"/>
              </a:rPr>
              <a:t>National Industrial Participation (NIP) - </a:t>
            </a:r>
            <a:r>
              <a:rPr lang="en-ZA" altLang="en-US" sz="2200" dirty="0">
                <a:latin typeface="Calibri" panose="020F0502020204030204" pitchFamily="34" charset="0"/>
                <a:cs typeface="Calibri" panose="020F0502020204030204" pitchFamily="34" charset="0"/>
              </a:rPr>
              <a:t>a key procurement instrument to support industrialisation:</a:t>
            </a:r>
          </a:p>
          <a:p>
            <a:pPr marL="803275" lvl="1">
              <a:spcBef>
                <a:spcPts val="1200"/>
              </a:spcBef>
              <a:buFont typeface="Wingdings" panose="05000000000000000000" pitchFamily="2" charset="2"/>
              <a:buChar char="ü"/>
            </a:pPr>
            <a:r>
              <a:rPr lang="en-ZA" altLang="en-US" sz="2000" dirty="0">
                <a:latin typeface="Calibri" panose="020F0502020204030204" pitchFamily="34" charset="0"/>
                <a:cs typeface="Calibri" panose="020F0502020204030204" pitchFamily="34" charset="0"/>
              </a:rPr>
              <a:t>Agreement b</a:t>
            </a:r>
            <a:r>
              <a:rPr lang="en-ZA" altLang="en-US" sz="2000" dirty="0">
                <a:latin typeface="Calibri" panose="020F0502020204030204" pitchFamily="34" charset="0"/>
              </a:rPr>
              <a:t>etwee</a:t>
            </a:r>
            <a:r>
              <a:rPr lang="pt-PT" altLang="en-US" sz="2000" dirty="0">
                <a:latin typeface="Calibri" panose="020F0502020204030204" pitchFamily="34" charset="0"/>
              </a:rPr>
              <a:t>n an obligor </a:t>
            </a:r>
            <a:r>
              <a:rPr lang="en-ZA" altLang="en-US" sz="2000" dirty="0">
                <a:latin typeface="Calibri" panose="020F0502020204030204" pitchFamily="34" charset="0"/>
              </a:rPr>
              <a:t>and CSIR to provide a full software suit</a:t>
            </a:r>
            <a:r>
              <a:rPr lang="en-GB" altLang="en-US" sz="2000" dirty="0">
                <a:latin typeface="Calibri" panose="020F0502020204030204" pitchFamily="34" charset="0"/>
              </a:rPr>
              <a:t>e </a:t>
            </a:r>
            <a:r>
              <a:rPr lang="en-ZA" altLang="en-US" sz="2000" dirty="0">
                <a:latin typeface="Calibri" panose="020F0502020204030204" pitchFamily="34" charset="0"/>
              </a:rPr>
              <a:t>for Product Life Management (PLM). It is estimated that 2,000 companies over a seven year period will be supported</a:t>
            </a:r>
          </a:p>
          <a:p>
            <a:pPr marL="803275" lvl="1">
              <a:spcBef>
                <a:spcPts val="1200"/>
              </a:spcBef>
              <a:buFont typeface="Wingdings" panose="05000000000000000000" pitchFamily="2" charset="2"/>
              <a:buChar char="ü"/>
            </a:pPr>
            <a:r>
              <a:rPr lang="en-ZA" altLang="en-US" sz="2000" dirty="0">
                <a:latin typeface="Calibri" panose="020F0502020204030204" pitchFamily="34" charset="0"/>
              </a:rPr>
              <a:t>Agreement Between South African Airways Technical (SAAT) and an obligor to revive the aircraft engine maintenance, repair and overhaul capabilities of SAAT</a:t>
            </a:r>
          </a:p>
          <a:p>
            <a:pPr marL="803275" lvl="1">
              <a:spcBef>
                <a:spcPts val="1200"/>
              </a:spcBef>
              <a:buFont typeface="Wingdings" panose="05000000000000000000" pitchFamily="2" charset="2"/>
              <a:buChar char="ü"/>
            </a:pPr>
            <a:r>
              <a:rPr lang="en-ZA" altLang="en-US" sz="2000" dirty="0">
                <a:latin typeface="Calibri" panose="020F0502020204030204" pitchFamily="34" charset="0"/>
                <a:cs typeface="Calibri" panose="020F0502020204030204" pitchFamily="34" charset="0"/>
              </a:rPr>
              <a:t>Huawei to establish a Joint Innovation Centre in SA for the development of technologies such as 4G/5G and software modules, expected to generate R5 billion in revenues over a seven years</a:t>
            </a:r>
          </a:p>
          <a:p>
            <a:pPr>
              <a:spcBef>
                <a:spcPts val="600"/>
              </a:spcBef>
              <a:buFont typeface="Symbol" panose="05050102010706020507" pitchFamily="18" charset="2"/>
              <a:buChar char=""/>
            </a:pPr>
            <a:endParaRPr lang="en-ZA" altLang="en-US" sz="2200" dirty="0">
              <a:latin typeface="Calibri" panose="020F0502020204030204" pitchFamily="34" charset="0"/>
              <a:cs typeface="Calibri" panose="020F0502020204030204" pitchFamily="34" charset="0"/>
            </a:endParaRPr>
          </a:p>
        </p:txBody>
      </p:sp>
      <p:sp>
        <p:nvSpPr>
          <p:cNvPr id="10" name="Title 1">
            <a:extLst/>
          </p:cNvPr>
          <p:cNvSpPr>
            <a:spLocks noGrp="1"/>
          </p:cNvSpPr>
          <p:nvPr>
            <p:ph type="title"/>
          </p:nvPr>
        </p:nvSpPr>
        <p:spPr>
          <a:xfrm>
            <a:off x="609600" y="578118"/>
            <a:ext cx="4775200" cy="1080938"/>
          </a:xfrm>
        </p:spPr>
        <p:txBody>
          <a:bodyPr>
            <a:normAutofit/>
          </a:bodyPr>
          <a:lstStyle/>
          <a:p>
            <a:pPr>
              <a:lnSpc>
                <a:spcPct val="120000"/>
              </a:lnSpc>
            </a:pPr>
            <a:r>
              <a:rPr lang="en-US" sz="2600" dirty="0">
                <a:latin typeface="Calibri" panose="020F0502020204030204" pitchFamily="34" charset="0"/>
              </a:rPr>
              <a:t>Achievement highlights 2016/17</a:t>
            </a:r>
          </a:p>
        </p:txBody>
      </p:sp>
      <p:pic>
        <p:nvPicPr>
          <p:cNvPr id="11" name="Picture 10" descr="A picture containing indoor&#10;&#10;Description generated with high confidence"/>
          <p:cNvPicPr>
            <a:picLocks noChangeAspect="1"/>
          </p:cNvPicPr>
          <p:nvPr/>
        </p:nvPicPr>
        <p:blipFill>
          <a:blip r:embed="rId2"/>
          <a:stretch>
            <a:fillRect/>
          </a:stretch>
        </p:blipFill>
        <p:spPr>
          <a:xfrm>
            <a:off x="5892801" y="706214"/>
            <a:ext cx="2660073" cy="799313"/>
          </a:xfrm>
          <a:prstGeom prst="rect">
            <a:avLst/>
          </a:prstGeom>
        </p:spPr>
      </p:pic>
    </p:spTree>
    <p:extLst>
      <p:ext uri="{BB962C8B-B14F-4D97-AF65-F5344CB8AC3E}">
        <p14:creationId xmlns:p14="http://schemas.microsoft.com/office/powerpoint/2010/main" xmlns="" val="260996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D22F896-40B5-4ADD-8801-0D06FADFA095}" type="slidenum">
              <a:rPr lang="en-US" smtClean="0"/>
              <a:pPr/>
              <a:t>26</a:t>
            </a:fld>
            <a:endParaRPr lang="en-US" dirty="0"/>
          </a:p>
        </p:txBody>
      </p:sp>
      <p:sp>
        <p:nvSpPr>
          <p:cNvPr id="7" name="Rectangle 3"/>
          <p:cNvSpPr txBox="1">
            <a:spLocks noChangeArrowheads="1"/>
          </p:cNvSpPr>
          <p:nvPr/>
        </p:nvSpPr>
        <p:spPr bwMode="auto">
          <a:xfrm>
            <a:off x="504700" y="1773657"/>
            <a:ext cx="7854209" cy="43708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a:defRPr sz="2400">
                <a:solidFill>
                  <a:schemeClr val="tx1"/>
                </a:solidFill>
                <a:latin typeface="Times" panose="02020603050405020304" pitchFamily="18" charset="0"/>
                <a:ea typeface="MS PGothic" panose="020B0600070205080204" pitchFamily="34" charset="-128"/>
              </a:defRPr>
            </a:lvl1pPr>
            <a:lvl2pPr marL="876300" indent="-45720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spcBef>
                <a:spcPts val="600"/>
              </a:spcBef>
              <a:buFont typeface="Wingdings" panose="05000000000000000000" pitchFamily="2" charset="2"/>
              <a:buChar char="q"/>
            </a:pPr>
            <a:r>
              <a:rPr lang="en-ZA" altLang="en-US" sz="2200" b="1" dirty="0">
                <a:latin typeface="Calibri" panose="020F0502020204030204" pitchFamily="34" charset="0"/>
                <a:cs typeface="Calibri" panose="020F0502020204030204" pitchFamily="34" charset="0"/>
              </a:rPr>
              <a:t>Special Economic Zones </a:t>
            </a:r>
            <a:endParaRPr lang="en-GB" altLang="en-US" sz="2200" b="1" dirty="0">
              <a:latin typeface="Calibri" panose="020F0502020204030204" pitchFamily="34" charset="0"/>
              <a:cs typeface="Calibri" panose="020F0502020204030204" pitchFamily="34" charset="0"/>
            </a:endParaRPr>
          </a:p>
          <a:p>
            <a:pPr marL="0" indent="0">
              <a:spcBef>
                <a:spcPts val="600"/>
              </a:spcBef>
            </a:pPr>
            <a:r>
              <a:rPr lang="en-GB" altLang="en-US" sz="1800" dirty="0">
                <a:latin typeface="Calibri" panose="020F0502020204030204" pitchFamily="34" charset="0"/>
                <a:cs typeface="Calibri" panose="020F0502020204030204" pitchFamily="34" charset="0"/>
              </a:rPr>
              <a:t>       Securing</a:t>
            </a:r>
            <a:r>
              <a:rPr lang="en-ZA" altLang="en-US" sz="1800" dirty="0">
                <a:latin typeface="Calibri" panose="020F0502020204030204" pitchFamily="34" charset="0"/>
                <a:cs typeface="Calibri" panose="020F0502020204030204" pitchFamily="34" charset="0"/>
              </a:rPr>
              <a:t> investment and building industrial and export capabilities</a:t>
            </a:r>
          </a:p>
          <a:p>
            <a:pPr marL="360363" lvl="1" indent="0">
              <a:spcBef>
                <a:spcPts val="600"/>
              </a:spcBef>
            </a:pPr>
            <a:r>
              <a:rPr lang="en-ZA" altLang="en-US" sz="1700" dirty="0">
                <a:latin typeface="Calibri" panose="020F0502020204030204" pitchFamily="34" charset="0"/>
                <a:cs typeface="Calibri" panose="020F0502020204030204" pitchFamily="34" charset="0"/>
              </a:rPr>
              <a:t>A total of seven designated zones -  Saldanha Bay, Dube Trade Port, Coega, East London, Richards Bay, Maluti a Phofung &amp; Musina </a:t>
            </a:r>
          </a:p>
          <a:p>
            <a:pPr marL="360363" lvl="1" indent="0">
              <a:spcBef>
                <a:spcPts val="600"/>
              </a:spcBef>
            </a:pPr>
            <a:r>
              <a:rPr lang="en-ZA" altLang="en-US" sz="1700" b="1" dirty="0">
                <a:latin typeface="Calibri" panose="020F0502020204030204" pitchFamily="34" charset="0"/>
                <a:cs typeface="Calibri" panose="020F0502020204030204" pitchFamily="34" charset="0"/>
              </a:rPr>
              <a:t>Investments:</a:t>
            </a:r>
          </a:p>
          <a:p>
            <a:pPr marL="720725" lvl="2" indent="-277813">
              <a:spcBef>
                <a:spcPts val="600"/>
              </a:spcBef>
              <a:buFont typeface="Webdings" panose="05030102010509060703" pitchFamily="18" charset="2"/>
              <a:buChar char="a"/>
            </a:pPr>
            <a:r>
              <a:rPr lang="en-ZA" altLang="en-US" sz="1700" dirty="0">
                <a:latin typeface="Calibri" panose="020F0502020204030204" pitchFamily="34" charset="0"/>
                <a:cs typeface="Calibri" panose="020F0502020204030204" pitchFamily="34" charset="0"/>
              </a:rPr>
              <a:t>Dube Trade Port signed a R1, 3 billion agreement with CIPLA to produce biosimilars</a:t>
            </a:r>
          </a:p>
          <a:p>
            <a:pPr marL="720725" lvl="2" indent="-277813">
              <a:spcBef>
                <a:spcPts val="600"/>
              </a:spcBef>
              <a:buFont typeface="Webdings" panose="05030102010509060703" pitchFamily="18" charset="2"/>
              <a:buChar char="a"/>
            </a:pPr>
            <a:r>
              <a:rPr lang="en-ZA" altLang="en-US" sz="1700" dirty="0">
                <a:latin typeface="Calibri" panose="020F0502020204030204" pitchFamily="34" charset="0"/>
                <a:cs typeface="Calibri" panose="020F0502020204030204" pitchFamily="34" charset="0"/>
              </a:rPr>
              <a:t>Saldanha Bay IDZ has, to date, a pipeline of 34 investments worth R14 billion (letters of commitment)</a:t>
            </a:r>
          </a:p>
          <a:p>
            <a:pPr marL="720725" lvl="2" indent="-277813">
              <a:spcBef>
                <a:spcPts val="600"/>
              </a:spcBef>
              <a:buFont typeface="Webdings" panose="05030102010509060703" pitchFamily="18" charset="2"/>
              <a:buChar char="a"/>
            </a:pPr>
            <a:r>
              <a:rPr lang="en-ZA" altLang="en-US" sz="1700" dirty="0">
                <a:latin typeface="Calibri" panose="020F0502020204030204" pitchFamily="34" charset="0"/>
                <a:cs typeface="Calibri" panose="020F0502020204030204" pitchFamily="34" charset="0"/>
              </a:rPr>
              <a:t>OR Tambo IDZ attracted a total of R260 million new investment covering horticulture and metal refining </a:t>
            </a:r>
          </a:p>
          <a:p>
            <a:pPr marL="720725" lvl="2" indent="-277813">
              <a:spcBef>
                <a:spcPts val="600"/>
              </a:spcBef>
              <a:buFont typeface="Webdings" panose="05030102010509060703" pitchFamily="18" charset="2"/>
              <a:buChar char="a"/>
            </a:pPr>
            <a:r>
              <a:rPr lang="en-ZA" altLang="en-US" sz="1700" dirty="0">
                <a:latin typeface="Calibri" panose="020F0502020204030204" pitchFamily="34" charset="0"/>
                <a:cs typeface="Calibri" panose="020F0502020204030204" pitchFamily="34" charset="0"/>
              </a:rPr>
              <a:t>Coega has been allocated 1</a:t>
            </a:r>
            <a:r>
              <a:rPr lang="pt-PT" altLang="en-US" sz="1700" dirty="0">
                <a:latin typeface="Calibri" panose="020F0502020204030204" pitchFamily="34" charset="0"/>
                <a:cs typeface="Calibri" panose="020F0502020204030204" pitchFamily="34" charset="0"/>
              </a:rPr>
              <a:t>,</a:t>
            </a:r>
            <a:r>
              <a:rPr lang="en-ZA" altLang="en-US" sz="1700" dirty="0">
                <a:latin typeface="Calibri" panose="020F0502020204030204" pitchFamily="34" charset="0"/>
                <a:cs typeface="Calibri" panose="020F0502020204030204" pitchFamily="34" charset="0"/>
              </a:rPr>
              <a:t>000MW under IPP, with an investment value of R25 billion</a:t>
            </a:r>
          </a:p>
          <a:p>
            <a:pPr marL="720725" lvl="2" indent="-277813">
              <a:spcBef>
                <a:spcPts val="600"/>
              </a:spcBef>
              <a:buFont typeface="Webdings" panose="05030102010509060703" pitchFamily="18" charset="2"/>
              <a:buChar char="a"/>
            </a:pPr>
            <a:r>
              <a:rPr lang="en-ZA" altLang="en-US" sz="1700" dirty="0">
                <a:latin typeface="Calibri" panose="020F0502020204030204" pitchFamily="34" charset="0"/>
                <a:cs typeface="Calibri" panose="020F0502020204030204" pitchFamily="34" charset="0"/>
              </a:rPr>
              <a:t>RBIDZ awarded </a:t>
            </a:r>
            <a:r>
              <a:rPr lang="pt-PT" altLang="en-US" sz="1700" dirty="0">
                <a:latin typeface="Calibri" panose="020F0502020204030204" pitchFamily="34" charset="0"/>
                <a:cs typeface="Calibri" panose="020F0502020204030204" pitchFamily="34" charset="0"/>
              </a:rPr>
              <a:t>2,000MW</a:t>
            </a:r>
            <a:r>
              <a:rPr lang="en-ZA" altLang="en-US" sz="1700" dirty="0">
                <a:latin typeface="Calibri" panose="020F0502020204030204" pitchFamily="34" charset="0"/>
                <a:cs typeface="Calibri" panose="020F0502020204030204" pitchFamily="34" charset="0"/>
              </a:rPr>
              <a:t> under Gas IPP</a:t>
            </a:r>
          </a:p>
          <a:p>
            <a:pPr lvl="1">
              <a:spcBef>
                <a:spcPts val="600"/>
              </a:spcBef>
              <a:buFont typeface="Calibri" panose="020F0502020204030204" pitchFamily="34" charset="0"/>
              <a:buChar char="−"/>
            </a:pPr>
            <a:endParaRPr lang="en-ZA" altLang="en-US" sz="1700" dirty="0">
              <a:latin typeface="Calibri" panose="020F0502020204030204" pitchFamily="34" charset="0"/>
              <a:cs typeface="Calibri" panose="020F0502020204030204" pitchFamily="34" charset="0"/>
            </a:endParaRPr>
          </a:p>
          <a:p>
            <a:pPr>
              <a:spcBef>
                <a:spcPts val="600"/>
              </a:spcBef>
              <a:buFont typeface="Arial" panose="020B0604020202020204" pitchFamily="34" charset="0"/>
              <a:buChar char="•"/>
            </a:pPr>
            <a:endParaRPr lang="en-ZA" altLang="en-US" sz="1700" dirty="0">
              <a:latin typeface="Calibri" panose="020F0502020204030204" pitchFamily="34" charset="0"/>
              <a:cs typeface="Calibri" panose="020F0502020204030204" pitchFamily="34" charset="0"/>
            </a:endParaRPr>
          </a:p>
          <a:p>
            <a:pPr>
              <a:spcBef>
                <a:spcPts val="600"/>
              </a:spcBef>
              <a:buFont typeface="Symbol" panose="05050102010706020507" pitchFamily="18" charset="2"/>
              <a:buChar char=""/>
            </a:pPr>
            <a:endParaRPr lang="en-ZA" altLang="en-US" sz="1700" dirty="0">
              <a:latin typeface="Calibri" panose="020F0502020204030204" pitchFamily="34" charset="0"/>
              <a:cs typeface="Calibri" panose="020F0502020204030204" pitchFamily="34" charset="0"/>
            </a:endParaRPr>
          </a:p>
        </p:txBody>
      </p:sp>
      <p:sp>
        <p:nvSpPr>
          <p:cNvPr id="8" name="Title 1">
            <a:extLst/>
          </p:cNvPr>
          <p:cNvSpPr>
            <a:spLocks noGrp="1"/>
          </p:cNvSpPr>
          <p:nvPr>
            <p:ph type="title"/>
          </p:nvPr>
        </p:nvSpPr>
        <p:spPr>
          <a:xfrm>
            <a:off x="609600" y="578118"/>
            <a:ext cx="4775200" cy="1080938"/>
          </a:xfrm>
        </p:spPr>
        <p:txBody>
          <a:bodyPr>
            <a:normAutofit/>
          </a:bodyPr>
          <a:lstStyle/>
          <a:p>
            <a:pPr>
              <a:lnSpc>
                <a:spcPct val="120000"/>
              </a:lnSpc>
            </a:pPr>
            <a:r>
              <a:rPr lang="en-US" sz="2600" dirty="0">
                <a:latin typeface="Calibri" panose="020F0502020204030204" pitchFamily="34" charset="0"/>
              </a:rPr>
              <a:t>Achievement highlights 2016/17</a:t>
            </a:r>
          </a:p>
        </p:txBody>
      </p:sp>
      <p:pic>
        <p:nvPicPr>
          <p:cNvPr id="10" name="Picture 9" descr="A picture containing indoor&#10;&#10;Description generated with high confidence"/>
          <p:cNvPicPr>
            <a:picLocks noChangeAspect="1"/>
          </p:cNvPicPr>
          <p:nvPr/>
        </p:nvPicPr>
        <p:blipFill>
          <a:blip r:embed="rId2"/>
          <a:stretch>
            <a:fillRect/>
          </a:stretch>
        </p:blipFill>
        <p:spPr>
          <a:xfrm>
            <a:off x="5892801" y="706214"/>
            <a:ext cx="2660073" cy="799313"/>
          </a:xfrm>
          <a:prstGeom prst="rect">
            <a:avLst/>
          </a:prstGeom>
        </p:spPr>
      </p:pic>
    </p:spTree>
    <p:extLst>
      <p:ext uri="{BB962C8B-B14F-4D97-AF65-F5344CB8AC3E}">
        <p14:creationId xmlns:p14="http://schemas.microsoft.com/office/powerpoint/2010/main" xmlns="" val="2268502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p:cNvPr>
          <p:cNvSpPr>
            <a:spLocks noGrp="1"/>
          </p:cNvSpPr>
          <p:nvPr>
            <p:ph type="title"/>
          </p:nvPr>
        </p:nvSpPr>
        <p:spPr>
          <a:xfrm>
            <a:off x="624773" y="754955"/>
            <a:ext cx="4649191" cy="705737"/>
          </a:xfrm>
        </p:spPr>
        <p:txBody>
          <a:bodyPr>
            <a:normAutofit/>
          </a:bodyPr>
          <a:lstStyle/>
          <a:p>
            <a:pPr>
              <a:lnSpc>
                <a:spcPct val="120000"/>
              </a:lnSpc>
            </a:pPr>
            <a:r>
              <a:rPr lang="en-US" sz="2600" dirty="0">
                <a:latin typeface="Calibri" panose="020F0502020204030204" pitchFamily="34" charset="0"/>
              </a:rPr>
              <a:t>IPAP key themes for 2017/18</a:t>
            </a:r>
          </a:p>
        </p:txBody>
      </p:sp>
      <p:sp>
        <p:nvSpPr>
          <p:cNvPr id="2" name="Slide Number Placeholder 1"/>
          <p:cNvSpPr>
            <a:spLocks noGrp="1"/>
          </p:cNvSpPr>
          <p:nvPr>
            <p:ph type="sldNum" sz="quarter" idx="12"/>
          </p:nvPr>
        </p:nvSpPr>
        <p:spPr/>
        <p:txBody>
          <a:bodyPr/>
          <a:lstStyle/>
          <a:p>
            <a:fld id="{6D22F896-40B5-4ADD-8801-0D06FADFA095}" type="slidenum">
              <a:rPr lang="en-US" smtClean="0"/>
              <a:pPr/>
              <a:t>27</a:t>
            </a:fld>
            <a:endParaRPr lang="en-US" dirty="0"/>
          </a:p>
        </p:txBody>
      </p:sp>
      <p:pic>
        <p:nvPicPr>
          <p:cNvPr id="9" name="Picture 8" descr="A picture containing indoor&#10;&#10;Description generated with high confidence"/>
          <p:cNvPicPr>
            <a:picLocks noChangeAspect="1"/>
          </p:cNvPicPr>
          <p:nvPr/>
        </p:nvPicPr>
        <p:blipFill>
          <a:blip r:embed="rId2"/>
          <a:stretch>
            <a:fillRect/>
          </a:stretch>
        </p:blipFill>
        <p:spPr>
          <a:xfrm>
            <a:off x="5443849" y="693122"/>
            <a:ext cx="3075709" cy="818754"/>
          </a:xfrm>
          <a:prstGeom prst="rect">
            <a:avLst/>
          </a:prstGeom>
        </p:spPr>
      </p:pic>
      <p:grpSp>
        <p:nvGrpSpPr>
          <p:cNvPr id="8" name="Group 7"/>
          <p:cNvGrpSpPr/>
          <p:nvPr/>
        </p:nvGrpSpPr>
        <p:grpSpPr>
          <a:xfrm>
            <a:off x="542603" y="3369405"/>
            <a:ext cx="906330" cy="1243583"/>
            <a:chOff x="1295400" y="2895600"/>
            <a:chExt cx="762000" cy="609600"/>
          </a:xfrm>
          <a:solidFill>
            <a:schemeClr val="accent1">
              <a:lumMod val="75000"/>
            </a:schemeClr>
          </a:solidFill>
        </p:grpSpPr>
        <p:sp>
          <p:nvSpPr>
            <p:cNvPr id="11" name="Rounded Rectangle 4"/>
            <p:cNvSpPr/>
            <p:nvPr/>
          </p:nvSpPr>
          <p:spPr>
            <a:xfrm>
              <a:off x="1295400" y="2895600"/>
              <a:ext cx="762000" cy="609600"/>
            </a:xfrm>
            <a:prstGeom prst="roundRect">
              <a:avLst/>
            </a:prstGeom>
            <a:solidFill>
              <a:schemeClr val="accent1">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2" name="TextBox 11"/>
            <p:cNvSpPr txBox="1"/>
            <p:nvPr/>
          </p:nvSpPr>
          <p:spPr>
            <a:xfrm>
              <a:off x="1478516" y="3036426"/>
              <a:ext cx="414023" cy="316829"/>
            </a:xfrm>
            <a:prstGeom prst="rect">
              <a:avLst/>
            </a:prstGeom>
            <a:noFill/>
          </p:spPr>
          <p:txBody>
            <a:bodyPr wrap="none" rtlCol="0">
              <a:spAutoFit/>
            </a:bodyPr>
            <a:lstStyle/>
            <a:p>
              <a:r>
                <a:rPr lang="en-US" sz="3600" dirty="0">
                  <a:latin typeface="Arial Black" pitchFamily="34" charset="0"/>
                </a:rPr>
                <a:t>2</a:t>
              </a:r>
            </a:p>
          </p:txBody>
        </p:sp>
      </p:grpSp>
      <p:grpSp>
        <p:nvGrpSpPr>
          <p:cNvPr id="13" name="Group 12"/>
          <p:cNvGrpSpPr/>
          <p:nvPr/>
        </p:nvGrpSpPr>
        <p:grpSpPr>
          <a:xfrm>
            <a:off x="531777" y="4982107"/>
            <a:ext cx="906330" cy="1200967"/>
            <a:chOff x="1295400" y="3581399"/>
            <a:chExt cx="762000" cy="609600"/>
          </a:xfrm>
          <a:solidFill>
            <a:schemeClr val="accent2">
              <a:lumMod val="20000"/>
              <a:lumOff val="80000"/>
            </a:schemeClr>
          </a:solidFill>
        </p:grpSpPr>
        <p:sp>
          <p:nvSpPr>
            <p:cNvPr id="14" name="Rounded Rectangle 6"/>
            <p:cNvSpPr/>
            <p:nvPr/>
          </p:nvSpPr>
          <p:spPr>
            <a:xfrm>
              <a:off x="1295400" y="3581399"/>
              <a:ext cx="762000" cy="609600"/>
            </a:xfrm>
            <a:prstGeom prst="roundRect">
              <a:avLst/>
            </a:prstGeom>
            <a:gr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solidFill>
                  <a:schemeClr val="tx1"/>
                </a:solidFill>
              </a:endParaRPr>
            </a:p>
          </p:txBody>
        </p:sp>
        <p:sp>
          <p:nvSpPr>
            <p:cNvPr id="15" name="TextBox 14"/>
            <p:cNvSpPr txBox="1"/>
            <p:nvPr/>
          </p:nvSpPr>
          <p:spPr>
            <a:xfrm>
              <a:off x="1478490" y="3722295"/>
              <a:ext cx="414023" cy="328072"/>
            </a:xfrm>
            <a:prstGeom prst="rect">
              <a:avLst/>
            </a:prstGeom>
            <a:grpFill/>
          </p:spPr>
          <p:txBody>
            <a:bodyPr wrap="none" rtlCol="0">
              <a:spAutoFit/>
            </a:bodyPr>
            <a:lstStyle/>
            <a:p>
              <a:r>
                <a:rPr lang="en-US" sz="3600" dirty="0">
                  <a:latin typeface="Arial Black" pitchFamily="34" charset="0"/>
                </a:rPr>
                <a:t>3</a:t>
              </a:r>
            </a:p>
          </p:txBody>
        </p:sp>
      </p:grpSp>
      <p:grpSp>
        <p:nvGrpSpPr>
          <p:cNvPr id="16" name="Group 15"/>
          <p:cNvGrpSpPr/>
          <p:nvPr/>
        </p:nvGrpSpPr>
        <p:grpSpPr>
          <a:xfrm>
            <a:off x="542603" y="1921294"/>
            <a:ext cx="906330" cy="1035861"/>
            <a:chOff x="1295400" y="2209800"/>
            <a:chExt cx="762000" cy="609600"/>
          </a:xfrm>
        </p:grpSpPr>
        <p:sp>
          <p:nvSpPr>
            <p:cNvPr id="17" name="Rounded Rectangle 2"/>
            <p:cNvSpPr/>
            <p:nvPr/>
          </p:nvSpPr>
          <p:spPr>
            <a:xfrm>
              <a:off x="1295400" y="2209800"/>
              <a:ext cx="762000" cy="609600"/>
            </a:xfrm>
            <a:prstGeom prst="roundRect">
              <a:avLst/>
            </a:prstGeom>
            <a:solidFill>
              <a:schemeClr val="accent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solidFill>
                  <a:schemeClr val="tx1"/>
                </a:solidFill>
              </a:endParaRPr>
            </a:p>
          </p:txBody>
        </p:sp>
        <p:sp>
          <p:nvSpPr>
            <p:cNvPr id="18" name="TextBox 17"/>
            <p:cNvSpPr txBox="1"/>
            <p:nvPr/>
          </p:nvSpPr>
          <p:spPr>
            <a:xfrm>
              <a:off x="1478516" y="2312740"/>
              <a:ext cx="414023" cy="380363"/>
            </a:xfrm>
            <a:prstGeom prst="rect">
              <a:avLst/>
            </a:prstGeom>
            <a:noFill/>
          </p:spPr>
          <p:txBody>
            <a:bodyPr wrap="none" rtlCol="0">
              <a:spAutoFit/>
            </a:bodyPr>
            <a:lstStyle/>
            <a:p>
              <a:r>
                <a:rPr lang="en-US" sz="3600" dirty="0">
                  <a:latin typeface="Arial Black" pitchFamily="34" charset="0"/>
                </a:rPr>
                <a:t>1</a:t>
              </a:r>
            </a:p>
          </p:txBody>
        </p:sp>
      </p:grpSp>
      <p:grpSp>
        <p:nvGrpSpPr>
          <p:cNvPr id="19" name="Group 18"/>
          <p:cNvGrpSpPr/>
          <p:nvPr/>
        </p:nvGrpSpPr>
        <p:grpSpPr>
          <a:xfrm>
            <a:off x="1630199" y="1921288"/>
            <a:ext cx="7005801" cy="1031809"/>
            <a:chOff x="2209800" y="2209800"/>
            <a:chExt cx="5486400" cy="609600"/>
          </a:xfrm>
          <a:solidFill>
            <a:schemeClr val="accent2">
              <a:lumMod val="60000"/>
              <a:lumOff val="40000"/>
            </a:schemeClr>
          </a:solidFill>
        </p:grpSpPr>
        <p:sp>
          <p:nvSpPr>
            <p:cNvPr id="20" name="Rectangle 19"/>
            <p:cNvSpPr/>
            <p:nvPr/>
          </p:nvSpPr>
          <p:spPr>
            <a:xfrm>
              <a:off x="2209800" y="2209800"/>
              <a:ext cx="5486400" cy="609600"/>
            </a:xfrm>
            <a:prstGeom prst="rect">
              <a:avLst/>
            </a:prstGeom>
            <a:grp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TextBox 20"/>
            <p:cNvSpPr txBox="1"/>
            <p:nvPr/>
          </p:nvSpPr>
          <p:spPr>
            <a:xfrm>
              <a:off x="2298867" y="2274087"/>
              <a:ext cx="5388231" cy="518234"/>
            </a:xfrm>
            <a:prstGeom prst="rect">
              <a:avLst/>
            </a:prstGeom>
            <a:grpFill/>
            <a:ln>
              <a:noFill/>
            </a:ln>
            <a:effectLst/>
          </p:spPr>
          <p:txBody>
            <a:bodyPr wrap="square" rtlCol="0">
              <a:spAutoFit/>
            </a:bodyPr>
            <a:lstStyle/>
            <a:p>
              <a:pPr>
                <a:spcBef>
                  <a:spcPts val="1800"/>
                </a:spcBef>
              </a:pPr>
              <a:r>
                <a:rPr lang="en-US" altLang="en-US" sz="1700" b="1" dirty="0">
                  <a:latin typeface="Calibri" panose="020F0502020204030204" pitchFamily="34" charset="0"/>
                </a:rPr>
                <a:t>Radical Economic Transformation: </a:t>
              </a:r>
              <a:r>
                <a:rPr lang="en-US" altLang="en-US" sz="1700" dirty="0">
                  <a:latin typeface="Calibri" panose="020F0502020204030204" pitchFamily="34" charset="0"/>
                </a:rPr>
                <a:t>upscaled efforts to secure </a:t>
              </a:r>
              <a:r>
                <a:rPr lang="en-US" altLang="en-US" sz="1700" i="1" dirty="0">
                  <a:latin typeface="Calibri" panose="020F0502020204030204" pitchFamily="34" charset="0"/>
                </a:rPr>
                <a:t>shared and inclusive growth: </a:t>
              </a:r>
              <a:r>
                <a:rPr lang="en-US" altLang="en-US" sz="1700" dirty="0">
                  <a:latin typeface="Calibri" panose="020F0502020204030204" pitchFamily="34" charset="0"/>
                </a:rPr>
                <a:t>transformation of ownership and management control; empowerment through decent jobs, especially in labour-intensive sectors</a:t>
              </a:r>
            </a:p>
          </p:txBody>
        </p:sp>
      </p:grpSp>
      <p:sp>
        <p:nvSpPr>
          <p:cNvPr id="22" name="Rectangle 21"/>
          <p:cNvSpPr/>
          <p:nvPr/>
        </p:nvSpPr>
        <p:spPr>
          <a:xfrm>
            <a:off x="1630199" y="3369413"/>
            <a:ext cx="6994178" cy="1243575"/>
          </a:xfrm>
          <a:prstGeom prst="rect">
            <a:avLst/>
          </a:prstGeom>
          <a:solidFill>
            <a:schemeClr val="accent1">
              <a:lumMod val="40000"/>
              <a:lumOff val="60000"/>
            </a:schemeClr>
          </a:soli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TextBox 22"/>
          <p:cNvSpPr txBox="1"/>
          <p:nvPr/>
        </p:nvSpPr>
        <p:spPr>
          <a:xfrm>
            <a:off x="1758384" y="3477339"/>
            <a:ext cx="6761174" cy="1138773"/>
          </a:xfrm>
          <a:prstGeom prst="rect">
            <a:avLst/>
          </a:prstGeom>
          <a:noFill/>
          <a:ln>
            <a:noFill/>
          </a:ln>
          <a:effectLst/>
        </p:spPr>
        <p:txBody>
          <a:bodyPr wrap="square" rtlCol="0">
            <a:spAutoFit/>
          </a:bodyPr>
          <a:lstStyle/>
          <a:p>
            <a:pPr>
              <a:spcBef>
                <a:spcPts val="1800"/>
              </a:spcBef>
            </a:pPr>
            <a:r>
              <a:rPr lang="en-ZA" altLang="en-US" sz="1700" b="1" dirty="0">
                <a:latin typeface="Calibri" panose="020F0502020204030204" pitchFamily="34" charset="0"/>
              </a:rPr>
              <a:t>Programme alignment: </a:t>
            </a:r>
            <a:r>
              <a:rPr lang="en-ZA" altLang="en-US" sz="1700" dirty="0">
                <a:latin typeface="Calibri" panose="020F0502020204030204" pitchFamily="34" charset="0"/>
              </a:rPr>
              <a:t>intensified effort to secure a streamlined, inter-departmental ‘clearing house’ to fully align policy and programmes, deal with bottlenecks and ensure that all departments, SOCs and agencies are pulling in the same direction and supporting the industrialisation effort</a:t>
            </a:r>
          </a:p>
        </p:txBody>
      </p:sp>
      <p:sp>
        <p:nvSpPr>
          <p:cNvPr id="24" name="Rectangle 23"/>
          <p:cNvSpPr/>
          <p:nvPr/>
        </p:nvSpPr>
        <p:spPr>
          <a:xfrm>
            <a:off x="1619373" y="4984579"/>
            <a:ext cx="7005004" cy="1198166"/>
          </a:xfrm>
          <a:prstGeom prst="rect">
            <a:avLst/>
          </a:prstGeom>
          <a:solidFill>
            <a:schemeClr val="accent2">
              <a:lumMod val="20000"/>
              <a:lumOff val="80000"/>
            </a:schemeClr>
          </a:solidFill>
          <a:ln w="12700">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TextBox 24"/>
          <p:cNvSpPr txBox="1"/>
          <p:nvPr/>
        </p:nvSpPr>
        <p:spPr>
          <a:xfrm>
            <a:off x="1800639" y="5161368"/>
            <a:ext cx="6641397" cy="877163"/>
          </a:xfrm>
          <a:prstGeom prst="rect">
            <a:avLst/>
          </a:prstGeom>
          <a:noFill/>
          <a:ln>
            <a:noFill/>
          </a:ln>
          <a:effectLst/>
        </p:spPr>
        <p:txBody>
          <a:bodyPr wrap="square" rtlCol="0">
            <a:spAutoFit/>
          </a:bodyPr>
          <a:lstStyle>
            <a:defPPr>
              <a:defRPr lang="en-US"/>
            </a:defPPr>
            <a:lvl1pPr>
              <a:spcBef>
                <a:spcPts val="900"/>
              </a:spcBef>
              <a:defRPr sz="1400" b="1">
                <a:solidFill>
                  <a:schemeClr val="bg1"/>
                </a:solidFill>
                <a:latin typeface="Calibri" panose="020F0502020204030204" pitchFamily="34" charset="0"/>
              </a:defRPr>
            </a:lvl1pPr>
          </a:lstStyle>
          <a:p>
            <a:pPr>
              <a:spcBef>
                <a:spcPts val="1800"/>
              </a:spcBef>
            </a:pPr>
            <a:r>
              <a:rPr lang="en-ZA" altLang="en-US" sz="1700" dirty="0">
                <a:solidFill>
                  <a:schemeClr val="tx1"/>
                </a:solidFill>
              </a:rPr>
              <a:t>Cutting red tape: </a:t>
            </a:r>
            <a:r>
              <a:rPr lang="en-ZA" altLang="en-US" sz="1700" b="0" dirty="0">
                <a:solidFill>
                  <a:schemeClr val="tx1"/>
                </a:solidFill>
              </a:rPr>
              <a:t>continuing efforts to achieve a well-regulated, integrated, development-friendly investment framework to raise levels of productive (non-portfolio) capital inflows </a:t>
            </a:r>
          </a:p>
        </p:txBody>
      </p:sp>
    </p:spTree>
    <p:extLst>
      <p:ext uri="{BB962C8B-B14F-4D97-AF65-F5344CB8AC3E}">
        <p14:creationId xmlns:p14="http://schemas.microsoft.com/office/powerpoint/2010/main" xmlns="" val="2058754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ppt_x"/>
                                          </p:val>
                                        </p:tav>
                                        <p:tav tm="100000">
                                          <p:val>
                                            <p:strVal val="#ppt_x"/>
                                          </p:val>
                                        </p:tav>
                                      </p:tavLst>
                                    </p:anim>
                                    <p:anim calcmode="lin" valueType="num">
                                      <p:cBhvr additive="base">
                                        <p:cTn id="2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4"/>
                                        </p:tgtEl>
                                        <p:attrNameLst>
                                          <p:attrName>style.visibility</p:attrName>
                                        </p:attrNameLst>
                                      </p:cBhvr>
                                      <p:to>
                                        <p:strVal val="visible"/>
                                      </p:to>
                                    </p:set>
                                    <p:anim calcmode="lin" valueType="num">
                                      <p:cBhvr additive="base">
                                        <p:cTn id="35" dur="500" fill="hold"/>
                                        <p:tgtEl>
                                          <p:spTgt spid="24"/>
                                        </p:tgtEl>
                                        <p:attrNameLst>
                                          <p:attrName>ppt_x</p:attrName>
                                        </p:attrNameLst>
                                      </p:cBhvr>
                                      <p:tavLst>
                                        <p:tav tm="0">
                                          <p:val>
                                            <p:strVal val="#ppt_x"/>
                                          </p:val>
                                        </p:tav>
                                        <p:tav tm="100000">
                                          <p:val>
                                            <p:strVal val="#ppt_x"/>
                                          </p:val>
                                        </p:tav>
                                      </p:tavLst>
                                    </p:anim>
                                    <p:anim calcmode="lin" valueType="num">
                                      <p:cBhvr additive="base">
                                        <p:cTn id="36" dur="500" fill="hold"/>
                                        <p:tgtEl>
                                          <p:spTgt spid="24"/>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5"/>
                                        </p:tgtEl>
                                        <p:attrNameLst>
                                          <p:attrName>style.visibility</p:attrName>
                                        </p:attrNameLst>
                                      </p:cBhvr>
                                      <p:to>
                                        <p:strVal val="visible"/>
                                      </p:to>
                                    </p:set>
                                    <p:anim calcmode="lin" valueType="num">
                                      <p:cBhvr additive="base">
                                        <p:cTn id="39" dur="500" fill="hold"/>
                                        <p:tgtEl>
                                          <p:spTgt spid="25"/>
                                        </p:tgtEl>
                                        <p:attrNameLst>
                                          <p:attrName>ppt_x</p:attrName>
                                        </p:attrNameLst>
                                      </p:cBhvr>
                                      <p:tavLst>
                                        <p:tav tm="0">
                                          <p:val>
                                            <p:strVal val="#ppt_x"/>
                                          </p:val>
                                        </p:tav>
                                        <p:tav tm="100000">
                                          <p:val>
                                            <p:strVal val="#ppt_x"/>
                                          </p:val>
                                        </p:tav>
                                      </p:tavLst>
                                    </p:anim>
                                    <p:anim calcmode="lin" valueType="num">
                                      <p:cBhvr additive="base">
                                        <p:cTn id="40"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p:bldP spid="24" grpId="0" animBg="1"/>
      <p:bldP spid="2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D22F896-40B5-4ADD-8801-0D06FADFA095}" type="slidenum">
              <a:rPr lang="en-US" smtClean="0"/>
              <a:pPr/>
              <a:t>28</a:t>
            </a:fld>
            <a:endParaRPr lang="en-US" dirty="0"/>
          </a:p>
        </p:txBody>
      </p:sp>
      <p:grpSp>
        <p:nvGrpSpPr>
          <p:cNvPr id="26" name="Group 25"/>
          <p:cNvGrpSpPr/>
          <p:nvPr/>
        </p:nvGrpSpPr>
        <p:grpSpPr>
          <a:xfrm>
            <a:off x="527496" y="2977893"/>
            <a:ext cx="954264" cy="991926"/>
            <a:chOff x="1295400" y="2895600"/>
            <a:chExt cx="762000" cy="609600"/>
          </a:xfrm>
          <a:solidFill>
            <a:schemeClr val="accent1">
              <a:lumMod val="40000"/>
              <a:lumOff val="60000"/>
            </a:schemeClr>
          </a:solidFill>
        </p:grpSpPr>
        <p:sp>
          <p:nvSpPr>
            <p:cNvPr id="27" name="Rounded Rectangle 4"/>
            <p:cNvSpPr/>
            <p:nvPr/>
          </p:nvSpPr>
          <p:spPr>
            <a:xfrm>
              <a:off x="1295400" y="2895600"/>
              <a:ext cx="762000" cy="609600"/>
            </a:xfrm>
            <a:prstGeom prst="roundRect">
              <a:avLst/>
            </a:prstGeom>
            <a:gr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8" name="TextBox 27"/>
            <p:cNvSpPr txBox="1"/>
            <p:nvPr/>
          </p:nvSpPr>
          <p:spPr>
            <a:xfrm>
              <a:off x="1482057" y="2996168"/>
              <a:ext cx="393226" cy="397210"/>
            </a:xfrm>
            <a:prstGeom prst="rect">
              <a:avLst/>
            </a:prstGeom>
            <a:grpFill/>
          </p:spPr>
          <p:txBody>
            <a:bodyPr wrap="none" rtlCol="0">
              <a:spAutoFit/>
            </a:bodyPr>
            <a:lstStyle/>
            <a:p>
              <a:r>
                <a:rPr lang="en-US" sz="3600" dirty="0">
                  <a:latin typeface="Arial Black" pitchFamily="34" charset="0"/>
                </a:rPr>
                <a:t>5</a:t>
              </a:r>
            </a:p>
          </p:txBody>
        </p:sp>
      </p:grpSp>
      <p:grpSp>
        <p:nvGrpSpPr>
          <p:cNvPr id="29" name="Group 28"/>
          <p:cNvGrpSpPr/>
          <p:nvPr/>
        </p:nvGrpSpPr>
        <p:grpSpPr>
          <a:xfrm>
            <a:off x="527496" y="4188085"/>
            <a:ext cx="954264" cy="951244"/>
            <a:chOff x="1295400" y="3581399"/>
            <a:chExt cx="762000" cy="609600"/>
          </a:xfrm>
        </p:grpSpPr>
        <p:sp>
          <p:nvSpPr>
            <p:cNvPr id="30" name="Rounded Rectangle 6"/>
            <p:cNvSpPr/>
            <p:nvPr/>
          </p:nvSpPr>
          <p:spPr>
            <a:xfrm>
              <a:off x="1295400" y="3581399"/>
              <a:ext cx="762000" cy="609600"/>
            </a:xfrm>
            <a:prstGeom prst="roundRect">
              <a:avLst/>
            </a:prstGeom>
            <a:solidFill>
              <a:schemeClr val="accent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solidFill>
                  <a:schemeClr val="tx1"/>
                </a:solidFill>
              </a:endParaRPr>
            </a:p>
          </p:txBody>
        </p:sp>
        <p:sp>
          <p:nvSpPr>
            <p:cNvPr id="31" name="TextBox 30"/>
            <p:cNvSpPr txBox="1"/>
            <p:nvPr/>
          </p:nvSpPr>
          <p:spPr>
            <a:xfrm>
              <a:off x="1482057" y="3684546"/>
              <a:ext cx="393226" cy="414198"/>
            </a:xfrm>
            <a:prstGeom prst="rect">
              <a:avLst/>
            </a:prstGeom>
            <a:noFill/>
          </p:spPr>
          <p:txBody>
            <a:bodyPr wrap="none" rtlCol="0">
              <a:spAutoFit/>
            </a:bodyPr>
            <a:lstStyle/>
            <a:p>
              <a:r>
                <a:rPr lang="en-US" sz="3600" dirty="0">
                  <a:latin typeface="Arial Black" pitchFamily="34" charset="0"/>
                </a:rPr>
                <a:t>6</a:t>
              </a:r>
            </a:p>
          </p:txBody>
        </p:sp>
      </p:grpSp>
      <p:grpSp>
        <p:nvGrpSpPr>
          <p:cNvPr id="32" name="Group 31"/>
          <p:cNvGrpSpPr/>
          <p:nvPr/>
        </p:nvGrpSpPr>
        <p:grpSpPr>
          <a:xfrm>
            <a:off x="504700" y="5357603"/>
            <a:ext cx="954264" cy="940374"/>
            <a:chOff x="1295400" y="4267200"/>
            <a:chExt cx="762000" cy="609600"/>
          </a:xfrm>
        </p:grpSpPr>
        <p:sp>
          <p:nvSpPr>
            <p:cNvPr id="33" name="Rounded Rectangle 12"/>
            <p:cNvSpPr/>
            <p:nvPr/>
          </p:nvSpPr>
          <p:spPr>
            <a:xfrm>
              <a:off x="1295400" y="4267200"/>
              <a:ext cx="762000" cy="609600"/>
            </a:xfrm>
            <a:prstGeom prst="roundRect">
              <a:avLst/>
            </a:prstGeom>
            <a:solidFill>
              <a:schemeClr val="accent6">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solidFill>
                  <a:schemeClr val="tx1"/>
                </a:solidFill>
              </a:endParaRPr>
            </a:p>
          </p:txBody>
        </p:sp>
        <p:sp>
          <p:nvSpPr>
            <p:cNvPr id="34" name="TextBox 33"/>
            <p:cNvSpPr txBox="1"/>
            <p:nvPr/>
          </p:nvSpPr>
          <p:spPr>
            <a:xfrm>
              <a:off x="1474030" y="4368251"/>
              <a:ext cx="393226" cy="418986"/>
            </a:xfrm>
            <a:prstGeom prst="rect">
              <a:avLst/>
            </a:prstGeom>
            <a:noFill/>
          </p:spPr>
          <p:txBody>
            <a:bodyPr wrap="none" rtlCol="0">
              <a:spAutoFit/>
            </a:bodyPr>
            <a:lstStyle/>
            <a:p>
              <a:r>
                <a:rPr lang="en-US" sz="3600" dirty="0">
                  <a:latin typeface="Arial Black" pitchFamily="34" charset="0"/>
                </a:rPr>
                <a:t>7</a:t>
              </a:r>
            </a:p>
          </p:txBody>
        </p:sp>
      </p:grpSp>
      <p:grpSp>
        <p:nvGrpSpPr>
          <p:cNvPr id="35" name="Group 34"/>
          <p:cNvGrpSpPr/>
          <p:nvPr/>
        </p:nvGrpSpPr>
        <p:grpSpPr>
          <a:xfrm>
            <a:off x="527496" y="1948887"/>
            <a:ext cx="954264" cy="810736"/>
            <a:chOff x="1295400" y="2209800"/>
            <a:chExt cx="762000" cy="609600"/>
          </a:xfrm>
        </p:grpSpPr>
        <p:sp>
          <p:nvSpPr>
            <p:cNvPr id="36" name="Rounded Rectangle 2"/>
            <p:cNvSpPr/>
            <p:nvPr/>
          </p:nvSpPr>
          <p:spPr>
            <a:xfrm>
              <a:off x="1295400" y="2209800"/>
              <a:ext cx="762000" cy="609600"/>
            </a:xfrm>
            <a:prstGeom prst="roundRect">
              <a:avLst/>
            </a:prstGeom>
            <a:solidFill>
              <a:schemeClr val="tx1">
                <a:lumMod val="65000"/>
                <a:lumOff val="3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37" name="TextBox 36"/>
            <p:cNvSpPr txBox="1"/>
            <p:nvPr/>
          </p:nvSpPr>
          <p:spPr>
            <a:xfrm>
              <a:off x="1482057" y="2296420"/>
              <a:ext cx="414023" cy="436357"/>
            </a:xfrm>
            <a:prstGeom prst="rect">
              <a:avLst/>
            </a:prstGeom>
            <a:noFill/>
          </p:spPr>
          <p:txBody>
            <a:bodyPr wrap="none" rtlCol="0">
              <a:spAutoFit/>
            </a:bodyPr>
            <a:lstStyle/>
            <a:p>
              <a:r>
                <a:rPr lang="en-US" sz="3600" dirty="0">
                  <a:solidFill>
                    <a:schemeClr val="bg1"/>
                  </a:solidFill>
                  <a:latin typeface="Arial Black" pitchFamily="34" charset="0"/>
                </a:rPr>
                <a:t>4</a:t>
              </a:r>
            </a:p>
          </p:txBody>
        </p:sp>
      </p:grpSp>
      <p:sp>
        <p:nvSpPr>
          <p:cNvPr id="39" name="Rectangle 38"/>
          <p:cNvSpPr/>
          <p:nvPr/>
        </p:nvSpPr>
        <p:spPr>
          <a:xfrm>
            <a:off x="1658140" y="1948759"/>
            <a:ext cx="6959387" cy="851662"/>
          </a:xfrm>
          <a:prstGeom prst="rect">
            <a:avLst/>
          </a:prstGeom>
          <a:solidFill>
            <a:schemeClr val="tx1">
              <a:lumMod val="65000"/>
              <a:lumOff val="35000"/>
            </a:schemeClr>
          </a:soli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840669" y="1941716"/>
            <a:ext cx="6444024" cy="830997"/>
          </a:xfrm>
          <a:prstGeom prst="rect">
            <a:avLst/>
          </a:prstGeom>
          <a:noFill/>
          <a:ln>
            <a:noFill/>
          </a:ln>
          <a:effectLst/>
          <a:scene3d>
            <a:camera prst="orthographicFront">
              <a:rot lat="0" lon="0" rev="0"/>
            </a:camera>
            <a:lightRig rig="balanced" dir="t">
              <a:rot lat="0" lon="0" rev="8700000"/>
            </a:lightRig>
          </a:scene3d>
          <a:sp3d>
            <a:bevelT w="190500" h="38100"/>
          </a:sp3d>
        </p:spPr>
        <p:txBody>
          <a:bodyPr wrap="square" rtlCol="0">
            <a:spAutoFit/>
          </a:bodyPr>
          <a:lstStyle/>
          <a:p>
            <a:pPr>
              <a:spcBef>
                <a:spcPts val="600"/>
              </a:spcBef>
            </a:pPr>
            <a:r>
              <a:rPr lang="en-US" altLang="en-US" sz="1600" b="1" dirty="0">
                <a:solidFill>
                  <a:schemeClr val="bg1"/>
                </a:solidFill>
                <a:latin typeface="Calibri" panose="020F0502020204030204" pitchFamily="34" charset="0"/>
              </a:rPr>
              <a:t>Strengthen efforts to raise aggregate domestic demand </a:t>
            </a:r>
            <a:r>
              <a:rPr lang="en-US" altLang="en-US" sz="1600" dirty="0">
                <a:solidFill>
                  <a:schemeClr val="bg1"/>
                </a:solidFill>
                <a:latin typeface="Calibri" panose="020F0502020204030204" pitchFamily="34" charset="0"/>
              </a:rPr>
              <a:t>– mainly through localisation of public procurement and</a:t>
            </a:r>
            <a:r>
              <a:rPr lang="pt-PT" altLang="en-US" sz="1600" dirty="0">
                <a:solidFill>
                  <a:schemeClr val="bg1"/>
                </a:solidFill>
                <a:latin typeface="Calibri" panose="020F0502020204030204" pitchFamily="34" charset="0"/>
              </a:rPr>
              <a:t> intensified</a:t>
            </a:r>
            <a:r>
              <a:rPr lang="en-US" altLang="en-US" sz="1600" dirty="0">
                <a:solidFill>
                  <a:schemeClr val="bg1"/>
                </a:solidFill>
                <a:latin typeface="Calibri" panose="020F0502020204030204" pitchFamily="34" charset="0"/>
              </a:rPr>
              <a:t> efforts to persuade the private sector to support localisation and local supplier development </a:t>
            </a:r>
          </a:p>
        </p:txBody>
      </p:sp>
      <p:grpSp>
        <p:nvGrpSpPr>
          <p:cNvPr id="41" name="Group 40"/>
          <p:cNvGrpSpPr/>
          <p:nvPr/>
        </p:nvGrpSpPr>
        <p:grpSpPr>
          <a:xfrm>
            <a:off x="1672612" y="2977895"/>
            <a:ext cx="6944915" cy="991926"/>
            <a:chOff x="2209800" y="2895600"/>
            <a:chExt cx="5486400" cy="609600"/>
          </a:xfrm>
          <a:solidFill>
            <a:schemeClr val="accent1">
              <a:lumMod val="40000"/>
              <a:lumOff val="60000"/>
            </a:schemeClr>
          </a:solidFill>
          <a:scene3d>
            <a:camera prst="orthographicFront">
              <a:rot lat="0" lon="0" rev="0"/>
            </a:camera>
            <a:lightRig rig="balanced" dir="t">
              <a:rot lat="0" lon="0" rev="8700000"/>
            </a:lightRig>
          </a:scene3d>
        </p:grpSpPr>
        <p:sp>
          <p:nvSpPr>
            <p:cNvPr id="42" name="Rectangle 41"/>
            <p:cNvSpPr/>
            <p:nvPr/>
          </p:nvSpPr>
          <p:spPr>
            <a:xfrm>
              <a:off x="2209800" y="2895600"/>
              <a:ext cx="5486400" cy="609600"/>
            </a:xfrm>
            <a:prstGeom prst="rect">
              <a:avLst/>
            </a:prstGeom>
            <a:grpFill/>
            <a:ln w="12700">
              <a:no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TextBox 42"/>
            <p:cNvSpPr txBox="1"/>
            <p:nvPr/>
          </p:nvSpPr>
          <p:spPr>
            <a:xfrm>
              <a:off x="2343997" y="2966897"/>
              <a:ext cx="5334000" cy="510699"/>
            </a:xfrm>
            <a:prstGeom prst="rect">
              <a:avLst/>
            </a:prstGeom>
            <a:grpFill/>
            <a:ln>
              <a:noFill/>
            </a:ln>
            <a:effectLst/>
            <a:sp3d>
              <a:bevelT w="190500" h="38100"/>
            </a:sp3d>
          </p:spPr>
          <p:txBody>
            <a:bodyPr wrap="square" rtlCol="0">
              <a:spAutoFit/>
            </a:bodyPr>
            <a:lstStyle/>
            <a:p>
              <a:pPr>
                <a:spcBef>
                  <a:spcPts val="900"/>
                </a:spcBef>
              </a:pPr>
              <a:r>
                <a:rPr lang="en-US" altLang="en-US" sz="1600" b="1" dirty="0">
                  <a:latin typeface="Calibri" panose="020F0502020204030204" pitchFamily="34" charset="0"/>
                </a:rPr>
                <a:t>Much stronger ongoing focus on labour intensity </a:t>
              </a:r>
              <a:r>
                <a:rPr lang="en-US" altLang="en-US" sz="1600" dirty="0">
                  <a:latin typeface="Calibri" panose="020F0502020204030204" pitchFamily="34" charset="0"/>
                </a:rPr>
                <a:t>across the value chains that link the primary and secondary sectors of the economy – </a:t>
              </a:r>
              <a:r>
                <a:rPr lang="en-GB" altLang="en-US" sz="1600" dirty="0">
                  <a:latin typeface="Calibri" panose="020F0502020204030204" pitchFamily="34" charset="0"/>
                </a:rPr>
                <a:t>CTLF</a:t>
              </a:r>
              <a:r>
                <a:rPr lang="en-US" altLang="en-US" sz="1600" dirty="0">
                  <a:latin typeface="Calibri" panose="020F0502020204030204" pitchFamily="34" charset="0"/>
                </a:rPr>
                <a:t>; Agro-processing; component manufacturing and so forth</a:t>
              </a:r>
              <a:endParaRPr lang="en-ZA" altLang="en-US" sz="1600" dirty="0">
                <a:latin typeface="Calibri" panose="020F0502020204030204" pitchFamily="34" charset="0"/>
              </a:endParaRPr>
            </a:p>
          </p:txBody>
        </p:sp>
      </p:grpSp>
      <p:sp>
        <p:nvSpPr>
          <p:cNvPr id="44" name="Rectangle 43"/>
          <p:cNvSpPr/>
          <p:nvPr/>
        </p:nvSpPr>
        <p:spPr>
          <a:xfrm>
            <a:off x="1672612" y="4190304"/>
            <a:ext cx="6921873" cy="951246"/>
          </a:xfrm>
          <a:prstGeom prst="rect">
            <a:avLst/>
          </a:prstGeom>
          <a:solidFill>
            <a:schemeClr val="accent2">
              <a:lumMod val="60000"/>
              <a:lumOff val="40000"/>
            </a:schemeClr>
          </a:soli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5" name="TextBox 44"/>
          <p:cNvSpPr txBox="1"/>
          <p:nvPr/>
        </p:nvSpPr>
        <p:spPr>
          <a:xfrm>
            <a:off x="1863465" y="4303951"/>
            <a:ext cx="6754062" cy="830997"/>
          </a:xfrm>
          <a:prstGeom prst="rect">
            <a:avLst/>
          </a:prstGeom>
          <a:noFill/>
          <a:ln>
            <a:noFill/>
          </a:ln>
          <a:effectLst/>
          <a:scene3d>
            <a:camera prst="orthographicFront">
              <a:rot lat="0" lon="0" rev="0"/>
            </a:camera>
            <a:lightRig rig="balanced" dir="t">
              <a:rot lat="0" lon="0" rev="8700000"/>
            </a:lightRig>
          </a:scene3d>
          <a:sp3d>
            <a:bevelT w="190500" h="38100"/>
          </a:sp3d>
        </p:spPr>
        <p:txBody>
          <a:bodyPr wrap="square" rtlCol="0">
            <a:spAutoFit/>
            <a:sp3d/>
          </a:bodyPr>
          <a:lstStyle>
            <a:defPPr>
              <a:defRPr lang="en-US"/>
            </a:defPPr>
            <a:lvl1pPr>
              <a:spcBef>
                <a:spcPts val="900"/>
              </a:spcBef>
              <a:defRPr sz="1400" b="1">
                <a:solidFill>
                  <a:schemeClr val="bg1"/>
                </a:solidFill>
                <a:latin typeface="Calibri" panose="020F0502020204030204" pitchFamily="34" charset="0"/>
              </a:defRPr>
            </a:lvl1pPr>
          </a:lstStyle>
          <a:p>
            <a:pPr>
              <a:spcBef>
                <a:spcPts val="600"/>
              </a:spcBef>
            </a:pPr>
            <a:r>
              <a:rPr lang="en-ZA" altLang="en-US" sz="1600" dirty="0">
                <a:solidFill>
                  <a:schemeClr val="tx1"/>
                </a:solidFill>
              </a:rPr>
              <a:t>A stepped-up export effort - </a:t>
            </a:r>
            <a:r>
              <a:rPr lang="en-ZA" altLang="en-US" sz="1600" b="0" dirty="0">
                <a:solidFill>
                  <a:schemeClr val="tx1"/>
                </a:solidFill>
              </a:rPr>
              <a:t>with a focus on key existing exporters, emerging export-ready firms and strong support for new black-owned industrial export entrants</a:t>
            </a:r>
          </a:p>
        </p:txBody>
      </p:sp>
      <p:grpSp>
        <p:nvGrpSpPr>
          <p:cNvPr id="46" name="Group 45"/>
          <p:cNvGrpSpPr/>
          <p:nvPr/>
        </p:nvGrpSpPr>
        <p:grpSpPr>
          <a:xfrm>
            <a:off x="1649816" y="5357607"/>
            <a:ext cx="6967711" cy="948543"/>
            <a:chOff x="2209800" y="4267200"/>
            <a:chExt cx="5486400" cy="614895"/>
          </a:xfrm>
          <a:solidFill>
            <a:schemeClr val="accent6">
              <a:lumMod val="60000"/>
              <a:lumOff val="40000"/>
            </a:schemeClr>
          </a:solidFill>
          <a:scene3d>
            <a:camera prst="orthographicFront">
              <a:rot lat="0" lon="0" rev="0"/>
            </a:camera>
            <a:lightRig rig="balanced" dir="t">
              <a:rot lat="0" lon="0" rev="8700000"/>
            </a:lightRig>
          </a:scene3d>
        </p:grpSpPr>
        <p:sp>
          <p:nvSpPr>
            <p:cNvPr id="47" name="Rectangle 46"/>
            <p:cNvSpPr/>
            <p:nvPr/>
          </p:nvSpPr>
          <p:spPr>
            <a:xfrm>
              <a:off x="2209800" y="4267200"/>
              <a:ext cx="5486400" cy="609600"/>
            </a:xfrm>
            <a:prstGeom prst="rect">
              <a:avLst/>
            </a:prstGeom>
            <a:grpFill/>
            <a:ln w="12700">
              <a:no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8" name="TextBox 47"/>
            <p:cNvSpPr txBox="1"/>
            <p:nvPr/>
          </p:nvSpPr>
          <p:spPr>
            <a:xfrm>
              <a:off x="2362200" y="4343400"/>
              <a:ext cx="5225211" cy="538695"/>
            </a:xfrm>
            <a:prstGeom prst="rect">
              <a:avLst/>
            </a:prstGeom>
            <a:grpFill/>
            <a:ln>
              <a:noFill/>
            </a:ln>
            <a:effectLst>
              <a:outerShdw blurRad="44450" dist="27940" dir="5400000" algn="ctr">
                <a:srgbClr val="000000">
                  <a:alpha val="32000"/>
                </a:srgbClr>
              </a:outerShdw>
            </a:effectLst>
            <a:sp3d>
              <a:bevelT w="190500" h="38100"/>
            </a:sp3d>
          </p:spPr>
          <p:txBody>
            <a:bodyPr wrap="square" rtlCol="0">
              <a:spAutoFit/>
            </a:bodyPr>
            <a:lstStyle>
              <a:defPPr>
                <a:defRPr lang="en-US"/>
              </a:defPPr>
              <a:lvl1pPr>
                <a:spcBef>
                  <a:spcPts val="900"/>
                </a:spcBef>
                <a:defRPr sz="1400" b="1">
                  <a:solidFill>
                    <a:schemeClr val="bg1"/>
                  </a:solidFill>
                  <a:latin typeface="Calibri" panose="020F0502020204030204" pitchFamily="34" charset="0"/>
                </a:defRPr>
              </a:lvl1pPr>
            </a:lstStyle>
            <a:p>
              <a:pPr>
                <a:spcBef>
                  <a:spcPts val="600"/>
                </a:spcBef>
              </a:pPr>
              <a:r>
                <a:rPr lang="en-US" altLang="en-US" sz="1600" dirty="0">
                  <a:solidFill>
                    <a:schemeClr val="tx1"/>
                  </a:solidFill>
                </a:rPr>
                <a:t>The national </a:t>
              </a:r>
              <a:r>
                <a:rPr lang="en-US" altLang="en-US" sz="1600" i="1" dirty="0">
                  <a:solidFill>
                    <a:schemeClr val="tx1"/>
                  </a:solidFill>
                </a:rPr>
                <a:t>Buy Back SA </a:t>
              </a:r>
              <a:r>
                <a:rPr lang="en-US" altLang="en-US" sz="1600" dirty="0">
                  <a:solidFill>
                    <a:schemeClr val="tx1"/>
                  </a:solidFill>
                </a:rPr>
                <a:t>Campaign </a:t>
              </a:r>
              <a:r>
                <a:rPr lang="en-US" altLang="en-US" sz="1600" b="0" dirty="0">
                  <a:solidFill>
                    <a:schemeClr val="tx1"/>
                  </a:solidFill>
                </a:rPr>
                <a:t>will be energetically implemented, with the full support of the public sector, led by </a:t>
              </a:r>
              <a:r>
                <a:rPr lang="en-US" altLang="en-US" sz="1600" b="0" i="1" dirty="0">
                  <a:solidFill>
                    <a:schemeClr val="tx1"/>
                  </a:solidFill>
                </a:rPr>
                <a:t>Proudly SA</a:t>
              </a:r>
              <a:r>
                <a:rPr lang="en-US" altLang="en-US" sz="1600" b="0" dirty="0">
                  <a:solidFill>
                    <a:schemeClr val="tx1"/>
                  </a:solidFill>
                </a:rPr>
                <a:t>, the SOCs and the private sector</a:t>
              </a:r>
            </a:p>
          </p:txBody>
        </p:sp>
      </p:grpSp>
      <p:sp>
        <p:nvSpPr>
          <p:cNvPr id="38" name="Title 1">
            <a:extLst/>
          </p:cNvPr>
          <p:cNvSpPr>
            <a:spLocks noGrp="1"/>
          </p:cNvSpPr>
          <p:nvPr>
            <p:ph type="title"/>
          </p:nvPr>
        </p:nvSpPr>
        <p:spPr>
          <a:xfrm>
            <a:off x="624773" y="754955"/>
            <a:ext cx="4649191" cy="705737"/>
          </a:xfrm>
        </p:spPr>
        <p:txBody>
          <a:bodyPr>
            <a:normAutofit/>
          </a:bodyPr>
          <a:lstStyle/>
          <a:p>
            <a:pPr>
              <a:lnSpc>
                <a:spcPct val="120000"/>
              </a:lnSpc>
            </a:pPr>
            <a:r>
              <a:rPr lang="en-US" sz="2600" dirty="0">
                <a:latin typeface="Calibri" panose="020F0502020204030204" pitchFamily="34" charset="0"/>
              </a:rPr>
              <a:t>IPAP key themes for 2017/18</a:t>
            </a:r>
          </a:p>
        </p:txBody>
      </p:sp>
      <p:pic>
        <p:nvPicPr>
          <p:cNvPr id="49" name="Picture 48" descr="A picture containing indoor&#10;&#10;Description generated with high confidence"/>
          <p:cNvPicPr>
            <a:picLocks noChangeAspect="1"/>
          </p:cNvPicPr>
          <p:nvPr/>
        </p:nvPicPr>
        <p:blipFill>
          <a:blip r:embed="rId2"/>
          <a:stretch>
            <a:fillRect/>
          </a:stretch>
        </p:blipFill>
        <p:spPr>
          <a:xfrm>
            <a:off x="5443849" y="693122"/>
            <a:ext cx="3075709" cy="818754"/>
          </a:xfrm>
          <a:prstGeom prst="rect">
            <a:avLst/>
          </a:prstGeom>
        </p:spPr>
      </p:pic>
    </p:spTree>
    <p:extLst>
      <p:ext uri="{BB962C8B-B14F-4D97-AF65-F5344CB8AC3E}">
        <p14:creationId xmlns:p14="http://schemas.microsoft.com/office/powerpoint/2010/main" xmlns="" val="2970605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fill="hold"/>
                                        <p:tgtEl>
                                          <p:spTgt spid="35"/>
                                        </p:tgtEl>
                                        <p:attrNameLst>
                                          <p:attrName>ppt_x</p:attrName>
                                        </p:attrNameLst>
                                      </p:cBhvr>
                                      <p:tavLst>
                                        <p:tav tm="0">
                                          <p:val>
                                            <p:strVal val="#ppt_x"/>
                                          </p:val>
                                        </p:tav>
                                        <p:tav tm="100000">
                                          <p:val>
                                            <p:strVal val="#ppt_x"/>
                                          </p:val>
                                        </p:tav>
                                      </p:tavLst>
                                    </p:anim>
                                    <p:anim calcmode="lin" valueType="num">
                                      <p:cBhvr additive="base">
                                        <p:cTn id="8" dur="500" fill="hold"/>
                                        <p:tgtEl>
                                          <p:spTgt spid="3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ppt_x"/>
                                          </p:val>
                                        </p:tav>
                                        <p:tav tm="100000">
                                          <p:val>
                                            <p:strVal val="#ppt_x"/>
                                          </p:val>
                                        </p:tav>
                                      </p:tavLst>
                                    </p:anim>
                                    <p:anim calcmode="lin" valueType="num">
                                      <p:cBhvr additive="base">
                                        <p:cTn id="12" dur="500" fill="hold"/>
                                        <p:tgtEl>
                                          <p:spTgt spid="3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0"/>
                                        </p:tgtEl>
                                        <p:attrNameLst>
                                          <p:attrName>style.visibility</p:attrName>
                                        </p:attrNameLst>
                                      </p:cBhvr>
                                      <p:to>
                                        <p:strVal val="visible"/>
                                      </p:to>
                                    </p:set>
                                    <p:anim calcmode="lin" valueType="num">
                                      <p:cBhvr additive="base">
                                        <p:cTn id="15" dur="500" fill="hold"/>
                                        <p:tgtEl>
                                          <p:spTgt spid="40"/>
                                        </p:tgtEl>
                                        <p:attrNameLst>
                                          <p:attrName>ppt_x</p:attrName>
                                        </p:attrNameLst>
                                      </p:cBhvr>
                                      <p:tavLst>
                                        <p:tav tm="0">
                                          <p:val>
                                            <p:strVal val="#ppt_x"/>
                                          </p:val>
                                        </p:tav>
                                        <p:tav tm="100000">
                                          <p:val>
                                            <p:strVal val="#ppt_x"/>
                                          </p:val>
                                        </p:tav>
                                      </p:tavLst>
                                    </p:anim>
                                    <p:anim calcmode="lin" valueType="num">
                                      <p:cBhvr additive="base">
                                        <p:cTn id="16"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26"/>
                                        </p:tgtEl>
                                        <p:attrNameLst>
                                          <p:attrName>style.visibility</p:attrName>
                                        </p:attrNameLst>
                                      </p:cBhvr>
                                      <p:to>
                                        <p:strVal val="visible"/>
                                      </p:to>
                                    </p:set>
                                    <p:anim calcmode="lin" valueType="num">
                                      <p:cBhvr additive="base">
                                        <p:cTn id="21" dur="500" fill="hold"/>
                                        <p:tgtEl>
                                          <p:spTgt spid="26"/>
                                        </p:tgtEl>
                                        <p:attrNameLst>
                                          <p:attrName>ppt_x</p:attrName>
                                        </p:attrNameLst>
                                      </p:cBhvr>
                                      <p:tavLst>
                                        <p:tav tm="0">
                                          <p:val>
                                            <p:strVal val="#ppt_x"/>
                                          </p:val>
                                        </p:tav>
                                        <p:tav tm="100000">
                                          <p:val>
                                            <p:strVal val="#ppt_x"/>
                                          </p:val>
                                        </p:tav>
                                      </p:tavLst>
                                    </p:anim>
                                    <p:anim calcmode="lin" valueType="num">
                                      <p:cBhvr additive="base">
                                        <p:cTn id="22" dur="500" fill="hold"/>
                                        <p:tgtEl>
                                          <p:spTgt spid="26"/>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41"/>
                                        </p:tgtEl>
                                        <p:attrNameLst>
                                          <p:attrName>style.visibility</p:attrName>
                                        </p:attrNameLst>
                                      </p:cBhvr>
                                      <p:to>
                                        <p:strVal val="visible"/>
                                      </p:to>
                                    </p:set>
                                    <p:anim calcmode="lin" valueType="num">
                                      <p:cBhvr additive="base">
                                        <p:cTn id="25" dur="500" fill="hold"/>
                                        <p:tgtEl>
                                          <p:spTgt spid="41"/>
                                        </p:tgtEl>
                                        <p:attrNameLst>
                                          <p:attrName>ppt_x</p:attrName>
                                        </p:attrNameLst>
                                      </p:cBhvr>
                                      <p:tavLst>
                                        <p:tav tm="0">
                                          <p:val>
                                            <p:strVal val="#ppt_x"/>
                                          </p:val>
                                        </p:tav>
                                        <p:tav tm="100000">
                                          <p:val>
                                            <p:strVal val="#ppt_x"/>
                                          </p:val>
                                        </p:tav>
                                      </p:tavLst>
                                    </p:anim>
                                    <p:anim calcmode="lin" valueType="num">
                                      <p:cBhvr additive="base">
                                        <p:cTn id="26"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additive="base">
                                        <p:cTn id="31" dur="500" fill="hold"/>
                                        <p:tgtEl>
                                          <p:spTgt spid="29"/>
                                        </p:tgtEl>
                                        <p:attrNameLst>
                                          <p:attrName>ppt_x</p:attrName>
                                        </p:attrNameLst>
                                      </p:cBhvr>
                                      <p:tavLst>
                                        <p:tav tm="0">
                                          <p:val>
                                            <p:strVal val="#ppt_x"/>
                                          </p:val>
                                        </p:tav>
                                        <p:tav tm="100000">
                                          <p:val>
                                            <p:strVal val="#ppt_x"/>
                                          </p:val>
                                        </p:tav>
                                      </p:tavLst>
                                    </p:anim>
                                    <p:anim calcmode="lin" valueType="num">
                                      <p:cBhvr additive="base">
                                        <p:cTn id="32" dur="500" fill="hold"/>
                                        <p:tgtEl>
                                          <p:spTgt spid="29"/>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ppt_x"/>
                                          </p:val>
                                        </p:tav>
                                        <p:tav tm="100000">
                                          <p:val>
                                            <p:strVal val="#ppt_x"/>
                                          </p:val>
                                        </p:tav>
                                      </p:tavLst>
                                    </p:anim>
                                    <p:anim calcmode="lin" valueType="num">
                                      <p:cBhvr additive="base">
                                        <p:cTn id="36" dur="500" fill="hold"/>
                                        <p:tgtEl>
                                          <p:spTgt spid="44"/>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ppt_x"/>
                                          </p:val>
                                        </p:tav>
                                        <p:tav tm="100000">
                                          <p:val>
                                            <p:strVal val="#ppt_x"/>
                                          </p:val>
                                        </p:tav>
                                      </p:tavLst>
                                    </p:anim>
                                    <p:anim calcmode="lin" valueType="num">
                                      <p:cBhvr additive="base">
                                        <p:cTn id="40"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additive="base">
                                        <p:cTn id="45" dur="500" fill="hold"/>
                                        <p:tgtEl>
                                          <p:spTgt spid="32"/>
                                        </p:tgtEl>
                                        <p:attrNameLst>
                                          <p:attrName>ppt_x</p:attrName>
                                        </p:attrNameLst>
                                      </p:cBhvr>
                                      <p:tavLst>
                                        <p:tav tm="0">
                                          <p:val>
                                            <p:strVal val="#ppt_x"/>
                                          </p:val>
                                        </p:tav>
                                        <p:tav tm="100000">
                                          <p:val>
                                            <p:strVal val="#ppt_x"/>
                                          </p:val>
                                        </p:tav>
                                      </p:tavLst>
                                    </p:anim>
                                    <p:anim calcmode="lin" valueType="num">
                                      <p:cBhvr additive="base">
                                        <p:cTn id="46" dur="500" fill="hold"/>
                                        <p:tgtEl>
                                          <p:spTgt spid="32"/>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additive="base">
                                        <p:cTn id="49" dur="500" fill="hold"/>
                                        <p:tgtEl>
                                          <p:spTgt spid="46"/>
                                        </p:tgtEl>
                                        <p:attrNameLst>
                                          <p:attrName>ppt_x</p:attrName>
                                        </p:attrNameLst>
                                      </p:cBhvr>
                                      <p:tavLst>
                                        <p:tav tm="0">
                                          <p:val>
                                            <p:strVal val="#ppt_x"/>
                                          </p:val>
                                        </p:tav>
                                        <p:tav tm="100000">
                                          <p:val>
                                            <p:strVal val="#ppt_x"/>
                                          </p:val>
                                        </p:tav>
                                      </p:tavLst>
                                    </p:anim>
                                    <p:anim calcmode="lin" valueType="num">
                                      <p:cBhvr additive="base">
                                        <p:cTn id="50"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p:bldP spid="44" grpId="0" animBg="1"/>
      <p:bldP spid="4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D22F896-40B5-4ADD-8801-0D06FADFA095}" type="slidenum">
              <a:rPr lang="en-US" smtClean="0"/>
              <a:pPr/>
              <a:t>29</a:t>
            </a:fld>
            <a:endParaRPr lang="en-US" dirty="0"/>
          </a:p>
        </p:txBody>
      </p:sp>
      <p:grpSp>
        <p:nvGrpSpPr>
          <p:cNvPr id="38" name="Group 37"/>
          <p:cNvGrpSpPr/>
          <p:nvPr/>
        </p:nvGrpSpPr>
        <p:grpSpPr>
          <a:xfrm>
            <a:off x="528047" y="2925474"/>
            <a:ext cx="977328" cy="923936"/>
            <a:chOff x="1295400" y="2866506"/>
            <a:chExt cx="762000" cy="576219"/>
          </a:xfrm>
          <a:solidFill>
            <a:schemeClr val="accent1">
              <a:lumMod val="40000"/>
              <a:lumOff val="60000"/>
            </a:schemeClr>
          </a:solidFill>
        </p:grpSpPr>
        <p:sp>
          <p:nvSpPr>
            <p:cNvPr id="49" name="Rounded Rectangle 4"/>
            <p:cNvSpPr/>
            <p:nvPr/>
          </p:nvSpPr>
          <p:spPr>
            <a:xfrm>
              <a:off x="1295400" y="2866506"/>
              <a:ext cx="762000" cy="576219"/>
            </a:xfrm>
            <a:prstGeom prst="roundRect">
              <a:avLst/>
            </a:prstGeom>
            <a:gr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50" name="TextBox 49"/>
            <p:cNvSpPr txBox="1"/>
            <p:nvPr/>
          </p:nvSpPr>
          <p:spPr>
            <a:xfrm>
              <a:off x="1482057" y="2932808"/>
              <a:ext cx="383946" cy="403089"/>
            </a:xfrm>
            <a:prstGeom prst="rect">
              <a:avLst/>
            </a:prstGeom>
            <a:grpFill/>
          </p:spPr>
          <p:txBody>
            <a:bodyPr wrap="none" rtlCol="0">
              <a:spAutoFit/>
            </a:bodyPr>
            <a:lstStyle/>
            <a:p>
              <a:r>
                <a:rPr lang="en-US" sz="3600" dirty="0">
                  <a:latin typeface="Arial Black" pitchFamily="34" charset="0"/>
                </a:rPr>
                <a:t>9</a:t>
              </a:r>
            </a:p>
          </p:txBody>
        </p:sp>
      </p:grpSp>
      <p:grpSp>
        <p:nvGrpSpPr>
          <p:cNvPr id="51" name="Group 50"/>
          <p:cNvGrpSpPr/>
          <p:nvPr/>
        </p:nvGrpSpPr>
        <p:grpSpPr>
          <a:xfrm>
            <a:off x="544294" y="4027055"/>
            <a:ext cx="977328" cy="1077174"/>
            <a:chOff x="1308068" y="3532027"/>
            <a:chExt cx="762000" cy="660395"/>
          </a:xfrm>
        </p:grpSpPr>
        <p:sp>
          <p:nvSpPr>
            <p:cNvPr id="52" name="Rounded Rectangle 6"/>
            <p:cNvSpPr/>
            <p:nvPr/>
          </p:nvSpPr>
          <p:spPr>
            <a:xfrm>
              <a:off x="1308068" y="3532027"/>
              <a:ext cx="762000" cy="660395"/>
            </a:xfrm>
            <a:prstGeom prst="roundRect">
              <a:avLst/>
            </a:prstGeom>
            <a:solidFill>
              <a:schemeClr val="accent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solidFill>
                  <a:schemeClr val="tx1"/>
                </a:solidFill>
              </a:endParaRPr>
            </a:p>
          </p:txBody>
        </p:sp>
        <p:sp>
          <p:nvSpPr>
            <p:cNvPr id="53" name="TextBox 52"/>
            <p:cNvSpPr txBox="1"/>
            <p:nvPr/>
          </p:nvSpPr>
          <p:spPr>
            <a:xfrm>
              <a:off x="1366410" y="3654795"/>
              <a:ext cx="623912" cy="420328"/>
            </a:xfrm>
            <a:prstGeom prst="rect">
              <a:avLst/>
            </a:prstGeom>
            <a:noFill/>
          </p:spPr>
          <p:txBody>
            <a:bodyPr wrap="none" rtlCol="0">
              <a:spAutoFit/>
            </a:bodyPr>
            <a:lstStyle/>
            <a:p>
              <a:r>
                <a:rPr lang="en-US" sz="3600" dirty="0">
                  <a:latin typeface="Arial Black" pitchFamily="34" charset="0"/>
                </a:rPr>
                <a:t>10</a:t>
              </a:r>
            </a:p>
          </p:txBody>
        </p:sp>
      </p:grpSp>
      <p:grpSp>
        <p:nvGrpSpPr>
          <p:cNvPr id="54" name="Group 53"/>
          <p:cNvGrpSpPr/>
          <p:nvPr/>
        </p:nvGrpSpPr>
        <p:grpSpPr>
          <a:xfrm>
            <a:off x="532408" y="5265145"/>
            <a:ext cx="977328" cy="978646"/>
            <a:chOff x="1295400" y="4267200"/>
            <a:chExt cx="762000" cy="609600"/>
          </a:xfrm>
        </p:grpSpPr>
        <p:sp>
          <p:nvSpPr>
            <p:cNvPr id="55" name="Rounded Rectangle 12"/>
            <p:cNvSpPr/>
            <p:nvPr/>
          </p:nvSpPr>
          <p:spPr>
            <a:xfrm>
              <a:off x="1295400" y="4267200"/>
              <a:ext cx="762000" cy="609600"/>
            </a:xfrm>
            <a:prstGeom prst="roundRect">
              <a:avLst/>
            </a:prstGeom>
            <a:solidFill>
              <a:schemeClr val="accent6">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solidFill>
                  <a:schemeClr val="tx1"/>
                </a:solidFill>
              </a:endParaRPr>
            </a:p>
          </p:txBody>
        </p:sp>
        <p:sp>
          <p:nvSpPr>
            <p:cNvPr id="56" name="TextBox 55"/>
            <p:cNvSpPr txBox="1"/>
            <p:nvPr/>
          </p:nvSpPr>
          <p:spPr>
            <a:xfrm>
              <a:off x="1358210" y="4383899"/>
              <a:ext cx="623912" cy="425187"/>
            </a:xfrm>
            <a:prstGeom prst="rect">
              <a:avLst/>
            </a:prstGeom>
            <a:noFill/>
          </p:spPr>
          <p:txBody>
            <a:bodyPr wrap="none" rtlCol="0">
              <a:spAutoFit/>
            </a:bodyPr>
            <a:lstStyle/>
            <a:p>
              <a:r>
                <a:rPr lang="en-US" sz="3600" dirty="0">
                  <a:latin typeface="Arial Black" pitchFamily="34" charset="0"/>
                </a:rPr>
                <a:t>11</a:t>
              </a:r>
            </a:p>
          </p:txBody>
        </p:sp>
      </p:grpSp>
      <p:grpSp>
        <p:nvGrpSpPr>
          <p:cNvPr id="57" name="Group 56"/>
          <p:cNvGrpSpPr/>
          <p:nvPr/>
        </p:nvGrpSpPr>
        <p:grpSpPr>
          <a:xfrm>
            <a:off x="528047" y="1914256"/>
            <a:ext cx="977328" cy="842783"/>
            <a:chOff x="1295400" y="2209800"/>
            <a:chExt cx="762000" cy="609600"/>
          </a:xfrm>
        </p:grpSpPr>
        <p:sp>
          <p:nvSpPr>
            <p:cNvPr id="58" name="Rounded Rectangle 2"/>
            <p:cNvSpPr/>
            <p:nvPr/>
          </p:nvSpPr>
          <p:spPr>
            <a:xfrm>
              <a:off x="1295400" y="2209800"/>
              <a:ext cx="762000" cy="609600"/>
            </a:xfrm>
            <a:prstGeom prst="roundRect">
              <a:avLst/>
            </a:prstGeom>
            <a:solidFill>
              <a:schemeClr val="tx1">
                <a:lumMod val="65000"/>
                <a:lumOff val="3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59" name="TextBox 58"/>
            <p:cNvSpPr txBox="1"/>
            <p:nvPr/>
          </p:nvSpPr>
          <p:spPr>
            <a:xfrm>
              <a:off x="1482057" y="2296420"/>
              <a:ext cx="414023" cy="436357"/>
            </a:xfrm>
            <a:prstGeom prst="rect">
              <a:avLst/>
            </a:prstGeom>
            <a:noFill/>
          </p:spPr>
          <p:txBody>
            <a:bodyPr wrap="none" rtlCol="0">
              <a:spAutoFit/>
            </a:bodyPr>
            <a:lstStyle/>
            <a:p>
              <a:r>
                <a:rPr lang="en-US" sz="3600" dirty="0">
                  <a:solidFill>
                    <a:schemeClr val="bg1"/>
                  </a:solidFill>
                  <a:latin typeface="Arial Black" pitchFamily="34" charset="0"/>
                </a:rPr>
                <a:t>8</a:t>
              </a:r>
            </a:p>
          </p:txBody>
        </p:sp>
      </p:grpSp>
      <p:grpSp>
        <p:nvGrpSpPr>
          <p:cNvPr id="60" name="Group 59"/>
          <p:cNvGrpSpPr/>
          <p:nvPr/>
        </p:nvGrpSpPr>
        <p:grpSpPr>
          <a:xfrm>
            <a:off x="1700840" y="1905019"/>
            <a:ext cx="6972105" cy="852018"/>
            <a:chOff x="2209800" y="2203119"/>
            <a:chExt cx="5486400" cy="616281"/>
          </a:xfrm>
          <a:solidFill>
            <a:schemeClr val="tx1">
              <a:lumMod val="65000"/>
              <a:lumOff val="35000"/>
            </a:schemeClr>
          </a:solidFill>
          <a:scene3d>
            <a:camera prst="orthographicFront">
              <a:rot lat="0" lon="0" rev="0"/>
            </a:camera>
            <a:lightRig rig="balanced" dir="t">
              <a:rot lat="0" lon="0" rev="8700000"/>
            </a:lightRig>
          </a:scene3d>
        </p:grpSpPr>
        <p:sp>
          <p:nvSpPr>
            <p:cNvPr id="61" name="Rectangle 60"/>
            <p:cNvSpPr/>
            <p:nvPr/>
          </p:nvSpPr>
          <p:spPr>
            <a:xfrm>
              <a:off x="2209800" y="2209800"/>
              <a:ext cx="5486400" cy="609600"/>
            </a:xfrm>
            <a:prstGeom prst="rect">
              <a:avLst/>
            </a:prstGeom>
            <a:grpFill/>
            <a:ln w="12700">
              <a:no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2362200" y="2203119"/>
              <a:ext cx="5334000" cy="561031"/>
            </a:xfrm>
            <a:prstGeom prst="rect">
              <a:avLst/>
            </a:prstGeom>
            <a:grpFill/>
            <a:ln>
              <a:noFill/>
            </a:ln>
            <a:effectLst>
              <a:outerShdw blurRad="44450" dist="27940" dir="5400000" algn="ctr">
                <a:srgbClr val="000000">
                  <a:alpha val="32000"/>
                </a:srgbClr>
              </a:outerShdw>
            </a:effectLst>
            <a:sp3d>
              <a:bevelT w="190500" h="38100"/>
            </a:sp3d>
          </p:spPr>
          <p:txBody>
            <a:bodyPr wrap="square" rtlCol="0">
              <a:spAutoFit/>
            </a:bodyPr>
            <a:lstStyle/>
            <a:p>
              <a:pPr>
                <a:spcBef>
                  <a:spcPts val="1200"/>
                </a:spcBef>
              </a:pPr>
              <a:r>
                <a:rPr lang="en-ZA" altLang="en-US" sz="1600" dirty="0">
                  <a:solidFill>
                    <a:schemeClr val="bg1"/>
                  </a:solidFill>
                  <a:latin typeface="Calibri" panose="020F0502020204030204" pitchFamily="34" charset="0"/>
                </a:rPr>
                <a:t>Strengthening of ongoing efforts to build a </a:t>
              </a:r>
              <a:r>
                <a:rPr lang="en-ZA" altLang="en-US" sz="1600" b="1" dirty="0">
                  <a:solidFill>
                    <a:schemeClr val="bg1"/>
                  </a:solidFill>
                  <a:latin typeface="Calibri" panose="020F0502020204030204" pitchFamily="34" charset="0"/>
                </a:rPr>
                <a:t>less concentrated, more competitive economic and manufacturing structure </a:t>
              </a:r>
              <a:r>
                <a:rPr lang="en-ZA" altLang="en-US" sz="1600" dirty="0">
                  <a:solidFill>
                    <a:schemeClr val="bg1"/>
                  </a:solidFill>
                  <a:latin typeface="Calibri" panose="020F0502020204030204" pitchFamily="34" charset="0"/>
                </a:rPr>
                <a:t>in which barriers to entry for new entrants are lowered</a:t>
              </a:r>
            </a:p>
          </p:txBody>
        </p:sp>
      </p:grpSp>
      <p:grpSp>
        <p:nvGrpSpPr>
          <p:cNvPr id="63" name="Group 62"/>
          <p:cNvGrpSpPr/>
          <p:nvPr/>
        </p:nvGrpSpPr>
        <p:grpSpPr>
          <a:xfrm>
            <a:off x="1700840" y="2925475"/>
            <a:ext cx="6972105" cy="896230"/>
            <a:chOff x="2209800" y="2895600"/>
            <a:chExt cx="5486400" cy="529846"/>
          </a:xfrm>
          <a:solidFill>
            <a:schemeClr val="accent1">
              <a:lumMod val="40000"/>
              <a:lumOff val="60000"/>
            </a:schemeClr>
          </a:solidFill>
          <a:scene3d>
            <a:camera prst="orthographicFront">
              <a:rot lat="0" lon="0" rev="0"/>
            </a:camera>
            <a:lightRig rig="balanced" dir="t">
              <a:rot lat="0" lon="0" rev="8700000"/>
            </a:lightRig>
          </a:scene3d>
        </p:grpSpPr>
        <p:sp>
          <p:nvSpPr>
            <p:cNvPr id="64" name="Rectangle 63"/>
            <p:cNvSpPr/>
            <p:nvPr/>
          </p:nvSpPr>
          <p:spPr>
            <a:xfrm>
              <a:off x="2209800" y="2895600"/>
              <a:ext cx="5486400" cy="529846"/>
            </a:xfrm>
            <a:prstGeom prst="rect">
              <a:avLst/>
            </a:prstGeom>
            <a:grpFill/>
            <a:ln w="12700">
              <a:no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5" name="TextBox 64"/>
            <p:cNvSpPr txBox="1"/>
            <p:nvPr/>
          </p:nvSpPr>
          <p:spPr>
            <a:xfrm>
              <a:off x="2343997" y="2966897"/>
              <a:ext cx="5334000" cy="364699"/>
            </a:xfrm>
            <a:prstGeom prst="rect">
              <a:avLst/>
            </a:prstGeom>
            <a:grpFill/>
            <a:ln>
              <a:noFill/>
            </a:ln>
            <a:effectLst/>
            <a:sp3d>
              <a:bevelT w="190500" h="38100"/>
            </a:sp3d>
          </p:spPr>
          <p:txBody>
            <a:bodyPr wrap="square" rtlCol="0">
              <a:spAutoFit/>
            </a:bodyPr>
            <a:lstStyle/>
            <a:p>
              <a:pPr>
                <a:spcBef>
                  <a:spcPts val="1200"/>
                </a:spcBef>
              </a:pPr>
              <a:r>
                <a:rPr lang="en-ZA" altLang="en-US" sz="1600" dirty="0">
                  <a:latin typeface="Calibri" panose="020F0502020204030204" pitchFamily="34" charset="0"/>
                </a:rPr>
                <a:t>Building a </a:t>
              </a:r>
              <a:r>
                <a:rPr lang="en-ZA" altLang="en-US" sz="1600" b="1" dirty="0">
                  <a:latin typeface="Calibri" panose="020F0502020204030204" pitchFamily="34" charset="0"/>
                </a:rPr>
                <a:t>stronger system of industrial finance and incentives </a:t>
              </a:r>
              <a:r>
                <a:rPr lang="en-ZA" altLang="en-US" sz="1600" dirty="0">
                  <a:latin typeface="Calibri" panose="020F0502020204030204" pitchFamily="34" charset="0"/>
                </a:rPr>
                <a:t>to support and secure higher levels of investment in the productive sectors of the economy </a:t>
              </a:r>
            </a:p>
          </p:txBody>
        </p:sp>
      </p:grpSp>
      <p:sp>
        <p:nvSpPr>
          <p:cNvPr id="66" name="Rectangle 65"/>
          <p:cNvSpPr/>
          <p:nvPr/>
        </p:nvSpPr>
        <p:spPr>
          <a:xfrm>
            <a:off x="1700840" y="3963310"/>
            <a:ext cx="6972105" cy="1140918"/>
          </a:xfrm>
          <a:prstGeom prst="rect">
            <a:avLst/>
          </a:prstGeom>
          <a:solidFill>
            <a:schemeClr val="accent2">
              <a:lumMod val="60000"/>
              <a:lumOff val="40000"/>
            </a:schemeClr>
          </a:soli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7" name="TextBox 66"/>
          <p:cNvSpPr txBox="1"/>
          <p:nvPr/>
        </p:nvSpPr>
        <p:spPr>
          <a:xfrm>
            <a:off x="1872959" y="3975461"/>
            <a:ext cx="6778435" cy="1077218"/>
          </a:xfrm>
          <a:prstGeom prst="rect">
            <a:avLst/>
          </a:prstGeom>
          <a:grpFill/>
          <a:ln>
            <a:noFill/>
          </a:ln>
          <a:effectLst/>
          <a:sp3d>
            <a:bevelT w="190500" h="38100"/>
          </a:sp3d>
        </p:spPr>
        <p:txBody>
          <a:bodyPr wrap="square" rtlCol="0">
            <a:spAutoFit/>
          </a:bodyPr>
          <a:lstStyle>
            <a:defPPr>
              <a:defRPr lang="en-US"/>
            </a:defPPr>
            <a:lvl1pPr>
              <a:spcBef>
                <a:spcPts val="1200"/>
              </a:spcBef>
              <a:defRPr sz="1600">
                <a:solidFill>
                  <a:schemeClr val="bg1"/>
                </a:solidFill>
                <a:latin typeface="Calibri" panose="020F0502020204030204" pitchFamily="34" charset="0"/>
              </a:defRPr>
            </a:lvl1pPr>
          </a:lstStyle>
          <a:p>
            <a:r>
              <a:rPr lang="en-ZA" altLang="en-US" dirty="0">
                <a:solidFill>
                  <a:schemeClr val="tx1"/>
                </a:solidFill>
              </a:rPr>
              <a:t>Ensuring that the</a:t>
            </a:r>
            <a:r>
              <a:rPr lang="en-GB" altLang="en-US" dirty="0">
                <a:solidFill>
                  <a:schemeClr val="tx1"/>
                </a:solidFill>
              </a:rPr>
              <a:t> foreseeable</a:t>
            </a:r>
            <a:r>
              <a:rPr lang="en-ZA" altLang="en-US" dirty="0">
                <a:solidFill>
                  <a:schemeClr val="tx1"/>
                </a:solidFill>
              </a:rPr>
              <a:t> effect</a:t>
            </a:r>
            <a:r>
              <a:rPr lang="en-GB" altLang="en-US" dirty="0">
                <a:solidFill>
                  <a:schemeClr val="tx1"/>
                </a:solidFill>
              </a:rPr>
              <a:t>s</a:t>
            </a:r>
            <a:r>
              <a:rPr lang="en-ZA" altLang="en-US" dirty="0">
                <a:solidFill>
                  <a:schemeClr val="tx1"/>
                </a:solidFill>
              </a:rPr>
              <a:t> of the </a:t>
            </a:r>
            <a:r>
              <a:rPr lang="en-ZA" altLang="en-US" b="1" dirty="0">
                <a:solidFill>
                  <a:schemeClr val="tx1"/>
                </a:solidFill>
              </a:rPr>
              <a:t>Fourth Industrial Revolution </a:t>
            </a:r>
            <a:r>
              <a:rPr lang="en-ZA" altLang="en-US" dirty="0">
                <a:solidFill>
                  <a:schemeClr val="tx1"/>
                </a:solidFill>
              </a:rPr>
              <a:t>and</a:t>
            </a:r>
            <a:r>
              <a:rPr lang="en-GB" altLang="en-US" dirty="0">
                <a:solidFill>
                  <a:schemeClr val="tx1"/>
                </a:solidFill>
              </a:rPr>
              <a:t> emergent</a:t>
            </a:r>
            <a:r>
              <a:rPr lang="en-ZA" altLang="en-US" dirty="0">
                <a:solidFill>
                  <a:schemeClr val="tx1"/>
                </a:solidFill>
              </a:rPr>
              <a:t> disruptive technologies </a:t>
            </a:r>
            <a:r>
              <a:rPr lang="en-GB" altLang="en-US" dirty="0">
                <a:solidFill>
                  <a:schemeClr val="tx1"/>
                </a:solidFill>
              </a:rPr>
              <a:t>are</a:t>
            </a:r>
            <a:r>
              <a:rPr lang="en-ZA" altLang="en-US" dirty="0">
                <a:solidFill>
                  <a:schemeClr val="tx1"/>
                </a:solidFill>
              </a:rPr>
              <a:t> understood</a:t>
            </a:r>
            <a:r>
              <a:rPr lang="en-GB" altLang="en-US" dirty="0">
                <a:solidFill>
                  <a:schemeClr val="tx1"/>
                </a:solidFill>
              </a:rPr>
              <a:t>,</a:t>
            </a:r>
            <a:r>
              <a:rPr lang="en-ZA" altLang="en-US" dirty="0">
                <a:solidFill>
                  <a:schemeClr val="tx1"/>
                </a:solidFill>
              </a:rPr>
              <a:t> and adapting SA’s productive and services sectors to meet the challenge</a:t>
            </a:r>
            <a:r>
              <a:rPr lang="en-GB" altLang="en-US" dirty="0">
                <a:solidFill>
                  <a:schemeClr val="tx1"/>
                </a:solidFill>
              </a:rPr>
              <a:t>s,</a:t>
            </a:r>
            <a:r>
              <a:rPr lang="en-ZA" altLang="en-US" dirty="0">
                <a:solidFill>
                  <a:schemeClr val="tx1"/>
                </a:solidFill>
              </a:rPr>
              <a:t> including those relating to employment displacement</a:t>
            </a:r>
          </a:p>
        </p:txBody>
      </p:sp>
      <p:grpSp>
        <p:nvGrpSpPr>
          <p:cNvPr id="68" name="Group 67"/>
          <p:cNvGrpSpPr/>
          <p:nvPr/>
        </p:nvGrpSpPr>
        <p:grpSpPr>
          <a:xfrm>
            <a:off x="1677493" y="5265145"/>
            <a:ext cx="6972105" cy="998821"/>
            <a:chOff x="2209800" y="4267200"/>
            <a:chExt cx="5486400" cy="622868"/>
          </a:xfrm>
          <a:solidFill>
            <a:schemeClr val="accent6">
              <a:lumMod val="60000"/>
              <a:lumOff val="40000"/>
            </a:schemeClr>
          </a:solidFill>
          <a:scene3d>
            <a:camera prst="orthographicFront">
              <a:rot lat="0" lon="0" rev="0"/>
            </a:camera>
            <a:lightRig rig="balanced" dir="t">
              <a:rot lat="0" lon="0" rev="8700000"/>
            </a:lightRig>
          </a:scene3d>
        </p:grpSpPr>
        <p:sp>
          <p:nvSpPr>
            <p:cNvPr id="69" name="Rectangle 68"/>
            <p:cNvSpPr/>
            <p:nvPr/>
          </p:nvSpPr>
          <p:spPr>
            <a:xfrm>
              <a:off x="2209800" y="4267200"/>
              <a:ext cx="5486400" cy="609600"/>
            </a:xfrm>
            <a:prstGeom prst="rect">
              <a:avLst/>
            </a:prstGeom>
            <a:grpFill/>
            <a:ln w="12700">
              <a:no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0" name="TextBox 69"/>
            <p:cNvSpPr txBox="1"/>
            <p:nvPr/>
          </p:nvSpPr>
          <p:spPr>
            <a:xfrm>
              <a:off x="2362200" y="4343400"/>
              <a:ext cx="5225211" cy="546668"/>
            </a:xfrm>
            <a:prstGeom prst="rect">
              <a:avLst/>
            </a:prstGeom>
            <a:grpFill/>
            <a:ln>
              <a:noFill/>
            </a:ln>
            <a:effectLst/>
            <a:sp3d>
              <a:bevelT w="190500" h="38100"/>
            </a:sp3d>
          </p:spPr>
          <p:txBody>
            <a:bodyPr wrap="square" rtlCol="0">
              <a:spAutoFit/>
            </a:bodyPr>
            <a:lstStyle>
              <a:defPPr>
                <a:defRPr lang="en-US"/>
              </a:defPPr>
              <a:lvl1pPr>
                <a:spcBef>
                  <a:spcPts val="900"/>
                </a:spcBef>
                <a:defRPr sz="1400" b="1">
                  <a:solidFill>
                    <a:schemeClr val="bg1"/>
                  </a:solidFill>
                  <a:latin typeface="Calibri" panose="020F0502020204030204" pitchFamily="34" charset="0"/>
                </a:defRPr>
              </a:lvl1pPr>
            </a:lstStyle>
            <a:p>
              <a:r>
                <a:rPr lang="en-ZA" altLang="en-US" sz="1600" dirty="0">
                  <a:solidFill>
                    <a:schemeClr val="tx1"/>
                  </a:solidFill>
                </a:rPr>
                <a:t>Illegal economy: </a:t>
              </a:r>
              <a:r>
                <a:rPr lang="en-ZA" altLang="en-US" sz="1600" b="0" dirty="0">
                  <a:solidFill>
                    <a:schemeClr val="tx1"/>
                  </a:solidFill>
                </a:rPr>
                <a:t>a concerted national effort to lock out illegal and sub-standard imports - led by the security cluster and involving the NRCS and customs</a:t>
              </a:r>
            </a:p>
          </p:txBody>
        </p:sp>
      </p:grpSp>
      <p:sp>
        <p:nvSpPr>
          <p:cNvPr id="30" name="Title 1">
            <a:extLst/>
          </p:cNvPr>
          <p:cNvSpPr>
            <a:spLocks noGrp="1"/>
          </p:cNvSpPr>
          <p:nvPr>
            <p:ph type="title"/>
          </p:nvPr>
        </p:nvSpPr>
        <p:spPr>
          <a:xfrm>
            <a:off x="624773" y="754955"/>
            <a:ext cx="4649191" cy="705737"/>
          </a:xfrm>
        </p:spPr>
        <p:txBody>
          <a:bodyPr>
            <a:normAutofit/>
          </a:bodyPr>
          <a:lstStyle/>
          <a:p>
            <a:pPr>
              <a:lnSpc>
                <a:spcPct val="120000"/>
              </a:lnSpc>
            </a:pPr>
            <a:r>
              <a:rPr lang="en-US" sz="2600" dirty="0">
                <a:latin typeface="Calibri" panose="020F0502020204030204" pitchFamily="34" charset="0"/>
              </a:rPr>
              <a:t>IPAP key themes for 2017/18</a:t>
            </a:r>
          </a:p>
        </p:txBody>
      </p:sp>
      <p:pic>
        <p:nvPicPr>
          <p:cNvPr id="31" name="Picture 30" descr="A picture containing indoor&#10;&#10;Description generated with high confidence"/>
          <p:cNvPicPr>
            <a:picLocks noChangeAspect="1"/>
          </p:cNvPicPr>
          <p:nvPr/>
        </p:nvPicPr>
        <p:blipFill>
          <a:blip r:embed="rId2"/>
          <a:stretch>
            <a:fillRect/>
          </a:stretch>
        </p:blipFill>
        <p:spPr>
          <a:xfrm>
            <a:off x="5443849" y="693122"/>
            <a:ext cx="3075709" cy="818754"/>
          </a:xfrm>
          <a:prstGeom prst="rect">
            <a:avLst/>
          </a:prstGeom>
        </p:spPr>
      </p:pic>
    </p:spTree>
    <p:extLst>
      <p:ext uri="{BB962C8B-B14F-4D97-AF65-F5344CB8AC3E}">
        <p14:creationId xmlns:p14="http://schemas.microsoft.com/office/powerpoint/2010/main" xmlns="" val="486439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7"/>
                                        </p:tgtEl>
                                        <p:attrNameLst>
                                          <p:attrName>style.visibility</p:attrName>
                                        </p:attrNameLst>
                                      </p:cBhvr>
                                      <p:to>
                                        <p:strVal val="visible"/>
                                      </p:to>
                                    </p:set>
                                    <p:anim calcmode="lin" valueType="num">
                                      <p:cBhvr additive="base">
                                        <p:cTn id="7" dur="500" fill="hold"/>
                                        <p:tgtEl>
                                          <p:spTgt spid="57"/>
                                        </p:tgtEl>
                                        <p:attrNameLst>
                                          <p:attrName>ppt_x</p:attrName>
                                        </p:attrNameLst>
                                      </p:cBhvr>
                                      <p:tavLst>
                                        <p:tav tm="0">
                                          <p:val>
                                            <p:strVal val="#ppt_x"/>
                                          </p:val>
                                        </p:tav>
                                        <p:tav tm="100000">
                                          <p:val>
                                            <p:strVal val="#ppt_x"/>
                                          </p:val>
                                        </p:tav>
                                      </p:tavLst>
                                    </p:anim>
                                    <p:anim calcmode="lin" valueType="num">
                                      <p:cBhvr additive="base">
                                        <p:cTn id="8" dur="500" fill="hold"/>
                                        <p:tgtEl>
                                          <p:spTgt spid="5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500" fill="hold"/>
                                        <p:tgtEl>
                                          <p:spTgt spid="60"/>
                                        </p:tgtEl>
                                        <p:attrNameLst>
                                          <p:attrName>ppt_x</p:attrName>
                                        </p:attrNameLst>
                                      </p:cBhvr>
                                      <p:tavLst>
                                        <p:tav tm="0">
                                          <p:val>
                                            <p:strVal val="#ppt_x"/>
                                          </p:val>
                                        </p:tav>
                                        <p:tav tm="100000">
                                          <p:val>
                                            <p:strVal val="#ppt_x"/>
                                          </p:val>
                                        </p:tav>
                                      </p:tavLst>
                                    </p:anim>
                                    <p:anim calcmode="lin" valueType="num">
                                      <p:cBhvr additive="base">
                                        <p:cTn id="12" dur="500" fill="hold"/>
                                        <p:tgtEl>
                                          <p:spTgt spid="6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additive="base">
                                        <p:cTn id="17" dur="500" fill="hold"/>
                                        <p:tgtEl>
                                          <p:spTgt spid="38"/>
                                        </p:tgtEl>
                                        <p:attrNameLst>
                                          <p:attrName>ppt_x</p:attrName>
                                        </p:attrNameLst>
                                      </p:cBhvr>
                                      <p:tavLst>
                                        <p:tav tm="0">
                                          <p:val>
                                            <p:strVal val="#ppt_x"/>
                                          </p:val>
                                        </p:tav>
                                        <p:tav tm="100000">
                                          <p:val>
                                            <p:strVal val="#ppt_x"/>
                                          </p:val>
                                        </p:tav>
                                      </p:tavLst>
                                    </p:anim>
                                    <p:anim calcmode="lin" valueType="num">
                                      <p:cBhvr additive="base">
                                        <p:cTn id="18" dur="500" fill="hold"/>
                                        <p:tgtEl>
                                          <p:spTgt spid="38"/>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additive="base">
                                        <p:cTn id="21" dur="500" fill="hold"/>
                                        <p:tgtEl>
                                          <p:spTgt spid="63"/>
                                        </p:tgtEl>
                                        <p:attrNameLst>
                                          <p:attrName>ppt_x</p:attrName>
                                        </p:attrNameLst>
                                      </p:cBhvr>
                                      <p:tavLst>
                                        <p:tav tm="0">
                                          <p:val>
                                            <p:strVal val="#ppt_x"/>
                                          </p:val>
                                        </p:tav>
                                        <p:tav tm="100000">
                                          <p:val>
                                            <p:strVal val="#ppt_x"/>
                                          </p:val>
                                        </p:tav>
                                      </p:tavLst>
                                    </p:anim>
                                    <p:anim calcmode="lin" valueType="num">
                                      <p:cBhvr additive="base">
                                        <p:cTn id="22" dur="500" fill="hold"/>
                                        <p:tgtEl>
                                          <p:spTgt spid="63"/>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additive="base">
                                        <p:cTn id="27" dur="500" fill="hold"/>
                                        <p:tgtEl>
                                          <p:spTgt spid="51"/>
                                        </p:tgtEl>
                                        <p:attrNameLst>
                                          <p:attrName>ppt_x</p:attrName>
                                        </p:attrNameLst>
                                      </p:cBhvr>
                                      <p:tavLst>
                                        <p:tav tm="0">
                                          <p:val>
                                            <p:strVal val="#ppt_x"/>
                                          </p:val>
                                        </p:tav>
                                        <p:tav tm="100000">
                                          <p:val>
                                            <p:strVal val="#ppt_x"/>
                                          </p:val>
                                        </p:tav>
                                      </p:tavLst>
                                    </p:anim>
                                    <p:anim calcmode="lin" valueType="num">
                                      <p:cBhvr additive="base">
                                        <p:cTn id="28" dur="500" fill="hold"/>
                                        <p:tgtEl>
                                          <p:spTgt spid="5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500" fill="hold"/>
                                        <p:tgtEl>
                                          <p:spTgt spid="66"/>
                                        </p:tgtEl>
                                        <p:attrNameLst>
                                          <p:attrName>ppt_x</p:attrName>
                                        </p:attrNameLst>
                                      </p:cBhvr>
                                      <p:tavLst>
                                        <p:tav tm="0">
                                          <p:val>
                                            <p:strVal val="#ppt_x"/>
                                          </p:val>
                                        </p:tav>
                                        <p:tav tm="100000">
                                          <p:val>
                                            <p:strVal val="#ppt_x"/>
                                          </p:val>
                                        </p:tav>
                                      </p:tavLst>
                                    </p:anim>
                                    <p:anim calcmode="lin" valueType="num">
                                      <p:cBhvr additive="base">
                                        <p:cTn id="32" dur="500" fill="hold"/>
                                        <p:tgtEl>
                                          <p:spTgt spid="6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67"/>
                                        </p:tgtEl>
                                        <p:attrNameLst>
                                          <p:attrName>style.visibility</p:attrName>
                                        </p:attrNameLst>
                                      </p:cBhvr>
                                      <p:to>
                                        <p:strVal val="visible"/>
                                      </p:to>
                                    </p:set>
                                    <p:anim calcmode="lin" valueType="num">
                                      <p:cBhvr additive="base">
                                        <p:cTn id="35" dur="500" fill="hold"/>
                                        <p:tgtEl>
                                          <p:spTgt spid="67"/>
                                        </p:tgtEl>
                                        <p:attrNameLst>
                                          <p:attrName>ppt_x</p:attrName>
                                        </p:attrNameLst>
                                      </p:cBhvr>
                                      <p:tavLst>
                                        <p:tav tm="0">
                                          <p:val>
                                            <p:strVal val="#ppt_x"/>
                                          </p:val>
                                        </p:tav>
                                        <p:tav tm="100000">
                                          <p:val>
                                            <p:strVal val="#ppt_x"/>
                                          </p:val>
                                        </p:tav>
                                      </p:tavLst>
                                    </p:anim>
                                    <p:anim calcmode="lin" valueType="num">
                                      <p:cBhvr additive="base">
                                        <p:cTn id="36" dur="500" fill="hold"/>
                                        <p:tgtEl>
                                          <p:spTgt spid="67"/>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additive="base">
                                        <p:cTn id="41" dur="500" fill="hold"/>
                                        <p:tgtEl>
                                          <p:spTgt spid="54"/>
                                        </p:tgtEl>
                                        <p:attrNameLst>
                                          <p:attrName>ppt_x</p:attrName>
                                        </p:attrNameLst>
                                      </p:cBhvr>
                                      <p:tavLst>
                                        <p:tav tm="0">
                                          <p:val>
                                            <p:strVal val="#ppt_x"/>
                                          </p:val>
                                        </p:tav>
                                        <p:tav tm="100000">
                                          <p:val>
                                            <p:strVal val="#ppt_x"/>
                                          </p:val>
                                        </p:tav>
                                      </p:tavLst>
                                    </p:anim>
                                    <p:anim calcmode="lin" valueType="num">
                                      <p:cBhvr additive="base">
                                        <p:cTn id="42" dur="500" fill="hold"/>
                                        <p:tgtEl>
                                          <p:spTgt spid="54"/>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68"/>
                                        </p:tgtEl>
                                        <p:attrNameLst>
                                          <p:attrName>style.visibility</p:attrName>
                                        </p:attrNameLst>
                                      </p:cBhvr>
                                      <p:to>
                                        <p:strVal val="visible"/>
                                      </p:to>
                                    </p:set>
                                    <p:anim calcmode="lin" valueType="num">
                                      <p:cBhvr additive="base">
                                        <p:cTn id="45" dur="500" fill="hold"/>
                                        <p:tgtEl>
                                          <p:spTgt spid="68"/>
                                        </p:tgtEl>
                                        <p:attrNameLst>
                                          <p:attrName>ppt_x</p:attrName>
                                        </p:attrNameLst>
                                      </p:cBhvr>
                                      <p:tavLst>
                                        <p:tav tm="0">
                                          <p:val>
                                            <p:strVal val="#ppt_x"/>
                                          </p:val>
                                        </p:tav>
                                        <p:tav tm="100000">
                                          <p:val>
                                            <p:strVal val="#ppt_x"/>
                                          </p:val>
                                        </p:tav>
                                      </p:tavLst>
                                    </p:anim>
                                    <p:anim calcmode="lin" valueType="num">
                                      <p:cBhvr additive="base">
                                        <p:cTn id="46" dur="500" fill="hold"/>
                                        <p:tgtEl>
                                          <p:spTgt spid="6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730DEEA-90B3-A849-951E-F1C3A528D9EC}"/>
              </a:ext>
            </a:extLst>
          </p:cNvPr>
          <p:cNvSpPr>
            <a:spLocks noGrp="1"/>
          </p:cNvSpPr>
          <p:nvPr>
            <p:ph type="title"/>
          </p:nvPr>
        </p:nvSpPr>
        <p:spPr>
          <a:xfrm>
            <a:off x="402562" y="633078"/>
            <a:ext cx="8482660" cy="1080938"/>
          </a:xfrm>
        </p:spPr>
        <p:txBody>
          <a:bodyPr>
            <a:normAutofit/>
          </a:bodyPr>
          <a:lstStyle/>
          <a:p>
            <a:r>
              <a:rPr lang="en-US" sz="2800" dirty="0">
                <a:solidFill>
                  <a:schemeClr val="bg1"/>
                </a:solidFill>
                <a:latin typeface="Calibri" panose="020F0502020204030204" pitchFamily="34" charset="0"/>
              </a:rPr>
              <a:t>Policy Context 1:</a:t>
            </a:r>
            <a:br>
              <a:rPr lang="en-US" sz="2800" dirty="0">
                <a:solidFill>
                  <a:schemeClr val="bg1"/>
                </a:solidFill>
                <a:latin typeface="Calibri" panose="020F0502020204030204" pitchFamily="34" charset="0"/>
              </a:rPr>
            </a:br>
            <a:r>
              <a:rPr lang="en-US" sz="2800" dirty="0">
                <a:solidFill>
                  <a:schemeClr val="bg1"/>
                </a:solidFill>
                <a:latin typeface="Calibri" panose="020F0502020204030204" pitchFamily="34" charset="0"/>
              </a:rPr>
              <a:t>Situating IPAP</a:t>
            </a:r>
          </a:p>
        </p:txBody>
      </p:sp>
      <p:grpSp>
        <p:nvGrpSpPr>
          <p:cNvPr id="19" name="Group 16"/>
          <p:cNvGrpSpPr/>
          <p:nvPr/>
        </p:nvGrpSpPr>
        <p:grpSpPr>
          <a:xfrm>
            <a:off x="2537690" y="2152073"/>
            <a:ext cx="4023347" cy="4127497"/>
            <a:chOff x="2074224" y="1816103"/>
            <a:chExt cx="4445476" cy="4560553"/>
          </a:xfrm>
        </p:grpSpPr>
        <p:grpSp>
          <p:nvGrpSpPr>
            <p:cNvPr id="20" name="Group 14"/>
            <p:cNvGrpSpPr/>
            <p:nvPr/>
          </p:nvGrpSpPr>
          <p:grpSpPr>
            <a:xfrm>
              <a:off x="2074224" y="1816103"/>
              <a:ext cx="4445476" cy="4560553"/>
              <a:chOff x="2447017" y="1804940"/>
              <a:chExt cx="3296256" cy="3131354"/>
            </a:xfrm>
            <a:scene3d>
              <a:camera prst="perspectiveHeroicExtremeRightFacing" fov="5100000"/>
              <a:lightRig rig="soft" dir="t"/>
            </a:scene3d>
          </p:grpSpPr>
          <p:sp>
            <p:nvSpPr>
              <p:cNvPr id="24" name="Teardrop 23"/>
              <p:cNvSpPr/>
              <p:nvPr/>
            </p:nvSpPr>
            <p:spPr>
              <a:xfrm rot="21103824">
                <a:off x="2865405" y="3866366"/>
                <a:ext cx="1066800" cy="1066800"/>
              </a:xfrm>
              <a:prstGeom prst="teardrop">
                <a:avLst>
                  <a:gd name="adj" fmla="val 137848"/>
                </a:avLst>
              </a:prstGeom>
              <a:solidFill>
                <a:schemeClr val="tx2">
                  <a:lumMod val="60000"/>
                  <a:lumOff val="40000"/>
                </a:schemeClr>
              </a:solidFill>
              <a:ln>
                <a:noFill/>
              </a:ln>
              <a:sp3d extrusionH="171450" prstMaterial="dkEdge">
                <a:bevelT/>
                <a:extrusionClr>
                  <a:schemeClr val="bg2">
                    <a:lumMod val="50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6" name="Teardrop 25"/>
              <p:cNvSpPr/>
              <p:nvPr/>
            </p:nvSpPr>
            <p:spPr>
              <a:xfrm rot="3600000">
                <a:off x="2447017" y="2627136"/>
                <a:ext cx="1066800" cy="1066800"/>
              </a:xfrm>
              <a:prstGeom prst="teardrop">
                <a:avLst>
                  <a:gd name="adj" fmla="val 137848"/>
                </a:avLst>
              </a:prstGeom>
              <a:solidFill>
                <a:schemeClr val="bg2">
                  <a:lumMod val="50000"/>
                </a:schemeClr>
              </a:solidFill>
              <a:ln>
                <a:noFill/>
              </a:ln>
              <a:sp3d extrusionH="171450" prstMaterial="dkEdge">
                <a:bevelT/>
                <a:extrusionClr>
                  <a:schemeClr val="bg2">
                    <a:lumMod val="50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Teardrop 26"/>
              <p:cNvSpPr/>
              <p:nvPr/>
            </p:nvSpPr>
            <p:spPr>
              <a:xfrm rot="18000000" flipH="1">
                <a:off x="4676473" y="2633639"/>
                <a:ext cx="1066800" cy="1066800"/>
              </a:xfrm>
              <a:prstGeom prst="teardrop">
                <a:avLst>
                  <a:gd name="adj" fmla="val 137848"/>
                </a:avLst>
              </a:prstGeom>
              <a:solidFill>
                <a:schemeClr val="accent4">
                  <a:lumMod val="75000"/>
                </a:schemeClr>
              </a:solidFill>
              <a:ln>
                <a:noFill/>
              </a:ln>
              <a:sp3d extrusionH="171450" prstMaterial="dkEdge">
                <a:bevelT/>
                <a:extrusionClr>
                  <a:schemeClr val="bg2">
                    <a:lumMod val="50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Teardrop 27"/>
              <p:cNvSpPr/>
              <p:nvPr/>
            </p:nvSpPr>
            <p:spPr>
              <a:xfrm rot="13689752" flipH="1">
                <a:off x="3553377" y="1804940"/>
                <a:ext cx="1066800" cy="1066800"/>
              </a:xfrm>
              <a:prstGeom prst="teardrop">
                <a:avLst>
                  <a:gd name="adj" fmla="val 137848"/>
                </a:avLst>
              </a:prstGeom>
              <a:solidFill>
                <a:schemeClr val="accent3">
                  <a:lumMod val="75000"/>
                </a:schemeClr>
              </a:solidFill>
              <a:ln>
                <a:noFill/>
              </a:ln>
              <a:sp3d extrusionH="171450" prstMaterial="dkEdge">
                <a:bevelT/>
                <a:extrusionClr>
                  <a:schemeClr val="bg2">
                    <a:lumMod val="50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Teardrop 28"/>
              <p:cNvSpPr/>
              <p:nvPr/>
            </p:nvSpPr>
            <p:spPr>
              <a:xfrm rot="496176" flipH="1">
                <a:off x="4249895" y="3869494"/>
                <a:ext cx="1066800" cy="1066800"/>
              </a:xfrm>
              <a:prstGeom prst="teardrop">
                <a:avLst>
                  <a:gd name="adj" fmla="val 137848"/>
                </a:avLst>
              </a:prstGeom>
              <a:solidFill>
                <a:schemeClr val="accent5">
                  <a:lumMod val="75000"/>
                </a:schemeClr>
              </a:solidFill>
              <a:ln>
                <a:noFill/>
              </a:ln>
              <a:sp3d extrusionH="171450" prstMaterial="dkEdge">
                <a:bevelT/>
                <a:extrusionClr>
                  <a:schemeClr val="bg2">
                    <a:lumMod val="50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TextBox 29"/>
              <p:cNvSpPr txBox="1"/>
              <p:nvPr/>
            </p:nvSpPr>
            <p:spPr>
              <a:xfrm>
                <a:off x="2819401" y="2895601"/>
                <a:ext cx="373244" cy="490343"/>
              </a:xfrm>
              <a:prstGeom prst="rect">
                <a:avLst/>
              </a:prstGeom>
              <a:noFill/>
              <a:ln>
                <a:noFill/>
              </a:ln>
              <a:sp3d extrusionH="171450" prstMaterial="dkEdge">
                <a:bevelT/>
                <a:extrusionClr>
                  <a:schemeClr val="bg2">
                    <a:lumMod val="50000"/>
                  </a:schemeClr>
                </a:extrusionClr>
              </a:sp3d>
            </p:spPr>
            <p:txBody>
              <a:bodyPr wrap="none" rtlCol="0">
                <a:spAutoFit/>
              </a:bodyPr>
              <a:lstStyle/>
              <a:p>
                <a:r>
                  <a:rPr lang="en-US" sz="3600" b="1" dirty="0"/>
                  <a:t>1</a:t>
                </a:r>
              </a:p>
            </p:txBody>
          </p:sp>
          <p:sp>
            <p:nvSpPr>
              <p:cNvPr id="31" name="TextBox 30"/>
              <p:cNvSpPr txBox="1"/>
              <p:nvPr/>
            </p:nvSpPr>
            <p:spPr>
              <a:xfrm>
                <a:off x="3906404" y="2054874"/>
                <a:ext cx="310463" cy="443782"/>
              </a:xfrm>
              <a:prstGeom prst="rect">
                <a:avLst/>
              </a:prstGeom>
              <a:noFill/>
              <a:ln>
                <a:noFill/>
              </a:ln>
              <a:sp3d extrusionH="171450" prstMaterial="dkEdge">
                <a:bevelT/>
                <a:extrusionClr>
                  <a:schemeClr val="bg2">
                    <a:lumMod val="50000"/>
                  </a:schemeClr>
                </a:extrusionClr>
              </a:sp3d>
            </p:spPr>
            <p:txBody>
              <a:bodyPr wrap="none" rtlCol="0">
                <a:spAutoFit/>
              </a:bodyPr>
              <a:lstStyle/>
              <a:p>
                <a:r>
                  <a:rPr lang="en-US" sz="3600" b="1" dirty="0">
                    <a:solidFill>
                      <a:schemeClr val="bg1"/>
                    </a:solidFill>
                  </a:rPr>
                  <a:t>2</a:t>
                </a:r>
              </a:p>
            </p:txBody>
          </p:sp>
          <p:sp>
            <p:nvSpPr>
              <p:cNvPr id="32" name="TextBox 31"/>
              <p:cNvSpPr txBox="1"/>
              <p:nvPr/>
            </p:nvSpPr>
            <p:spPr>
              <a:xfrm>
                <a:off x="4952999" y="2895601"/>
                <a:ext cx="310463" cy="443782"/>
              </a:xfrm>
              <a:prstGeom prst="rect">
                <a:avLst/>
              </a:prstGeom>
              <a:noFill/>
              <a:ln>
                <a:noFill/>
              </a:ln>
              <a:sp3d extrusionH="171450" prstMaterial="dkEdge">
                <a:bevelT/>
                <a:extrusionClr>
                  <a:schemeClr val="bg2">
                    <a:lumMod val="50000"/>
                  </a:schemeClr>
                </a:extrusionClr>
              </a:sp3d>
            </p:spPr>
            <p:txBody>
              <a:bodyPr wrap="none" rtlCol="0">
                <a:spAutoFit/>
              </a:bodyPr>
              <a:lstStyle/>
              <a:p>
                <a:r>
                  <a:rPr lang="en-US" sz="3600" b="1" dirty="0">
                    <a:solidFill>
                      <a:schemeClr val="bg1"/>
                    </a:solidFill>
                  </a:rPr>
                  <a:t>3</a:t>
                </a:r>
              </a:p>
            </p:txBody>
          </p:sp>
          <p:sp>
            <p:nvSpPr>
              <p:cNvPr id="33" name="TextBox 32"/>
              <p:cNvSpPr txBox="1"/>
              <p:nvPr/>
            </p:nvSpPr>
            <p:spPr>
              <a:xfrm>
                <a:off x="4572000" y="4114801"/>
                <a:ext cx="310463" cy="443782"/>
              </a:xfrm>
              <a:prstGeom prst="rect">
                <a:avLst/>
              </a:prstGeom>
              <a:noFill/>
              <a:ln>
                <a:noFill/>
              </a:ln>
              <a:sp3d extrusionH="171450" prstMaterial="dkEdge">
                <a:bevelT/>
                <a:extrusionClr>
                  <a:schemeClr val="bg2">
                    <a:lumMod val="50000"/>
                  </a:schemeClr>
                </a:extrusionClr>
              </a:sp3d>
            </p:spPr>
            <p:txBody>
              <a:bodyPr wrap="none" rtlCol="0">
                <a:spAutoFit/>
              </a:bodyPr>
              <a:lstStyle/>
              <a:p>
                <a:r>
                  <a:rPr lang="en-US" sz="3600" b="1" dirty="0">
                    <a:solidFill>
                      <a:schemeClr val="bg1"/>
                    </a:solidFill>
                  </a:rPr>
                  <a:t>4</a:t>
                </a:r>
              </a:p>
            </p:txBody>
          </p:sp>
          <p:sp>
            <p:nvSpPr>
              <p:cNvPr id="34" name="TextBox 33"/>
              <p:cNvSpPr txBox="1"/>
              <p:nvPr/>
            </p:nvSpPr>
            <p:spPr>
              <a:xfrm>
                <a:off x="3200400" y="4114801"/>
                <a:ext cx="310463" cy="443782"/>
              </a:xfrm>
              <a:prstGeom prst="rect">
                <a:avLst/>
              </a:prstGeom>
              <a:noFill/>
              <a:ln>
                <a:noFill/>
              </a:ln>
              <a:sp3d extrusionH="171450" prstMaterial="dkEdge">
                <a:bevelT/>
                <a:extrusionClr>
                  <a:schemeClr val="bg2">
                    <a:lumMod val="50000"/>
                  </a:schemeClr>
                </a:extrusionClr>
              </a:sp3d>
            </p:spPr>
            <p:txBody>
              <a:bodyPr wrap="none" rtlCol="0">
                <a:spAutoFit/>
              </a:bodyPr>
              <a:lstStyle/>
              <a:p>
                <a:r>
                  <a:rPr lang="en-US" sz="3600" b="1" dirty="0">
                    <a:solidFill>
                      <a:schemeClr val="bg1"/>
                    </a:solidFill>
                  </a:rPr>
                  <a:t>5</a:t>
                </a:r>
              </a:p>
            </p:txBody>
          </p:sp>
        </p:grpSp>
        <p:sp>
          <p:nvSpPr>
            <p:cNvPr id="22" name="Oval 21"/>
            <p:cNvSpPr/>
            <p:nvPr/>
          </p:nvSpPr>
          <p:spPr>
            <a:xfrm>
              <a:off x="3805050" y="3733800"/>
              <a:ext cx="933200" cy="933200"/>
            </a:xfrm>
            <a:prstGeom prst="ellipse">
              <a:avLst/>
            </a:prstGeom>
            <a:solidFill>
              <a:schemeClr val="accent2">
                <a:lumMod val="75000"/>
                <a:alpha val="93000"/>
              </a:schemeClr>
            </a:solidFill>
            <a:ln>
              <a:noFill/>
            </a:ln>
            <a:scene3d>
              <a:camera prst="perspectiveContrastingRightFacing"/>
              <a:lightRig rig="threePt" dir="t"/>
            </a:scene3d>
            <a:sp3d prstMaterial="dkEdg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extBox 38"/>
          <p:cNvSpPr txBox="1"/>
          <p:nvPr/>
        </p:nvSpPr>
        <p:spPr>
          <a:xfrm>
            <a:off x="5711368" y="4742779"/>
            <a:ext cx="3072027" cy="1200329"/>
          </a:xfrm>
          <a:prstGeom prst="rect">
            <a:avLst/>
          </a:prstGeom>
          <a:noFill/>
        </p:spPr>
        <p:txBody>
          <a:bodyPr wrap="square" rtlCol="0">
            <a:spAutoFit/>
          </a:bodyPr>
          <a:lstStyle/>
          <a:p>
            <a:r>
              <a:rPr lang="en-ZA" dirty="0">
                <a:latin typeface="Calibri" panose="020F0502020204030204" pitchFamily="34" charset="0"/>
              </a:rPr>
              <a:t>Aligned to both the Medium Term Expenditure Framework (MTEF) and the Medium Term Strategic Framework</a:t>
            </a:r>
            <a:r>
              <a:rPr lang="pt-PT" dirty="0">
                <a:latin typeface="Calibri" panose="020F0502020204030204" pitchFamily="34" charset="0"/>
              </a:rPr>
              <a:t> (MTSF)</a:t>
            </a:r>
            <a:endParaRPr lang="en-US" dirty="0"/>
          </a:p>
        </p:txBody>
      </p:sp>
      <p:sp>
        <p:nvSpPr>
          <p:cNvPr id="37" name="TextBox 36"/>
          <p:cNvSpPr txBox="1"/>
          <p:nvPr/>
        </p:nvSpPr>
        <p:spPr>
          <a:xfrm>
            <a:off x="-263151" y="5028799"/>
            <a:ext cx="3513447" cy="1477328"/>
          </a:xfrm>
          <a:prstGeom prst="rect">
            <a:avLst/>
          </a:prstGeom>
          <a:noFill/>
        </p:spPr>
        <p:txBody>
          <a:bodyPr wrap="square" rtlCol="0">
            <a:spAutoFit/>
          </a:bodyPr>
          <a:lstStyle/>
          <a:p>
            <a:pPr lvl="1">
              <a:spcAft>
                <a:spcPts val="1200"/>
              </a:spcAft>
              <a:defRPr/>
            </a:pPr>
            <a:r>
              <a:rPr lang="en-ZA" altLang="en-US" dirty="0">
                <a:latin typeface="Calibri" panose="020F0502020204030204" pitchFamily="34" charset="0"/>
              </a:rPr>
              <a:t>Special focus on minerals and beneficiation, agriculture and agro-processing, energy, attracting investments and growing the oceans economy</a:t>
            </a:r>
          </a:p>
        </p:txBody>
      </p:sp>
      <p:sp>
        <p:nvSpPr>
          <p:cNvPr id="43" name="TextBox 42"/>
          <p:cNvSpPr txBox="1"/>
          <p:nvPr/>
        </p:nvSpPr>
        <p:spPr>
          <a:xfrm>
            <a:off x="8549" y="3392255"/>
            <a:ext cx="2327332" cy="923330"/>
          </a:xfrm>
          <a:prstGeom prst="rect">
            <a:avLst/>
          </a:prstGeom>
          <a:noFill/>
        </p:spPr>
        <p:txBody>
          <a:bodyPr wrap="square" rtlCol="0">
            <a:spAutoFit/>
          </a:bodyPr>
          <a:lstStyle/>
          <a:p>
            <a:pPr algn="r"/>
            <a:r>
              <a:rPr lang="en-ZA" altLang="en-US" dirty="0">
                <a:latin typeface="Calibri" panose="020F0502020204030204" pitchFamily="34" charset="0"/>
              </a:rPr>
              <a:t>A key component of the President’s Nine-Point Plan</a:t>
            </a:r>
            <a:endParaRPr lang="en-US" dirty="0"/>
          </a:p>
        </p:txBody>
      </p:sp>
      <p:sp>
        <p:nvSpPr>
          <p:cNvPr id="15" name="Rectangle 14"/>
          <p:cNvSpPr/>
          <p:nvPr/>
        </p:nvSpPr>
        <p:spPr>
          <a:xfrm>
            <a:off x="5075978" y="2141323"/>
            <a:ext cx="3938713" cy="923330"/>
          </a:xfrm>
          <a:prstGeom prst="rect">
            <a:avLst/>
          </a:prstGeom>
        </p:spPr>
        <p:txBody>
          <a:bodyPr wrap="square">
            <a:spAutoFit/>
          </a:bodyPr>
          <a:lstStyle/>
          <a:p>
            <a:pPr>
              <a:spcAft>
                <a:spcPts val="1200"/>
              </a:spcAft>
              <a:defRPr/>
            </a:pPr>
            <a:r>
              <a:rPr lang="en-ZA" altLang="en-US" dirty="0">
                <a:latin typeface="Calibri" panose="020F0502020204030204" pitchFamily="34" charset="0"/>
              </a:rPr>
              <a:t>Informed by the vision set out for South Africa’s development provided by the National Development Plan (NDP)</a:t>
            </a:r>
          </a:p>
        </p:txBody>
      </p:sp>
      <p:pic>
        <p:nvPicPr>
          <p:cNvPr id="46" name="Picture 45" descr="A picture containing indoor&#10;&#10;Description generated with high confidence"/>
          <p:cNvPicPr>
            <a:picLocks noChangeAspect="1"/>
          </p:cNvPicPr>
          <p:nvPr/>
        </p:nvPicPr>
        <p:blipFill>
          <a:blip r:embed="rId2"/>
          <a:stretch>
            <a:fillRect/>
          </a:stretch>
        </p:blipFill>
        <p:spPr>
          <a:xfrm>
            <a:off x="6030804" y="742702"/>
            <a:ext cx="2762941" cy="861690"/>
          </a:xfrm>
          <a:prstGeom prst="rect">
            <a:avLst/>
          </a:prstGeom>
        </p:spPr>
      </p:pic>
      <p:sp>
        <p:nvSpPr>
          <p:cNvPr id="47" name="Rectangle 46"/>
          <p:cNvSpPr/>
          <p:nvPr/>
        </p:nvSpPr>
        <p:spPr>
          <a:xfrm>
            <a:off x="5510306" y="3453355"/>
            <a:ext cx="3477054" cy="923330"/>
          </a:xfrm>
          <a:prstGeom prst="rect">
            <a:avLst/>
          </a:prstGeom>
        </p:spPr>
        <p:txBody>
          <a:bodyPr wrap="square">
            <a:spAutoFit/>
          </a:bodyPr>
          <a:lstStyle/>
          <a:p>
            <a:pPr lvl="1">
              <a:spcAft>
                <a:spcPts val="1200"/>
              </a:spcAft>
              <a:defRPr/>
            </a:pPr>
            <a:r>
              <a:rPr lang="en-ZA" altLang="en-US" dirty="0">
                <a:latin typeface="Calibri" panose="020F0502020204030204" pitchFamily="34" charset="0"/>
              </a:rPr>
              <a:t>Located within and provides one of the key programmes of the New Growth Path (NGP)</a:t>
            </a:r>
          </a:p>
        </p:txBody>
      </p:sp>
    </p:spTree>
    <p:extLst>
      <p:ext uri="{BB962C8B-B14F-4D97-AF65-F5344CB8AC3E}">
        <p14:creationId xmlns:p14="http://schemas.microsoft.com/office/powerpoint/2010/main" xmlns="" val="1057710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1000" fill="hold"/>
                                        <p:tgtEl>
                                          <p:spTgt spid="19"/>
                                        </p:tgtEl>
                                        <p:attrNameLst>
                                          <p:attrName>ppt_w</p:attrName>
                                        </p:attrNameLst>
                                      </p:cBhvr>
                                      <p:tavLst>
                                        <p:tav tm="0">
                                          <p:val>
                                            <p:fltVal val="0"/>
                                          </p:val>
                                        </p:tav>
                                        <p:tav tm="100000">
                                          <p:val>
                                            <p:strVal val="#ppt_w"/>
                                          </p:val>
                                        </p:tav>
                                      </p:tavLst>
                                    </p:anim>
                                    <p:anim calcmode="lin" valueType="num">
                                      <p:cBhvr>
                                        <p:cTn id="8" dur="1000" fill="hold"/>
                                        <p:tgtEl>
                                          <p:spTgt spid="19"/>
                                        </p:tgtEl>
                                        <p:attrNameLst>
                                          <p:attrName>ppt_h</p:attrName>
                                        </p:attrNameLst>
                                      </p:cBhvr>
                                      <p:tavLst>
                                        <p:tav tm="0">
                                          <p:val>
                                            <p:fltVal val="0"/>
                                          </p:val>
                                        </p:tav>
                                        <p:tav tm="100000">
                                          <p:val>
                                            <p:strVal val="#ppt_h"/>
                                          </p:val>
                                        </p:tav>
                                      </p:tavLst>
                                    </p:anim>
                                    <p:anim calcmode="lin" valueType="num">
                                      <p:cBhvr>
                                        <p:cTn id="9" dur="1000" fill="hold"/>
                                        <p:tgtEl>
                                          <p:spTgt spid="19"/>
                                        </p:tgtEl>
                                        <p:attrNameLst>
                                          <p:attrName>style.rotation</p:attrName>
                                        </p:attrNameLst>
                                      </p:cBhvr>
                                      <p:tavLst>
                                        <p:tav tm="0">
                                          <p:val>
                                            <p:fltVal val="90"/>
                                          </p:val>
                                        </p:tav>
                                        <p:tav tm="100000">
                                          <p:val>
                                            <p:fltVal val="0"/>
                                          </p:val>
                                        </p:tav>
                                      </p:tavLst>
                                    </p:anim>
                                    <p:animEffect transition="in" filter="fade">
                                      <p:cBhvr>
                                        <p:cTn id="10" dur="10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grpId="0" nodeType="clickEffect">
                                  <p:stCondLst>
                                    <p:cond delay="0"/>
                                  </p:stCondLst>
                                  <p:childTnLst>
                                    <p:set>
                                      <p:cBhvr>
                                        <p:cTn id="14" dur="1" fill="hold">
                                          <p:stCondLst>
                                            <p:cond delay="0"/>
                                          </p:stCondLst>
                                        </p:cTn>
                                        <p:tgtEl>
                                          <p:spTgt spid="43"/>
                                        </p:tgtEl>
                                        <p:attrNameLst>
                                          <p:attrName>style.visibility</p:attrName>
                                        </p:attrNameLst>
                                      </p:cBhvr>
                                      <p:to>
                                        <p:strVal val="visible"/>
                                      </p:to>
                                    </p:set>
                                    <p:anim calcmode="lin" valueType="num">
                                      <p:cBhvr additive="base">
                                        <p:cTn id="15" dur="500" fill="hold"/>
                                        <p:tgtEl>
                                          <p:spTgt spid="43"/>
                                        </p:tgtEl>
                                        <p:attrNameLst>
                                          <p:attrName>ppt_x</p:attrName>
                                        </p:attrNameLst>
                                      </p:cBhvr>
                                      <p:tavLst>
                                        <p:tav tm="0">
                                          <p:val>
                                            <p:strVal val="0-#ppt_w/2"/>
                                          </p:val>
                                        </p:tav>
                                        <p:tav tm="100000">
                                          <p:val>
                                            <p:strVal val="#ppt_x"/>
                                          </p:val>
                                        </p:tav>
                                      </p:tavLst>
                                    </p:anim>
                                    <p:anim calcmode="lin" valueType="num">
                                      <p:cBhvr additive="base">
                                        <p:cTn id="16" dur="500" fill="hold"/>
                                        <p:tgtEl>
                                          <p:spTgt spid="43"/>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additive="base">
                                        <p:cTn id="21" dur="500" fill="hold"/>
                                        <p:tgtEl>
                                          <p:spTgt spid="15"/>
                                        </p:tgtEl>
                                        <p:attrNameLst>
                                          <p:attrName>ppt_x</p:attrName>
                                        </p:attrNameLst>
                                      </p:cBhvr>
                                      <p:tavLst>
                                        <p:tav tm="0">
                                          <p:val>
                                            <p:strVal val="1+#ppt_w/2"/>
                                          </p:val>
                                        </p:tav>
                                        <p:tav tm="100000">
                                          <p:val>
                                            <p:strVal val="#ppt_x"/>
                                          </p:val>
                                        </p:tav>
                                      </p:tavLst>
                                    </p:anim>
                                    <p:anim calcmode="lin" valueType="num">
                                      <p:cBhvr additive="base">
                                        <p:cTn id="22"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grpId="0" nodeType="click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additive="base">
                                        <p:cTn id="27" dur="500" fill="hold"/>
                                        <p:tgtEl>
                                          <p:spTgt spid="47"/>
                                        </p:tgtEl>
                                        <p:attrNameLst>
                                          <p:attrName>ppt_x</p:attrName>
                                        </p:attrNameLst>
                                      </p:cBhvr>
                                      <p:tavLst>
                                        <p:tav tm="0">
                                          <p:val>
                                            <p:strVal val="1+#ppt_w/2"/>
                                          </p:val>
                                        </p:tav>
                                        <p:tav tm="100000">
                                          <p:val>
                                            <p:strVal val="#ppt_x"/>
                                          </p:val>
                                        </p:tav>
                                      </p:tavLst>
                                    </p:anim>
                                    <p:anim calcmode="lin" valueType="num">
                                      <p:cBhvr additive="base">
                                        <p:cTn id="28" dur="500" fill="hold"/>
                                        <p:tgtEl>
                                          <p:spTgt spid="47"/>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6" fill="hold" grpId="0" nodeType="clickEffect">
                                  <p:stCondLst>
                                    <p:cond delay="0"/>
                                  </p:stCondLst>
                                  <p:childTnLst>
                                    <p:set>
                                      <p:cBhvr>
                                        <p:cTn id="32" dur="1" fill="hold">
                                          <p:stCondLst>
                                            <p:cond delay="0"/>
                                          </p:stCondLst>
                                        </p:cTn>
                                        <p:tgtEl>
                                          <p:spTgt spid="39"/>
                                        </p:tgtEl>
                                        <p:attrNameLst>
                                          <p:attrName>style.visibility</p:attrName>
                                        </p:attrNameLst>
                                      </p:cBhvr>
                                      <p:to>
                                        <p:strVal val="visible"/>
                                      </p:to>
                                    </p:set>
                                    <p:anim calcmode="lin" valueType="num">
                                      <p:cBhvr additive="base">
                                        <p:cTn id="33" dur="500" fill="hold"/>
                                        <p:tgtEl>
                                          <p:spTgt spid="39"/>
                                        </p:tgtEl>
                                        <p:attrNameLst>
                                          <p:attrName>ppt_x</p:attrName>
                                        </p:attrNameLst>
                                      </p:cBhvr>
                                      <p:tavLst>
                                        <p:tav tm="0">
                                          <p:val>
                                            <p:strVal val="1+#ppt_w/2"/>
                                          </p:val>
                                        </p:tav>
                                        <p:tav tm="100000">
                                          <p:val>
                                            <p:strVal val="#ppt_x"/>
                                          </p:val>
                                        </p:tav>
                                      </p:tavLst>
                                    </p:anim>
                                    <p:anim calcmode="lin" valueType="num">
                                      <p:cBhvr additive="base">
                                        <p:cTn id="34"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12" fill="hold" grpId="0" nodeType="click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additive="base">
                                        <p:cTn id="39" dur="500" fill="hold"/>
                                        <p:tgtEl>
                                          <p:spTgt spid="37"/>
                                        </p:tgtEl>
                                        <p:attrNameLst>
                                          <p:attrName>ppt_x</p:attrName>
                                        </p:attrNameLst>
                                      </p:cBhvr>
                                      <p:tavLst>
                                        <p:tav tm="0">
                                          <p:val>
                                            <p:strVal val="0-#ppt_w/2"/>
                                          </p:val>
                                        </p:tav>
                                        <p:tav tm="100000">
                                          <p:val>
                                            <p:strVal val="#ppt_x"/>
                                          </p:val>
                                        </p:tav>
                                      </p:tavLst>
                                    </p:anim>
                                    <p:anim calcmode="lin" valueType="num">
                                      <p:cBhvr additive="base">
                                        <p:cTn id="40"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37" grpId="0"/>
      <p:bldP spid="43" grpId="0"/>
      <p:bldP spid="15" grpId="0"/>
      <p:bldP spid="4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D22F896-40B5-4ADD-8801-0D06FADFA095}" type="slidenum">
              <a:rPr lang="en-US" smtClean="0"/>
              <a:pPr/>
              <a:t>30</a:t>
            </a:fld>
            <a:endParaRPr lang="en-US" dirty="0"/>
          </a:p>
        </p:txBody>
      </p:sp>
      <p:grpSp>
        <p:nvGrpSpPr>
          <p:cNvPr id="30" name="Group 29"/>
          <p:cNvGrpSpPr/>
          <p:nvPr/>
        </p:nvGrpSpPr>
        <p:grpSpPr>
          <a:xfrm>
            <a:off x="616908" y="2878986"/>
            <a:ext cx="906330" cy="967809"/>
            <a:chOff x="1295400" y="2895600"/>
            <a:chExt cx="762000" cy="609600"/>
          </a:xfrm>
          <a:solidFill>
            <a:schemeClr val="accent1">
              <a:lumMod val="40000"/>
              <a:lumOff val="60000"/>
            </a:schemeClr>
          </a:solidFill>
        </p:grpSpPr>
        <p:sp>
          <p:nvSpPr>
            <p:cNvPr id="31" name="Rounded Rectangle 4"/>
            <p:cNvSpPr/>
            <p:nvPr/>
          </p:nvSpPr>
          <p:spPr>
            <a:xfrm>
              <a:off x="1295400" y="2895600"/>
              <a:ext cx="762000" cy="609600"/>
            </a:xfrm>
            <a:prstGeom prst="roundRect">
              <a:avLst/>
            </a:prstGeom>
            <a:gr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solidFill>
                  <a:schemeClr val="tx1"/>
                </a:solidFill>
              </a:endParaRPr>
            </a:p>
          </p:txBody>
        </p:sp>
        <p:sp>
          <p:nvSpPr>
            <p:cNvPr id="32" name="TextBox 31"/>
            <p:cNvSpPr txBox="1"/>
            <p:nvPr/>
          </p:nvSpPr>
          <p:spPr>
            <a:xfrm>
              <a:off x="1340005" y="3024794"/>
              <a:ext cx="616182" cy="368336"/>
            </a:xfrm>
            <a:prstGeom prst="rect">
              <a:avLst/>
            </a:prstGeom>
            <a:grpFill/>
          </p:spPr>
          <p:txBody>
            <a:bodyPr wrap="none" rtlCol="0">
              <a:spAutoFit/>
            </a:bodyPr>
            <a:lstStyle/>
            <a:p>
              <a:r>
                <a:rPr lang="en-US" sz="3200" dirty="0">
                  <a:latin typeface="Arial Black" pitchFamily="34" charset="0"/>
                </a:rPr>
                <a:t>13</a:t>
              </a:r>
            </a:p>
          </p:txBody>
        </p:sp>
      </p:grpSp>
      <p:grpSp>
        <p:nvGrpSpPr>
          <p:cNvPr id="33" name="Group 32"/>
          <p:cNvGrpSpPr/>
          <p:nvPr/>
        </p:nvGrpSpPr>
        <p:grpSpPr>
          <a:xfrm>
            <a:off x="616908" y="4059755"/>
            <a:ext cx="906330" cy="1074432"/>
            <a:chOff x="1295400" y="3581399"/>
            <a:chExt cx="762000" cy="609600"/>
          </a:xfrm>
        </p:grpSpPr>
        <p:sp>
          <p:nvSpPr>
            <p:cNvPr id="34" name="Rounded Rectangle 6"/>
            <p:cNvSpPr/>
            <p:nvPr/>
          </p:nvSpPr>
          <p:spPr>
            <a:xfrm>
              <a:off x="1295400" y="3581399"/>
              <a:ext cx="762000" cy="609600"/>
            </a:xfrm>
            <a:prstGeom prst="roundRect">
              <a:avLst/>
            </a:prstGeom>
            <a:solidFill>
              <a:schemeClr val="accent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1600">
                <a:solidFill>
                  <a:schemeClr val="tx1"/>
                </a:solidFill>
              </a:endParaRPr>
            </a:p>
          </p:txBody>
        </p:sp>
        <p:sp>
          <p:nvSpPr>
            <p:cNvPr id="35" name="TextBox 34"/>
            <p:cNvSpPr txBox="1"/>
            <p:nvPr/>
          </p:nvSpPr>
          <p:spPr>
            <a:xfrm>
              <a:off x="1343918" y="3728412"/>
              <a:ext cx="616182" cy="331784"/>
            </a:xfrm>
            <a:prstGeom prst="rect">
              <a:avLst/>
            </a:prstGeom>
            <a:noFill/>
          </p:spPr>
          <p:txBody>
            <a:bodyPr wrap="none" rtlCol="0">
              <a:spAutoFit/>
            </a:bodyPr>
            <a:lstStyle/>
            <a:p>
              <a:r>
                <a:rPr lang="en-US" sz="3200" dirty="0">
                  <a:latin typeface="Arial Black" pitchFamily="34" charset="0"/>
                </a:rPr>
                <a:t>14</a:t>
              </a:r>
            </a:p>
          </p:txBody>
        </p:sp>
      </p:grpSp>
      <p:grpSp>
        <p:nvGrpSpPr>
          <p:cNvPr id="36" name="Group 35"/>
          <p:cNvGrpSpPr/>
          <p:nvPr/>
        </p:nvGrpSpPr>
        <p:grpSpPr>
          <a:xfrm>
            <a:off x="617691" y="5298577"/>
            <a:ext cx="906330" cy="917510"/>
            <a:chOff x="1295400" y="4267200"/>
            <a:chExt cx="762000" cy="609600"/>
          </a:xfrm>
        </p:grpSpPr>
        <p:sp>
          <p:nvSpPr>
            <p:cNvPr id="37" name="Rounded Rectangle 12"/>
            <p:cNvSpPr/>
            <p:nvPr/>
          </p:nvSpPr>
          <p:spPr>
            <a:xfrm>
              <a:off x="1295400" y="4267200"/>
              <a:ext cx="762000" cy="609600"/>
            </a:xfrm>
            <a:prstGeom prst="roundRect">
              <a:avLst/>
            </a:prstGeom>
            <a:solidFill>
              <a:schemeClr val="accent6">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1600">
                <a:solidFill>
                  <a:schemeClr val="tx1"/>
                </a:solidFill>
              </a:endParaRPr>
            </a:p>
          </p:txBody>
        </p:sp>
        <p:sp>
          <p:nvSpPr>
            <p:cNvPr id="39" name="TextBox 38"/>
            <p:cNvSpPr txBox="1"/>
            <p:nvPr/>
          </p:nvSpPr>
          <p:spPr>
            <a:xfrm>
              <a:off x="1340006" y="4383899"/>
              <a:ext cx="616182" cy="388529"/>
            </a:xfrm>
            <a:prstGeom prst="rect">
              <a:avLst/>
            </a:prstGeom>
            <a:noFill/>
          </p:spPr>
          <p:txBody>
            <a:bodyPr wrap="none" rtlCol="0">
              <a:spAutoFit/>
            </a:bodyPr>
            <a:lstStyle/>
            <a:p>
              <a:r>
                <a:rPr lang="en-US" sz="3200" dirty="0">
                  <a:latin typeface="Arial Black" pitchFamily="34" charset="0"/>
                </a:rPr>
                <a:t>15</a:t>
              </a:r>
            </a:p>
          </p:txBody>
        </p:sp>
      </p:grpSp>
      <p:grpSp>
        <p:nvGrpSpPr>
          <p:cNvPr id="40" name="Group 39"/>
          <p:cNvGrpSpPr/>
          <p:nvPr/>
        </p:nvGrpSpPr>
        <p:grpSpPr>
          <a:xfrm>
            <a:off x="616908" y="1874999"/>
            <a:ext cx="906330" cy="791025"/>
            <a:chOff x="1295400" y="2209800"/>
            <a:chExt cx="762000" cy="609600"/>
          </a:xfrm>
          <a:solidFill>
            <a:schemeClr val="tx1">
              <a:lumMod val="65000"/>
              <a:lumOff val="35000"/>
            </a:schemeClr>
          </a:solidFill>
        </p:grpSpPr>
        <p:sp>
          <p:nvSpPr>
            <p:cNvPr id="41" name="Rounded Rectangle 2"/>
            <p:cNvSpPr/>
            <p:nvPr/>
          </p:nvSpPr>
          <p:spPr>
            <a:xfrm>
              <a:off x="1295400" y="2209800"/>
              <a:ext cx="762000" cy="609600"/>
            </a:xfrm>
            <a:prstGeom prst="roundRect">
              <a:avLst/>
            </a:prstGeom>
            <a:gr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1600">
                <a:solidFill>
                  <a:schemeClr val="bg1"/>
                </a:solidFill>
              </a:endParaRPr>
            </a:p>
          </p:txBody>
        </p:sp>
        <p:sp>
          <p:nvSpPr>
            <p:cNvPr id="42" name="TextBox 41"/>
            <p:cNvSpPr txBox="1"/>
            <p:nvPr/>
          </p:nvSpPr>
          <p:spPr>
            <a:xfrm>
              <a:off x="1321803" y="2312021"/>
              <a:ext cx="616182" cy="450654"/>
            </a:xfrm>
            <a:prstGeom prst="rect">
              <a:avLst/>
            </a:prstGeom>
            <a:grpFill/>
          </p:spPr>
          <p:txBody>
            <a:bodyPr wrap="none" rtlCol="0">
              <a:spAutoFit/>
            </a:bodyPr>
            <a:lstStyle/>
            <a:p>
              <a:r>
                <a:rPr lang="en-US" sz="3200" dirty="0">
                  <a:solidFill>
                    <a:schemeClr val="bg1"/>
                  </a:solidFill>
                  <a:latin typeface="Arial Black" pitchFamily="34" charset="0"/>
                </a:rPr>
                <a:t>12</a:t>
              </a:r>
            </a:p>
          </p:txBody>
        </p:sp>
      </p:grpSp>
      <p:grpSp>
        <p:nvGrpSpPr>
          <p:cNvPr id="43" name="Group 42"/>
          <p:cNvGrpSpPr/>
          <p:nvPr/>
        </p:nvGrpSpPr>
        <p:grpSpPr>
          <a:xfrm>
            <a:off x="1704504" y="1874997"/>
            <a:ext cx="6931496" cy="794008"/>
            <a:chOff x="2209800" y="2209800"/>
            <a:chExt cx="5486400" cy="611900"/>
          </a:xfrm>
          <a:solidFill>
            <a:schemeClr val="tx1">
              <a:lumMod val="65000"/>
              <a:lumOff val="35000"/>
            </a:schemeClr>
          </a:solidFill>
          <a:scene3d>
            <a:camera prst="orthographicFront">
              <a:rot lat="0" lon="0" rev="0"/>
            </a:camera>
            <a:lightRig rig="balanced" dir="t">
              <a:rot lat="0" lon="0" rev="8700000"/>
            </a:lightRig>
          </a:scene3d>
        </p:grpSpPr>
        <p:sp>
          <p:nvSpPr>
            <p:cNvPr id="44" name="Rectangle 43"/>
            <p:cNvSpPr/>
            <p:nvPr/>
          </p:nvSpPr>
          <p:spPr>
            <a:xfrm>
              <a:off x="2209800" y="2209800"/>
              <a:ext cx="5486400" cy="609600"/>
            </a:xfrm>
            <a:prstGeom prst="rect">
              <a:avLst/>
            </a:prstGeom>
            <a:grpFill/>
            <a:ln w="12700">
              <a:no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bg1"/>
                </a:solidFill>
              </a:endParaRPr>
            </a:p>
          </p:txBody>
        </p:sp>
        <p:sp>
          <p:nvSpPr>
            <p:cNvPr id="45" name="TextBox 44"/>
            <p:cNvSpPr txBox="1"/>
            <p:nvPr/>
          </p:nvSpPr>
          <p:spPr>
            <a:xfrm>
              <a:off x="2362200" y="2252451"/>
              <a:ext cx="5334000" cy="569249"/>
            </a:xfrm>
            <a:prstGeom prst="rect">
              <a:avLst/>
            </a:prstGeom>
            <a:grpFill/>
            <a:ln>
              <a:noFill/>
            </a:ln>
            <a:effectLst>
              <a:outerShdw blurRad="44450" dist="27940" dir="5400000" algn="ctr">
                <a:srgbClr val="000000">
                  <a:alpha val="32000"/>
                </a:srgbClr>
              </a:outerShdw>
            </a:effectLst>
            <a:sp3d>
              <a:bevelT w="190500" h="38100"/>
            </a:sp3d>
          </p:spPr>
          <p:txBody>
            <a:bodyPr wrap="square" rtlCol="0">
              <a:spAutoFit/>
            </a:bodyPr>
            <a:lstStyle/>
            <a:p>
              <a:pPr>
                <a:spcBef>
                  <a:spcPts val="900"/>
                </a:spcBef>
              </a:pPr>
              <a:r>
                <a:rPr lang="en-ZA" altLang="en-US" sz="1400" b="1" dirty="0">
                  <a:solidFill>
                    <a:schemeClr val="bg1"/>
                  </a:solidFill>
                  <a:latin typeface="Calibri" panose="020F0502020204030204" pitchFamily="34" charset="0"/>
                </a:rPr>
                <a:t>Beneficiation: </a:t>
              </a:r>
              <a:r>
                <a:rPr lang="en-ZA" altLang="en-US" sz="1400" dirty="0">
                  <a:solidFill>
                    <a:schemeClr val="bg1"/>
                  </a:solidFill>
                  <a:latin typeface="Calibri" panose="020F0502020204030204" pitchFamily="34" charset="0"/>
                </a:rPr>
                <a:t>Ongoing effort to secure technology</a:t>
              </a:r>
              <a:r>
                <a:rPr lang="en-GB" altLang="en-US" sz="1400" dirty="0">
                  <a:solidFill>
                    <a:schemeClr val="bg1"/>
                  </a:solidFill>
                  <a:latin typeface="Calibri" panose="020F0502020204030204" pitchFamily="34" charset="0"/>
                </a:rPr>
                <a:t>-</a:t>
              </a:r>
              <a:r>
                <a:rPr lang="en-ZA" altLang="en-US" sz="1400" dirty="0">
                  <a:solidFill>
                    <a:schemeClr val="bg1"/>
                  </a:solidFill>
                  <a:latin typeface="Calibri" panose="020F0502020204030204" pitchFamily="34" charset="0"/>
                </a:rPr>
                <a:t>intensive, value-adding production capabilities to utilise SA’s comparative resource endowment advantage as a global competitive advantage</a:t>
              </a:r>
            </a:p>
          </p:txBody>
        </p:sp>
      </p:grpSp>
      <p:sp>
        <p:nvSpPr>
          <p:cNvPr id="46" name="Rectangle 45"/>
          <p:cNvSpPr/>
          <p:nvPr/>
        </p:nvSpPr>
        <p:spPr>
          <a:xfrm>
            <a:off x="1704502" y="2868721"/>
            <a:ext cx="6931498" cy="1008297"/>
          </a:xfrm>
          <a:prstGeom prst="rect">
            <a:avLst/>
          </a:prstGeom>
          <a:solidFill>
            <a:schemeClr val="accent1">
              <a:lumMod val="40000"/>
              <a:lumOff val="60000"/>
            </a:schemeClr>
          </a:soli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sp>
        <p:nvSpPr>
          <p:cNvPr id="47" name="TextBox 46"/>
          <p:cNvSpPr txBox="1"/>
          <p:nvPr/>
        </p:nvSpPr>
        <p:spPr>
          <a:xfrm>
            <a:off x="1795134" y="2924742"/>
            <a:ext cx="6600721" cy="954107"/>
          </a:xfrm>
          <a:prstGeom prst="rect">
            <a:avLst/>
          </a:prstGeom>
          <a:noFill/>
        </p:spPr>
        <p:txBody>
          <a:bodyPr wrap="square" rtlCol="0">
            <a:spAutoFit/>
          </a:bodyPr>
          <a:lstStyle/>
          <a:p>
            <a:pPr>
              <a:spcBef>
                <a:spcPts val="900"/>
              </a:spcBef>
            </a:pPr>
            <a:r>
              <a:rPr lang="en-ZA" altLang="en-US" sz="1400" b="1" dirty="0">
                <a:latin typeface="Calibri" panose="020F0502020204030204" pitchFamily="34" charset="0"/>
              </a:rPr>
              <a:t>Technology: </a:t>
            </a:r>
            <a:r>
              <a:rPr lang="en-ZA" altLang="en-US" sz="1400" dirty="0">
                <a:latin typeface="Calibri" panose="020F0502020204030204" pitchFamily="34" charset="0"/>
              </a:rPr>
              <a:t>a stronger inter-departmental effort is already under way to optimise technology transfer and diffusion (building on the programmes of the CSIR’s Technology Localisation Unit) and to commercialise ‘homegrown’ R&amp;D in key sectors; these efforts will be further broadened and stepped up</a:t>
            </a:r>
          </a:p>
        </p:txBody>
      </p:sp>
      <p:sp>
        <p:nvSpPr>
          <p:cNvPr id="48" name="Rectangle 47"/>
          <p:cNvSpPr/>
          <p:nvPr/>
        </p:nvSpPr>
        <p:spPr>
          <a:xfrm>
            <a:off x="1704504" y="4065043"/>
            <a:ext cx="6931496" cy="1048594"/>
          </a:xfrm>
          <a:prstGeom prst="rect">
            <a:avLst/>
          </a:prstGeom>
          <a:solidFill>
            <a:schemeClr val="accent2">
              <a:lumMod val="60000"/>
              <a:lumOff val="40000"/>
            </a:schemeClr>
          </a:soli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sp>
        <p:nvSpPr>
          <p:cNvPr id="71" name="TextBox 70"/>
          <p:cNvSpPr txBox="1"/>
          <p:nvPr/>
        </p:nvSpPr>
        <p:spPr>
          <a:xfrm>
            <a:off x="1885768" y="4169934"/>
            <a:ext cx="6426959" cy="954107"/>
          </a:xfrm>
          <a:prstGeom prst="rect">
            <a:avLst/>
          </a:prstGeom>
          <a:noFill/>
          <a:ln>
            <a:noFill/>
          </a:ln>
          <a:effectLst/>
        </p:spPr>
        <p:txBody>
          <a:bodyPr wrap="square" rtlCol="0">
            <a:spAutoFit/>
          </a:bodyPr>
          <a:lstStyle>
            <a:defPPr>
              <a:defRPr lang="en-US"/>
            </a:defPPr>
            <a:lvl1pPr>
              <a:spcBef>
                <a:spcPts val="900"/>
              </a:spcBef>
              <a:defRPr sz="1600" b="1">
                <a:latin typeface="Calibri" panose="020F0502020204030204" pitchFamily="34" charset="0"/>
              </a:defRPr>
            </a:lvl1pPr>
          </a:lstStyle>
          <a:p>
            <a:r>
              <a:rPr lang="en-ZA" altLang="en-US" sz="1400" dirty="0"/>
              <a:t>Gas Industrialisation: </a:t>
            </a:r>
            <a:r>
              <a:rPr lang="en-ZA" altLang="en-US" sz="1400" b="0" dirty="0"/>
              <a:t>First steps are already in place - LPG/LNG; gas to power RFPs and the expansion of the Sasol pipeline. Continuing integrated support for the gas industrialisation effort is critical, given its significant economic and employment multipliers and lower carbon-intensity</a:t>
            </a:r>
          </a:p>
        </p:txBody>
      </p:sp>
      <p:sp>
        <p:nvSpPr>
          <p:cNvPr id="72" name="Rectangle 71"/>
          <p:cNvSpPr/>
          <p:nvPr/>
        </p:nvSpPr>
        <p:spPr>
          <a:xfrm>
            <a:off x="1704502" y="5298576"/>
            <a:ext cx="6525575" cy="307777"/>
          </a:xfrm>
          <a:prstGeom prst="rect">
            <a:avLst/>
          </a:prstGeom>
          <a:noFill/>
          <a:ln>
            <a:noFill/>
          </a:ln>
          <a:effectLst/>
        </p:spPr>
        <p:txBody>
          <a:bodyPr wrap="square" rtlCol="0">
            <a:spAutoFit/>
          </a:bodyPr>
          <a:lstStyle/>
          <a:p>
            <a:pPr>
              <a:spcBef>
                <a:spcPts val="900"/>
              </a:spcBef>
            </a:pPr>
            <a:endParaRPr lang="en-US" sz="1400" b="1">
              <a:latin typeface="Calibri" panose="020F0502020204030204" pitchFamily="34" charset="0"/>
              <a:ea typeface="MS PGothic" panose="020B0600070205080204" pitchFamily="34" charset="-128"/>
            </a:endParaRPr>
          </a:p>
        </p:txBody>
      </p:sp>
      <p:sp>
        <p:nvSpPr>
          <p:cNvPr id="73" name="TextBox 72"/>
          <p:cNvSpPr txBox="1"/>
          <p:nvPr/>
        </p:nvSpPr>
        <p:spPr>
          <a:xfrm>
            <a:off x="1704502" y="5298576"/>
            <a:ext cx="6931498" cy="917511"/>
          </a:xfrm>
          <a:prstGeom prst="rect">
            <a:avLst/>
          </a:prstGeom>
          <a:solidFill>
            <a:schemeClr val="accent6">
              <a:lumMod val="40000"/>
              <a:lumOff val="60000"/>
            </a:schemeClr>
          </a:soli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a:solidFill>
                  <a:schemeClr val="lt1"/>
                </a:solidFill>
                <a:latin typeface="+mn-lt"/>
                <a:ea typeface="+mn-ea"/>
              </a:defRPr>
            </a:lvl1pPr>
            <a:lvl2pPr>
              <a:defRPr>
                <a:solidFill>
                  <a:schemeClr val="lt1"/>
                </a:solidFill>
                <a:latin typeface="+mn-lt"/>
                <a:ea typeface="+mn-ea"/>
              </a:defRPr>
            </a:lvl2pPr>
            <a:lvl3pPr>
              <a:defRPr>
                <a:solidFill>
                  <a:schemeClr val="lt1"/>
                </a:solidFill>
                <a:latin typeface="+mn-lt"/>
                <a:ea typeface="+mn-ea"/>
              </a:defRPr>
            </a:lvl3pPr>
            <a:lvl4pPr>
              <a:defRPr>
                <a:solidFill>
                  <a:schemeClr val="lt1"/>
                </a:solidFill>
                <a:latin typeface="+mn-lt"/>
                <a:ea typeface="+mn-ea"/>
              </a:defRPr>
            </a:lvl4pPr>
            <a:lvl5pPr>
              <a:defRPr>
                <a:solidFill>
                  <a:schemeClr val="lt1"/>
                </a:solidFill>
                <a:latin typeface="+mn-lt"/>
                <a:ea typeface="+mn-ea"/>
              </a:defRPr>
            </a:lvl5pPr>
            <a:lvl6pPr>
              <a:defRPr>
                <a:solidFill>
                  <a:schemeClr val="lt1"/>
                </a:solidFill>
                <a:latin typeface="+mn-lt"/>
                <a:ea typeface="+mn-ea"/>
              </a:defRPr>
            </a:lvl6pPr>
            <a:lvl7pPr>
              <a:defRPr>
                <a:solidFill>
                  <a:schemeClr val="lt1"/>
                </a:solidFill>
                <a:latin typeface="+mn-lt"/>
                <a:ea typeface="+mn-ea"/>
              </a:defRPr>
            </a:lvl7pPr>
            <a:lvl8pPr>
              <a:defRPr>
                <a:solidFill>
                  <a:schemeClr val="lt1"/>
                </a:solidFill>
                <a:latin typeface="+mn-lt"/>
                <a:ea typeface="+mn-ea"/>
              </a:defRPr>
            </a:lvl8pPr>
            <a:lvl9pPr>
              <a:defRPr>
                <a:solidFill>
                  <a:schemeClr val="lt1"/>
                </a:solidFill>
                <a:latin typeface="+mn-lt"/>
                <a:ea typeface="+mn-ea"/>
              </a:defRPr>
            </a:lvl9pPr>
          </a:lstStyle>
          <a:p>
            <a:pPr marL="92075" indent="-92075" algn="l"/>
            <a:r>
              <a:rPr lang="en-ZA" altLang="en-US" sz="1400" dirty="0">
                <a:solidFill>
                  <a:schemeClr val="tx1"/>
                </a:solidFill>
              </a:rPr>
              <a:t>	</a:t>
            </a:r>
            <a:r>
              <a:rPr lang="en-ZA" altLang="en-US" sz="1400" b="1" dirty="0">
                <a:solidFill>
                  <a:schemeClr val="tx1"/>
                </a:solidFill>
              </a:rPr>
              <a:t>Greening: </a:t>
            </a:r>
            <a:r>
              <a:rPr lang="en-ZA" altLang="en-US" sz="1400" dirty="0">
                <a:solidFill>
                  <a:schemeClr val="tx1"/>
                </a:solidFill>
              </a:rPr>
              <a:t>Driving energy-efficient production and carbon mitigation efforts and measures which will increasingly have to be phased in to all sectors of the economy in a manner that allows for sustainable adaptation</a:t>
            </a:r>
          </a:p>
        </p:txBody>
      </p:sp>
      <p:sp>
        <p:nvSpPr>
          <p:cNvPr id="28" name="Title 1">
            <a:extLst/>
          </p:cNvPr>
          <p:cNvSpPr>
            <a:spLocks noGrp="1"/>
          </p:cNvSpPr>
          <p:nvPr>
            <p:ph type="title"/>
          </p:nvPr>
        </p:nvSpPr>
        <p:spPr>
          <a:xfrm>
            <a:off x="624773" y="754955"/>
            <a:ext cx="4649191" cy="705737"/>
          </a:xfrm>
        </p:spPr>
        <p:txBody>
          <a:bodyPr>
            <a:normAutofit/>
          </a:bodyPr>
          <a:lstStyle/>
          <a:p>
            <a:pPr>
              <a:lnSpc>
                <a:spcPct val="120000"/>
              </a:lnSpc>
            </a:pPr>
            <a:r>
              <a:rPr lang="en-US" sz="2600" dirty="0">
                <a:latin typeface="Calibri" panose="020F0502020204030204" pitchFamily="34" charset="0"/>
              </a:rPr>
              <a:t>IPAP key themes for 2017/18</a:t>
            </a:r>
          </a:p>
        </p:txBody>
      </p:sp>
      <p:pic>
        <p:nvPicPr>
          <p:cNvPr id="29" name="Picture 28" descr="A picture containing indoor&#10;&#10;Description generated with high confidence"/>
          <p:cNvPicPr>
            <a:picLocks noChangeAspect="1"/>
          </p:cNvPicPr>
          <p:nvPr/>
        </p:nvPicPr>
        <p:blipFill>
          <a:blip r:embed="rId2"/>
          <a:stretch>
            <a:fillRect/>
          </a:stretch>
        </p:blipFill>
        <p:spPr>
          <a:xfrm>
            <a:off x="5443849" y="693122"/>
            <a:ext cx="3075709" cy="818754"/>
          </a:xfrm>
          <a:prstGeom prst="rect">
            <a:avLst/>
          </a:prstGeom>
        </p:spPr>
      </p:pic>
    </p:spTree>
    <p:extLst>
      <p:ext uri="{BB962C8B-B14F-4D97-AF65-F5344CB8AC3E}">
        <p14:creationId xmlns:p14="http://schemas.microsoft.com/office/powerpoint/2010/main" xmlns="" val="566093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500" fill="hold"/>
                                        <p:tgtEl>
                                          <p:spTgt spid="40"/>
                                        </p:tgtEl>
                                        <p:attrNameLst>
                                          <p:attrName>ppt_x</p:attrName>
                                        </p:attrNameLst>
                                      </p:cBhvr>
                                      <p:tavLst>
                                        <p:tav tm="0">
                                          <p:val>
                                            <p:strVal val="#ppt_x"/>
                                          </p:val>
                                        </p:tav>
                                        <p:tav tm="100000">
                                          <p:val>
                                            <p:strVal val="#ppt_x"/>
                                          </p:val>
                                        </p:tav>
                                      </p:tavLst>
                                    </p:anim>
                                    <p:anim calcmode="lin" valueType="num">
                                      <p:cBhvr additive="base">
                                        <p:cTn id="8" dur="500" fill="hold"/>
                                        <p:tgtEl>
                                          <p:spTgt spid="4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additive="base">
                                        <p:cTn id="11" dur="500" fill="hold"/>
                                        <p:tgtEl>
                                          <p:spTgt spid="43"/>
                                        </p:tgtEl>
                                        <p:attrNameLst>
                                          <p:attrName>ppt_x</p:attrName>
                                        </p:attrNameLst>
                                      </p:cBhvr>
                                      <p:tavLst>
                                        <p:tav tm="0">
                                          <p:val>
                                            <p:strVal val="#ppt_x"/>
                                          </p:val>
                                        </p:tav>
                                        <p:tav tm="100000">
                                          <p:val>
                                            <p:strVal val="#ppt_x"/>
                                          </p:val>
                                        </p:tav>
                                      </p:tavLst>
                                    </p:anim>
                                    <p:anim calcmode="lin" valueType="num">
                                      <p:cBhvr additive="base">
                                        <p:cTn id="12"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additive="base">
                                        <p:cTn id="17" dur="500" fill="hold"/>
                                        <p:tgtEl>
                                          <p:spTgt spid="30"/>
                                        </p:tgtEl>
                                        <p:attrNameLst>
                                          <p:attrName>ppt_x</p:attrName>
                                        </p:attrNameLst>
                                      </p:cBhvr>
                                      <p:tavLst>
                                        <p:tav tm="0">
                                          <p:val>
                                            <p:strVal val="#ppt_x"/>
                                          </p:val>
                                        </p:tav>
                                        <p:tav tm="100000">
                                          <p:val>
                                            <p:strVal val="#ppt_x"/>
                                          </p:val>
                                        </p:tav>
                                      </p:tavLst>
                                    </p:anim>
                                    <p:anim calcmode="lin" valueType="num">
                                      <p:cBhvr additive="base">
                                        <p:cTn id="18" dur="500" fill="hold"/>
                                        <p:tgtEl>
                                          <p:spTgt spid="30"/>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46"/>
                                        </p:tgtEl>
                                        <p:attrNameLst>
                                          <p:attrName>style.visibility</p:attrName>
                                        </p:attrNameLst>
                                      </p:cBhvr>
                                      <p:to>
                                        <p:strVal val="visible"/>
                                      </p:to>
                                    </p:set>
                                    <p:anim calcmode="lin" valueType="num">
                                      <p:cBhvr additive="base">
                                        <p:cTn id="21" dur="500" fill="hold"/>
                                        <p:tgtEl>
                                          <p:spTgt spid="46"/>
                                        </p:tgtEl>
                                        <p:attrNameLst>
                                          <p:attrName>ppt_x</p:attrName>
                                        </p:attrNameLst>
                                      </p:cBhvr>
                                      <p:tavLst>
                                        <p:tav tm="0">
                                          <p:val>
                                            <p:strVal val="#ppt_x"/>
                                          </p:val>
                                        </p:tav>
                                        <p:tav tm="100000">
                                          <p:val>
                                            <p:strVal val="#ppt_x"/>
                                          </p:val>
                                        </p:tav>
                                      </p:tavLst>
                                    </p:anim>
                                    <p:anim calcmode="lin" valueType="num">
                                      <p:cBhvr additive="base">
                                        <p:cTn id="22" dur="500" fill="hold"/>
                                        <p:tgtEl>
                                          <p:spTgt spid="46"/>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47"/>
                                        </p:tgtEl>
                                        <p:attrNameLst>
                                          <p:attrName>style.visibility</p:attrName>
                                        </p:attrNameLst>
                                      </p:cBhvr>
                                      <p:to>
                                        <p:strVal val="visible"/>
                                      </p:to>
                                    </p:set>
                                    <p:anim calcmode="lin" valueType="num">
                                      <p:cBhvr additive="base">
                                        <p:cTn id="25" dur="500" fill="hold"/>
                                        <p:tgtEl>
                                          <p:spTgt spid="47"/>
                                        </p:tgtEl>
                                        <p:attrNameLst>
                                          <p:attrName>ppt_x</p:attrName>
                                        </p:attrNameLst>
                                      </p:cBhvr>
                                      <p:tavLst>
                                        <p:tav tm="0">
                                          <p:val>
                                            <p:strVal val="#ppt_x"/>
                                          </p:val>
                                        </p:tav>
                                        <p:tav tm="100000">
                                          <p:val>
                                            <p:strVal val="#ppt_x"/>
                                          </p:val>
                                        </p:tav>
                                      </p:tavLst>
                                    </p:anim>
                                    <p:anim calcmode="lin" valueType="num">
                                      <p:cBhvr additive="base">
                                        <p:cTn id="26"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500" fill="hold"/>
                                        <p:tgtEl>
                                          <p:spTgt spid="33"/>
                                        </p:tgtEl>
                                        <p:attrNameLst>
                                          <p:attrName>ppt_x</p:attrName>
                                        </p:attrNameLst>
                                      </p:cBhvr>
                                      <p:tavLst>
                                        <p:tav tm="0">
                                          <p:val>
                                            <p:strVal val="#ppt_x"/>
                                          </p:val>
                                        </p:tav>
                                        <p:tav tm="100000">
                                          <p:val>
                                            <p:strVal val="#ppt_x"/>
                                          </p:val>
                                        </p:tav>
                                      </p:tavLst>
                                    </p:anim>
                                    <p:anim calcmode="lin" valueType="num">
                                      <p:cBhvr additive="base">
                                        <p:cTn id="32" dur="500" fill="hold"/>
                                        <p:tgtEl>
                                          <p:spTgt spid="3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48"/>
                                        </p:tgtEl>
                                        <p:attrNameLst>
                                          <p:attrName>style.visibility</p:attrName>
                                        </p:attrNameLst>
                                      </p:cBhvr>
                                      <p:to>
                                        <p:strVal val="visible"/>
                                      </p:to>
                                    </p:set>
                                    <p:anim calcmode="lin" valueType="num">
                                      <p:cBhvr additive="base">
                                        <p:cTn id="35" dur="500" fill="hold"/>
                                        <p:tgtEl>
                                          <p:spTgt spid="48"/>
                                        </p:tgtEl>
                                        <p:attrNameLst>
                                          <p:attrName>ppt_x</p:attrName>
                                        </p:attrNameLst>
                                      </p:cBhvr>
                                      <p:tavLst>
                                        <p:tav tm="0">
                                          <p:val>
                                            <p:strVal val="#ppt_x"/>
                                          </p:val>
                                        </p:tav>
                                        <p:tav tm="100000">
                                          <p:val>
                                            <p:strVal val="#ppt_x"/>
                                          </p:val>
                                        </p:tav>
                                      </p:tavLst>
                                    </p:anim>
                                    <p:anim calcmode="lin" valueType="num">
                                      <p:cBhvr additive="base">
                                        <p:cTn id="36" dur="500" fill="hold"/>
                                        <p:tgtEl>
                                          <p:spTgt spid="4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1"/>
                                        </p:tgtEl>
                                        <p:attrNameLst>
                                          <p:attrName>style.visibility</p:attrName>
                                        </p:attrNameLst>
                                      </p:cBhvr>
                                      <p:to>
                                        <p:strVal val="visible"/>
                                      </p:to>
                                    </p:set>
                                    <p:anim calcmode="lin" valueType="num">
                                      <p:cBhvr additive="base">
                                        <p:cTn id="39" dur="500" fill="hold"/>
                                        <p:tgtEl>
                                          <p:spTgt spid="71"/>
                                        </p:tgtEl>
                                        <p:attrNameLst>
                                          <p:attrName>ppt_x</p:attrName>
                                        </p:attrNameLst>
                                      </p:cBhvr>
                                      <p:tavLst>
                                        <p:tav tm="0">
                                          <p:val>
                                            <p:strVal val="#ppt_x"/>
                                          </p:val>
                                        </p:tav>
                                        <p:tav tm="100000">
                                          <p:val>
                                            <p:strVal val="#ppt_x"/>
                                          </p:val>
                                        </p:tav>
                                      </p:tavLst>
                                    </p:anim>
                                    <p:anim calcmode="lin" valueType="num">
                                      <p:cBhvr additive="base">
                                        <p:cTn id="40" dur="500" fill="hold"/>
                                        <p:tgtEl>
                                          <p:spTgt spid="71"/>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36"/>
                                        </p:tgtEl>
                                        <p:attrNameLst>
                                          <p:attrName>style.visibility</p:attrName>
                                        </p:attrNameLst>
                                      </p:cBhvr>
                                      <p:to>
                                        <p:strVal val="visible"/>
                                      </p:to>
                                    </p:set>
                                    <p:anim calcmode="lin" valueType="num">
                                      <p:cBhvr additive="base">
                                        <p:cTn id="45" dur="500" fill="hold"/>
                                        <p:tgtEl>
                                          <p:spTgt spid="36"/>
                                        </p:tgtEl>
                                        <p:attrNameLst>
                                          <p:attrName>ppt_x</p:attrName>
                                        </p:attrNameLst>
                                      </p:cBhvr>
                                      <p:tavLst>
                                        <p:tav tm="0">
                                          <p:val>
                                            <p:strVal val="#ppt_x"/>
                                          </p:val>
                                        </p:tav>
                                        <p:tav tm="100000">
                                          <p:val>
                                            <p:strVal val="#ppt_x"/>
                                          </p:val>
                                        </p:tav>
                                      </p:tavLst>
                                    </p:anim>
                                    <p:anim calcmode="lin" valueType="num">
                                      <p:cBhvr additive="base">
                                        <p:cTn id="46" dur="500" fill="hold"/>
                                        <p:tgtEl>
                                          <p:spTgt spid="36"/>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nodePh="1">
                                  <p:stCondLst>
                                    <p:cond delay="0"/>
                                  </p:stCondLst>
                                  <p:endCondLst>
                                    <p:cond evt="begin" delay="0">
                                      <p:tn val="47"/>
                                    </p:cond>
                                  </p:endCondLst>
                                  <p:childTnLst>
                                    <p:set>
                                      <p:cBhvr>
                                        <p:cTn id="48" dur="1" fill="hold">
                                          <p:stCondLst>
                                            <p:cond delay="0"/>
                                          </p:stCondLst>
                                        </p:cTn>
                                        <p:tgtEl>
                                          <p:spTgt spid="72"/>
                                        </p:tgtEl>
                                        <p:attrNameLst>
                                          <p:attrName>style.visibility</p:attrName>
                                        </p:attrNameLst>
                                      </p:cBhvr>
                                      <p:to>
                                        <p:strVal val="visible"/>
                                      </p:to>
                                    </p:set>
                                    <p:anim calcmode="lin" valueType="num">
                                      <p:cBhvr additive="base">
                                        <p:cTn id="49" dur="500" fill="hold"/>
                                        <p:tgtEl>
                                          <p:spTgt spid="72"/>
                                        </p:tgtEl>
                                        <p:attrNameLst>
                                          <p:attrName>ppt_x</p:attrName>
                                        </p:attrNameLst>
                                      </p:cBhvr>
                                      <p:tavLst>
                                        <p:tav tm="0">
                                          <p:val>
                                            <p:strVal val="#ppt_x"/>
                                          </p:val>
                                        </p:tav>
                                        <p:tav tm="100000">
                                          <p:val>
                                            <p:strVal val="#ppt_x"/>
                                          </p:val>
                                        </p:tav>
                                      </p:tavLst>
                                    </p:anim>
                                    <p:anim calcmode="lin" valueType="num">
                                      <p:cBhvr additive="base">
                                        <p:cTn id="50" dur="500" fill="hold"/>
                                        <p:tgtEl>
                                          <p:spTgt spid="72"/>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73"/>
                                        </p:tgtEl>
                                        <p:attrNameLst>
                                          <p:attrName>style.visibility</p:attrName>
                                        </p:attrNameLst>
                                      </p:cBhvr>
                                      <p:to>
                                        <p:strVal val="visible"/>
                                      </p:to>
                                    </p:set>
                                    <p:anim calcmode="lin" valueType="num">
                                      <p:cBhvr additive="base">
                                        <p:cTn id="53" dur="500" fill="hold"/>
                                        <p:tgtEl>
                                          <p:spTgt spid="73"/>
                                        </p:tgtEl>
                                        <p:attrNameLst>
                                          <p:attrName>ppt_x</p:attrName>
                                        </p:attrNameLst>
                                      </p:cBhvr>
                                      <p:tavLst>
                                        <p:tav tm="0">
                                          <p:val>
                                            <p:strVal val="#ppt_x"/>
                                          </p:val>
                                        </p:tav>
                                        <p:tav tm="100000">
                                          <p:val>
                                            <p:strVal val="#ppt_x"/>
                                          </p:val>
                                        </p:tav>
                                      </p:tavLst>
                                    </p:anim>
                                    <p:anim calcmode="lin" valueType="num">
                                      <p:cBhvr additive="base">
                                        <p:cTn id="54" dur="500" fill="hold"/>
                                        <p:tgtEl>
                                          <p:spTgt spid="7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p:bldP spid="48" grpId="0" animBg="1"/>
      <p:bldP spid="71" grpId="0"/>
      <p:bldP spid="72" grpId="0"/>
      <p:bldP spid="7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p:cNvPr>
          <p:cNvSpPr>
            <a:spLocks noGrp="1"/>
          </p:cNvSpPr>
          <p:nvPr>
            <p:ph type="title"/>
          </p:nvPr>
        </p:nvSpPr>
        <p:spPr>
          <a:xfrm>
            <a:off x="600364" y="748984"/>
            <a:ext cx="4304145" cy="643062"/>
          </a:xfrm>
        </p:spPr>
        <p:txBody>
          <a:bodyPr>
            <a:normAutofit/>
          </a:bodyPr>
          <a:lstStyle/>
          <a:p>
            <a:pPr>
              <a:lnSpc>
                <a:spcPct val="120000"/>
              </a:lnSpc>
            </a:pPr>
            <a:r>
              <a:rPr lang="en-US" sz="2600" b="1" dirty="0">
                <a:latin typeface="Calibri" panose="020F0502020204030204" pitchFamily="34" charset="0"/>
              </a:rPr>
              <a:t>Challenges 2017-2020</a:t>
            </a:r>
          </a:p>
        </p:txBody>
      </p:sp>
      <p:sp>
        <p:nvSpPr>
          <p:cNvPr id="2" name="Slide Number Placeholder 1"/>
          <p:cNvSpPr>
            <a:spLocks noGrp="1"/>
          </p:cNvSpPr>
          <p:nvPr>
            <p:ph type="sldNum" sz="quarter" idx="12"/>
          </p:nvPr>
        </p:nvSpPr>
        <p:spPr/>
        <p:txBody>
          <a:bodyPr/>
          <a:lstStyle/>
          <a:p>
            <a:fld id="{6D22F896-40B5-4ADD-8801-0D06FADFA095}" type="slidenum">
              <a:rPr lang="en-US" smtClean="0"/>
              <a:pPr/>
              <a:t>31</a:t>
            </a:fld>
            <a:endParaRPr lang="en-US" dirty="0"/>
          </a:p>
        </p:txBody>
      </p:sp>
      <p:pic>
        <p:nvPicPr>
          <p:cNvPr id="9" name="Picture 8" descr="A picture containing indoor&#10;&#10;Description generated with high confidence"/>
          <p:cNvPicPr>
            <a:picLocks noChangeAspect="1"/>
          </p:cNvPicPr>
          <p:nvPr/>
        </p:nvPicPr>
        <p:blipFill>
          <a:blip r:embed="rId2"/>
          <a:stretch>
            <a:fillRect/>
          </a:stretch>
        </p:blipFill>
        <p:spPr>
          <a:xfrm>
            <a:off x="5772728" y="702804"/>
            <a:ext cx="2780145" cy="800508"/>
          </a:xfrm>
          <a:prstGeom prst="rect">
            <a:avLst/>
          </a:prstGeom>
        </p:spPr>
      </p:pic>
      <p:pic>
        <p:nvPicPr>
          <p:cNvPr id="28" name="Picture 27"/>
          <p:cNvPicPr>
            <a:picLocks noChangeAspect="1"/>
          </p:cNvPicPr>
          <p:nvPr/>
        </p:nvPicPr>
        <p:blipFill rotWithShape="1">
          <a:blip r:embed="rId3">
            <a:extLst>
              <a:ext uri="{28A0092B-C50C-407E-A947-70E740481C1C}">
                <a14:useLocalDpi xmlns:a14="http://schemas.microsoft.com/office/drawing/2010/main" xmlns="" val="0"/>
              </a:ext>
            </a:extLst>
          </a:blip>
          <a:srcRect l="5000" t="3577" r="11667" b="7534"/>
          <a:stretch/>
        </p:blipFill>
        <p:spPr>
          <a:xfrm>
            <a:off x="369455" y="1565948"/>
            <a:ext cx="8515928" cy="5171984"/>
          </a:xfrm>
          <a:prstGeom prst="rect">
            <a:avLst/>
          </a:prstGeom>
        </p:spPr>
      </p:pic>
    </p:spTree>
    <p:extLst>
      <p:ext uri="{BB962C8B-B14F-4D97-AF65-F5344CB8AC3E}">
        <p14:creationId xmlns:p14="http://schemas.microsoft.com/office/powerpoint/2010/main" xmlns="" val="4012234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p:cNvPr>
          <p:cNvSpPr>
            <a:spLocks noGrp="1"/>
          </p:cNvSpPr>
          <p:nvPr>
            <p:ph type="title"/>
          </p:nvPr>
        </p:nvSpPr>
        <p:spPr>
          <a:xfrm>
            <a:off x="591128" y="714397"/>
            <a:ext cx="4922982" cy="696495"/>
          </a:xfrm>
        </p:spPr>
        <p:txBody>
          <a:bodyPr>
            <a:normAutofit/>
          </a:bodyPr>
          <a:lstStyle/>
          <a:p>
            <a:pPr>
              <a:lnSpc>
                <a:spcPct val="120000"/>
              </a:lnSpc>
            </a:pPr>
            <a:r>
              <a:rPr lang="en-US" sz="2600" dirty="0">
                <a:latin typeface="Calibri" panose="020F0502020204030204" pitchFamily="34" charset="0"/>
              </a:rPr>
              <a:t>Key action areas 2017-2020</a:t>
            </a:r>
          </a:p>
        </p:txBody>
      </p:sp>
      <p:sp>
        <p:nvSpPr>
          <p:cNvPr id="2" name="Slide Number Placeholder 1"/>
          <p:cNvSpPr>
            <a:spLocks noGrp="1"/>
          </p:cNvSpPr>
          <p:nvPr>
            <p:ph type="sldNum" sz="quarter" idx="12"/>
          </p:nvPr>
        </p:nvSpPr>
        <p:spPr/>
        <p:txBody>
          <a:bodyPr/>
          <a:lstStyle/>
          <a:p>
            <a:fld id="{6D22F896-40B5-4ADD-8801-0D06FADFA095}" type="slidenum">
              <a:rPr lang="en-US" smtClean="0"/>
              <a:pPr/>
              <a:t>32</a:t>
            </a:fld>
            <a:endParaRPr lang="en-US" dirty="0"/>
          </a:p>
        </p:txBody>
      </p:sp>
      <p:pic>
        <p:nvPicPr>
          <p:cNvPr id="9" name="Picture 8" descr="A picture containing indoor&#10;&#10;Description generated with high confidence"/>
          <p:cNvPicPr>
            <a:picLocks noChangeAspect="1"/>
          </p:cNvPicPr>
          <p:nvPr/>
        </p:nvPicPr>
        <p:blipFill>
          <a:blip r:embed="rId2"/>
          <a:stretch>
            <a:fillRect/>
          </a:stretch>
        </p:blipFill>
        <p:spPr>
          <a:xfrm>
            <a:off x="5726546" y="714396"/>
            <a:ext cx="2789381" cy="763422"/>
          </a:xfrm>
          <a:prstGeom prst="rect">
            <a:avLst/>
          </a:prstGeom>
        </p:spPr>
      </p:pic>
      <p:pic>
        <p:nvPicPr>
          <p:cNvPr id="7" name="Picture 6"/>
          <p:cNvPicPr>
            <a:picLocks noChangeAspect="1"/>
          </p:cNvPicPr>
          <p:nvPr/>
        </p:nvPicPr>
        <p:blipFill rotWithShape="1">
          <a:blip r:embed="rId3">
            <a:extLst>
              <a:ext uri="{28A0092B-C50C-407E-A947-70E740481C1C}">
                <a14:useLocalDpi xmlns:a14="http://schemas.microsoft.com/office/drawing/2010/main" xmlns="" val="0"/>
              </a:ext>
            </a:extLst>
          </a:blip>
          <a:srcRect l="6701" t="4616" r="13683" b="7692"/>
          <a:stretch/>
        </p:blipFill>
        <p:spPr>
          <a:xfrm>
            <a:off x="323272" y="1630140"/>
            <a:ext cx="8552873" cy="5156427"/>
          </a:xfrm>
          <a:prstGeom prst="rect">
            <a:avLst/>
          </a:prstGeom>
        </p:spPr>
      </p:pic>
    </p:spTree>
    <p:extLst>
      <p:ext uri="{BB962C8B-B14F-4D97-AF65-F5344CB8AC3E}">
        <p14:creationId xmlns:p14="http://schemas.microsoft.com/office/powerpoint/2010/main" xmlns="" val="1444272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p:cNvPr>
          <p:cNvSpPr>
            <a:spLocks noGrp="1"/>
          </p:cNvSpPr>
          <p:nvPr>
            <p:ph type="title"/>
          </p:nvPr>
        </p:nvSpPr>
        <p:spPr>
          <a:xfrm>
            <a:off x="504700" y="843161"/>
            <a:ext cx="4658427" cy="567902"/>
          </a:xfrm>
        </p:spPr>
        <p:txBody>
          <a:bodyPr>
            <a:noAutofit/>
          </a:bodyPr>
          <a:lstStyle/>
          <a:p>
            <a:pPr>
              <a:lnSpc>
                <a:spcPct val="120000"/>
              </a:lnSpc>
            </a:pPr>
            <a:r>
              <a:rPr lang="en-US" sz="3200" dirty="0">
                <a:latin typeface="Calibri" panose="020F0502020204030204" pitchFamily="34" charset="0"/>
              </a:rPr>
              <a:t>The global context</a:t>
            </a:r>
          </a:p>
        </p:txBody>
      </p:sp>
      <p:sp>
        <p:nvSpPr>
          <p:cNvPr id="2" name="Slide Number Placeholder 1"/>
          <p:cNvSpPr>
            <a:spLocks noGrp="1"/>
          </p:cNvSpPr>
          <p:nvPr>
            <p:ph type="sldNum" sz="quarter" idx="12"/>
          </p:nvPr>
        </p:nvSpPr>
        <p:spPr/>
        <p:txBody>
          <a:bodyPr/>
          <a:lstStyle/>
          <a:p>
            <a:fld id="{6D22F896-40B5-4ADD-8801-0D06FADFA095}" type="slidenum">
              <a:rPr lang="en-US" smtClean="0"/>
              <a:pPr/>
              <a:t>33</a:t>
            </a:fld>
            <a:endParaRPr lang="en-US" dirty="0"/>
          </a:p>
        </p:txBody>
      </p:sp>
      <p:pic>
        <p:nvPicPr>
          <p:cNvPr id="9" name="Picture 8" descr="A picture containing indoor&#10;&#10;Description generated with high confidence"/>
          <p:cNvPicPr>
            <a:picLocks noChangeAspect="1"/>
          </p:cNvPicPr>
          <p:nvPr/>
        </p:nvPicPr>
        <p:blipFill>
          <a:blip r:embed="rId2"/>
          <a:stretch>
            <a:fillRect/>
          </a:stretch>
        </p:blipFill>
        <p:spPr>
          <a:xfrm>
            <a:off x="5678691" y="696267"/>
            <a:ext cx="2855709" cy="800024"/>
          </a:xfrm>
          <a:prstGeom prst="rect">
            <a:avLst/>
          </a:prstGeom>
        </p:spPr>
      </p:pic>
      <p:sp>
        <p:nvSpPr>
          <p:cNvPr id="8" name="Rectangle 3"/>
          <p:cNvSpPr txBox="1">
            <a:spLocks noChangeArrowheads="1"/>
          </p:cNvSpPr>
          <p:nvPr/>
        </p:nvSpPr>
        <p:spPr bwMode="auto">
          <a:xfrm>
            <a:off x="504700" y="1871456"/>
            <a:ext cx="8352928" cy="44278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a:defRPr sz="2400">
                <a:solidFill>
                  <a:schemeClr val="tx1"/>
                </a:solidFill>
                <a:latin typeface="Times" panose="02020603050405020304" pitchFamily="18" charset="0"/>
                <a:ea typeface="MS PGothic" panose="020B0600070205080204" pitchFamily="34" charset="-128"/>
              </a:defRPr>
            </a:lvl1pPr>
            <a:lvl2pPr marL="342900" indent="-34290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spcBef>
                <a:spcPts val="1200"/>
              </a:spcBef>
              <a:buFont typeface="Wingdings" panose="05000000000000000000" pitchFamily="2" charset="2"/>
              <a:buChar char=""/>
            </a:pPr>
            <a:r>
              <a:rPr lang="en-US" altLang="en-US" sz="2000" dirty="0">
                <a:latin typeface="Calibri" panose="020F0502020204030204" pitchFamily="34" charset="0"/>
              </a:rPr>
              <a:t>Ongoing after-shocks of the Great Global Recession. Further deterioration in the already-fragile international economy with steadily declining growth rates; global slowdown affected world trade as </a:t>
            </a:r>
            <a:r>
              <a:rPr lang="en-ZA" altLang="en-US" sz="2000" dirty="0">
                <a:latin typeface="Calibri" panose="020F0502020204030204" pitchFamily="34" charset="0"/>
              </a:rPr>
              <a:t>imports as a percentage of global GDP declined from 30,2% in 2011 to 28,8% in 2015</a:t>
            </a:r>
            <a:endParaRPr lang="en-US" altLang="en-US" sz="2000" dirty="0">
              <a:latin typeface="Calibri" panose="020F0502020204030204" pitchFamily="34" charset="0"/>
            </a:endParaRPr>
          </a:p>
          <a:p>
            <a:pPr>
              <a:spcBef>
                <a:spcPts val="1200"/>
              </a:spcBef>
              <a:buFont typeface="Wingdings" panose="05000000000000000000" pitchFamily="2" charset="2"/>
              <a:buChar char=""/>
            </a:pPr>
            <a:r>
              <a:rPr lang="en-US" altLang="en-US" sz="2000" dirty="0">
                <a:latin typeface="Calibri" panose="020F0502020204030204" pitchFamily="34" charset="0"/>
              </a:rPr>
              <a:t>Global oversupply and over-capacity in key sectors (China accounting for most of the global growth in steel production in the 21</a:t>
            </a:r>
            <a:r>
              <a:rPr lang="en-US" altLang="en-US" sz="2000" baseline="30000" dirty="0">
                <a:latin typeface="Calibri" panose="020F0502020204030204" pitchFamily="34" charset="0"/>
              </a:rPr>
              <a:t>st</a:t>
            </a:r>
            <a:r>
              <a:rPr lang="en-US" altLang="en-US" sz="2000" dirty="0">
                <a:latin typeface="Calibri" panose="020F0502020204030204" pitchFamily="34" charset="0"/>
              </a:rPr>
              <a:t> century and the major contributor to the steel glut)</a:t>
            </a:r>
          </a:p>
          <a:p>
            <a:pPr>
              <a:spcBef>
                <a:spcPts val="600"/>
              </a:spcBef>
              <a:buFont typeface="Wingdings" panose="05000000000000000000" pitchFamily="2" charset="2"/>
              <a:buChar char=""/>
            </a:pPr>
            <a:r>
              <a:rPr lang="en-US" altLang="en-US" sz="2000" dirty="0">
                <a:latin typeface="Calibri" panose="020F0502020204030204" pitchFamily="34" charset="0"/>
              </a:rPr>
              <a:t>The ongoing commodity demand/price slump </a:t>
            </a:r>
          </a:p>
          <a:p>
            <a:pPr>
              <a:spcBef>
                <a:spcPts val="600"/>
              </a:spcBef>
              <a:buFont typeface="Wingdings" panose="05000000000000000000" pitchFamily="2" charset="2"/>
              <a:buChar char=""/>
            </a:pPr>
            <a:r>
              <a:rPr lang="en-ZA" altLang="en-US" sz="2000" dirty="0">
                <a:latin typeface="Calibri" panose="020F0502020204030204" pitchFamily="34" charset="0"/>
              </a:rPr>
              <a:t>FDI into middle-income countries declined as outward investment contracted  </a:t>
            </a:r>
            <a:endParaRPr lang="en-US" altLang="en-US" sz="2000" dirty="0">
              <a:latin typeface="Calibri" panose="020F0502020204030204" pitchFamily="34" charset="0"/>
            </a:endParaRPr>
          </a:p>
          <a:p>
            <a:pPr>
              <a:spcBef>
                <a:spcPts val="600"/>
              </a:spcBef>
              <a:buFont typeface="Wingdings" panose="05000000000000000000" pitchFamily="2" charset="2"/>
              <a:buChar char=""/>
            </a:pPr>
            <a:r>
              <a:rPr lang="en-US" altLang="en-US" sz="2000" dirty="0">
                <a:latin typeface="Calibri" panose="020F0502020204030204" pitchFamily="34" charset="0"/>
              </a:rPr>
              <a:t>Increasing use of protectionist measures (‘neo-mercantilism’) </a:t>
            </a:r>
          </a:p>
          <a:p>
            <a:pPr>
              <a:spcBef>
                <a:spcPts val="600"/>
              </a:spcBef>
              <a:buFont typeface="Wingdings" panose="05000000000000000000" pitchFamily="2" charset="2"/>
              <a:buChar char=""/>
            </a:pPr>
            <a:r>
              <a:rPr lang="en-US" altLang="en-US" sz="2000" dirty="0">
                <a:latin typeface="Calibri" panose="020F0502020204030204" pitchFamily="34" charset="0"/>
              </a:rPr>
              <a:t>Emergence of right-wing populist backlashes in the US and much of Europe</a:t>
            </a:r>
          </a:p>
        </p:txBody>
      </p:sp>
    </p:spTree>
    <p:extLst>
      <p:ext uri="{BB962C8B-B14F-4D97-AF65-F5344CB8AC3E}">
        <p14:creationId xmlns:p14="http://schemas.microsoft.com/office/powerpoint/2010/main" xmlns="" val="1881523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p:cNvPr>
          <p:cNvSpPr>
            <a:spLocks noGrp="1"/>
          </p:cNvSpPr>
          <p:nvPr>
            <p:ph type="title"/>
          </p:nvPr>
        </p:nvSpPr>
        <p:spPr>
          <a:xfrm>
            <a:off x="585096" y="601933"/>
            <a:ext cx="7210395" cy="1080938"/>
          </a:xfrm>
        </p:spPr>
        <p:txBody>
          <a:bodyPr>
            <a:normAutofit/>
          </a:bodyPr>
          <a:lstStyle/>
          <a:p>
            <a:pPr>
              <a:lnSpc>
                <a:spcPct val="120000"/>
              </a:lnSpc>
            </a:pPr>
            <a:r>
              <a:rPr lang="en-US" sz="2800" dirty="0">
                <a:latin typeface="Calibri" panose="020F0502020204030204" pitchFamily="34" charset="0"/>
              </a:rPr>
              <a:t>The global context</a:t>
            </a:r>
          </a:p>
        </p:txBody>
      </p:sp>
      <p:sp>
        <p:nvSpPr>
          <p:cNvPr id="2" name="Slide Number Placeholder 1"/>
          <p:cNvSpPr>
            <a:spLocks noGrp="1"/>
          </p:cNvSpPr>
          <p:nvPr>
            <p:ph type="sldNum" sz="quarter" idx="12"/>
          </p:nvPr>
        </p:nvSpPr>
        <p:spPr/>
        <p:txBody>
          <a:bodyPr/>
          <a:lstStyle/>
          <a:p>
            <a:fld id="{6D22F896-40B5-4ADD-8801-0D06FADFA095}" type="slidenum">
              <a:rPr lang="en-US" smtClean="0"/>
              <a:pPr/>
              <a:t>34</a:t>
            </a:fld>
            <a:endParaRPr lang="en-US" dirty="0"/>
          </a:p>
        </p:txBody>
      </p:sp>
      <p:pic>
        <p:nvPicPr>
          <p:cNvPr id="9" name="Picture 8" descr="A picture containing indoor&#10;&#10;Description generated with high confidence"/>
          <p:cNvPicPr>
            <a:picLocks noChangeAspect="1"/>
          </p:cNvPicPr>
          <p:nvPr/>
        </p:nvPicPr>
        <p:blipFill>
          <a:blip r:embed="rId2"/>
          <a:stretch>
            <a:fillRect/>
          </a:stretch>
        </p:blipFill>
        <p:spPr>
          <a:xfrm>
            <a:off x="5652648" y="711557"/>
            <a:ext cx="2863273" cy="784734"/>
          </a:xfrm>
          <a:prstGeom prst="rect">
            <a:avLst/>
          </a:prstGeom>
        </p:spPr>
      </p:pic>
      <p:sp>
        <p:nvSpPr>
          <p:cNvPr id="7" name="Rectangle 3"/>
          <p:cNvSpPr txBox="1">
            <a:spLocks noChangeArrowheads="1"/>
          </p:cNvSpPr>
          <p:nvPr/>
        </p:nvSpPr>
        <p:spPr bwMode="auto">
          <a:xfrm>
            <a:off x="2145682" y="3261073"/>
            <a:ext cx="4680520" cy="6652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a:defRPr sz="2400">
                <a:solidFill>
                  <a:schemeClr val="tx1"/>
                </a:solidFill>
                <a:latin typeface="Times" panose="02020603050405020304" pitchFamily="18" charset="0"/>
                <a:ea typeface="MS PGothic" panose="020B0600070205080204" pitchFamily="34" charset="-128"/>
              </a:defRPr>
            </a:lvl1pPr>
            <a:lvl2pPr marL="342900" indent="-34290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marL="0" indent="0" algn="ctr">
              <a:spcBef>
                <a:spcPts val="1200"/>
              </a:spcBef>
            </a:pPr>
            <a:r>
              <a:rPr lang="en-US" altLang="en-US" sz="3600" dirty="0">
                <a:latin typeface="Arial Black" panose="020B0A04020102020204" pitchFamily="34" charset="0"/>
              </a:rPr>
              <a:t>KEY STATS</a:t>
            </a:r>
          </a:p>
        </p:txBody>
      </p:sp>
    </p:spTree>
    <p:extLst>
      <p:ext uri="{BB962C8B-B14F-4D97-AF65-F5344CB8AC3E}">
        <p14:creationId xmlns:p14="http://schemas.microsoft.com/office/powerpoint/2010/main" xmlns="" val="1256383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p:cNvPr>
          <p:cNvSpPr>
            <a:spLocks noGrp="1"/>
          </p:cNvSpPr>
          <p:nvPr>
            <p:ph type="title"/>
          </p:nvPr>
        </p:nvSpPr>
        <p:spPr>
          <a:xfrm>
            <a:off x="541644" y="643604"/>
            <a:ext cx="4224318" cy="948313"/>
          </a:xfrm>
        </p:spPr>
        <p:txBody>
          <a:bodyPr>
            <a:normAutofit/>
          </a:bodyPr>
          <a:lstStyle/>
          <a:p>
            <a:pPr>
              <a:lnSpc>
                <a:spcPct val="100000"/>
              </a:lnSpc>
            </a:pPr>
            <a:r>
              <a:rPr lang="en-US" dirty="0">
                <a:latin typeface="Calibri" panose="020F0502020204030204" pitchFamily="34" charset="0"/>
              </a:rPr>
              <a:t>Growth in the world economy</a:t>
            </a:r>
            <a:br>
              <a:rPr lang="en-US" dirty="0">
                <a:latin typeface="Calibri" panose="020F0502020204030204" pitchFamily="34" charset="0"/>
              </a:rPr>
            </a:br>
            <a:r>
              <a:rPr lang="en-US" dirty="0">
                <a:latin typeface="Calibri" panose="020F0502020204030204" pitchFamily="34" charset="0"/>
              </a:rPr>
              <a:t>2003</a:t>
            </a:r>
            <a:r>
              <a:rPr lang="en-GB" dirty="0">
                <a:latin typeface="Calibri" panose="020F0502020204030204" pitchFamily="34" charset="0"/>
              </a:rPr>
              <a:t>-</a:t>
            </a:r>
            <a:r>
              <a:rPr lang="en-US" dirty="0">
                <a:latin typeface="Calibri" panose="020F0502020204030204" pitchFamily="34" charset="0"/>
              </a:rPr>
              <a:t>2016</a:t>
            </a:r>
          </a:p>
        </p:txBody>
      </p:sp>
      <p:sp>
        <p:nvSpPr>
          <p:cNvPr id="2" name="Slide Number Placeholder 1"/>
          <p:cNvSpPr>
            <a:spLocks noGrp="1"/>
          </p:cNvSpPr>
          <p:nvPr>
            <p:ph type="sldNum" sz="quarter" idx="12"/>
          </p:nvPr>
        </p:nvSpPr>
        <p:spPr/>
        <p:txBody>
          <a:bodyPr/>
          <a:lstStyle/>
          <a:p>
            <a:fld id="{6D22F896-40B5-4ADD-8801-0D06FADFA095}" type="slidenum">
              <a:rPr lang="en-US" smtClean="0"/>
              <a:pPr/>
              <a:t>35</a:t>
            </a:fld>
            <a:endParaRPr lang="en-US" dirty="0"/>
          </a:p>
        </p:txBody>
      </p:sp>
      <p:pic>
        <p:nvPicPr>
          <p:cNvPr id="9" name="Picture 8" descr="A picture containing indoor&#10;&#10;Description generated with high confidence"/>
          <p:cNvPicPr>
            <a:picLocks noChangeAspect="1"/>
          </p:cNvPicPr>
          <p:nvPr/>
        </p:nvPicPr>
        <p:blipFill>
          <a:blip r:embed="rId2"/>
          <a:stretch>
            <a:fillRect/>
          </a:stretch>
        </p:blipFill>
        <p:spPr>
          <a:xfrm>
            <a:off x="5975928" y="730227"/>
            <a:ext cx="2570440" cy="756828"/>
          </a:xfrm>
          <a:prstGeom prst="rect">
            <a:avLst/>
          </a:prstGeom>
        </p:spPr>
      </p:pic>
      <p:pic>
        <p:nvPicPr>
          <p:cNvPr id="8" name="Picture 9"/>
          <p:cNvPicPr>
            <a:picLocks noChangeAspect="1" noChangeArrowheads="1"/>
          </p:cNvPicPr>
          <p:nvPr/>
        </p:nvPicPr>
        <p:blipFill>
          <a:blip r:embed="rId3" cstate="hqprint">
            <a:extLst>
              <a:ext uri="{28A0092B-C50C-407E-A947-70E740481C1C}">
                <a14:useLocalDpi xmlns:a14="http://schemas.microsoft.com/office/drawing/2010/main" xmlns="" val="0"/>
              </a:ext>
            </a:extLst>
          </a:blip>
          <a:srcRect/>
          <a:stretch>
            <a:fillRect/>
          </a:stretch>
        </p:blipFill>
        <p:spPr bwMode="auto">
          <a:xfrm>
            <a:off x="504700" y="1948534"/>
            <a:ext cx="8112827" cy="41560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Rectangle 1"/>
          <p:cNvSpPr>
            <a:spLocks noChangeArrowheads="1"/>
          </p:cNvSpPr>
          <p:nvPr/>
        </p:nvSpPr>
        <p:spPr bwMode="auto">
          <a:xfrm>
            <a:off x="504700" y="6113399"/>
            <a:ext cx="1649218"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GB" altLang="en-US" sz="1200" dirty="0">
                <a:latin typeface="+mn-lt"/>
              </a:rPr>
              <a:t>Source: IMF </a:t>
            </a:r>
            <a:endParaRPr lang="en-US" altLang="en-US" sz="1200" dirty="0">
              <a:latin typeface="+mn-lt"/>
            </a:endParaRPr>
          </a:p>
        </p:txBody>
      </p:sp>
    </p:spTree>
    <p:extLst>
      <p:ext uri="{BB962C8B-B14F-4D97-AF65-F5344CB8AC3E}">
        <p14:creationId xmlns:p14="http://schemas.microsoft.com/office/powerpoint/2010/main" xmlns="" val="20248289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p:cNvPr>
          <p:cNvSpPr>
            <a:spLocks noGrp="1"/>
          </p:cNvSpPr>
          <p:nvPr>
            <p:ph type="title"/>
          </p:nvPr>
        </p:nvSpPr>
        <p:spPr>
          <a:xfrm>
            <a:off x="609600" y="601933"/>
            <a:ext cx="7991764" cy="1080938"/>
          </a:xfrm>
        </p:spPr>
        <p:txBody>
          <a:bodyPr>
            <a:normAutofit/>
          </a:bodyPr>
          <a:lstStyle/>
          <a:p>
            <a:r>
              <a:rPr lang="en-ZA" altLang="en-US" sz="2200" dirty="0">
                <a:latin typeface="Calibri" panose="020F0502020204030204" pitchFamily="34" charset="0"/>
              </a:rPr>
              <a:t>Growth in global imports and change                                           in imports as a share of world GDP, 2001-2015</a:t>
            </a:r>
          </a:p>
        </p:txBody>
      </p:sp>
      <p:sp>
        <p:nvSpPr>
          <p:cNvPr id="2" name="Slide Number Placeholder 1"/>
          <p:cNvSpPr>
            <a:spLocks noGrp="1"/>
          </p:cNvSpPr>
          <p:nvPr>
            <p:ph type="sldNum" sz="quarter" idx="12"/>
          </p:nvPr>
        </p:nvSpPr>
        <p:spPr/>
        <p:txBody>
          <a:bodyPr/>
          <a:lstStyle/>
          <a:p>
            <a:fld id="{6D22F896-40B5-4ADD-8801-0D06FADFA095}" type="slidenum">
              <a:rPr lang="en-US" smtClean="0"/>
              <a:pPr/>
              <a:t>36</a:t>
            </a:fld>
            <a:endParaRPr lang="en-US" dirty="0"/>
          </a:p>
        </p:txBody>
      </p:sp>
      <p:pic>
        <p:nvPicPr>
          <p:cNvPr id="7" name="Picture 10"/>
          <p:cNvPicPr>
            <a:picLocks noChangeAspect="1" noChangeArrowheads="1"/>
          </p:cNvPicPr>
          <p:nvPr/>
        </p:nvPicPr>
        <p:blipFill>
          <a:blip r:embed="rId2" cstate="hqprint">
            <a:extLst>
              <a:ext uri="{28A0092B-C50C-407E-A947-70E740481C1C}">
                <a14:useLocalDpi xmlns:a14="http://schemas.microsoft.com/office/drawing/2010/main" xmlns="" val="0"/>
              </a:ext>
            </a:extLst>
          </a:blip>
          <a:srcRect/>
          <a:stretch>
            <a:fillRect/>
          </a:stretch>
        </p:blipFill>
        <p:spPr bwMode="auto">
          <a:xfrm>
            <a:off x="544944" y="1934426"/>
            <a:ext cx="8056419" cy="42148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10" descr="A picture containing indoor&#10;&#10;Description generated with high confidence"/>
          <p:cNvPicPr>
            <a:picLocks noChangeAspect="1"/>
          </p:cNvPicPr>
          <p:nvPr/>
        </p:nvPicPr>
        <p:blipFill>
          <a:blip r:embed="rId3"/>
          <a:stretch>
            <a:fillRect/>
          </a:stretch>
        </p:blipFill>
        <p:spPr>
          <a:xfrm>
            <a:off x="6321179" y="683849"/>
            <a:ext cx="2213219" cy="830916"/>
          </a:xfrm>
          <a:prstGeom prst="rect">
            <a:avLst/>
          </a:prstGeom>
        </p:spPr>
      </p:pic>
      <p:sp>
        <p:nvSpPr>
          <p:cNvPr id="12" name="Rectangle 1"/>
          <p:cNvSpPr>
            <a:spLocks noChangeArrowheads="1"/>
          </p:cNvSpPr>
          <p:nvPr/>
        </p:nvSpPr>
        <p:spPr bwMode="auto">
          <a:xfrm>
            <a:off x="450273" y="6149246"/>
            <a:ext cx="1445524"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GB" altLang="en-US" sz="1200" dirty="0">
                <a:latin typeface="+mn-lt"/>
              </a:rPr>
              <a:t>Source: World Bank</a:t>
            </a:r>
            <a:endParaRPr lang="en-US" altLang="en-US" sz="1200" dirty="0">
              <a:latin typeface="+mn-lt"/>
            </a:endParaRPr>
          </a:p>
        </p:txBody>
      </p:sp>
    </p:spTree>
    <p:extLst>
      <p:ext uri="{BB962C8B-B14F-4D97-AF65-F5344CB8AC3E}">
        <p14:creationId xmlns:p14="http://schemas.microsoft.com/office/powerpoint/2010/main" xmlns="" val="5333792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p:cNvPr>
          <p:cNvSpPr>
            <a:spLocks noGrp="1"/>
          </p:cNvSpPr>
          <p:nvPr>
            <p:ph type="title"/>
          </p:nvPr>
        </p:nvSpPr>
        <p:spPr>
          <a:xfrm>
            <a:off x="646545" y="586643"/>
            <a:ext cx="7979964" cy="1080938"/>
          </a:xfrm>
        </p:spPr>
        <p:txBody>
          <a:bodyPr>
            <a:normAutofit/>
          </a:bodyPr>
          <a:lstStyle/>
          <a:p>
            <a:r>
              <a:rPr lang="en-ZA" altLang="en-US" sz="2400" dirty="0">
                <a:latin typeface="Calibri" panose="020F0502020204030204" pitchFamily="34" charset="0"/>
              </a:rPr>
              <a:t>Index of mining commodities in                                                           US dollars, 1990-2012</a:t>
            </a:r>
          </a:p>
        </p:txBody>
      </p:sp>
      <p:sp>
        <p:nvSpPr>
          <p:cNvPr id="2" name="Slide Number Placeholder 1"/>
          <p:cNvSpPr>
            <a:spLocks noGrp="1"/>
          </p:cNvSpPr>
          <p:nvPr>
            <p:ph type="sldNum" sz="quarter" idx="12"/>
          </p:nvPr>
        </p:nvSpPr>
        <p:spPr/>
        <p:txBody>
          <a:bodyPr/>
          <a:lstStyle/>
          <a:p>
            <a:fld id="{6D22F896-40B5-4ADD-8801-0D06FADFA095}" type="slidenum">
              <a:rPr lang="en-US" smtClean="0"/>
              <a:pPr/>
              <a:t>37</a:t>
            </a:fld>
            <a:endParaRPr lang="en-US" dirty="0"/>
          </a:p>
        </p:txBody>
      </p:sp>
      <p:pic>
        <p:nvPicPr>
          <p:cNvPr id="8" name="Picture 7" descr="A picture containing indoor&#10;&#10;Description generated with high confidence"/>
          <p:cNvPicPr>
            <a:picLocks noChangeAspect="1"/>
          </p:cNvPicPr>
          <p:nvPr/>
        </p:nvPicPr>
        <p:blipFill>
          <a:blip r:embed="rId2"/>
          <a:stretch>
            <a:fillRect/>
          </a:stretch>
        </p:blipFill>
        <p:spPr>
          <a:xfrm>
            <a:off x="5883563" y="696267"/>
            <a:ext cx="2643908" cy="809260"/>
          </a:xfrm>
          <a:prstGeom prst="rect">
            <a:avLst/>
          </a:prstGeom>
        </p:spPr>
      </p:pic>
      <p:pic>
        <p:nvPicPr>
          <p:cNvPr id="9" name="Picture 9"/>
          <p:cNvPicPr>
            <a:picLocks noChangeAspect="1" noChangeArrowheads="1"/>
          </p:cNvPicPr>
          <p:nvPr/>
        </p:nvPicPr>
        <p:blipFill>
          <a:blip r:embed="rId3" cstate="hqprint">
            <a:extLst>
              <a:ext uri="{28A0092B-C50C-407E-A947-70E740481C1C}">
                <a14:useLocalDpi xmlns:a14="http://schemas.microsoft.com/office/drawing/2010/main" xmlns="" val="0"/>
              </a:ext>
            </a:extLst>
          </a:blip>
          <a:srcRect/>
          <a:stretch>
            <a:fillRect/>
          </a:stretch>
        </p:blipFill>
        <p:spPr bwMode="auto">
          <a:xfrm>
            <a:off x="535709" y="1805290"/>
            <a:ext cx="8090800" cy="42043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Rectangle 1"/>
          <p:cNvSpPr>
            <a:spLocks noChangeArrowheads="1"/>
          </p:cNvSpPr>
          <p:nvPr/>
        </p:nvSpPr>
        <p:spPr bwMode="auto">
          <a:xfrm>
            <a:off x="458308" y="6008848"/>
            <a:ext cx="1730645"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GB" altLang="en-US" sz="1200" dirty="0">
                <a:latin typeface="+mn-lt"/>
              </a:rPr>
              <a:t>Source: NBER </a:t>
            </a:r>
            <a:endParaRPr lang="en-US" altLang="en-US" sz="1200" dirty="0">
              <a:latin typeface="+mn-lt"/>
            </a:endParaRPr>
          </a:p>
        </p:txBody>
      </p:sp>
    </p:spTree>
    <p:extLst>
      <p:ext uri="{BB962C8B-B14F-4D97-AF65-F5344CB8AC3E}">
        <p14:creationId xmlns:p14="http://schemas.microsoft.com/office/powerpoint/2010/main" xmlns="" val="40138643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p:cNvPr>
          <p:cNvSpPr>
            <a:spLocks noGrp="1"/>
          </p:cNvSpPr>
          <p:nvPr>
            <p:ph type="title"/>
          </p:nvPr>
        </p:nvSpPr>
        <p:spPr>
          <a:xfrm>
            <a:off x="523173" y="506169"/>
            <a:ext cx="5720609" cy="1110195"/>
          </a:xfrm>
        </p:spPr>
        <p:txBody>
          <a:bodyPr>
            <a:normAutofit/>
          </a:bodyPr>
          <a:lstStyle/>
          <a:p>
            <a:r>
              <a:rPr lang="en-ZA" altLang="en-US" sz="2000" dirty="0">
                <a:latin typeface="Calibri" panose="020F0502020204030204" pitchFamily="34" charset="0"/>
              </a:rPr>
              <a:t>Inflows of FDI and net portfolio investment as a share of GDP for middle income countries, 2005-2015</a:t>
            </a:r>
          </a:p>
        </p:txBody>
      </p:sp>
      <p:sp>
        <p:nvSpPr>
          <p:cNvPr id="2" name="Slide Number Placeholder 1"/>
          <p:cNvSpPr>
            <a:spLocks noGrp="1"/>
          </p:cNvSpPr>
          <p:nvPr>
            <p:ph type="sldNum" sz="quarter" idx="12"/>
          </p:nvPr>
        </p:nvSpPr>
        <p:spPr/>
        <p:txBody>
          <a:bodyPr/>
          <a:lstStyle/>
          <a:p>
            <a:fld id="{6D22F896-40B5-4ADD-8801-0D06FADFA095}" type="slidenum">
              <a:rPr lang="en-US" smtClean="0"/>
              <a:pPr/>
              <a:t>38</a:t>
            </a:fld>
            <a:endParaRPr lang="en-US" dirty="0"/>
          </a:p>
        </p:txBody>
      </p:sp>
      <p:pic>
        <p:nvPicPr>
          <p:cNvPr id="8" name="Picture 7" descr="A picture containing indoor&#10;&#10;Description generated with high confidence"/>
          <p:cNvPicPr>
            <a:picLocks noChangeAspect="1"/>
          </p:cNvPicPr>
          <p:nvPr/>
        </p:nvPicPr>
        <p:blipFill>
          <a:blip r:embed="rId2"/>
          <a:stretch>
            <a:fillRect/>
          </a:stretch>
        </p:blipFill>
        <p:spPr>
          <a:xfrm>
            <a:off x="6428514" y="692726"/>
            <a:ext cx="2102381" cy="820287"/>
          </a:xfrm>
          <a:prstGeom prst="rect">
            <a:avLst/>
          </a:prstGeom>
        </p:spPr>
      </p:pic>
      <p:pic>
        <p:nvPicPr>
          <p:cNvPr id="7" name="Picture 11"/>
          <p:cNvPicPr>
            <a:picLocks noChangeAspect="1" noChangeArrowheads="1"/>
          </p:cNvPicPr>
          <p:nvPr/>
        </p:nvPicPr>
        <p:blipFill>
          <a:blip r:embed="rId3" cstate="hqprint">
            <a:extLst>
              <a:ext uri="{28A0092B-C50C-407E-A947-70E740481C1C}">
                <a14:useLocalDpi xmlns:a14="http://schemas.microsoft.com/office/drawing/2010/main" xmlns="" val="0"/>
              </a:ext>
            </a:extLst>
          </a:blip>
          <a:srcRect/>
          <a:stretch>
            <a:fillRect/>
          </a:stretch>
        </p:blipFill>
        <p:spPr bwMode="auto">
          <a:xfrm>
            <a:off x="523173" y="1761519"/>
            <a:ext cx="8318500" cy="4116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Rectangle 1"/>
          <p:cNvSpPr>
            <a:spLocks noChangeArrowheads="1"/>
          </p:cNvSpPr>
          <p:nvPr/>
        </p:nvSpPr>
        <p:spPr bwMode="auto">
          <a:xfrm>
            <a:off x="523173" y="5884199"/>
            <a:ext cx="2430579"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GB" altLang="en-US" sz="1200" dirty="0">
                <a:latin typeface="+mn-lt"/>
              </a:rPr>
              <a:t>Source: World Bank </a:t>
            </a:r>
            <a:endParaRPr lang="en-US" altLang="en-US" sz="1200" dirty="0">
              <a:latin typeface="+mn-lt"/>
            </a:endParaRPr>
          </a:p>
        </p:txBody>
      </p:sp>
    </p:spTree>
    <p:extLst>
      <p:ext uri="{BB962C8B-B14F-4D97-AF65-F5344CB8AC3E}">
        <p14:creationId xmlns:p14="http://schemas.microsoft.com/office/powerpoint/2010/main" xmlns="" val="7661300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p:cNvPr>
          <p:cNvSpPr>
            <a:spLocks noGrp="1"/>
          </p:cNvSpPr>
          <p:nvPr>
            <p:ph type="title"/>
          </p:nvPr>
        </p:nvSpPr>
        <p:spPr>
          <a:xfrm>
            <a:off x="560116" y="601933"/>
            <a:ext cx="4353627" cy="1080938"/>
          </a:xfrm>
        </p:spPr>
        <p:txBody>
          <a:bodyPr>
            <a:normAutofit/>
          </a:bodyPr>
          <a:lstStyle/>
          <a:p>
            <a:r>
              <a:rPr lang="en-ZA" altLang="en-US" sz="2600" dirty="0">
                <a:latin typeface="Calibri" panose="020F0502020204030204" pitchFamily="34" charset="0"/>
              </a:rPr>
              <a:t>Global steel production by country, 1980-2014</a:t>
            </a:r>
          </a:p>
        </p:txBody>
      </p:sp>
      <p:sp>
        <p:nvSpPr>
          <p:cNvPr id="2" name="Slide Number Placeholder 1"/>
          <p:cNvSpPr>
            <a:spLocks noGrp="1"/>
          </p:cNvSpPr>
          <p:nvPr>
            <p:ph type="sldNum" sz="quarter" idx="12"/>
          </p:nvPr>
        </p:nvSpPr>
        <p:spPr/>
        <p:txBody>
          <a:bodyPr/>
          <a:lstStyle/>
          <a:p>
            <a:fld id="{6D22F896-40B5-4ADD-8801-0D06FADFA095}" type="slidenum">
              <a:rPr lang="en-US" smtClean="0"/>
              <a:pPr/>
              <a:t>39</a:t>
            </a:fld>
            <a:endParaRPr lang="en-US" dirty="0"/>
          </a:p>
        </p:txBody>
      </p:sp>
      <p:pic>
        <p:nvPicPr>
          <p:cNvPr id="8" name="Picture 7" descr="A picture containing indoor&#10;&#10;Description generated with high confidence"/>
          <p:cNvPicPr>
            <a:picLocks noChangeAspect="1"/>
          </p:cNvPicPr>
          <p:nvPr/>
        </p:nvPicPr>
        <p:blipFill>
          <a:blip r:embed="rId2"/>
          <a:stretch>
            <a:fillRect/>
          </a:stretch>
        </p:blipFill>
        <p:spPr>
          <a:xfrm>
            <a:off x="5671129" y="674613"/>
            <a:ext cx="2862518" cy="861690"/>
          </a:xfrm>
          <a:prstGeom prst="rect">
            <a:avLst/>
          </a:prstGeom>
        </p:spPr>
      </p:pic>
      <p:pic>
        <p:nvPicPr>
          <p:cNvPr id="9" name="Picture 9"/>
          <p:cNvPicPr>
            <a:picLocks noChangeAspect="1" noChangeArrowheads="1"/>
          </p:cNvPicPr>
          <p:nvPr/>
        </p:nvPicPr>
        <p:blipFill>
          <a:blip r:embed="rId3" cstate="hqprint">
            <a:extLst>
              <a:ext uri="{28A0092B-C50C-407E-A947-70E740481C1C}">
                <a14:useLocalDpi xmlns:a14="http://schemas.microsoft.com/office/drawing/2010/main" xmlns="" val="0"/>
              </a:ext>
            </a:extLst>
          </a:blip>
          <a:srcRect/>
          <a:stretch>
            <a:fillRect/>
          </a:stretch>
        </p:blipFill>
        <p:spPr bwMode="auto">
          <a:xfrm>
            <a:off x="560116" y="1952898"/>
            <a:ext cx="8019711" cy="4177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Rectangle 1"/>
          <p:cNvSpPr>
            <a:spLocks noChangeArrowheads="1"/>
          </p:cNvSpPr>
          <p:nvPr/>
        </p:nvSpPr>
        <p:spPr bwMode="auto">
          <a:xfrm>
            <a:off x="489782" y="6130773"/>
            <a:ext cx="1411797"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GB" altLang="en-US" sz="1200" dirty="0">
                <a:latin typeface="+mn-lt"/>
              </a:rPr>
              <a:t>Source: WorldSteel </a:t>
            </a:r>
            <a:endParaRPr lang="en-US" altLang="en-US" sz="1200" dirty="0">
              <a:latin typeface="+mn-lt"/>
            </a:endParaRPr>
          </a:p>
        </p:txBody>
      </p:sp>
    </p:spTree>
    <p:extLst>
      <p:ext uri="{BB962C8B-B14F-4D97-AF65-F5344CB8AC3E}">
        <p14:creationId xmlns:p14="http://schemas.microsoft.com/office/powerpoint/2010/main" xmlns="" val="28457463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p:cNvPr>
          <p:cNvSpPr>
            <a:spLocks noGrp="1"/>
          </p:cNvSpPr>
          <p:nvPr>
            <p:ph type="title"/>
          </p:nvPr>
        </p:nvSpPr>
        <p:spPr>
          <a:xfrm>
            <a:off x="597063" y="559272"/>
            <a:ext cx="3245264" cy="1080938"/>
          </a:xfrm>
        </p:spPr>
        <p:txBody>
          <a:bodyPr>
            <a:normAutofit/>
          </a:bodyPr>
          <a:lstStyle/>
          <a:p>
            <a:pPr>
              <a:lnSpc>
                <a:spcPct val="100000"/>
              </a:lnSpc>
            </a:pPr>
            <a:r>
              <a:rPr lang="en-US" sz="2800" dirty="0">
                <a:latin typeface="Calibri" panose="020F0502020204030204" pitchFamily="34" charset="0"/>
              </a:rPr>
              <a:t>Policy Context 2:</a:t>
            </a:r>
            <a:br>
              <a:rPr lang="en-US" sz="2800" dirty="0">
                <a:latin typeface="Calibri" panose="020F0502020204030204" pitchFamily="34" charset="0"/>
              </a:rPr>
            </a:br>
            <a:r>
              <a:rPr lang="en-US" sz="2000" dirty="0">
                <a:latin typeface="Calibri" panose="020F0502020204030204" pitchFamily="34" charset="0"/>
              </a:rPr>
              <a:t>Embedding IPAP</a:t>
            </a:r>
          </a:p>
        </p:txBody>
      </p:sp>
      <p:sp>
        <p:nvSpPr>
          <p:cNvPr id="14" name="Slide Number Placeholder 13"/>
          <p:cNvSpPr>
            <a:spLocks noGrp="1"/>
          </p:cNvSpPr>
          <p:nvPr>
            <p:ph type="sldNum" sz="quarter" idx="12"/>
          </p:nvPr>
        </p:nvSpPr>
        <p:spPr/>
        <p:txBody>
          <a:bodyPr/>
          <a:lstStyle/>
          <a:p>
            <a:fld id="{6D22F896-40B5-4ADD-8801-0D06FADFA095}" type="slidenum">
              <a:rPr lang="en-US" b="1" smtClean="0"/>
              <a:pPr/>
              <a:t>4</a:t>
            </a:fld>
            <a:endParaRPr lang="en-US" b="1" dirty="0"/>
          </a:p>
        </p:txBody>
      </p:sp>
      <p:pic>
        <p:nvPicPr>
          <p:cNvPr id="9" name="Picture 8" descr="A picture containing indoor&#10;&#10;Description generated with high confidence"/>
          <p:cNvPicPr>
            <a:picLocks noChangeAspect="1"/>
          </p:cNvPicPr>
          <p:nvPr/>
        </p:nvPicPr>
        <p:blipFill>
          <a:blip r:embed="rId2"/>
          <a:stretch>
            <a:fillRect/>
          </a:stretch>
        </p:blipFill>
        <p:spPr>
          <a:xfrm>
            <a:off x="6095997" y="715076"/>
            <a:ext cx="2429165" cy="771979"/>
          </a:xfrm>
          <a:prstGeom prst="rect">
            <a:avLst/>
          </a:prstGeom>
        </p:spPr>
      </p:pic>
      <p:graphicFrame>
        <p:nvGraphicFramePr>
          <p:cNvPr id="13" name="Diagram 12"/>
          <p:cNvGraphicFramePr/>
          <p:nvPr>
            <p:extLst>
              <p:ext uri="{D42A27DB-BD31-4B8C-83A1-F6EECF244321}">
                <p14:modId xmlns:p14="http://schemas.microsoft.com/office/powerpoint/2010/main" xmlns="" val="2306585709"/>
              </p:ext>
            </p:extLst>
          </p:nvPr>
        </p:nvGraphicFramePr>
        <p:xfrm>
          <a:off x="584569" y="1889703"/>
          <a:ext cx="8014484"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2584060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3" grpId="0">
        <p:bldAsOne/>
      </p:bldGraphic>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p:cNvPr>
          <p:cNvSpPr>
            <a:spLocks noGrp="1"/>
          </p:cNvSpPr>
          <p:nvPr>
            <p:ph type="title"/>
          </p:nvPr>
        </p:nvSpPr>
        <p:spPr>
          <a:xfrm>
            <a:off x="578588" y="601933"/>
            <a:ext cx="4353627" cy="1080938"/>
          </a:xfrm>
        </p:spPr>
        <p:txBody>
          <a:bodyPr>
            <a:normAutofit/>
          </a:bodyPr>
          <a:lstStyle/>
          <a:p>
            <a:r>
              <a:rPr lang="en-ZA" altLang="en-US" sz="2800" dirty="0">
                <a:latin typeface="Calibri" panose="020F0502020204030204" pitchFamily="34" charset="0"/>
              </a:rPr>
              <a:t>The SA domestic context</a:t>
            </a:r>
          </a:p>
        </p:txBody>
      </p:sp>
      <p:sp>
        <p:nvSpPr>
          <p:cNvPr id="2" name="Slide Number Placeholder 1"/>
          <p:cNvSpPr>
            <a:spLocks noGrp="1"/>
          </p:cNvSpPr>
          <p:nvPr>
            <p:ph type="sldNum" sz="quarter" idx="12"/>
          </p:nvPr>
        </p:nvSpPr>
        <p:spPr/>
        <p:txBody>
          <a:bodyPr/>
          <a:lstStyle/>
          <a:p>
            <a:fld id="{6D22F896-40B5-4ADD-8801-0D06FADFA095}" type="slidenum">
              <a:rPr lang="en-US" smtClean="0"/>
              <a:pPr/>
              <a:t>40</a:t>
            </a:fld>
            <a:endParaRPr lang="en-US" dirty="0"/>
          </a:p>
        </p:txBody>
      </p:sp>
      <p:pic>
        <p:nvPicPr>
          <p:cNvPr id="8" name="Picture 7" descr="A picture containing indoor&#10;&#10;Description generated with high confidence"/>
          <p:cNvPicPr>
            <a:picLocks noChangeAspect="1"/>
          </p:cNvPicPr>
          <p:nvPr/>
        </p:nvPicPr>
        <p:blipFill>
          <a:blip r:embed="rId2"/>
          <a:stretch>
            <a:fillRect/>
          </a:stretch>
        </p:blipFill>
        <p:spPr>
          <a:xfrm>
            <a:off x="5745017" y="683849"/>
            <a:ext cx="2800927" cy="830914"/>
          </a:xfrm>
          <a:prstGeom prst="rect">
            <a:avLst/>
          </a:prstGeom>
        </p:spPr>
      </p:pic>
      <p:sp>
        <p:nvSpPr>
          <p:cNvPr id="7" name="Rectangle 3"/>
          <p:cNvSpPr txBox="1">
            <a:spLocks noChangeArrowheads="1"/>
          </p:cNvSpPr>
          <p:nvPr/>
        </p:nvSpPr>
        <p:spPr bwMode="auto">
          <a:xfrm>
            <a:off x="504700" y="1727440"/>
            <a:ext cx="8352928" cy="4752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panose="02020603050405020304" pitchFamily="18" charset="0"/>
                <a:ea typeface="MS PGothic" panose="020B0600070205080204" pitchFamily="34" charset="-128"/>
              </a:defRPr>
            </a:lvl1pPr>
            <a:lvl2pPr>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spcBef>
                <a:spcPts val="600"/>
              </a:spcBef>
            </a:pPr>
            <a:r>
              <a:rPr lang="en-US" altLang="en-US" sz="2000" b="1" dirty="0">
                <a:latin typeface="Calibri" panose="020F0502020204030204" pitchFamily="34" charset="0"/>
              </a:rPr>
              <a:t>Deep-seated structural fault-lines in the economy remain in place and stubbornly difficult to overcome: </a:t>
            </a:r>
          </a:p>
          <a:p>
            <a:pPr marL="377825" indent="-285750">
              <a:spcBef>
                <a:spcPts val="1200"/>
              </a:spcBef>
              <a:buFont typeface="Wingdings" panose="05000000000000000000" pitchFamily="2" charset="2"/>
              <a:buChar char=""/>
            </a:pPr>
            <a:r>
              <a:rPr lang="en-US" altLang="en-US" sz="1600" dirty="0">
                <a:latin typeface="Calibri" panose="020F0502020204030204" pitchFamily="34" charset="0"/>
              </a:rPr>
              <a:t>Weak growth and domestic demand, reflecting and contributing to persistent unemployment, with unsustainable race- and gender-based inequality and rural marginalisation</a:t>
            </a:r>
          </a:p>
          <a:p>
            <a:pPr marL="377825" indent="-285750">
              <a:spcBef>
                <a:spcPts val="600"/>
              </a:spcBef>
              <a:buFont typeface="Wingdings" panose="05000000000000000000" pitchFamily="2" charset="2"/>
              <a:buChar char=""/>
            </a:pPr>
            <a:r>
              <a:rPr lang="en-US" altLang="en-US" sz="1600" dirty="0">
                <a:latin typeface="Calibri" panose="020F0502020204030204" pitchFamily="34" charset="0"/>
              </a:rPr>
              <a:t>Value-add in manufacturing lagged behind the economy as a whole from 2008</a:t>
            </a:r>
          </a:p>
          <a:p>
            <a:pPr marL="377825" indent="-285750">
              <a:spcBef>
                <a:spcPts val="600"/>
              </a:spcBef>
              <a:buFont typeface="Wingdings" panose="05000000000000000000" pitchFamily="2" charset="2"/>
              <a:buChar char=""/>
            </a:pPr>
            <a:r>
              <a:rPr lang="en-US" altLang="en-US" sz="1600" dirty="0">
                <a:latin typeface="Calibri" panose="020F0502020204030204" pitchFamily="34" charset="0"/>
              </a:rPr>
              <a:t>Continuing primary resource dependence </a:t>
            </a:r>
          </a:p>
          <a:p>
            <a:pPr marL="377825" indent="-285750">
              <a:spcBef>
                <a:spcPts val="600"/>
              </a:spcBef>
              <a:buFont typeface="Wingdings" panose="05000000000000000000" pitchFamily="2" charset="2"/>
              <a:buChar char=""/>
            </a:pPr>
            <a:r>
              <a:rPr lang="en-US" altLang="en-US" sz="1600" dirty="0">
                <a:latin typeface="Calibri" panose="020F0502020204030204" pitchFamily="34" charset="0"/>
              </a:rPr>
              <a:t>Financialisation of the economy - with the financial sector growing at twice the rate of the productive sectors. Private sector investment has been at an average of 13% of GDP since 1994, with especially low levels of investment in the productive sectors</a:t>
            </a:r>
          </a:p>
          <a:p>
            <a:pPr marL="377825" indent="-285750">
              <a:spcBef>
                <a:spcPts val="600"/>
              </a:spcBef>
              <a:buFont typeface="Wingdings" panose="05000000000000000000" pitchFamily="2" charset="2"/>
              <a:buChar char=""/>
            </a:pPr>
            <a:r>
              <a:rPr lang="en-US" altLang="en-US" sz="1600" dirty="0">
                <a:latin typeface="Calibri" panose="020F0502020204030204" pitchFamily="34" charset="0"/>
              </a:rPr>
              <a:t>Investment in manufacturing has declined since the global credit crisis, whilst investment in mining has somewhat stabilised</a:t>
            </a:r>
          </a:p>
          <a:p>
            <a:pPr marL="377825" indent="-285750">
              <a:spcBef>
                <a:spcPts val="600"/>
              </a:spcBef>
              <a:buFont typeface="Wingdings" panose="05000000000000000000" pitchFamily="2" charset="2"/>
              <a:buChar char=""/>
            </a:pPr>
            <a:r>
              <a:rPr lang="en-US" altLang="en-US" sz="1600" dirty="0">
                <a:latin typeface="Calibri" panose="020F0502020204030204" pitchFamily="34" charset="0"/>
              </a:rPr>
              <a:t>Investment as a share of GDP is also below the 25% level required for sustained economic expansion</a:t>
            </a:r>
          </a:p>
          <a:p>
            <a:pPr marL="377825" indent="-285750">
              <a:spcBef>
                <a:spcPts val="600"/>
              </a:spcBef>
              <a:buFont typeface="Wingdings" panose="05000000000000000000" pitchFamily="2" charset="2"/>
              <a:buChar char=""/>
            </a:pPr>
            <a:r>
              <a:rPr lang="en-US" altLang="en-US" sz="1600" dirty="0">
                <a:latin typeface="Calibri" panose="020F0502020204030204" pitchFamily="34" charset="0"/>
              </a:rPr>
              <a:t>South Africa’s trade deficit did, however, narrow from 2012 onwards, assisted by a reduction in the trade deficit for manufacturing</a:t>
            </a:r>
          </a:p>
          <a:p>
            <a:pPr marL="0" lvl="1" eaLnBrk="1" hangingPunct="1">
              <a:spcBef>
                <a:spcPts val="600"/>
              </a:spcBef>
              <a:spcAft>
                <a:spcPts val="1200"/>
              </a:spcAft>
              <a:buFont typeface="Arial" panose="020B0604020202020204" pitchFamily="34" charset="0"/>
              <a:buNone/>
            </a:pPr>
            <a:endParaRPr lang="en-ZA" altLang="en-US" sz="1600" dirty="0">
              <a:solidFill>
                <a:srgbClr val="000000"/>
              </a:solidFill>
              <a:latin typeface="Arial (Body)" charset="0"/>
            </a:endParaRPr>
          </a:p>
        </p:txBody>
      </p:sp>
    </p:spTree>
    <p:extLst>
      <p:ext uri="{BB962C8B-B14F-4D97-AF65-F5344CB8AC3E}">
        <p14:creationId xmlns:p14="http://schemas.microsoft.com/office/powerpoint/2010/main" xmlns="" val="3678709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p:cNvPr>
          <p:cNvSpPr>
            <a:spLocks noGrp="1"/>
          </p:cNvSpPr>
          <p:nvPr>
            <p:ph type="title"/>
          </p:nvPr>
        </p:nvSpPr>
        <p:spPr>
          <a:xfrm>
            <a:off x="526473" y="586643"/>
            <a:ext cx="4206053" cy="1080938"/>
          </a:xfrm>
        </p:spPr>
        <p:txBody>
          <a:bodyPr>
            <a:normAutofit/>
          </a:bodyPr>
          <a:lstStyle/>
          <a:p>
            <a:r>
              <a:rPr lang="en-ZA" altLang="en-US" sz="2600" b="1" dirty="0"/>
              <a:t>The SA domestic context</a:t>
            </a:r>
          </a:p>
        </p:txBody>
      </p:sp>
      <p:sp>
        <p:nvSpPr>
          <p:cNvPr id="2" name="Slide Number Placeholder 1"/>
          <p:cNvSpPr>
            <a:spLocks noGrp="1"/>
          </p:cNvSpPr>
          <p:nvPr>
            <p:ph type="sldNum" sz="quarter" idx="12"/>
          </p:nvPr>
        </p:nvSpPr>
        <p:spPr/>
        <p:txBody>
          <a:bodyPr/>
          <a:lstStyle/>
          <a:p>
            <a:fld id="{6D22F896-40B5-4ADD-8801-0D06FADFA095}" type="slidenum">
              <a:rPr lang="en-US" smtClean="0"/>
              <a:pPr/>
              <a:t>41</a:t>
            </a:fld>
            <a:endParaRPr lang="en-US" dirty="0"/>
          </a:p>
        </p:txBody>
      </p:sp>
      <p:pic>
        <p:nvPicPr>
          <p:cNvPr id="8" name="Picture 7" descr="A picture containing indoor&#10;&#10;Description generated with high confidence"/>
          <p:cNvPicPr>
            <a:picLocks noChangeAspect="1"/>
          </p:cNvPicPr>
          <p:nvPr/>
        </p:nvPicPr>
        <p:blipFill>
          <a:blip r:embed="rId2"/>
          <a:stretch>
            <a:fillRect/>
          </a:stretch>
        </p:blipFill>
        <p:spPr>
          <a:xfrm>
            <a:off x="5735782" y="668559"/>
            <a:ext cx="2782452" cy="861690"/>
          </a:xfrm>
          <a:prstGeom prst="rect">
            <a:avLst/>
          </a:prstGeom>
        </p:spPr>
      </p:pic>
      <p:sp>
        <p:nvSpPr>
          <p:cNvPr id="9" name="Rectangle 3"/>
          <p:cNvSpPr txBox="1">
            <a:spLocks noChangeArrowheads="1"/>
          </p:cNvSpPr>
          <p:nvPr/>
        </p:nvSpPr>
        <p:spPr bwMode="auto">
          <a:xfrm>
            <a:off x="2218445" y="3278052"/>
            <a:ext cx="4680520" cy="6652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a:defRPr sz="2400">
                <a:solidFill>
                  <a:schemeClr val="tx1"/>
                </a:solidFill>
                <a:latin typeface="Times" panose="02020603050405020304" pitchFamily="18" charset="0"/>
                <a:ea typeface="MS PGothic" panose="020B0600070205080204" pitchFamily="34" charset="-128"/>
              </a:defRPr>
            </a:lvl1pPr>
            <a:lvl2pPr marL="342900" indent="-34290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marL="0" indent="0" algn="ctr">
              <a:spcBef>
                <a:spcPts val="1200"/>
              </a:spcBef>
            </a:pPr>
            <a:r>
              <a:rPr lang="en-US" altLang="en-US" sz="3600" dirty="0">
                <a:latin typeface="Arial Black" panose="020B0A04020102020204" pitchFamily="34" charset="0"/>
              </a:rPr>
              <a:t>KEY STATS</a:t>
            </a:r>
          </a:p>
        </p:txBody>
      </p:sp>
    </p:spTree>
    <p:extLst>
      <p:ext uri="{BB962C8B-B14F-4D97-AF65-F5344CB8AC3E}">
        <p14:creationId xmlns:p14="http://schemas.microsoft.com/office/powerpoint/2010/main" xmlns="" val="440311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p:cNvPr>
          <p:cNvSpPr>
            <a:spLocks noGrp="1"/>
          </p:cNvSpPr>
          <p:nvPr>
            <p:ph type="title"/>
          </p:nvPr>
        </p:nvSpPr>
        <p:spPr>
          <a:xfrm>
            <a:off x="587824" y="601933"/>
            <a:ext cx="4353627" cy="1080938"/>
          </a:xfrm>
        </p:spPr>
        <p:txBody>
          <a:bodyPr>
            <a:normAutofit/>
          </a:bodyPr>
          <a:lstStyle/>
          <a:p>
            <a:r>
              <a:rPr lang="en-ZA" altLang="en-US" sz="2600" dirty="0">
                <a:latin typeface="Calibri" panose="020F0502020204030204" pitchFamily="34" charset="0"/>
              </a:rPr>
              <a:t>SA GDP Growth 1994-2016</a:t>
            </a:r>
          </a:p>
        </p:txBody>
      </p:sp>
      <p:sp>
        <p:nvSpPr>
          <p:cNvPr id="2" name="Slide Number Placeholder 1"/>
          <p:cNvSpPr>
            <a:spLocks noGrp="1"/>
          </p:cNvSpPr>
          <p:nvPr>
            <p:ph type="sldNum" sz="quarter" idx="12"/>
          </p:nvPr>
        </p:nvSpPr>
        <p:spPr/>
        <p:txBody>
          <a:bodyPr/>
          <a:lstStyle/>
          <a:p>
            <a:fld id="{6D22F896-40B5-4ADD-8801-0D06FADFA095}" type="slidenum">
              <a:rPr lang="en-US" smtClean="0"/>
              <a:pPr/>
              <a:t>42</a:t>
            </a:fld>
            <a:endParaRPr lang="en-US" dirty="0"/>
          </a:p>
        </p:txBody>
      </p:sp>
      <p:pic>
        <p:nvPicPr>
          <p:cNvPr id="8" name="Picture 7" descr="A picture containing indoor&#10;&#10;Description generated with high confidence"/>
          <p:cNvPicPr>
            <a:picLocks noChangeAspect="1"/>
          </p:cNvPicPr>
          <p:nvPr/>
        </p:nvPicPr>
        <p:blipFill>
          <a:blip r:embed="rId2"/>
          <a:stretch>
            <a:fillRect/>
          </a:stretch>
        </p:blipFill>
        <p:spPr>
          <a:xfrm>
            <a:off x="5745013" y="729673"/>
            <a:ext cx="2785276" cy="779802"/>
          </a:xfrm>
          <a:prstGeom prst="rect">
            <a:avLst/>
          </a:prstGeom>
        </p:spPr>
      </p:pic>
      <p:pic>
        <p:nvPicPr>
          <p:cNvPr id="7" name="Picture 10"/>
          <p:cNvPicPr>
            <a:picLocks noChangeAspect="1" noChangeArrowheads="1"/>
          </p:cNvPicPr>
          <p:nvPr/>
        </p:nvPicPr>
        <p:blipFill>
          <a:blip r:embed="rId3" cstate="hqprint">
            <a:extLst>
              <a:ext uri="{28A0092B-C50C-407E-A947-70E740481C1C}">
                <a14:useLocalDpi xmlns:a14="http://schemas.microsoft.com/office/drawing/2010/main" xmlns="" val="0"/>
              </a:ext>
            </a:extLst>
          </a:blip>
          <a:srcRect/>
          <a:stretch>
            <a:fillRect/>
          </a:stretch>
        </p:blipFill>
        <p:spPr bwMode="auto">
          <a:xfrm>
            <a:off x="504699" y="1804988"/>
            <a:ext cx="8122065" cy="43280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 name="Rectangle 1"/>
          <p:cNvSpPr>
            <a:spLocks noChangeArrowheads="1"/>
          </p:cNvSpPr>
          <p:nvPr/>
        </p:nvSpPr>
        <p:spPr bwMode="auto">
          <a:xfrm>
            <a:off x="1187582" y="6133067"/>
            <a:ext cx="1384866"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GB" altLang="en-US" sz="1200" b="1" dirty="0">
                <a:solidFill>
                  <a:schemeClr val="bg1"/>
                </a:solidFill>
                <a:latin typeface="+mn-lt"/>
              </a:rPr>
              <a:t>Source: Stats SA </a:t>
            </a:r>
            <a:endParaRPr lang="en-US" altLang="en-US" sz="1200" b="1" dirty="0">
              <a:solidFill>
                <a:schemeClr val="bg1"/>
              </a:solidFill>
              <a:latin typeface="+mn-lt"/>
            </a:endParaRPr>
          </a:p>
        </p:txBody>
      </p:sp>
      <p:sp>
        <p:nvSpPr>
          <p:cNvPr id="3" name="TextBox 2"/>
          <p:cNvSpPr txBox="1"/>
          <p:nvPr/>
        </p:nvSpPr>
        <p:spPr>
          <a:xfrm>
            <a:off x="504699" y="6134799"/>
            <a:ext cx="1203663" cy="276999"/>
          </a:xfrm>
          <a:prstGeom prst="rect">
            <a:avLst/>
          </a:prstGeom>
          <a:noFill/>
        </p:spPr>
        <p:txBody>
          <a:bodyPr wrap="none" rtlCol="0">
            <a:spAutoFit/>
          </a:bodyPr>
          <a:lstStyle/>
          <a:p>
            <a:r>
              <a:rPr lang="en-GB" sz="1200" dirty="0"/>
              <a:t>Source: Stats SA</a:t>
            </a:r>
          </a:p>
        </p:txBody>
      </p:sp>
    </p:spTree>
    <p:extLst>
      <p:ext uri="{BB962C8B-B14F-4D97-AF65-F5344CB8AC3E}">
        <p14:creationId xmlns:p14="http://schemas.microsoft.com/office/powerpoint/2010/main" xmlns="" val="3229033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p:cNvPr>
          <p:cNvSpPr>
            <a:spLocks noGrp="1"/>
          </p:cNvSpPr>
          <p:nvPr>
            <p:ph type="title"/>
          </p:nvPr>
        </p:nvSpPr>
        <p:spPr>
          <a:xfrm>
            <a:off x="637309" y="586643"/>
            <a:ext cx="4361184" cy="1080938"/>
          </a:xfrm>
        </p:spPr>
        <p:txBody>
          <a:bodyPr>
            <a:normAutofit/>
          </a:bodyPr>
          <a:lstStyle/>
          <a:p>
            <a:r>
              <a:rPr lang="en-ZA" altLang="en-US" sz="2400" dirty="0">
                <a:latin typeface="Calibri" panose="020F0502020204030204" pitchFamily="34" charset="0"/>
              </a:rPr>
              <a:t>Agriculture: GDP and employment, 1970-2015</a:t>
            </a:r>
          </a:p>
        </p:txBody>
      </p:sp>
      <p:sp>
        <p:nvSpPr>
          <p:cNvPr id="2" name="Slide Number Placeholder 1"/>
          <p:cNvSpPr>
            <a:spLocks noGrp="1"/>
          </p:cNvSpPr>
          <p:nvPr>
            <p:ph type="sldNum" sz="quarter" idx="12"/>
          </p:nvPr>
        </p:nvSpPr>
        <p:spPr/>
        <p:txBody>
          <a:bodyPr/>
          <a:lstStyle/>
          <a:p>
            <a:fld id="{6D22F896-40B5-4ADD-8801-0D06FADFA095}" type="slidenum">
              <a:rPr lang="en-US" smtClean="0"/>
              <a:pPr/>
              <a:t>43</a:t>
            </a:fld>
            <a:endParaRPr lang="en-US" dirty="0"/>
          </a:p>
        </p:txBody>
      </p:sp>
      <p:pic>
        <p:nvPicPr>
          <p:cNvPr id="8" name="Picture 7" descr="A picture containing indoor&#10;&#10;Description generated with high confidence"/>
          <p:cNvPicPr>
            <a:picLocks noChangeAspect="1"/>
          </p:cNvPicPr>
          <p:nvPr/>
        </p:nvPicPr>
        <p:blipFill>
          <a:blip r:embed="rId2"/>
          <a:stretch>
            <a:fillRect/>
          </a:stretch>
        </p:blipFill>
        <p:spPr>
          <a:xfrm>
            <a:off x="5895925" y="669323"/>
            <a:ext cx="2632364" cy="861690"/>
          </a:xfrm>
          <a:prstGeom prst="rect">
            <a:avLst/>
          </a:prstGeom>
        </p:spPr>
      </p:pic>
      <p:graphicFrame>
        <p:nvGraphicFramePr>
          <p:cNvPr id="14" name="Chart 13"/>
          <p:cNvGraphicFramePr>
            <a:graphicFrameLocks/>
          </p:cNvGraphicFramePr>
          <p:nvPr>
            <p:extLst>
              <p:ext uri="{D42A27DB-BD31-4B8C-83A1-F6EECF244321}">
                <p14:modId xmlns:p14="http://schemas.microsoft.com/office/powerpoint/2010/main" xmlns="" val="1290901205"/>
              </p:ext>
            </p:extLst>
          </p:nvPr>
        </p:nvGraphicFramePr>
        <p:xfrm>
          <a:off x="415636" y="2068945"/>
          <a:ext cx="3831576" cy="333432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Chart 14"/>
          <p:cNvGraphicFramePr>
            <a:graphicFrameLocks/>
          </p:cNvGraphicFramePr>
          <p:nvPr>
            <p:extLst>
              <p:ext uri="{D42A27DB-BD31-4B8C-83A1-F6EECF244321}">
                <p14:modId xmlns:p14="http://schemas.microsoft.com/office/powerpoint/2010/main" xmlns="" val="1130134998"/>
              </p:ext>
            </p:extLst>
          </p:nvPr>
        </p:nvGraphicFramePr>
        <p:xfrm>
          <a:off x="4682836" y="2068945"/>
          <a:ext cx="4097282" cy="3334328"/>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
          <p:cNvSpPr>
            <a:spLocks noChangeArrowheads="1"/>
          </p:cNvSpPr>
          <p:nvPr/>
        </p:nvSpPr>
        <p:spPr bwMode="auto">
          <a:xfrm>
            <a:off x="340066" y="5481904"/>
            <a:ext cx="1213089"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GB" altLang="en-US" sz="1200" dirty="0">
                <a:latin typeface="+mn-lt"/>
              </a:rPr>
              <a:t>Source: Stats SA </a:t>
            </a:r>
            <a:endParaRPr lang="en-US" altLang="en-US" sz="1200" dirty="0">
              <a:latin typeface="+mn-lt"/>
            </a:endParaRPr>
          </a:p>
        </p:txBody>
      </p:sp>
      <p:sp>
        <p:nvSpPr>
          <p:cNvPr id="17" name="Rectangle 1"/>
          <p:cNvSpPr>
            <a:spLocks noChangeArrowheads="1"/>
          </p:cNvSpPr>
          <p:nvPr/>
        </p:nvSpPr>
        <p:spPr bwMode="auto">
          <a:xfrm>
            <a:off x="4682836" y="5481904"/>
            <a:ext cx="1213089"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GB" altLang="en-US" sz="1200" dirty="0">
                <a:latin typeface="+mn-lt"/>
              </a:rPr>
              <a:t>Source: Stats SA </a:t>
            </a:r>
            <a:endParaRPr lang="en-US" altLang="en-US" sz="1200" dirty="0">
              <a:latin typeface="+mn-lt"/>
            </a:endParaRPr>
          </a:p>
        </p:txBody>
      </p:sp>
    </p:spTree>
    <p:extLst>
      <p:ext uri="{BB962C8B-B14F-4D97-AF65-F5344CB8AC3E}">
        <p14:creationId xmlns:p14="http://schemas.microsoft.com/office/powerpoint/2010/main" xmlns="" val="24286503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p:cNvPr>
          <p:cNvSpPr>
            <a:spLocks noGrp="1"/>
          </p:cNvSpPr>
          <p:nvPr>
            <p:ph type="title"/>
          </p:nvPr>
        </p:nvSpPr>
        <p:spPr>
          <a:xfrm>
            <a:off x="609600" y="688239"/>
            <a:ext cx="4427726" cy="808048"/>
          </a:xfrm>
        </p:spPr>
        <p:txBody>
          <a:bodyPr>
            <a:normAutofit/>
          </a:bodyPr>
          <a:lstStyle/>
          <a:p>
            <a:r>
              <a:rPr lang="en-ZA" altLang="en-US" sz="2400" dirty="0">
                <a:latin typeface="Calibri" panose="020F0502020204030204" pitchFamily="34" charset="0"/>
              </a:rPr>
              <a:t>Agriculture: investment and exports, 1970-2015</a:t>
            </a:r>
          </a:p>
        </p:txBody>
      </p:sp>
      <p:sp>
        <p:nvSpPr>
          <p:cNvPr id="2" name="Slide Number Placeholder 1"/>
          <p:cNvSpPr>
            <a:spLocks noGrp="1"/>
          </p:cNvSpPr>
          <p:nvPr>
            <p:ph type="sldNum" sz="quarter" idx="12"/>
          </p:nvPr>
        </p:nvSpPr>
        <p:spPr/>
        <p:txBody>
          <a:bodyPr/>
          <a:lstStyle/>
          <a:p>
            <a:fld id="{6D22F896-40B5-4ADD-8801-0D06FADFA095}" type="slidenum">
              <a:rPr lang="en-US" smtClean="0"/>
              <a:pPr/>
              <a:t>44</a:t>
            </a:fld>
            <a:endParaRPr lang="en-US" dirty="0"/>
          </a:p>
        </p:txBody>
      </p:sp>
      <p:pic>
        <p:nvPicPr>
          <p:cNvPr id="8" name="Picture 7" descr="A picture containing indoor&#10;&#10;Description generated with high confidence"/>
          <p:cNvPicPr>
            <a:picLocks noChangeAspect="1"/>
          </p:cNvPicPr>
          <p:nvPr/>
        </p:nvPicPr>
        <p:blipFill>
          <a:blip r:embed="rId2"/>
          <a:stretch>
            <a:fillRect/>
          </a:stretch>
        </p:blipFill>
        <p:spPr>
          <a:xfrm>
            <a:off x="5877829" y="696267"/>
            <a:ext cx="2632364" cy="800020"/>
          </a:xfrm>
          <a:prstGeom prst="rect">
            <a:avLst/>
          </a:prstGeom>
        </p:spPr>
      </p:pic>
      <p:graphicFrame>
        <p:nvGraphicFramePr>
          <p:cNvPr id="9" name="Chart 8"/>
          <p:cNvGraphicFramePr>
            <a:graphicFrameLocks/>
          </p:cNvGraphicFramePr>
          <p:nvPr>
            <p:extLst>
              <p:ext uri="{D42A27DB-BD31-4B8C-83A1-F6EECF244321}">
                <p14:modId xmlns:p14="http://schemas.microsoft.com/office/powerpoint/2010/main" xmlns="" val="3170349315"/>
              </p:ext>
            </p:extLst>
          </p:nvPr>
        </p:nvGraphicFramePr>
        <p:xfrm>
          <a:off x="517236" y="2112819"/>
          <a:ext cx="4064000" cy="36412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p:cNvGraphicFramePr>
            <a:graphicFrameLocks/>
          </p:cNvGraphicFramePr>
          <p:nvPr>
            <p:extLst>
              <p:ext uri="{D42A27DB-BD31-4B8C-83A1-F6EECF244321}">
                <p14:modId xmlns:p14="http://schemas.microsoft.com/office/powerpoint/2010/main" xmlns="" val="693465187"/>
              </p:ext>
            </p:extLst>
          </p:nvPr>
        </p:nvGraphicFramePr>
        <p:xfrm>
          <a:off x="4839855" y="2112819"/>
          <a:ext cx="3851563" cy="3641250"/>
        </p:xfrm>
        <a:graphic>
          <a:graphicData uri="http://schemas.openxmlformats.org/drawingml/2006/chart">
            <c:chart xmlns:c="http://schemas.openxmlformats.org/drawingml/2006/chart" xmlns:r="http://schemas.openxmlformats.org/officeDocument/2006/relationships" r:id="rId4"/>
          </a:graphicData>
        </a:graphic>
      </p:graphicFrame>
      <p:sp>
        <p:nvSpPr>
          <p:cNvPr id="12" name="Rectangle 1"/>
          <p:cNvSpPr>
            <a:spLocks noChangeArrowheads="1"/>
          </p:cNvSpPr>
          <p:nvPr/>
        </p:nvSpPr>
        <p:spPr bwMode="auto">
          <a:xfrm>
            <a:off x="517236" y="5754069"/>
            <a:ext cx="1213089"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GB" altLang="en-US" sz="1200" dirty="0">
                <a:latin typeface="+mn-lt"/>
              </a:rPr>
              <a:t>Source: Stats SA </a:t>
            </a:r>
            <a:endParaRPr lang="en-US" altLang="en-US" sz="1200" dirty="0">
              <a:latin typeface="+mn-lt"/>
            </a:endParaRPr>
          </a:p>
        </p:txBody>
      </p:sp>
      <p:sp>
        <p:nvSpPr>
          <p:cNvPr id="13" name="Rectangle 1"/>
          <p:cNvSpPr>
            <a:spLocks noChangeArrowheads="1"/>
          </p:cNvSpPr>
          <p:nvPr/>
        </p:nvSpPr>
        <p:spPr bwMode="auto">
          <a:xfrm>
            <a:off x="4839855" y="5778258"/>
            <a:ext cx="1213089"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GB" altLang="en-US" sz="1200" dirty="0">
                <a:latin typeface="+mn-lt"/>
              </a:rPr>
              <a:t>Source: Stats SA </a:t>
            </a:r>
            <a:endParaRPr lang="en-US" altLang="en-US" sz="1200" dirty="0">
              <a:latin typeface="+mn-lt"/>
            </a:endParaRPr>
          </a:p>
        </p:txBody>
      </p:sp>
    </p:spTree>
    <p:extLst>
      <p:ext uri="{BB962C8B-B14F-4D97-AF65-F5344CB8AC3E}">
        <p14:creationId xmlns:p14="http://schemas.microsoft.com/office/powerpoint/2010/main" xmlns="" val="74263524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p:cNvPr>
          <p:cNvSpPr>
            <a:spLocks noGrp="1"/>
          </p:cNvSpPr>
          <p:nvPr>
            <p:ph type="title"/>
          </p:nvPr>
        </p:nvSpPr>
        <p:spPr>
          <a:xfrm>
            <a:off x="498764" y="586643"/>
            <a:ext cx="4538562" cy="1080938"/>
          </a:xfrm>
        </p:spPr>
        <p:txBody>
          <a:bodyPr>
            <a:normAutofit/>
          </a:bodyPr>
          <a:lstStyle/>
          <a:p>
            <a:r>
              <a:rPr lang="en-ZA" altLang="en-US" sz="2600" dirty="0">
                <a:latin typeface="Calibri" panose="020F0502020204030204" pitchFamily="34" charset="0"/>
              </a:rPr>
              <a:t>Mining: GDP and employment, 1970-2015</a:t>
            </a:r>
          </a:p>
        </p:txBody>
      </p:sp>
      <p:sp>
        <p:nvSpPr>
          <p:cNvPr id="2" name="Slide Number Placeholder 1"/>
          <p:cNvSpPr>
            <a:spLocks noGrp="1"/>
          </p:cNvSpPr>
          <p:nvPr>
            <p:ph type="sldNum" sz="quarter" idx="12"/>
          </p:nvPr>
        </p:nvSpPr>
        <p:spPr/>
        <p:txBody>
          <a:bodyPr/>
          <a:lstStyle/>
          <a:p>
            <a:fld id="{6D22F896-40B5-4ADD-8801-0D06FADFA095}" type="slidenum">
              <a:rPr lang="en-US" smtClean="0"/>
              <a:pPr/>
              <a:t>45</a:t>
            </a:fld>
            <a:endParaRPr lang="en-US" dirty="0"/>
          </a:p>
        </p:txBody>
      </p:sp>
      <p:pic>
        <p:nvPicPr>
          <p:cNvPr id="8" name="Picture 7" descr="A picture containing indoor&#10;&#10;Description generated with high confidence"/>
          <p:cNvPicPr>
            <a:picLocks noChangeAspect="1"/>
          </p:cNvPicPr>
          <p:nvPr/>
        </p:nvPicPr>
        <p:blipFill>
          <a:blip r:embed="rId2"/>
          <a:stretch>
            <a:fillRect/>
          </a:stretch>
        </p:blipFill>
        <p:spPr>
          <a:xfrm>
            <a:off x="5905540" y="668559"/>
            <a:ext cx="2632364" cy="861690"/>
          </a:xfrm>
          <a:prstGeom prst="rect">
            <a:avLst/>
          </a:prstGeom>
        </p:spPr>
      </p:pic>
      <p:graphicFrame>
        <p:nvGraphicFramePr>
          <p:cNvPr id="12" name="Chart 11"/>
          <p:cNvGraphicFramePr>
            <a:graphicFrameLocks/>
          </p:cNvGraphicFramePr>
          <p:nvPr>
            <p:extLst>
              <p:ext uri="{D42A27DB-BD31-4B8C-83A1-F6EECF244321}">
                <p14:modId xmlns:p14="http://schemas.microsoft.com/office/powerpoint/2010/main" xmlns="" val="2656169208"/>
              </p:ext>
            </p:extLst>
          </p:nvPr>
        </p:nvGraphicFramePr>
        <p:xfrm>
          <a:off x="498763" y="1976582"/>
          <a:ext cx="3906981" cy="330661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hart 12"/>
          <p:cNvGraphicFramePr>
            <a:graphicFrameLocks/>
          </p:cNvGraphicFramePr>
          <p:nvPr>
            <p:extLst>
              <p:ext uri="{D42A27DB-BD31-4B8C-83A1-F6EECF244321}">
                <p14:modId xmlns:p14="http://schemas.microsoft.com/office/powerpoint/2010/main" xmlns="" val="4270783708"/>
              </p:ext>
            </p:extLst>
          </p:nvPr>
        </p:nvGraphicFramePr>
        <p:xfrm>
          <a:off x="4645891" y="1976582"/>
          <a:ext cx="3999345" cy="3306618"/>
        </p:xfrm>
        <a:graphic>
          <a:graphicData uri="http://schemas.openxmlformats.org/drawingml/2006/chart">
            <c:chart xmlns:c="http://schemas.openxmlformats.org/drawingml/2006/chart" xmlns:r="http://schemas.openxmlformats.org/officeDocument/2006/relationships" r:id="rId4"/>
          </a:graphicData>
        </a:graphic>
      </p:graphicFrame>
      <p:sp>
        <p:nvSpPr>
          <p:cNvPr id="14" name="Rectangle 1"/>
          <p:cNvSpPr>
            <a:spLocks noChangeArrowheads="1"/>
          </p:cNvSpPr>
          <p:nvPr/>
        </p:nvSpPr>
        <p:spPr bwMode="auto">
          <a:xfrm>
            <a:off x="426248" y="5283200"/>
            <a:ext cx="1213089"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GB" altLang="en-US" sz="1200" dirty="0">
                <a:latin typeface="+mn-lt"/>
              </a:rPr>
              <a:t>Source: Stats SA </a:t>
            </a:r>
            <a:endParaRPr lang="en-US" altLang="en-US" sz="1200" dirty="0">
              <a:latin typeface="+mn-lt"/>
            </a:endParaRPr>
          </a:p>
        </p:txBody>
      </p:sp>
      <p:sp>
        <p:nvSpPr>
          <p:cNvPr id="15" name="Rectangle 1"/>
          <p:cNvSpPr>
            <a:spLocks noChangeArrowheads="1"/>
          </p:cNvSpPr>
          <p:nvPr/>
        </p:nvSpPr>
        <p:spPr bwMode="auto">
          <a:xfrm>
            <a:off x="4575055" y="5283199"/>
            <a:ext cx="1213089"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GB" altLang="en-US" sz="1200" dirty="0">
                <a:latin typeface="+mn-lt"/>
              </a:rPr>
              <a:t>Source: Stats SA </a:t>
            </a:r>
            <a:endParaRPr lang="en-US" altLang="en-US" sz="1200" dirty="0">
              <a:latin typeface="+mn-lt"/>
            </a:endParaRPr>
          </a:p>
        </p:txBody>
      </p:sp>
    </p:spTree>
    <p:extLst>
      <p:ext uri="{BB962C8B-B14F-4D97-AF65-F5344CB8AC3E}">
        <p14:creationId xmlns:p14="http://schemas.microsoft.com/office/powerpoint/2010/main" xmlns="" val="39857683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p:cNvPr>
          <p:cNvSpPr>
            <a:spLocks noGrp="1"/>
          </p:cNvSpPr>
          <p:nvPr>
            <p:ph type="title"/>
          </p:nvPr>
        </p:nvSpPr>
        <p:spPr>
          <a:xfrm>
            <a:off x="526473" y="586643"/>
            <a:ext cx="4030109" cy="1080938"/>
          </a:xfrm>
        </p:spPr>
        <p:txBody>
          <a:bodyPr>
            <a:normAutofit/>
          </a:bodyPr>
          <a:lstStyle/>
          <a:p>
            <a:r>
              <a:rPr lang="en-ZA" altLang="en-US" sz="2600" dirty="0">
                <a:latin typeface="Calibri" panose="020F0502020204030204" pitchFamily="34" charset="0"/>
              </a:rPr>
              <a:t>Mining: investment and exports, 1970-2015</a:t>
            </a:r>
          </a:p>
        </p:txBody>
      </p:sp>
      <p:sp>
        <p:nvSpPr>
          <p:cNvPr id="2" name="Slide Number Placeholder 1"/>
          <p:cNvSpPr>
            <a:spLocks noGrp="1"/>
          </p:cNvSpPr>
          <p:nvPr>
            <p:ph type="sldNum" sz="quarter" idx="12"/>
          </p:nvPr>
        </p:nvSpPr>
        <p:spPr/>
        <p:txBody>
          <a:bodyPr/>
          <a:lstStyle/>
          <a:p>
            <a:fld id="{6D22F896-40B5-4ADD-8801-0D06FADFA095}" type="slidenum">
              <a:rPr lang="en-US" smtClean="0"/>
              <a:pPr/>
              <a:t>46</a:t>
            </a:fld>
            <a:endParaRPr lang="en-US" dirty="0"/>
          </a:p>
        </p:txBody>
      </p:sp>
      <p:pic>
        <p:nvPicPr>
          <p:cNvPr id="8" name="Picture 7" descr="A picture containing indoor&#10;&#10;Description generated with high confidence"/>
          <p:cNvPicPr>
            <a:picLocks noChangeAspect="1"/>
          </p:cNvPicPr>
          <p:nvPr/>
        </p:nvPicPr>
        <p:blipFill>
          <a:blip r:embed="rId2"/>
          <a:stretch>
            <a:fillRect/>
          </a:stretch>
        </p:blipFill>
        <p:spPr>
          <a:xfrm>
            <a:off x="5942489" y="677795"/>
            <a:ext cx="2632364" cy="861690"/>
          </a:xfrm>
          <a:prstGeom prst="rect">
            <a:avLst/>
          </a:prstGeom>
        </p:spPr>
      </p:pic>
      <p:graphicFrame>
        <p:nvGraphicFramePr>
          <p:cNvPr id="9" name="Chart 8"/>
          <p:cNvGraphicFramePr>
            <a:graphicFrameLocks/>
          </p:cNvGraphicFramePr>
          <p:nvPr>
            <p:extLst>
              <p:ext uri="{D42A27DB-BD31-4B8C-83A1-F6EECF244321}">
                <p14:modId xmlns:p14="http://schemas.microsoft.com/office/powerpoint/2010/main" xmlns="" val="2105487142"/>
              </p:ext>
            </p:extLst>
          </p:nvPr>
        </p:nvGraphicFramePr>
        <p:xfrm>
          <a:off x="526472" y="2070655"/>
          <a:ext cx="3805127" cy="347287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p:cNvGraphicFramePr>
            <a:graphicFrameLocks/>
          </p:cNvGraphicFramePr>
          <p:nvPr>
            <p:extLst>
              <p:ext uri="{D42A27DB-BD31-4B8C-83A1-F6EECF244321}">
                <p14:modId xmlns:p14="http://schemas.microsoft.com/office/powerpoint/2010/main" xmlns="" val="240435384"/>
              </p:ext>
            </p:extLst>
          </p:nvPr>
        </p:nvGraphicFramePr>
        <p:xfrm>
          <a:off x="4666285" y="2070655"/>
          <a:ext cx="4006660" cy="3472871"/>
        </p:xfrm>
        <a:graphic>
          <a:graphicData uri="http://schemas.openxmlformats.org/drawingml/2006/chart">
            <c:chart xmlns:c="http://schemas.openxmlformats.org/drawingml/2006/chart" xmlns:r="http://schemas.openxmlformats.org/officeDocument/2006/relationships" r:id="rId4"/>
          </a:graphicData>
        </a:graphic>
      </p:graphicFrame>
      <p:sp>
        <p:nvSpPr>
          <p:cNvPr id="14" name="Rectangle 1"/>
          <p:cNvSpPr>
            <a:spLocks noChangeArrowheads="1"/>
          </p:cNvSpPr>
          <p:nvPr/>
        </p:nvSpPr>
        <p:spPr bwMode="auto">
          <a:xfrm>
            <a:off x="426249" y="5548182"/>
            <a:ext cx="1213089"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GB" altLang="en-US" sz="1200" dirty="0">
                <a:latin typeface="+mn-lt"/>
              </a:rPr>
              <a:t>Source: Stats SA </a:t>
            </a:r>
            <a:endParaRPr lang="en-US" altLang="en-US" sz="1200" dirty="0">
              <a:latin typeface="+mn-lt"/>
            </a:endParaRPr>
          </a:p>
        </p:txBody>
      </p:sp>
      <p:sp>
        <p:nvSpPr>
          <p:cNvPr id="15" name="Rectangle 1"/>
          <p:cNvSpPr>
            <a:spLocks noChangeArrowheads="1"/>
          </p:cNvSpPr>
          <p:nvPr/>
        </p:nvSpPr>
        <p:spPr bwMode="auto">
          <a:xfrm>
            <a:off x="4666285" y="5548182"/>
            <a:ext cx="1213089"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GB" altLang="en-US" sz="1200" dirty="0">
                <a:latin typeface="+mn-lt"/>
              </a:rPr>
              <a:t>Source: Stats SA </a:t>
            </a:r>
            <a:endParaRPr lang="en-US" altLang="en-US" sz="1200" dirty="0">
              <a:latin typeface="+mn-lt"/>
            </a:endParaRPr>
          </a:p>
        </p:txBody>
      </p:sp>
    </p:spTree>
    <p:extLst>
      <p:ext uri="{BB962C8B-B14F-4D97-AF65-F5344CB8AC3E}">
        <p14:creationId xmlns:p14="http://schemas.microsoft.com/office/powerpoint/2010/main" xmlns="" val="217515059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p:cNvPr>
          <p:cNvSpPr>
            <a:spLocks noGrp="1"/>
          </p:cNvSpPr>
          <p:nvPr>
            <p:ph type="title"/>
          </p:nvPr>
        </p:nvSpPr>
        <p:spPr>
          <a:xfrm>
            <a:off x="504699" y="611121"/>
            <a:ext cx="4658427" cy="1080938"/>
          </a:xfrm>
        </p:spPr>
        <p:txBody>
          <a:bodyPr>
            <a:normAutofit/>
          </a:bodyPr>
          <a:lstStyle/>
          <a:p>
            <a:r>
              <a:rPr lang="en-ZA" altLang="en-US" sz="2600" dirty="0">
                <a:latin typeface="Calibri" panose="020F0502020204030204" pitchFamily="34" charset="0"/>
              </a:rPr>
              <a:t>Manufacturing: GDP and employment, 1970-2015</a:t>
            </a:r>
          </a:p>
        </p:txBody>
      </p:sp>
      <p:sp>
        <p:nvSpPr>
          <p:cNvPr id="2" name="Slide Number Placeholder 1"/>
          <p:cNvSpPr>
            <a:spLocks noGrp="1"/>
          </p:cNvSpPr>
          <p:nvPr>
            <p:ph type="sldNum" sz="quarter" idx="12"/>
          </p:nvPr>
        </p:nvSpPr>
        <p:spPr/>
        <p:txBody>
          <a:bodyPr/>
          <a:lstStyle/>
          <a:p>
            <a:fld id="{6D22F896-40B5-4ADD-8801-0D06FADFA095}" type="slidenum">
              <a:rPr lang="en-US" smtClean="0"/>
              <a:pPr/>
              <a:t>47</a:t>
            </a:fld>
            <a:endParaRPr lang="en-US" dirty="0"/>
          </a:p>
        </p:txBody>
      </p:sp>
      <p:pic>
        <p:nvPicPr>
          <p:cNvPr id="8" name="Picture 7" descr="A picture containing indoor&#10;&#10;Description generated with high confidence"/>
          <p:cNvPicPr>
            <a:picLocks noChangeAspect="1"/>
          </p:cNvPicPr>
          <p:nvPr/>
        </p:nvPicPr>
        <p:blipFill>
          <a:blip r:embed="rId3"/>
          <a:stretch>
            <a:fillRect/>
          </a:stretch>
        </p:blipFill>
        <p:spPr>
          <a:xfrm>
            <a:off x="5680363" y="682574"/>
            <a:ext cx="2865582" cy="850662"/>
          </a:xfrm>
          <a:prstGeom prst="rect">
            <a:avLst/>
          </a:prstGeom>
        </p:spPr>
      </p:pic>
      <p:graphicFrame>
        <p:nvGraphicFramePr>
          <p:cNvPr id="12" name="Chart 11"/>
          <p:cNvGraphicFramePr>
            <a:graphicFrameLocks/>
          </p:cNvGraphicFramePr>
          <p:nvPr>
            <p:extLst>
              <p:ext uri="{D42A27DB-BD31-4B8C-83A1-F6EECF244321}">
                <p14:modId xmlns:p14="http://schemas.microsoft.com/office/powerpoint/2010/main" xmlns="" val="292374587"/>
              </p:ext>
            </p:extLst>
          </p:nvPr>
        </p:nvGraphicFramePr>
        <p:xfrm>
          <a:off x="504699" y="2013527"/>
          <a:ext cx="3764562" cy="362989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Chart 12"/>
          <p:cNvGraphicFramePr>
            <a:graphicFrameLocks/>
          </p:cNvGraphicFramePr>
          <p:nvPr>
            <p:extLst>
              <p:ext uri="{D42A27DB-BD31-4B8C-83A1-F6EECF244321}">
                <p14:modId xmlns:p14="http://schemas.microsoft.com/office/powerpoint/2010/main" xmlns="" val="2962591785"/>
              </p:ext>
            </p:extLst>
          </p:nvPr>
        </p:nvGraphicFramePr>
        <p:xfrm>
          <a:off x="4597111" y="2013527"/>
          <a:ext cx="4038889" cy="3629891"/>
        </p:xfrm>
        <a:graphic>
          <a:graphicData uri="http://schemas.openxmlformats.org/drawingml/2006/chart">
            <c:chart xmlns:c="http://schemas.openxmlformats.org/drawingml/2006/chart" xmlns:r="http://schemas.openxmlformats.org/officeDocument/2006/relationships" r:id="rId5"/>
          </a:graphicData>
        </a:graphic>
      </p:graphicFrame>
      <p:sp>
        <p:nvSpPr>
          <p:cNvPr id="14" name="Rectangle 1"/>
          <p:cNvSpPr>
            <a:spLocks noChangeArrowheads="1"/>
          </p:cNvSpPr>
          <p:nvPr/>
        </p:nvSpPr>
        <p:spPr bwMode="auto">
          <a:xfrm>
            <a:off x="504699" y="5715915"/>
            <a:ext cx="1213089"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GB" altLang="en-US" sz="1200" dirty="0">
                <a:latin typeface="+mn-lt"/>
              </a:rPr>
              <a:t>Source: Stats SA </a:t>
            </a:r>
            <a:endParaRPr lang="en-US" altLang="en-US" sz="1200" dirty="0">
              <a:latin typeface="+mn-lt"/>
            </a:endParaRPr>
          </a:p>
        </p:txBody>
      </p:sp>
      <p:sp>
        <p:nvSpPr>
          <p:cNvPr id="15" name="Rectangle 1"/>
          <p:cNvSpPr>
            <a:spLocks noChangeArrowheads="1"/>
          </p:cNvSpPr>
          <p:nvPr/>
        </p:nvSpPr>
        <p:spPr bwMode="auto">
          <a:xfrm>
            <a:off x="4597111" y="5715914"/>
            <a:ext cx="1213089"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GB" altLang="en-US" sz="1200" dirty="0">
                <a:latin typeface="+mn-lt"/>
              </a:rPr>
              <a:t>Source: Stats SA </a:t>
            </a:r>
            <a:endParaRPr lang="en-US" altLang="en-US" sz="1200" dirty="0">
              <a:latin typeface="+mn-lt"/>
            </a:endParaRPr>
          </a:p>
        </p:txBody>
      </p:sp>
    </p:spTree>
    <p:extLst>
      <p:ext uri="{BB962C8B-B14F-4D97-AF65-F5344CB8AC3E}">
        <p14:creationId xmlns:p14="http://schemas.microsoft.com/office/powerpoint/2010/main" xmlns="" val="63160192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p:cNvPr>
          <p:cNvSpPr>
            <a:spLocks noGrp="1"/>
          </p:cNvSpPr>
          <p:nvPr>
            <p:ph type="title"/>
          </p:nvPr>
        </p:nvSpPr>
        <p:spPr>
          <a:xfrm>
            <a:off x="578591" y="552360"/>
            <a:ext cx="4658427" cy="1080938"/>
          </a:xfrm>
        </p:spPr>
        <p:txBody>
          <a:bodyPr>
            <a:normAutofit/>
          </a:bodyPr>
          <a:lstStyle/>
          <a:p>
            <a:r>
              <a:rPr lang="en-ZA" altLang="en-US" sz="2600" dirty="0">
                <a:latin typeface="Calibri" panose="020F0502020204030204" pitchFamily="34" charset="0"/>
              </a:rPr>
              <a:t>Manufacturing: investment and exports, 1970-2015</a:t>
            </a:r>
          </a:p>
        </p:txBody>
      </p:sp>
      <p:sp>
        <p:nvSpPr>
          <p:cNvPr id="2" name="Slide Number Placeholder 1"/>
          <p:cNvSpPr>
            <a:spLocks noGrp="1"/>
          </p:cNvSpPr>
          <p:nvPr>
            <p:ph type="sldNum" sz="quarter" idx="12"/>
          </p:nvPr>
        </p:nvSpPr>
        <p:spPr/>
        <p:txBody>
          <a:bodyPr/>
          <a:lstStyle/>
          <a:p>
            <a:fld id="{6D22F896-40B5-4ADD-8801-0D06FADFA095}" type="slidenum">
              <a:rPr lang="en-US" smtClean="0"/>
              <a:pPr/>
              <a:t>48</a:t>
            </a:fld>
            <a:endParaRPr lang="en-US" dirty="0"/>
          </a:p>
        </p:txBody>
      </p:sp>
      <p:pic>
        <p:nvPicPr>
          <p:cNvPr id="8" name="Picture 7" descr="A picture containing indoor&#10;&#10;Description generated with high confidence"/>
          <p:cNvPicPr>
            <a:picLocks noChangeAspect="1"/>
          </p:cNvPicPr>
          <p:nvPr/>
        </p:nvPicPr>
        <p:blipFill>
          <a:blip r:embed="rId2"/>
          <a:stretch>
            <a:fillRect/>
          </a:stretch>
        </p:blipFill>
        <p:spPr>
          <a:xfrm>
            <a:off x="5902036" y="730357"/>
            <a:ext cx="2632364" cy="724945"/>
          </a:xfrm>
          <a:prstGeom prst="rect">
            <a:avLst/>
          </a:prstGeom>
        </p:spPr>
      </p:pic>
      <p:graphicFrame>
        <p:nvGraphicFramePr>
          <p:cNvPr id="9" name="Chart 8"/>
          <p:cNvGraphicFramePr>
            <a:graphicFrameLocks/>
          </p:cNvGraphicFramePr>
          <p:nvPr>
            <p:extLst>
              <p:ext uri="{D42A27DB-BD31-4B8C-83A1-F6EECF244321}">
                <p14:modId xmlns:p14="http://schemas.microsoft.com/office/powerpoint/2010/main" xmlns="" val="51064380"/>
              </p:ext>
            </p:extLst>
          </p:nvPr>
        </p:nvGraphicFramePr>
        <p:xfrm>
          <a:off x="578591" y="2004291"/>
          <a:ext cx="4018520" cy="385401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p:cNvGraphicFramePr>
            <a:graphicFrameLocks/>
          </p:cNvGraphicFramePr>
          <p:nvPr>
            <p:extLst>
              <p:ext uri="{D42A27DB-BD31-4B8C-83A1-F6EECF244321}">
                <p14:modId xmlns:p14="http://schemas.microsoft.com/office/powerpoint/2010/main" xmlns="" val="1223239593"/>
              </p:ext>
            </p:extLst>
          </p:nvPr>
        </p:nvGraphicFramePr>
        <p:xfrm>
          <a:off x="4952265" y="2004291"/>
          <a:ext cx="3720680" cy="3854012"/>
        </p:xfrm>
        <a:graphic>
          <a:graphicData uri="http://schemas.openxmlformats.org/drawingml/2006/chart">
            <c:chart xmlns:c="http://schemas.openxmlformats.org/drawingml/2006/chart" xmlns:r="http://schemas.openxmlformats.org/officeDocument/2006/relationships" r:id="rId4"/>
          </a:graphicData>
        </a:graphic>
      </p:graphicFrame>
      <p:sp>
        <p:nvSpPr>
          <p:cNvPr id="14" name="Rectangle 1"/>
          <p:cNvSpPr>
            <a:spLocks noChangeArrowheads="1"/>
          </p:cNvSpPr>
          <p:nvPr/>
        </p:nvSpPr>
        <p:spPr bwMode="auto">
          <a:xfrm>
            <a:off x="578591" y="5858303"/>
            <a:ext cx="1213089"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GB" altLang="en-US" sz="1200" dirty="0">
                <a:latin typeface="+mn-lt"/>
              </a:rPr>
              <a:t>Source: Stats SA </a:t>
            </a:r>
            <a:endParaRPr lang="en-US" altLang="en-US" sz="1200" dirty="0">
              <a:latin typeface="+mn-lt"/>
            </a:endParaRPr>
          </a:p>
        </p:txBody>
      </p:sp>
      <p:sp>
        <p:nvSpPr>
          <p:cNvPr id="15" name="Rectangle 1"/>
          <p:cNvSpPr>
            <a:spLocks noChangeArrowheads="1"/>
          </p:cNvSpPr>
          <p:nvPr/>
        </p:nvSpPr>
        <p:spPr bwMode="auto">
          <a:xfrm>
            <a:off x="4952265" y="5858303"/>
            <a:ext cx="1213089"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GB" altLang="en-US" sz="1200" dirty="0">
                <a:latin typeface="+mn-lt"/>
              </a:rPr>
              <a:t>Source: Stats SA </a:t>
            </a:r>
            <a:endParaRPr lang="en-US" altLang="en-US" sz="1200" dirty="0">
              <a:latin typeface="+mn-lt"/>
            </a:endParaRPr>
          </a:p>
        </p:txBody>
      </p:sp>
    </p:spTree>
    <p:extLst>
      <p:ext uri="{BB962C8B-B14F-4D97-AF65-F5344CB8AC3E}">
        <p14:creationId xmlns:p14="http://schemas.microsoft.com/office/powerpoint/2010/main" xmlns="" val="145563344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p:cNvPr>
          <p:cNvSpPr>
            <a:spLocks noGrp="1"/>
          </p:cNvSpPr>
          <p:nvPr>
            <p:ph type="title"/>
          </p:nvPr>
        </p:nvSpPr>
        <p:spPr>
          <a:xfrm>
            <a:off x="554182" y="567778"/>
            <a:ext cx="4759036" cy="1080938"/>
          </a:xfrm>
        </p:spPr>
        <p:txBody>
          <a:bodyPr>
            <a:normAutofit/>
          </a:bodyPr>
          <a:lstStyle/>
          <a:p>
            <a:r>
              <a:rPr lang="en-ZA" altLang="en-US" sz="2400" dirty="0">
                <a:latin typeface="Calibri" panose="020F0502020204030204" pitchFamily="34" charset="0"/>
              </a:rPr>
              <a:t>Value-added in manufacturing and the rest of the economy, 2000-2016</a:t>
            </a:r>
          </a:p>
        </p:txBody>
      </p:sp>
      <p:sp>
        <p:nvSpPr>
          <p:cNvPr id="2" name="Slide Number Placeholder 1"/>
          <p:cNvSpPr>
            <a:spLocks noGrp="1"/>
          </p:cNvSpPr>
          <p:nvPr>
            <p:ph type="sldNum" sz="quarter" idx="12"/>
          </p:nvPr>
        </p:nvSpPr>
        <p:spPr/>
        <p:txBody>
          <a:bodyPr/>
          <a:lstStyle/>
          <a:p>
            <a:fld id="{6D22F896-40B5-4ADD-8801-0D06FADFA095}" type="slidenum">
              <a:rPr lang="en-US" smtClean="0"/>
              <a:pPr/>
              <a:t>49</a:t>
            </a:fld>
            <a:endParaRPr lang="en-US" dirty="0"/>
          </a:p>
        </p:txBody>
      </p:sp>
      <p:pic>
        <p:nvPicPr>
          <p:cNvPr id="8" name="Picture 7" descr="A picture containing indoor&#10;&#10;Description generated with high confidence"/>
          <p:cNvPicPr>
            <a:picLocks noChangeAspect="1"/>
          </p:cNvPicPr>
          <p:nvPr/>
        </p:nvPicPr>
        <p:blipFill>
          <a:blip r:embed="rId2"/>
          <a:stretch>
            <a:fillRect/>
          </a:stretch>
        </p:blipFill>
        <p:spPr>
          <a:xfrm>
            <a:off x="5904346" y="711200"/>
            <a:ext cx="2632364" cy="794094"/>
          </a:xfrm>
          <a:prstGeom prst="rect">
            <a:avLst/>
          </a:prstGeom>
        </p:spPr>
      </p:pic>
      <p:pic>
        <p:nvPicPr>
          <p:cNvPr id="12" name="Picture 9"/>
          <p:cNvPicPr>
            <a:picLocks noChangeAspect="1" noChangeArrowheads="1"/>
          </p:cNvPicPr>
          <p:nvPr/>
        </p:nvPicPr>
        <p:blipFill>
          <a:blip r:embed="rId3" cstate="hqprint">
            <a:extLst>
              <a:ext uri="{28A0092B-C50C-407E-A947-70E740481C1C}">
                <a14:useLocalDpi xmlns:a14="http://schemas.microsoft.com/office/drawing/2010/main" xmlns="" val="0"/>
              </a:ext>
            </a:extLst>
          </a:blip>
          <a:srcRect/>
          <a:stretch>
            <a:fillRect/>
          </a:stretch>
        </p:blipFill>
        <p:spPr bwMode="auto">
          <a:xfrm>
            <a:off x="554182" y="2002443"/>
            <a:ext cx="8081818" cy="3779521"/>
          </a:xfrm>
          <a:prstGeom prst="rect">
            <a:avLst/>
          </a:prstGeom>
          <a:solidFill>
            <a:schemeClr val="bg2"/>
          </a:solidFill>
          <a:ln>
            <a:noFill/>
          </a:ln>
        </p:spPr>
      </p:pic>
      <p:sp>
        <p:nvSpPr>
          <p:cNvPr id="13" name="Rectangle 1"/>
          <p:cNvSpPr>
            <a:spLocks noChangeArrowheads="1"/>
          </p:cNvSpPr>
          <p:nvPr/>
        </p:nvSpPr>
        <p:spPr bwMode="auto">
          <a:xfrm>
            <a:off x="7393190" y="5861018"/>
            <a:ext cx="1335174"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GB" altLang="en-US" sz="1200" dirty="0">
                <a:solidFill>
                  <a:schemeClr val="bg1"/>
                </a:solidFill>
                <a:latin typeface="+mn-lt"/>
              </a:rPr>
              <a:t>Source: Stats SA </a:t>
            </a:r>
            <a:endParaRPr lang="en-US" altLang="en-US" sz="1200" dirty="0">
              <a:solidFill>
                <a:schemeClr val="bg1"/>
              </a:solidFill>
              <a:latin typeface="+mn-lt"/>
            </a:endParaRPr>
          </a:p>
        </p:txBody>
      </p:sp>
      <p:sp>
        <p:nvSpPr>
          <p:cNvPr id="7" name="Rectangle 1"/>
          <p:cNvSpPr>
            <a:spLocks noChangeArrowheads="1"/>
          </p:cNvSpPr>
          <p:nvPr/>
        </p:nvSpPr>
        <p:spPr bwMode="auto">
          <a:xfrm>
            <a:off x="444721" y="5781964"/>
            <a:ext cx="1213089"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GB" altLang="en-US" sz="1200" dirty="0">
                <a:latin typeface="+mn-lt"/>
              </a:rPr>
              <a:t>Source: Stats SA </a:t>
            </a:r>
            <a:endParaRPr lang="en-US" altLang="en-US" sz="1200" dirty="0">
              <a:latin typeface="+mn-lt"/>
            </a:endParaRPr>
          </a:p>
        </p:txBody>
      </p:sp>
    </p:spTree>
    <p:extLst>
      <p:ext uri="{BB962C8B-B14F-4D97-AF65-F5344CB8AC3E}">
        <p14:creationId xmlns:p14="http://schemas.microsoft.com/office/powerpoint/2010/main" xmlns="" val="36561850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p:cNvPr>
          <p:cNvSpPr>
            <a:spLocks noGrp="1"/>
          </p:cNvSpPr>
          <p:nvPr>
            <p:ph type="title"/>
          </p:nvPr>
        </p:nvSpPr>
        <p:spPr>
          <a:xfrm>
            <a:off x="550880" y="596590"/>
            <a:ext cx="4649173" cy="1080938"/>
          </a:xfrm>
        </p:spPr>
        <p:txBody>
          <a:bodyPr>
            <a:normAutofit/>
          </a:bodyPr>
          <a:lstStyle/>
          <a:p>
            <a:pPr>
              <a:lnSpc>
                <a:spcPct val="100000"/>
              </a:lnSpc>
            </a:pPr>
            <a:r>
              <a:rPr lang="en-US" dirty="0">
                <a:latin typeface="Calibri" panose="020F0502020204030204" pitchFamily="34" charset="0"/>
              </a:rPr>
              <a:t>Policy Context 2:</a:t>
            </a:r>
            <a:br>
              <a:rPr lang="en-US" dirty="0">
                <a:latin typeface="Calibri" panose="020F0502020204030204" pitchFamily="34" charset="0"/>
              </a:rPr>
            </a:br>
            <a:r>
              <a:rPr lang="en-US" dirty="0">
                <a:latin typeface="Calibri" panose="020F0502020204030204" pitchFamily="34" charset="0"/>
              </a:rPr>
              <a:t>The importance of manufacturing</a:t>
            </a:r>
          </a:p>
        </p:txBody>
      </p:sp>
      <p:sp>
        <p:nvSpPr>
          <p:cNvPr id="40" name="Slide Number Placeholder 39"/>
          <p:cNvSpPr>
            <a:spLocks noGrp="1"/>
          </p:cNvSpPr>
          <p:nvPr>
            <p:ph type="sldNum" sz="quarter" idx="12"/>
          </p:nvPr>
        </p:nvSpPr>
        <p:spPr>
          <a:xfrm>
            <a:off x="8448688" y="6185744"/>
            <a:ext cx="439513" cy="365125"/>
          </a:xfrm>
        </p:spPr>
        <p:txBody>
          <a:bodyPr/>
          <a:lstStyle/>
          <a:p>
            <a:fld id="{6D22F896-40B5-4ADD-8801-0D06FADFA095}" type="slidenum">
              <a:rPr lang="en-US" b="1" smtClean="0"/>
              <a:pPr/>
              <a:t>5</a:t>
            </a:fld>
            <a:endParaRPr lang="en-US" b="1" dirty="0"/>
          </a:p>
        </p:txBody>
      </p:sp>
      <p:pic>
        <p:nvPicPr>
          <p:cNvPr id="9" name="Picture 8" descr="A picture containing indoor&#10;&#10;Description generated with high confidence"/>
          <p:cNvPicPr>
            <a:picLocks noChangeAspect="1"/>
          </p:cNvPicPr>
          <p:nvPr/>
        </p:nvPicPr>
        <p:blipFill>
          <a:blip r:embed="rId2"/>
          <a:stretch>
            <a:fillRect/>
          </a:stretch>
        </p:blipFill>
        <p:spPr>
          <a:xfrm>
            <a:off x="5957453" y="706214"/>
            <a:ext cx="2592837" cy="799313"/>
          </a:xfrm>
          <a:prstGeom prst="rect">
            <a:avLst/>
          </a:prstGeom>
        </p:spPr>
      </p:pic>
      <p:grpSp>
        <p:nvGrpSpPr>
          <p:cNvPr id="7" name="Group 6"/>
          <p:cNvGrpSpPr/>
          <p:nvPr/>
        </p:nvGrpSpPr>
        <p:grpSpPr>
          <a:xfrm>
            <a:off x="110823" y="3518348"/>
            <a:ext cx="7601541" cy="1338987"/>
            <a:chOff x="-184729" y="3518348"/>
            <a:chExt cx="8003577" cy="1338987"/>
          </a:xfrm>
        </p:grpSpPr>
        <p:grpSp>
          <p:nvGrpSpPr>
            <p:cNvPr id="8" name="Group 44"/>
            <p:cNvGrpSpPr>
              <a:grpSpLocks/>
            </p:cNvGrpSpPr>
            <p:nvPr/>
          </p:nvGrpSpPr>
          <p:grpSpPr bwMode="auto">
            <a:xfrm>
              <a:off x="-184729" y="3519044"/>
              <a:ext cx="2104610" cy="1338291"/>
              <a:chOff x="76200" y="2895600"/>
              <a:chExt cx="2207170" cy="1458310"/>
            </a:xfrm>
          </p:grpSpPr>
          <p:sp>
            <p:nvSpPr>
              <p:cNvPr id="34" name="Oval 33"/>
              <p:cNvSpPr/>
              <p:nvPr/>
            </p:nvSpPr>
            <p:spPr>
              <a:xfrm>
                <a:off x="1763110" y="2906110"/>
                <a:ext cx="520260" cy="1447800"/>
              </a:xfrm>
              <a:prstGeom prst="ellipse">
                <a:avLst/>
              </a:prstGeom>
              <a:gradFill flip="none" rotWithShape="1">
                <a:gsLst>
                  <a:gs pos="0">
                    <a:srgbClr val="FFFFFF"/>
                  </a:gs>
                  <a:gs pos="7001">
                    <a:srgbClr val="E6E6E6"/>
                  </a:gs>
                  <a:gs pos="47000">
                    <a:srgbClr val="E6E6E6"/>
                  </a:gs>
                  <a:gs pos="85001">
                    <a:srgbClr val="7D8496"/>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p>
            </p:txBody>
          </p:sp>
          <p:grpSp>
            <p:nvGrpSpPr>
              <p:cNvPr id="35" name="Group 13"/>
              <p:cNvGrpSpPr/>
              <p:nvPr/>
            </p:nvGrpSpPr>
            <p:grpSpPr>
              <a:xfrm>
                <a:off x="76200" y="2895600"/>
                <a:ext cx="2086900" cy="1447800"/>
                <a:chOff x="0" y="2895600"/>
                <a:chExt cx="2086900" cy="1447800"/>
              </a:xfrm>
              <a:gradFill flip="none" rotWithShape="1">
                <a:gsLst>
                  <a:gs pos="0">
                    <a:schemeClr val="bg2">
                      <a:lumMod val="75000"/>
                      <a:shade val="30000"/>
                      <a:satMod val="115000"/>
                    </a:schemeClr>
                  </a:gs>
                  <a:gs pos="50000">
                    <a:schemeClr val="bg2">
                      <a:lumMod val="75000"/>
                      <a:shade val="67500"/>
                      <a:satMod val="115000"/>
                    </a:schemeClr>
                  </a:gs>
                  <a:gs pos="100000">
                    <a:schemeClr val="bg2">
                      <a:lumMod val="75000"/>
                      <a:shade val="100000"/>
                      <a:satMod val="115000"/>
                    </a:schemeClr>
                  </a:gs>
                </a:gsLst>
                <a:lin ang="16200000" scaled="1"/>
                <a:tileRect/>
              </a:gradFill>
            </p:grpSpPr>
            <p:sp>
              <p:nvSpPr>
                <p:cNvPr id="36" name="Oval 35"/>
                <p:cNvSpPr/>
                <p:nvPr/>
              </p:nvSpPr>
              <p:spPr>
                <a:xfrm>
                  <a:off x="0" y="2895600"/>
                  <a:ext cx="685800" cy="144780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p>
              </p:txBody>
            </p:sp>
            <p:sp>
              <p:nvSpPr>
                <p:cNvPr id="37" name="Flowchart: Stored Data 36"/>
                <p:cNvSpPr/>
                <p:nvPr/>
              </p:nvSpPr>
              <p:spPr>
                <a:xfrm>
                  <a:off x="181900" y="2895600"/>
                  <a:ext cx="1905000" cy="1447800"/>
                </a:xfrm>
                <a:prstGeom prst="flowChartOnlineStorage">
                  <a:avLst/>
                </a:prstGeom>
                <a:gradFill flip="none" rotWithShape="1">
                  <a:gsLst>
                    <a:gs pos="0">
                      <a:srgbClr val="FFFFFF"/>
                    </a:gs>
                    <a:gs pos="7001">
                      <a:schemeClr val="accent1">
                        <a:lumMod val="40000"/>
                        <a:lumOff val="60000"/>
                      </a:schemeClr>
                    </a:gs>
                    <a:gs pos="47000">
                      <a:schemeClr val="accent1">
                        <a:lumMod val="20000"/>
                        <a:lumOff val="80000"/>
                      </a:schemeClr>
                    </a:gs>
                    <a:gs pos="85001">
                      <a:schemeClr val="accent1">
                        <a:lumMod val="75000"/>
                      </a:schemeClr>
                    </a:gs>
                  </a:gsLst>
                  <a:lin ang="5400000" scaled="1"/>
                  <a:tileRect/>
                </a:gra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p>
              </p:txBody>
            </p:sp>
          </p:grpSp>
        </p:grpSp>
        <p:grpSp>
          <p:nvGrpSpPr>
            <p:cNvPr id="11" name="Group 46"/>
            <p:cNvGrpSpPr>
              <a:grpSpLocks/>
            </p:cNvGrpSpPr>
            <p:nvPr/>
          </p:nvGrpSpPr>
          <p:grpSpPr bwMode="auto">
            <a:xfrm>
              <a:off x="1514960" y="3519044"/>
              <a:ext cx="1942070" cy="1329200"/>
              <a:chOff x="1934455" y="2895600"/>
              <a:chExt cx="2035825" cy="1447800"/>
            </a:xfrm>
          </p:grpSpPr>
          <p:sp>
            <p:nvSpPr>
              <p:cNvPr id="32" name="Oval 31"/>
              <p:cNvSpPr/>
              <p:nvPr/>
            </p:nvSpPr>
            <p:spPr>
              <a:xfrm>
                <a:off x="3450020" y="2895600"/>
                <a:ext cx="520260" cy="1447800"/>
              </a:xfrm>
              <a:prstGeom prst="ellipse">
                <a:avLst/>
              </a:prstGeom>
              <a:gradFill flip="none" rotWithShape="1">
                <a:gsLst>
                  <a:gs pos="0">
                    <a:srgbClr val="FFFFFF"/>
                  </a:gs>
                  <a:gs pos="7001">
                    <a:srgbClr val="E6E6E6"/>
                  </a:gs>
                  <a:gs pos="47000">
                    <a:srgbClr val="E6E6E6"/>
                  </a:gs>
                  <a:gs pos="85001">
                    <a:srgbClr val="7D8496"/>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p>
            </p:txBody>
          </p:sp>
          <p:sp>
            <p:nvSpPr>
              <p:cNvPr id="33" name="Flowchart: Stored Data 32"/>
              <p:cNvSpPr/>
              <p:nvPr/>
            </p:nvSpPr>
            <p:spPr>
              <a:xfrm>
                <a:off x="1934455" y="2895600"/>
                <a:ext cx="1905288" cy="1447800"/>
              </a:xfrm>
              <a:prstGeom prst="flowChartOnlineStorage">
                <a:avLst/>
              </a:prstGeom>
              <a:gradFill flip="none" rotWithShape="1">
                <a:gsLst>
                  <a:gs pos="0">
                    <a:srgbClr val="FFFFFF"/>
                  </a:gs>
                  <a:gs pos="7001">
                    <a:schemeClr val="accent3">
                      <a:lumMod val="40000"/>
                      <a:lumOff val="60000"/>
                    </a:schemeClr>
                  </a:gs>
                  <a:gs pos="47000">
                    <a:schemeClr val="accent3">
                      <a:lumMod val="20000"/>
                      <a:lumOff val="80000"/>
                    </a:schemeClr>
                  </a:gs>
                  <a:gs pos="85001">
                    <a:schemeClr val="accent3">
                      <a:lumMod val="75000"/>
                    </a:schemeClr>
                  </a:gs>
                </a:gsLst>
                <a:lin ang="5400000" scaled="1"/>
                <a:tileRect/>
              </a:gra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p>
            </p:txBody>
          </p:sp>
        </p:grpSp>
        <p:grpSp>
          <p:nvGrpSpPr>
            <p:cNvPr id="12" name="Group 48"/>
            <p:cNvGrpSpPr>
              <a:grpSpLocks/>
            </p:cNvGrpSpPr>
            <p:nvPr/>
          </p:nvGrpSpPr>
          <p:grpSpPr bwMode="auto">
            <a:xfrm>
              <a:off x="3062136" y="3519044"/>
              <a:ext cx="1932056" cy="1329200"/>
              <a:chOff x="3458455" y="2895600"/>
              <a:chExt cx="2025315" cy="1447800"/>
            </a:xfrm>
          </p:grpSpPr>
          <p:sp>
            <p:nvSpPr>
              <p:cNvPr id="30" name="Oval 29"/>
              <p:cNvSpPr/>
              <p:nvPr/>
            </p:nvSpPr>
            <p:spPr>
              <a:xfrm>
                <a:off x="4963510" y="2895600"/>
                <a:ext cx="520260" cy="1447800"/>
              </a:xfrm>
              <a:prstGeom prst="ellipse">
                <a:avLst/>
              </a:prstGeom>
              <a:gradFill flip="none" rotWithShape="1">
                <a:gsLst>
                  <a:gs pos="0">
                    <a:srgbClr val="FFFFFF"/>
                  </a:gs>
                  <a:gs pos="7001">
                    <a:srgbClr val="E6E6E6"/>
                  </a:gs>
                  <a:gs pos="47000">
                    <a:srgbClr val="E6E6E6"/>
                  </a:gs>
                  <a:gs pos="85001">
                    <a:srgbClr val="7D8496"/>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p>
            </p:txBody>
          </p:sp>
          <p:sp>
            <p:nvSpPr>
              <p:cNvPr id="31" name="Flowchart: Stored Data 30"/>
              <p:cNvSpPr/>
              <p:nvPr/>
            </p:nvSpPr>
            <p:spPr>
              <a:xfrm>
                <a:off x="3458455" y="2895600"/>
                <a:ext cx="1905276" cy="1447800"/>
              </a:xfrm>
              <a:prstGeom prst="flowChartOnlineStorage">
                <a:avLst/>
              </a:prstGeom>
              <a:gradFill flip="none" rotWithShape="1">
                <a:gsLst>
                  <a:gs pos="0">
                    <a:srgbClr val="FFFFFF"/>
                  </a:gs>
                  <a:gs pos="7001">
                    <a:schemeClr val="bg2">
                      <a:lumMod val="75000"/>
                    </a:schemeClr>
                  </a:gs>
                  <a:gs pos="47000">
                    <a:schemeClr val="bg2">
                      <a:lumMod val="90000"/>
                    </a:schemeClr>
                  </a:gs>
                  <a:gs pos="85001">
                    <a:schemeClr val="bg2">
                      <a:lumMod val="50000"/>
                    </a:schemeClr>
                  </a:gs>
                </a:gsLst>
                <a:lin ang="5400000" scaled="1"/>
                <a:tileRect/>
              </a:gra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p>
            </p:txBody>
          </p:sp>
        </p:grpSp>
        <p:grpSp>
          <p:nvGrpSpPr>
            <p:cNvPr id="19" name="Group 50"/>
            <p:cNvGrpSpPr>
              <a:grpSpLocks/>
            </p:cNvGrpSpPr>
            <p:nvPr/>
          </p:nvGrpSpPr>
          <p:grpSpPr bwMode="auto">
            <a:xfrm>
              <a:off x="4567574" y="3519044"/>
              <a:ext cx="1940401" cy="1329200"/>
              <a:chOff x="5058743" y="2895600"/>
              <a:chExt cx="2035737" cy="1447800"/>
            </a:xfrm>
          </p:grpSpPr>
          <p:sp>
            <p:nvSpPr>
              <p:cNvPr id="28" name="Oval 27"/>
              <p:cNvSpPr/>
              <p:nvPr/>
            </p:nvSpPr>
            <p:spPr>
              <a:xfrm>
                <a:off x="6574220" y="2895600"/>
                <a:ext cx="520260" cy="1447800"/>
              </a:xfrm>
              <a:prstGeom prst="ellipse">
                <a:avLst/>
              </a:prstGeom>
              <a:gradFill flip="none" rotWithShape="1">
                <a:gsLst>
                  <a:gs pos="0">
                    <a:srgbClr val="FFFFFF"/>
                  </a:gs>
                  <a:gs pos="7001">
                    <a:srgbClr val="E6E6E6"/>
                  </a:gs>
                  <a:gs pos="47000">
                    <a:srgbClr val="E6E6E6"/>
                  </a:gs>
                  <a:gs pos="85001">
                    <a:srgbClr val="7D8496"/>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p>
            </p:txBody>
          </p:sp>
          <p:sp>
            <p:nvSpPr>
              <p:cNvPr id="29" name="Flowchart: Stored Data 28"/>
              <p:cNvSpPr/>
              <p:nvPr/>
            </p:nvSpPr>
            <p:spPr>
              <a:xfrm>
                <a:off x="5058743" y="2895600"/>
                <a:ext cx="1905095" cy="1447800"/>
              </a:xfrm>
              <a:prstGeom prst="flowChartOnlineStorage">
                <a:avLst/>
              </a:prstGeom>
              <a:gradFill flip="none" rotWithShape="1">
                <a:gsLst>
                  <a:gs pos="0">
                    <a:srgbClr val="FFFFFF"/>
                  </a:gs>
                  <a:gs pos="7001">
                    <a:schemeClr val="accent5">
                      <a:lumMod val="40000"/>
                      <a:lumOff val="60000"/>
                    </a:schemeClr>
                  </a:gs>
                  <a:gs pos="47000">
                    <a:schemeClr val="accent5">
                      <a:lumMod val="20000"/>
                      <a:lumOff val="80000"/>
                    </a:schemeClr>
                  </a:gs>
                  <a:gs pos="85001">
                    <a:srgbClr val="73BED3"/>
                  </a:gs>
                </a:gsLst>
                <a:lin ang="5400000" scaled="1"/>
                <a:tileRect/>
              </a:gradFill>
              <a:ln>
                <a:solidFill>
                  <a:schemeClr val="accent5">
                    <a:lumMod val="60000"/>
                    <a:lumOff val="40000"/>
                    <a:alpha val="66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p>
            </p:txBody>
          </p:sp>
        </p:grpSp>
        <p:grpSp>
          <p:nvGrpSpPr>
            <p:cNvPr id="20" name="Group 14"/>
            <p:cNvGrpSpPr/>
            <p:nvPr/>
          </p:nvGrpSpPr>
          <p:grpSpPr>
            <a:xfrm>
              <a:off x="6092921" y="3518348"/>
              <a:ext cx="1725927" cy="1329482"/>
              <a:chOff x="6904395" y="2895600"/>
              <a:chExt cx="2099397" cy="1447800"/>
            </a:xfrm>
            <a:gradFill flip="none" rotWithShape="1">
              <a:gsLst>
                <a:gs pos="0">
                  <a:schemeClr val="bg2">
                    <a:lumMod val="75000"/>
                    <a:shade val="30000"/>
                    <a:satMod val="115000"/>
                  </a:schemeClr>
                </a:gs>
                <a:gs pos="50000">
                  <a:schemeClr val="bg2">
                    <a:lumMod val="75000"/>
                    <a:shade val="67500"/>
                    <a:satMod val="115000"/>
                  </a:schemeClr>
                </a:gs>
                <a:gs pos="100000">
                  <a:schemeClr val="bg2">
                    <a:lumMod val="75000"/>
                    <a:shade val="100000"/>
                    <a:satMod val="115000"/>
                  </a:schemeClr>
                </a:gs>
              </a:gsLst>
              <a:lin ang="16200000" scaled="1"/>
              <a:tileRect/>
            </a:gradFill>
          </p:grpSpPr>
          <p:sp>
            <p:nvSpPr>
              <p:cNvPr id="26" name="Flowchart: Stored Data 25"/>
              <p:cNvSpPr/>
              <p:nvPr/>
            </p:nvSpPr>
            <p:spPr>
              <a:xfrm>
                <a:off x="6904395" y="2895600"/>
                <a:ext cx="1904997" cy="1447800"/>
              </a:xfrm>
              <a:prstGeom prst="flowChartOnlineStorage">
                <a:avLst/>
              </a:prstGeom>
              <a:gradFill flip="none" rotWithShape="1">
                <a:gsLst>
                  <a:gs pos="0">
                    <a:srgbClr val="FFFFFF"/>
                  </a:gs>
                  <a:gs pos="7001">
                    <a:srgbClr val="E6E6E6"/>
                  </a:gs>
                  <a:gs pos="47000">
                    <a:srgbClr val="E6E6E6"/>
                  </a:gs>
                  <a:gs pos="85001">
                    <a:srgbClr val="7D8496"/>
                  </a:gs>
                </a:gsLst>
                <a:lin ang="5400000" scaled="1"/>
                <a:tileRect/>
              </a:gra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p>
            </p:txBody>
          </p:sp>
          <p:sp>
            <p:nvSpPr>
              <p:cNvPr id="27" name="Oval 26"/>
              <p:cNvSpPr/>
              <p:nvPr/>
            </p:nvSpPr>
            <p:spPr>
              <a:xfrm>
                <a:off x="8394192" y="2895600"/>
                <a:ext cx="609600" cy="1447800"/>
              </a:xfrm>
              <a:prstGeom prst="ellipse">
                <a:avLst/>
              </a:prstGeom>
              <a:gradFill flip="none" rotWithShape="1">
                <a:gsLst>
                  <a:gs pos="0">
                    <a:srgbClr val="FFFFFF"/>
                  </a:gs>
                  <a:gs pos="7001">
                    <a:srgbClr val="E6E6E6"/>
                  </a:gs>
                  <a:gs pos="47000">
                    <a:srgbClr val="E6E6E6"/>
                  </a:gs>
                  <a:gs pos="85001">
                    <a:srgbClr val="7D8496"/>
                  </a:gs>
                </a:gsLst>
                <a:path path="circle">
                  <a:fillToRect l="100000" t="100000"/>
                </a:path>
                <a:tileRect r="-100000" b="-100000"/>
              </a:gra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p>
            </p:txBody>
          </p:sp>
        </p:grpSp>
      </p:grpSp>
      <p:grpSp>
        <p:nvGrpSpPr>
          <p:cNvPr id="2" name="Group 1"/>
          <p:cNvGrpSpPr/>
          <p:nvPr/>
        </p:nvGrpSpPr>
        <p:grpSpPr>
          <a:xfrm>
            <a:off x="723459" y="1873455"/>
            <a:ext cx="2228116" cy="1654681"/>
            <a:chOff x="790213" y="2792691"/>
            <a:chExt cx="2119313" cy="1444625"/>
          </a:xfrm>
        </p:grpSpPr>
        <p:sp>
          <p:nvSpPr>
            <p:cNvPr id="14" name="TextBox 13"/>
            <p:cNvSpPr txBox="1"/>
            <p:nvPr/>
          </p:nvSpPr>
          <p:spPr>
            <a:xfrm>
              <a:off x="825138" y="2792691"/>
              <a:ext cx="2084388" cy="1239521"/>
            </a:xfrm>
            <a:prstGeom prst="rect">
              <a:avLst/>
            </a:prstGeom>
            <a:noFill/>
          </p:spPr>
          <p:txBody>
            <a:bodyPr>
              <a:spAutoFit/>
            </a:bodyPr>
            <a:lstStyle/>
            <a:p>
              <a:pPr>
                <a:defRPr/>
              </a:pPr>
              <a:r>
                <a:rPr lang="en-GB" sz="1200" b="1" dirty="0">
                  <a:latin typeface="Calibri" panose="020F0502020204030204" pitchFamily="34" charset="0"/>
                  <a:cs typeface="Calibri" panose="020F0502020204030204" pitchFamily="34" charset="0"/>
                </a:rPr>
                <a:t>There are very few if any cases, at any time in economic history, where a country has achieved sustained and sustainable economic development, that have not been led by manufacturing</a:t>
              </a:r>
              <a:endParaRPr lang="en-US" sz="1200" b="1" dirty="0">
                <a:latin typeface="Calibri" panose="020F0502020204030204" pitchFamily="34" charset="0"/>
                <a:cs typeface="Calibri" panose="020F0502020204030204" pitchFamily="34" charset="0"/>
              </a:endParaRPr>
            </a:p>
          </p:txBody>
        </p:sp>
        <p:cxnSp>
          <p:nvCxnSpPr>
            <p:cNvPr id="21" name="Straight Connector 20"/>
            <p:cNvCxnSpPr>
              <a:cxnSpLocks/>
            </p:cNvCxnSpPr>
            <p:nvPr/>
          </p:nvCxnSpPr>
          <p:spPr>
            <a:xfrm flipH="1" flipV="1">
              <a:off x="790213" y="2810153"/>
              <a:ext cx="4763" cy="142716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grpSp>
      <p:grpSp>
        <p:nvGrpSpPr>
          <p:cNvPr id="3" name="Group 2"/>
          <p:cNvGrpSpPr/>
          <p:nvPr/>
        </p:nvGrpSpPr>
        <p:grpSpPr>
          <a:xfrm>
            <a:off x="3535574" y="1780407"/>
            <a:ext cx="2907399" cy="1747729"/>
            <a:chOff x="3473088" y="2703517"/>
            <a:chExt cx="2765425" cy="1525861"/>
          </a:xfrm>
        </p:grpSpPr>
        <p:sp>
          <p:nvSpPr>
            <p:cNvPr id="16" name="TextBox 15"/>
            <p:cNvSpPr txBox="1"/>
            <p:nvPr/>
          </p:nvSpPr>
          <p:spPr>
            <a:xfrm>
              <a:off x="3473088" y="2703517"/>
              <a:ext cx="2765425" cy="1404790"/>
            </a:xfrm>
            <a:prstGeom prst="rect">
              <a:avLst/>
            </a:prstGeom>
            <a:noFill/>
          </p:spPr>
          <p:txBody>
            <a:bodyPr>
              <a:spAutoFit/>
            </a:bodyPr>
            <a:lstStyle/>
            <a:p>
              <a:pPr>
                <a:defRPr/>
              </a:pPr>
              <a:r>
                <a:rPr lang="en-GB" sz="1200" b="1" dirty="0">
                  <a:latin typeface="Calibri" panose="020F0502020204030204" pitchFamily="34" charset="0"/>
                  <a:cs typeface="Calibri" panose="020F0502020204030204" pitchFamily="34" charset="0"/>
                </a:rPr>
                <a:t>The manufacturing sector has high economic multipliers because of its value-addition, linkages to the upstream production sectors of the economy (mining and agriculture) and the downstream sectors, including services; and because of its all-round contribution to strengthening integrated value chains</a:t>
              </a:r>
              <a:endParaRPr lang="en-US" sz="1200" b="1" dirty="0">
                <a:latin typeface="Calibri" panose="020F0502020204030204" pitchFamily="34" charset="0"/>
                <a:cs typeface="Calibri" panose="020F0502020204030204" pitchFamily="34" charset="0"/>
              </a:endParaRPr>
            </a:p>
          </p:txBody>
        </p:sp>
        <p:cxnSp>
          <p:nvCxnSpPr>
            <p:cNvPr id="22" name="Straight Connector 21"/>
            <p:cNvCxnSpPr>
              <a:cxnSpLocks/>
            </p:cNvCxnSpPr>
            <p:nvPr/>
          </p:nvCxnSpPr>
          <p:spPr>
            <a:xfrm flipH="1" flipV="1">
              <a:off x="3473088" y="2735541"/>
              <a:ext cx="6350" cy="1493837"/>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grpSp>
      <p:grpSp>
        <p:nvGrpSpPr>
          <p:cNvPr id="4" name="Group 3"/>
          <p:cNvGrpSpPr/>
          <p:nvPr/>
        </p:nvGrpSpPr>
        <p:grpSpPr>
          <a:xfrm>
            <a:off x="6481033" y="1760656"/>
            <a:ext cx="2588055" cy="1757693"/>
            <a:chOff x="6512613" y="2694211"/>
            <a:chExt cx="2461675" cy="1534560"/>
          </a:xfrm>
        </p:grpSpPr>
        <p:sp>
          <p:nvSpPr>
            <p:cNvPr id="18" name="TextBox 17"/>
            <p:cNvSpPr txBox="1"/>
            <p:nvPr/>
          </p:nvSpPr>
          <p:spPr>
            <a:xfrm>
              <a:off x="6512613" y="2694211"/>
              <a:ext cx="2461675" cy="1527938"/>
            </a:xfrm>
            <a:prstGeom prst="rect">
              <a:avLst/>
            </a:prstGeom>
            <a:noFill/>
          </p:spPr>
          <p:txBody>
            <a:bodyPr wrap="square">
              <a:spAutoFit/>
            </a:bodyPr>
            <a:lstStyle/>
            <a:p>
              <a:pPr>
                <a:lnSpc>
                  <a:spcPct val="110000"/>
                </a:lnSpc>
                <a:defRPr/>
              </a:pPr>
              <a:r>
                <a:rPr lang="en-GB" sz="1200" b="1" dirty="0">
                  <a:latin typeface="Calibri" panose="020F0502020204030204" pitchFamily="34" charset="0"/>
                  <a:cs typeface="Calibri" panose="020F0502020204030204" pitchFamily="34" charset="0"/>
                </a:rPr>
                <a:t>The growth of the manufacturing sector has multiple macro-benefits:</a:t>
              </a:r>
            </a:p>
            <a:p>
              <a:pPr marL="271463" indent="-128588">
                <a:lnSpc>
                  <a:spcPct val="110000"/>
                </a:lnSpc>
                <a:buFont typeface="Calibri" panose="020F0502020204030204" pitchFamily="34" charset="0"/>
                <a:buChar char="‒"/>
                <a:defRPr/>
              </a:pPr>
              <a:r>
                <a:rPr lang="en-GB" sz="1200" b="1" dirty="0">
                  <a:latin typeface="Calibri" panose="020F0502020204030204" pitchFamily="34" charset="0"/>
                  <a:cs typeface="Calibri" panose="020F0502020204030204" pitchFamily="34" charset="0"/>
                </a:rPr>
                <a:t>Value-added exports break dependency on resource exports</a:t>
              </a:r>
            </a:p>
            <a:p>
              <a:pPr marL="271463" indent="-128588">
                <a:lnSpc>
                  <a:spcPct val="110000"/>
                </a:lnSpc>
                <a:buFont typeface="Calibri" panose="020F0502020204030204" pitchFamily="34" charset="0"/>
                <a:buChar char="‒"/>
                <a:defRPr/>
              </a:pPr>
              <a:r>
                <a:rPr lang="en-GB" sz="1200" b="1" dirty="0">
                  <a:latin typeface="Calibri" panose="020F0502020204030204" pitchFamily="34" charset="0"/>
                  <a:cs typeface="Calibri" panose="020F0502020204030204" pitchFamily="34" charset="0"/>
                </a:rPr>
                <a:t>Reduced vulnerability of the current account to commodity cycles </a:t>
              </a:r>
            </a:p>
            <a:p>
              <a:pPr marL="271463" indent="-128588">
                <a:lnSpc>
                  <a:spcPct val="110000"/>
                </a:lnSpc>
                <a:buFont typeface="Calibri" panose="020F0502020204030204" pitchFamily="34" charset="0"/>
                <a:buChar char="‒"/>
                <a:defRPr/>
              </a:pPr>
              <a:r>
                <a:rPr lang="en-GB" sz="1200" b="1" dirty="0">
                  <a:latin typeface="Calibri" panose="020F0502020204030204" pitchFamily="34" charset="0"/>
                  <a:cs typeface="Calibri" panose="020F0502020204030204" pitchFamily="34" charset="0"/>
                </a:rPr>
                <a:t>Limits currency volatility </a:t>
              </a:r>
              <a:endParaRPr lang="en-US" sz="1200" b="1" dirty="0">
                <a:latin typeface="Calibri" panose="020F0502020204030204" pitchFamily="34" charset="0"/>
                <a:cs typeface="Calibri" panose="020F0502020204030204" pitchFamily="34" charset="0"/>
              </a:endParaRPr>
            </a:p>
          </p:txBody>
        </p:sp>
        <p:cxnSp>
          <p:nvCxnSpPr>
            <p:cNvPr id="23" name="Straight Connector 22"/>
            <p:cNvCxnSpPr>
              <a:cxnSpLocks/>
            </p:cNvCxnSpPr>
            <p:nvPr/>
          </p:nvCxnSpPr>
          <p:spPr>
            <a:xfrm flipV="1">
              <a:off x="6512613" y="2703517"/>
              <a:ext cx="0" cy="1525254"/>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grpSp>
      <p:grpSp>
        <p:nvGrpSpPr>
          <p:cNvPr id="5" name="Group 4"/>
          <p:cNvGrpSpPr/>
          <p:nvPr/>
        </p:nvGrpSpPr>
        <p:grpSpPr>
          <a:xfrm>
            <a:off x="2250868" y="4866980"/>
            <a:ext cx="2034512" cy="1104795"/>
            <a:chOff x="2341632" y="5397778"/>
            <a:chExt cx="1935163" cy="964545"/>
          </a:xfrm>
        </p:grpSpPr>
        <p:sp>
          <p:nvSpPr>
            <p:cNvPr id="15" name="TextBox 14"/>
            <p:cNvSpPr txBox="1"/>
            <p:nvPr/>
          </p:nvSpPr>
          <p:spPr>
            <a:xfrm>
              <a:off x="2341632" y="5453341"/>
              <a:ext cx="1935163" cy="908982"/>
            </a:xfrm>
            <a:prstGeom prst="rect">
              <a:avLst/>
            </a:prstGeom>
            <a:noFill/>
          </p:spPr>
          <p:txBody>
            <a:bodyPr>
              <a:spAutoFit/>
            </a:bodyPr>
            <a:lstStyle/>
            <a:p>
              <a:pPr>
                <a:defRPr/>
              </a:pPr>
              <a:r>
                <a:rPr lang="en-GB" sz="1200" b="1" dirty="0">
                  <a:latin typeface="Calibri" panose="020F0502020204030204" pitchFamily="34" charset="0"/>
                  <a:cs typeface="Calibri" panose="020F0502020204030204" pitchFamily="34" charset="0"/>
                </a:rPr>
                <a:t>SA has amongst the world’s highest reserves of minerals, which must be used to build competitive capabilities and advantages</a:t>
              </a:r>
              <a:endParaRPr lang="en-US" sz="1200" b="1" dirty="0">
                <a:latin typeface="Calibri" panose="020F0502020204030204" pitchFamily="34" charset="0"/>
                <a:cs typeface="Calibri" panose="020F0502020204030204" pitchFamily="34" charset="0"/>
              </a:endParaRPr>
            </a:p>
          </p:txBody>
        </p:sp>
        <p:cxnSp>
          <p:nvCxnSpPr>
            <p:cNvPr id="24" name="Straight Connector 23"/>
            <p:cNvCxnSpPr>
              <a:cxnSpLocks/>
            </p:cNvCxnSpPr>
            <p:nvPr/>
          </p:nvCxnSpPr>
          <p:spPr>
            <a:xfrm flipV="1">
              <a:off x="2347551" y="5397778"/>
              <a:ext cx="0" cy="964545"/>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grpSp>
      <p:grpSp>
        <p:nvGrpSpPr>
          <p:cNvPr id="39" name="Group 38"/>
          <p:cNvGrpSpPr/>
          <p:nvPr/>
        </p:nvGrpSpPr>
        <p:grpSpPr>
          <a:xfrm>
            <a:off x="5061505" y="4857337"/>
            <a:ext cx="3396417" cy="1693532"/>
            <a:chOff x="5215113" y="5397779"/>
            <a:chExt cx="3230563" cy="1478544"/>
          </a:xfrm>
        </p:grpSpPr>
        <p:sp>
          <p:nvSpPr>
            <p:cNvPr id="17" name="TextBox 16"/>
            <p:cNvSpPr txBox="1"/>
            <p:nvPr/>
          </p:nvSpPr>
          <p:spPr>
            <a:xfrm>
              <a:off x="5215113" y="5448578"/>
              <a:ext cx="3230563" cy="1427745"/>
            </a:xfrm>
            <a:prstGeom prst="rect">
              <a:avLst/>
            </a:prstGeom>
            <a:noFill/>
          </p:spPr>
          <p:txBody>
            <a:bodyPr>
              <a:spAutoFit/>
            </a:bodyPr>
            <a:lstStyle/>
            <a:p>
              <a:pPr marL="128588" indent="-128588">
                <a:spcBef>
                  <a:spcPts val="100"/>
                </a:spcBef>
                <a:buFont typeface="Wingdings" panose="05000000000000000000" pitchFamily="2" charset="2"/>
                <a:buChar char="§"/>
                <a:defRPr/>
              </a:pPr>
              <a:r>
                <a:rPr lang="en-GB" sz="1200" b="1" dirty="0">
                  <a:latin typeface="Calibri" panose="020F0502020204030204" pitchFamily="34" charset="0"/>
                  <a:cs typeface="Calibri" panose="020F0502020204030204" pitchFamily="34" charset="0"/>
                </a:rPr>
                <a:t>Certain manufacturing sectors have high employment multipliers across the value chains</a:t>
              </a:r>
            </a:p>
            <a:p>
              <a:pPr marL="128588" indent="-128588">
                <a:spcBef>
                  <a:spcPts val="100"/>
                </a:spcBef>
                <a:buFont typeface="Wingdings" panose="05000000000000000000" pitchFamily="2" charset="2"/>
                <a:buChar char="§"/>
                <a:defRPr/>
              </a:pPr>
              <a:r>
                <a:rPr lang="en-GB" sz="1200" b="1" dirty="0">
                  <a:latin typeface="Calibri" panose="020F0502020204030204" pitchFamily="34" charset="0"/>
                  <a:cs typeface="Calibri" panose="020F0502020204030204" pitchFamily="34" charset="0"/>
                </a:rPr>
                <a:t>Manufacturing drives technology and innovation through technology absorption and diffusion and research and development</a:t>
              </a:r>
            </a:p>
            <a:p>
              <a:pPr marL="128588" indent="-128588">
                <a:spcBef>
                  <a:spcPts val="100"/>
                </a:spcBef>
                <a:buFont typeface="Wingdings" panose="05000000000000000000" pitchFamily="2" charset="2"/>
                <a:buChar char="§"/>
                <a:defRPr/>
              </a:pPr>
              <a:r>
                <a:rPr lang="en-GB" sz="1200" b="1" dirty="0">
                  <a:latin typeface="Calibri" panose="020F0502020204030204" pitchFamily="34" charset="0"/>
                  <a:cs typeface="Calibri" panose="020F0502020204030204" pitchFamily="34" charset="0"/>
                </a:rPr>
                <a:t>Manufacturing supports and enables the growth of national skills capacity and capabilities and the movement towards a knowledge economy</a:t>
              </a:r>
              <a:endParaRPr lang="en-US" sz="1200" b="1" dirty="0">
                <a:latin typeface="Calibri" panose="020F0502020204030204" pitchFamily="34" charset="0"/>
                <a:cs typeface="Calibri" panose="020F0502020204030204" pitchFamily="34" charset="0"/>
              </a:endParaRPr>
            </a:p>
          </p:txBody>
        </p:sp>
        <p:cxnSp>
          <p:nvCxnSpPr>
            <p:cNvPr id="25" name="Straight Connector 24"/>
            <p:cNvCxnSpPr>
              <a:cxnSpLocks/>
            </p:cNvCxnSpPr>
            <p:nvPr/>
          </p:nvCxnSpPr>
          <p:spPr>
            <a:xfrm flipV="1">
              <a:off x="5223898" y="5397779"/>
              <a:ext cx="0" cy="1418065"/>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xmlns="" val="2830260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p:cNvPr>
          <p:cNvSpPr>
            <a:spLocks noGrp="1"/>
          </p:cNvSpPr>
          <p:nvPr>
            <p:ph type="title"/>
          </p:nvPr>
        </p:nvSpPr>
        <p:spPr>
          <a:xfrm>
            <a:off x="628073" y="586643"/>
            <a:ext cx="4409253" cy="1080938"/>
          </a:xfrm>
        </p:spPr>
        <p:txBody>
          <a:bodyPr>
            <a:normAutofit/>
          </a:bodyPr>
          <a:lstStyle/>
          <a:p>
            <a:r>
              <a:rPr lang="en-ZA" altLang="en-US" sz="2600" dirty="0">
                <a:latin typeface="Calibri" panose="020F0502020204030204" pitchFamily="34" charset="0"/>
              </a:rPr>
              <a:t>Sales by manufacturing industry sector, 2001-2016</a:t>
            </a:r>
          </a:p>
        </p:txBody>
      </p:sp>
      <p:sp>
        <p:nvSpPr>
          <p:cNvPr id="2" name="Slide Number Placeholder 1"/>
          <p:cNvSpPr>
            <a:spLocks noGrp="1"/>
          </p:cNvSpPr>
          <p:nvPr>
            <p:ph type="sldNum" sz="quarter" idx="12"/>
          </p:nvPr>
        </p:nvSpPr>
        <p:spPr/>
        <p:txBody>
          <a:bodyPr/>
          <a:lstStyle/>
          <a:p>
            <a:fld id="{6D22F896-40B5-4ADD-8801-0D06FADFA095}" type="slidenum">
              <a:rPr lang="en-US" smtClean="0"/>
              <a:pPr/>
              <a:t>50</a:t>
            </a:fld>
            <a:endParaRPr lang="en-US" dirty="0"/>
          </a:p>
        </p:txBody>
      </p:sp>
      <p:pic>
        <p:nvPicPr>
          <p:cNvPr id="8" name="Picture 7" descr="A picture containing indoor&#10;&#10;Description generated with high confidence"/>
          <p:cNvPicPr>
            <a:picLocks noChangeAspect="1"/>
          </p:cNvPicPr>
          <p:nvPr/>
        </p:nvPicPr>
        <p:blipFill>
          <a:blip r:embed="rId2"/>
          <a:stretch>
            <a:fillRect/>
          </a:stretch>
        </p:blipFill>
        <p:spPr>
          <a:xfrm>
            <a:off x="5887070" y="708352"/>
            <a:ext cx="2632364" cy="800575"/>
          </a:xfrm>
          <a:prstGeom prst="rect">
            <a:avLst/>
          </a:prstGeom>
        </p:spPr>
      </p:pic>
      <p:pic>
        <p:nvPicPr>
          <p:cNvPr id="7" name="Picture 9"/>
          <p:cNvPicPr>
            <a:picLocks noChangeAspect="1" noChangeArrowheads="1"/>
          </p:cNvPicPr>
          <p:nvPr/>
        </p:nvPicPr>
        <p:blipFill>
          <a:blip r:embed="rId3" cstate="hqprint">
            <a:extLst>
              <a:ext uri="{28A0092B-C50C-407E-A947-70E740481C1C}">
                <a14:useLocalDpi xmlns:a14="http://schemas.microsoft.com/office/drawing/2010/main" xmlns="" val="0"/>
              </a:ext>
            </a:extLst>
          </a:blip>
          <a:srcRect/>
          <a:stretch>
            <a:fillRect/>
          </a:stretch>
        </p:blipFill>
        <p:spPr bwMode="auto">
          <a:xfrm>
            <a:off x="544945" y="1870364"/>
            <a:ext cx="8091056" cy="42810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Rectangle 1"/>
          <p:cNvSpPr>
            <a:spLocks noChangeArrowheads="1"/>
          </p:cNvSpPr>
          <p:nvPr/>
        </p:nvSpPr>
        <p:spPr bwMode="auto">
          <a:xfrm>
            <a:off x="0" y="6225402"/>
            <a:ext cx="1346844"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GB" altLang="en-US" sz="1200" b="1" dirty="0">
                <a:solidFill>
                  <a:schemeClr val="bg1"/>
                </a:solidFill>
                <a:latin typeface="+mn-lt"/>
              </a:rPr>
              <a:t>Source: Stats SA</a:t>
            </a:r>
            <a:endParaRPr lang="en-US" altLang="en-US" sz="1200" b="1" dirty="0">
              <a:solidFill>
                <a:schemeClr val="bg1"/>
              </a:solidFill>
              <a:latin typeface="+mn-lt"/>
            </a:endParaRPr>
          </a:p>
        </p:txBody>
      </p:sp>
      <p:sp>
        <p:nvSpPr>
          <p:cNvPr id="10" name="Rectangle 1"/>
          <p:cNvSpPr>
            <a:spLocks noChangeArrowheads="1"/>
          </p:cNvSpPr>
          <p:nvPr/>
        </p:nvSpPr>
        <p:spPr bwMode="auto">
          <a:xfrm>
            <a:off x="472430" y="6151418"/>
            <a:ext cx="1213089"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GB" altLang="en-US" sz="1200" dirty="0">
                <a:latin typeface="+mn-lt"/>
              </a:rPr>
              <a:t>Source: Stats SA </a:t>
            </a:r>
            <a:endParaRPr lang="en-US" altLang="en-US" sz="1200" dirty="0">
              <a:latin typeface="+mn-lt"/>
            </a:endParaRPr>
          </a:p>
        </p:txBody>
      </p:sp>
    </p:spTree>
    <p:extLst>
      <p:ext uri="{BB962C8B-B14F-4D97-AF65-F5344CB8AC3E}">
        <p14:creationId xmlns:p14="http://schemas.microsoft.com/office/powerpoint/2010/main" xmlns="" val="324066484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p:cNvPr>
          <p:cNvSpPr>
            <a:spLocks noGrp="1"/>
          </p:cNvSpPr>
          <p:nvPr>
            <p:ph type="title"/>
          </p:nvPr>
        </p:nvSpPr>
        <p:spPr>
          <a:xfrm>
            <a:off x="665018" y="557165"/>
            <a:ext cx="4876800" cy="1080938"/>
          </a:xfrm>
        </p:spPr>
        <p:txBody>
          <a:bodyPr>
            <a:normAutofit/>
          </a:bodyPr>
          <a:lstStyle/>
          <a:p>
            <a:r>
              <a:rPr lang="en-ZA" altLang="en-US" sz="2400" dirty="0">
                <a:latin typeface="Calibri" panose="020F0502020204030204" pitchFamily="34" charset="0"/>
              </a:rPr>
              <a:t>Employment in manufacturing and rest of the economy, 2008-2016</a:t>
            </a:r>
          </a:p>
        </p:txBody>
      </p:sp>
      <p:sp>
        <p:nvSpPr>
          <p:cNvPr id="2" name="Slide Number Placeholder 1"/>
          <p:cNvSpPr>
            <a:spLocks noGrp="1"/>
          </p:cNvSpPr>
          <p:nvPr>
            <p:ph type="sldNum" sz="quarter" idx="12"/>
          </p:nvPr>
        </p:nvSpPr>
        <p:spPr/>
        <p:txBody>
          <a:bodyPr/>
          <a:lstStyle/>
          <a:p>
            <a:fld id="{6D22F896-40B5-4ADD-8801-0D06FADFA095}" type="slidenum">
              <a:rPr lang="en-US" smtClean="0"/>
              <a:pPr/>
              <a:t>51</a:t>
            </a:fld>
            <a:endParaRPr lang="en-US" dirty="0"/>
          </a:p>
        </p:txBody>
      </p:sp>
      <p:pic>
        <p:nvPicPr>
          <p:cNvPr id="8" name="Picture 7" descr="A picture containing indoor&#10;&#10;Description generated with high confidence"/>
          <p:cNvPicPr>
            <a:picLocks noChangeAspect="1"/>
          </p:cNvPicPr>
          <p:nvPr/>
        </p:nvPicPr>
        <p:blipFill>
          <a:blip r:embed="rId2"/>
          <a:stretch>
            <a:fillRect/>
          </a:stretch>
        </p:blipFill>
        <p:spPr>
          <a:xfrm>
            <a:off x="5902036" y="701965"/>
            <a:ext cx="2632364" cy="791339"/>
          </a:xfrm>
          <a:prstGeom prst="rect">
            <a:avLst/>
          </a:prstGeom>
        </p:spPr>
      </p:pic>
      <p:pic>
        <p:nvPicPr>
          <p:cNvPr id="9" name="Picture 10"/>
          <p:cNvPicPr>
            <a:picLocks noChangeAspect="1" noChangeArrowheads="1"/>
          </p:cNvPicPr>
          <p:nvPr/>
        </p:nvPicPr>
        <p:blipFill>
          <a:blip r:embed="rId3" cstate="hqprint">
            <a:extLst>
              <a:ext uri="{28A0092B-C50C-407E-A947-70E740481C1C}">
                <a14:useLocalDpi xmlns:a14="http://schemas.microsoft.com/office/drawing/2010/main" xmlns="" val="0"/>
              </a:ext>
            </a:extLst>
          </a:blip>
          <a:srcRect/>
          <a:stretch>
            <a:fillRect/>
          </a:stretch>
        </p:blipFill>
        <p:spPr bwMode="auto">
          <a:xfrm>
            <a:off x="544945" y="1893455"/>
            <a:ext cx="8100291" cy="4054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Rectangle 1"/>
          <p:cNvSpPr>
            <a:spLocks noChangeArrowheads="1"/>
          </p:cNvSpPr>
          <p:nvPr/>
        </p:nvSpPr>
        <p:spPr bwMode="auto">
          <a:xfrm>
            <a:off x="7767782" y="6082268"/>
            <a:ext cx="1346844"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GB" altLang="en-US" sz="1200" b="1" dirty="0">
                <a:solidFill>
                  <a:schemeClr val="bg1"/>
                </a:solidFill>
                <a:latin typeface="+mn-lt"/>
              </a:rPr>
              <a:t>Source: Stats SA</a:t>
            </a:r>
            <a:endParaRPr lang="en-US" altLang="en-US" sz="1200" b="1" dirty="0">
              <a:solidFill>
                <a:schemeClr val="bg1"/>
              </a:solidFill>
              <a:latin typeface="+mn-lt"/>
            </a:endParaRPr>
          </a:p>
        </p:txBody>
      </p:sp>
      <p:sp>
        <p:nvSpPr>
          <p:cNvPr id="7" name="Rectangle 1"/>
          <p:cNvSpPr>
            <a:spLocks noChangeArrowheads="1"/>
          </p:cNvSpPr>
          <p:nvPr/>
        </p:nvSpPr>
        <p:spPr bwMode="auto">
          <a:xfrm>
            <a:off x="463194" y="5948218"/>
            <a:ext cx="1213089"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GB" altLang="en-US" sz="1200" dirty="0">
                <a:latin typeface="+mn-lt"/>
              </a:rPr>
              <a:t>Source: Stats SA </a:t>
            </a:r>
            <a:endParaRPr lang="en-US" altLang="en-US" sz="1200" dirty="0">
              <a:latin typeface="+mn-lt"/>
            </a:endParaRPr>
          </a:p>
        </p:txBody>
      </p:sp>
    </p:spTree>
    <p:extLst>
      <p:ext uri="{BB962C8B-B14F-4D97-AF65-F5344CB8AC3E}">
        <p14:creationId xmlns:p14="http://schemas.microsoft.com/office/powerpoint/2010/main" xmlns="" val="366002335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p:cNvPr>
          <p:cNvSpPr>
            <a:spLocks noGrp="1"/>
          </p:cNvSpPr>
          <p:nvPr>
            <p:ph type="title"/>
          </p:nvPr>
        </p:nvSpPr>
        <p:spPr>
          <a:xfrm>
            <a:off x="609600" y="574225"/>
            <a:ext cx="4427726" cy="1080938"/>
          </a:xfrm>
        </p:spPr>
        <p:txBody>
          <a:bodyPr>
            <a:normAutofit/>
          </a:bodyPr>
          <a:lstStyle/>
          <a:p>
            <a:r>
              <a:rPr lang="en-ZA" altLang="en-US" sz="2600" dirty="0">
                <a:latin typeface="Calibri" panose="020F0502020204030204" pitchFamily="34" charset="0"/>
              </a:rPr>
              <a:t>Investment by type of organisation, 2000-2016</a:t>
            </a:r>
          </a:p>
        </p:txBody>
      </p:sp>
      <p:sp>
        <p:nvSpPr>
          <p:cNvPr id="2" name="Slide Number Placeholder 1"/>
          <p:cNvSpPr>
            <a:spLocks noGrp="1"/>
          </p:cNvSpPr>
          <p:nvPr>
            <p:ph type="sldNum" sz="quarter" idx="12"/>
          </p:nvPr>
        </p:nvSpPr>
        <p:spPr/>
        <p:txBody>
          <a:bodyPr/>
          <a:lstStyle/>
          <a:p>
            <a:fld id="{6D22F896-40B5-4ADD-8801-0D06FADFA095}" type="slidenum">
              <a:rPr lang="en-US" smtClean="0"/>
              <a:pPr/>
              <a:t>52</a:t>
            </a:fld>
            <a:endParaRPr lang="en-US" dirty="0"/>
          </a:p>
        </p:txBody>
      </p:sp>
      <p:pic>
        <p:nvPicPr>
          <p:cNvPr id="8" name="Picture 7" descr="A picture containing indoor&#10;&#10;Description generated with high confidence"/>
          <p:cNvPicPr>
            <a:picLocks noChangeAspect="1"/>
          </p:cNvPicPr>
          <p:nvPr/>
        </p:nvPicPr>
        <p:blipFill>
          <a:blip r:embed="rId2"/>
          <a:stretch>
            <a:fillRect/>
          </a:stretch>
        </p:blipFill>
        <p:spPr>
          <a:xfrm>
            <a:off x="5877829" y="701966"/>
            <a:ext cx="2632364" cy="812575"/>
          </a:xfrm>
          <a:prstGeom prst="rect">
            <a:avLst/>
          </a:prstGeom>
        </p:spPr>
      </p:pic>
      <p:pic>
        <p:nvPicPr>
          <p:cNvPr id="7" name="Picture 9"/>
          <p:cNvPicPr>
            <a:picLocks noChangeAspect="1" noChangeArrowheads="1"/>
          </p:cNvPicPr>
          <p:nvPr/>
        </p:nvPicPr>
        <p:blipFill>
          <a:blip r:embed="rId3" cstate="hqprint">
            <a:extLst>
              <a:ext uri="{28A0092B-C50C-407E-A947-70E740481C1C}">
                <a14:useLocalDpi xmlns:a14="http://schemas.microsoft.com/office/drawing/2010/main" xmlns="" val="0"/>
              </a:ext>
            </a:extLst>
          </a:blip>
          <a:srcRect/>
          <a:stretch>
            <a:fillRect/>
          </a:stretch>
        </p:blipFill>
        <p:spPr bwMode="auto">
          <a:xfrm>
            <a:off x="517236" y="1921165"/>
            <a:ext cx="8118764" cy="40851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Rectangle 1"/>
          <p:cNvSpPr>
            <a:spLocks noChangeArrowheads="1"/>
          </p:cNvSpPr>
          <p:nvPr/>
        </p:nvSpPr>
        <p:spPr bwMode="auto">
          <a:xfrm>
            <a:off x="7999256" y="6225401"/>
            <a:ext cx="1138453"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GB" altLang="en-US" sz="1200" b="1" dirty="0">
                <a:solidFill>
                  <a:schemeClr val="bg1"/>
                </a:solidFill>
                <a:latin typeface="+mn-lt"/>
              </a:rPr>
              <a:t>Source: SARB</a:t>
            </a:r>
            <a:endParaRPr lang="en-US" altLang="en-US" sz="1200" b="1" dirty="0">
              <a:solidFill>
                <a:schemeClr val="bg1"/>
              </a:solidFill>
              <a:latin typeface="+mn-lt"/>
            </a:endParaRPr>
          </a:p>
        </p:txBody>
      </p:sp>
      <p:sp>
        <p:nvSpPr>
          <p:cNvPr id="9" name="Rectangle 1"/>
          <p:cNvSpPr>
            <a:spLocks noChangeArrowheads="1"/>
          </p:cNvSpPr>
          <p:nvPr/>
        </p:nvSpPr>
        <p:spPr bwMode="auto">
          <a:xfrm>
            <a:off x="435485" y="6006325"/>
            <a:ext cx="1213089"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GB" altLang="en-US" sz="1200" dirty="0">
                <a:latin typeface="+mn-lt"/>
              </a:rPr>
              <a:t>Source: Stats SA </a:t>
            </a:r>
            <a:endParaRPr lang="en-US" altLang="en-US" sz="1200" dirty="0">
              <a:latin typeface="+mn-lt"/>
            </a:endParaRPr>
          </a:p>
        </p:txBody>
      </p:sp>
    </p:spTree>
    <p:extLst>
      <p:ext uri="{BB962C8B-B14F-4D97-AF65-F5344CB8AC3E}">
        <p14:creationId xmlns:p14="http://schemas.microsoft.com/office/powerpoint/2010/main" xmlns="" val="86371799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p:cNvPr>
          <p:cNvSpPr>
            <a:spLocks noGrp="1"/>
          </p:cNvSpPr>
          <p:nvPr>
            <p:ph type="title"/>
          </p:nvPr>
        </p:nvSpPr>
        <p:spPr>
          <a:xfrm>
            <a:off x="563418" y="569716"/>
            <a:ext cx="4473908" cy="1080938"/>
          </a:xfrm>
        </p:spPr>
        <p:txBody>
          <a:bodyPr>
            <a:normAutofit/>
          </a:bodyPr>
          <a:lstStyle/>
          <a:p>
            <a:r>
              <a:rPr lang="en-ZA" altLang="en-US" sz="2400" dirty="0">
                <a:latin typeface="Calibri" panose="020F0502020204030204" pitchFamily="34" charset="0"/>
              </a:rPr>
              <a:t>Investment as a percentage </a:t>
            </a:r>
            <a:r>
              <a:rPr lang="en-GB" altLang="en-US" sz="2400" dirty="0">
                <a:latin typeface="Calibri" panose="020F0502020204030204" pitchFamily="34" charset="0"/>
              </a:rPr>
              <a:t>          </a:t>
            </a:r>
            <a:r>
              <a:rPr lang="en-ZA" altLang="en-US" sz="2400" dirty="0">
                <a:latin typeface="Calibri" panose="020F0502020204030204" pitchFamily="34" charset="0"/>
              </a:rPr>
              <a:t>of GDP, 2000-2016</a:t>
            </a:r>
          </a:p>
        </p:txBody>
      </p:sp>
      <p:sp>
        <p:nvSpPr>
          <p:cNvPr id="2" name="Slide Number Placeholder 1"/>
          <p:cNvSpPr>
            <a:spLocks noGrp="1"/>
          </p:cNvSpPr>
          <p:nvPr>
            <p:ph type="sldNum" sz="quarter" idx="12"/>
          </p:nvPr>
        </p:nvSpPr>
        <p:spPr/>
        <p:txBody>
          <a:bodyPr/>
          <a:lstStyle/>
          <a:p>
            <a:fld id="{6D22F896-40B5-4ADD-8801-0D06FADFA095}" type="slidenum">
              <a:rPr lang="en-US" smtClean="0"/>
              <a:pPr/>
              <a:t>53</a:t>
            </a:fld>
            <a:endParaRPr lang="en-US" dirty="0"/>
          </a:p>
        </p:txBody>
      </p:sp>
      <p:pic>
        <p:nvPicPr>
          <p:cNvPr id="8" name="Picture 7" descr="A picture containing indoor&#10;&#10;Description generated with high confidence"/>
          <p:cNvPicPr>
            <a:picLocks noChangeAspect="1"/>
          </p:cNvPicPr>
          <p:nvPr/>
        </p:nvPicPr>
        <p:blipFill>
          <a:blip r:embed="rId2"/>
          <a:stretch>
            <a:fillRect/>
          </a:stretch>
        </p:blipFill>
        <p:spPr>
          <a:xfrm>
            <a:off x="5766990" y="711204"/>
            <a:ext cx="2735074" cy="804953"/>
          </a:xfrm>
          <a:prstGeom prst="rect">
            <a:avLst/>
          </a:prstGeom>
        </p:spPr>
      </p:pic>
      <p:pic>
        <p:nvPicPr>
          <p:cNvPr id="9" name="Picture 9"/>
          <p:cNvPicPr>
            <a:picLocks noChangeAspect="1" noChangeArrowheads="1"/>
          </p:cNvPicPr>
          <p:nvPr/>
        </p:nvPicPr>
        <p:blipFill>
          <a:blip r:embed="rId3" cstate="hqprint">
            <a:extLst>
              <a:ext uri="{28A0092B-C50C-407E-A947-70E740481C1C}">
                <a14:useLocalDpi xmlns:a14="http://schemas.microsoft.com/office/drawing/2010/main" xmlns="" val="0"/>
              </a:ext>
            </a:extLst>
          </a:blip>
          <a:srcRect/>
          <a:stretch>
            <a:fillRect/>
          </a:stretch>
        </p:blipFill>
        <p:spPr bwMode="auto">
          <a:xfrm>
            <a:off x="563417" y="1916546"/>
            <a:ext cx="8054109" cy="38284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Rectangle 1"/>
          <p:cNvSpPr>
            <a:spLocks noChangeArrowheads="1"/>
          </p:cNvSpPr>
          <p:nvPr/>
        </p:nvSpPr>
        <p:spPr bwMode="auto">
          <a:xfrm>
            <a:off x="8008753" y="6160745"/>
            <a:ext cx="1184940"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GB" altLang="en-US" sz="1200" b="1" dirty="0">
                <a:solidFill>
                  <a:schemeClr val="bg1"/>
                </a:solidFill>
                <a:latin typeface="+mn-lt"/>
              </a:rPr>
              <a:t>Source: SARB </a:t>
            </a:r>
            <a:endParaRPr lang="en-US" altLang="en-US" sz="1200" b="1" dirty="0">
              <a:solidFill>
                <a:schemeClr val="bg1"/>
              </a:solidFill>
              <a:latin typeface="+mn-lt"/>
            </a:endParaRPr>
          </a:p>
        </p:txBody>
      </p:sp>
      <p:sp>
        <p:nvSpPr>
          <p:cNvPr id="7" name="Rectangle 1"/>
          <p:cNvSpPr>
            <a:spLocks noChangeArrowheads="1"/>
          </p:cNvSpPr>
          <p:nvPr/>
        </p:nvSpPr>
        <p:spPr bwMode="auto">
          <a:xfrm>
            <a:off x="490903" y="5733911"/>
            <a:ext cx="1048492"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GB" altLang="en-US" sz="1200" dirty="0">
                <a:latin typeface="+mn-lt"/>
              </a:rPr>
              <a:t>Source: SARB </a:t>
            </a:r>
            <a:endParaRPr lang="en-US" altLang="en-US" sz="1200" dirty="0">
              <a:latin typeface="+mn-lt"/>
            </a:endParaRPr>
          </a:p>
        </p:txBody>
      </p:sp>
    </p:spTree>
    <p:extLst>
      <p:ext uri="{BB962C8B-B14F-4D97-AF65-F5344CB8AC3E}">
        <p14:creationId xmlns:p14="http://schemas.microsoft.com/office/powerpoint/2010/main" xmlns="" val="3309994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p:cNvPr>
          <p:cNvSpPr>
            <a:spLocks noGrp="1"/>
          </p:cNvSpPr>
          <p:nvPr>
            <p:ph type="title"/>
          </p:nvPr>
        </p:nvSpPr>
        <p:spPr>
          <a:xfrm>
            <a:off x="674253" y="553772"/>
            <a:ext cx="4692074" cy="1080938"/>
          </a:xfrm>
        </p:spPr>
        <p:txBody>
          <a:bodyPr>
            <a:normAutofit/>
          </a:bodyPr>
          <a:lstStyle/>
          <a:p>
            <a:r>
              <a:rPr lang="en-ZA" altLang="en-US" sz="2000" dirty="0">
                <a:latin typeface="Calibri" panose="020F0502020204030204" pitchFamily="34" charset="0"/>
              </a:rPr>
              <a:t>Public investment as a % of GDP compared to changes in the price of major metals exports, 2001-2015</a:t>
            </a:r>
          </a:p>
        </p:txBody>
      </p:sp>
      <p:sp>
        <p:nvSpPr>
          <p:cNvPr id="2" name="Slide Number Placeholder 1"/>
          <p:cNvSpPr>
            <a:spLocks noGrp="1"/>
          </p:cNvSpPr>
          <p:nvPr>
            <p:ph type="sldNum" sz="quarter" idx="12"/>
          </p:nvPr>
        </p:nvSpPr>
        <p:spPr/>
        <p:txBody>
          <a:bodyPr/>
          <a:lstStyle/>
          <a:p>
            <a:fld id="{6D22F896-40B5-4ADD-8801-0D06FADFA095}" type="slidenum">
              <a:rPr lang="en-US" smtClean="0"/>
              <a:pPr/>
              <a:t>54</a:t>
            </a:fld>
            <a:endParaRPr lang="en-US" dirty="0"/>
          </a:p>
        </p:txBody>
      </p:sp>
      <p:pic>
        <p:nvPicPr>
          <p:cNvPr id="8" name="Picture 7" descr="A picture containing indoor&#10;&#10;Description generated with high confidence"/>
          <p:cNvPicPr>
            <a:picLocks noChangeAspect="1"/>
          </p:cNvPicPr>
          <p:nvPr/>
        </p:nvPicPr>
        <p:blipFill>
          <a:blip r:embed="rId2"/>
          <a:stretch>
            <a:fillRect/>
          </a:stretch>
        </p:blipFill>
        <p:spPr>
          <a:xfrm>
            <a:off x="6016380" y="701428"/>
            <a:ext cx="2521527" cy="785626"/>
          </a:xfrm>
          <a:prstGeom prst="rect">
            <a:avLst/>
          </a:prstGeom>
        </p:spPr>
      </p:pic>
      <p:pic>
        <p:nvPicPr>
          <p:cNvPr id="7" name="Picture 10"/>
          <p:cNvPicPr>
            <a:picLocks noChangeAspect="1" noChangeArrowheads="1"/>
          </p:cNvPicPr>
          <p:nvPr/>
        </p:nvPicPr>
        <p:blipFill>
          <a:blip r:embed="rId3" cstate="hqprint">
            <a:extLst>
              <a:ext uri="{28A0092B-C50C-407E-A947-70E740481C1C}">
                <a14:useLocalDpi xmlns:a14="http://schemas.microsoft.com/office/drawing/2010/main" xmlns="" val="0"/>
              </a:ext>
            </a:extLst>
          </a:blip>
          <a:srcRect/>
          <a:stretch>
            <a:fillRect/>
          </a:stretch>
        </p:blipFill>
        <p:spPr bwMode="auto">
          <a:xfrm>
            <a:off x="526473" y="1939636"/>
            <a:ext cx="8118764" cy="4073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Rectangle 1"/>
          <p:cNvSpPr>
            <a:spLocks noChangeArrowheads="1"/>
          </p:cNvSpPr>
          <p:nvPr/>
        </p:nvSpPr>
        <p:spPr bwMode="auto">
          <a:xfrm>
            <a:off x="526473" y="6040264"/>
            <a:ext cx="1184940"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GB" altLang="en-US" sz="1200" dirty="0">
                <a:latin typeface="+mn-lt"/>
              </a:rPr>
              <a:t>Source: SARB </a:t>
            </a:r>
            <a:endParaRPr lang="en-US" altLang="en-US" sz="1200" dirty="0">
              <a:latin typeface="+mn-lt"/>
            </a:endParaRPr>
          </a:p>
        </p:txBody>
      </p:sp>
    </p:spTree>
    <p:extLst>
      <p:ext uri="{BB962C8B-B14F-4D97-AF65-F5344CB8AC3E}">
        <p14:creationId xmlns:p14="http://schemas.microsoft.com/office/powerpoint/2010/main" xmlns="" val="377499654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p:cNvPr>
          <p:cNvSpPr>
            <a:spLocks noGrp="1"/>
          </p:cNvSpPr>
          <p:nvPr>
            <p:ph type="title"/>
          </p:nvPr>
        </p:nvSpPr>
        <p:spPr>
          <a:xfrm>
            <a:off x="618838" y="569716"/>
            <a:ext cx="4483144" cy="1080938"/>
          </a:xfrm>
        </p:spPr>
        <p:txBody>
          <a:bodyPr>
            <a:normAutofit/>
          </a:bodyPr>
          <a:lstStyle/>
          <a:p>
            <a:r>
              <a:rPr lang="en-ZA" altLang="en-US" sz="2400" dirty="0">
                <a:latin typeface="Calibri" panose="020F0502020204030204" pitchFamily="34" charset="0"/>
              </a:rPr>
              <a:t>Investment in major sectors of the economy, 2000-2016</a:t>
            </a:r>
          </a:p>
        </p:txBody>
      </p:sp>
      <p:sp>
        <p:nvSpPr>
          <p:cNvPr id="2" name="Slide Number Placeholder 1"/>
          <p:cNvSpPr>
            <a:spLocks noGrp="1"/>
          </p:cNvSpPr>
          <p:nvPr>
            <p:ph type="sldNum" sz="quarter" idx="12"/>
          </p:nvPr>
        </p:nvSpPr>
        <p:spPr/>
        <p:txBody>
          <a:bodyPr/>
          <a:lstStyle/>
          <a:p>
            <a:fld id="{6D22F896-40B5-4ADD-8801-0D06FADFA095}" type="slidenum">
              <a:rPr lang="en-US" smtClean="0"/>
              <a:pPr/>
              <a:t>55</a:t>
            </a:fld>
            <a:endParaRPr lang="en-US" dirty="0"/>
          </a:p>
        </p:txBody>
      </p:sp>
      <p:pic>
        <p:nvPicPr>
          <p:cNvPr id="8" name="Picture 7" descr="A picture containing indoor&#10;&#10;Description generated with high confidence"/>
          <p:cNvPicPr>
            <a:picLocks noChangeAspect="1"/>
          </p:cNvPicPr>
          <p:nvPr/>
        </p:nvPicPr>
        <p:blipFill>
          <a:blip r:embed="rId2"/>
          <a:stretch>
            <a:fillRect/>
          </a:stretch>
        </p:blipFill>
        <p:spPr>
          <a:xfrm>
            <a:off x="6016382" y="711204"/>
            <a:ext cx="2521527" cy="794102"/>
          </a:xfrm>
          <a:prstGeom prst="rect">
            <a:avLst/>
          </a:prstGeom>
        </p:spPr>
      </p:pic>
      <p:pic>
        <p:nvPicPr>
          <p:cNvPr id="9" name="Picture 10"/>
          <p:cNvPicPr>
            <a:picLocks noChangeAspect="1" noChangeArrowheads="1"/>
          </p:cNvPicPr>
          <p:nvPr/>
        </p:nvPicPr>
        <p:blipFill>
          <a:blip r:embed="rId3" cstate="hqprint">
            <a:extLst>
              <a:ext uri="{28A0092B-C50C-407E-A947-70E740481C1C}">
                <a14:useLocalDpi xmlns:a14="http://schemas.microsoft.com/office/drawing/2010/main" xmlns="" val="0"/>
              </a:ext>
            </a:extLst>
          </a:blip>
          <a:srcRect/>
          <a:stretch>
            <a:fillRect/>
          </a:stretch>
        </p:blipFill>
        <p:spPr bwMode="auto">
          <a:xfrm>
            <a:off x="517236" y="1962727"/>
            <a:ext cx="8109528" cy="39854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Rectangle 1"/>
          <p:cNvSpPr>
            <a:spLocks noChangeArrowheads="1"/>
          </p:cNvSpPr>
          <p:nvPr/>
        </p:nvSpPr>
        <p:spPr bwMode="auto">
          <a:xfrm>
            <a:off x="0" y="6224824"/>
            <a:ext cx="1065484"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GB" altLang="en-US" sz="1200" b="1" dirty="0">
                <a:solidFill>
                  <a:schemeClr val="bg1"/>
                </a:solidFill>
                <a:latin typeface="Calibri" panose="020F0502020204030204" pitchFamily="34" charset="0"/>
                <a:cs typeface="Calibri" panose="020F0502020204030204" pitchFamily="34" charset="0"/>
              </a:rPr>
              <a:t>Source: SARB </a:t>
            </a:r>
            <a:endParaRPr lang="en-US" altLang="en-US" sz="1200" b="1" dirty="0">
              <a:solidFill>
                <a:schemeClr val="bg1"/>
              </a:solidFill>
              <a:latin typeface="Calibri" panose="020F0502020204030204" pitchFamily="34" charset="0"/>
              <a:cs typeface="Calibri" panose="020F0502020204030204" pitchFamily="34" charset="0"/>
            </a:endParaRPr>
          </a:p>
        </p:txBody>
      </p:sp>
      <p:sp>
        <p:nvSpPr>
          <p:cNvPr id="7" name="Rectangle 1"/>
          <p:cNvSpPr>
            <a:spLocks noChangeArrowheads="1"/>
          </p:cNvSpPr>
          <p:nvPr/>
        </p:nvSpPr>
        <p:spPr bwMode="auto">
          <a:xfrm>
            <a:off x="502065" y="5945861"/>
            <a:ext cx="1065484"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GB" altLang="en-US" sz="1200" dirty="0">
                <a:latin typeface="Calibri" panose="020F0502020204030204" pitchFamily="34" charset="0"/>
                <a:cs typeface="Calibri" panose="020F0502020204030204" pitchFamily="34" charset="0"/>
              </a:rPr>
              <a:t>Source: SARB </a:t>
            </a:r>
            <a:endParaRPr lang="en-US" altLang="en-US" sz="1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xmlns="" val="575924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p:cNvPr>
          <p:cNvSpPr>
            <a:spLocks noGrp="1"/>
          </p:cNvSpPr>
          <p:nvPr>
            <p:ph type="title"/>
          </p:nvPr>
        </p:nvSpPr>
        <p:spPr>
          <a:xfrm>
            <a:off x="646544" y="586643"/>
            <a:ext cx="5098474" cy="1080938"/>
          </a:xfrm>
        </p:spPr>
        <p:txBody>
          <a:bodyPr>
            <a:normAutofit/>
          </a:bodyPr>
          <a:lstStyle/>
          <a:p>
            <a:r>
              <a:rPr lang="en-ZA" altLang="en-US" sz="2200" dirty="0">
                <a:latin typeface="Calibri" panose="020F0502020204030204" pitchFamily="34" charset="0"/>
              </a:rPr>
              <a:t>Investment in manufacturing compared to private and public investment, 2000-2016</a:t>
            </a:r>
          </a:p>
        </p:txBody>
      </p:sp>
      <p:sp>
        <p:nvSpPr>
          <p:cNvPr id="2" name="Slide Number Placeholder 1"/>
          <p:cNvSpPr>
            <a:spLocks noGrp="1"/>
          </p:cNvSpPr>
          <p:nvPr>
            <p:ph type="sldNum" sz="quarter" idx="12"/>
          </p:nvPr>
        </p:nvSpPr>
        <p:spPr/>
        <p:txBody>
          <a:bodyPr/>
          <a:lstStyle/>
          <a:p>
            <a:fld id="{6D22F896-40B5-4ADD-8801-0D06FADFA095}" type="slidenum">
              <a:rPr lang="en-US" smtClean="0"/>
              <a:pPr/>
              <a:t>56</a:t>
            </a:fld>
            <a:endParaRPr lang="en-US" dirty="0"/>
          </a:p>
        </p:txBody>
      </p:sp>
      <p:pic>
        <p:nvPicPr>
          <p:cNvPr id="8" name="Picture 7" descr="A picture containing indoor&#10;&#10;Description generated with high confidence"/>
          <p:cNvPicPr>
            <a:picLocks noChangeAspect="1"/>
          </p:cNvPicPr>
          <p:nvPr/>
        </p:nvPicPr>
        <p:blipFill>
          <a:blip r:embed="rId2"/>
          <a:stretch>
            <a:fillRect/>
          </a:stretch>
        </p:blipFill>
        <p:spPr>
          <a:xfrm>
            <a:off x="5996705" y="711201"/>
            <a:ext cx="2521527" cy="791339"/>
          </a:xfrm>
          <a:prstGeom prst="rect">
            <a:avLst/>
          </a:prstGeom>
        </p:spPr>
      </p:pic>
      <p:pic>
        <p:nvPicPr>
          <p:cNvPr id="7" name="Picture 328"/>
          <p:cNvPicPr>
            <a:picLocks noChangeAspect="1" noChangeArrowheads="1"/>
          </p:cNvPicPr>
          <p:nvPr/>
        </p:nvPicPr>
        <p:blipFill>
          <a:blip r:embed="rId3" cstate="hqprint">
            <a:extLst>
              <a:ext uri="{28A0092B-C50C-407E-A947-70E740481C1C}">
                <a14:useLocalDpi xmlns:a14="http://schemas.microsoft.com/office/drawing/2010/main" xmlns="" val="0"/>
              </a:ext>
            </a:extLst>
          </a:blip>
          <a:srcRect/>
          <a:stretch>
            <a:fillRect/>
          </a:stretch>
        </p:blipFill>
        <p:spPr bwMode="auto">
          <a:xfrm>
            <a:off x="526472" y="1939636"/>
            <a:ext cx="8091055" cy="39254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Rectangle 1"/>
          <p:cNvSpPr>
            <a:spLocks noChangeArrowheads="1"/>
          </p:cNvSpPr>
          <p:nvPr/>
        </p:nvSpPr>
        <p:spPr bwMode="auto">
          <a:xfrm>
            <a:off x="526472" y="5865091"/>
            <a:ext cx="1135247"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GB" altLang="en-US" sz="1200" dirty="0">
                <a:latin typeface="+mn-lt"/>
              </a:rPr>
              <a:t>Source: SARB </a:t>
            </a:r>
            <a:endParaRPr lang="en-US" altLang="en-US" sz="1200" dirty="0">
              <a:latin typeface="+mn-lt"/>
            </a:endParaRPr>
          </a:p>
        </p:txBody>
      </p:sp>
    </p:spTree>
    <p:extLst>
      <p:ext uri="{BB962C8B-B14F-4D97-AF65-F5344CB8AC3E}">
        <p14:creationId xmlns:p14="http://schemas.microsoft.com/office/powerpoint/2010/main" xmlns="" val="318888069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p:cNvPr>
          <p:cNvSpPr>
            <a:spLocks noGrp="1"/>
          </p:cNvSpPr>
          <p:nvPr>
            <p:ph type="title"/>
          </p:nvPr>
        </p:nvSpPr>
        <p:spPr>
          <a:xfrm>
            <a:off x="581890" y="586643"/>
            <a:ext cx="4566271" cy="1080938"/>
          </a:xfrm>
        </p:spPr>
        <p:txBody>
          <a:bodyPr>
            <a:normAutofit/>
          </a:bodyPr>
          <a:lstStyle/>
          <a:p>
            <a:r>
              <a:rPr lang="en-ZA" altLang="en-US" sz="2400" dirty="0">
                <a:latin typeface="Calibri" panose="020F0502020204030204" pitchFamily="34" charset="0"/>
              </a:rPr>
              <a:t>SA’s trade balance according to broad sector (R bn) 1992-2016</a:t>
            </a:r>
          </a:p>
        </p:txBody>
      </p:sp>
      <p:sp>
        <p:nvSpPr>
          <p:cNvPr id="2" name="Slide Number Placeholder 1"/>
          <p:cNvSpPr>
            <a:spLocks noGrp="1"/>
          </p:cNvSpPr>
          <p:nvPr>
            <p:ph type="sldNum" sz="quarter" idx="12"/>
          </p:nvPr>
        </p:nvSpPr>
        <p:spPr/>
        <p:txBody>
          <a:bodyPr/>
          <a:lstStyle/>
          <a:p>
            <a:fld id="{6D22F896-40B5-4ADD-8801-0D06FADFA095}" type="slidenum">
              <a:rPr lang="en-US" smtClean="0"/>
              <a:pPr/>
              <a:t>57</a:t>
            </a:fld>
            <a:endParaRPr lang="en-US" dirty="0"/>
          </a:p>
        </p:txBody>
      </p:sp>
      <p:pic>
        <p:nvPicPr>
          <p:cNvPr id="8" name="Picture 7" descr="A picture containing indoor&#10;&#10;Description generated with high confidence"/>
          <p:cNvPicPr>
            <a:picLocks noChangeAspect="1"/>
          </p:cNvPicPr>
          <p:nvPr/>
        </p:nvPicPr>
        <p:blipFill>
          <a:blip r:embed="rId2"/>
          <a:stretch>
            <a:fillRect/>
          </a:stretch>
        </p:blipFill>
        <p:spPr>
          <a:xfrm>
            <a:off x="6007143" y="711203"/>
            <a:ext cx="2521527" cy="782102"/>
          </a:xfrm>
          <a:prstGeom prst="rect">
            <a:avLst/>
          </a:prstGeom>
        </p:spPr>
      </p:pic>
      <p:graphicFrame>
        <p:nvGraphicFramePr>
          <p:cNvPr id="9" name="Chart 8"/>
          <p:cNvGraphicFramePr>
            <a:graphicFrameLocks noGrp="1"/>
          </p:cNvGraphicFramePr>
          <p:nvPr>
            <p:extLst>
              <p:ext uri="{D42A27DB-BD31-4B8C-83A1-F6EECF244321}">
                <p14:modId xmlns:p14="http://schemas.microsoft.com/office/powerpoint/2010/main" xmlns="" val="1020798467"/>
              </p:ext>
            </p:extLst>
          </p:nvPr>
        </p:nvGraphicFramePr>
        <p:xfrm>
          <a:off x="489527" y="1810327"/>
          <a:ext cx="8146473" cy="4239491"/>
        </p:xfrm>
        <a:graphic>
          <a:graphicData uri="http://schemas.openxmlformats.org/drawingml/2006/chart">
            <c:chart xmlns:c="http://schemas.openxmlformats.org/drawingml/2006/chart" xmlns:r="http://schemas.openxmlformats.org/officeDocument/2006/relationships" r:id="rId3"/>
          </a:graphicData>
        </a:graphic>
      </p:graphicFrame>
      <p:sp>
        <p:nvSpPr>
          <p:cNvPr id="11" name="Rectangle 1"/>
          <p:cNvSpPr>
            <a:spLocks noChangeArrowheads="1"/>
          </p:cNvSpPr>
          <p:nvPr/>
        </p:nvSpPr>
        <p:spPr bwMode="auto">
          <a:xfrm>
            <a:off x="489527" y="6049818"/>
            <a:ext cx="1145826"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GB" altLang="en-US" sz="1200" dirty="0">
                <a:latin typeface="+mn-lt"/>
              </a:rPr>
              <a:t>Source: </a:t>
            </a:r>
            <a:r>
              <a:rPr lang="en-GB" altLang="en-US" sz="1200" b="1" dirty="0">
                <a:latin typeface="+mn-lt"/>
              </a:rPr>
              <a:t>the dti </a:t>
            </a:r>
            <a:endParaRPr lang="en-US" altLang="en-US" sz="1200" b="1" dirty="0">
              <a:latin typeface="+mn-lt"/>
            </a:endParaRPr>
          </a:p>
        </p:txBody>
      </p:sp>
    </p:spTree>
    <p:extLst>
      <p:ext uri="{BB962C8B-B14F-4D97-AF65-F5344CB8AC3E}">
        <p14:creationId xmlns:p14="http://schemas.microsoft.com/office/powerpoint/2010/main" xmlns="" val="241569275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p:cNvPr>
          <p:cNvSpPr>
            <a:spLocks noGrp="1"/>
          </p:cNvSpPr>
          <p:nvPr>
            <p:ph type="title"/>
          </p:nvPr>
        </p:nvSpPr>
        <p:spPr>
          <a:xfrm>
            <a:off x="569351" y="614530"/>
            <a:ext cx="4787736" cy="1080938"/>
          </a:xfrm>
        </p:spPr>
        <p:txBody>
          <a:bodyPr>
            <a:normAutofit/>
          </a:bodyPr>
          <a:lstStyle/>
          <a:p>
            <a:r>
              <a:rPr lang="en-ZA" altLang="en-US" sz="2400" dirty="0">
                <a:latin typeface="Calibri" panose="020F0502020204030204" pitchFamily="34" charset="0"/>
              </a:rPr>
              <a:t>SA’s trade balance with the rest of Africa (Rand bn) 2011-2016</a:t>
            </a:r>
          </a:p>
        </p:txBody>
      </p:sp>
      <p:sp>
        <p:nvSpPr>
          <p:cNvPr id="2" name="Slide Number Placeholder 1"/>
          <p:cNvSpPr>
            <a:spLocks noGrp="1"/>
          </p:cNvSpPr>
          <p:nvPr>
            <p:ph type="sldNum" sz="quarter" idx="12"/>
          </p:nvPr>
        </p:nvSpPr>
        <p:spPr/>
        <p:txBody>
          <a:bodyPr/>
          <a:lstStyle/>
          <a:p>
            <a:fld id="{6D22F896-40B5-4ADD-8801-0D06FADFA095}" type="slidenum">
              <a:rPr lang="en-US" smtClean="0"/>
              <a:pPr/>
              <a:t>58</a:t>
            </a:fld>
            <a:endParaRPr lang="en-US" dirty="0"/>
          </a:p>
        </p:txBody>
      </p:sp>
      <p:pic>
        <p:nvPicPr>
          <p:cNvPr id="8" name="Picture 7" descr="A picture containing indoor&#10;&#10;Description generated with high confidence"/>
          <p:cNvPicPr>
            <a:picLocks noChangeAspect="1"/>
          </p:cNvPicPr>
          <p:nvPr/>
        </p:nvPicPr>
        <p:blipFill>
          <a:blip r:embed="rId2"/>
          <a:stretch>
            <a:fillRect/>
          </a:stretch>
        </p:blipFill>
        <p:spPr>
          <a:xfrm>
            <a:off x="5985155" y="701965"/>
            <a:ext cx="2521527" cy="800575"/>
          </a:xfrm>
          <a:prstGeom prst="rect">
            <a:avLst/>
          </a:prstGeom>
        </p:spPr>
      </p:pic>
      <p:graphicFrame>
        <p:nvGraphicFramePr>
          <p:cNvPr id="7" name="Chart 6"/>
          <p:cNvGraphicFramePr>
            <a:graphicFrameLocks noGrp="1"/>
          </p:cNvGraphicFramePr>
          <p:nvPr>
            <p:extLst>
              <p:ext uri="{D42A27DB-BD31-4B8C-83A1-F6EECF244321}">
                <p14:modId xmlns:p14="http://schemas.microsoft.com/office/powerpoint/2010/main" xmlns="" val="468881644"/>
              </p:ext>
            </p:extLst>
          </p:nvPr>
        </p:nvGraphicFramePr>
        <p:xfrm>
          <a:off x="498765" y="1791855"/>
          <a:ext cx="8146472" cy="4257963"/>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1"/>
          <p:cNvSpPr>
            <a:spLocks noChangeArrowheads="1"/>
          </p:cNvSpPr>
          <p:nvPr/>
        </p:nvSpPr>
        <p:spPr bwMode="auto">
          <a:xfrm>
            <a:off x="489527" y="6049818"/>
            <a:ext cx="1145826"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GB" altLang="en-US" sz="1200" dirty="0">
                <a:latin typeface="+mn-lt"/>
              </a:rPr>
              <a:t>Source: </a:t>
            </a:r>
            <a:r>
              <a:rPr lang="en-GB" altLang="en-US" sz="1200" b="1" dirty="0">
                <a:latin typeface="+mn-lt"/>
              </a:rPr>
              <a:t>the dti </a:t>
            </a:r>
            <a:endParaRPr lang="en-US" altLang="en-US" sz="1200" b="1" dirty="0">
              <a:latin typeface="+mn-lt"/>
            </a:endParaRPr>
          </a:p>
        </p:txBody>
      </p:sp>
    </p:spTree>
    <p:extLst>
      <p:ext uri="{BB962C8B-B14F-4D97-AF65-F5344CB8AC3E}">
        <p14:creationId xmlns:p14="http://schemas.microsoft.com/office/powerpoint/2010/main" xmlns="" val="194045100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p:cNvPr>
          <p:cNvSpPr>
            <a:spLocks noGrp="1"/>
          </p:cNvSpPr>
          <p:nvPr>
            <p:ph type="title"/>
          </p:nvPr>
        </p:nvSpPr>
        <p:spPr>
          <a:xfrm>
            <a:off x="554382" y="559066"/>
            <a:ext cx="4553327" cy="1080938"/>
          </a:xfrm>
        </p:spPr>
        <p:txBody>
          <a:bodyPr>
            <a:normAutofit/>
          </a:bodyPr>
          <a:lstStyle/>
          <a:p>
            <a:r>
              <a:rPr lang="en-ZA" altLang="en-US" sz="2200" dirty="0">
                <a:latin typeface="Calibri" panose="020F0502020204030204" pitchFamily="34" charset="0"/>
              </a:rPr>
              <a:t>SA’s top export destinations in Africa (R bn) 2011 v. 2016</a:t>
            </a:r>
          </a:p>
        </p:txBody>
      </p:sp>
      <p:sp>
        <p:nvSpPr>
          <p:cNvPr id="2" name="Slide Number Placeholder 1"/>
          <p:cNvSpPr>
            <a:spLocks noGrp="1"/>
          </p:cNvSpPr>
          <p:nvPr>
            <p:ph type="sldNum" sz="quarter" idx="12"/>
          </p:nvPr>
        </p:nvSpPr>
        <p:spPr/>
        <p:txBody>
          <a:bodyPr/>
          <a:lstStyle/>
          <a:p>
            <a:fld id="{6D22F896-40B5-4ADD-8801-0D06FADFA095}" type="slidenum">
              <a:rPr lang="en-US" smtClean="0"/>
              <a:pPr/>
              <a:t>59</a:t>
            </a:fld>
            <a:endParaRPr lang="en-US" dirty="0"/>
          </a:p>
        </p:txBody>
      </p:sp>
      <p:pic>
        <p:nvPicPr>
          <p:cNvPr id="8" name="Picture 7" descr="A picture containing indoor&#10;&#10;Description generated with high confidence"/>
          <p:cNvPicPr>
            <a:picLocks noChangeAspect="1"/>
          </p:cNvPicPr>
          <p:nvPr/>
        </p:nvPicPr>
        <p:blipFill>
          <a:blip r:embed="rId2"/>
          <a:stretch>
            <a:fillRect/>
          </a:stretch>
        </p:blipFill>
        <p:spPr>
          <a:xfrm>
            <a:off x="5989773" y="711203"/>
            <a:ext cx="2521527" cy="782102"/>
          </a:xfrm>
          <a:prstGeom prst="rect">
            <a:avLst/>
          </a:prstGeom>
        </p:spPr>
      </p:pic>
      <p:graphicFrame>
        <p:nvGraphicFramePr>
          <p:cNvPr id="9" name="Chart 8"/>
          <p:cNvGraphicFramePr>
            <a:graphicFrameLocks noGrp="1"/>
          </p:cNvGraphicFramePr>
          <p:nvPr>
            <p:extLst>
              <p:ext uri="{D42A27DB-BD31-4B8C-83A1-F6EECF244321}">
                <p14:modId xmlns:p14="http://schemas.microsoft.com/office/powerpoint/2010/main" xmlns="" val="1729671261"/>
              </p:ext>
            </p:extLst>
          </p:nvPr>
        </p:nvGraphicFramePr>
        <p:xfrm>
          <a:off x="554382" y="1874550"/>
          <a:ext cx="8072382" cy="3944360"/>
        </p:xfrm>
        <a:graphic>
          <a:graphicData uri="http://schemas.openxmlformats.org/drawingml/2006/chart">
            <c:chart xmlns:c="http://schemas.openxmlformats.org/drawingml/2006/chart" xmlns:r="http://schemas.openxmlformats.org/officeDocument/2006/relationships" r:id="rId3"/>
          </a:graphicData>
        </a:graphic>
      </p:graphicFrame>
      <p:sp>
        <p:nvSpPr>
          <p:cNvPr id="11" name="Rectangle 1"/>
          <p:cNvSpPr>
            <a:spLocks noChangeArrowheads="1"/>
          </p:cNvSpPr>
          <p:nvPr/>
        </p:nvSpPr>
        <p:spPr bwMode="auto">
          <a:xfrm>
            <a:off x="476990" y="5818910"/>
            <a:ext cx="1145826"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GB" altLang="en-US" sz="1200" dirty="0">
                <a:latin typeface="+mn-lt"/>
              </a:rPr>
              <a:t>Source: </a:t>
            </a:r>
            <a:r>
              <a:rPr lang="en-GB" altLang="en-US" sz="1200" b="1" dirty="0">
                <a:latin typeface="+mn-lt"/>
              </a:rPr>
              <a:t>the dti </a:t>
            </a:r>
            <a:endParaRPr lang="en-US" altLang="en-US" sz="1200" b="1" dirty="0">
              <a:latin typeface="+mn-lt"/>
            </a:endParaRPr>
          </a:p>
        </p:txBody>
      </p:sp>
    </p:spTree>
    <p:extLst>
      <p:ext uri="{BB962C8B-B14F-4D97-AF65-F5344CB8AC3E}">
        <p14:creationId xmlns:p14="http://schemas.microsoft.com/office/powerpoint/2010/main" xmlns="" val="13711634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p:cNvPr>
          <p:cNvSpPr>
            <a:spLocks noGrp="1"/>
          </p:cNvSpPr>
          <p:nvPr>
            <p:ph type="title"/>
          </p:nvPr>
        </p:nvSpPr>
        <p:spPr>
          <a:xfrm>
            <a:off x="711200" y="541174"/>
            <a:ext cx="8081818" cy="1080938"/>
          </a:xfrm>
        </p:spPr>
        <p:txBody>
          <a:bodyPr>
            <a:normAutofit/>
          </a:bodyPr>
          <a:lstStyle/>
          <a:p>
            <a:pPr>
              <a:lnSpc>
                <a:spcPct val="120000"/>
              </a:lnSpc>
            </a:pPr>
            <a:r>
              <a:rPr lang="en-US" sz="3200" dirty="0">
                <a:latin typeface="Calibri" panose="020F0502020204030204" pitchFamily="34" charset="0"/>
              </a:rPr>
              <a:t>IPAP core objectives</a:t>
            </a:r>
            <a:endParaRPr lang="en-US" sz="2400" dirty="0">
              <a:latin typeface="Calibri" panose="020F0502020204030204" pitchFamily="34" charset="0"/>
            </a:endParaRPr>
          </a:p>
        </p:txBody>
      </p:sp>
      <p:sp>
        <p:nvSpPr>
          <p:cNvPr id="61" name="Slide Number Placeholder 60"/>
          <p:cNvSpPr>
            <a:spLocks noGrp="1"/>
          </p:cNvSpPr>
          <p:nvPr>
            <p:ph type="sldNum" sz="quarter" idx="12"/>
          </p:nvPr>
        </p:nvSpPr>
        <p:spPr>
          <a:xfrm>
            <a:off x="6630666" y="6254751"/>
            <a:ext cx="2057400" cy="365125"/>
          </a:xfrm>
        </p:spPr>
        <p:txBody>
          <a:bodyPr/>
          <a:lstStyle/>
          <a:p>
            <a:fld id="{6D22F896-40B5-4ADD-8801-0D06FADFA095}" type="slidenum">
              <a:rPr lang="en-US" b="1" smtClean="0"/>
              <a:pPr/>
              <a:t>6</a:t>
            </a:fld>
            <a:endParaRPr lang="en-US" b="1" dirty="0"/>
          </a:p>
        </p:txBody>
      </p:sp>
      <p:pic>
        <p:nvPicPr>
          <p:cNvPr id="9" name="Picture 8" descr="A picture containing indoor&#10;&#10;Description generated with high confidence"/>
          <p:cNvPicPr>
            <a:picLocks noChangeAspect="1"/>
          </p:cNvPicPr>
          <p:nvPr/>
        </p:nvPicPr>
        <p:blipFill>
          <a:blip r:embed="rId2"/>
          <a:stretch>
            <a:fillRect/>
          </a:stretch>
        </p:blipFill>
        <p:spPr>
          <a:xfrm>
            <a:off x="5745018" y="715076"/>
            <a:ext cx="2780147" cy="790451"/>
          </a:xfrm>
          <a:prstGeom prst="rect">
            <a:avLst/>
          </a:prstGeom>
        </p:spPr>
      </p:pic>
      <p:sp>
        <p:nvSpPr>
          <p:cNvPr id="40" name="Freeform 26"/>
          <p:cNvSpPr/>
          <p:nvPr/>
        </p:nvSpPr>
        <p:spPr>
          <a:xfrm>
            <a:off x="3042141" y="1869905"/>
            <a:ext cx="3045046" cy="4267316"/>
          </a:xfrm>
          <a:custGeom>
            <a:avLst/>
            <a:gdLst>
              <a:gd name="connsiteX0" fmla="*/ 682026 w 3486560"/>
              <a:gd name="connsiteY0" fmla="*/ 875 h 4581368"/>
              <a:gd name="connsiteX1" fmla="*/ 1107552 w 3486560"/>
              <a:gd name="connsiteY1" fmla="*/ 190483 h 4581368"/>
              <a:gd name="connsiteX2" fmla="*/ 1247163 w 3486560"/>
              <a:gd name="connsiteY2" fmla="*/ 897696 h 4581368"/>
              <a:gd name="connsiteX3" fmla="*/ 743976 w 3486560"/>
              <a:gd name="connsiteY3" fmla="*/ 1289926 h 4581368"/>
              <a:gd name="connsiteX4" fmla="*/ 658843 w 3486560"/>
              <a:gd name="connsiteY4" fmla="*/ 1296109 h 4581368"/>
              <a:gd name="connsiteX5" fmla="*/ 658824 w 3486560"/>
              <a:gd name="connsiteY5" fmla="*/ 1304192 h 4581368"/>
              <a:gd name="connsiteX6" fmla="*/ 252428 w 3486560"/>
              <a:gd name="connsiteY6" fmla="*/ 1574549 h 4581368"/>
              <a:gd name="connsiteX7" fmla="*/ 346961 w 3486560"/>
              <a:gd name="connsiteY7" fmla="*/ 2053417 h 4581368"/>
              <a:gd name="connsiteX8" fmla="*/ 825609 w 3486560"/>
              <a:gd name="connsiteY8" fmla="*/ 2149058 h 4581368"/>
              <a:gd name="connsiteX9" fmla="*/ 1096905 w 3486560"/>
              <a:gd name="connsiteY9" fmla="*/ 1743288 h 4581368"/>
              <a:gd name="connsiteX10" fmla="*/ 1104824 w 3486560"/>
              <a:gd name="connsiteY10" fmla="*/ 1743288 h 4581368"/>
              <a:gd name="connsiteX11" fmla="*/ 1111394 w 3486560"/>
              <a:gd name="connsiteY11" fmla="*/ 1655639 h 4581368"/>
              <a:gd name="connsiteX12" fmla="*/ 1504787 w 3486560"/>
              <a:gd name="connsiteY12" fmla="*/ 1153360 h 4581368"/>
              <a:gd name="connsiteX13" fmla="*/ 2211676 w 3486560"/>
              <a:gd name="connsiteY13" fmla="*/ 1294606 h 4581368"/>
              <a:gd name="connsiteX14" fmla="*/ 2351287 w 3486560"/>
              <a:gd name="connsiteY14" fmla="*/ 2001819 h 4581368"/>
              <a:gd name="connsiteX15" fmla="*/ 1751103 w 3486560"/>
              <a:gd name="connsiteY15" fmla="*/ 2401094 h 4581368"/>
              <a:gd name="connsiteX16" fmla="*/ 1751107 w 3486560"/>
              <a:gd name="connsiteY16" fmla="*/ 2399354 h 4581368"/>
              <a:gd name="connsiteX17" fmla="*/ 1624757 w 3486560"/>
              <a:gd name="connsiteY17" fmla="*/ 2417985 h 4581368"/>
              <a:gd name="connsiteX18" fmla="*/ 1347221 w 3486560"/>
              <a:gd name="connsiteY18" fmla="*/ 2669341 h 4581368"/>
              <a:gd name="connsiteX19" fmla="*/ 1441754 w 3486560"/>
              <a:gd name="connsiteY19" fmla="*/ 3148209 h 4581368"/>
              <a:gd name="connsiteX20" fmla="*/ 1920402 w 3486560"/>
              <a:gd name="connsiteY20" fmla="*/ 3243850 h 4581368"/>
              <a:gd name="connsiteX21" fmla="*/ 2186776 w 3486560"/>
              <a:gd name="connsiteY21" fmla="*/ 2903747 h 4581368"/>
              <a:gd name="connsiteX22" fmla="*/ 2190999 w 3486560"/>
              <a:gd name="connsiteY22" fmla="*/ 2847411 h 4581368"/>
              <a:gd name="connsiteX23" fmla="*/ 2189585 w 3486560"/>
              <a:gd name="connsiteY23" fmla="*/ 2847411 h 4581368"/>
              <a:gd name="connsiteX24" fmla="*/ 2590248 w 3486560"/>
              <a:gd name="connsiteY24" fmla="*/ 2248152 h 4581368"/>
              <a:gd name="connsiteX25" fmla="*/ 3297137 w 3486560"/>
              <a:gd name="connsiteY25" fmla="*/ 2389398 h 4581368"/>
              <a:gd name="connsiteX26" fmla="*/ 3436748 w 3486560"/>
              <a:gd name="connsiteY26" fmla="*/ 3096611 h 4581368"/>
              <a:gd name="connsiteX27" fmla="*/ 2836564 w 3486560"/>
              <a:gd name="connsiteY27" fmla="*/ 3495886 h 4581368"/>
              <a:gd name="connsiteX28" fmla="*/ 2836569 w 3486560"/>
              <a:gd name="connsiteY28" fmla="*/ 3493959 h 4581368"/>
              <a:gd name="connsiteX29" fmla="*/ 2773400 w 3486560"/>
              <a:gd name="connsiteY29" fmla="*/ 3498547 h 4581368"/>
              <a:gd name="connsiteX30" fmla="*/ 2432682 w 3486560"/>
              <a:gd name="connsiteY30" fmla="*/ 3764133 h 4581368"/>
              <a:gd name="connsiteX31" fmla="*/ 2527215 w 3486560"/>
              <a:gd name="connsiteY31" fmla="*/ 4243001 h 4581368"/>
              <a:gd name="connsiteX32" fmla="*/ 3005863 w 3486560"/>
              <a:gd name="connsiteY32" fmla="*/ 4338642 h 4581368"/>
              <a:gd name="connsiteX33" fmla="*/ 3277159 w 3486560"/>
              <a:gd name="connsiteY33" fmla="*/ 3932872 h 4581368"/>
              <a:gd name="connsiteX34" fmla="*/ 3486540 w 3486560"/>
              <a:gd name="connsiteY34" fmla="*/ 3932871 h 4581368"/>
              <a:gd name="connsiteX35" fmla="*/ 3085877 w 3486560"/>
              <a:gd name="connsiteY35" fmla="*/ 4532130 h 4581368"/>
              <a:gd name="connsiteX36" fmla="*/ 2378988 w 3486560"/>
              <a:gd name="connsiteY36" fmla="*/ 4390884 h 4581368"/>
              <a:gd name="connsiteX37" fmla="*/ 2239377 w 3486560"/>
              <a:gd name="connsiteY37" fmla="*/ 3683671 h 4581368"/>
              <a:gd name="connsiteX38" fmla="*/ 2839561 w 3486560"/>
              <a:gd name="connsiteY38" fmla="*/ 3284396 h 4581368"/>
              <a:gd name="connsiteX39" fmla="*/ 2839557 w 3486560"/>
              <a:gd name="connsiteY39" fmla="*/ 3286324 h 4581368"/>
              <a:gd name="connsiteX40" fmla="*/ 2902725 w 3486560"/>
              <a:gd name="connsiteY40" fmla="*/ 3281736 h 4581368"/>
              <a:gd name="connsiteX41" fmla="*/ 3243443 w 3486560"/>
              <a:gd name="connsiteY41" fmla="*/ 3016149 h 4581368"/>
              <a:gd name="connsiteX42" fmla="*/ 3148910 w 3486560"/>
              <a:gd name="connsiteY42" fmla="*/ 2537281 h 4581368"/>
              <a:gd name="connsiteX43" fmla="*/ 2670262 w 3486560"/>
              <a:gd name="connsiteY43" fmla="*/ 2441640 h 4581368"/>
              <a:gd name="connsiteX44" fmla="*/ 2403889 w 3486560"/>
              <a:gd name="connsiteY44" fmla="*/ 2781743 h 4581368"/>
              <a:gd name="connsiteX45" fmla="*/ 2399666 w 3486560"/>
              <a:gd name="connsiteY45" fmla="*/ 2838079 h 4581368"/>
              <a:gd name="connsiteX46" fmla="*/ 2401079 w 3486560"/>
              <a:gd name="connsiteY46" fmla="*/ 2838079 h 4581368"/>
              <a:gd name="connsiteX47" fmla="*/ 2000416 w 3486560"/>
              <a:gd name="connsiteY47" fmla="*/ 3437338 h 4581368"/>
              <a:gd name="connsiteX48" fmla="*/ 1293527 w 3486560"/>
              <a:gd name="connsiteY48" fmla="*/ 3296092 h 4581368"/>
              <a:gd name="connsiteX49" fmla="*/ 1153916 w 3486560"/>
              <a:gd name="connsiteY49" fmla="*/ 2588879 h 4581368"/>
              <a:gd name="connsiteX50" fmla="*/ 1754100 w 3486560"/>
              <a:gd name="connsiteY50" fmla="*/ 2189604 h 4581368"/>
              <a:gd name="connsiteX51" fmla="*/ 1754096 w 3486560"/>
              <a:gd name="connsiteY51" fmla="*/ 2191344 h 4581368"/>
              <a:gd name="connsiteX52" fmla="*/ 1880446 w 3486560"/>
              <a:gd name="connsiteY52" fmla="*/ 2172713 h 4581368"/>
              <a:gd name="connsiteX53" fmla="*/ 2157982 w 3486560"/>
              <a:gd name="connsiteY53" fmla="*/ 1921357 h 4581368"/>
              <a:gd name="connsiteX54" fmla="*/ 2063449 w 3486560"/>
              <a:gd name="connsiteY54" fmla="*/ 1442489 h 4581368"/>
              <a:gd name="connsiteX55" fmla="*/ 1584801 w 3486560"/>
              <a:gd name="connsiteY55" fmla="*/ 1346848 h 4581368"/>
              <a:gd name="connsiteX56" fmla="*/ 1313505 w 3486560"/>
              <a:gd name="connsiteY56" fmla="*/ 1752618 h 4581368"/>
              <a:gd name="connsiteX57" fmla="*/ 1305587 w 3486560"/>
              <a:gd name="connsiteY57" fmla="*/ 1752618 h 4581368"/>
              <a:gd name="connsiteX58" fmla="*/ 1299017 w 3486560"/>
              <a:gd name="connsiteY58" fmla="*/ 1840267 h 4581368"/>
              <a:gd name="connsiteX59" fmla="*/ 905623 w 3486560"/>
              <a:gd name="connsiteY59" fmla="*/ 2342546 h 4581368"/>
              <a:gd name="connsiteX60" fmla="*/ 198734 w 3486560"/>
              <a:gd name="connsiteY60" fmla="*/ 2201300 h 4581368"/>
              <a:gd name="connsiteX61" fmla="*/ 59123 w 3486560"/>
              <a:gd name="connsiteY61" fmla="*/ 1494087 h 4581368"/>
              <a:gd name="connsiteX62" fmla="*/ 562311 w 3486560"/>
              <a:gd name="connsiteY62" fmla="*/ 1101857 h 4581368"/>
              <a:gd name="connsiteX63" fmla="*/ 647444 w 3486560"/>
              <a:gd name="connsiteY63" fmla="*/ 1095674 h 4581368"/>
              <a:gd name="connsiteX64" fmla="*/ 647462 w 3486560"/>
              <a:gd name="connsiteY64" fmla="*/ 1087591 h 4581368"/>
              <a:gd name="connsiteX65" fmla="*/ 1053858 w 3486560"/>
              <a:gd name="connsiteY65" fmla="*/ 817234 h 4581368"/>
              <a:gd name="connsiteX66" fmla="*/ 959325 w 3486560"/>
              <a:gd name="connsiteY66" fmla="*/ 338366 h 4581368"/>
              <a:gd name="connsiteX67" fmla="*/ 480677 w 3486560"/>
              <a:gd name="connsiteY67" fmla="*/ 242725 h 4581368"/>
              <a:gd name="connsiteX68" fmla="*/ 209381 w 3486560"/>
              <a:gd name="connsiteY68" fmla="*/ 648495 h 4581368"/>
              <a:gd name="connsiteX69" fmla="*/ 0 w 3486560"/>
              <a:gd name="connsiteY69" fmla="*/ 648496 h 4581368"/>
              <a:gd name="connsiteX70" fmla="*/ 400663 w 3486560"/>
              <a:gd name="connsiteY70" fmla="*/ 49237 h 4581368"/>
              <a:gd name="connsiteX71" fmla="*/ 682026 w 3486560"/>
              <a:gd name="connsiteY71" fmla="*/ 875 h 4581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3486560" h="4581368">
                <a:moveTo>
                  <a:pt x="682026" y="875"/>
                </a:moveTo>
                <a:cubicBezTo>
                  <a:pt x="839271" y="9054"/>
                  <a:pt x="991711" y="74375"/>
                  <a:pt x="1107552" y="190483"/>
                </a:cubicBezTo>
                <a:cubicBezTo>
                  <a:pt x="1292897" y="376257"/>
                  <a:pt x="1348008" y="655425"/>
                  <a:pt x="1247163" y="897696"/>
                </a:cubicBezTo>
                <a:cubicBezTo>
                  <a:pt x="1158924" y="1109683"/>
                  <a:pt x="966503" y="1256853"/>
                  <a:pt x="743976" y="1289926"/>
                </a:cubicBezTo>
                <a:lnTo>
                  <a:pt x="658843" y="1296109"/>
                </a:lnTo>
                <a:lnTo>
                  <a:pt x="658824" y="1304192"/>
                </a:lnTo>
                <a:cubicBezTo>
                  <a:pt x="481134" y="1303781"/>
                  <a:pt x="320712" y="1410503"/>
                  <a:pt x="252428" y="1574549"/>
                </a:cubicBezTo>
                <a:cubicBezTo>
                  <a:pt x="184144" y="1738595"/>
                  <a:pt x="221460" y="1927625"/>
                  <a:pt x="346961" y="2053417"/>
                </a:cubicBezTo>
                <a:cubicBezTo>
                  <a:pt x="472462" y="2179208"/>
                  <a:pt x="661405" y="2216962"/>
                  <a:pt x="825609" y="2149058"/>
                </a:cubicBezTo>
                <a:cubicBezTo>
                  <a:pt x="989813" y="2081154"/>
                  <a:pt x="1096905" y="1920979"/>
                  <a:pt x="1096905" y="1743288"/>
                </a:cubicBezTo>
                <a:lnTo>
                  <a:pt x="1104824" y="1743288"/>
                </a:lnTo>
                <a:lnTo>
                  <a:pt x="1111394" y="1655639"/>
                </a:lnTo>
                <a:cubicBezTo>
                  <a:pt x="1144982" y="1433189"/>
                  <a:pt x="1292596" y="1241109"/>
                  <a:pt x="1504787" y="1153360"/>
                </a:cubicBezTo>
                <a:cubicBezTo>
                  <a:pt x="1747291" y="1053076"/>
                  <a:pt x="2026330" y="1108832"/>
                  <a:pt x="2211676" y="1294606"/>
                </a:cubicBezTo>
                <a:cubicBezTo>
                  <a:pt x="2397021" y="1480380"/>
                  <a:pt x="2452132" y="1759548"/>
                  <a:pt x="2351287" y="2001819"/>
                </a:cubicBezTo>
                <a:cubicBezTo>
                  <a:pt x="2250442" y="2244090"/>
                  <a:pt x="2013524" y="2401701"/>
                  <a:pt x="1751103" y="2401094"/>
                </a:cubicBezTo>
                <a:lnTo>
                  <a:pt x="1751107" y="2399354"/>
                </a:lnTo>
                <a:lnTo>
                  <a:pt x="1624757" y="2417985"/>
                </a:lnTo>
                <a:cubicBezTo>
                  <a:pt x="1501475" y="2455517"/>
                  <a:pt x="1398434" y="2546307"/>
                  <a:pt x="1347221" y="2669341"/>
                </a:cubicBezTo>
                <a:cubicBezTo>
                  <a:pt x="1278937" y="2833387"/>
                  <a:pt x="1316253" y="3022417"/>
                  <a:pt x="1441754" y="3148209"/>
                </a:cubicBezTo>
                <a:cubicBezTo>
                  <a:pt x="1567255" y="3274000"/>
                  <a:pt x="1756198" y="3311754"/>
                  <a:pt x="1920402" y="3243850"/>
                </a:cubicBezTo>
                <a:cubicBezTo>
                  <a:pt x="2064081" y="3184434"/>
                  <a:pt x="2164033" y="3054373"/>
                  <a:pt x="2186776" y="2903747"/>
                </a:cubicBezTo>
                <a:lnTo>
                  <a:pt x="2190999" y="2847411"/>
                </a:lnTo>
                <a:lnTo>
                  <a:pt x="2189585" y="2847411"/>
                </a:lnTo>
                <a:cubicBezTo>
                  <a:pt x="2189585" y="2584990"/>
                  <a:pt x="2347744" y="2348436"/>
                  <a:pt x="2590248" y="2248152"/>
                </a:cubicBezTo>
                <a:cubicBezTo>
                  <a:pt x="2832752" y="2147868"/>
                  <a:pt x="3111791" y="2203624"/>
                  <a:pt x="3297137" y="2389398"/>
                </a:cubicBezTo>
                <a:cubicBezTo>
                  <a:pt x="3482482" y="2575172"/>
                  <a:pt x="3537593" y="2854340"/>
                  <a:pt x="3436748" y="3096611"/>
                </a:cubicBezTo>
                <a:cubicBezTo>
                  <a:pt x="3335903" y="3338882"/>
                  <a:pt x="3098985" y="3496493"/>
                  <a:pt x="2836564" y="3495886"/>
                </a:cubicBezTo>
                <a:lnTo>
                  <a:pt x="2836569" y="3493959"/>
                </a:lnTo>
                <a:lnTo>
                  <a:pt x="2773400" y="3498547"/>
                </a:lnTo>
                <a:cubicBezTo>
                  <a:pt x="2622722" y="3520941"/>
                  <a:pt x="2492431" y="3620593"/>
                  <a:pt x="2432682" y="3764133"/>
                </a:cubicBezTo>
                <a:cubicBezTo>
                  <a:pt x="2364398" y="3928179"/>
                  <a:pt x="2401714" y="4117209"/>
                  <a:pt x="2527215" y="4243001"/>
                </a:cubicBezTo>
                <a:cubicBezTo>
                  <a:pt x="2652716" y="4368792"/>
                  <a:pt x="2841659" y="4406546"/>
                  <a:pt x="3005863" y="4338642"/>
                </a:cubicBezTo>
                <a:cubicBezTo>
                  <a:pt x="3170067" y="4270738"/>
                  <a:pt x="3277159" y="4110563"/>
                  <a:pt x="3277159" y="3932872"/>
                </a:cubicBezTo>
                <a:lnTo>
                  <a:pt x="3486540" y="3932871"/>
                </a:lnTo>
                <a:cubicBezTo>
                  <a:pt x="3486540" y="4195292"/>
                  <a:pt x="3328381" y="4431846"/>
                  <a:pt x="3085877" y="4532130"/>
                </a:cubicBezTo>
                <a:cubicBezTo>
                  <a:pt x="2843373" y="4632414"/>
                  <a:pt x="2564334" y="4576658"/>
                  <a:pt x="2378988" y="4390884"/>
                </a:cubicBezTo>
                <a:cubicBezTo>
                  <a:pt x="2193643" y="4205110"/>
                  <a:pt x="2138532" y="3925942"/>
                  <a:pt x="2239377" y="3683671"/>
                </a:cubicBezTo>
                <a:cubicBezTo>
                  <a:pt x="2340222" y="3441400"/>
                  <a:pt x="2577140" y="3283789"/>
                  <a:pt x="2839561" y="3284396"/>
                </a:cubicBezTo>
                <a:lnTo>
                  <a:pt x="2839557" y="3286324"/>
                </a:lnTo>
                <a:lnTo>
                  <a:pt x="2902725" y="3281736"/>
                </a:lnTo>
                <a:cubicBezTo>
                  <a:pt x="3053403" y="3259341"/>
                  <a:pt x="3183695" y="3159690"/>
                  <a:pt x="3243443" y="3016149"/>
                </a:cubicBezTo>
                <a:cubicBezTo>
                  <a:pt x="3311727" y="2852103"/>
                  <a:pt x="3274411" y="2663073"/>
                  <a:pt x="3148910" y="2537281"/>
                </a:cubicBezTo>
                <a:cubicBezTo>
                  <a:pt x="3023409" y="2411490"/>
                  <a:pt x="2834466" y="2373736"/>
                  <a:pt x="2670262" y="2441640"/>
                </a:cubicBezTo>
                <a:cubicBezTo>
                  <a:pt x="2526584" y="2501056"/>
                  <a:pt x="2426632" y="2631117"/>
                  <a:pt x="2403889" y="2781743"/>
                </a:cubicBezTo>
                <a:lnTo>
                  <a:pt x="2399666" y="2838079"/>
                </a:lnTo>
                <a:lnTo>
                  <a:pt x="2401079" y="2838079"/>
                </a:lnTo>
                <a:cubicBezTo>
                  <a:pt x="2401079" y="3100500"/>
                  <a:pt x="2242920" y="3337054"/>
                  <a:pt x="2000416" y="3437338"/>
                </a:cubicBezTo>
                <a:cubicBezTo>
                  <a:pt x="1757912" y="3537622"/>
                  <a:pt x="1478873" y="3481866"/>
                  <a:pt x="1293527" y="3296092"/>
                </a:cubicBezTo>
                <a:cubicBezTo>
                  <a:pt x="1108182" y="3110318"/>
                  <a:pt x="1053071" y="2831150"/>
                  <a:pt x="1153916" y="2588879"/>
                </a:cubicBezTo>
                <a:cubicBezTo>
                  <a:pt x="1254761" y="2346608"/>
                  <a:pt x="1491679" y="2188997"/>
                  <a:pt x="1754100" y="2189604"/>
                </a:cubicBezTo>
                <a:lnTo>
                  <a:pt x="1754096" y="2191344"/>
                </a:lnTo>
                <a:lnTo>
                  <a:pt x="1880446" y="2172713"/>
                </a:lnTo>
                <a:cubicBezTo>
                  <a:pt x="2003729" y="2135181"/>
                  <a:pt x="2106769" y="2044392"/>
                  <a:pt x="2157982" y="1921357"/>
                </a:cubicBezTo>
                <a:cubicBezTo>
                  <a:pt x="2226266" y="1757311"/>
                  <a:pt x="2188950" y="1568281"/>
                  <a:pt x="2063449" y="1442489"/>
                </a:cubicBezTo>
                <a:cubicBezTo>
                  <a:pt x="1937948" y="1316698"/>
                  <a:pt x="1749005" y="1278944"/>
                  <a:pt x="1584801" y="1346848"/>
                </a:cubicBezTo>
                <a:cubicBezTo>
                  <a:pt x="1420597" y="1414752"/>
                  <a:pt x="1313505" y="1574927"/>
                  <a:pt x="1313505" y="1752618"/>
                </a:cubicBezTo>
                <a:lnTo>
                  <a:pt x="1305587" y="1752618"/>
                </a:lnTo>
                <a:lnTo>
                  <a:pt x="1299017" y="1840267"/>
                </a:lnTo>
                <a:cubicBezTo>
                  <a:pt x="1265428" y="2062717"/>
                  <a:pt x="1117814" y="2254798"/>
                  <a:pt x="905623" y="2342546"/>
                </a:cubicBezTo>
                <a:cubicBezTo>
                  <a:pt x="663119" y="2442830"/>
                  <a:pt x="384080" y="2387074"/>
                  <a:pt x="198734" y="2201300"/>
                </a:cubicBezTo>
                <a:cubicBezTo>
                  <a:pt x="13389" y="2015526"/>
                  <a:pt x="-41722" y="1736358"/>
                  <a:pt x="59123" y="1494087"/>
                </a:cubicBezTo>
                <a:cubicBezTo>
                  <a:pt x="147363" y="1282100"/>
                  <a:pt x="339783" y="1134931"/>
                  <a:pt x="562311" y="1101857"/>
                </a:cubicBezTo>
                <a:lnTo>
                  <a:pt x="647444" y="1095674"/>
                </a:lnTo>
                <a:lnTo>
                  <a:pt x="647462" y="1087591"/>
                </a:lnTo>
                <a:cubicBezTo>
                  <a:pt x="825152" y="1088002"/>
                  <a:pt x="985574" y="981280"/>
                  <a:pt x="1053858" y="817234"/>
                </a:cubicBezTo>
                <a:cubicBezTo>
                  <a:pt x="1122142" y="653188"/>
                  <a:pt x="1084826" y="464158"/>
                  <a:pt x="959325" y="338366"/>
                </a:cubicBezTo>
                <a:cubicBezTo>
                  <a:pt x="833824" y="212575"/>
                  <a:pt x="644881" y="174821"/>
                  <a:pt x="480677" y="242725"/>
                </a:cubicBezTo>
                <a:cubicBezTo>
                  <a:pt x="316473" y="310629"/>
                  <a:pt x="209381" y="470804"/>
                  <a:pt x="209381" y="648495"/>
                </a:cubicBezTo>
                <a:lnTo>
                  <a:pt x="0" y="648496"/>
                </a:lnTo>
                <a:cubicBezTo>
                  <a:pt x="0" y="386075"/>
                  <a:pt x="158159" y="149521"/>
                  <a:pt x="400663" y="49237"/>
                </a:cubicBezTo>
                <a:cubicBezTo>
                  <a:pt x="491602" y="11631"/>
                  <a:pt x="587679" y="-4033"/>
                  <a:pt x="682026" y="875"/>
                </a:cubicBezTo>
                <a:close/>
              </a:path>
            </a:pathLst>
          </a:custGeom>
          <a:solidFill>
            <a:schemeClr val="tx1">
              <a:lumMod val="75000"/>
              <a:lumOff val="25000"/>
            </a:schemeClr>
          </a:solidFill>
          <a:ln/>
        </p:spPr>
        <p:style>
          <a:lnRef idx="1">
            <a:schemeClr val="accent3"/>
          </a:lnRef>
          <a:fillRef idx="3">
            <a:schemeClr val="accent3"/>
          </a:fillRef>
          <a:effectRef idx="2">
            <a:schemeClr val="accent3"/>
          </a:effectRef>
          <a:fontRef idx="minor">
            <a:schemeClr val="lt1"/>
          </a:fontRef>
        </p:style>
        <p:txBody>
          <a:bodyPr wrap="square" rtlCol="0" anchor="ctr">
            <a:noAutofit/>
          </a:bodyPr>
          <a:lstStyle/>
          <a:p>
            <a:pPr algn="ctr"/>
            <a:endParaRPr lang="en-US" sz="1600">
              <a:solidFill>
                <a:schemeClr val="tx1"/>
              </a:solidFill>
            </a:endParaRPr>
          </a:p>
        </p:txBody>
      </p:sp>
      <p:sp>
        <p:nvSpPr>
          <p:cNvPr id="41" name="Block Arc 40"/>
          <p:cNvSpPr/>
          <p:nvPr/>
        </p:nvSpPr>
        <p:spPr>
          <a:xfrm>
            <a:off x="3042142" y="1869923"/>
            <a:ext cx="1132717" cy="1208049"/>
          </a:xfrm>
          <a:prstGeom prst="blockArc">
            <a:avLst>
              <a:gd name="adj1" fmla="val 10800000"/>
              <a:gd name="adj2" fmla="val 5407952"/>
              <a:gd name="adj3" fmla="val 16144"/>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1600">
              <a:solidFill>
                <a:schemeClr val="tx1"/>
              </a:solidFill>
            </a:endParaRPr>
          </a:p>
        </p:txBody>
      </p:sp>
      <p:sp>
        <p:nvSpPr>
          <p:cNvPr id="42" name="Block Arc 41"/>
          <p:cNvSpPr/>
          <p:nvPr/>
        </p:nvSpPr>
        <p:spPr>
          <a:xfrm flipH="1" flipV="1">
            <a:off x="3050291" y="2889667"/>
            <a:ext cx="1132717" cy="1208049"/>
          </a:xfrm>
          <a:prstGeom prst="blockArc">
            <a:avLst>
              <a:gd name="adj1" fmla="val 10800000"/>
              <a:gd name="adj2" fmla="val 5407952"/>
              <a:gd name="adj3" fmla="val 16144"/>
            </a:avLst>
          </a:prstGeom>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sz="1600">
              <a:solidFill>
                <a:schemeClr val="tx1"/>
              </a:solidFill>
            </a:endParaRPr>
          </a:p>
        </p:txBody>
      </p:sp>
      <p:sp>
        <p:nvSpPr>
          <p:cNvPr id="43" name="Block Arc 42"/>
          <p:cNvSpPr/>
          <p:nvPr/>
        </p:nvSpPr>
        <p:spPr>
          <a:xfrm>
            <a:off x="4006447" y="2898358"/>
            <a:ext cx="1132717" cy="1208049"/>
          </a:xfrm>
          <a:prstGeom prst="blockArc">
            <a:avLst>
              <a:gd name="adj1" fmla="val 10800000"/>
              <a:gd name="adj2" fmla="val 5407952"/>
              <a:gd name="adj3" fmla="val 16144"/>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solidFill>
                <a:schemeClr val="tx1"/>
              </a:solidFill>
            </a:endParaRPr>
          </a:p>
        </p:txBody>
      </p:sp>
      <p:sp>
        <p:nvSpPr>
          <p:cNvPr id="44" name="Block Arc 43"/>
          <p:cNvSpPr/>
          <p:nvPr/>
        </p:nvSpPr>
        <p:spPr>
          <a:xfrm flipH="1" flipV="1">
            <a:off x="4006447" y="3909411"/>
            <a:ext cx="1132717" cy="1208049"/>
          </a:xfrm>
          <a:prstGeom prst="blockArc">
            <a:avLst>
              <a:gd name="adj1" fmla="val 10800000"/>
              <a:gd name="adj2" fmla="val 5407952"/>
              <a:gd name="adj3" fmla="val 16144"/>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sz="1600" dirty="0">
              <a:solidFill>
                <a:schemeClr val="tx1"/>
              </a:solidFill>
            </a:endParaRPr>
          </a:p>
        </p:txBody>
      </p:sp>
      <p:sp>
        <p:nvSpPr>
          <p:cNvPr id="45" name="Block Arc 44"/>
          <p:cNvSpPr/>
          <p:nvPr/>
        </p:nvSpPr>
        <p:spPr>
          <a:xfrm>
            <a:off x="4954452" y="3918103"/>
            <a:ext cx="1132717" cy="1208049"/>
          </a:xfrm>
          <a:prstGeom prst="blockArc">
            <a:avLst>
              <a:gd name="adj1" fmla="val 10800000"/>
              <a:gd name="adj2" fmla="val 5407952"/>
              <a:gd name="adj3" fmla="val 16144"/>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1600">
              <a:solidFill>
                <a:schemeClr val="tx1"/>
              </a:solidFill>
            </a:endParaRPr>
          </a:p>
        </p:txBody>
      </p:sp>
      <p:sp>
        <p:nvSpPr>
          <p:cNvPr id="46" name="Block Arc 45"/>
          <p:cNvSpPr/>
          <p:nvPr/>
        </p:nvSpPr>
        <p:spPr>
          <a:xfrm flipH="1" flipV="1">
            <a:off x="4954452" y="4929156"/>
            <a:ext cx="1132717" cy="1208049"/>
          </a:xfrm>
          <a:prstGeom prst="blockArc">
            <a:avLst>
              <a:gd name="adj1" fmla="val 10800000"/>
              <a:gd name="adj2" fmla="val 5407952"/>
              <a:gd name="adj3" fmla="val 16144"/>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sz="1600">
              <a:solidFill>
                <a:schemeClr val="tx1"/>
              </a:solidFill>
            </a:endParaRPr>
          </a:p>
        </p:txBody>
      </p:sp>
      <p:grpSp>
        <p:nvGrpSpPr>
          <p:cNvPr id="47" name="Group 46"/>
          <p:cNvGrpSpPr/>
          <p:nvPr/>
        </p:nvGrpSpPr>
        <p:grpSpPr>
          <a:xfrm>
            <a:off x="4244931" y="2889667"/>
            <a:ext cx="4238656" cy="942974"/>
            <a:chOff x="4413176" y="2038950"/>
            <a:chExt cx="4682218" cy="1495235"/>
          </a:xfrm>
        </p:grpSpPr>
        <p:sp>
          <p:nvSpPr>
            <p:cNvPr id="48" name="Oval 47"/>
            <p:cNvSpPr/>
            <p:nvPr/>
          </p:nvSpPr>
          <p:spPr>
            <a:xfrm>
              <a:off x="4413176" y="2465537"/>
              <a:ext cx="742629" cy="1068648"/>
            </a:xfrm>
            <a:prstGeom prst="ellipse">
              <a:avLst/>
            </a:prstGeom>
            <a:solidFill>
              <a:schemeClr val="accent4">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9" name="TextBox 48"/>
            <p:cNvSpPr txBox="1"/>
            <p:nvPr/>
          </p:nvSpPr>
          <p:spPr>
            <a:xfrm>
              <a:off x="5586665" y="2038950"/>
              <a:ext cx="3508729" cy="1464086"/>
            </a:xfrm>
            <a:prstGeom prst="rect">
              <a:avLst/>
            </a:prstGeom>
            <a:noFill/>
          </p:spPr>
          <p:txBody>
            <a:bodyPr wrap="square" rtlCol="0">
              <a:spAutoFit/>
            </a:bodyPr>
            <a:lstStyle/>
            <a:p>
              <a:r>
                <a:rPr lang="en-GB" dirty="0">
                  <a:latin typeface="Calibri" panose="020F0502020204030204" pitchFamily="34" charset="0"/>
                  <a:cs typeface="Calibri" panose="020F0502020204030204" pitchFamily="34" charset="0"/>
                </a:rPr>
                <a:t>Building regional investment, trade and industrial development integration </a:t>
              </a:r>
              <a:endParaRPr lang="en-US" dirty="0">
                <a:latin typeface="Calibri" panose="020F0502020204030204" pitchFamily="34" charset="0"/>
                <a:cs typeface="Calibri" panose="020F0502020204030204" pitchFamily="34" charset="0"/>
              </a:endParaRPr>
            </a:p>
          </p:txBody>
        </p:sp>
      </p:grpSp>
      <p:sp>
        <p:nvSpPr>
          <p:cNvPr id="50" name="Oval 49"/>
          <p:cNvSpPr/>
          <p:nvPr/>
        </p:nvSpPr>
        <p:spPr>
          <a:xfrm>
            <a:off x="5215222" y="5202921"/>
            <a:ext cx="619328" cy="660517"/>
          </a:xfrm>
          <a:prstGeom prst="ellipse">
            <a:avLst/>
          </a:prstGeom>
          <a:solidFill>
            <a:schemeClr val="accent6">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5</a:t>
            </a:r>
          </a:p>
        </p:txBody>
      </p:sp>
      <p:grpSp>
        <p:nvGrpSpPr>
          <p:cNvPr id="51" name="Group 50"/>
          <p:cNvGrpSpPr/>
          <p:nvPr/>
        </p:nvGrpSpPr>
        <p:grpSpPr>
          <a:xfrm>
            <a:off x="3306985" y="1938955"/>
            <a:ext cx="4905895" cy="923330"/>
            <a:chOff x="3223724" y="1678978"/>
            <a:chExt cx="5617222" cy="991282"/>
          </a:xfrm>
        </p:grpSpPr>
        <p:sp>
          <p:nvSpPr>
            <p:cNvPr id="52" name="Oval 51"/>
            <p:cNvSpPr/>
            <p:nvPr/>
          </p:nvSpPr>
          <p:spPr>
            <a:xfrm>
              <a:off x="3223724" y="1898779"/>
              <a:ext cx="709127" cy="709127"/>
            </a:xfrm>
            <a:prstGeom prst="ellipse">
              <a:avLst/>
            </a:prstGeom>
            <a:solidFill>
              <a:schemeClr val="accent3">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1</a:t>
              </a:r>
            </a:p>
          </p:txBody>
        </p:sp>
        <p:sp>
          <p:nvSpPr>
            <p:cNvPr id="53" name="TextBox 52"/>
            <p:cNvSpPr txBox="1"/>
            <p:nvPr/>
          </p:nvSpPr>
          <p:spPr>
            <a:xfrm>
              <a:off x="4340813" y="1678978"/>
              <a:ext cx="4500133" cy="991282"/>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rPr>
                <a:t>Diversifying the economy and providing strong support for value-added manufacturing</a:t>
              </a:r>
            </a:p>
          </p:txBody>
        </p:sp>
      </p:grpSp>
      <p:grpSp>
        <p:nvGrpSpPr>
          <p:cNvPr id="54" name="Group 53"/>
          <p:cNvGrpSpPr/>
          <p:nvPr/>
        </p:nvGrpSpPr>
        <p:grpSpPr>
          <a:xfrm>
            <a:off x="229293" y="2955541"/>
            <a:ext cx="3741140" cy="1200329"/>
            <a:chOff x="185860" y="2770379"/>
            <a:chExt cx="3832780" cy="1288666"/>
          </a:xfrm>
        </p:grpSpPr>
        <p:sp>
          <p:nvSpPr>
            <p:cNvPr id="55" name="Oval 54"/>
            <p:cNvSpPr/>
            <p:nvPr/>
          </p:nvSpPr>
          <p:spPr>
            <a:xfrm>
              <a:off x="3309513" y="3002901"/>
              <a:ext cx="709127" cy="709127"/>
            </a:xfrm>
            <a:prstGeom prst="ellipse">
              <a:avLst/>
            </a:prstGeom>
            <a:solidFill>
              <a:schemeClr val="tx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2</a:t>
              </a:r>
            </a:p>
          </p:txBody>
        </p:sp>
        <p:sp>
          <p:nvSpPr>
            <p:cNvPr id="56" name="TextBox 55"/>
            <p:cNvSpPr txBox="1"/>
            <p:nvPr/>
          </p:nvSpPr>
          <p:spPr>
            <a:xfrm>
              <a:off x="185860" y="2770379"/>
              <a:ext cx="3041646" cy="1288666"/>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rPr>
                <a:t>Developmental model focused on radical economic transformation and social inclusion </a:t>
              </a:r>
            </a:p>
          </p:txBody>
        </p:sp>
      </p:grpSp>
      <p:grpSp>
        <p:nvGrpSpPr>
          <p:cNvPr id="57" name="Group 56"/>
          <p:cNvGrpSpPr/>
          <p:nvPr/>
        </p:nvGrpSpPr>
        <p:grpSpPr>
          <a:xfrm>
            <a:off x="1610048" y="4170709"/>
            <a:ext cx="3297921" cy="923330"/>
            <a:chOff x="1983225" y="4074976"/>
            <a:chExt cx="3182405" cy="991282"/>
          </a:xfrm>
        </p:grpSpPr>
        <p:sp>
          <p:nvSpPr>
            <p:cNvPr id="58" name="Oval 57"/>
            <p:cNvSpPr/>
            <p:nvPr/>
          </p:nvSpPr>
          <p:spPr>
            <a:xfrm>
              <a:off x="4541784" y="4096472"/>
              <a:ext cx="623846" cy="709127"/>
            </a:xfrm>
            <a:prstGeom prst="ellipse">
              <a:avLst/>
            </a:prstGeom>
            <a:solidFill>
              <a:schemeClr val="accent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4</a:t>
              </a:r>
            </a:p>
          </p:txBody>
        </p:sp>
        <p:sp>
          <p:nvSpPr>
            <p:cNvPr id="59" name="TextBox 58"/>
            <p:cNvSpPr txBox="1"/>
            <p:nvPr/>
          </p:nvSpPr>
          <p:spPr>
            <a:xfrm>
              <a:off x="1983225" y="4074976"/>
              <a:ext cx="2542590" cy="991282"/>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rPr>
                <a:t>Emphasis on R&amp;D and movement towards a knowledge economy</a:t>
              </a:r>
            </a:p>
          </p:txBody>
        </p:sp>
      </p:grpSp>
      <p:sp>
        <p:nvSpPr>
          <p:cNvPr id="60" name="Rectangle 59"/>
          <p:cNvSpPr/>
          <p:nvPr/>
        </p:nvSpPr>
        <p:spPr>
          <a:xfrm>
            <a:off x="6247746" y="4500424"/>
            <a:ext cx="2896254" cy="1754326"/>
          </a:xfrm>
          <a:prstGeom prst="rect">
            <a:avLst/>
          </a:prstGeom>
        </p:spPr>
        <p:txBody>
          <a:bodyPr wrap="square">
            <a:spAutoFit/>
          </a:bodyPr>
          <a:lstStyle/>
          <a:p>
            <a:r>
              <a:rPr lang="en-GB" dirty="0">
                <a:latin typeface="Calibri" panose="020F0502020204030204" pitchFamily="34" charset="0"/>
                <a:ea typeface="Calibri" panose="020F0502020204030204" pitchFamily="34" charset="0"/>
                <a:cs typeface="Calibri" panose="020F0502020204030204" pitchFamily="34" charset="0"/>
              </a:rPr>
              <a:t>Working with the private sector to prepare for and adapt to the challenges in digitised production and logistics associated with the “4th Industrial Revolution” </a:t>
            </a:r>
            <a:endParaRPr lang="en-GB"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xmlns="" val="1509231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nodeType="clickEffect">
                                  <p:stCondLst>
                                    <p:cond delay="0"/>
                                  </p:stCondLst>
                                  <p:childTnLst>
                                    <p:set>
                                      <p:cBhvr>
                                        <p:cTn id="20" dur="1" fill="hold">
                                          <p:stCondLst>
                                            <p:cond delay="0"/>
                                          </p:stCondLst>
                                        </p:cTn>
                                        <p:tgtEl>
                                          <p:spTgt spid="51"/>
                                        </p:tgtEl>
                                        <p:attrNameLst>
                                          <p:attrName>style.visibility</p:attrName>
                                        </p:attrNameLst>
                                      </p:cBhvr>
                                      <p:to>
                                        <p:strVal val="visible"/>
                                      </p:to>
                                    </p:set>
                                    <p:anim calcmode="lin" valueType="num">
                                      <p:cBhvr additive="base">
                                        <p:cTn id="21" dur="500" fill="hold"/>
                                        <p:tgtEl>
                                          <p:spTgt spid="51"/>
                                        </p:tgtEl>
                                        <p:attrNameLst>
                                          <p:attrName>ppt_x</p:attrName>
                                        </p:attrNameLst>
                                      </p:cBhvr>
                                      <p:tavLst>
                                        <p:tav tm="0">
                                          <p:val>
                                            <p:strVal val="1+#ppt_w/2"/>
                                          </p:val>
                                        </p:tav>
                                        <p:tav tm="100000">
                                          <p:val>
                                            <p:strVal val="#ppt_x"/>
                                          </p:val>
                                        </p:tav>
                                      </p:tavLst>
                                    </p:anim>
                                    <p:anim calcmode="lin" valueType="num">
                                      <p:cBhvr additive="base">
                                        <p:cTn id="22" dur="500" fill="hold"/>
                                        <p:tgtEl>
                                          <p:spTgt spid="51"/>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54"/>
                                        </p:tgtEl>
                                        <p:attrNameLst>
                                          <p:attrName>style.visibility</p:attrName>
                                        </p:attrNameLst>
                                      </p:cBhvr>
                                      <p:to>
                                        <p:strVal val="visible"/>
                                      </p:to>
                                    </p:set>
                                    <p:anim calcmode="lin" valueType="num">
                                      <p:cBhvr additive="base">
                                        <p:cTn id="27" dur="500" fill="hold"/>
                                        <p:tgtEl>
                                          <p:spTgt spid="54"/>
                                        </p:tgtEl>
                                        <p:attrNameLst>
                                          <p:attrName>ppt_x</p:attrName>
                                        </p:attrNameLst>
                                      </p:cBhvr>
                                      <p:tavLst>
                                        <p:tav tm="0">
                                          <p:val>
                                            <p:strVal val="0-#ppt_w/2"/>
                                          </p:val>
                                        </p:tav>
                                        <p:tav tm="100000">
                                          <p:val>
                                            <p:strVal val="#ppt_x"/>
                                          </p:val>
                                        </p:tav>
                                      </p:tavLst>
                                    </p:anim>
                                    <p:anim calcmode="lin" valueType="num">
                                      <p:cBhvr additive="base">
                                        <p:cTn id="28" dur="500" fill="hold"/>
                                        <p:tgtEl>
                                          <p:spTgt spid="54"/>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2" fill="hold" nodeType="clickEffect">
                                  <p:stCondLst>
                                    <p:cond delay="0"/>
                                  </p:stCondLst>
                                  <p:childTnLst>
                                    <p:set>
                                      <p:cBhvr>
                                        <p:cTn id="32" dur="1" fill="hold">
                                          <p:stCondLst>
                                            <p:cond delay="0"/>
                                          </p:stCondLst>
                                        </p:cTn>
                                        <p:tgtEl>
                                          <p:spTgt spid="47"/>
                                        </p:tgtEl>
                                        <p:attrNameLst>
                                          <p:attrName>style.visibility</p:attrName>
                                        </p:attrNameLst>
                                      </p:cBhvr>
                                      <p:to>
                                        <p:strVal val="visible"/>
                                      </p:to>
                                    </p:set>
                                    <p:anim calcmode="lin" valueType="num">
                                      <p:cBhvr additive="base">
                                        <p:cTn id="33" dur="500" fill="hold"/>
                                        <p:tgtEl>
                                          <p:spTgt spid="47"/>
                                        </p:tgtEl>
                                        <p:attrNameLst>
                                          <p:attrName>ppt_x</p:attrName>
                                        </p:attrNameLst>
                                      </p:cBhvr>
                                      <p:tavLst>
                                        <p:tav tm="0">
                                          <p:val>
                                            <p:strVal val="1+#ppt_w/2"/>
                                          </p:val>
                                        </p:tav>
                                        <p:tav tm="100000">
                                          <p:val>
                                            <p:strVal val="#ppt_x"/>
                                          </p:val>
                                        </p:tav>
                                      </p:tavLst>
                                    </p:anim>
                                    <p:anim calcmode="lin" valueType="num">
                                      <p:cBhvr additive="base">
                                        <p:cTn id="34" dur="500" fill="hold"/>
                                        <p:tgtEl>
                                          <p:spTgt spid="47"/>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8" fill="hold" nodeType="clickEffect">
                                  <p:stCondLst>
                                    <p:cond delay="0"/>
                                  </p:stCondLst>
                                  <p:childTnLst>
                                    <p:set>
                                      <p:cBhvr>
                                        <p:cTn id="38" dur="1" fill="hold">
                                          <p:stCondLst>
                                            <p:cond delay="0"/>
                                          </p:stCondLst>
                                        </p:cTn>
                                        <p:tgtEl>
                                          <p:spTgt spid="57"/>
                                        </p:tgtEl>
                                        <p:attrNameLst>
                                          <p:attrName>style.visibility</p:attrName>
                                        </p:attrNameLst>
                                      </p:cBhvr>
                                      <p:to>
                                        <p:strVal val="visible"/>
                                      </p:to>
                                    </p:set>
                                    <p:anim calcmode="lin" valueType="num">
                                      <p:cBhvr additive="base">
                                        <p:cTn id="39" dur="500" fill="hold"/>
                                        <p:tgtEl>
                                          <p:spTgt spid="57"/>
                                        </p:tgtEl>
                                        <p:attrNameLst>
                                          <p:attrName>ppt_x</p:attrName>
                                        </p:attrNameLst>
                                      </p:cBhvr>
                                      <p:tavLst>
                                        <p:tav tm="0">
                                          <p:val>
                                            <p:strVal val="0-#ppt_w/2"/>
                                          </p:val>
                                        </p:tav>
                                        <p:tav tm="100000">
                                          <p:val>
                                            <p:strVal val="#ppt_x"/>
                                          </p:val>
                                        </p:tav>
                                      </p:tavLst>
                                    </p:anim>
                                    <p:anim calcmode="lin" valueType="num">
                                      <p:cBhvr additive="base">
                                        <p:cTn id="40" dur="500" fill="hold"/>
                                        <p:tgtEl>
                                          <p:spTgt spid="57"/>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2" fill="hold" grpId="0" nodeType="clickEffect">
                                  <p:stCondLst>
                                    <p:cond delay="0"/>
                                  </p:stCondLst>
                                  <p:childTnLst>
                                    <p:set>
                                      <p:cBhvr>
                                        <p:cTn id="44" dur="1" fill="hold">
                                          <p:stCondLst>
                                            <p:cond delay="0"/>
                                          </p:stCondLst>
                                        </p:cTn>
                                        <p:tgtEl>
                                          <p:spTgt spid="60"/>
                                        </p:tgtEl>
                                        <p:attrNameLst>
                                          <p:attrName>style.visibility</p:attrName>
                                        </p:attrNameLst>
                                      </p:cBhvr>
                                      <p:to>
                                        <p:strVal val="visible"/>
                                      </p:to>
                                    </p:set>
                                    <p:anim calcmode="lin" valueType="num">
                                      <p:cBhvr additive="base">
                                        <p:cTn id="45" dur="500" fill="hold"/>
                                        <p:tgtEl>
                                          <p:spTgt spid="60"/>
                                        </p:tgtEl>
                                        <p:attrNameLst>
                                          <p:attrName>ppt_x</p:attrName>
                                        </p:attrNameLst>
                                      </p:cBhvr>
                                      <p:tavLst>
                                        <p:tav tm="0">
                                          <p:val>
                                            <p:strVal val="1+#ppt_w/2"/>
                                          </p:val>
                                        </p:tav>
                                        <p:tav tm="100000">
                                          <p:val>
                                            <p:strVal val="#ppt_x"/>
                                          </p:val>
                                        </p:tav>
                                      </p:tavLst>
                                    </p:anim>
                                    <p:anim calcmode="lin" valueType="num">
                                      <p:cBhvr additive="base">
                                        <p:cTn id="46" dur="500" fill="hold"/>
                                        <p:tgtEl>
                                          <p:spTgt spid="60"/>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additive="base">
                                        <p:cTn id="49" dur="500" fill="hold"/>
                                        <p:tgtEl>
                                          <p:spTgt spid="50"/>
                                        </p:tgtEl>
                                        <p:attrNameLst>
                                          <p:attrName>ppt_x</p:attrName>
                                        </p:attrNameLst>
                                      </p:cBhvr>
                                      <p:tavLst>
                                        <p:tav tm="0">
                                          <p:val>
                                            <p:strVal val="1+#ppt_w/2"/>
                                          </p:val>
                                        </p:tav>
                                        <p:tav tm="100000">
                                          <p:val>
                                            <p:strVal val="#ppt_x"/>
                                          </p:val>
                                        </p:tav>
                                      </p:tavLst>
                                    </p:anim>
                                    <p:anim calcmode="lin" valueType="num">
                                      <p:cBhvr additive="base">
                                        <p:cTn id="50" dur="500" fill="hold"/>
                                        <p:tgtEl>
                                          <p:spTgt spid="5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2" grpId="0" animBg="1"/>
      <p:bldP spid="43" grpId="0" animBg="1"/>
      <p:bldP spid="44" grpId="0" animBg="1"/>
      <p:bldP spid="45" grpId="0" animBg="1"/>
      <p:bldP spid="46" grpId="0" animBg="1"/>
      <p:bldP spid="50" grpId="0" animBg="1"/>
      <p:bldP spid="60"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clrChange>
              <a:clrFrom>
                <a:srgbClr val="FFFFFF"/>
              </a:clrFrom>
              <a:clrTo>
                <a:srgbClr val="FFFFFF">
                  <a:alpha val="0"/>
                </a:srgbClr>
              </a:clrTo>
            </a:clrChange>
          </a:blip>
          <a:stretch>
            <a:fillRect/>
          </a:stretch>
        </p:blipFill>
        <p:spPr>
          <a:xfrm>
            <a:off x="8543636" y="0"/>
            <a:ext cx="648379" cy="6858000"/>
          </a:xfrm>
          <a:prstGeom prst="rect">
            <a:avLst/>
          </a:prstGeom>
        </p:spPr>
      </p:pic>
      <p:sp>
        <p:nvSpPr>
          <p:cNvPr id="2" name="Slide Number Placeholder 1"/>
          <p:cNvSpPr>
            <a:spLocks noGrp="1"/>
          </p:cNvSpPr>
          <p:nvPr>
            <p:ph type="sldNum" sz="quarter" idx="12"/>
          </p:nvPr>
        </p:nvSpPr>
        <p:spPr/>
        <p:txBody>
          <a:bodyPr/>
          <a:lstStyle/>
          <a:p>
            <a:fld id="{6D22F896-40B5-4ADD-8801-0D06FADFA095}" type="slidenum">
              <a:rPr lang="en-US" smtClean="0"/>
              <a:pPr/>
              <a:t>60</a:t>
            </a:fld>
            <a:endParaRPr lang="en-US" dirty="0"/>
          </a:p>
        </p:txBody>
      </p:sp>
      <p:sp>
        <p:nvSpPr>
          <p:cNvPr id="12" name="Rectangle 3"/>
          <p:cNvSpPr txBox="1">
            <a:spLocks noChangeArrowheads="1"/>
          </p:cNvSpPr>
          <p:nvPr/>
        </p:nvSpPr>
        <p:spPr bwMode="auto">
          <a:xfrm>
            <a:off x="1132206" y="3462714"/>
            <a:ext cx="6408712" cy="16561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ctr">
              <a:spcBef>
                <a:spcPts val="0"/>
              </a:spcBef>
              <a:buFont typeface="Arial" panose="020B0604020202020204" pitchFamily="34" charset="0"/>
              <a:buNone/>
            </a:pPr>
            <a:r>
              <a:rPr lang="en-US" altLang="en-US" sz="6000" b="1" dirty="0">
                <a:latin typeface="Bradley Hand ITC" panose="03070402050302030203" pitchFamily="66" charset="0"/>
              </a:rPr>
              <a:t>Thank you</a:t>
            </a:r>
          </a:p>
        </p:txBody>
      </p:sp>
      <p:pic>
        <p:nvPicPr>
          <p:cNvPr id="13" name="Picture 12"/>
          <p:cNvPicPr>
            <a:picLocks noChangeAspect="1"/>
          </p:cNvPicPr>
          <p:nvPr/>
        </p:nvPicPr>
        <p:blipFill>
          <a:blip r:embed="rId3"/>
          <a:stretch>
            <a:fillRect/>
          </a:stretch>
        </p:blipFill>
        <p:spPr>
          <a:xfrm>
            <a:off x="-7017" y="618836"/>
            <a:ext cx="7857926" cy="951346"/>
          </a:xfrm>
          <a:prstGeom prst="rect">
            <a:avLst/>
          </a:prstGeom>
        </p:spPr>
      </p:pic>
    </p:spTree>
    <p:extLst>
      <p:ext uri="{BB962C8B-B14F-4D97-AF65-F5344CB8AC3E}">
        <p14:creationId xmlns:p14="http://schemas.microsoft.com/office/powerpoint/2010/main" xmlns="" val="2217233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80">
                                          <p:stCondLst>
                                            <p:cond delay="0"/>
                                          </p:stCondLst>
                                        </p:cTn>
                                        <p:tgtEl>
                                          <p:spTgt spid="13"/>
                                        </p:tgtEl>
                                      </p:cBhvr>
                                    </p:animEffect>
                                    <p:anim calcmode="lin" valueType="num">
                                      <p:cBhvr>
                                        <p:cTn id="8"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3" dur="26">
                                          <p:stCondLst>
                                            <p:cond delay="650"/>
                                          </p:stCondLst>
                                        </p:cTn>
                                        <p:tgtEl>
                                          <p:spTgt spid="13"/>
                                        </p:tgtEl>
                                      </p:cBhvr>
                                      <p:to x="100000" y="60000"/>
                                    </p:animScale>
                                    <p:animScale>
                                      <p:cBhvr>
                                        <p:cTn id="14" dur="166" decel="50000">
                                          <p:stCondLst>
                                            <p:cond delay="676"/>
                                          </p:stCondLst>
                                        </p:cTn>
                                        <p:tgtEl>
                                          <p:spTgt spid="13"/>
                                        </p:tgtEl>
                                      </p:cBhvr>
                                      <p:to x="100000" y="100000"/>
                                    </p:animScale>
                                    <p:animScale>
                                      <p:cBhvr>
                                        <p:cTn id="15" dur="26">
                                          <p:stCondLst>
                                            <p:cond delay="1312"/>
                                          </p:stCondLst>
                                        </p:cTn>
                                        <p:tgtEl>
                                          <p:spTgt spid="13"/>
                                        </p:tgtEl>
                                      </p:cBhvr>
                                      <p:to x="100000" y="80000"/>
                                    </p:animScale>
                                    <p:animScale>
                                      <p:cBhvr>
                                        <p:cTn id="16" dur="166" decel="50000">
                                          <p:stCondLst>
                                            <p:cond delay="1338"/>
                                          </p:stCondLst>
                                        </p:cTn>
                                        <p:tgtEl>
                                          <p:spTgt spid="13"/>
                                        </p:tgtEl>
                                      </p:cBhvr>
                                      <p:to x="100000" y="100000"/>
                                    </p:animScale>
                                    <p:animScale>
                                      <p:cBhvr>
                                        <p:cTn id="17" dur="26">
                                          <p:stCondLst>
                                            <p:cond delay="1642"/>
                                          </p:stCondLst>
                                        </p:cTn>
                                        <p:tgtEl>
                                          <p:spTgt spid="13"/>
                                        </p:tgtEl>
                                      </p:cBhvr>
                                      <p:to x="100000" y="90000"/>
                                    </p:animScale>
                                    <p:animScale>
                                      <p:cBhvr>
                                        <p:cTn id="18" dur="166" decel="50000">
                                          <p:stCondLst>
                                            <p:cond delay="1668"/>
                                          </p:stCondLst>
                                        </p:cTn>
                                        <p:tgtEl>
                                          <p:spTgt spid="13"/>
                                        </p:tgtEl>
                                      </p:cBhvr>
                                      <p:to x="100000" y="100000"/>
                                    </p:animScale>
                                    <p:animScale>
                                      <p:cBhvr>
                                        <p:cTn id="19" dur="26">
                                          <p:stCondLst>
                                            <p:cond delay="1808"/>
                                          </p:stCondLst>
                                        </p:cTn>
                                        <p:tgtEl>
                                          <p:spTgt spid="13"/>
                                        </p:tgtEl>
                                      </p:cBhvr>
                                      <p:to x="100000" y="95000"/>
                                    </p:animScale>
                                    <p:animScale>
                                      <p:cBhvr>
                                        <p:cTn id="20" dur="166" decel="50000">
                                          <p:stCondLst>
                                            <p:cond delay="1834"/>
                                          </p:stCondLst>
                                        </p:cTn>
                                        <p:tgtEl>
                                          <p:spTgt spid="13"/>
                                        </p:tgtEl>
                                      </p:cBhvr>
                                      <p:to x="100000" y="100000"/>
                                    </p:animScale>
                                  </p:childTnLst>
                                </p:cTn>
                              </p:par>
                              <p:par>
                                <p:cTn id="21" presetID="3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1000" fill="hold"/>
                                        <p:tgtEl>
                                          <p:spTgt spid="12"/>
                                        </p:tgtEl>
                                        <p:attrNameLst>
                                          <p:attrName>ppt_w</p:attrName>
                                        </p:attrNameLst>
                                      </p:cBhvr>
                                      <p:tavLst>
                                        <p:tav tm="0">
                                          <p:val>
                                            <p:fltVal val="0"/>
                                          </p:val>
                                        </p:tav>
                                        <p:tav tm="100000">
                                          <p:val>
                                            <p:strVal val="#ppt_w"/>
                                          </p:val>
                                        </p:tav>
                                      </p:tavLst>
                                    </p:anim>
                                    <p:anim calcmode="lin" valueType="num">
                                      <p:cBhvr>
                                        <p:cTn id="24" dur="1000" fill="hold"/>
                                        <p:tgtEl>
                                          <p:spTgt spid="12"/>
                                        </p:tgtEl>
                                        <p:attrNameLst>
                                          <p:attrName>ppt_h</p:attrName>
                                        </p:attrNameLst>
                                      </p:cBhvr>
                                      <p:tavLst>
                                        <p:tav tm="0">
                                          <p:val>
                                            <p:fltVal val="0"/>
                                          </p:val>
                                        </p:tav>
                                        <p:tav tm="100000">
                                          <p:val>
                                            <p:strVal val="#ppt_h"/>
                                          </p:val>
                                        </p:tav>
                                      </p:tavLst>
                                    </p:anim>
                                    <p:anim calcmode="lin" valueType="num">
                                      <p:cBhvr>
                                        <p:cTn id="25" dur="1000" fill="hold"/>
                                        <p:tgtEl>
                                          <p:spTgt spid="12"/>
                                        </p:tgtEl>
                                        <p:attrNameLst>
                                          <p:attrName>style.rotation</p:attrName>
                                        </p:attrNameLst>
                                      </p:cBhvr>
                                      <p:tavLst>
                                        <p:tav tm="0">
                                          <p:val>
                                            <p:fltVal val="90"/>
                                          </p:val>
                                        </p:tav>
                                        <p:tav tm="100000">
                                          <p:val>
                                            <p:fltVal val="0"/>
                                          </p:val>
                                        </p:tav>
                                      </p:tavLst>
                                    </p:anim>
                                    <p:animEffect transition="in" filter="fade">
                                      <p:cBhvr>
                                        <p:cTn id="26"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1">
            <a:extLst/>
          </p:cNvPr>
          <p:cNvSpPr>
            <a:spLocks noGrp="1"/>
          </p:cNvSpPr>
          <p:nvPr>
            <p:ph type="title"/>
          </p:nvPr>
        </p:nvSpPr>
        <p:spPr>
          <a:xfrm>
            <a:off x="560116" y="559646"/>
            <a:ext cx="4686139" cy="1080938"/>
          </a:xfrm>
        </p:spPr>
        <p:txBody>
          <a:bodyPr>
            <a:normAutofit/>
          </a:bodyPr>
          <a:lstStyle/>
          <a:p>
            <a:pPr>
              <a:lnSpc>
                <a:spcPct val="120000"/>
              </a:lnSpc>
            </a:pPr>
            <a:r>
              <a:rPr lang="en-US" sz="2600" dirty="0">
                <a:latin typeface="Calibri" panose="020F0502020204030204" pitchFamily="34" charset="0"/>
              </a:rPr>
              <a:t>IPAP transversal focus areas 2017</a:t>
            </a:r>
          </a:p>
        </p:txBody>
      </p:sp>
      <p:sp>
        <p:nvSpPr>
          <p:cNvPr id="3" name="Slide Number Placeholder 2"/>
          <p:cNvSpPr>
            <a:spLocks noGrp="1"/>
          </p:cNvSpPr>
          <p:nvPr>
            <p:ph type="sldNum" sz="quarter" idx="12"/>
          </p:nvPr>
        </p:nvSpPr>
        <p:spPr/>
        <p:txBody>
          <a:bodyPr/>
          <a:lstStyle/>
          <a:p>
            <a:fld id="{6D22F896-40B5-4ADD-8801-0D06FADFA095}" type="slidenum">
              <a:rPr lang="en-US" b="1" smtClean="0"/>
              <a:pPr/>
              <a:t>7</a:t>
            </a:fld>
            <a:endParaRPr lang="en-US" b="1" dirty="0"/>
          </a:p>
        </p:txBody>
      </p:sp>
      <p:pic>
        <p:nvPicPr>
          <p:cNvPr id="9" name="Picture 8" descr="A picture containing indoor&#10;&#10;Description generated with high confidence"/>
          <p:cNvPicPr>
            <a:picLocks noChangeAspect="1"/>
          </p:cNvPicPr>
          <p:nvPr/>
        </p:nvPicPr>
        <p:blipFill>
          <a:blip r:embed="rId2"/>
          <a:stretch>
            <a:fillRect/>
          </a:stretch>
        </p:blipFill>
        <p:spPr>
          <a:xfrm>
            <a:off x="6086766" y="706214"/>
            <a:ext cx="2447636" cy="790077"/>
          </a:xfrm>
          <a:prstGeom prst="rect">
            <a:avLst/>
          </a:prstGeom>
        </p:spPr>
      </p:pic>
      <p:pic>
        <p:nvPicPr>
          <p:cNvPr id="27" name="Picture 26"/>
          <p:cNvPicPr>
            <a:picLocks noChangeAspect="1"/>
          </p:cNvPicPr>
          <p:nvPr/>
        </p:nvPicPr>
        <p:blipFill>
          <a:blip r:embed="rId3"/>
          <a:stretch>
            <a:fillRect/>
          </a:stretch>
        </p:blipFill>
        <p:spPr>
          <a:xfrm>
            <a:off x="0" y="1676780"/>
            <a:ext cx="9144000" cy="4788675"/>
          </a:xfrm>
          <a:prstGeom prst="rect">
            <a:avLst/>
          </a:prstGeom>
          <a:effectLst/>
        </p:spPr>
      </p:pic>
    </p:spTree>
    <p:extLst>
      <p:ext uri="{BB962C8B-B14F-4D97-AF65-F5344CB8AC3E}">
        <p14:creationId xmlns:p14="http://schemas.microsoft.com/office/powerpoint/2010/main" xmlns="" val="8837448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p:cNvPr>
          <p:cNvSpPr>
            <a:spLocks noGrp="1"/>
          </p:cNvSpPr>
          <p:nvPr>
            <p:ph type="title"/>
          </p:nvPr>
        </p:nvSpPr>
        <p:spPr>
          <a:xfrm>
            <a:off x="692727" y="541174"/>
            <a:ext cx="8174182" cy="1080938"/>
          </a:xfrm>
        </p:spPr>
        <p:txBody>
          <a:bodyPr>
            <a:normAutofit/>
          </a:bodyPr>
          <a:lstStyle/>
          <a:p>
            <a:pPr>
              <a:lnSpc>
                <a:spcPct val="120000"/>
              </a:lnSpc>
            </a:pPr>
            <a:r>
              <a:rPr lang="en-US" sz="2600" dirty="0">
                <a:latin typeface="Calibri" panose="020F0502020204030204" pitchFamily="34" charset="0"/>
              </a:rPr>
              <a:t>IPAP sectoral focus areas 1</a:t>
            </a:r>
          </a:p>
        </p:txBody>
      </p:sp>
      <p:sp>
        <p:nvSpPr>
          <p:cNvPr id="2" name="Slide Number Placeholder 1"/>
          <p:cNvSpPr>
            <a:spLocks noGrp="1"/>
          </p:cNvSpPr>
          <p:nvPr>
            <p:ph type="sldNum" sz="quarter" idx="12"/>
          </p:nvPr>
        </p:nvSpPr>
        <p:spPr/>
        <p:txBody>
          <a:bodyPr/>
          <a:lstStyle/>
          <a:p>
            <a:fld id="{6D22F896-40B5-4ADD-8801-0D06FADFA095}" type="slidenum">
              <a:rPr lang="en-US" smtClean="0"/>
              <a:pPr/>
              <a:t>8</a:t>
            </a:fld>
            <a:endParaRPr lang="en-US" dirty="0"/>
          </a:p>
        </p:txBody>
      </p:sp>
      <p:pic>
        <p:nvPicPr>
          <p:cNvPr id="9" name="Picture 8" descr="A picture containing indoor&#10;&#10;Description generated with high confidence"/>
          <p:cNvPicPr>
            <a:picLocks noChangeAspect="1"/>
          </p:cNvPicPr>
          <p:nvPr/>
        </p:nvPicPr>
        <p:blipFill>
          <a:blip r:embed="rId2"/>
          <a:stretch>
            <a:fillRect/>
          </a:stretch>
        </p:blipFill>
        <p:spPr>
          <a:xfrm>
            <a:off x="5754258" y="715450"/>
            <a:ext cx="2780147" cy="799314"/>
          </a:xfrm>
          <a:prstGeom prst="rect">
            <a:avLst/>
          </a:prstGeom>
        </p:spPr>
      </p:pic>
      <p:pic>
        <p:nvPicPr>
          <p:cNvPr id="8" name="Picture 7"/>
          <p:cNvPicPr>
            <a:picLocks noChangeAspect="1"/>
          </p:cNvPicPr>
          <p:nvPr/>
        </p:nvPicPr>
        <p:blipFill>
          <a:blip r:embed="rId3"/>
          <a:stretch>
            <a:fillRect/>
          </a:stretch>
        </p:blipFill>
        <p:spPr>
          <a:xfrm>
            <a:off x="0" y="1884218"/>
            <a:ext cx="9144000" cy="4553527"/>
          </a:xfrm>
          <a:prstGeom prst="rect">
            <a:avLst/>
          </a:prstGeom>
        </p:spPr>
      </p:pic>
    </p:spTree>
    <p:extLst>
      <p:ext uri="{BB962C8B-B14F-4D97-AF65-F5344CB8AC3E}">
        <p14:creationId xmlns:p14="http://schemas.microsoft.com/office/powerpoint/2010/main" xmlns="" val="21719193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p:cNvPr>
          <p:cNvSpPr>
            <a:spLocks noGrp="1"/>
          </p:cNvSpPr>
          <p:nvPr>
            <p:ph type="title"/>
          </p:nvPr>
        </p:nvSpPr>
        <p:spPr>
          <a:xfrm>
            <a:off x="600364" y="522702"/>
            <a:ext cx="8368145" cy="1080938"/>
          </a:xfrm>
        </p:spPr>
        <p:txBody>
          <a:bodyPr>
            <a:normAutofit/>
          </a:bodyPr>
          <a:lstStyle/>
          <a:p>
            <a:pPr>
              <a:lnSpc>
                <a:spcPct val="120000"/>
              </a:lnSpc>
            </a:pPr>
            <a:r>
              <a:rPr lang="en-US" sz="2600" dirty="0">
                <a:latin typeface="Calibri" panose="020F0502020204030204" pitchFamily="34" charset="0"/>
              </a:rPr>
              <a:t>IPAP sectoral focus areas 2</a:t>
            </a:r>
          </a:p>
        </p:txBody>
      </p:sp>
      <p:sp>
        <p:nvSpPr>
          <p:cNvPr id="2" name="Slide Number Placeholder 1"/>
          <p:cNvSpPr>
            <a:spLocks noGrp="1"/>
          </p:cNvSpPr>
          <p:nvPr>
            <p:ph type="sldNum" sz="quarter" idx="12"/>
          </p:nvPr>
        </p:nvSpPr>
        <p:spPr/>
        <p:txBody>
          <a:bodyPr/>
          <a:lstStyle/>
          <a:p>
            <a:fld id="{6D22F896-40B5-4ADD-8801-0D06FADFA095}" type="slidenum">
              <a:rPr lang="en-US" smtClean="0"/>
              <a:pPr/>
              <a:t>9</a:t>
            </a:fld>
            <a:endParaRPr lang="en-US" dirty="0"/>
          </a:p>
        </p:txBody>
      </p:sp>
      <p:pic>
        <p:nvPicPr>
          <p:cNvPr id="9" name="Picture 8" descr="A picture containing indoor&#10;&#10;Description generated with high confidence"/>
          <p:cNvPicPr>
            <a:picLocks noChangeAspect="1"/>
          </p:cNvPicPr>
          <p:nvPr/>
        </p:nvPicPr>
        <p:blipFill>
          <a:blip r:embed="rId2"/>
          <a:stretch>
            <a:fillRect/>
          </a:stretch>
        </p:blipFill>
        <p:spPr>
          <a:xfrm>
            <a:off x="5745595" y="698243"/>
            <a:ext cx="2780147" cy="807284"/>
          </a:xfrm>
          <a:prstGeom prst="rect">
            <a:avLst/>
          </a:prstGeom>
        </p:spPr>
      </p:pic>
      <p:pic>
        <p:nvPicPr>
          <p:cNvPr id="4" name="Picture 3" descr="A picture containing screenshot&#10;&#10;Description generated with very high confidence"/>
          <p:cNvPicPr>
            <a:picLocks noChangeAspect="1"/>
          </p:cNvPicPr>
          <p:nvPr/>
        </p:nvPicPr>
        <p:blipFill>
          <a:blip r:embed="rId3"/>
          <a:stretch>
            <a:fillRect/>
          </a:stretch>
        </p:blipFill>
        <p:spPr>
          <a:xfrm>
            <a:off x="0" y="1838036"/>
            <a:ext cx="9144000" cy="4608946"/>
          </a:xfrm>
          <a:prstGeom prst="rect">
            <a:avLst/>
          </a:prstGeom>
        </p:spPr>
      </p:pic>
    </p:spTree>
    <p:extLst>
      <p:ext uri="{BB962C8B-B14F-4D97-AF65-F5344CB8AC3E}">
        <p14:creationId xmlns:p14="http://schemas.microsoft.com/office/powerpoint/2010/main" xmlns="" val="6777723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8775</TotalTime>
  <Words>3595</Words>
  <Application>Microsoft Office PowerPoint</Application>
  <PresentationFormat>On-screen Show (4:3)</PresentationFormat>
  <Paragraphs>422</Paragraphs>
  <Slides>60</Slides>
  <Notes>2</Notes>
  <HiddenSlides>0</HiddenSlides>
  <MMClips>0</MMClips>
  <ScaleCrop>false</ScaleCrop>
  <HeadingPairs>
    <vt:vector size="4" baseType="variant">
      <vt:variant>
        <vt:lpstr>Theme</vt:lpstr>
      </vt:variant>
      <vt:variant>
        <vt:i4>1</vt:i4>
      </vt:variant>
      <vt:variant>
        <vt:lpstr>Slide Titles</vt:lpstr>
      </vt:variant>
      <vt:variant>
        <vt:i4>60</vt:i4>
      </vt:variant>
    </vt:vector>
  </HeadingPairs>
  <TitlesOfParts>
    <vt:vector size="61" baseType="lpstr">
      <vt:lpstr>Office Theme</vt:lpstr>
      <vt:lpstr>Industrial Policy Action Plan     2017/18 - 2019/20</vt:lpstr>
      <vt:lpstr>Contents</vt:lpstr>
      <vt:lpstr>Policy Context 1: Situating IPAP</vt:lpstr>
      <vt:lpstr>Policy Context 2: Embedding IPAP</vt:lpstr>
      <vt:lpstr>Policy Context 2: The importance of manufacturing</vt:lpstr>
      <vt:lpstr>IPAP core objectives</vt:lpstr>
      <vt:lpstr>IPAP transversal focus areas 2017</vt:lpstr>
      <vt:lpstr>IPAP sectoral focus areas 1</vt:lpstr>
      <vt:lpstr>IPAP sectoral focus areas 2</vt:lpstr>
      <vt:lpstr>Achievement highlights 2016/17</vt:lpstr>
      <vt:lpstr>Achievement highlights 2016/17</vt:lpstr>
      <vt:lpstr>Achievement highlights 2016/17</vt:lpstr>
      <vt:lpstr>Achievement highlights 2016/17</vt:lpstr>
      <vt:lpstr>Achievement highlights 2016/17</vt:lpstr>
      <vt:lpstr>Achievement highlights 2016/17</vt:lpstr>
      <vt:lpstr>Achievement highlights 2016/17</vt:lpstr>
      <vt:lpstr>Achievement highlights 2016/17</vt:lpstr>
      <vt:lpstr>Achievement highlights 2016/17</vt:lpstr>
      <vt:lpstr>Achievement highlights 2016/17</vt:lpstr>
      <vt:lpstr>Achievement highlights 2016/17</vt:lpstr>
      <vt:lpstr>Achievement highlights 2016/17</vt:lpstr>
      <vt:lpstr>Achievement highlights 2016/17</vt:lpstr>
      <vt:lpstr>Achievement highlights 2016/17</vt:lpstr>
      <vt:lpstr>Achievement highlights 2016/17</vt:lpstr>
      <vt:lpstr>Achievement highlights 2016/17</vt:lpstr>
      <vt:lpstr>Achievement highlights 2016/17</vt:lpstr>
      <vt:lpstr>IPAP key themes for 2017/18</vt:lpstr>
      <vt:lpstr>IPAP key themes for 2017/18</vt:lpstr>
      <vt:lpstr>IPAP key themes for 2017/18</vt:lpstr>
      <vt:lpstr>IPAP key themes for 2017/18</vt:lpstr>
      <vt:lpstr>Challenges 2017-2020</vt:lpstr>
      <vt:lpstr>Key action areas 2017-2020</vt:lpstr>
      <vt:lpstr>The global context</vt:lpstr>
      <vt:lpstr>The global context</vt:lpstr>
      <vt:lpstr>Growth in the world economy 2003-2016</vt:lpstr>
      <vt:lpstr>Growth in global imports and change                                           in imports as a share of world GDP, 2001-2015</vt:lpstr>
      <vt:lpstr>Index of mining commodities in                                                           US dollars, 1990-2012</vt:lpstr>
      <vt:lpstr>Inflows of FDI and net portfolio investment as a share of GDP for middle income countries, 2005-2015</vt:lpstr>
      <vt:lpstr>Global steel production by country, 1980-2014</vt:lpstr>
      <vt:lpstr>The SA domestic context</vt:lpstr>
      <vt:lpstr>The SA domestic context</vt:lpstr>
      <vt:lpstr>SA GDP Growth 1994-2016</vt:lpstr>
      <vt:lpstr>Agriculture: GDP and employment, 1970-2015</vt:lpstr>
      <vt:lpstr>Agriculture: investment and exports, 1970-2015</vt:lpstr>
      <vt:lpstr>Mining: GDP and employment, 1970-2015</vt:lpstr>
      <vt:lpstr>Mining: investment and exports, 1970-2015</vt:lpstr>
      <vt:lpstr>Manufacturing: GDP and employment, 1970-2015</vt:lpstr>
      <vt:lpstr>Manufacturing: investment and exports, 1970-2015</vt:lpstr>
      <vt:lpstr>Value-added in manufacturing and the rest of the economy, 2000-2016</vt:lpstr>
      <vt:lpstr>Sales by manufacturing industry sector, 2001-2016</vt:lpstr>
      <vt:lpstr>Employment in manufacturing and rest of the economy, 2008-2016</vt:lpstr>
      <vt:lpstr>Investment by type of organisation, 2000-2016</vt:lpstr>
      <vt:lpstr>Investment as a percentage           of GDP, 2000-2016</vt:lpstr>
      <vt:lpstr>Public investment as a % of GDP compared to changes in the price of major metals exports, 2001-2015</vt:lpstr>
      <vt:lpstr>Investment in major sectors of the economy, 2000-2016</vt:lpstr>
      <vt:lpstr>Investment in manufacturing compared to private and public investment, 2000-2016</vt:lpstr>
      <vt:lpstr>SA’s trade balance according to broad sector (R bn) 1992-2016</vt:lpstr>
      <vt:lpstr>SA’s trade balance with the rest of Africa (Rand bn) 2011-2016</vt:lpstr>
      <vt:lpstr>SA’s top export destinations in Africa (R bn) 2011 v. 2016</vt:lpstr>
      <vt:lpstr>Slide 60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Industrial Policy Action Plan 2017/18 - 2019/20</dc:title>
  <dc:creator>Adrian Crewe</dc:creator>
  <cp:lastModifiedBy>PUMZA</cp:lastModifiedBy>
  <cp:revision>101</cp:revision>
  <dcterms:modified xsi:type="dcterms:W3CDTF">2017-06-15T08:38:24Z</dcterms:modified>
</cp:coreProperties>
</file>