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  <p:sldMasterId id="2147483685" r:id="rId2"/>
    <p:sldMasterId id="2147483698" r:id="rId3"/>
    <p:sldMasterId id="2147483712" r:id="rId4"/>
  </p:sldMasterIdLst>
  <p:notesMasterIdLst>
    <p:notesMasterId r:id="rId29"/>
  </p:notesMasterIdLst>
  <p:sldIdLst>
    <p:sldId id="352" r:id="rId5"/>
    <p:sldId id="316" r:id="rId6"/>
    <p:sldId id="354" r:id="rId7"/>
    <p:sldId id="331" r:id="rId8"/>
    <p:sldId id="339" r:id="rId9"/>
    <p:sldId id="327" r:id="rId10"/>
    <p:sldId id="338" r:id="rId11"/>
    <p:sldId id="346" r:id="rId12"/>
    <p:sldId id="347" r:id="rId13"/>
    <p:sldId id="348" r:id="rId14"/>
    <p:sldId id="330" r:id="rId15"/>
    <p:sldId id="350" r:id="rId16"/>
    <p:sldId id="351" r:id="rId17"/>
    <p:sldId id="335" r:id="rId18"/>
    <p:sldId id="336" r:id="rId19"/>
    <p:sldId id="337" r:id="rId20"/>
    <p:sldId id="334" r:id="rId21"/>
    <p:sldId id="343" r:id="rId22"/>
    <p:sldId id="344" r:id="rId23"/>
    <p:sldId id="345" r:id="rId24"/>
    <p:sldId id="349" r:id="rId25"/>
    <p:sldId id="353" r:id="rId26"/>
    <p:sldId id="317" r:id="rId27"/>
    <p:sldId id="355" r:id="rId28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 snapToObject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59BE0F6-C6ED-41B2-8C5D-0CB08E812334}" type="datetimeFigureOut">
              <a:rPr lang="en-ZA"/>
              <a:pPr>
                <a:defRPr/>
              </a:pPr>
              <a:t>2017/06/15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Z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F50B22-8B03-477A-92A4-5F835F40B07F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xmlns="" val="2429801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0B22-8B03-477A-92A4-5F835F40B07F}" type="slidenum">
              <a:rPr lang="en-ZA" altLang="en-US" smtClean="0"/>
              <a:pPr/>
              <a:t>8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xmlns="" val="4133606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9128-A9E4-416C-89F0-0AFE9AF776ED}" type="slidenum">
              <a:rPr lang="en-ZA" smtClean="0"/>
              <a:pPr/>
              <a:t>19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18862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1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2594161-15DA-43F4-BE23-48393396F4F8}" type="datetime1">
              <a:rPr lang="en-US" smtClean="0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1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12"/>
            <a:ext cx="2133600" cy="365125"/>
          </a:xfrm>
          <a:prstGeom prst="rect">
            <a:avLst/>
          </a:prstGeom>
        </p:spPr>
        <p:txBody>
          <a:bodyPr/>
          <a:lstStyle/>
          <a:p>
            <a:fld id="{15449DD6-02FD-4837-8F78-4572947BC6F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5011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1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FAFAF3-D7A1-4330-8273-130554E37025}" type="datetime1">
              <a:rPr lang="en-US" smtClean="0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1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12"/>
            <a:ext cx="2133600" cy="365125"/>
          </a:xfrm>
          <a:prstGeom prst="rect">
            <a:avLst/>
          </a:prstGeom>
        </p:spPr>
        <p:txBody>
          <a:bodyPr/>
          <a:lstStyle/>
          <a:p>
            <a:fld id="{1FF93E56-579C-4AE8-885F-F8C775D4C2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8353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1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107CBAB-6BD7-4AC6-9226-418605C3043F}" type="datetime1">
              <a:rPr lang="en-US" smtClean="0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1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12"/>
            <a:ext cx="2133600" cy="365125"/>
          </a:xfrm>
          <a:prstGeom prst="rect">
            <a:avLst/>
          </a:prstGeom>
        </p:spPr>
        <p:txBody>
          <a:bodyPr/>
          <a:lstStyle/>
          <a:p>
            <a:fld id="{EAC3F9D8-41BA-4F61-9885-53E44083698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4069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A4EF6776-A4B7-1C4D-B1F9-2B9029E89AE3}" type="datetimeFigureOut">
              <a:rPr lang="en-US" smtClean="0">
                <a:solidFill>
                  <a:prstClr val="black"/>
                </a:solidFill>
                <a:cs typeface="Arial" charset="0"/>
              </a:rPr>
              <a:pPr defTabSz="342900"/>
              <a:t>6/15/2017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093862CD-2CE4-D846-9F15-15300DCE1BBC}" type="slidenum">
              <a:rPr lang="en-US" smtClean="0">
                <a:solidFill>
                  <a:prstClr val="black"/>
                </a:solidFill>
                <a:cs typeface="Arial" charset="0"/>
              </a:rPr>
              <a:pPr defTabSz="342900"/>
              <a:t>‹#›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456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A4EF6776-A4B7-1C4D-B1F9-2B9029E89AE3}" type="datetimeFigureOut">
              <a:rPr lang="en-US" smtClean="0">
                <a:solidFill>
                  <a:prstClr val="black"/>
                </a:solidFill>
                <a:cs typeface="Arial" charset="0"/>
              </a:rPr>
              <a:pPr defTabSz="342900"/>
              <a:t>6/15/2017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093862CD-2CE4-D846-9F15-15300DCE1BBC}" type="slidenum">
              <a:rPr lang="en-US" smtClean="0">
                <a:solidFill>
                  <a:prstClr val="black"/>
                </a:solidFill>
                <a:cs typeface="Arial" charset="0"/>
              </a:rPr>
              <a:pPr defTabSz="342900"/>
              <a:t>‹#›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2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A4EF6776-A4B7-1C4D-B1F9-2B9029E89AE3}" type="datetimeFigureOut">
              <a:rPr lang="en-US" smtClean="0">
                <a:solidFill>
                  <a:prstClr val="black"/>
                </a:solidFill>
                <a:cs typeface="Arial" charset="0"/>
              </a:rPr>
              <a:pPr defTabSz="342900"/>
              <a:t>6/15/2017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093862CD-2CE4-D846-9F15-15300DCE1BBC}" type="slidenum">
              <a:rPr lang="en-US" smtClean="0">
                <a:solidFill>
                  <a:prstClr val="black"/>
                </a:solidFill>
                <a:cs typeface="Arial" charset="0"/>
              </a:rPr>
              <a:pPr defTabSz="342900"/>
              <a:t>‹#›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557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A4EF6776-A4B7-1C4D-B1F9-2B9029E89AE3}" type="datetimeFigureOut">
              <a:rPr lang="en-US" smtClean="0">
                <a:solidFill>
                  <a:prstClr val="black"/>
                </a:solidFill>
                <a:cs typeface="Arial" charset="0"/>
              </a:rPr>
              <a:pPr defTabSz="342900"/>
              <a:t>6/15/2017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093862CD-2CE4-D846-9F15-15300DCE1BBC}" type="slidenum">
              <a:rPr lang="en-US" smtClean="0">
                <a:solidFill>
                  <a:prstClr val="black"/>
                </a:solidFill>
                <a:cs typeface="Arial" charset="0"/>
              </a:rPr>
              <a:pPr defTabSz="342900"/>
              <a:t>‹#›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666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A4EF6776-A4B7-1C4D-B1F9-2B9029E89AE3}" type="datetimeFigureOut">
              <a:rPr lang="en-US" smtClean="0">
                <a:solidFill>
                  <a:prstClr val="black"/>
                </a:solidFill>
                <a:cs typeface="Arial" charset="0"/>
              </a:rPr>
              <a:pPr defTabSz="342900"/>
              <a:t>6/15/2017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093862CD-2CE4-D846-9F15-15300DCE1BBC}" type="slidenum">
              <a:rPr lang="en-US" smtClean="0">
                <a:solidFill>
                  <a:prstClr val="black"/>
                </a:solidFill>
                <a:cs typeface="Arial" charset="0"/>
              </a:rPr>
              <a:pPr defTabSz="342900"/>
              <a:t>‹#›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235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A4EF6776-A4B7-1C4D-B1F9-2B9029E89AE3}" type="datetimeFigureOut">
              <a:rPr lang="en-US" smtClean="0">
                <a:solidFill>
                  <a:prstClr val="black"/>
                </a:solidFill>
                <a:cs typeface="Arial" charset="0"/>
              </a:rPr>
              <a:pPr defTabSz="342900"/>
              <a:t>6/15/2017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093862CD-2CE4-D846-9F15-15300DCE1BBC}" type="slidenum">
              <a:rPr lang="en-US" smtClean="0">
                <a:solidFill>
                  <a:prstClr val="black"/>
                </a:solidFill>
                <a:cs typeface="Arial" charset="0"/>
              </a:rPr>
              <a:pPr defTabSz="342900"/>
              <a:t>‹#›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263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A4EF6776-A4B7-1C4D-B1F9-2B9029E89AE3}" type="datetimeFigureOut">
              <a:rPr lang="en-US" smtClean="0">
                <a:solidFill>
                  <a:prstClr val="black"/>
                </a:solidFill>
                <a:cs typeface="Arial" charset="0"/>
              </a:rPr>
              <a:pPr defTabSz="342900"/>
              <a:t>6/15/2017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093862CD-2CE4-D846-9F15-15300DCE1BBC}" type="slidenum">
              <a:rPr lang="en-US" smtClean="0">
                <a:solidFill>
                  <a:prstClr val="black"/>
                </a:solidFill>
                <a:cs typeface="Arial" charset="0"/>
              </a:rPr>
              <a:pPr defTabSz="342900"/>
              <a:t>‹#›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30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A4EF6776-A4B7-1C4D-B1F9-2B9029E89AE3}" type="datetimeFigureOut">
              <a:rPr lang="en-US" smtClean="0">
                <a:solidFill>
                  <a:prstClr val="black"/>
                </a:solidFill>
                <a:cs typeface="Arial" charset="0"/>
              </a:rPr>
              <a:pPr defTabSz="342900"/>
              <a:t>6/15/2017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093862CD-2CE4-D846-9F15-15300DCE1BBC}" type="slidenum">
              <a:rPr lang="en-US" smtClean="0">
                <a:solidFill>
                  <a:prstClr val="black"/>
                </a:solidFill>
                <a:cs typeface="Arial" charset="0"/>
              </a:rPr>
              <a:pPr defTabSz="342900"/>
              <a:t>‹#›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0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1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9EDC5F-672D-4A23-9C5D-599AB5AC598B}" type="datetime1">
              <a:rPr lang="en-US" smtClean="0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1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12"/>
            <a:ext cx="2133600" cy="365125"/>
          </a:xfrm>
          <a:prstGeom prst="rect">
            <a:avLst/>
          </a:prstGeom>
        </p:spPr>
        <p:txBody>
          <a:bodyPr/>
          <a:lstStyle/>
          <a:p>
            <a:fld id="{EB42685C-7030-4CDD-9654-34DEEA6E50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87366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A4EF6776-A4B7-1C4D-B1F9-2B9029E89AE3}" type="datetimeFigureOut">
              <a:rPr lang="en-US" smtClean="0">
                <a:solidFill>
                  <a:prstClr val="black"/>
                </a:solidFill>
                <a:cs typeface="Arial" charset="0"/>
              </a:rPr>
              <a:pPr defTabSz="342900"/>
              <a:t>6/15/2017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093862CD-2CE4-D846-9F15-15300DCE1BBC}" type="slidenum">
              <a:rPr lang="en-US" smtClean="0">
                <a:solidFill>
                  <a:prstClr val="black"/>
                </a:solidFill>
                <a:cs typeface="Arial" charset="0"/>
              </a:rPr>
              <a:pPr defTabSz="342900"/>
              <a:t>‹#›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329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A4EF6776-A4B7-1C4D-B1F9-2B9029E89AE3}" type="datetimeFigureOut">
              <a:rPr lang="en-US" smtClean="0">
                <a:solidFill>
                  <a:prstClr val="black"/>
                </a:solidFill>
                <a:cs typeface="Arial" charset="0"/>
              </a:rPr>
              <a:pPr defTabSz="342900"/>
              <a:t>6/15/2017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093862CD-2CE4-D846-9F15-15300DCE1BBC}" type="slidenum">
              <a:rPr lang="en-US" smtClean="0">
                <a:solidFill>
                  <a:prstClr val="black"/>
                </a:solidFill>
                <a:cs typeface="Arial" charset="0"/>
              </a:rPr>
              <a:pPr defTabSz="342900"/>
              <a:t>‹#›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071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A4EF6776-A4B7-1C4D-B1F9-2B9029E89AE3}" type="datetimeFigureOut">
              <a:rPr lang="en-US" smtClean="0">
                <a:solidFill>
                  <a:prstClr val="black"/>
                </a:solidFill>
                <a:cs typeface="Arial" charset="0"/>
              </a:rPr>
              <a:pPr defTabSz="342900"/>
              <a:t>6/15/2017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093862CD-2CE4-D846-9F15-15300DCE1BBC}" type="slidenum">
              <a:rPr lang="en-US" smtClean="0">
                <a:solidFill>
                  <a:prstClr val="black"/>
                </a:solidFill>
                <a:cs typeface="Arial" charset="0"/>
              </a:rPr>
              <a:pPr defTabSz="342900"/>
              <a:t>‹#›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120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04019CC-C583-407F-A9FA-20040AD0C813}" type="datetime1">
              <a:rPr lang="en-US" smtClean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D8C427-879F-412F-BA26-CC19BA3A9C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2317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FAEBABD4-A55A-4CE2-9FF2-F3C2A6D01FA9}" type="datetime1">
              <a:rPr lang="en-US" smtClean="0">
                <a:solidFill>
                  <a:prstClr val="black"/>
                </a:solidFill>
              </a:rPr>
              <a:pPr defTabSz="342900"/>
              <a:t>6/15/2017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093862CD-2CE4-D846-9F15-15300DCE1BBC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834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404019CC-C583-407F-A9FA-20040AD0C813}" type="datetime1">
              <a:rPr lang="en-US" smtClean="0">
                <a:solidFill>
                  <a:prstClr val="black"/>
                </a:solidFill>
              </a:rPr>
              <a:pPr defTabSz="342900"/>
              <a:t>6/15/2017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/>
            <a:fld id="{62D8C427-879F-412F-BA26-CC19BA3A9C3F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9119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1DE5AD87-D27F-46D2-B025-F5897ADB6A72}" type="datetime1">
              <a:rPr lang="en-US" smtClean="0">
                <a:solidFill>
                  <a:prstClr val="black"/>
                </a:solidFill>
              </a:rPr>
              <a:pPr defTabSz="342900"/>
              <a:t>6/15/2017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093862CD-2CE4-D846-9F15-15300DCE1BBC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373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EFAD489D-5B21-4F69-81D2-2B43D0C37AE6}" type="datetime1">
              <a:rPr lang="en-US" smtClean="0">
                <a:solidFill>
                  <a:prstClr val="black"/>
                </a:solidFill>
              </a:rPr>
              <a:pPr defTabSz="342900"/>
              <a:t>6/15/2017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093862CD-2CE4-D846-9F15-15300DCE1BBC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769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0D9E630A-56BE-434F-8F28-DE4E5950119A}" type="datetime1">
              <a:rPr lang="en-US" smtClean="0">
                <a:solidFill>
                  <a:prstClr val="black"/>
                </a:solidFill>
              </a:rPr>
              <a:pPr defTabSz="342900"/>
              <a:t>6/15/2017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093862CD-2CE4-D846-9F15-15300DCE1BBC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739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023288DA-C63D-4E17-B53C-2F7DC855CE3D}" type="datetime1">
              <a:rPr lang="en-US" smtClean="0">
                <a:solidFill>
                  <a:prstClr val="black"/>
                </a:solidFill>
              </a:rPr>
              <a:pPr defTabSz="342900"/>
              <a:t>6/15/2017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093862CD-2CE4-D846-9F15-15300DCE1BBC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22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1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19B195-FA39-41DC-BF94-16034EB1CDF3}" type="datetime1">
              <a:rPr lang="en-US" smtClean="0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1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12"/>
            <a:ext cx="2133600" cy="365125"/>
          </a:xfrm>
          <a:prstGeom prst="rect">
            <a:avLst/>
          </a:prstGeom>
        </p:spPr>
        <p:txBody>
          <a:bodyPr/>
          <a:lstStyle/>
          <a:p>
            <a:fld id="{060C97FF-1D9E-4DDC-93F7-04D71CC15BD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698178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94460959-E6CA-4199-9B8F-58FC5B38BB33}" type="datetime1">
              <a:rPr lang="en-US" smtClean="0">
                <a:solidFill>
                  <a:prstClr val="black"/>
                </a:solidFill>
              </a:rPr>
              <a:pPr defTabSz="342900"/>
              <a:t>6/15/2017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093862CD-2CE4-D846-9F15-15300DCE1BBC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2310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F4099342-27A0-4FAE-BAD9-7B22113F6D37}" type="datetime1">
              <a:rPr lang="en-US" smtClean="0">
                <a:solidFill>
                  <a:prstClr val="black"/>
                </a:solidFill>
              </a:rPr>
              <a:pPr defTabSz="342900"/>
              <a:t>6/15/2017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093862CD-2CE4-D846-9F15-15300DCE1BBC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1617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F870E2A0-1322-44C9-A295-192F8943069A}" type="datetime1">
              <a:rPr lang="en-US" smtClean="0">
                <a:solidFill>
                  <a:prstClr val="black"/>
                </a:solidFill>
              </a:rPr>
              <a:pPr defTabSz="342900"/>
              <a:t>6/15/2017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093862CD-2CE4-D846-9F15-15300DCE1BBC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4225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7D73F865-7448-4AB9-BAF7-1C6B8AE38D8A}" type="datetime1">
              <a:rPr lang="en-US" smtClean="0">
                <a:solidFill>
                  <a:prstClr val="black"/>
                </a:solidFill>
              </a:rPr>
              <a:pPr defTabSz="342900"/>
              <a:t>6/15/2017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093862CD-2CE4-D846-9F15-15300DCE1BBC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734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7C8033C0-C1DF-48BE-BE15-6B1316F130BE}" type="datetime1">
              <a:rPr lang="en-US" smtClean="0">
                <a:solidFill>
                  <a:prstClr val="black"/>
                </a:solidFill>
              </a:rPr>
              <a:pPr defTabSz="342900"/>
              <a:t>6/15/2017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093862CD-2CE4-D846-9F15-15300DCE1BBC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3094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1" y="893421"/>
            <a:ext cx="8751036" cy="67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522" y="21600"/>
                </a:lnTo>
                <a:lnTo>
                  <a:pt x="0" y="21549"/>
                </a:lnTo>
              </a:path>
            </a:pathLst>
          </a:custGeom>
          <a:solidFill>
            <a:srgbClr val="26262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42900"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32" name="image1.tif"/>
          <p:cNvPicPr/>
          <p:nvPr/>
        </p:nvPicPr>
        <p:blipFill>
          <a:blip r:embed="rId2">
            <a:extLst/>
          </a:blip>
          <a:srcRect l="15560" t="26671" r="14923" b="24552"/>
          <a:stretch>
            <a:fillRect/>
          </a:stretch>
        </p:blipFill>
        <p:spPr>
          <a:xfrm>
            <a:off x="8115418" y="2"/>
            <a:ext cx="1003418" cy="496941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2" y="823918"/>
            <a:ext cx="8786967" cy="57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522" y="21600"/>
                </a:lnTo>
                <a:lnTo>
                  <a:pt x="0" y="21549"/>
                </a:lnTo>
              </a:path>
            </a:pathLst>
          </a:custGeom>
          <a:solidFill>
            <a:srgbClr val="E9BD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42900"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/>
          <p:nvPr/>
        </p:nvSpPr>
        <p:spPr>
          <a:xfrm flipV="1">
            <a:off x="1" y="6574716"/>
            <a:ext cx="9144001" cy="37357"/>
          </a:xfrm>
          <a:prstGeom prst="line">
            <a:avLst/>
          </a:prstGeom>
          <a:ln w="12700">
            <a:solidFill>
              <a:srgbClr val="D9D9D9"/>
            </a:solidFill>
          </a:ln>
        </p:spPr>
        <p:txBody>
          <a:bodyPr lIns="0" tIns="0" rIns="0" bIns="0"/>
          <a:lstStyle/>
          <a:p>
            <a:pPr defTabSz="3429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900" dirty="0">
              <a:solidFill>
                <a:prstClr val="black"/>
              </a:solidFill>
              <a:sym typeface="Helvetica"/>
            </a:endParaRP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150647" y="113760"/>
            <a:ext cx="7939609" cy="654378"/>
          </a:xfrm>
          <a:prstGeom prst="rect">
            <a:avLst/>
          </a:prstGeom>
          <a:ln w="9525">
            <a:solidFill>
              <a:srgbClr val="FFFFFF"/>
            </a:solidFill>
            <a:bevel/>
          </a:ln>
        </p:spPr>
        <p:txBody>
          <a:bodyPr lIns="46648" tIns="46648" rIns="46648" bIns="46648" anchor="ctr">
            <a:noAutofit/>
          </a:bodyPr>
          <a:lstStyle>
            <a:lvl1pPr marL="0" indent="0" defTabSz="34986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00" b="1">
                <a:latin typeface="Tahoma"/>
                <a:ea typeface="Tahoma"/>
                <a:cs typeface="Tahoma"/>
                <a:sym typeface="Tahoma"/>
              </a:defRPr>
            </a:lvl1pPr>
            <a:lvl2pPr marL="0" indent="349861" defTabSz="34986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00" b="1">
                <a:latin typeface="Tahoma"/>
                <a:ea typeface="Tahoma"/>
                <a:cs typeface="Tahoma"/>
                <a:sym typeface="Tahoma"/>
              </a:defRPr>
            </a:lvl2pPr>
            <a:lvl3pPr marL="0" indent="699722" defTabSz="34986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00" b="1">
                <a:latin typeface="Tahoma"/>
                <a:ea typeface="Tahoma"/>
                <a:cs typeface="Tahoma"/>
                <a:sym typeface="Tahoma"/>
              </a:defRPr>
            </a:lvl3pPr>
            <a:lvl4pPr marL="0" indent="1049582" defTabSz="34986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00" b="1">
                <a:latin typeface="Tahoma"/>
                <a:ea typeface="Tahoma"/>
                <a:cs typeface="Tahoma"/>
                <a:sym typeface="Tahoma"/>
              </a:defRPr>
            </a:lvl4pPr>
            <a:lvl5pPr marL="0" indent="1399444" defTabSz="34986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00" b="1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 lvl="0">
              <a:defRPr sz="1800" b="0"/>
            </a:pPr>
            <a:r>
              <a:rPr lang="en-US" altLang="ja-JP" sz="1500" b="1" smtClean="0"/>
              <a:t>Click to edit Master text styles</a:t>
            </a:r>
          </a:p>
          <a:p>
            <a:pPr lvl="1">
              <a:defRPr sz="1800" b="0"/>
            </a:pPr>
            <a:r>
              <a:rPr lang="en-US" altLang="ja-JP" sz="1500" b="1" smtClean="0"/>
              <a:t>Second level</a:t>
            </a:r>
          </a:p>
          <a:p>
            <a:pPr lvl="2">
              <a:defRPr sz="1800" b="0"/>
            </a:pPr>
            <a:r>
              <a:rPr lang="en-US" altLang="ja-JP" sz="1500" b="1" smtClean="0"/>
              <a:t>Third level</a:t>
            </a:r>
          </a:p>
          <a:p>
            <a:pPr lvl="3">
              <a:defRPr sz="1800" b="0"/>
            </a:pPr>
            <a:r>
              <a:rPr lang="en-US" altLang="ja-JP" sz="1500" b="1" smtClean="0"/>
              <a:t>Fourth level</a:t>
            </a:r>
          </a:p>
          <a:p>
            <a:pPr lvl="4">
              <a:defRPr sz="1800" b="0"/>
            </a:pPr>
            <a:r>
              <a:rPr lang="en-US" altLang="ja-JP" sz="1500" b="1" smtClean="0"/>
              <a:t>Fifth level</a:t>
            </a:r>
            <a:endParaRPr sz="1500" b="1"/>
          </a:p>
        </p:txBody>
      </p:sp>
      <p:sp>
        <p:nvSpPr>
          <p:cNvPr id="136" name="Shape 136"/>
          <p:cNvSpPr/>
          <p:nvPr/>
        </p:nvSpPr>
        <p:spPr>
          <a:xfrm>
            <a:off x="2091703" y="6625729"/>
            <a:ext cx="7052297" cy="278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986" tIns="34986" rIns="34986" bIns="34986">
            <a:spAutoFit/>
          </a:bodyPr>
          <a:lstStyle>
            <a:lvl1pPr algn="r">
              <a:defRPr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defTabSz="342900">
              <a:defRPr sz="1800"/>
            </a:pPr>
            <a:r>
              <a:rPr sz="1350" dirty="0">
                <a:solidFill>
                  <a:prstClr val="black"/>
                </a:solidFill>
              </a:rPr>
              <a:t>Copyright © Delivery Associates Ltd 201</a:t>
            </a:r>
            <a:r>
              <a:rPr lang="en-US" sz="1350" dirty="0">
                <a:solidFill>
                  <a:prstClr val="black"/>
                </a:solidFill>
              </a:rPr>
              <a:t>6</a:t>
            </a:r>
            <a:r>
              <a:rPr sz="1350" dirty="0">
                <a:solidFill>
                  <a:prstClr val="black"/>
                </a:solidFill>
              </a:rPr>
              <a:t>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470" y="6257966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675"/>
            </a:lvl1pPr>
          </a:lstStyle>
          <a:p>
            <a:pPr defTabSz="342900"/>
            <a:fld id="{D402AC9D-7E10-4F47-8339-FBECFF496540}" type="slidenum">
              <a:rPr lang="en-GB" smtClean="0">
                <a:solidFill>
                  <a:prstClr val="black"/>
                </a:solidFill>
              </a:rPr>
              <a:pPr defTabSz="342900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01595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38"/>
            <a:ext cx="2133600" cy="365125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62F23F37-8A93-4C24-94B9-7AA1A4E5B888}" type="datetimeFigureOut">
              <a:rPr lang="en-US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38"/>
            <a:ext cx="2895600" cy="365125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1" hangingPunct="1">
              <a:defRPr sz="135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F48A43-ED35-4516-A9DD-05BC37DE84E2}" type="slidenum">
              <a:rPr lang="en-US"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978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320C5C0-6378-4CF5-B67C-810AD8185C78}" type="datetime1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6/15/2017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93862CD-2CE4-D846-9F15-15300DCE1BBC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8320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475C1B9-E0DD-4669-A80C-9DE08BDC12F0}" type="datetime1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6/15/2017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93862CD-2CE4-D846-9F15-15300DCE1BBC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9467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27C476D-3016-43F8-B07A-9CCE19F70EC9}" type="datetime1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6/15/2017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93862CD-2CE4-D846-9F15-15300DCE1BBC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23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1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F0419F-A151-4C21-BA4E-AE8CEF3D92C9}" type="datetime1">
              <a:rPr lang="en-US" smtClean="0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1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412"/>
            <a:ext cx="2133600" cy="365125"/>
          </a:xfrm>
          <a:prstGeom prst="rect">
            <a:avLst/>
          </a:prstGeom>
        </p:spPr>
        <p:txBody>
          <a:bodyPr/>
          <a:lstStyle/>
          <a:p>
            <a:fld id="{AFF90403-6DCF-47D8-8332-FD3D20D45C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818145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2900D6C-CAE3-4BB1-8393-1B59C774A64D}" type="datetime1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6/15/2017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93862CD-2CE4-D846-9F15-15300DCE1BBC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72881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7C4E603-2F62-45FD-98BB-FC8057AD8276}" type="datetime1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6/15/2017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93862CD-2CE4-D846-9F15-15300DCE1BBC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404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7579E6B-1389-4B5B-BAFF-CD6B18BF3922}" type="datetime1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6/15/2017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93862CD-2CE4-D846-9F15-15300DCE1BBC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0497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5FF6A06-0B04-48C9-956B-679F66BB8F6F}" type="datetime1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6/15/2017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93862CD-2CE4-D846-9F15-15300DCE1BBC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7602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6496DBB-6570-4E2E-9F01-ACC149C4138F}" type="datetime1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6/15/2017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93862CD-2CE4-D846-9F15-15300DCE1BBC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6215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296FE29-90A9-4375-825D-218F8A794EE6}" type="datetime1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6/15/2017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93862CD-2CE4-D846-9F15-15300DCE1BBC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0619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8017F84-B554-4FAD-9D2A-1BFAB8C2916C}" type="datetime1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6/15/2017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93862CD-2CE4-D846-9F15-15300DCE1BBC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2167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04731E6-6D6D-4D2C-9039-7A5E8147DF97}" type="datetime1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6/15/2017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93862CD-2CE4-D846-9F15-15300DCE1BBC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63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41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C8D2308-ECFE-492A-96F1-3CD7C5E949B7}" type="datetime1">
              <a:rPr lang="en-US" smtClean="0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41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412"/>
            <a:ext cx="2133600" cy="365125"/>
          </a:xfrm>
          <a:prstGeom prst="rect">
            <a:avLst/>
          </a:prstGeom>
        </p:spPr>
        <p:txBody>
          <a:bodyPr/>
          <a:lstStyle/>
          <a:p>
            <a:fld id="{3C6E71D3-FDE7-452F-889D-E90E01274FE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8942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41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4E6881-94F4-4088-AAE5-4A92F95C7D57}" type="datetime1">
              <a:rPr lang="en-US" smtClean="0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41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412"/>
            <a:ext cx="2133600" cy="365125"/>
          </a:xfrm>
          <a:prstGeom prst="rect">
            <a:avLst/>
          </a:prstGeom>
        </p:spPr>
        <p:txBody>
          <a:bodyPr/>
          <a:lstStyle/>
          <a:p>
            <a:fld id="{BA063A6F-9F8A-46DB-ABD3-FBF548D912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9189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41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59D5BE-6396-49C0-9D3A-51CA5BB27784}" type="datetime1">
              <a:rPr lang="en-US" smtClean="0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41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412"/>
            <a:ext cx="2133600" cy="365125"/>
          </a:xfrm>
          <a:prstGeom prst="rect">
            <a:avLst/>
          </a:prstGeom>
        </p:spPr>
        <p:txBody>
          <a:bodyPr/>
          <a:lstStyle/>
          <a:p>
            <a:fld id="{C7329C34-9ABD-4000-BD7F-6731B4C161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4911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1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C0AE98-8183-48F3-A090-9ACE137EB5E2}" type="datetime1">
              <a:rPr lang="en-US" smtClean="0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1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412"/>
            <a:ext cx="2133600" cy="365125"/>
          </a:xfrm>
          <a:prstGeom prst="rect">
            <a:avLst/>
          </a:prstGeom>
        </p:spPr>
        <p:txBody>
          <a:bodyPr/>
          <a:lstStyle/>
          <a:p>
            <a:fld id="{0C1C13BF-36E4-4DF2-8F5E-5BBFA19AB9A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167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1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387F08-2E08-4414-84DD-3F14B07F4CAA}" type="datetime1">
              <a:rPr lang="en-US" smtClean="0"/>
              <a:pPr>
                <a:defRPr/>
              </a:pPr>
              <a:t>6/15/2017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1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412"/>
            <a:ext cx="2133600" cy="365125"/>
          </a:xfrm>
          <a:prstGeom prst="rect">
            <a:avLst/>
          </a:prstGeom>
        </p:spPr>
        <p:txBody>
          <a:bodyPr/>
          <a:lstStyle/>
          <a:p>
            <a:fld id="{45E29EB8-DB97-4EC1-85AB-4EDC2946DA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8489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7182" y="832101"/>
            <a:ext cx="8013659" cy="427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182" y="1412384"/>
            <a:ext cx="8013659" cy="5255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8" descr="PPS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0" y="6129338"/>
            <a:ext cx="8301038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627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7182" y="832101"/>
            <a:ext cx="8013659" cy="427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182" y="1412384"/>
            <a:ext cx="8013659" cy="5255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648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342900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7181" y="832101"/>
            <a:ext cx="8013659" cy="427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181" y="1412384"/>
            <a:ext cx="8013659" cy="5255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404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7180" y="832100"/>
            <a:ext cx="8013659" cy="427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180" y="1412384"/>
            <a:ext cx="8013659" cy="5255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407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784976" cy="3136586"/>
          </a:xfrm>
        </p:spPr>
        <p:txBody>
          <a:bodyPr>
            <a:normAutofit fontScale="90000"/>
          </a:bodyPr>
          <a:lstStyle/>
          <a:p>
            <a:pPr hangingPunct="0"/>
            <a:r>
              <a:rPr lang="en-US" sz="3100" dirty="0" smtClean="0">
                <a:solidFill>
                  <a:schemeClr val="bg1"/>
                </a:solidFill>
              </a:rPr>
              <a:t/>
            </a:r>
            <a:br>
              <a:rPr lang="en-US" sz="3100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/>
            </a:r>
            <a:br>
              <a:rPr lang="en-US" sz="3100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/>
            </a:r>
            <a:br>
              <a:rPr lang="en-US" sz="3100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>GAUTENG </a:t>
            </a:r>
            <a:r>
              <a:rPr lang="en-US" sz="3100" b="1" dirty="0" smtClean="0">
                <a:solidFill>
                  <a:schemeClr val="bg1"/>
                </a:solidFill>
              </a:rPr>
              <a:t>DEPARTMENT OF HUMAN SETTLEMENTS</a:t>
            </a:r>
            <a:br>
              <a:rPr lang="en-US" sz="3100" b="1" dirty="0" smtClean="0">
                <a:solidFill>
                  <a:schemeClr val="bg1"/>
                </a:solidFill>
              </a:rPr>
            </a:br>
            <a:r>
              <a:rPr lang="en-US" sz="3100" b="1" dirty="0" smtClean="0">
                <a:solidFill>
                  <a:schemeClr val="bg1"/>
                </a:solidFill>
              </a:rPr>
              <a:t>PORTFOLIO COMMITTEE PRESENTATION 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83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altLang="en-US" b="1" dirty="0">
                <a:ea typeface="ＭＳ Ｐゴシック" panose="020B0600070205080204" pitchFamily="34" charset="-128"/>
              </a:rPr>
              <a:t> </a:t>
            </a:r>
            <a:r>
              <a:rPr lang="en-ZA" altLang="en-US" sz="3200" b="1" dirty="0">
                <a:ea typeface="ＭＳ Ｐゴシック" panose="020B0600070205080204" pitchFamily="34" charset="-128"/>
              </a:rPr>
              <a:t>PLANNED TARGETS PER </a:t>
            </a:r>
            <a:r>
              <a:rPr lang="en-ZA" altLang="en-US" sz="3200" b="1" dirty="0" smtClean="0">
                <a:ea typeface="ＭＳ Ｐゴシック" panose="020B0600070205080204" pitchFamily="34" charset="-128"/>
              </a:rPr>
              <a:t>PROGRAMME </a:t>
            </a:r>
            <a:endParaRPr lang="en-ZA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4481912"/>
              </p:ext>
            </p:extLst>
          </p:nvPr>
        </p:nvGraphicFramePr>
        <p:xfrm>
          <a:off x="457200" y="1676400"/>
          <a:ext cx="8229601" cy="342900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7376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99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06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483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483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3459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89230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MTSF PICTURE PER PROGRAMME 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Sites 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Budget for Sites 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Units 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Budget for Units 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Allocation per programme 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4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5. PRIORITY PROJECTS  (New opportunities: sites &amp; units)</a:t>
                      </a:r>
                    </a:p>
                  </a:txBody>
                  <a:tcPr marL="28864" marR="28864" marT="0" marB="0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600</a:t>
                      </a:r>
                      <a:r>
                        <a:rPr lang="en-ZA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R276 557 675</a:t>
                      </a:r>
                      <a:r>
                        <a:rPr lang="en-ZA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2 148</a:t>
                      </a:r>
                      <a:r>
                        <a:rPr lang="en-ZA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R306 513 365</a:t>
                      </a:r>
                      <a:r>
                        <a:rPr lang="en-ZA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R583 071 040</a:t>
                      </a:r>
                      <a:r>
                        <a:rPr lang="en-ZA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18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6. PROVINCIAL SPECIFIC PROGRAMMES (New opportunities: sites &amp; units)</a:t>
                      </a: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ZA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R0</a:t>
                      </a:r>
                      <a:r>
                        <a:rPr lang="en-ZA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825</a:t>
                      </a:r>
                      <a:r>
                        <a:rPr lang="en-ZA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R203 656 414</a:t>
                      </a:r>
                      <a:r>
                        <a:rPr lang="en-ZA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R203 656 414</a:t>
                      </a:r>
                      <a:r>
                        <a:rPr lang="en-ZA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8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SUB-TOTAL NATIONAL MTSF TARGET  </a:t>
                      </a: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600</a:t>
                      </a:r>
                      <a:r>
                        <a:rPr lang="en-ZA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R276 557 675</a:t>
                      </a:r>
                      <a:r>
                        <a:rPr lang="en-ZA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2 973</a:t>
                      </a:r>
                      <a:r>
                        <a:rPr lang="en-ZA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kumimoji="0" lang="en-Z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R510 169 779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R786 727 454 </a:t>
                      </a:r>
                      <a:r>
                        <a:rPr lang="en-ZA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4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Emergency Housing Programme (new units)</a:t>
                      </a: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ZA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R0</a:t>
                      </a:r>
                      <a:r>
                        <a:rPr lang="en-ZA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ZA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R0</a:t>
                      </a:r>
                      <a:r>
                        <a:rPr lang="en-ZA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R0</a:t>
                      </a:r>
                      <a:r>
                        <a:rPr lang="en-ZA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05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 TOTAL</a:t>
                      </a: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600</a:t>
                      </a:r>
                      <a:endParaRPr lang="en-ZA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R276 557 675</a:t>
                      </a:r>
                      <a:endParaRPr lang="en-ZA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2 973</a:t>
                      </a:r>
                      <a:endParaRPr lang="en-ZA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R510 169 779</a:t>
                      </a:r>
                      <a:endParaRPr lang="en-ZA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R786 727 454  </a:t>
                      </a:r>
                      <a:endParaRPr kumimoji="0" lang="en-ZA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603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2392829"/>
              </p:ext>
            </p:extLst>
          </p:nvPr>
        </p:nvGraphicFramePr>
        <p:xfrm>
          <a:off x="457200" y="1386670"/>
          <a:ext cx="4800600" cy="1508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03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u="sng" dirty="0">
                          <a:solidFill>
                            <a:schemeClr val="tx1"/>
                          </a:solidFill>
                        </a:rPr>
                        <a:t>LEGEND</a:t>
                      </a:r>
                    </a:p>
                  </a:txBody>
                  <a:tcPr marL="91453" marR="91453" marT="45737" marB="4573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6522">
                <a:tc>
                  <a:txBody>
                    <a:bodyPr/>
                    <a:lstStyle/>
                    <a:p>
                      <a:pPr algn="l"/>
                      <a:r>
                        <a:rPr lang="en-ZA" sz="1100" b="1" dirty="0">
                          <a:solidFill>
                            <a:schemeClr val="tx1"/>
                          </a:solidFill>
                        </a:rPr>
                        <a:t>Project Ready for construction </a:t>
                      </a:r>
                    </a:p>
                    <a:p>
                      <a:pPr algn="l"/>
                      <a:r>
                        <a:rPr lang="en-ZA" sz="1100" b="1" dirty="0">
                          <a:solidFill>
                            <a:schemeClr val="tx1"/>
                          </a:solidFill>
                        </a:rPr>
                        <a:t>/Contractor &amp;</a:t>
                      </a:r>
                      <a:r>
                        <a:rPr lang="en-ZA" sz="1100" b="1" baseline="0" dirty="0">
                          <a:solidFill>
                            <a:schemeClr val="tx1"/>
                          </a:solidFill>
                        </a:rPr>
                        <a:t> PRT on Site</a:t>
                      </a:r>
                      <a:endParaRPr lang="en-ZA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37" marB="45737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3643">
                <a:tc>
                  <a:txBody>
                    <a:bodyPr/>
                    <a:lstStyle/>
                    <a:p>
                      <a:pPr algn="l"/>
                      <a:r>
                        <a:rPr lang="en-ZA" sz="1100" b="1" dirty="0"/>
                        <a:t>Projects</a:t>
                      </a:r>
                      <a:r>
                        <a:rPr lang="en-ZA" sz="1100" b="1" baseline="0" dirty="0"/>
                        <a:t> r</a:t>
                      </a:r>
                      <a:r>
                        <a:rPr lang="en-ZA" sz="1100" b="1" dirty="0"/>
                        <a:t>equire  </a:t>
                      </a:r>
                      <a:r>
                        <a:rPr lang="en-ZA" sz="1100" b="1" dirty="0" smtClean="0"/>
                        <a:t>SCM, Process dealing  with contracts and IPW’s</a:t>
                      </a:r>
                      <a:endParaRPr lang="en-ZA" sz="1100" b="1" dirty="0"/>
                    </a:p>
                  </a:txBody>
                  <a:tcPr marL="91453" marR="91453" marT="45737" marB="45737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4328">
                <a:tc>
                  <a:txBody>
                    <a:bodyPr/>
                    <a:lstStyle/>
                    <a:p>
                      <a:pPr algn="l"/>
                      <a:r>
                        <a:rPr lang="en-ZA" sz="1100" b="1" dirty="0">
                          <a:solidFill>
                            <a:schemeClr val="tx1"/>
                          </a:solidFill>
                        </a:rPr>
                        <a:t>Projects under Planning </a:t>
                      </a:r>
                    </a:p>
                  </a:txBody>
                  <a:tcPr marL="91453" marR="91453" marT="45737" marB="4573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4328">
                <a:tc>
                  <a:txBody>
                    <a:bodyPr/>
                    <a:lstStyle/>
                    <a:p>
                      <a:pPr algn="l"/>
                      <a:endParaRPr lang="en-ZA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37" marB="45737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295400" y="0"/>
            <a:ext cx="82296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latin typeface="+mj-lt"/>
              <a:cs typeface="ＭＳ Ｐゴシック" pitchFamily="-108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+mj-lt"/>
              <a:cs typeface="ＭＳ Ｐゴシック" pitchFamily="-108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cs typeface="ＭＳ Ｐゴシック" pitchFamily="-108" charset="-128"/>
              </a:rPr>
              <a:t>PROVINCIAL </a:t>
            </a:r>
            <a:r>
              <a:rPr lang="en-US" sz="2400" b="1" dirty="0">
                <a:solidFill>
                  <a:schemeClr val="bg1"/>
                </a:solidFill>
                <a:latin typeface="+mj-lt"/>
                <a:cs typeface="ＭＳ Ｐゴシック" pitchFamily="-108" charset="-128"/>
              </a:rPr>
              <a:t>SUMMARY OF PROJECT READINESS</a:t>
            </a:r>
            <a:r>
              <a:rPr lang="en-US" sz="3600" b="1" dirty="0">
                <a:solidFill>
                  <a:schemeClr val="bg1"/>
                </a:solidFill>
                <a:latin typeface="+mj-lt"/>
                <a:cs typeface="ＭＳ Ｐゴシック" pitchFamily="-108" charset="-128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616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3CD960F-58F4-4E69-A5A0-FD82F048DEB4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8398648"/>
              </p:ext>
            </p:extLst>
          </p:nvPr>
        </p:nvGraphicFramePr>
        <p:xfrm>
          <a:off x="381000" y="3124199"/>
          <a:ext cx="7948612" cy="1188720"/>
        </p:xfrm>
        <a:graphic>
          <a:graphicData uri="http://schemas.openxmlformats.org/drawingml/2006/table">
            <a:tbl>
              <a:tblPr/>
              <a:tblGrid>
                <a:gridCol w="16064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1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64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33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610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47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Provincial (All Projects)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Sites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Units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Budget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% of Total HSDG budget allocation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7585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25461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3,767,048,521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71%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/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12214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7801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1,402,582,119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27%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101,386,296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Total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19799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33262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5,272,685,000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8880144"/>
              </p:ext>
            </p:extLst>
          </p:nvPr>
        </p:nvGraphicFramePr>
        <p:xfrm>
          <a:off x="381000" y="4295167"/>
          <a:ext cx="7948612" cy="1800832"/>
        </p:xfrm>
        <a:graphic>
          <a:graphicData uri="http://schemas.openxmlformats.org/drawingml/2006/table">
            <a:tbl>
              <a:tblPr/>
              <a:tblGrid>
                <a:gridCol w="16064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1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64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33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610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26379"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Projects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  <a:p>
                      <a:pPr algn="ctr" fontAlgn="t"/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Revitalisation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 of Distressed Communities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Sites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Units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Budget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% of Total budget allocation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47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234,276,016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47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29,887,625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47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21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Total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1387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264,163,641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5%</a:t>
                      </a:r>
                    </a:p>
                    <a:p>
                      <a:pPr algn="ct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1505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0445820"/>
              </p:ext>
            </p:extLst>
          </p:nvPr>
        </p:nvGraphicFramePr>
        <p:xfrm>
          <a:off x="914401" y="1371594"/>
          <a:ext cx="7924798" cy="4619406"/>
        </p:xfrm>
        <a:graphic>
          <a:graphicData uri="http://schemas.openxmlformats.org/drawingml/2006/table">
            <a:tbl>
              <a:tblPr/>
              <a:tblGrid>
                <a:gridCol w="1571832"/>
                <a:gridCol w="1026008"/>
                <a:gridCol w="1077828"/>
                <a:gridCol w="1140011"/>
                <a:gridCol w="1108919"/>
                <a:gridCol w="922372"/>
                <a:gridCol w="1077828"/>
              </a:tblGrid>
              <a:tr h="354632"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Corridor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9980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Houses /Units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Houses /Units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Houses /Units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94"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Mega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2915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2278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3871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80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Legacy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5627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2424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80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Total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3192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7905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7171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2752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7494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80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Mega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2228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1881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3373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980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</a:t>
                      </a:r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Legacy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3684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4183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980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Total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3178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5565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7556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36668"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Mega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3463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4349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8445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1624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2613"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</a:t>
                      </a:r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Legacy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4175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4147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3928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80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Total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8524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12592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12368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80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Southern Mega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3949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4884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8463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4495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8228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3063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42613"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Southern Legacy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1017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980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Southern Total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3949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5901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8863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5202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11228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3163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980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Mega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4423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3101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9477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13214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2613"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Legacy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1212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980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Total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5635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3351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10277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14464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980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Mega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17205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17815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15814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29661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15904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32267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9980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Legacy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2594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17297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2550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14820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5106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13082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7257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MTEF </a:t>
                      </a:r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19 799</a:t>
                      </a:r>
                      <a:endParaRPr lang="en-ZA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r>
                        <a:rPr lang="en-ZA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112</a:t>
                      </a:r>
                      <a:endParaRPr lang="en-ZA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18364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42748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21010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43459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9980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Market FLISP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1582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1733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1890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524000" y="775901"/>
            <a:ext cx="7010400" cy="605936"/>
          </a:xfrm>
          <a:prstGeom prst="rect">
            <a:avLst/>
          </a:prstGeom>
          <a:noFill/>
        </p:spPr>
        <p:txBody>
          <a:bodyPr vert="horz" wrap="square" lIns="51435" tIns="25718" rIns="51435" bIns="2571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MTEF Business Plan  </a:t>
            </a:r>
          </a:p>
        </p:txBody>
      </p:sp>
    </p:spTree>
    <p:extLst>
      <p:ext uri="{BB962C8B-B14F-4D97-AF65-F5344CB8AC3E}">
        <p14:creationId xmlns:p14="http://schemas.microsoft.com/office/powerpoint/2010/main" xmlns="" val="118229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altLang="en-US" sz="2000" b="1" dirty="0">
                <a:ea typeface="ＭＳ Ｐゴシック" panose="020B0600070205080204" pitchFamily="34" charset="-128"/>
              </a:rPr>
              <a:t>REGIONAL BREAKDOWN OF PLANNED </a:t>
            </a:r>
            <a:r>
              <a:rPr lang="en-ZA" altLang="en-US" sz="2000" b="1" dirty="0" smtClean="0">
                <a:ea typeface="ＭＳ Ｐゴシック" panose="020B0600070205080204" pitchFamily="34" charset="-128"/>
              </a:rPr>
              <a:t>TARGETS (TITLE DEEDS) – PRE 1994</a:t>
            </a:r>
            <a:endParaRPr lang="en-ZA" altLang="en-US" sz="2000" b="1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2448286"/>
              </p:ext>
            </p:extLst>
          </p:nvPr>
        </p:nvGraphicFramePr>
        <p:xfrm>
          <a:off x="1007182" y="1371600"/>
          <a:ext cx="7755818" cy="449580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6206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79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872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019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REGION/ DISTRICT MUNICIPALITY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Sites 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Budget for Sites 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01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Johannesburg</a:t>
                      </a:r>
                      <a:endParaRPr lang="en-Z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64" marR="28864" marT="0" marB="0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 </a:t>
                      </a:r>
                      <a:r>
                        <a:rPr lang="en-ZA" sz="1600" dirty="0" smtClean="0">
                          <a:effectLst/>
                        </a:rPr>
                        <a:t>1 765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R3,177,000.00</a:t>
                      </a:r>
                      <a:r>
                        <a:rPr lang="en-ZA" sz="1600" dirty="0">
                          <a:effectLst/>
                        </a:rPr>
                        <a:t> 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7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Tshwane</a:t>
                      </a:r>
                      <a:endParaRPr lang="en-Z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 </a:t>
                      </a:r>
                      <a:r>
                        <a:rPr lang="en-ZA" sz="1600" dirty="0" smtClean="0">
                          <a:effectLst/>
                        </a:rPr>
                        <a:t>384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R691,200.00</a:t>
                      </a:r>
                      <a:r>
                        <a:rPr lang="en-ZA" sz="1600" dirty="0">
                          <a:effectLst/>
                        </a:rPr>
                        <a:t> 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7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Ekurhuleni</a:t>
                      </a:r>
                      <a:endParaRPr lang="en-Z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64" marR="28864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ZA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1 383</a:t>
                      </a:r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64" marR="28864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R2,489,400.00</a:t>
                      </a: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8864" marR="28864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7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 Rand</a:t>
                      </a:r>
                      <a:endParaRPr lang="en-Z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 </a:t>
                      </a:r>
                      <a:r>
                        <a:rPr lang="en-ZA" sz="1600" dirty="0" smtClean="0">
                          <a:effectLst/>
                        </a:rPr>
                        <a:t>578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R1,040,400.00</a:t>
                      </a:r>
                      <a:r>
                        <a:rPr lang="en-ZA" sz="1600" dirty="0">
                          <a:effectLst/>
                        </a:rPr>
                        <a:t> 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6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Sedibeng</a:t>
                      </a:r>
                      <a:endParaRPr lang="en-Z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64" marR="288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 </a:t>
                      </a:r>
                      <a:r>
                        <a:rPr lang="en-ZA" sz="1600" dirty="0" smtClean="0">
                          <a:effectLst/>
                        </a:rPr>
                        <a:t>519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R934,200.00</a:t>
                      </a:r>
                      <a:r>
                        <a:rPr lang="en-ZA" sz="1600" dirty="0">
                          <a:effectLst/>
                        </a:rPr>
                        <a:t> 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3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Z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64" marR="28864" marT="0" marB="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 </a:t>
                      </a:r>
                      <a:r>
                        <a:rPr lang="en-ZA" sz="1600" b="1" dirty="0" smtClean="0">
                          <a:effectLst/>
                        </a:rPr>
                        <a:t>4 629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1" dirty="0" smtClean="0"/>
                        <a:t>R8,332,200.00</a:t>
                      </a:r>
                      <a:endParaRPr lang="en-ZA" sz="1600" b="1" dirty="0"/>
                    </a:p>
                  </a:txBody>
                  <a:tcPr marL="28864" marR="28864" marT="0" marB="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2880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altLang="en-US" sz="2000" b="1" dirty="0">
                <a:ea typeface="ＭＳ Ｐゴシック" panose="020B0600070205080204" pitchFamily="34" charset="-128"/>
              </a:rPr>
              <a:t>REGIONAL BREAKDOWN OF PLANNED </a:t>
            </a:r>
            <a:r>
              <a:rPr lang="en-ZA" altLang="en-US" sz="2000" b="1" dirty="0" smtClean="0">
                <a:ea typeface="ＭＳ Ｐゴシック" panose="020B0600070205080204" pitchFamily="34" charset="-128"/>
              </a:rPr>
              <a:t>TARGETS (TITLE DEEDS) POST 1994</a:t>
            </a:r>
            <a:endParaRPr lang="en-ZA" altLang="en-US" sz="2000" b="1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3927920"/>
              </p:ext>
            </p:extLst>
          </p:nvPr>
        </p:nvGraphicFramePr>
        <p:xfrm>
          <a:off x="609601" y="1371600"/>
          <a:ext cx="8077199" cy="434339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7180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49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641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956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REGION/ DISTRICT MUNICIPALITY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Sites 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Budget for Sites 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69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Johannesburg</a:t>
                      </a:r>
                      <a:endParaRPr lang="en-Z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64" marR="28864" marT="0" marB="0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5 508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R9,914,400.00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6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Tshwane</a:t>
                      </a:r>
                      <a:endParaRPr lang="en-Z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14 655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R26,379,000.00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6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Ekurhuleni</a:t>
                      </a:r>
                      <a:endParaRPr lang="en-Z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64" marR="28864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21 947</a:t>
                      </a:r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64" marR="28864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R39,504,600.00</a:t>
                      </a:r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64" marR="28864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6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 Rand</a:t>
                      </a:r>
                      <a:endParaRPr lang="en-Z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3 327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R5,988,600.00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7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Sedibeng</a:t>
                      </a:r>
                      <a:endParaRPr lang="en-Z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64" marR="288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5 472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R9,849,600.00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Z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64" marR="28864" marT="0" marB="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50 909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1" dirty="0" smtClean="0"/>
                        <a:t>R91,636,200.00</a:t>
                      </a:r>
                      <a:endParaRPr lang="en-ZA" sz="1600" b="1" dirty="0"/>
                    </a:p>
                  </a:txBody>
                  <a:tcPr marL="28864" marR="28864" marT="0" marB="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934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ZA" altLang="en-US" b="1" dirty="0" smtClean="0">
                <a:ea typeface="ＭＳ Ｐゴシック" panose="020B0600070205080204" pitchFamily="34" charset="-128"/>
              </a:rPr>
              <a:t/>
            </a:r>
            <a:br>
              <a:rPr lang="en-ZA" altLang="en-US" b="1" dirty="0" smtClean="0">
                <a:ea typeface="ＭＳ Ｐゴシック" panose="020B0600070205080204" pitchFamily="34" charset="-128"/>
              </a:rPr>
            </a:br>
            <a:r>
              <a:rPr lang="en-ZA" altLang="en-US" b="1" dirty="0">
                <a:ea typeface="ＭＳ Ｐゴシック" panose="020B0600070205080204" pitchFamily="34" charset="-128"/>
              </a:rPr>
              <a:t/>
            </a:r>
            <a:br>
              <a:rPr lang="en-ZA" altLang="en-US" b="1" dirty="0">
                <a:ea typeface="ＭＳ Ｐゴシック" panose="020B0600070205080204" pitchFamily="34" charset="-128"/>
              </a:rPr>
            </a:br>
            <a:r>
              <a:rPr lang="en-ZA" altLang="en-US" b="1" dirty="0" smtClean="0">
                <a:ea typeface="ＭＳ Ｐゴシック" panose="020B0600070205080204" pitchFamily="34" charset="-128"/>
              </a:rPr>
              <a:t/>
            </a:r>
            <a:br>
              <a:rPr lang="en-ZA" altLang="en-US" b="1" dirty="0" smtClean="0">
                <a:ea typeface="ＭＳ Ｐゴシック" panose="020B0600070205080204" pitchFamily="34" charset="-128"/>
              </a:rPr>
            </a:br>
            <a:r>
              <a:rPr lang="en-ZA" altLang="en-US" b="1" dirty="0" smtClean="0">
                <a:ea typeface="ＭＳ Ｐゴシック" panose="020B0600070205080204" pitchFamily="34" charset="-128"/>
              </a:rPr>
              <a:t>       </a:t>
            </a:r>
            <a:r>
              <a:rPr lang="en-ZA" altLang="en-US" sz="1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REGIONAL </a:t>
            </a:r>
            <a:r>
              <a:rPr lang="en-ZA" altLang="en-US" sz="1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BREAKDOWN OF PLANNED </a:t>
            </a:r>
            <a:r>
              <a:rPr lang="en-ZA" altLang="en-US" sz="1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TARGETS (TITLE DEEDS) CURRENT PROJECTS</a:t>
            </a:r>
            <a:endParaRPr lang="en-ZA" altLang="en-US" sz="18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0700808"/>
              </p:ext>
            </p:extLst>
          </p:nvPr>
        </p:nvGraphicFramePr>
        <p:xfrm>
          <a:off x="609601" y="1371600"/>
          <a:ext cx="7772400" cy="426719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5777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674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79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REGION/ DISTRICT MUNICIPALITY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Sites 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Budget for Sites 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4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Johannesburg</a:t>
                      </a:r>
                      <a:endParaRPr lang="en-Z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64" marR="28864" marT="0" marB="0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1 633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R2,939,400.00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6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Tshwane</a:t>
                      </a:r>
                      <a:endParaRPr lang="en-Z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5 805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R10,449,000.00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6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Ekurhuleni</a:t>
                      </a:r>
                      <a:endParaRPr lang="en-Z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64" marR="28864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2 229</a:t>
                      </a:r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64" marR="28864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R4,012,200.00</a:t>
                      </a:r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64" marR="28864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6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 Rand</a:t>
                      </a:r>
                      <a:endParaRPr lang="en-Z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2 299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R4,138,200.00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8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Sedibeng</a:t>
                      </a:r>
                      <a:endParaRPr lang="en-Z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64" marR="288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3 274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R5,893,200.00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4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Z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64" marR="28864" marT="0" marB="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15 240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1" dirty="0" smtClean="0"/>
                        <a:t>R27,432,000.00</a:t>
                      </a:r>
                      <a:endParaRPr lang="en-ZA" sz="1600" b="1" dirty="0"/>
                    </a:p>
                  </a:txBody>
                  <a:tcPr marL="28864" marR="28864" marT="0" marB="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565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8200" y="273784"/>
            <a:ext cx="815340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latin typeface="+mj-lt"/>
              <a:cs typeface="ＭＳ Ｐゴシック" pitchFamily="-108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+mj-lt"/>
              <a:cs typeface="ＭＳ Ｐゴシック" pitchFamily="-108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latin typeface="+mj-lt"/>
                <a:cs typeface="ＭＳ Ｐゴシック" pitchFamily="-108" charset="-128"/>
              </a:rPr>
              <a:t>PROVINCIAL </a:t>
            </a:r>
            <a:r>
              <a:rPr lang="en-US" b="1" dirty="0">
                <a:solidFill>
                  <a:schemeClr val="bg1"/>
                </a:solidFill>
                <a:latin typeface="+mj-lt"/>
                <a:cs typeface="ＭＳ Ｐゴシック" pitchFamily="-108" charset="-128"/>
              </a:rPr>
              <a:t>SUMMARY OF TITLE DEEDS TO BE ERADICATED AND READINESS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717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6F8CCE8-C3A1-4961-9C6B-65D9B9560C5E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533400" y="1728026"/>
          <a:ext cx="8153400" cy="3224974"/>
        </p:xfrm>
        <a:graphic>
          <a:graphicData uri="http://schemas.openxmlformats.org/drawingml/2006/table">
            <a:tbl>
              <a:tblPr/>
              <a:tblGrid>
                <a:gridCol w="15910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93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60305"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Pre 1994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Post 1994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Cost implications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Source of funding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35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Total Provincial Backlog to be eradicated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5881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Deeds Ready for conveyancing </a:t>
                      </a:r>
                      <a:r>
                        <a:rPr lang="en-ZA" sz="12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IN 2017/18 F/Y</a:t>
                      </a:r>
                    </a:p>
                    <a:p>
                      <a:pPr algn="l" fontAlgn="t"/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4 629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50 909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R99,968,400.00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HSDG Allocation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5286"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Beneficiaries to be confirmed</a:t>
                      </a:r>
                    </a:p>
                    <a:p>
                      <a:pPr algn="l" fontAlgn="t"/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70 000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R17,500,000.00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HSDG Allocation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470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No of Title Deeds in Township Establishment Processes</a:t>
                      </a:r>
                    </a:p>
                    <a:p>
                      <a:pPr algn="l"/>
                      <a:endParaRPr lang="en-ZA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/>
                        <a:t>0</a:t>
                      </a:r>
                      <a:endParaRPr lang="en-ZA" sz="1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/>
                        <a:t>133,819</a:t>
                      </a:r>
                      <a:endParaRPr lang="en-ZA" sz="1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57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914400"/>
            <a:ext cx="8013659" cy="5255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MEGA AND CATALYTIC PRIORITY PROJECTS IN IMPLEMENTATION</a:t>
            </a:r>
            <a:endParaRPr lang="en-ZA" sz="18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5849605"/>
              </p:ext>
            </p:extLst>
          </p:nvPr>
        </p:nvGraphicFramePr>
        <p:xfrm>
          <a:off x="1187624" y="1600201"/>
          <a:ext cx="7422976" cy="39526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925"/>
                <a:gridCol w="2092281"/>
                <a:gridCol w="4573770"/>
              </a:tblGrid>
              <a:tr h="713981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Municipality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Mega &amp; Catalytic </a:t>
                      </a:r>
                      <a:r>
                        <a:rPr lang="en-US" sz="1800" dirty="0" smtClean="0">
                          <a:effectLst/>
                        </a:rPr>
                        <a:t>Projects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864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COJ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Hills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3864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COJ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Riverside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3864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COJ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Goudrand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3864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COJ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Lufhereng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3864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COJ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Malibongwe Ridge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3864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6.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COJ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Fleurhof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3864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7.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EMM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Albert Luthuli Ext 6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3864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EMM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Tsakane Ext 22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3864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9.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EMM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Clayville Ext 45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3864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10.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EMM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Leeuwpoort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511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182" y="914400"/>
            <a:ext cx="8013659" cy="5753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MEGA AND CATALYTIC PRIORITY PROJECTS IN IMPLEMENTATION</a:t>
            </a:r>
            <a:endParaRPr lang="en-ZA" sz="18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1763858"/>
              </p:ext>
            </p:extLst>
          </p:nvPr>
        </p:nvGraphicFramePr>
        <p:xfrm>
          <a:off x="1475656" y="1752602"/>
          <a:ext cx="7134944" cy="3806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7555"/>
                <a:gridCol w="2011095"/>
                <a:gridCol w="4396294"/>
              </a:tblGrid>
              <a:tr h="68629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Municipality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Mega &amp; Catalytic </a:t>
                      </a:r>
                      <a:r>
                        <a:rPr lang="en-US" sz="1800" dirty="0" smtClean="0">
                          <a:effectLst/>
                        </a:rPr>
                        <a:t>Projects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304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11.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EMM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Germiston 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1304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12.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CoT 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 West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1304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13.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CoT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Nelmapius Ext 22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1304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14.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Midvaal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Savanna City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1304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15.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Sedibeng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Golden Highway Mega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11304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16.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Sedibeng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Boiketlong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11304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17.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Sedibeng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Obed Nkosi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11304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18. 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 Rand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Mogale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18776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18.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 Rand 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Kokosi Ext 6 &amp; 7 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11304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20.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 Rand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Westonaria Borwa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179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altLang="en-US" sz="3600" b="1" dirty="0" smtClean="0">
                <a:ea typeface="ＭＳ Ｐゴシック" panose="020B0600070205080204" pitchFamily="34" charset="-128"/>
              </a:rPr>
              <a:t>I</a:t>
            </a:r>
            <a:br>
              <a:rPr lang="en-ZA" altLang="en-US" sz="3600" b="1" dirty="0" smtClean="0">
                <a:ea typeface="ＭＳ Ｐゴシック" panose="020B0600070205080204" pitchFamily="34" charset="-128"/>
              </a:rPr>
            </a:br>
            <a:r>
              <a:rPr lang="en-ZA" altLang="en-US" sz="3600" b="1" dirty="0">
                <a:ea typeface="ＭＳ Ｐゴシック" panose="020B0600070205080204" pitchFamily="34" charset="-128"/>
              </a:rPr>
              <a:t> </a:t>
            </a:r>
            <a:r>
              <a:rPr lang="en-ZA" altLang="en-US" sz="3600" b="1" dirty="0" smtClean="0">
                <a:ea typeface="ＭＳ Ｐゴシック" panose="020B0600070205080204" pitchFamily="34" charset="-128"/>
              </a:rPr>
              <a:t>   INTRODUCTION </a:t>
            </a:r>
            <a:r>
              <a:rPr lang="en-ZA" altLang="en-US" sz="3600" b="1" dirty="0">
                <a:ea typeface="ＭＳ Ｐゴシック" panose="020B0600070205080204" pitchFamily="34" charset="-128"/>
              </a:rPr>
              <a:t>AND PROVINCIAL CONTEXT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endParaRPr lang="en-Z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business plan is based on the 5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528 050 000.00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allocation letter </a:t>
            </a:r>
            <a:endParaRPr lang="en-Z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Planned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delivery is 19 799 stands and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35 112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units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(including social housing) 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>
              <a:buFont typeface="Wingdings" panose="05000000000000000000" pitchFamily="2" charset="2"/>
              <a:buChar char="ü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housing programmes for the delivery of 1850 units at </a:t>
            </a:r>
          </a:p>
          <a:p>
            <a:pPr marL="457200" lvl="1" indent="0">
              <a:buNone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	R184 636 623 and</a:t>
            </a:r>
          </a:p>
          <a:p>
            <a:pPr lvl="1"/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7213" lvl="1" indent="-214313">
              <a:buFont typeface="Wingdings" panose="05000000000000000000" pitchFamily="2" charset="2"/>
              <a:buChar char="ü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   The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are 912 CRU converted  and upgraded in the business plan</a:t>
            </a:r>
          </a:p>
          <a:p>
            <a:pPr marL="342900" lvl="1" indent="0">
              <a:buNone/>
            </a:pPr>
            <a:endParaRPr lang="en-ZA" sz="1600" dirty="0" smtClean="0">
              <a:cs typeface="Arial" panose="020B0604020202020204" pitchFamily="34" charset="0"/>
            </a:endParaRPr>
          </a:p>
          <a:p>
            <a:pPr marL="557213" lvl="1" indent="-214313">
              <a:buFont typeface="Wingdings" panose="05000000000000000000" pitchFamily="2" charset="2"/>
              <a:buChar char="ü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confirmation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R5,528,050,000 budget allocation </a:t>
            </a:r>
          </a:p>
          <a:p>
            <a:pPr marL="342900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rmAutofit/>
          </a:bodyPr>
          <a:lstStyle/>
          <a:p>
            <a:r>
              <a:rPr lang="en-ZA" sz="2800" dirty="0" smtClean="0"/>
              <a:t>MEGA AND CATALYTIC PROJECTS </a:t>
            </a:r>
            <a:endParaRPr lang="en-ZA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9035865"/>
              </p:ext>
            </p:extLst>
          </p:nvPr>
        </p:nvGraphicFramePr>
        <p:xfrm>
          <a:off x="381000" y="1354070"/>
          <a:ext cx="8458200" cy="5312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524000"/>
                <a:gridCol w="1409700"/>
                <a:gridCol w="1409700"/>
                <a:gridCol w="1409700"/>
                <a:gridCol w="1409700"/>
              </a:tblGrid>
              <a:tr h="489973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 Narrow" panose="020B0606020202030204" pitchFamily="34" charset="0"/>
                        </a:rPr>
                        <a:t>MUNICIPALITY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 Narrow" panose="020B0606020202030204" pitchFamily="34" charset="0"/>
                        </a:rPr>
                        <a:t>PROJECT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 Narrow" panose="020B0606020202030204" pitchFamily="34" charset="0"/>
                        </a:rPr>
                        <a:t>PLANNED</a:t>
                      </a:r>
                      <a:r>
                        <a:rPr lang="en-ZA" sz="1400" baseline="0" dirty="0" smtClean="0">
                          <a:latin typeface="Arial Narrow" panose="020B0606020202030204" pitchFamily="34" charset="0"/>
                        </a:rPr>
                        <a:t> SITES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 Narrow" panose="020B0606020202030204" pitchFamily="34" charset="0"/>
                        </a:rPr>
                        <a:t>BUDGET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 Narrow" panose="020B0606020202030204" pitchFamily="34" charset="0"/>
                        </a:rPr>
                        <a:t>PLANNED UNITS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 Narrow" panose="020B0606020202030204" pitchFamily="34" charset="0"/>
                        </a:rPr>
                        <a:t>BUDGET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56413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COJ</a:t>
                      </a:r>
                      <a:endParaRPr lang="en-ZA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South Hills</a:t>
                      </a:r>
                      <a:endParaRPr lang="en-ZA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550 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R27</a:t>
                      </a:r>
                      <a:r>
                        <a:rPr lang="en-ZA" sz="1200" b="0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593 445.00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R12 758 790.00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7355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COJ</a:t>
                      </a:r>
                      <a:endParaRPr lang="en-ZA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Riverside</a:t>
                      </a:r>
                      <a:endParaRPr lang="en-ZA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226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R26  664 181</a:t>
                      </a:r>
                    </a:p>
                    <a:p>
                      <a:pPr algn="ctr" fontAlgn="ctr"/>
                      <a:endParaRPr lang="en-ZA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200 (F)</a:t>
                      </a:r>
                    </a:p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410(h)</a:t>
                      </a:r>
                    </a:p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140 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R17 600 000.00</a:t>
                      </a:r>
                    </a:p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 60 111 133.00</a:t>
                      </a: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R12 758 790.00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7355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COJ</a:t>
                      </a:r>
                      <a:endParaRPr lang="en-ZA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Goudrand</a:t>
                      </a:r>
                      <a:endParaRPr lang="en-ZA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R15 050 970.00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300 (h)</a:t>
                      </a:r>
                      <a:r>
                        <a:rPr lang="en-ZA" sz="1200" b="0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200" b="0" dirty="0" smtClean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200(f)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R40 568 550.00</a:t>
                      </a:r>
                    </a:p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R92 792 580.00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6413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COJ</a:t>
                      </a:r>
                      <a:endParaRPr lang="en-ZA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Lufhereng</a:t>
                      </a:r>
                      <a:endParaRPr lang="en-ZA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R3 539 493.00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226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R26  664 181</a:t>
                      </a:r>
                      <a:endParaRPr lang="en-ZA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27355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COJ</a:t>
                      </a:r>
                      <a:endParaRPr lang="en-ZA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Malibongwe Ridge</a:t>
                      </a:r>
                      <a:endParaRPr lang="en-ZA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R5 016 990.00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  <a:p>
                      <a:pPr algn="ctr"/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R30</a:t>
                      </a:r>
                      <a:r>
                        <a:rPr lang="en-ZA" sz="1200" b="0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456 255.00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6413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COJ</a:t>
                      </a:r>
                      <a:endParaRPr lang="en-ZA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Fleurhof</a:t>
                      </a:r>
                      <a:endParaRPr lang="en-ZA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100 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R22 469275.00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100 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R22 469 275.00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6413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ZA" sz="1200" b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COJ</a:t>
                      </a:r>
                      <a:endParaRPr lang="en-ZA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ZA" sz="1200" b="0" dirty="0" err="1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Leratong</a:t>
                      </a:r>
                      <a:r>
                        <a:rPr lang="en-ZA" sz="1200" b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ZA" sz="1200" b="0" dirty="0" err="1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Witpoortjie</a:t>
                      </a:r>
                      <a:endParaRPr lang="en-ZA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828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R36 122 328.00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365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R40 495 655.00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6413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41883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ZA" sz="1200" b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Ekurhuleni</a:t>
                      </a:r>
                      <a:endParaRPr lang="en-ZA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ZA" sz="1200" b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Chief Albert</a:t>
                      </a:r>
                      <a:r>
                        <a:rPr lang="en-ZA" sz="1200" b="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Luthuli 6</a:t>
                      </a:r>
                      <a:endParaRPr lang="en-ZA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900 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R39 263 400.00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R56 442 323.00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6413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ZA" sz="1200" b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Ekurhuleni</a:t>
                      </a:r>
                      <a:endParaRPr lang="en-ZA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ZA" sz="1200" b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Tsakane 22</a:t>
                      </a:r>
                      <a:endParaRPr lang="en-ZA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1165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R49 952 382.00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R39 565 222.00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7355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ZA" sz="1200" b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Ekurhuleni</a:t>
                      </a:r>
                      <a:endParaRPr lang="en-ZA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ZA" sz="1200" b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Clayville 45</a:t>
                      </a:r>
                      <a:endParaRPr lang="en-ZA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402 (f)</a:t>
                      </a:r>
                    </a:p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500(h)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R108 810 616.00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6413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ZA" sz="1200" b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Ekurhuleni</a:t>
                      </a:r>
                      <a:endParaRPr lang="en-ZA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ZA" sz="1200" b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Helderwyk</a:t>
                      </a:r>
                      <a:endParaRPr lang="en-ZA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R15 269 100.00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6413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ZA" sz="1200" b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Ekurhuleni</a:t>
                      </a:r>
                      <a:endParaRPr lang="en-ZA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ZA" sz="1200" b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Daggafontein</a:t>
                      </a:r>
                      <a:endParaRPr lang="en-ZA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R21 813 000.00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376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R41</a:t>
                      </a:r>
                      <a:r>
                        <a:rPr lang="en-ZA" sz="1200" b="0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716 072.00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6413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598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04352"/>
          </a:xfrm>
        </p:spPr>
        <p:txBody>
          <a:bodyPr>
            <a:normAutofit/>
          </a:bodyPr>
          <a:lstStyle/>
          <a:p>
            <a:r>
              <a:rPr lang="en-ZA" sz="2800" dirty="0" smtClean="0"/>
              <a:t>MEGA AND CATALYTIC PROJECTS  </a:t>
            </a:r>
            <a:endParaRPr lang="en-ZA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0296694"/>
              </p:ext>
            </p:extLst>
          </p:nvPr>
        </p:nvGraphicFramePr>
        <p:xfrm>
          <a:off x="381000" y="1390153"/>
          <a:ext cx="8458200" cy="5267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524000"/>
                <a:gridCol w="1409700"/>
                <a:gridCol w="1409700"/>
                <a:gridCol w="1409700"/>
                <a:gridCol w="1409700"/>
              </a:tblGrid>
              <a:tr h="362447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MUNICIPALITY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PROJECT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PLANNED</a:t>
                      </a:r>
                      <a:r>
                        <a:rPr lang="en-ZA" sz="1400" baseline="0" dirty="0" smtClean="0"/>
                        <a:t> SITES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BUDGET 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PLANNED UNITS 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BUDGET </a:t>
                      </a:r>
                      <a:endParaRPr lang="en-ZA" sz="1400" dirty="0"/>
                    </a:p>
                  </a:txBody>
                  <a:tcPr/>
                </a:tc>
              </a:tr>
              <a:tr h="415854">
                <a:tc rowSpan="5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en-ZA" sz="1100" b="0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endParaRPr lang="en-ZA" sz="1100" b="0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endParaRPr lang="en-ZA" sz="1100" b="0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endParaRPr lang="en-ZA" sz="11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ZA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Tshwane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Nelmapius Ext 22</a:t>
                      </a:r>
                      <a:endParaRPr lang="en-ZA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650</a:t>
                      </a:r>
                      <a:r>
                        <a:rPr lang="en-ZA" sz="1200" b="0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200" b="0" dirty="0" smtClean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R72 117</a:t>
                      </a:r>
                      <a:r>
                        <a:rPr lang="en-ZA" sz="1200" b="0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550.00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04165">
                <a:tc vMerge="1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en-ZA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ZA" sz="1200" b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Nellmapius Willows</a:t>
                      </a:r>
                      <a:r>
                        <a:rPr lang="en-ZA" sz="1200" b="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Ext 4</a:t>
                      </a:r>
                      <a:endParaRPr lang="en-ZA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213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 9 292 338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11198">
                <a:tc vMerge="1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en-ZA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ZA" sz="1200" b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Cullinan Ext 2 </a:t>
                      </a:r>
                      <a:endParaRPr lang="en-ZA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1500</a:t>
                      </a:r>
                      <a:endParaRPr lang="en-ZA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 65 439 </a:t>
                      </a:r>
                      <a:r>
                        <a:rPr lang="en-Z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000</a:t>
                      </a:r>
                    </a:p>
                    <a:p>
                      <a:pPr algn="ctr" fontAlgn="ctr"/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55(f)</a:t>
                      </a:r>
                    </a:p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392</a:t>
                      </a:r>
                    </a:p>
                    <a:p>
                      <a:pPr algn="ctr"/>
                      <a:endParaRPr lang="en-ZA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R4 785 000</a:t>
                      </a:r>
                    </a:p>
                    <a:p>
                      <a:pPr algn="ctr" fontAlgn="t"/>
                      <a:r>
                        <a:rPr lang="en-Z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R43</a:t>
                      </a:r>
                      <a:r>
                        <a:rPr lang="en-ZA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491 224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404165">
                <a:tc vMerge="1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en-ZA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ZA" sz="1200" b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Park City </a:t>
                      </a:r>
                      <a:endParaRPr lang="en-ZA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 21 813 000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 29 586 750</a:t>
                      </a:r>
                    </a:p>
                  </a:txBody>
                  <a:tcPr marL="0" marR="0" marT="0" marB="0"/>
                </a:tc>
              </a:tr>
              <a:tr h="325052">
                <a:tc vMerge="1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en-ZA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ZA" sz="1200" b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Tswaing</a:t>
                      </a:r>
                      <a:r>
                        <a:rPr lang="en-ZA" sz="1200" b="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 New Eeersterus)</a:t>
                      </a:r>
                      <a:endParaRPr lang="en-ZA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 21 813 000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 38 634 100</a:t>
                      </a:r>
                    </a:p>
                  </a:txBody>
                  <a:tcPr marL="0" marR="0" marT="0" marB="0"/>
                </a:tc>
              </a:tr>
              <a:tr h="251177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2554">
                <a:tc rowSpan="6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en-ZA" sz="1200" b="0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endParaRPr lang="en-ZA" sz="1200" b="0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endParaRPr lang="en-ZA" sz="1200" b="0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Sedibeng</a:t>
                      </a:r>
                      <a:r>
                        <a:rPr lang="en-ZA" sz="1200" b="1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ZA" sz="12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ZA" sz="12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Boiketlong</a:t>
                      </a:r>
                      <a:r>
                        <a:rPr lang="en-ZA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Mega 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662</a:t>
                      </a:r>
                      <a:endParaRPr lang="en-ZA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 47 002 000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562</a:t>
                      </a:r>
                      <a:endParaRPr lang="en-ZA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62 352 214</a:t>
                      </a:r>
                    </a:p>
                  </a:txBody>
                  <a:tcPr marL="0" marR="0" marT="0" marB="0" anchor="ctr"/>
                </a:tc>
              </a:tr>
              <a:tr h="438252">
                <a:tc vMerge="1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ZA" sz="12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Obed Mthombeni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335 </a:t>
                      </a:r>
                      <a:endParaRPr lang="en-ZA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R14 614 710.00</a:t>
                      </a:r>
                      <a:endParaRPr lang="en-ZA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ZA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R30 895 007.00</a:t>
                      </a:r>
                      <a:endParaRPr lang="en-ZA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8953">
                <a:tc vMerge="1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ZA" sz="12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Savannah City</a:t>
                      </a:r>
                      <a:r>
                        <a:rPr lang="en-ZA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n-ZA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R63 851 000.00</a:t>
                      </a:r>
                      <a:endParaRPr lang="en-ZA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500 (f)</a:t>
                      </a:r>
                    </a:p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1000(h)</a:t>
                      </a:r>
                      <a:endParaRPr lang="en-ZA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R21</a:t>
                      </a:r>
                      <a:r>
                        <a:rPr lang="en-ZA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000 000</a:t>
                      </a:r>
                    </a:p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R121</a:t>
                      </a:r>
                      <a:r>
                        <a:rPr lang="en-ZA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817 500</a:t>
                      </a:r>
                      <a:endParaRPr lang="en-ZA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1177">
                <a:tc vMerge="1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ZA" sz="12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Golden Gardens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189</a:t>
                      </a:r>
                      <a:endParaRPr lang="en-ZA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R19 704 006</a:t>
                      </a:r>
                      <a:endParaRPr lang="en-ZA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84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ZA" sz="1200" b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Kwa Zenzele</a:t>
                      </a:r>
                      <a:r>
                        <a:rPr lang="en-ZA" sz="1200" b="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Phase 2</a:t>
                      </a:r>
                      <a:endParaRPr lang="en-ZA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1242</a:t>
                      </a:r>
                      <a:endParaRPr lang="en-ZA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 54 183 492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653</a:t>
                      </a:r>
                      <a:endParaRPr lang="en-ZA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 72 448 391</a:t>
                      </a:r>
                    </a:p>
                  </a:txBody>
                  <a:tcPr marL="0" marR="0" marT="0" marB="0" anchor="ctr"/>
                </a:tc>
              </a:tr>
              <a:tr h="23070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ZA" sz="1200" b="0" dirty="0" err="1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Johandeo</a:t>
                      </a:r>
                      <a:r>
                        <a:rPr lang="en-ZA" sz="1200" b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(Golden Highway Mega)</a:t>
                      </a:r>
                      <a:endParaRPr lang="en-ZA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ZA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 21 813 000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ZA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 33 497 889</a:t>
                      </a:r>
                    </a:p>
                  </a:txBody>
                  <a:tcPr marL="0" marR="0" marT="0" marB="0" anchor="ctr"/>
                </a:tc>
              </a:tr>
              <a:tr h="26595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8928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04352"/>
          </a:xfrm>
        </p:spPr>
        <p:txBody>
          <a:bodyPr>
            <a:normAutofit/>
          </a:bodyPr>
          <a:lstStyle/>
          <a:p>
            <a:r>
              <a:rPr lang="en-ZA" sz="2800" dirty="0" smtClean="0"/>
              <a:t>MEGA AND CATALYTIC PROJECTS  </a:t>
            </a:r>
            <a:endParaRPr lang="en-ZA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3967450"/>
              </p:ext>
            </p:extLst>
          </p:nvPr>
        </p:nvGraphicFramePr>
        <p:xfrm>
          <a:off x="381000" y="1390153"/>
          <a:ext cx="8458200" cy="3758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524000"/>
                <a:gridCol w="1409700"/>
                <a:gridCol w="1409700"/>
                <a:gridCol w="1409700"/>
                <a:gridCol w="1409700"/>
              </a:tblGrid>
              <a:tr h="743447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MUNICIPALITY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PROJECT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PLANNED</a:t>
                      </a:r>
                      <a:r>
                        <a:rPr lang="en-ZA" sz="1400" baseline="0" dirty="0" smtClean="0"/>
                        <a:t> SITES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BUDGET 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PLANNED UNITS 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BUDGET </a:t>
                      </a:r>
                      <a:endParaRPr lang="en-ZA" sz="1400" dirty="0"/>
                    </a:p>
                  </a:txBody>
                  <a:tcPr/>
                </a:tc>
              </a:tr>
              <a:tr h="487578">
                <a:tc rowSpan="7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en-ZA" sz="1100" b="0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endParaRPr lang="en-ZA" sz="1100" b="0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endParaRPr lang="en-ZA" sz="1100" b="0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ZA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West</a:t>
                      </a:r>
                      <a:r>
                        <a:rPr lang="en-ZA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Rand </a:t>
                      </a:r>
                      <a:endParaRPr lang="en-ZA" sz="11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Chief Mogale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568</a:t>
                      </a:r>
                      <a:endParaRPr lang="en-ZA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 28 496 603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 85 168 200</a:t>
                      </a:r>
                    </a:p>
                  </a:txBody>
                  <a:tcPr marL="0" marR="0" marT="0" marB="0" anchor="ctr"/>
                </a:tc>
              </a:tr>
              <a:tr h="404165">
                <a:tc vMerge="1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en-ZA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Kokosi Ext 6 &amp; 7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 51 477 000</a:t>
                      </a:r>
                    </a:p>
                  </a:txBody>
                  <a:tcPr marL="0" marR="0" marT="0" marB="0" anchor="ctr"/>
                </a:tc>
              </a:tr>
              <a:tr h="411198">
                <a:tc vMerge="1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en-ZA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Westonaria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Borwa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(includes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Wagterskop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569</a:t>
                      </a:r>
                      <a:endParaRPr lang="en-ZA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 28 496 603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230 (F)</a:t>
                      </a:r>
                    </a:p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1000(H)</a:t>
                      </a:r>
                      <a:endParaRPr lang="en-ZA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 154 597 000</a:t>
                      </a:r>
                    </a:p>
                  </a:txBody>
                  <a:tcPr marL="0" marR="0" marT="0" marB="0"/>
                </a:tc>
              </a:tr>
              <a:tr h="325052">
                <a:tc vMerge="1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en-ZA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Vaarkenslaagte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en-ZA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 34 900 800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n-ZA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 27 736 750</a:t>
                      </a:r>
                    </a:p>
                  </a:txBody>
                  <a:tcPr marL="0" marR="0" marT="0" marB="0" anchor="ctr"/>
                </a:tc>
              </a:tr>
              <a:tr h="325052">
                <a:tc vMerge="1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en-ZA" sz="11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ZA" sz="12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Western Mega 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1214</a:t>
                      </a:r>
                      <a:endParaRPr lang="en-ZA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 52 961 964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en-ZA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 71 676 150</a:t>
                      </a:r>
                    </a:p>
                  </a:txBody>
                  <a:tcPr marL="0" marR="0" marT="0" marB="0"/>
                </a:tc>
              </a:tr>
              <a:tr h="325052">
                <a:tc vMerge="1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en-ZA" sz="11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ZA" sz="12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Montrose 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n-ZA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402</a:t>
                      </a:r>
                      <a:endParaRPr lang="en-ZA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 53 300 694</a:t>
                      </a:r>
                    </a:p>
                  </a:txBody>
                  <a:tcPr marL="0" marR="0" marT="0" marB="0"/>
                </a:tc>
              </a:tr>
              <a:tr h="325052">
                <a:tc vMerge="1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en-ZA" sz="11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ZA" sz="1200" b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Affri</a:t>
                      </a:r>
                      <a:r>
                        <a:rPr lang="en-ZA" sz="12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Village(Green Hills</a:t>
                      </a:r>
                      <a:r>
                        <a:rPr lang="en-ZA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Extention 2 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ZA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 21 813 000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 27 736 750</a:t>
                      </a:r>
                    </a:p>
                  </a:txBody>
                  <a:tcPr marL="0" marR="0" marT="0" marB="0" anchor="ctr"/>
                </a:tc>
              </a:tr>
              <a:tr h="32505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en-ZA" sz="11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en-ZA" sz="12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313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altLang="en-US" b="1" dirty="0">
                <a:ea typeface="ＭＳ Ｐゴシック" panose="020B0600070205080204" pitchFamily="34" charset="-128"/>
              </a:rPr>
              <a:t>SUMMARY &amp; CONCLUSION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 draft trilateral agreements has been developed between the Province ,GPF and HDA in the implementation of mega and catalytic projects </a:t>
            </a:r>
          </a:p>
          <a:p>
            <a:r>
              <a:rPr lang="en-ZA" dirty="0" smtClean="0"/>
              <a:t>To strengthen intergovernmental relations and integrated planning with municipalities, engagements are held towards the establishment of a Provincial planning structure (to align USDG and HSDG) </a:t>
            </a:r>
          </a:p>
          <a:p>
            <a:r>
              <a:rPr lang="en-ZA" dirty="0" smtClean="0"/>
              <a:t>Bulk infrastructure investment remains critical in the successful investment of mega and catalytic projects </a:t>
            </a:r>
          </a:p>
          <a:p>
            <a:r>
              <a:rPr lang="en-ZA" dirty="0" smtClean="0"/>
              <a:t>Depicted below are bulk cost estimates identified to support the mega projects in the second phases of implementation </a:t>
            </a:r>
          </a:p>
          <a:p>
            <a:endParaRPr lang="en-ZA" dirty="0" smtClean="0"/>
          </a:p>
          <a:p>
            <a:pPr marL="0" indent="0">
              <a:buNone/>
            </a:pP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2400" b="1" dirty="0" smtClean="0"/>
              <a:t>BULK INFRASTRUCTURE REQUIREMENTS FOR PHASE 1</a:t>
            </a:r>
            <a:endParaRPr lang="en-ZA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26" y="1287573"/>
            <a:ext cx="8280920" cy="545379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97389" y="550236"/>
            <a:ext cx="6323450" cy="2787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1200" b="1" dirty="0" smtClean="0"/>
              <a:t>* NOTE; THESE ARE COST ESTIMATES. FINAL COSTS TO BE CONFIRMED BY THE MUNICIPALITIES</a:t>
            </a:r>
            <a:endParaRPr lang="en-ZA" sz="1200" b="1" dirty="0"/>
          </a:p>
        </p:txBody>
      </p:sp>
    </p:spTree>
    <p:extLst>
      <p:ext uri="{BB962C8B-B14F-4D97-AF65-F5344CB8AC3E}">
        <p14:creationId xmlns:p14="http://schemas.microsoft.com/office/powerpoint/2010/main" xmlns="" val="3194390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347268" y="838200"/>
            <a:ext cx="6871112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2017 MTEF Final BP – Programme Summary  R5,5Bil  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04799" y="1295400"/>
          <a:ext cx="8686800" cy="5478297"/>
        </p:xfrm>
        <a:graphic>
          <a:graphicData uri="http://schemas.openxmlformats.org/drawingml/2006/table">
            <a:tbl>
              <a:tblPr/>
              <a:tblGrid>
                <a:gridCol w="4985468"/>
                <a:gridCol w="981986"/>
                <a:gridCol w="890547"/>
                <a:gridCol w="1224500"/>
                <a:gridCol w="604299"/>
              </a:tblGrid>
              <a:tr h="304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Sub-</a:t>
                      </a:r>
                      <a:r>
                        <a:rPr lang="en-US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Programme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Planned  Sites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Planned Units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 Annual Budget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753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1. Financial Intervention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75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1.1b Individual housing subsidies (R0 - R3 500) Non - Credit Linked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16,057,300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333F4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1.2 Housing finance linked Individual subsidies (FLISP)-(R3 501 - R15 000)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4,135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222,326,916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333F4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1.3 Enhanced Extended Discount Benefit Scheme (EEDBS)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100,000,000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39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1.4 State Asset Maintenance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64,880,380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1.8 Operational Capital Budget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210,907,400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6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1.10 NHBRC enrolment (related to grant)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40,000,000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1.11a Land parcels procured(IHAHSD)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105,818,189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3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Sub-total: Financial Intervention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4,235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759,990,185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13.75%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753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2. Incremental Housing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Programmes</a:t>
                      </a:r>
                      <a:endParaRPr lang="en-US" sz="1200" b="1" i="0" u="none" strike="noStrike" dirty="0">
                        <a:solidFill>
                          <a:srgbClr val="333F4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75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2.2a IRDP :Phase 1:Planning and Services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11,934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607,328,352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2.2b IRDP :Phase 1:Planning and Services </a:t>
                      </a:r>
                      <a:r>
                        <a:rPr lang="en-US" sz="1200" b="0" i="0" u="sng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INFORMAL SETTLEMENTS</a:t>
                      </a:r>
                      <a:endParaRPr lang="en-US" sz="1200" b="0" i="0" u="none" strike="noStrike" dirty="0">
                        <a:solidFill>
                          <a:srgbClr val="333F4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6,815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426,722,652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2.2c  </a:t>
                      </a:r>
                      <a:r>
                        <a:rPr lang="en-US" sz="1200" b="0" i="0" u="none" strike="noStrike" dirty="0" smtClean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IRDP : Phase </a:t>
                      </a:r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2:Top Structure Construction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7,483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878,141,164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2.2d IRDP :Phase 2:Top Structure Construction </a:t>
                      </a:r>
                      <a:r>
                        <a:rPr lang="en-US" sz="1200" b="0" i="0" u="sng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INFORMAL SETTLEMENTS</a:t>
                      </a:r>
                      <a:endParaRPr lang="en-US" sz="1200" b="0" i="0" u="none" strike="noStrike" dirty="0">
                        <a:solidFill>
                          <a:srgbClr val="333F4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16,687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1,789,801,672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2.4 Informal Settlement Upgrading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167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20,703,178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3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Sub-total: Incremental Housing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Programmes</a:t>
                      </a:r>
                      <a:endParaRPr lang="en-US" sz="1200" b="1" i="0" u="none" strike="noStrike" dirty="0">
                        <a:solidFill>
                          <a:srgbClr val="333F4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18,999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24,337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3,725,136,817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67.39%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753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3. Social &amp; Rental Housing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75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3.2b Social </a:t>
                      </a:r>
                      <a:r>
                        <a:rPr lang="en-US" sz="1200" b="0" i="0" u="none" strike="noStrike" dirty="0" smtClean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Housing: Capital </a:t>
                      </a:r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Grants for rental housing (Funded by NDoH)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1,850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185,746,093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3.3a Community residential units (CRU)  </a:t>
                      </a:r>
                      <a:r>
                        <a:rPr lang="en-US" sz="1200" b="0" i="0" u="sng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Converted/Upgraded</a:t>
                      </a:r>
                      <a:endParaRPr lang="en-US" sz="1200" b="0" i="0" u="none" strike="noStrike" dirty="0">
                        <a:solidFill>
                          <a:srgbClr val="333F4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912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235,113,550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3.3b Community residential units (CRU)  </a:t>
                      </a:r>
                      <a:r>
                        <a:rPr lang="en-US" sz="1200" b="0" i="0" u="sng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Constructed</a:t>
                      </a:r>
                      <a:endParaRPr lang="en-US" sz="1200" b="0" i="0" u="none" strike="noStrike" dirty="0">
                        <a:solidFill>
                          <a:srgbClr val="333F4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14,760,336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3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Sub-total: Social &amp; Rental Housing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333F4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2,802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435,619,980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7.88%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753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4. Rural Housing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75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4.1 Farm Worker Housing Assistance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565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74,943,840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4.2 Rural  Housing: Communal land rights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22,189,400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3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Sub-total: Rural Housing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765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97,133,240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1.76%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75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 5. PRIORITY PROJECTS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2,148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306,513,365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5.54%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6. PROVINCIAL SPECIFIC PROGRAMMES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825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203,656,414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3.68%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2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Gauteng Human Settlements 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19,799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35,112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5,528,050,000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100.00%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9335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MINING TOWNS 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0670156"/>
              </p:ext>
            </p:extLst>
          </p:nvPr>
        </p:nvGraphicFramePr>
        <p:xfrm>
          <a:off x="457202" y="1371604"/>
          <a:ext cx="8381998" cy="5002726"/>
        </p:xfrm>
        <a:graphic>
          <a:graphicData uri="http://schemas.openxmlformats.org/drawingml/2006/table">
            <a:tbl>
              <a:tblPr/>
              <a:tblGrid>
                <a:gridCol w="1964531"/>
                <a:gridCol w="2263888"/>
                <a:gridCol w="1122589"/>
                <a:gridCol w="898071"/>
                <a:gridCol w="898071"/>
                <a:gridCol w="1234848"/>
              </a:tblGrid>
              <a:tr h="7277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Sub-</a:t>
                      </a:r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Programme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Project Name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Project Number (HSS)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Planned Number of Sites (Current year)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Planned Number of Houses (Current Year)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 Annual Budget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2910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PRIORITY PROJECTS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 dirty="0" err="1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Khutsong</a:t>
                      </a:r>
                      <a:r>
                        <a:rPr lang="en-US" sz="1100" b="0" i="1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 South Ext  5 &amp; 6(Mining Town)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G94060068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68,561,300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PRIORITY PROJECTS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 dirty="0" err="1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Kokosi</a:t>
                      </a:r>
                      <a:r>
                        <a:rPr lang="en-US" sz="1100" b="0" i="1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 Ext 6 (Mining Town)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G1510000/1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51,477,000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PRIORITY PROJECTS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 dirty="0" err="1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Kokosi</a:t>
                      </a:r>
                      <a:r>
                        <a:rPr lang="en-US" sz="1100" b="0" i="1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 Ext 6 (prof fees)(Mining Town)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G1510000/1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5,147,700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PRIORITY PROJECTS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 dirty="0" err="1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Simunye</a:t>
                      </a:r>
                      <a:r>
                        <a:rPr lang="en-US" sz="1100" b="0" i="1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 Ext 2(Mining Town)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G09080003/1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152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16,863,944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3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PROVINCIAL SPECIFIC PROGRAMMES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1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Bekkersdal Afganistan ,X and Z Section(Mining Towns)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G3100002/1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11,839,710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3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PROVINCIAL SPECIFIC PROGRAMMES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Bekkersdal Afganistan ,X and Z Sections Prof fees (Mining Town)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G3100002/1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1,183,971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3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PROVINCIAL SPECIFIC PROGRAMMES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Westonaria Borwa (MV) (Mining Town)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G05100016/1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12,354,480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3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PROVINCIAL SPECIFIC PROGRAMMES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Militery Veterans Housing (Prof Fees) (Mining Town)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G05100016/1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1,235,448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3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PROVINCIAL SPECIFIC PROGRAMMES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 dirty="0" err="1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Munsiville</a:t>
                      </a:r>
                      <a:r>
                        <a:rPr lang="en-US" sz="1100" b="0" i="1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 Ext 9- Construction of Roads and Storm water(Mining Town)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5,738,770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3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PROVINCIAL SPECIFIC PROGRAMMES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Sewer Rehabilitation Project - Bekkersdal (Mining Town)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G14040007/1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78,770,497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3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PROVINCIAL SPECIFIC PROGRAMMES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Bekkersdal link road and bridge(Mining Town)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9,428,850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3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PROVINCIAL </a:t>
                      </a:r>
                      <a:r>
                        <a:rPr lang="en-US" sz="11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SPECIFIC PROGRAMMES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Construction of Roads </a:t>
                      </a:r>
                      <a:r>
                        <a:rPr lang="en-US" sz="1100" b="0" i="1" u="none" strike="noStrike" dirty="0" err="1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Mohlakeng</a:t>
                      </a:r>
                      <a:r>
                        <a:rPr lang="en-US" sz="1100" b="0" i="1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 Ext 11 (Mining Town)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G03030112/1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561,971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3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PROVINCIAL </a:t>
                      </a:r>
                      <a:r>
                        <a:rPr lang="en-US" sz="11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SPECIFIC PROGRAMMES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Construction of Roads </a:t>
                      </a:r>
                      <a:r>
                        <a:rPr lang="en-US" sz="1100" b="0" i="1" u="none" strike="noStrike" dirty="0" err="1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Mohlakeng</a:t>
                      </a:r>
                      <a:r>
                        <a:rPr lang="en-US" sz="1100" b="0" i="1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 Ext 11 (</a:t>
                      </a:r>
                      <a:r>
                        <a:rPr lang="en-US" sz="1100" b="0" i="1" u="none" strike="noStrike" dirty="0" err="1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Proff</a:t>
                      </a:r>
                      <a:r>
                        <a:rPr lang="en-US" sz="1100" b="0" i="1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 Fees) (Mining Town)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G03030112/1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1,000,000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1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1,387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264,163,641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442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ZA" altLang="en-US" sz="2400" b="1" dirty="0">
                <a:ea typeface="ＭＳ Ｐゴシック" panose="020B0600070205080204" pitchFamily="34" charset="-128"/>
              </a:rPr>
              <a:t>SUMMARY OF PLANNED TARGETS: 2017/18</a:t>
            </a:r>
            <a:endParaRPr lang="en-ZA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5732623"/>
              </p:ext>
            </p:extLst>
          </p:nvPr>
        </p:nvGraphicFramePr>
        <p:xfrm>
          <a:off x="457200" y="715651"/>
          <a:ext cx="8534400" cy="5664345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438400"/>
                <a:gridCol w="914400"/>
                <a:gridCol w="1143000"/>
                <a:gridCol w="838200"/>
                <a:gridCol w="990600"/>
                <a:gridCol w="914400"/>
                <a:gridCol w="1295400"/>
              </a:tblGrid>
              <a:tr h="6226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PROGRAMME</a:t>
                      </a:r>
                      <a:endParaRPr lang="en-ZA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Sites 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Budget for Sites 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Units 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Budget for Units 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Budget for Other</a:t>
                      </a:r>
                      <a:r>
                        <a:rPr lang="en-ZA" sz="12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ZA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Programmes</a:t>
                      </a:r>
                      <a:endParaRPr lang="en-ZA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Allocation per programme 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68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UISP </a:t>
                      </a:r>
                    </a:p>
                  </a:txBody>
                  <a:tcPr marL="72000" marR="22910" marT="0" marB="0" anchor="ctr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6815</a:t>
                      </a: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R429,162,452</a:t>
                      </a: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167</a:t>
                      </a: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R20,703,178</a:t>
                      </a: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28864" marT="0" marB="0" anchor="ctr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6815</a:t>
                      </a: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33981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NEW INDIVIDUAL UNITS (EXL. RURAL)</a:t>
                      </a:r>
                    </a:p>
                  </a:txBody>
                  <a:tcPr marL="72000" marR="229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12434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R635,309,773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11514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R1,215,800,242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2886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12434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303261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CRU (CONSTRUCTED)</a:t>
                      </a:r>
                    </a:p>
                  </a:txBody>
                  <a:tcPr marL="72000" marR="229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R14,760,336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2886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736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SOCIAL AND RENTAL HOUSING</a:t>
                      </a:r>
                    </a:p>
                  </a:txBody>
                  <a:tcPr marL="72000" marR="229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R1,000,000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1850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R184,746,093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From HSDG grant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28864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01343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FLISP</a:t>
                      </a:r>
                    </a:p>
                  </a:txBody>
                  <a:tcPr marL="72000" marR="229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4135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R222,326,916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2886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3138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RURAL HOUSING </a:t>
                      </a:r>
                    </a:p>
                  </a:txBody>
                  <a:tcPr marL="72000" marR="229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R13,030,330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R84,102,910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2886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470714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72000" marR="0" marT="0" marB="0" anchor="ctr"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12634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R648,340,103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16621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R1,557,693,582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28864" marT="0" marB="0" anchor="ctr"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12634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</a:tr>
              <a:tr h="5270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MILITARY VETERANS</a:t>
                      </a:r>
                    </a:p>
                  </a:txBody>
                  <a:tcPr marL="72000" marR="229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</a:rPr>
                        <a:t>         0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2886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0</a:t>
                      </a:r>
                      <a:endParaRPr lang="en-ZA" sz="1200" dirty="0"/>
                    </a:p>
                  </a:txBody>
                  <a:tcPr marL="72000" marR="2886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en-Z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675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2000" marR="2886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R74,889,225</a:t>
                      </a:r>
                    </a:p>
                    <a:p>
                      <a:pPr algn="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2000" marR="2886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 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28864" marT="0" marB="0" anchor="ctr">
                    <a:noFill/>
                  </a:tcPr>
                </a:tc>
              </a:tr>
              <a:tr h="3546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TITLE DEEDS BACKLOG </a:t>
                      </a:r>
                      <a:r>
                        <a:rPr lang="en-ZA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ERADICATION (pre-1994)</a:t>
                      </a:r>
                      <a:endParaRPr lang="en-ZA" sz="10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229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4 629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2000" marR="2886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8,332,200.00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2000" marR="28864" marT="0" marB="0" anchor="ctr">
                    <a:noFill/>
                  </a:tcPr>
                </a:tc>
                <a:tc rowSpan="3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Tittle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deeds are determined at stand level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2000" marR="28864" marT="0" marB="0"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2000" marR="28864" marT="0" marB="0"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2000" marR="28864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99,968,400.00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2000" marR="28864" marT="0" marB="0" anchor="ctr">
                    <a:noFill/>
                  </a:tcPr>
                </a:tc>
              </a:tr>
              <a:tr h="354631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TITLE DEEDS BACKLOG ERADICATION (post</a:t>
                      </a:r>
                      <a:r>
                        <a:rPr lang="en-ZA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1994 – 2014/15)</a:t>
                      </a:r>
                      <a:endParaRPr lang="en-ZA" sz="10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229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50 909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2000" marR="2886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91,636,200.00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2000" marR="28864" marT="0" marB="0" anchor="ctr">
                    <a:noFill/>
                  </a:tcPr>
                </a:tc>
                <a:tc gridSpan="3"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2000" marR="28864" marT="0" marB="0"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2000" marR="28864" marT="0" marB="0"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2000" marR="28864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818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TITLE</a:t>
                      </a:r>
                      <a:r>
                        <a:rPr lang="en-ZA" sz="1000" b="1" kern="120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DEEDS (NEW DEVELOPMENTS)</a:t>
                      </a:r>
                      <a:endParaRPr lang="en-ZA" sz="10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229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15 240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2000" marR="2886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27,432,000.00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2000" marR="28864" marT="0" marB="0" anchor="ctr">
                    <a:noFill/>
                  </a:tcPr>
                </a:tc>
                <a:tc gridSpan="3"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2000" marR="28864" marT="0" marB="0"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2000" marR="28864" marT="0" marB="0"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2000" marR="2886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27,432,000.00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2000" marR="28864" marT="0" marB="0" anchor="ctr">
                    <a:noFill/>
                  </a:tcPr>
                </a:tc>
              </a:tr>
              <a:tr h="5899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LAND ACQUISITION</a:t>
                      </a:r>
                    </a:p>
                  </a:txBody>
                  <a:tcPr marL="72000" marR="22910" marT="0" marB="0" anchor="ctr"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Acquisiton of various portions </a:t>
                      </a:r>
                      <a:r>
                        <a:rPr lang="en-ZA" sz="1200" b="0" u="none" strike="noStrike" dirty="0" smtClean="0">
                          <a:effectLst/>
                          <a:latin typeface="Arial Narrow" panose="020B0606020202030204" pitchFamily="34" charset="0"/>
                        </a:rPr>
                        <a:t>Golf Park Extension 3 &amp; 4 , Farm Leeuwspruit No.200;  </a:t>
                      </a:r>
                      <a:r>
                        <a:rPr lang="en-ZA" sz="1200" b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Fochville</a:t>
                      </a:r>
                      <a:r>
                        <a:rPr lang="en-ZA" sz="1200" b="0" u="none" strike="noStrike" dirty="0" smtClean="0">
                          <a:effectLst/>
                          <a:latin typeface="Arial Narrow" panose="020B0606020202030204" pitchFamily="34" charset="0"/>
                        </a:rPr>
                        <a:t>, Frankenworld</a:t>
                      </a:r>
                      <a:endParaRPr lang="en-ZA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28864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28864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28864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28864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2886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R35,089,812</a:t>
                      </a:r>
                    </a:p>
                    <a:p>
                      <a:endParaRPr lang="en-ZA" sz="1400" dirty="0"/>
                    </a:p>
                  </a:txBody>
                  <a:tcPr marL="72000" marR="28864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694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848600" cy="314262"/>
          </a:xfrm>
        </p:spPr>
        <p:txBody>
          <a:bodyPr>
            <a:noAutofit/>
          </a:bodyPr>
          <a:lstStyle/>
          <a:p>
            <a:r>
              <a:rPr lang="en-ZA" altLang="en-US" b="1" dirty="0">
                <a:ea typeface="ＭＳ Ｐゴシック" panose="020B0600070205080204" pitchFamily="34" charset="-128"/>
              </a:rPr>
              <a:t>REGIONAL BREAKDOWN OF PLANNED TARGETS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70433"/>
              </p:ext>
            </p:extLst>
          </p:nvPr>
        </p:nvGraphicFramePr>
        <p:xfrm>
          <a:off x="304799" y="1341544"/>
          <a:ext cx="8686800" cy="485429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3278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83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66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59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263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636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11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REGION/ DISTRICT MUNICIPALITY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Sites 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Budget for Sites 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Units 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Budget for </a:t>
                      </a:r>
                      <a:r>
                        <a:rPr lang="en-ZA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Units </a:t>
                      </a:r>
                      <a:endParaRPr lang="en-ZA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Budget for Other</a:t>
                      </a:r>
                      <a:r>
                        <a:rPr lang="en-ZA" sz="12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Programmes </a:t>
                      </a:r>
                      <a:endParaRPr lang="en-ZA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Allocation per programme 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7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Ekurhuleni Region </a:t>
                      </a:r>
                      <a:endParaRPr lang="en-ZA" sz="10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28864" marR="28864" marT="0" marB="0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3,192</a:t>
                      </a: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166,382,495</a:t>
                      </a: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7,705</a:t>
                      </a: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735,469,132</a:t>
                      </a: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901,851,627</a:t>
                      </a: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8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Joburg</a:t>
                      </a:r>
                      <a:r>
                        <a:rPr lang="en-ZA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Region </a:t>
                      </a:r>
                      <a:endParaRPr lang="en-ZA" sz="10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3,178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266,995,124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4,655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668,785,375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935,780,500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8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Tshwane Region </a:t>
                      </a:r>
                      <a:endParaRPr lang="en-ZA" sz="10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28864" marR="28864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4,330</a:t>
                      </a:r>
                    </a:p>
                  </a:txBody>
                  <a:tcPr marL="0" marR="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191,444,803</a:t>
                      </a:r>
                    </a:p>
                  </a:txBody>
                  <a:tcPr marL="0" marR="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7,884</a:t>
                      </a:r>
                    </a:p>
                  </a:txBody>
                  <a:tcPr marL="0" marR="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764,981,012</a:t>
                      </a:r>
                    </a:p>
                  </a:txBody>
                  <a:tcPr marL="0" marR="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28864" marR="28864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956,425,815</a:t>
                      </a:r>
                    </a:p>
                  </a:txBody>
                  <a:tcPr marL="0" marR="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8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West</a:t>
                      </a:r>
                      <a:r>
                        <a:rPr lang="en-ZA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Rand District Municipality </a:t>
                      </a:r>
                      <a:endParaRPr lang="en-ZA" sz="10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5,150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346,820,320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5,535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668,473,264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1,015,293,584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2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Sedibeng District Municipality</a:t>
                      </a:r>
                      <a:r>
                        <a:rPr lang="en-ZA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ZA" sz="10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28864" marR="288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3,949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290,049,473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5,901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653,725,510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943,774,983</a:t>
                      </a:r>
                    </a:p>
                  </a:txBody>
                  <a:tcPr marL="0" marR="0" marT="0" marB="0">
                    <a:noFill/>
                  </a:tcPr>
                </a:tc>
              </a:tr>
              <a:tr h="372956">
                <a:tc>
                  <a:txBody>
                    <a:bodyPr/>
                    <a:lstStyle/>
                    <a:p>
                      <a:r>
                        <a:rPr lang="en-ZA" sz="1050" b="0" dirty="0" smtClean="0">
                          <a:latin typeface="Arial Narrow" panose="020B0606020202030204" pitchFamily="34" charset="0"/>
                        </a:rPr>
                        <a:t>Social</a:t>
                      </a:r>
                      <a:r>
                        <a:rPr lang="en-ZA" sz="1050" b="0" baseline="0" dirty="0" smtClean="0">
                          <a:latin typeface="Arial Narrow" panose="020B0606020202030204" pitchFamily="34" charset="0"/>
                        </a:rPr>
                        <a:t> Housing (across regions)</a:t>
                      </a:r>
                      <a:endParaRPr lang="en-ZA" sz="1050" b="0" dirty="0">
                        <a:latin typeface="Arial Narrow" panose="020B0606020202030204" pitchFamily="34" charset="0"/>
                      </a:endParaRPr>
                    </a:p>
                  </a:txBody>
                  <a:tcPr marL="28864" marR="28864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10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050" dirty="0" smtClean="0">
                          <a:latin typeface="Arial Narrow" panose="020B0606020202030204" pitchFamily="34" charset="0"/>
                        </a:rPr>
                        <a:t>         1,850 </a:t>
                      </a:r>
                      <a:endParaRPr lang="en-ZA" sz="105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050" dirty="0" smtClean="0">
                          <a:latin typeface="Arial Narrow" panose="020B0606020202030204" pitchFamily="34" charset="0"/>
                        </a:rPr>
                        <a:t>     R184 636 623</a:t>
                      </a:r>
                      <a:endParaRPr lang="en-ZA" sz="105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1050" dirty="0">
                        <a:latin typeface="Arial Narrow" panose="020B0606020202030204" pitchFamily="34" charset="0"/>
                      </a:endParaRPr>
                    </a:p>
                  </a:txBody>
                  <a:tcPr marL="28864" marR="288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50" dirty="0" smtClean="0">
                          <a:latin typeface="Arial Narrow" panose="020B0606020202030204" pitchFamily="34" charset="0"/>
                        </a:rPr>
                        <a:t>R184 636 623</a:t>
                      </a:r>
                      <a:endParaRPr lang="en-ZA" sz="105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4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Head Office FLISP</a:t>
                      </a:r>
                      <a:endParaRPr lang="en-ZA" sz="10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ZA" sz="10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ctr"/>
                      <a:endParaRPr lang="en-ZA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1,582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71,180,900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71,180,900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73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Title Deeds Restoration 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ZA" sz="10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28864" marR="28864" marT="0" marB="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ZA" sz="10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100,000,000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100,000,000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59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Assest Maintenance </a:t>
                      </a:r>
                    </a:p>
                  </a:txBody>
                  <a:tcPr marL="0" marR="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28864" marR="28864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64,880,380</a:t>
                      </a:r>
                    </a:p>
                  </a:txBody>
                  <a:tcPr marL="0" marR="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64,880,380</a:t>
                      </a:r>
                    </a:p>
                  </a:txBody>
                  <a:tcPr marL="0" marR="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60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Operational Capital 4%</a:t>
                      </a:r>
                    </a:p>
                  </a:txBody>
                  <a:tcPr marL="0" marR="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28864" marR="28864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210,907,400</a:t>
                      </a:r>
                    </a:p>
                  </a:txBody>
                  <a:tcPr marL="0" marR="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210,907,400</a:t>
                      </a:r>
                    </a:p>
                  </a:txBody>
                  <a:tcPr marL="0" marR="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4160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NHBRC Home Enrolement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ZA" sz="10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28864" marR="288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ZA" sz="10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40,000,000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40,000,000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7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Various Land </a:t>
                      </a:r>
                      <a:r>
                        <a:rPr lang="en-US" sz="1000" b="0" i="1" u="none" strike="noStrike" dirty="0" smtClean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Purchases </a:t>
                      </a:r>
                      <a:r>
                        <a:rPr lang="en-US" sz="1000" b="0" i="1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In Non Metro's (Frankenworld/</a:t>
                      </a:r>
                      <a:r>
                        <a:rPr lang="en-US" sz="1000" b="0" i="1" u="none" strike="noStrike" dirty="0" err="1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Leeuspruit</a:t>
                      </a:r>
                      <a:r>
                        <a:rPr lang="en-US" sz="1000" b="0" i="1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/Golf Park/</a:t>
                      </a:r>
                      <a:r>
                        <a:rPr lang="en-US" sz="1000" b="0" i="1" u="none" strike="noStrike" dirty="0" err="1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Evaton</a:t>
                      </a:r>
                      <a:r>
                        <a:rPr lang="en-US" sz="1000" b="0" i="1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 West and </a:t>
                      </a:r>
                      <a:r>
                        <a:rPr lang="en-US" sz="1000" b="0" i="1" u="none" strike="noStrike" dirty="0" err="1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Impumelelo</a:t>
                      </a:r>
                      <a:r>
                        <a:rPr lang="en-US" sz="1000" b="0" i="1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ZA" sz="10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ZA" sz="10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ZA" sz="10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32,589,812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32,589,812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8762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19,799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1,261,692,215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  <a:r>
                        <a:rPr lang="en-US" sz="1000" b="1" i="0" u="none" strike="noStrike" baseline="0" dirty="0" smtClean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 ,112</a:t>
                      </a:r>
                      <a:endParaRPr lang="en-US" sz="1000" b="1" i="0" u="none" strike="noStrike" dirty="0">
                        <a:solidFill>
                          <a:srgbClr val="333F4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3,562,615,193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333F4F"/>
                          </a:solidFill>
                          <a:effectLst/>
                          <a:latin typeface="Arial Narrow" panose="020B0606020202030204" pitchFamily="34" charset="0"/>
                        </a:rPr>
                        <a:t>R 448,377,592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5,528 050 000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ZA" sz="3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/>
            </a:r>
            <a:br>
              <a:rPr lang="en-ZA" sz="3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en-ZA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/>
            </a:r>
            <a:br>
              <a:rPr lang="en-ZA" sz="32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en-ZA" sz="27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MILITARY VETERANS: PLANNED TARGETS FOR 2017/18 F/Y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09326857"/>
              </p:ext>
            </p:extLst>
          </p:nvPr>
        </p:nvGraphicFramePr>
        <p:xfrm>
          <a:off x="0" y="1600200"/>
          <a:ext cx="9144000" cy="48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219200"/>
                <a:gridCol w="1219200"/>
                <a:gridCol w="9906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latin typeface="Arial Narrow" panose="020B0606020202030204" pitchFamily="34" charset="0"/>
                        </a:rPr>
                        <a:t>REGION</a:t>
                      </a:r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latin typeface="Arial Narrow" panose="020B0606020202030204" pitchFamily="34" charset="0"/>
                        </a:rPr>
                        <a:t>PROJECT</a:t>
                      </a:r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latin typeface="Arial Narrow" panose="020B0606020202030204" pitchFamily="34" charset="0"/>
                        </a:rPr>
                        <a:t>UNITS</a:t>
                      </a:r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latin typeface="Arial Narrow" panose="020B0606020202030204" pitchFamily="34" charset="0"/>
                        </a:rPr>
                        <a:t>TOTAL</a:t>
                      </a:r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latin typeface="Arial Narrow" panose="020B0606020202030204" pitchFamily="34" charset="0"/>
                        </a:rPr>
                        <a:t>REGION</a:t>
                      </a:r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latin typeface="Arial Narrow" panose="020B0606020202030204" pitchFamily="34" charset="0"/>
                        </a:rPr>
                        <a:t>PROJECT</a:t>
                      </a:r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latin typeface="Arial Narrow" panose="020B0606020202030204" pitchFamily="34" charset="0"/>
                        </a:rPr>
                        <a:t>UNITS</a:t>
                      </a:r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latin typeface="Arial Narrow" panose="020B0606020202030204" pitchFamily="34" charset="0"/>
                        </a:rPr>
                        <a:t>TOTAL</a:t>
                      </a:r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Ekurhuleni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Tsakane ext 22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latin typeface="Arial Narrow" panose="020B0606020202030204" pitchFamily="34" charset="0"/>
                        </a:rPr>
                        <a:t>25</a:t>
                      </a:r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Tshwane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Nellmapius x22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latin typeface="Arial Narrow" panose="020B0606020202030204" pitchFamily="34" charset="0"/>
                        </a:rPr>
                        <a:t>150</a:t>
                      </a:r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Clayville ext 45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Soshanguve 19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Sedibeng 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Evaton</a:t>
                      </a: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Show Village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latin typeface="Arial Narrow" panose="020B0606020202030204" pitchFamily="34" charset="0"/>
                        </a:rPr>
                        <a:t>225</a:t>
                      </a:r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Oliventhoutbosch Ext 27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Sebokeng x28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Westrand 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Westonaria Borwa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latin typeface="Arial Narrow" panose="020B0606020202030204" pitchFamily="34" charset="0"/>
                        </a:rPr>
                        <a:t>205</a:t>
                      </a:r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Savannah City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Chief Mogale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Joburg 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Elias Motsoaledi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latin typeface="Arial Narrow" panose="020B0606020202030204" pitchFamily="34" charset="0"/>
                        </a:rPr>
                        <a:t>70</a:t>
                      </a:r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Kagiso x13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Lufhereng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Khutsong South x 5 &amp; 6</a:t>
                      </a:r>
                      <a:endParaRPr lang="en-ZA" sz="16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Lehae</a:t>
                      </a: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Phase 1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600" b="1"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ZA" sz="1600" b="1"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latin typeface="Arial Narrow" panose="020B0606020202030204" pitchFamily="34" charset="0"/>
                        </a:rPr>
                        <a:t>Grand total – 675 units </a:t>
                      </a:r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817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 flipV="1">
            <a:off x="76200" y="76200"/>
            <a:ext cx="8915400" cy="76200"/>
          </a:xfrm>
        </p:spPr>
        <p:txBody>
          <a:bodyPr>
            <a:normAutofit fontScale="90000"/>
          </a:bodyPr>
          <a:lstStyle/>
          <a:p>
            <a:r>
              <a:rPr lang="en-ZA" altLang="en-US" b="1" dirty="0">
                <a:ea typeface="ＭＳ Ｐゴシック" panose="020B0600070205080204" pitchFamily="34" charset="-128"/>
              </a:rPr>
              <a:t> </a:t>
            </a:r>
            <a:r>
              <a:rPr lang="en-ZA" altLang="en-US" sz="2400" b="1" dirty="0">
                <a:ea typeface="ＭＳ Ｐゴシック" panose="020B0600070205080204" pitchFamily="34" charset="-128"/>
              </a:rPr>
              <a:t>PLANNED TARGETS PER </a:t>
            </a:r>
            <a:r>
              <a:rPr lang="en-ZA" altLang="en-US" sz="2400" b="1" dirty="0" smtClean="0">
                <a:ea typeface="ＭＳ Ｐゴシック" panose="020B0600070205080204" pitchFamily="34" charset="-128"/>
              </a:rPr>
              <a:t>PROGRAMME</a:t>
            </a:r>
            <a:endParaRPr lang="en-ZA" altLang="en-US" b="1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3190256"/>
              </p:ext>
            </p:extLst>
          </p:nvPr>
        </p:nvGraphicFramePr>
        <p:xfrm>
          <a:off x="228601" y="838199"/>
          <a:ext cx="8839199" cy="549807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7337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20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29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362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MTSF PICTURE PER PROGRAMME </a:t>
                      </a:r>
                      <a:r>
                        <a:rPr lang="en-ZA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ZA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Sites 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Budget for Sites 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Units 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Budget for Units 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Allocation per programme 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53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UISP TOTAL </a:t>
                      </a:r>
                    </a:p>
                  </a:txBody>
                  <a:tcPr marL="28864" marR="28864" marT="0" marB="0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6 815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R429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162 452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167</a:t>
                      </a: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R20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703 178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R449 865 630</a:t>
                      </a:r>
                      <a:r>
                        <a:rPr lang="en-ZA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2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2.2b IRDP: Phase 1:Planning and Services INFORMAL SETTLEMENTS </a:t>
                      </a: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6 815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R426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722 652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ZA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R426 722 652</a:t>
                      </a:r>
                      <a:endParaRPr lang="en-ZA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2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2.2d IRDP: Phase 2:Top Structure Construction INFORMAL SETTLEMENTS </a:t>
                      </a:r>
                    </a:p>
                  </a:txBody>
                  <a:tcPr marL="28864" marR="28864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0</a:t>
                      </a:r>
                      <a:endParaRPr lang="en-ZA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R0</a:t>
                      </a:r>
                      <a:endParaRPr lang="en-ZA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16 687</a:t>
                      </a:r>
                      <a:endParaRPr lang="en-ZA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R1 789 801 672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ZA" sz="12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R1 789 801 672</a:t>
                      </a:r>
                      <a:endParaRPr lang="en-ZA" sz="12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64" marR="28864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2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2.2e IRDP: Phase 4:Top Structure Construction (INFORMAL SETTLEMENTS) </a:t>
                      </a: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R0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R0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ZA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5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2.3b People's Housing Process INFORMAL SETTLEMENTS   </a:t>
                      </a:r>
                    </a:p>
                  </a:txBody>
                  <a:tcPr marL="28864" marR="288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R2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439 800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R2 439 800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5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 Informal Settlement Upgrading </a:t>
                      </a: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167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R20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703 178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R20 703 178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1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INDIVIDUAL SUBSIDIES TOTAL  (EXCL. RURAL)</a:t>
                      </a:r>
                    </a:p>
                  </a:txBody>
                  <a:tcPr marL="28864" marR="28864" marT="0" marB="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12 184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R618 234 852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7 583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R883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291 964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R1 501 526 816</a:t>
                      </a:r>
                      <a:r>
                        <a:rPr lang="en-ZA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2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1.1a Individual housing subsidies (R0 - R3 500) credit linked </a:t>
                      </a:r>
                    </a:p>
                  </a:txBody>
                  <a:tcPr marL="28864" marR="28864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R0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R0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R0</a:t>
                      </a:r>
                      <a:endParaRPr lang="en-ZA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55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1.1b Individual housing subsidies (R0 - R3 500) Non - Credit Linked </a:t>
                      </a:r>
                    </a:p>
                  </a:txBody>
                  <a:tcPr marL="28864" marR="288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R16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057 300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R16 057 300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55427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2.2a IRDP: Phase 1:Planning and Services 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11 934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R607 328 352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R0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R607 328 352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40537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2.2c  IRDP: Phase 2:Top Structure Construction </a:t>
                      </a:r>
                      <a:endParaRPr lang="en-ZA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t"/>
                      <a:endParaRPr lang="en-ZA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t"/>
                      <a:endParaRPr lang="en-ZA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250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R10 906 500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7 483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R867 234 664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R878 141 164</a:t>
                      </a:r>
                      <a:endParaRPr lang="en-ZA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22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ZA" altLang="en-US" sz="2800" b="1" dirty="0">
                <a:ea typeface="ＭＳ Ｐゴシック" panose="020B0600070205080204" pitchFamily="34" charset="-128"/>
              </a:rPr>
              <a:t>PLANNED TARGETS PER </a:t>
            </a:r>
            <a:r>
              <a:rPr lang="en-ZA" altLang="en-US" sz="2800" b="1" dirty="0" smtClean="0">
                <a:ea typeface="ＭＳ Ｐゴシック" panose="020B0600070205080204" pitchFamily="34" charset="-128"/>
              </a:rPr>
              <a:t>PROGRAMME</a:t>
            </a:r>
            <a:r>
              <a:rPr lang="en-ZA" altLang="en-US" b="1" dirty="0" smtClean="0">
                <a:ea typeface="ＭＳ Ｐゴシック" panose="020B0600070205080204" pitchFamily="34" charset="-128"/>
              </a:rPr>
              <a:t> </a:t>
            </a:r>
            <a:endParaRPr lang="en-ZA" altLang="en-US" b="1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2543784"/>
              </p:ext>
            </p:extLst>
          </p:nvPr>
        </p:nvGraphicFramePr>
        <p:xfrm>
          <a:off x="304800" y="609599"/>
          <a:ext cx="8763001" cy="5628888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9902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88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88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41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71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7361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43319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MTSF PICTURE PER PROGRAMME 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Sites 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Budget for Sites 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Units 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Budget for Units 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Allocation per programme </a:t>
                      </a:r>
                    </a:p>
                  </a:txBody>
                  <a:tcPr marL="28864" marR="28864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9904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2.3a People's Housing process </a:t>
                      </a:r>
                    </a:p>
                  </a:txBody>
                  <a:tcPr marL="0" marR="0" marT="0" marB="0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R0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R0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9904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2.5a Consolidation Subsidies (Excluding Blocked Projects)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R0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R0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84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SOCIAL AND RENTAL HOUSING INCLUDING CRU TOTAL </a:t>
                      </a: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ZA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ZA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R0</a:t>
                      </a:r>
                      <a:r>
                        <a:rPr lang="en-ZA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1890</a:t>
                      </a:r>
                      <a:endParaRPr lang="en-ZA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R199 396 959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R199 396 959</a:t>
                      </a:r>
                      <a:endParaRPr lang="en-ZA" sz="12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5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3.1 Institutional Subsidies </a:t>
                      </a: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R0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R0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6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3.2b Social Housing: Capital Grants for rental housing (Funded by </a:t>
                      </a:r>
                      <a:r>
                        <a:rPr lang="en-ZA" sz="1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NDoH</a:t>
                      </a: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 marL="28864" marR="28864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R0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1850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R184</a:t>
                      </a:r>
                      <a:r>
                        <a:rPr lang="en-ZA" sz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636 623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R184</a:t>
                      </a:r>
                      <a:r>
                        <a:rPr lang="en-ZA" sz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636 623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8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3.3b Community residential units (CRU)  Constructed </a:t>
                      </a: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R0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R14 760 336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14 760 336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846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 HOUSING TOTAL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n-ZA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R9</a:t>
                      </a:r>
                      <a:r>
                        <a:rPr lang="en-ZA" sz="12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530 330</a:t>
                      </a:r>
                      <a:endParaRPr lang="en-ZA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765</a:t>
                      </a:r>
                      <a:endParaRPr lang="en-ZA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R87 602 910</a:t>
                      </a:r>
                      <a:endParaRPr lang="en-ZA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R97 133 240</a:t>
                      </a:r>
                      <a:endParaRPr lang="en-ZA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9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4.1 Farm Worker Housing Assistance  </a:t>
                      </a:r>
                    </a:p>
                  </a:txBody>
                  <a:tcPr marL="28864" marR="28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200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R9 530 330</a:t>
                      </a:r>
                      <a:r>
                        <a:rPr lang="en-ZA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565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R65 413 510</a:t>
                      </a:r>
                      <a:r>
                        <a:rPr lang="en-ZA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R74 943 840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73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4.2 Rural  Housing: Communal land rights </a:t>
                      </a:r>
                    </a:p>
                  </a:txBody>
                  <a:tcPr marL="28864" marR="28864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R0</a:t>
                      </a:r>
                      <a:r>
                        <a:rPr lang="en-ZA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200</a:t>
                      </a:r>
                      <a:r>
                        <a:rPr lang="en-ZA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R22 189 400</a:t>
                      </a:r>
                      <a:r>
                        <a:rPr lang="en-ZA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R22 189 400</a:t>
                      </a:r>
                      <a:r>
                        <a:rPr lang="en-ZA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93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FLISP</a:t>
                      </a:r>
                    </a:p>
                  </a:txBody>
                  <a:tcPr marL="28864" marR="28864" marT="0" marB="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R0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4 135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R222 326 916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R222 326 916</a:t>
                      </a:r>
                      <a:endParaRPr lang="en-ZA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864" marR="28864" marT="0" marB="0" anchor="ctr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3306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 DH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heme1 DHS" id="{9C710B01-4E4C-4285-96BF-30CDC7A11EB9}" vid="{18FE1914-0E13-4DA9-A47A-FBC2C08694F0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 DHS</Template>
  <TotalTime>2985</TotalTime>
  <Words>2574</Words>
  <Application>Microsoft Office PowerPoint</Application>
  <PresentationFormat>On-screen Show (4:3)</PresentationFormat>
  <Paragraphs>1226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Theme1 DHS</vt:lpstr>
      <vt:lpstr>9_Office Theme</vt:lpstr>
      <vt:lpstr>Office Theme</vt:lpstr>
      <vt:lpstr>1_Office Theme</vt:lpstr>
      <vt:lpstr>   GAUTENG DEPARTMENT OF HUMAN SETTLEMENTS PORTFOLIO COMMITTEE PRESENTATION     </vt:lpstr>
      <vt:lpstr>I     INTRODUCTION AND PROVINCIAL CONTEXT</vt:lpstr>
      <vt:lpstr>2017 MTEF Final BP – Programme Summary  R5,5Bil  </vt:lpstr>
      <vt:lpstr>MINING TOWNS </vt:lpstr>
      <vt:lpstr>SUMMARY OF PLANNED TARGETS: 2017/18</vt:lpstr>
      <vt:lpstr>REGIONAL BREAKDOWN OF PLANNED TARGETS</vt:lpstr>
      <vt:lpstr>  MILITARY VETERANS: PLANNED TARGETS FOR 2017/18 F/Y</vt:lpstr>
      <vt:lpstr> PLANNED TARGETS PER PROGRAMME</vt:lpstr>
      <vt:lpstr>PLANNED TARGETS PER PROGRAMME </vt:lpstr>
      <vt:lpstr> PLANNED TARGETS PER PROGRAMME </vt:lpstr>
      <vt:lpstr>Slide 11</vt:lpstr>
      <vt:lpstr> MTEF Business Plan  </vt:lpstr>
      <vt:lpstr>Slide 13</vt:lpstr>
      <vt:lpstr>REGIONAL BREAKDOWN OF PLANNED TARGETS (TITLE DEEDS) – PRE 1994</vt:lpstr>
      <vt:lpstr>REGIONAL BREAKDOWN OF PLANNED TARGETS (TITLE DEEDS) POST 1994</vt:lpstr>
      <vt:lpstr>          REGIONAL BREAKDOWN OF PLANNED TARGETS (TITLE DEEDS) CURRENT PROJECTS</vt:lpstr>
      <vt:lpstr>Slide 17</vt:lpstr>
      <vt:lpstr>Slide 18</vt:lpstr>
      <vt:lpstr>Slide 19</vt:lpstr>
      <vt:lpstr>MEGA AND CATALYTIC PROJECTS </vt:lpstr>
      <vt:lpstr>MEGA AND CATALYTIC PROJECTS  </vt:lpstr>
      <vt:lpstr>MEGA AND CATALYTIC PROJECTS  </vt:lpstr>
      <vt:lpstr>SUMMARY &amp; CONCLUSION</vt:lpstr>
      <vt:lpstr>BULK INFRASTRUCTURE REQUIREMENTS FOR PHASE 1</vt:lpstr>
    </vt:vector>
  </TitlesOfParts>
  <Company>Department of Housing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DOH 3</dc:creator>
  <cp:lastModifiedBy>PUMZA</cp:lastModifiedBy>
  <cp:revision>295</cp:revision>
  <cp:lastPrinted>2017-06-02T06:43:11Z</cp:lastPrinted>
  <dcterms:created xsi:type="dcterms:W3CDTF">2013-08-12T09:46:59Z</dcterms:created>
  <dcterms:modified xsi:type="dcterms:W3CDTF">2017-06-15T08:11:57Z</dcterms:modified>
</cp:coreProperties>
</file>