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0" r:id="rId2"/>
    <p:sldMasterId id="2147483672" r:id="rId3"/>
    <p:sldMasterId id="2147483828" r:id="rId4"/>
    <p:sldMasterId id="2147483840" r:id="rId5"/>
    <p:sldMasterId id="2147483852" r:id="rId6"/>
  </p:sldMasterIdLst>
  <p:notesMasterIdLst>
    <p:notesMasterId r:id="rId33"/>
  </p:notesMasterIdLst>
  <p:handoutMasterIdLst>
    <p:handoutMasterId r:id="rId34"/>
  </p:handoutMasterIdLst>
  <p:sldIdLst>
    <p:sldId id="343" r:id="rId7"/>
    <p:sldId id="531" r:id="rId8"/>
    <p:sldId id="532" r:id="rId9"/>
    <p:sldId id="535" r:id="rId10"/>
    <p:sldId id="537" r:id="rId11"/>
    <p:sldId id="530" r:id="rId12"/>
    <p:sldId id="522" r:id="rId13"/>
    <p:sldId id="523" r:id="rId14"/>
    <p:sldId id="524" r:id="rId15"/>
    <p:sldId id="525" r:id="rId16"/>
    <p:sldId id="526" r:id="rId17"/>
    <p:sldId id="527" r:id="rId18"/>
    <p:sldId id="528" r:id="rId19"/>
    <p:sldId id="529" r:id="rId20"/>
    <p:sldId id="512" r:id="rId21"/>
    <p:sldId id="489" r:id="rId22"/>
    <p:sldId id="498" r:id="rId23"/>
    <p:sldId id="475" r:id="rId24"/>
    <p:sldId id="505" r:id="rId25"/>
    <p:sldId id="506" r:id="rId26"/>
    <p:sldId id="476" r:id="rId27"/>
    <p:sldId id="518" r:id="rId28"/>
    <p:sldId id="538" r:id="rId29"/>
    <p:sldId id="520" r:id="rId30"/>
    <p:sldId id="533" r:id="rId31"/>
    <p:sldId id="504" r:id="rId3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DF0D79D9-85D3-4422-9027-3E9D0C995D72}">
          <p14:sldIdLst>
            <p14:sldId id="343"/>
            <p14:sldId id="531"/>
            <p14:sldId id="532"/>
            <p14:sldId id="535"/>
            <p14:sldId id="537"/>
            <p14:sldId id="530"/>
            <p14:sldId id="522"/>
            <p14:sldId id="523"/>
            <p14:sldId id="524"/>
            <p14:sldId id="525"/>
            <p14:sldId id="526"/>
            <p14:sldId id="527"/>
            <p14:sldId id="528"/>
            <p14:sldId id="529"/>
            <p14:sldId id="512"/>
            <p14:sldId id="489"/>
            <p14:sldId id="498"/>
            <p14:sldId id="475"/>
            <p14:sldId id="505"/>
            <p14:sldId id="506"/>
            <p14:sldId id="476"/>
            <p14:sldId id="518"/>
            <p14:sldId id="538"/>
            <p14:sldId id="520"/>
            <p14:sldId id="533"/>
            <p14:sldId id="504"/>
          </p14:sldIdLst>
        </p14:section>
        <p14:section name="Untitled Section" id="{10E4CBC8-ECEA-4BCC-9AA6-DA200D7CA03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C00"/>
    <a:srgbClr val="005300"/>
    <a:srgbClr val="003300"/>
    <a:srgbClr val="003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4" d="100"/>
          <a:sy n="64" d="100"/>
        </p:scale>
        <p:origin x="-3390" y="-114"/>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31" tIns="45715" rIns="91431" bIns="45715" rtlCol="0"/>
          <a:lstStyle>
            <a:lvl1pPr algn="l">
              <a:defRPr sz="1200"/>
            </a:lvl1pPr>
          </a:lstStyle>
          <a:p>
            <a:endParaRPr lang="en-ZA"/>
          </a:p>
        </p:txBody>
      </p:sp>
      <p:sp>
        <p:nvSpPr>
          <p:cNvPr id="3" name="Date Placeholder 2"/>
          <p:cNvSpPr>
            <a:spLocks noGrp="1"/>
          </p:cNvSpPr>
          <p:nvPr>
            <p:ph type="dt" sz="quarter" idx="1"/>
          </p:nvPr>
        </p:nvSpPr>
        <p:spPr>
          <a:xfrm>
            <a:off x="3849688" y="1"/>
            <a:ext cx="2946400" cy="496888"/>
          </a:xfrm>
          <a:prstGeom prst="rect">
            <a:avLst/>
          </a:prstGeom>
        </p:spPr>
        <p:txBody>
          <a:bodyPr vert="horz" lIns="91431" tIns="45715" rIns="91431" bIns="45715" rtlCol="0"/>
          <a:lstStyle>
            <a:lvl1pPr algn="r">
              <a:defRPr sz="1200"/>
            </a:lvl1pPr>
          </a:lstStyle>
          <a:p>
            <a:fld id="{3471AD7C-0173-4710-A164-1DB3FB495F5C}" type="datetimeFigureOut">
              <a:rPr lang="en-ZA" smtClean="0"/>
              <a:pPr/>
              <a:t>2017/06/15</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31" tIns="45715" rIns="91431" bIns="45715"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31" tIns="45715" rIns="91431" bIns="45715" rtlCol="0" anchor="b"/>
          <a:lstStyle>
            <a:lvl1pPr algn="r">
              <a:defRPr sz="1200"/>
            </a:lvl1pPr>
          </a:lstStyle>
          <a:p>
            <a:fld id="{AB65728D-F271-4D22-B7CF-18CECB3ABA08}" type="slidenum">
              <a:rPr lang="en-ZA" smtClean="0"/>
              <a:pPr/>
              <a:t>‹#›</a:t>
            </a:fld>
            <a:endParaRPr lang="en-ZA"/>
          </a:p>
        </p:txBody>
      </p:sp>
    </p:spTree>
    <p:extLst>
      <p:ext uri="{BB962C8B-B14F-4D97-AF65-F5344CB8AC3E}">
        <p14:creationId xmlns:p14="http://schemas.microsoft.com/office/powerpoint/2010/main" xmlns="" val="3945681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50444" y="1"/>
            <a:ext cx="2945659" cy="496332"/>
          </a:xfrm>
          <a:prstGeom prst="rect">
            <a:avLst/>
          </a:prstGeom>
        </p:spPr>
        <p:txBody>
          <a:bodyPr vert="horz" lIns="91431" tIns="45715" rIns="91431" bIns="45715" rtlCol="0"/>
          <a:lstStyle>
            <a:lvl1pPr algn="r">
              <a:defRPr sz="1200"/>
            </a:lvl1pPr>
          </a:lstStyle>
          <a:p>
            <a:fld id="{37BAFD77-82C8-614A-8E7A-50E0B00609D4}" type="datetimeFigureOut">
              <a:rPr lang="en-US" smtClean="0"/>
              <a:pPr/>
              <a:t>6/15/2017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1" tIns="45715" rIns="91431" bIns="45715" rtlCol="0" anchor="b"/>
          <a:lstStyle>
            <a:lvl1pPr algn="r">
              <a:defRPr sz="1200"/>
            </a:lvl1pPr>
          </a:lstStyle>
          <a:p>
            <a:fld id="{92282E17-0948-4F4F-BA20-EEDBE7794426}" type="slidenum">
              <a:rPr lang="en-US" smtClean="0"/>
              <a:pPr/>
              <a:t>‹#›</a:t>
            </a:fld>
            <a:endParaRPr lang="en-US"/>
          </a:p>
        </p:txBody>
      </p:sp>
    </p:spTree>
    <p:extLst>
      <p:ext uri="{BB962C8B-B14F-4D97-AF65-F5344CB8AC3E}">
        <p14:creationId xmlns:p14="http://schemas.microsoft.com/office/powerpoint/2010/main" xmlns="" val="2447064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pPr/>
              <a:t>0</a:t>
            </a:fld>
            <a:endParaRPr lang="en-US"/>
          </a:p>
        </p:txBody>
      </p:sp>
    </p:spTree>
    <p:extLst>
      <p:ext uri="{BB962C8B-B14F-4D97-AF65-F5344CB8AC3E}">
        <p14:creationId xmlns:p14="http://schemas.microsoft.com/office/powerpoint/2010/main" xmlns="" val="3617727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28665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 val="62298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3017023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 val="3017023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EEC19C0-D18F-4DEB-8715-2CAAD554535C}" type="slidenum">
              <a:rPr lang="en-US" altLang="en-US">
                <a:solidFill>
                  <a:srgbClr val="000000"/>
                </a:solidFill>
                <a:latin typeface="Calibri" pitchFamily="34" charset="0"/>
              </a:rPr>
              <a:pPr/>
              <a:t>17</a:t>
            </a:fld>
            <a:endParaRPr lang="en-US" altLang="en-US" dirty="0">
              <a:solidFill>
                <a:srgbClr val="000000"/>
              </a:solidFill>
              <a:latin typeface="Calibri" pitchFamily="34" charset="0"/>
            </a:endParaRPr>
          </a:p>
        </p:txBody>
      </p:sp>
    </p:spTree>
    <p:extLst>
      <p:ext uri="{BB962C8B-B14F-4D97-AF65-F5344CB8AC3E}">
        <p14:creationId xmlns:p14="http://schemas.microsoft.com/office/powerpoint/2010/main" xmlns="" val="1847960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xmlns="" val="14789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EEC19C0-D18F-4DEB-8715-2CAAD554535C}" type="slidenum">
              <a:rPr lang="en-US" altLang="en-US">
                <a:solidFill>
                  <a:srgbClr val="000000"/>
                </a:solidFill>
                <a:latin typeface="Calibri" pitchFamily="34" charset="0"/>
              </a:rPr>
              <a:pPr/>
              <a:t>19</a:t>
            </a:fld>
            <a:endParaRPr lang="en-US" altLang="en-US" dirty="0">
              <a:solidFill>
                <a:srgbClr val="000000"/>
              </a:solidFill>
              <a:latin typeface="Calibri" pitchFamily="34" charset="0"/>
            </a:endParaRPr>
          </a:p>
        </p:txBody>
      </p:sp>
    </p:spTree>
    <p:extLst>
      <p:ext uri="{BB962C8B-B14F-4D97-AF65-F5344CB8AC3E}">
        <p14:creationId xmlns:p14="http://schemas.microsoft.com/office/powerpoint/2010/main" xmlns="" val="2149530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EEC19C0-D18F-4DEB-8715-2CAAD554535C}" type="slidenum">
              <a:rPr lang="en-US" altLang="en-US">
                <a:solidFill>
                  <a:srgbClr val="000000"/>
                </a:solidFill>
                <a:latin typeface="Calibri" pitchFamily="34" charset="0"/>
              </a:rPr>
              <a:pPr/>
              <a:t>20</a:t>
            </a:fld>
            <a:endParaRPr lang="en-US" altLang="en-US" dirty="0">
              <a:solidFill>
                <a:srgbClr val="000000"/>
              </a:solidFill>
              <a:latin typeface="Calibri" pitchFamily="34" charset="0"/>
            </a:endParaRPr>
          </a:p>
        </p:txBody>
      </p:sp>
    </p:spTree>
    <p:extLst>
      <p:ext uri="{BB962C8B-B14F-4D97-AF65-F5344CB8AC3E}">
        <p14:creationId xmlns:p14="http://schemas.microsoft.com/office/powerpoint/2010/main" xmlns="" val="1847960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EEC19C0-D18F-4DEB-8715-2CAAD554535C}" type="slidenum">
              <a:rPr lang="en-US" altLang="en-US">
                <a:solidFill>
                  <a:srgbClr val="000000"/>
                </a:solidFill>
                <a:latin typeface="Calibri" pitchFamily="34" charset="0"/>
              </a:rPr>
              <a:pPr/>
              <a:t>22</a:t>
            </a:fld>
            <a:endParaRPr lang="en-US" altLang="en-US" dirty="0">
              <a:solidFill>
                <a:srgbClr val="000000"/>
              </a:solidFill>
              <a:latin typeface="Calibri" pitchFamily="34" charset="0"/>
            </a:endParaRPr>
          </a:p>
        </p:txBody>
      </p:sp>
    </p:spTree>
    <p:extLst>
      <p:ext uri="{BB962C8B-B14F-4D97-AF65-F5344CB8AC3E}">
        <p14:creationId xmlns:p14="http://schemas.microsoft.com/office/powerpoint/2010/main" xmlns="" val="1847960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xmlns="" val="301702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xmlns="" val="8032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8032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291752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301702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426334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2737544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379583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8032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0A3DB2-3169-4155-82BC-96F9B8324B95}" type="datetime1">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91807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A847F-09DF-48D1-A4C9-39C8C4D6C064}" type="datetime1">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86374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53AA5-0779-4A67-80C1-C57BEC62401C}" type="datetime1">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83749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B151A9-D89A-43FC-AF71-B64BA5D04956}"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460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11F1-620D-45CF-8880-7BFFDA918B94}"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2478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560E00-9D51-46DC-B866-77C63C8CCCAF}"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42673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F6DF49-22A6-4403-8C8C-6A2C04271142}"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3378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71DF8A-4FAC-4CE2-B012-8CF145927C0B}" type="datetime1">
              <a:rPr lang="en-US" smtClean="0">
                <a:solidFill>
                  <a:prstClr val="black">
                    <a:tint val="75000"/>
                  </a:prstClr>
                </a:solidFill>
              </a:rPr>
              <a:pPr/>
              <a:t>6/15/2017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6909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7AF0C5-DE9C-44AF-A18F-9BA608B68400}" type="datetime1">
              <a:rPr lang="en-US" smtClean="0">
                <a:solidFill>
                  <a:prstClr val="black">
                    <a:tint val="75000"/>
                  </a:prstClr>
                </a:solidFill>
              </a:rPr>
              <a:pPr/>
              <a:t>6/15/2017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34086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EC748-009D-4424-AB9D-116BE1B8421E}" type="datetime1">
              <a:rPr lang="en-US" smtClean="0">
                <a:solidFill>
                  <a:prstClr val="black">
                    <a:tint val="75000"/>
                  </a:prstClr>
                </a:solidFill>
              </a:rPr>
              <a:pPr/>
              <a:t>6/15/2017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73299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82DDB-ED4E-4C23-9A90-E392219ACCC0}"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7732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E3990-48BE-4788-8552-3268563D9A90}" type="datetime1">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1047678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8076F-8D44-436A-A902-D70D23DAA47A}"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76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2F4E6-BE33-4592-B8DF-75D54245007E}"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90056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597DB-0F2B-441A-8B94-9C6CB38F8E98}"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5529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F3D523-4254-44CD-B19E-A215BAC509EF}"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22742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73EC0-AD02-4866-93D8-4B58F3B51645}"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46951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A7715-4E7B-4678-BC19-1F48AC95F62E}"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87908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7CF233-A4F3-469F-B513-8F1F6B4C2D82}"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0593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9A504-4D7D-4FD5-A8D4-1901AFC632F0}" type="datetime1">
              <a:rPr lang="en-US" smtClean="0">
                <a:solidFill>
                  <a:prstClr val="black">
                    <a:tint val="75000"/>
                  </a:prstClr>
                </a:solidFill>
              </a:rPr>
              <a:pPr/>
              <a:t>6/15/2017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69640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32FCA-3DEC-4DDF-A730-A22949103E1E}" type="datetime1">
              <a:rPr lang="en-US" smtClean="0">
                <a:solidFill>
                  <a:prstClr val="black">
                    <a:tint val="75000"/>
                  </a:prstClr>
                </a:solidFill>
              </a:rPr>
              <a:pPr/>
              <a:t>6/15/2017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77485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E4658-6430-40DC-8A37-4DDCD12EC9D0}" type="datetime1">
              <a:rPr lang="en-US" smtClean="0">
                <a:solidFill>
                  <a:prstClr val="black">
                    <a:tint val="75000"/>
                  </a:prstClr>
                </a:solidFill>
              </a:rPr>
              <a:pPr/>
              <a:t>6/15/2017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251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6A0012-3A2E-4D58-9CBF-15121249E48E}" type="datetime1">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8960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7C04D-28A8-4CE7-8A67-DF2DEAA82F40}"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09973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8FE37-8ACD-45BE-8AF3-78FE2A98D8F8}"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1295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8B67D-84A0-4A71-B9BF-1C5A39CD1EE5}"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84507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0EF7B-DE63-4E4C-9930-EA7E05C97F13}"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26419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F20543-FD21-4756-8565-4CD1940A9E89}"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09519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46D819-EF90-4FBA-9243-ACA7039A8954}"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80899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2233D6-2713-493F-8D05-F50FC4D3C342}"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75678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903A07-B140-45B0-A2EB-BE91F2876655}"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324875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0468D1-CE4F-4C97-A893-213C2605E593}" type="datetime1">
              <a:rPr lang="en-US" smtClean="0">
                <a:solidFill>
                  <a:prstClr val="black">
                    <a:tint val="75000"/>
                  </a:prstClr>
                </a:solidFill>
              </a:rPr>
              <a:pPr/>
              <a:t>6/15/2017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37463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00DF1C-874B-4ECA-AE95-A64081E45271}" type="datetime1">
              <a:rPr lang="en-US" smtClean="0">
                <a:solidFill>
                  <a:prstClr val="black">
                    <a:tint val="75000"/>
                  </a:prstClr>
                </a:solidFill>
              </a:rPr>
              <a:pPr/>
              <a:t>6/15/2017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5790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8A25CE-6030-482B-82B5-2BA7C77A8944}" type="datetime1">
              <a:rPr lang="en-US" smtClean="0"/>
              <a:pPr/>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287900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E78EE-D289-4EAD-B971-9EA275818139}" type="datetime1">
              <a:rPr lang="en-US" smtClean="0">
                <a:solidFill>
                  <a:prstClr val="black">
                    <a:tint val="75000"/>
                  </a:prstClr>
                </a:solidFill>
              </a:rPr>
              <a:pPr/>
              <a:t>6/15/2017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85593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B9EC7-0F14-4B03-978B-09BBDBDA11B5}"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49604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101AA-6B12-4481-93F3-651F1D5B71AA}"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0507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20926-784E-487D-9F52-7C67E1EC5BE4}"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78398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0D473-F161-4B56-A928-D86E3E5B4050}"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6894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A61C9D-0531-4E2D-AF9D-8629FFD03166}"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74931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A45ED-5A46-44E3-88B0-F7BCFFB0F4AE}"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1909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CCC957-BE89-45F7-96FF-46B695D9630C}"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957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D42A7A-4BCC-4ABA-BE50-74D79367B489}"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4350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77E987-D137-4E27-A306-92EA0625BBAC}" type="datetime1">
              <a:rPr lang="en-US" smtClean="0">
                <a:solidFill>
                  <a:prstClr val="black">
                    <a:tint val="75000"/>
                  </a:prstClr>
                </a:solidFill>
              </a:rPr>
              <a:pPr/>
              <a:t>6/15/2017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7717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240C8C-C6E2-408F-97FA-8F437ED44F30}" type="datetime1">
              <a:rPr lang="en-US" smtClean="0"/>
              <a:pPr/>
              <a:t>6/15/2017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715148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4DC165-D82D-4C6D-B510-C2A7812542C5}" type="datetime1">
              <a:rPr lang="en-US" smtClean="0">
                <a:solidFill>
                  <a:prstClr val="black">
                    <a:tint val="75000"/>
                  </a:prstClr>
                </a:solidFill>
              </a:rPr>
              <a:pPr/>
              <a:t>6/15/2017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2394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6F70F-4C10-4A1C-8A0C-1B819B22C695}" type="datetime1">
              <a:rPr lang="en-US" smtClean="0">
                <a:solidFill>
                  <a:prstClr val="black">
                    <a:tint val="75000"/>
                  </a:prstClr>
                </a:solidFill>
              </a:rPr>
              <a:pPr/>
              <a:t>6/15/2017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1165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55D01-EE60-47A9-8081-DA0672187419}"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35214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120E2-F7C3-4A1F-B2E7-C4268EDE74BE}"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8130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421A9-1EA1-4C83-9716-07B1F536F08F}"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16968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0CE7E-6D76-4A12-8BFF-BF3BD272D32D}"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17948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FD92AD-6D7C-40A4-AC5F-DEDC862C8F96}"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092753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66241-BB5F-439F-8301-58980B5FFD2F}"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30500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71525-DA64-4117-A01C-D7B23463BE64}"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38196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877299-A70A-44A7-8C9D-EDDC5BBF0D0E}"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2176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EF6CBA-DA77-4CA3-A6F1-DB5E8A60DC2B}" type="datetime1">
              <a:rPr lang="en-US" smtClean="0"/>
              <a:pPr/>
              <a:t>6/15/2017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16161642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DEABA5-B132-4580-8FF5-D8B4BEE67AC4}" type="datetime1">
              <a:rPr lang="en-US" smtClean="0">
                <a:solidFill>
                  <a:prstClr val="black">
                    <a:tint val="75000"/>
                  </a:prstClr>
                </a:solidFill>
              </a:rPr>
              <a:pPr/>
              <a:t>6/15/2017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79757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E20D90-30D8-408A-84CB-7E9C122FCDC8}" type="datetime1">
              <a:rPr lang="en-US" smtClean="0">
                <a:solidFill>
                  <a:prstClr val="black">
                    <a:tint val="75000"/>
                  </a:prstClr>
                </a:solidFill>
              </a:rPr>
              <a:pPr/>
              <a:t>6/15/2017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937962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BAE75-CE05-4DC5-8605-B0F61FCBBBA0}" type="datetime1">
              <a:rPr lang="en-US" smtClean="0">
                <a:solidFill>
                  <a:prstClr val="black">
                    <a:tint val="75000"/>
                  </a:prstClr>
                </a:solidFill>
              </a:rPr>
              <a:pPr/>
              <a:t>6/15/2017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09531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EB4116-5DE2-4D62-B4BB-2908E3093D3F}"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4779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505B7C-2B78-494B-96F2-EFF11F3B3511}" type="datetime1">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975127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7FEB4-7C8D-4E2C-A2FD-9E3E58474613}"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0728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88C5C-3235-4FE3-9858-BDA622A81814}"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103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13C9-B56B-4A78-B916-4618CC155501}" type="datetime1">
              <a:rPr lang="en-US" smtClean="0"/>
              <a:pPr/>
              <a:t>6/15/2017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177857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7C746-4F61-4CAE-A9B4-37C891919BF0}" type="datetime1">
              <a:rPr lang="en-US" smtClean="0"/>
              <a:pPr/>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6606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A0BC2-697D-423E-A7F4-6509E927A873}" type="datetime1">
              <a:rPr lang="en-US" smtClean="0"/>
              <a:pPr/>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97905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4A235-8B94-417A-B061-5AD599DDA26C}" type="datetime1">
              <a:rPr lang="en-US" smtClean="0"/>
              <a:pPr/>
              <a:t>6/15/2017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16492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D0416-CFD8-4862-9065-39D90CAF45C8}" type="datetime1">
              <a:rPr lang="en-US" smtClean="0">
                <a:solidFill>
                  <a:prstClr val="black">
                    <a:tint val="75000"/>
                  </a:prstClr>
                </a:solidFill>
                <a:cs typeface="Arial" charset="0"/>
              </a:rPr>
              <a:pPr/>
              <a:t>6/15/2017</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xmlns="" val="3930491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561E8-C3F2-4906-8E0D-0EDD3373050A}"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634508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FA510-92B2-40FE-958D-F0D51E555167}"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4218547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E7E21-F4F7-4A0F-84C6-857677588DD2}" type="datetime1">
              <a:rPr lang="en-US" smtClean="0">
                <a:solidFill>
                  <a:prstClr val="black">
                    <a:tint val="75000"/>
                  </a:prstClr>
                </a:solidFill>
                <a:cs typeface="Arial" charset="0"/>
              </a:rPr>
              <a:pPr/>
              <a:t>6/15/2017</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xmlns="" val="294230016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79AAE-A044-442F-8BE3-A3F4BA8DE060}" type="datetime1">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0741519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51253" y="762000"/>
            <a:ext cx="6424849" cy="954107"/>
          </a:xfrm>
          <a:prstGeom prst="rect">
            <a:avLst/>
          </a:prstGeom>
          <a:noFill/>
        </p:spPr>
        <p:txBody>
          <a:bodyPr wrap="square" rtlCol="0">
            <a:spAutoFit/>
          </a:bodyPr>
          <a:lstStyle/>
          <a:p>
            <a:r>
              <a:rPr lang="en-US" sz="2800" dirty="0" smtClean="0">
                <a:solidFill>
                  <a:srgbClr val="005300"/>
                </a:solidFill>
                <a:latin typeface="Arial Black"/>
                <a:cs typeface="Arial Black"/>
              </a:rPr>
              <a:t>PRESENTATION TO PORTFOLIO COMMITTEE FOR 13 JUNE 2017</a:t>
            </a:r>
            <a:endParaRPr lang="en-US" sz="2800" dirty="0">
              <a:solidFill>
                <a:srgbClr val="005300"/>
              </a:solidFill>
              <a:latin typeface="Arial Black"/>
              <a:cs typeface="Arial Black"/>
            </a:endParaRPr>
          </a:p>
        </p:txBody>
      </p:sp>
      <p:sp>
        <p:nvSpPr>
          <p:cNvPr id="9" name="Rectangle 8"/>
          <p:cNvSpPr/>
          <p:nvPr/>
        </p:nvSpPr>
        <p:spPr>
          <a:xfrm>
            <a:off x="251254" y="2967335"/>
            <a:ext cx="4083426" cy="646331"/>
          </a:xfrm>
          <a:prstGeom prst="rect">
            <a:avLst/>
          </a:prstGeom>
        </p:spPr>
        <p:txBody>
          <a:bodyPr wrap="none">
            <a:spAutoFit/>
          </a:bodyPr>
          <a:lstStyle/>
          <a:p>
            <a:r>
              <a:rPr lang="en-ZA" b="1" dirty="0" smtClean="0">
                <a:solidFill>
                  <a:srgbClr val="005300"/>
                </a:solidFill>
              </a:rPr>
              <a:t>Presenter : Acting CDC Human Resources</a:t>
            </a:r>
          </a:p>
          <a:p>
            <a:endParaRPr lang="en-ZA" b="1" dirty="0">
              <a:solidFill>
                <a:srgbClr val="005300"/>
              </a:solidFill>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0</a:t>
            </a:fld>
            <a:endParaRPr lang="en-US">
              <a:solidFill>
                <a:prstClr val="black">
                  <a:tint val="75000"/>
                </a:prstClr>
              </a:solidFill>
            </a:endParaRPr>
          </a:p>
        </p:txBody>
      </p:sp>
    </p:spTree>
    <p:extLst>
      <p:ext uri="{BB962C8B-B14F-4D97-AF65-F5344CB8AC3E}">
        <p14:creationId xmlns:p14="http://schemas.microsoft.com/office/powerpoint/2010/main" xmlns="" val="2809021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71" y="408500"/>
            <a:ext cx="8229600" cy="452560"/>
          </a:xfrm>
        </p:spPr>
        <p:txBody>
          <a:bodyPr>
            <a:noAutofit/>
          </a:bodyPr>
          <a:lstStyle/>
          <a:p>
            <a:pPr algn="l"/>
            <a:r>
              <a:rPr lang="en-ZA" sz="2000" b="1" dirty="0" smtClean="0">
                <a:solidFill>
                  <a:srgbClr val="003D00"/>
                </a:solidFill>
              </a:rPr>
              <a:t>NATIONAL NON - OSD VACANCY RATE  AS AT 2 MAY 2017</a:t>
            </a:r>
            <a:endParaRPr lang="en-ZA" sz="2000" b="1" dirty="0">
              <a:solidFill>
                <a:srgbClr val="003D00"/>
              </a:solidFill>
            </a:endParaRPr>
          </a:p>
        </p:txBody>
      </p:sp>
      <p:sp>
        <p:nvSpPr>
          <p:cNvPr id="6148" name="Slide Number Placeholder 3"/>
          <p:cNvSpPr>
            <a:spLocks noGrp="1"/>
          </p:cNvSpPr>
          <p:nvPr>
            <p:ph type="sldNum" sz="quarter" idx="12"/>
          </p:nvPr>
        </p:nvSpPr>
        <p:spPr>
          <a:noFill/>
        </p:spPr>
        <p:txBody>
          <a:bodyPr/>
          <a:lstStyle/>
          <a:p>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927100" y="842010"/>
            <a:ext cx="7378700" cy="38100"/>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xmlns="" val="378306897"/>
              </p:ext>
            </p:extLst>
          </p:nvPr>
        </p:nvGraphicFramePr>
        <p:xfrm>
          <a:off x="927100" y="1051558"/>
          <a:ext cx="7378701" cy="3679491"/>
        </p:xfrm>
        <a:graphic>
          <a:graphicData uri="http://schemas.openxmlformats.org/drawingml/2006/table">
            <a:tbl>
              <a:tblPr>
                <a:tableStyleId>{3C2FFA5D-87B4-456A-9821-1D502468CF0F}</a:tableStyleId>
              </a:tblPr>
              <a:tblGrid>
                <a:gridCol w="1816100">
                  <a:extLst>
                    <a:ext uri="{9D8B030D-6E8A-4147-A177-3AD203B41FA5}">
                      <a16:colId xmlns:a16="http://schemas.microsoft.com/office/drawing/2014/main" xmlns="" val="20000"/>
                    </a:ext>
                  </a:extLst>
                </a:gridCol>
                <a:gridCol w="1457011">
                  <a:extLst>
                    <a:ext uri="{9D8B030D-6E8A-4147-A177-3AD203B41FA5}">
                      <a16:colId xmlns:a16="http://schemas.microsoft.com/office/drawing/2014/main" xmlns="" val="20001"/>
                    </a:ext>
                  </a:extLst>
                </a:gridCol>
                <a:gridCol w="1426866">
                  <a:extLst>
                    <a:ext uri="{9D8B030D-6E8A-4147-A177-3AD203B41FA5}">
                      <a16:colId xmlns:a16="http://schemas.microsoft.com/office/drawing/2014/main" xmlns="" val="20002"/>
                    </a:ext>
                  </a:extLst>
                </a:gridCol>
                <a:gridCol w="1356527">
                  <a:extLst>
                    <a:ext uri="{9D8B030D-6E8A-4147-A177-3AD203B41FA5}">
                      <a16:colId xmlns:a16="http://schemas.microsoft.com/office/drawing/2014/main" xmlns="" val="20003"/>
                    </a:ext>
                  </a:extLst>
                </a:gridCol>
                <a:gridCol w="1322197">
                  <a:extLst>
                    <a:ext uri="{9D8B030D-6E8A-4147-A177-3AD203B41FA5}">
                      <a16:colId xmlns:a16="http://schemas.microsoft.com/office/drawing/2014/main" xmlns="" val="20004"/>
                    </a:ext>
                  </a:extLst>
                </a:gridCol>
              </a:tblGrid>
              <a:tr h="630642">
                <a:tc gridSpan="5">
                  <a:txBody>
                    <a:bodyPr/>
                    <a:lstStyle/>
                    <a:p>
                      <a:pPr algn="ctr" fontAlgn="b"/>
                      <a:r>
                        <a:rPr lang="en-ZA" sz="1600" b="1" u="none" strike="noStrike" dirty="0">
                          <a:solidFill>
                            <a:schemeClr val="bg1"/>
                          </a:solidFill>
                          <a:effectLst/>
                        </a:rPr>
                        <a:t>VACANCY RATE </a:t>
                      </a:r>
                      <a:r>
                        <a:rPr lang="en-ZA" sz="1600" b="1" u="none" strike="noStrike" dirty="0" smtClean="0">
                          <a:solidFill>
                            <a:schemeClr val="bg1"/>
                          </a:solidFill>
                          <a:effectLst/>
                        </a:rPr>
                        <a:t>FOR NON - OSD </a:t>
                      </a:r>
                      <a:r>
                        <a:rPr lang="en-ZA" sz="1600" b="1" u="none" strike="noStrike" dirty="0">
                          <a:solidFill>
                            <a:schemeClr val="bg1"/>
                          </a:solidFill>
                          <a:effectLst/>
                        </a:rPr>
                        <a:t>AS AT 02 MAY 2017</a:t>
                      </a:r>
                      <a:endParaRPr lang="en-ZA" sz="1600" b="1" i="0" u="none" strike="noStrike" dirty="0">
                        <a:solidFill>
                          <a:schemeClr val="bg1"/>
                        </a:solidFill>
                        <a:effectLst/>
                        <a:latin typeface="+mj-lt"/>
                      </a:endParaRPr>
                    </a:p>
                  </a:txBody>
                  <a:tcPr marL="0" marR="0" marT="0" marB="0" anchor="b">
                    <a:solidFill>
                      <a:srgbClr val="0053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30460">
                <a:tc>
                  <a:txBody>
                    <a:bodyPr/>
                    <a:lstStyle/>
                    <a:p>
                      <a:pPr algn="l" fontAlgn="b"/>
                      <a:r>
                        <a:rPr lang="en-ZA" sz="1400" b="1" u="none" strike="noStrike" dirty="0">
                          <a:solidFill>
                            <a:schemeClr val="bg1"/>
                          </a:solidFill>
                          <a:effectLst/>
                        </a:rPr>
                        <a:t>OSD</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u="none" strike="noStrike" dirty="0">
                          <a:solidFill>
                            <a:schemeClr val="bg1"/>
                          </a:solidFill>
                          <a:effectLst/>
                        </a:rPr>
                        <a:t>ACTIVE FILLED                     </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u="none" strike="noStrike" dirty="0">
                          <a:solidFill>
                            <a:schemeClr val="bg1"/>
                          </a:solidFill>
                          <a:effectLst/>
                        </a:rPr>
                        <a:t>VACANT                            </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u="none" strike="noStrike" dirty="0">
                          <a:solidFill>
                            <a:schemeClr val="bg1"/>
                          </a:solidFill>
                          <a:effectLst/>
                        </a:rPr>
                        <a:t>TOTAL</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u="none" strike="noStrike" dirty="0">
                          <a:solidFill>
                            <a:schemeClr val="bg1"/>
                          </a:solidFill>
                          <a:effectLst/>
                        </a:rPr>
                        <a:t>VACANCY RATE</a:t>
                      </a:r>
                      <a:endParaRPr lang="en-ZA" sz="1400" b="1" i="0" u="none" strike="noStrike" dirty="0">
                        <a:solidFill>
                          <a:schemeClr val="bg1"/>
                        </a:solidFill>
                        <a:effectLst/>
                        <a:latin typeface="+mj-lt"/>
                      </a:endParaRPr>
                    </a:p>
                  </a:txBody>
                  <a:tcPr marL="0" marR="0" marT="0" marB="0" anchor="b">
                    <a:solidFill>
                      <a:srgbClr val="005300"/>
                    </a:solidFill>
                  </a:tcPr>
                </a:tc>
                <a:extLst>
                  <a:ext uri="{0D108BD9-81ED-4DB2-BD59-A6C34878D82A}">
                    <a16:rowId xmlns:a16="http://schemas.microsoft.com/office/drawing/2014/main" xmlns="" val="10001"/>
                  </a:ext>
                </a:extLst>
              </a:tr>
              <a:tr h="564096">
                <a:tc>
                  <a:txBody>
                    <a:bodyPr/>
                    <a:lstStyle/>
                    <a:p>
                      <a:pPr algn="l" fontAlgn="b"/>
                      <a:r>
                        <a:rPr lang="en-ZA" sz="1400" u="none" strike="noStrike" dirty="0">
                          <a:effectLst/>
                        </a:rPr>
                        <a:t>TOP MANAGEMENT</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10</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8</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18</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44.4%</a:t>
                      </a:r>
                      <a:endParaRPr lang="en-ZA" sz="1400" b="1" i="0" u="none" strike="noStrike" dirty="0">
                        <a:solidFill>
                          <a:srgbClr val="000000"/>
                        </a:solidFill>
                        <a:effectLst/>
                        <a:latin typeface="+mj-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2"/>
                  </a:ext>
                </a:extLst>
              </a:tr>
              <a:tr h="564096">
                <a:tc>
                  <a:txBody>
                    <a:bodyPr/>
                    <a:lstStyle/>
                    <a:p>
                      <a:pPr algn="l" fontAlgn="b"/>
                      <a:r>
                        <a:rPr lang="en-ZA" sz="1400" u="none" strike="noStrike" dirty="0">
                          <a:effectLst/>
                        </a:rPr>
                        <a:t>SENIOR MANAGERS </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178</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19</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197</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9.6%</a:t>
                      </a:r>
                      <a:endParaRPr lang="en-ZA" sz="1400" b="1" i="0" u="none" strike="noStrike" dirty="0">
                        <a:solidFill>
                          <a:srgbClr val="000000"/>
                        </a:solidFill>
                        <a:effectLst/>
                        <a:latin typeface="+mj-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3"/>
                  </a:ext>
                </a:extLst>
              </a:tr>
              <a:tr h="564096">
                <a:tc>
                  <a:txBody>
                    <a:bodyPr/>
                    <a:lstStyle/>
                    <a:p>
                      <a:pPr algn="l" fontAlgn="b"/>
                      <a:r>
                        <a:rPr lang="en-ZA" sz="1400" u="none" strike="noStrike" dirty="0">
                          <a:effectLst/>
                        </a:rPr>
                        <a:t>PSA</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2367</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780</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3147</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24.8%</a:t>
                      </a:r>
                      <a:endParaRPr lang="en-ZA" sz="1400" b="1" i="0" u="none" strike="noStrike" dirty="0">
                        <a:solidFill>
                          <a:srgbClr val="000000"/>
                        </a:solidFill>
                        <a:effectLst/>
                        <a:latin typeface="+mj-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4"/>
                  </a:ext>
                </a:extLst>
              </a:tr>
              <a:tr h="726101">
                <a:tc>
                  <a:txBody>
                    <a:bodyPr/>
                    <a:lstStyle/>
                    <a:p>
                      <a:pPr algn="l" fontAlgn="b"/>
                      <a:r>
                        <a:rPr lang="en-ZA" sz="1400" b="1" u="none" strike="noStrike" dirty="0">
                          <a:solidFill>
                            <a:schemeClr val="bg1"/>
                          </a:solidFill>
                          <a:effectLst/>
                        </a:rPr>
                        <a:t>GRAND TOTAL</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i="0" u="none" strike="noStrike" dirty="0" smtClean="0">
                          <a:solidFill>
                            <a:schemeClr val="bg1"/>
                          </a:solidFill>
                          <a:effectLst/>
                          <a:latin typeface="+mj-lt"/>
                        </a:rPr>
                        <a:t>2555</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i="0" u="none" strike="noStrike" dirty="0" smtClean="0">
                          <a:solidFill>
                            <a:schemeClr val="bg1"/>
                          </a:solidFill>
                          <a:effectLst/>
                          <a:latin typeface="+mj-lt"/>
                        </a:rPr>
                        <a:t>807</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i="0" u="none" strike="noStrike" dirty="0" smtClean="0">
                          <a:solidFill>
                            <a:schemeClr val="bg1"/>
                          </a:solidFill>
                          <a:effectLst/>
                          <a:latin typeface="+mj-lt"/>
                        </a:rPr>
                        <a:t>3362</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endParaRPr lang="en-ZA" sz="1400" b="1" i="0" u="none" strike="noStrike" dirty="0">
                        <a:solidFill>
                          <a:schemeClr val="bg1"/>
                        </a:solidFill>
                        <a:effectLst/>
                        <a:latin typeface="+mj-lt"/>
                      </a:endParaRPr>
                    </a:p>
                  </a:txBody>
                  <a:tcPr marL="0" marR="0" marT="0" marB="0" anchor="b">
                    <a:solidFill>
                      <a:srgbClr val="00530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739501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28" y="-274566"/>
            <a:ext cx="8229600" cy="1023042"/>
          </a:xfrm>
        </p:spPr>
        <p:txBody>
          <a:bodyPr>
            <a:noAutofit/>
          </a:bodyPr>
          <a:lstStyle/>
          <a:p>
            <a:pPr algn="l"/>
            <a:r>
              <a:rPr lang="en-ZA" sz="2400" b="1" dirty="0" smtClean="0">
                <a:solidFill>
                  <a:srgbClr val="004C00"/>
                </a:solidFill>
              </a:rPr>
              <a:t> 2017/2018 RECRUITMENT AND SELECTION PLAN</a:t>
            </a:r>
            <a:endParaRPr lang="en-ZA" sz="2400" b="1" dirty="0">
              <a:solidFill>
                <a:srgbClr val="004C00"/>
              </a:solidFill>
            </a:endParaRPr>
          </a:p>
        </p:txBody>
      </p:sp>
      <p:sp>
        <p:nvSpPr>
          <p:cNvPr id="3" name="Content Placeholder 2"/>
          <p:cNvSpPr>
            <a:spLocks noGrp="1"/>
          </p:cNvSpPr>
          <p:nvPr>
            <p:ph idx="1"/>
          </p:nvPr>
        </p:nvSpPr>
        <p:spPr>
          <a:xfrm>
            <a:off x="678828" y="1129545"/>
            <a:ext cx="8229600" cy="4525963"/>
          </a:xfrm>
        </p:spPr>
        <p:txBody>
          <a:bodyPr>
            <a:normAutofit/>
          </a:bodyPr>
          <a:lstStyle/>
          <a:p>
            <a:pPr marL="0" indent="0">
              <a:buNone/>
            </a:pPr>
            <a:endParaRPr lang="en-ZA" b="1" dirty="0" smtClean="0"/>
          </a:p>
          <a:p>
            <a:pPr>
              <a:buFont typeface="Wingdings" panose="05000000000000000000" pitchFamily="2" charset="2"/>
              <a:buChar char="Ø"/>
            </a:pPr>
            <a:endParaRPr lang="en-ZA" b="1" dirty="0" smtClean="0"/>
          </a:p>
          <a:p>
            <a:pPr marL="0" indent="0">
              <a:buNone/>
            </a:pPr>
            <a:endParaRPr lang="en-ZA" b="1" dirty="0"/>
          </a:p>
          <a:p>
            <a:pPr marL="0" indent="0">
              <a:buNone/>
            </a:pPr>
            <a:endParaRPr lang="en-ZA" b="1" dirty="0"/>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10</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999528" y="658368"/>
            <a:ext cx="7378700" cy="5212079"/>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1701422706"/>
              </p:ext>
            </p:extLst>
          </p:nvPr>
        </p:nvGraphicFramePr>
        <p:xfrm>
          <a:off x="457200" y="478964"/>
          <a:ext cx="8366760" cy="5964309"/>
        </p:xfrm>
        <a:graphic>
          <a:graphicData uri="http://schemas.openxmlformats.org/drawingml/2006/table">
            <a:tbl>
              <a:tblPr firstRow="1" bandRow="1">
                <a:tableStyleId>{5C22544A-7EE6-4342-B048-85BDC9FD1C3A}</a:tableStyleId>
              </a:tblPr>
              <a:tblGrid>
                <a:gridCol w="2404872">
                  <a:extLst>
                    <a:ext uri="{9D8B030D-6E8A-4147-A177-3AD203B41FA5}">
                      <a16:colId xmlns:a16="http://schemas.microsoft.com/office/drawing/2014/main" xmlns="" val="20000"/>
                    </a:ext>
                  </a:extLst>
                </a:gridCol>
                <a:gridCol w="3803904">
                  <a:extLst>
                    <a:ext uri="{9D8B030D-6E8A-4147-A177-3AD203B41FA5}">
                      <a16:colId xmlns:a16="http://schemas.microsoft.com/office/drawing/2014/main" xmlns="" val="20001"/>
                    </a:ext>
                  </a:extLst>
                </a:gridCol>
                <a:gridCol w="2157984">
                  <a:extLst>
                    <a:ext uri="{9D8B030D-6E8A-4147-A177-3AD203B41FA5}">
                      <a16:colId xmlns:a16="http://schemas.microsoft.com/office/drawing/2014/main" xmlns="" val="20002"/>
                    </a:ext>
                  </a:extLst>
                </a:gridCol>
              </a:tblGrid>
              <a:tr h="365253">
                <a:tc>
                  <a:txBody>
                    <a:bodyPr/>
                    <a:lstStyle/>
                    <a:p>
                      <a:r>
                        <a:rPr lang="en-ZA" dirty="0" smtClean="0"/>
                        <a:t>NATURE OF POSTS</a:t>
                      </a:r>
                      <a:endParaRPr lang="en-ZA" dirty="0"/>
                    </a:p>
                  </a:txBody>
                  <a:tcPr>
                    <a:solidFill>
                      <a:srgbClr val="005300"/>
                    </a:solidFill>
                  </a:tcPr>
                </a:tc>
                <a:tc>
                  <a:txBody>
                    <a:bodyPr/>
                    <a:lstStyle/>
                    <a:p>
                      <a:r>
                        <a:rPr lang="en-ZA" dirty="0" smtClean="0"/>
                        <a:t>STATUS AND STRATEGY</a:t>
                      </a:r>
                      <a:endParaRPr lang="en-ZA" dirty="0"/>
                    </a:p>
                  </a:txBody>
                  <a:tcPr>
                    <a:solidFill>
                      <a:srgbClr val="005300"/>
                    </a:solidFill>
                  </a:tcPr>
                </a:tc>
                <a:tc>
                  <a:txBody>
                    <a:bodyPr/>
                    <a:lstStyle/>
                    <a:p>
                      <a:r>
                        <a:rPr lang="en-ZA" dirty="0" smtClean="0"/>
                        <a:t>TIME LINE</a:t>
                      </a:r>
                      <a:endParaRPr lang="en-ZA" dirty="0"/>
                    </a:p>
                  </a:txBody>
                  <a:tcPr>
                    <a:solidFill>
                      <a:srgbClr val="005300"/>
                    </a:solidFill>
                  </a:tcPr>
                </a:tc>
                <a:extLst>
                  <a:ext uri="{0D108BD9-81ED-4DB2-BD59-A6C34878D82A}">
                    <a16:rowId xmlns:a16="http://schemas.microsoft.com/office/drawing/2014/main" xmlns="" val="10000"/>
                  </a:ext>
                </a:extLst>
              </a:tr>
              <a:tr h="1958650">
                <a:tc>
                  <a:txBody>
                    <a:bodyPr/>
                    <a:lstStyle/>
                    <a:p>
                      <a:pPr algn="just"/>
                      <a:r>
                        <a:rPr lang="en-ZA" dirty="0" smtClean="0"/>
                        <a:t>Ministerial post</a:t>
                      </a:r>
                      <a:endParaRPr lang="en-ZA" dirty="0"/>
                    </a:p>
                  </a:txBody>
                  <a:tcPr>
                    <a:solidFill>
                      <a:schemeClr val="accent3">
                        <a:lumMod val="20000"/>
                        <a:lumOff val="80000"/>
                      </a:schemeClr>
                    </a:solidFill>
                  </a:tcPr>
                </a:tc>
                <a:tc>
                  <a:txBody>
                    <a:bodyPr/>
                    <a:lstStyle/>
                    <a:p>
                      <a:pPr marL="285750" indent="-285750" algn="just">
                        <a:buFont typeface="Wingdings" panose="05000000000000000000" pitchFamily="2" charset="2"/>
                        <a:buChar char="ü"/>
                      </a:pPr>
                      <a:r>
                        <a:rPr lang="en-ZA" dirty="0" smtClean="0"/>
                        <a:t>The</a:t>
                      </a:r>
                      <a:r>
                        <a:rPr lang="en-ZA" baseline="0" dirty="0" smtClean="0"/>
                        <a:t> post of Minister  of Justice and Correctional Services  remains vacant as in the current administration  the Minister is  appointed within the Department of Justice and therefore the status quo will remain;</a:t>
                      </a:r>
                      <a:endParaRPr lang="en-ZA" dirty="0"/>
                    </a:p>
                  </a:txBody>
                  <a:tcPr>
                    <a:solidFill>
                      <a:schemeClr val="accent3">
                        <a:lumMod val="20000"/>
                        <a:lumOff val="80000"/>
                      </a:schemeClr>
                    </a:solidFill>
                  </a:tcPr>
                </a:tc>
                <a:tc>
                  <a:txBody>
                    <a:bodyPr/>
                    <a:lstStyle/>
                    <a:p>
                      <a:pPr algn="just"/>
                      <a:r>
                        <a:rPr lang="en-ZA" dirty="0" smtClean="0"/>
                        <a:t>n/a</a:t>
                      </a:r>
                      <a:endParaRPr lang="en-ZA" dirty="0"/>
                    </a:p>
                  </a:txBody>
                  <a:tcPr>
                    <a:solidFill>
                      <a:schemeClr val="accent3">
                        <a:lumMod val="20000"/>
                        <a:lumOff val="80000"/>
                      </a:schemeClr>
                    </a:solidFill>
                  </a:tcPr>
                </a:tc>
                <a:extLst>
                  <a:ext uri="{0D108BD9-81ED-4DB2-BD59-A6C34878D82A}">
                    <a16:rowId xmlns:a16="http://schemas.microsoft.com/office/drawing/2014/main" xmlns="" val="10001"/>
                  </a:ext>
                </a:extLst>
              </a:tr>
              <a:tr h="1691561">
                <a:tc rowSpan="2">
                  <a:txBody>
                    <a:bodyPr/>
                    <a:lstStyle/>
                    <a:p>
                      <a:pPr algn="just"/>
                      <a:r>
                        <a:rPr lang="en-ZA" dirty="0" smtClean="0"/>
                        <a:t>Chief</a:t>
                      </a:r>
                      <a:r>
                        <a:rPr lang="en-ZA" baseline="0" dirty="0" smtClean="0"/>
                        <a:t> Deputy Commissioner  (CDC) </a:t>
                      </a:r>
                      <a:endParaRPr lang="en-ZA" dirty="0"/>
                    </a:p>
                  </a:txBody>
                  <a:tcPr>
                    <a:solidFill>
                      <a:schemeClr val="accent3">
                        <a:lumMod val="20000"/>
                        <a:lumOff val="80000"/>
                      </a:schemeClr>
                    </a:solidFill>
                  </a:tcPr>
                </a:tc>
                <a:tc>
                  <a:txBody>
                    <a:bodyPr/>
                    <a:lstStyle/>
                    <a:p>
                      <a:pPr algn="just"/>
                      <a:r>
                        <a:rPr lang="en-ZA" sz="1800" dirty="0" smtClean="0">
                          <a:solidFill>
                            <a:prstClr val="black"/>
                          </a:solidFill>
                        </a:rPr>
                        <a:t>There are currently [7] vacancies:</a:t>
                      </a:r>
                    </a:p>
                    <a:p>
                      <a:pPr algn="just"/>
                      <a:endParaRPr lang="en-ZA" sz="1800" dirty="0" smtClean="0">
                        <a:solidFill>
                          <a:prstClr val="black"/>
                        </a:solidFill>
                      </a:endParaRPr>
                    </a:p>
                    <a:p>
                      <a:pPr marL="285750" indent="-285750" algn="just">
                        <a:buFont typeface="Wingdings" panose="05000000000000000000" pitchFamily="2" charset="2"/>
                        <a:buChar char="ü"/>
                      </a:pPr>
                      <a:r>
                        <a:rPr lang="en-ZA" sz="1800" dirty="0" smtClean="0">
                          <a:solidFill>
                            <a:prstClr val="black"/>
                          </a:solidFill>
                        </a:rPr>
                        <a:t>Three [3]  ( RC LMN </a:t>
                      </a:r>
                      <a:r>
                        <a:rPr lang="en-ZA" sz="1800" baseline="0" dirty="0" smtClean="0">
                          <a:solidFill>
                            <a:prstClr val="black"/>
                          </a:solidFill>
                        </a:rPr>
                        <a:t> , </a:t>
                      </a:r>
                      <a:r>
                        <a:rPr lang="en-ZA" sz="1800" dirty="0" smtClean="0">
                          <a:solidFill>
                            <a:prstClr val="black"/>
                          </a:solidFill>
                        </a:rPr>
                        <a:t>RC Gauteng and CDC HR ) have been advertised and</a:t>
                      </a:r>
                      <a:r>
                        <a:rPr lang="en-ZA" sz="1800" baseline="0" dirty="0" smtClean="0">
                          <a:solidFill>
                            <a:prstClr val="black"/>
                          </a:solidFill>
                        </a:rPr>
                        <a:t> at various stages of filling;</a:t>
                      </a:r>
                      <a:endParaRPr lang="en-ZA" sz="1800" dirty="0" smtClean="0">
                        <a:solidFill>
                          <a:prstClr val="black"/>
                        </a:solidFill>
                      </a:endParaRPr>
                    </a:p>
                    <a:p>
                      <a:pPr marL="0" indent="0" algn="just">
                        <a:buFont typeface="Wingdings" panose="05000000000000000000" pitchFamily="2" charset="2"/>
                        <a:buNone/>
                      </a:pPr>
                      <a:endParaRPr lang="en-ZA" sz="1800" dirty="0" smtClean="0">
                        <a:solidFill>
                          <a:prstClr val="black"/>
                        </a:solidFill>
                      </a:endParaRPr>
                    </a:p>
                  </a:txBody>
                  <a:tcPr>
                    <a:solidFill>
                      <a:schemeClr val="accent3">
                        <a:lumMod val="20000"/>
                        <a:lumOff val="80000"/>
                      </a:schemeClr>
                    </a:solidFill>
                  </a:tcPr>
                </a:tc>
                <a:tc>
                  <a:txBody>
                    <a:bodyPr/>
                    <a:lstStyle/>
                    <a:p>
                      <a:pPr algn="l"/>
                      <a:r>
                        <a:rPr lang="en-ZA" dirty="0" smtClean="0"/>
                        <a:t>2</a:t>
                      </a:r>
                      <a:r>
                        <a:rPr lang="en-ZA" baseline="30000" dirty="0" smtClean="0"/>
                        <a:t>nd</a:t>
                      </a:r>
                      <a:r>
                        <a:rPr lang="en-ZA" baseline="0" dirty="0" smtClean="0"/>
                        <a:t> </a:t>
                      </a:r>
                      <a:r>
                        <a:rPr lang="en-ZA" dirty="0" smtClean="0">
                          <a:solidFill>
                            <a:schemeClr val="tx1"/>
                          </a:solidFill>
                        </a:rPr>
                        <a:t>quarter</a:t>
                      </a:r>
                      <a:r>
                        <a:rPr lang="en-ZA" baseline="0" dirty="0" smtClean="0"/>
                        <a:t> of 2017/2018</a:t>
                      </a:r>
                      <a:endParaRPr lang="en-ZA" dirty="0" smtClean="0"/>
                    </a:p>
                    <a:p>
                      <a:pPr algn="just"/>
                      <a:endParaRPr lang="en-ZA" dirty="0" smtClean="0"/>
                    </a:p>
                    <a:p>
                      <a:pPr algn="just"/>
                      <a:endParaRPr lang="en-ZA" dirty="0" smtClean="0"/>
                    </a:p>
                    <a:p>
                      <a:pPr algn="just"/>
                      <a:endParaRPr lang="en-ZA" dirty="0" smtClean="0"/>
                    </a:p>
                    <a:p>
                      <a:pPr algn="just"/>
                      <a:endParaRPr lang="en-ZA" dirty="0" smtClean="0"/>
                    </a:p>
                  </a:txBody>
                  <a:tcPr marL="0" marR="0" marT="0" marB="0" anchor="b">
                    <a:solidFill>
                      <a:schemeClr val="accent3">
                        <a:lumMod val="20000"/>
                        <a:lumOff val="80000"/>
                      </a:schemeClr>
                    </a:solidFill>
                  </a:tcPr>
                </a:tc>
                <a:extLst>
                  <a:ext uri="{0D108BD9-81ED-4DB2-BD59-A6C34878D82A}">
                    <a16:rowId xmlns:a16="http://schemas.microsoft.com/office/drawing/2014/main" xmlns="" val="10002"/>
                  </a:ext>
                </a:extLst>
              </a:tr>
              <a:tr h="1849509">
                <a:tc vMerge="1">
                  <a:txBody>
                    <a:bodyPr/>
                    <a:lstStyle/>
                    <a:p>
                      <a:pPr algn="just"/>
                      <a:endParaRPr lang="en-ZA" dirty="0"/>
                    </a:p>
                  </a:txBody>
                  <a:tcPr>
                    <a:solidFill>
                      <a:schemeClr val="accent3">
                        <a:lumMod val="20000"/>
                        <a:lumOff val="80000"/>
                      </a:schemeClr>
                    </a:solidFill>
                  </a:tcPr>
                </a:tc>
                <a:tc>
                  <a:txBody>
                    <a:bodyPr/>
                    <a:lstStyle/>
                    <a:p>
                      <a:pPr marL="285750" marR="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1800" dirty="0" smtClean="0">
                          <a:solidFill>
                            <a:prstClr val="black"/>
                          </a:solidFill>
                        </a:rPr>
                        <a:t>Four [4] posts on this level are</a:t>
                      </a:r>
                      <a:r>
                        <a:rPr lang="en-ZA" sz="1800" baseline="0" dirty="0" smtClean="0">
                          <a:solidFill>
                            <a:prstClr val="black"/>
                          </a:solidFill>
                        </a:rPr>
                        <a:t> </a:t>
                      </a:r>
                      <a:r>
                        <a:rPr lang="en-ZA" sz="1800" dirty="0" smtClean="0">
                          <a:solidFill>
                            <a:prstClr val="black"/>
                          </a:solidFill>
                        </a:rPr>
                        <a:t>not advertised</a:t>
                      </a:r>
                      <a:r>
                        <a:rPr lang="en-ZA" sz="1800" baseline="0" dirty="0" smtClean="0">
                          <a:solidFill>
                            <a:prstClr val="black"/>
                          </a:solidFill>
                        </a:rPr>
                        <a:t> as yet. </a:t>
                      </a:r>
                      <a:r>
                        <a:rPr lang="en-ZA" sz="1800" dirty="0" smtClean="0">
                          <a:solidFill>
                            <a:prstClr val="black"/>
                          </a:solidFill>
                        </a:rPr>
                        <a:t>The</a:t>
                      </a:r>
                      <a:r>
                        <a:rPr lang="en-ZA" sz="1800" baseline="0" dirty="0" smtClean="0">
                          <a:solidFill>
                            <a:prstClr val="black"/>
                          </a:solidFill>
                        </a:rPr>
                        <a:t> recruitment and selection processes has been suspended </a:t>
                      </a:r>
                      <a:r>
                        <a:rPr lang="en-ZA" sz="1800" dirty="0" smtClean="0">
                          <a:solidFill>
                            <a:prstClr val="black"/>
                          </a:solidFill>
                        </a:rPr>
                        <a:t>pending the finalization of the organizational structure;</a:t>
                      </a:r>
                      <a:endParaRPr lang="en-ZA" dirty="0" smtClean="0"/>
                    </a:p>
                    <a:p>
                      <a:pPr marL="285750" indent="-285750" algn="just">
                        <a:buFont typeface="Wingdings" panose="05000000000000000000" pitchFamily="2" charset="2"/>
                        <a:buChar char="ü"/>
                      </a:pPr>
                      <a:endParaRPr lang="en-ZA" dirty="0"/>
                    </a:p>
                  </a:txBody>
                  <a:tcPr>
                    <a:solidFill>
                      <a:schemeClr val="accent3">
                        <a:lumMod val="20000"/>
                        <a:lumOff val="8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dirty="0" smtClean="0"/>
                        <a:t>n/a</a:t>
                      </a:r>
                    </a:p>
                    <a:p>
                      <a:pPr algn="just"/>
                      <a:endParaRPr lang="en-ZA" dirty="0" smtClean="0"/>
                    </a:p>
                  </a:txBody>
                  <a:tcPr marL="0" marR="0" marT="0" marB="0" anchor="b">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735502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28" y="-274566"/>
            <a:ext cx="8229600" cy="1023042"/>
          </a:xfrm>
        </p:spPr>
        <p:txBody>
          <a:bodyPr>
            <a:noAutofit/>
          </a:bodyPr>
          <a:lstStyle/>
          <a:p>
            <a:pPr algn="l"/>
            <a:r>
              <a:rPr lang="en-ZA" sz="2400" b="1" dirty="0" smtClean="0">
                <a:solidFill>
                  <a:srgbClr val="004C00"/>
                </a:solidFill>
              </a:rPr>
              <a:t> 2017/2018 RECRUITMENT AND SELECTION PLAN</a:t>
            </a:r>
            <a:endParaRPr lang="en-ZA" sz="2400" b="1" dirty="0">
              <a:solidFill>
                <a:srgbClr val="004C00"/>
              </a:solidFill>
            </a:endParaRPr>
          </a:p>
        </p:txBody>
      </p:sp>
      <p:sp>
        <p:nvSpPr>
          <p:cNvPr id="3" name="Content Placeholder 2"/>
          <p:cNvSpPr>
            <a:spLocks noGrp="1"/>
          </p:cNvSpPr>
          <p:nvPr>
            <p:ph idx="1"/>
          </p:nvPr>
        </p:nvSpPr>
        <p:spPr>
          <a:xfrm>
            <a:off x="678828" y="1129545"/>
            <a:ext cx="8229600" cy="4525963"/>
          </a:xfrm>
        </p:spPr>
        <p:txBody>
          <a:bodyPr>
            <a:normAutofit/>
          </a:bodyPr>
          <a:lstStyle/>
          <a:p>
            <a:pPr marL="0" indent="0">
              <a:buNone/>
            </a:pPr>
            <a:endParaRPr lang="en-ZA" b="1" dirty="0" smtClean="0"/>
          </a:p>
          <a:p>
            <a:pPr>
              <a:buFont typeface="Wingdings" panose="05000000000000000000" pitchFamily="2" charset="2"/>
              <a:buChar char="Ø"/>
            </a:pPr>
            <a:endParaRPr lang="en-ZA" b="1" dirty="0" smtClean="0"/>
          </a:p>
          <a:p>
            <a:pPr marL="0" indent="0">
              <a:buNone/>
            </a:pPr>
            <a:endParaRPr lang="en-ZA" b="1" dirty="0"/>
          </a:p>
          <a:p>
            <a:pPr marL="0" indent="0">
              <a:buNone/>
            </a:pPr>
            <a:endParaRPr lang="en-ZA" b="1" dirty="0"/>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11</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999528" y="658368"/>
            <a:ext cx="7378700" cy="5212079"/>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3966128268"/>
              </p:ext>
            </p:extLst>
          </p:nvPr>
        </p:nvGraphicFramePr>
        <p:xfrm>
          <a:off x="255181" y="748477"/>
          <a:ext cx="8739963" cy="5917035"/>
        </p:xfrm>
        <a:graphic>
          <a:graphicData uri="http://schemas.openxmlformats.org/drawingml/2006/table">
            <a:tbl>
              <a:tblPr firstRow="1" bandRow="1">
                <a:tableStyleId>{5C22544A-7EE6-4342-B048-85BDC9FD1C3A}</a:tableStyleId>
              </a:tblPr>
              <a:tblGrid>
                <a:gridCol w="2043657">
                  <a:extLst>
                    <a:ext uri="{9D8B030D-6E8A-4147-A177-3AD203B41FA5}">
                      <a16:colId xmlns:a16="http://schemas.microsoft.com/office/drawing/2014/main" xmlns="" val="20000"/>
                    </a:ext>
                  </a:extLst>
                </a:gridCol>
                <a:gridCol w="4564906">
                  <a:extLst>
                    <a:ext uri="{9D8B030D-6E8A-4147-A177-3AD203B41FA5}">
                      <a16:colId xmlns:a16="http://schemas.microsoft.com/office/drawing/2014/main" xmlns="" val="20001"/>
                    </a:ext>
                  </a:extLst>
                </a:gridCol>
                <a:gridCol w="2131400">
                  <a:extLst>
                    <a:ext uri="{9D8B030D-6E8A-4147-A177-3AD203B41FA5}">
                      <a16:colId xmlns:a16="http://schemas.microsoft.com/office/drawing/2014/main" xmlns="" val="20002"/>
                    </a:ext>
                  </a:extLst>
                </a:gridCol>
              </a:tblGrid>
              <a:tr h="726054">
                <a:tc>
                  <a:txBody>
                    <a:bodyPr/>
                    <a:lstStyle/>
                    <a:p>
                      <a:r>
                        <a:rPr lang="en-ZA" dirty="0" smtClean="0"/>
                        <a:t>NATURE OF POSTS</a:t>
                      </a:r>
                      <a:endParaRPr lang="en-ZA" dirty="0"/>
                    </a:p>
                  </a:txBody>
                  <a:tcPr>
                    <a:solidFill>
                      <a:srgbClr val="005300"/>
                    </a:solidFill>
                  </a:tcPr>
                </a:tc>
                <a:tc>
                  <a:txBody>
                    <a:bodyPr/>
                    <a:lstStyle/>
                    <a:p>
                      <a:r>
                        <a:rPr lang="en-ZA" dirty="0" smtClean="0"/>
                        <a:t>STATUS </a:t>
                      </a:r>
                      <a:r>
                        <a:rPr lang="en-ZA" baseline="0" dirty="0" smtClean="0"/>
                        <a:t> AND</a:t>
                      </a:r>
                      <a:r>
                        <a:rPr lang="en-ZA" dirty="0" smtClean="0"/>
                        <a:t> STRATEGY</a:t>
                      </a:r>
                      <a:endParaRPr lang="en-ZA" dirty="0"/>
                    </a:p>
                  </a:txBody>
                  <a:tcPr>
                    <a:solidFill>
                      <a:srgbClr val="005300"/>
                    </a:solidFill>
                  </a:tcPr>
                </a:tc>
                <a:tc>
                  <a:txBody>
                    <a:bodyPr/>
                    <a:lstStyle/>
                    <a:p>
                      <a:r>
                        <a:rPr lang="en-ZA" dirty="0" smtClean="0"/>
                        <a:t>TIME LINE</a:t>
                      </a:r>
                      <a:endParaRPr lang="en-ZA" dirty="0"/>
                    </a:p>
                  </a:txBody>
                  <a:tcPr>
                    <a:solidFill>
                      <a:srgbClr val="005300"/>
                    </a:solidFill>
                  </a:tcPr>
                </a:tc>
                <a:extLst>
                  <a:ext uri="{0D108BD9-81ED-4DB2-BD59-A6C34878D82A}">
                    <a16:rowId xmlns:a16="http://schemas.microsoft.com/office/drawing/2014/main" xmlns="" val="10000"/>
                  </a:ext>
                </a:extLst>
              </a:tr>
              <a:tr h="2406353">
                <a:tc>
                  <a:txBody>
                    <a:bodyPr/>
                    <a:lstStyle/>
                    <a:p>
                      <a:pPr algn="just"/>
                      <a:r>
                        <a:rPr lang="en-ZA" dirty="0" smtClean="0"/>
                        <a:t>Deputy Commissioner`s</a:t>
                      </a:r>
                      <a:r>
                        <a:rPr lang="en-ZA" baseline="0" dirty="0" smtClean="0"/>
                        <a:t> position</a:t>
                      </a:r>
                      <a:endParaRPr lang="en-ZA" dirty="0"/>
                    </a:p>
                  </a:txBody>
                  <a:tcPr>
                    <a:solidFill>
                      <a:schemeClr val="accent3">
                        <a:lumMod val="20000"/>
                        <a:lumOff val="80000"/>
                      </a:schemeClr>
                    </a:solidFill>
                  </a:tcPr>
                </a:tc>
                <a:tc>
                  <a:txBody>
                    <a:bodyPr/>
                    <a:lstStyle/>
                    <a:p>
                      <a:pPr algn="just"/>
                      <a:r>
                        <a:rPr lang="en-ZA" dirty="0" smtClean="0"/>
                        <a:t>There are currently  eight (8)  vacant positions:</a:t>
                      </a:r>
                    </a:p>
                    <a:p>
                      <a:pPr marL="285750" indent="-285750" algn="just">
                        <a:buFont typeface="Wingdings" panose="05000000000000000000" pitchFamily="2" charset="2"/>
                        <a:buChar char="ü"/>
                      </a:pPr>
                      <a:r>
                        <a:rPr lang="en-ZA" dirty="0" smtClean="0"/>
                        <a:t>Five (5) positions have been advertised and are at various stages of finalization;</a:t>
                      </a:r>
                    </a:p>
                    <a:p>
                      <a:pPr marL="285750" indent="-285750" algn="just">
                        <a:buFont typeface="Wingdings" panose="05000000000000000000" pitchFamily="2" charset="2"/>
                        <a:buChar char="ü"/>
                      </a:pPr>
                      <a:r>
                        <a:rPr lang="en-ZA" dirty="0" smtClean="0"/>
                        <a:t>Two (2) positions has been advertised in May 2017;</a:t>
                      </a:r>
                    </a:p>
                    <a:p>
                      <a:pPr marL="285750" indent="-285750" algn="just">
                        <a:buFont typeface="Wingdings" panose="05000000000000000000" pitchFamily="2" charset="2"/>
                        <a:buChar char="ü"/>
                      </a:pPr>
                      <a:r>
                        <a:rPr lang="en-ZA" dirty="0" smtClean="0"/>
                        <a:t>The Chief of Staff is not applicable since incumbents have</a:t>
                      </a:r>
                      <a:r>
                        <a:rPr lang="en-ZA" baseline="0" dirty="0" smtClean="0"/>
                        <a:t> been appointed at Justice</a:t>
                      </a:r>
                      <a:endParaRPr lang="en-ZA" dirty="0" smtClean="0"/>
                    </a:p>
                  </a:txBody>
                  <a:tcPr>
                    <a:solidFill>
                      <a:schemeClr val="accent3">
                        <a:lumMod val="20000"/>
                        <a:lumOff val="80000"/>
                      </a:schemeClr>
                    </a:solidFill>
                  </a:tcPr>
                </a:tc>
                <a:tc>
                  <a:txBody>
                    <a:bodyPr/>
                    <a:lstStyle/>
                    <a:p>
                      <a:pPr algn="just"/>
                      <a:endParaRPr lang="en-ZA" dirty="0" smtClean="0"/>
                    </a:p>
                    <a:p>
                      <a:pPr algn="just"/>
                      <a:r>
                        <a:rPr lang="en-ZA" dirty="0" smtClean="0"/>
                        <a:t>1</a:t>
                      </a:r>
                      <a:r>
                        <a:rPr lang="en-ZA" baseline="30000" dirty="0" smtClean="0"/>
                        <a:t>st</a:t>
                      </a:r>
                      <a:r>
                        <a:rPr lang="en-ZA" dirty="0" smtClean="0"/>
                        <a:t> Quarter of 2017/2018</a:t>
                      </a:r>
                    </a:p>
                    <a:p>
                      <a:pPr algn="just"/>
                      <a:endParaRPr lang="en-ZA" dirty="0" smtClean="0"/>
                    </a:p>
                    <a:p>
                      <a:pPr algn="just"/>
                      <a:endParaRPr lang="en-ZA" dirty="0" smtClean="0"/>
                    </a:p>
                    <a:p>
                      <a:pPr algn="just"/>
                      <a:r>
                        <a:rPr lang="en-ZA" dirty="0" smtClean="0"/>
                        <a:t>2</a:t>
                      </a:r>
                      <a:r>
                        <a:rPr lang="en-ZA" baseline="30000" dirty="0" smtClean="0"/>
                        <a:t>nd</a:t>
                      </a:r>
                      <a:r>
                        <a:rPr lang="en-ZA" baseline="0" dirty="0" smtClean="0"/>
                        <a:t> Quarter of 2017/2018</a:t>
                      </a:r>
                    </a:p>
                    <a:p>
                      <a:pPr algn="just"/>
                      <a:r>
                        <a:rPr lang="en-ZA" baseline="0" dirty="0" smtClean="0"/>
                        <a:t>n/a</a:t>
                      </a:r>
                      <a:endParaRPr lang="en-ZA" dirty="0"/>
                    </a:p>
                  </a:txBody>
                  <a:tcPr>
                    <a:solidFill>
                      <a:schemeClr val="accent3">
                        <a:lumMod val="20000"/>
                        <a:lumOff val="80000"/>
                      </a:schemeClr>
                    </a:solidFill>
                  </a:tcPr>
                </a:tc>
                <a:extLst>
                  <a:ext uri="{0D108BD9-81ED-4DB2-BD59-A6C34878D82A}">
                    <a16:rowId xmlns:a16="http://schemas.microsoft.com/office/drawing/2014/main" xmlns="" val="10001"/>
                  </a:ext>
                </a:extLst>
              </a:tr>
              <a:tr h="2784628">
                <a:tc>
                  <a:txBody>
                    <a:bodyPr/>
                    <a:lstStyle/>
                    <a:p>
                      <a:pPr algn="just"/>
                      <a:r>
                        <a:rPr lang="en-ZA" dirty="0" smtClean="0"/>
                        <a:t>Director`s</a:t>
                      </a:r>
                      <a:r>
                        <a:rPr lang="en-ZA" baseline="0" dirty="0" smtClean="0"/>
                        <a:t> positions</a:t>
                      </a:r>
                      <a:endParaRPr lang="en-ZA" dirty="0"/>
                    </a:p>
                  </a:txBody>
                  <a:tcPr>
                    <a:solidFill>
                      <a:schemeClr val="accent3">
                        <a:lumMod val="20000"/>
                        <a:lumOff val="80000"/>
                      </a:schemeClr>
                    </a:solidFill>
                  </a:tcPr>
                </a:tc>
                <a:tc>
                  <a:txBody>
                    <a:bodyPr/>
                    <a:lstStyle/>
                    <a:p>
                      <a:pPr algn="just"/>
                      <a:r>
                        <a:rPr lang="en-ZA" dirty="0" smtClean="0"/>
                        <a:t>There are  eleven (11) vacant</a:t>
                      </a:r>
                      <a:r>
                        <a:rPr lang="en-ZA" baseline="0" dirty="0" smtClean="0"/>
                        <a:t> posts as follows:</a:t>
                      </a:r>
                    </a:p>
                    <a:p>
                      <a:pPr marL="285750" indent="-285750" algn="just">
                        <a:buFont typeface="Wingdings" panose="05000000000000000000" pitchFamily="2" charset="2"/>
                        <a:buChar char="ü"/>
                      </a:pPr>
                      <a:r>
                        <a:rPr lang="en-ZA" baseline="0" dirty="0" smtClean="0"/>
                        <a:t>All eleven posts (11) has been advertised  and  are at various stages of filling;</a:t>
                      </a:r>
                    </a:p>
                    <a:p>
                      <a:pPr marL="285750" indent="-285750" algn="just">
                        <a:buFont typeface="Wingdings" panose="05000000000000000000" pitchFamily="2" charset="2"/>
                        <a:buChar char="ü"/>
                      </a:pPr>
                      <a:r>
                        <a:rPr lang="en-ZA" baseline="0" dirty="0" smtClean="0"/>
                        <a:t>All other posts will be advertised and filled within 90 days.</a:t>
                      </a:r>
                    </a:p>
                    <a:p>
                      <a:pPr marL="285750" indent="-285750" algn="just">
                        <a:buFont typeface="Wingdings" panose="05000000000000000000" pitchFamily="2" charset="2"/>
                        <a:buChar char="ü"/>
                      </a:pPr>
                      <a:r>
                        <a:rPr lang="en-ZA" sz="1800" dirty="0" smtClean="0">
                          <a:solidFill>
                            <a:prstClr val="black"/>
                          </a:solidFill>
                        </a:rPr>
                        <a:t>The department conducts a forecast on pending exits of SMS members on a monthly basis, thereby ensuring that vacancies are timeously advertised.</a:t>
                      </a:r>
                    </a:p>
                  </a:txBody>
                  <a:tcPr>
                    <a:solidFill>
                      <a:schemeClr val="accent3">
                        <a:lumMod val="20000"/>
                        <a:lumOff val="80000"/>
                      </a:schemeClr>
                    </a:solidFill>
                  </a:tcPr>
                </a:tc>
                <a:tc>
                  <a:txBody>
                    <a:bodyPr/>
                    <a:lstStyle/>
                    <a:p>
                      <a:pPr algn="just"/>
                      <a:endParaRPr lang="en-ZA" dirty="0" smtClean="0"/>
                    </a:p>
                    <a:p>
                      <a:pPr algn="just"/>
                      <a:r>
                        <a:rPr lang="en-ZA" dirty="0" smtClean="0"/>
                        <a:t>1</a:t>
                      </a:r>
                      <a:r>
                        <a:rPr lang="en-ZA" baseline="30000" dirty="0" smtClean="0"/>
                        <a:t>st</a:t>
                      </a:r>
                      <a:r>
                        <a:rPr lang="en-ZA" baseline="0" dirty="0" smtClean="0"/>
                        <a:t> Quarter of 2017/2018</a:t>
                      </a:r>
                      <a:endParaRPr lang="en-ZA" dirty="0" smtClean="0"/>
                    </a:p>
                    <a:p>
                      <a:pPr algn="just"/>
                      <a:r>
                        <a:rPr lang="en-ZA" dirty="0" smtClean="0"/>
                        <a:t>2</a:t>
                      </a:r>
                      <a:r>
                        <a:rPr lang="en-ZA" baseline="30000" dirty="0" smtClean="0"/>
                        <a:t>nd</a:t>
                      </a:r>
                      <a:r>
                        <a:rPr lang="en-ZA" dirty="0" smtClean="0"/>
                        <a:t> Quarter of 2017/2018</a:t>
                      </a:r>
                    </a:p>
                    <a:p>
                      <a:pPr algn="just"/>
                      <a:r>
                        <a:rPr lang="en-ZA" dirty="0" smtClean="0"/>
                        <a:t>Continuously </a:t>
                      </a:r>
                      <a:endParaRPr lang="en-ZA" dirty="0"/>
                    </a:p>
                  </a:txBody>
                  <a:tcPr>
                    <a:solidFill>
                      <a:schemeClr val="accent3">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859959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28" y="-274566"/>
            <a:ext cx="8229600" cy="1023042"/>
          </a:xfrm>
        </p:spPr>
        <p:txBody>
          <a:bodyPr>
            <a:noAutofit/>
          </a:bodyPr>
          <a:lstStyle/>
          <a:p>
            <a:pPr algn="l"/>
            <a:r>
              <a:rPr lang="en-ZA" sz="2400" b="1" dirty="0" smtClean="0">
                <a:solidFill>
                  <a:srgbClr val="004C00"/>
                </a:solidFill>
              </a:rPr>
              <a:t> 2017/2018 RECRUITMENT AND SELECTION PLAN</a:t>
            </a:r>
            <a:endParaRPr lang="en-ZA" sz="2400" b="1" dirty="0">
              <a:solidFill>
                <a:srgbClr val="004C00"/>
              </a:solidFill>
            </a:endParaRPr>
          </a:p>
        </p:txBody>
      </p:sp>
      <p:sp>
        <p:nvSpPr>
          <p:cNvPr id="3" name="Content Placeholder 2"/>
          <p:cNvSpPr>
            <a:spLocks noGrp="1"/>
          </p:cNvSpPr>
          <p:nvPr>
            <p:ph idx="1"/>
          </p:nvPr>
        </p:nvSpPr>
        <p:spPr>
          <a:xfrm>
            <a:off x="678828" y="1129545"/>
            <a:ext cx="8229600" cy="4525963"/>
          </a:xfrm>
        </p:spPr>
        <p:txBody>
          <a:bodyPr>
            <a:normAutofit/>
          </a:bodyPr>
          <a:lstStyle/>
          <a:p>
            <a:pPr marL="0" indent="0">
              <a:buNone/>
            </a:pPr>
            <a:endParaRPr lang="en-ZA" b="1" dirty="0" smtClean="0"/>
          </a:p>
          <a:p>
            <a:pPr>
              <a:buFont typeface="Wingdings" panose="05000000000000000000" pitchFamily="2" charset="2"/>
              <a:buChar char="Ø"/>
            </a:pPr>
            <a:endParaRPr lang="en-ZA" b="1" dirty="0" smtClean="0"/>
          </a:p>
          <a:p>
            <a:pPr marL="0" indent="0">
              <a:buNone/>
            </a:pPr>
            <a:endParaRPr lang="en-ZA" b="1" dirty="0"/>
          </a:p>
          <a:p>
            <a:pPr marL="0" indent="0">
              <a:buNone/>
            </a:pPr>
            <a:endParaRPr lang="en-ZA" b="1" dirty="0"/>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12</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999528" y="658368"/>
            <a:ext cx="7378700" cy="5212079"/>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2762891093"/>
              </p:ext>
            </p:extLst>
          </p:nvPr>
        </p:nvGraphicFramePr>
        <p:xfrm>
          <a:off x="457200" y="499463"/>
          <a:ext cx="8366760" cy="6082091"/>
        </p:xfrm>
        <a:graphic>
          <a:graphicData uri="http://schemas.openxmlformats.org/drawingml/2006/table">
            <a:tbl>
              <a:tblPr firstRow="1" bandRow="1">
                <a:tableStyleId>{5C22544A-7EE6-4342-B048-85BDC9FD1C3A}</a:tableStyleId>
              </a:tblPr>
              <a:tblGrid>
                <a:gridCol w="2404872">
                  <a:extLst>
                    <a:ext uri="{9D8B030D-6E8A-4147-A177-3AD203B41FA5}">
                      <a16:colId xmlns:a16="http://schemas.microsoft.com/office/drawing/2014/main" xmlns="" val="20000"/>
                    </a:ext>
                  </a:extLst>
                </a:gridCol>
                <a:gridCol w="3878970">
                  <a:extLst>
                    <a:ext uri="{9D8B030D-6E8A-4147-A177-3AD203B41FA5}">
                      <a16:colId xmlns:a16="http://schemas.microsoft.com/office/drawing/2014/main" xmlns="" val="20001"/>
                    </a:ext>
                  </a:extLst>
                </a:gridCol>
                <a:gridCol w="2082918">
                  <a:extLst>
                    <a:ext uri="{9D8B030D-6E8A-4147-A177-3AD203B41FA5}">
                      <a16:colId xmlns:a16="http://schemas.microsoft.com/office/drawing/2014/main" xmlns="" val="20002"/>
                    </a:ext>
                  </a:extLst>
                </a:gridCol>
              </a:tblGrid>
              <a:tr h="504251">
                <a:tc>
                  <a:txBody>
                    <a:bodyPr/>
                    <a:lstStyle/>
                    <a:p>
                      <a:r>
                        <a:rPr lang="en-ZA" dirty="0" smtClean="0"/>
                        <a:t>NATURE OF POSTS</a:t>
                      </a:r>
                      <a:endParaRPr lang="en-ZA" dirty="0"/>
                    </a:p>
                  </a:txBody>
                  <a:tcPr>
                    <a:solidFill>
                      <a:srgbClr val="005300"/>
                    </a:solidFill>
                  </a:tcPr>
                </a:tc>
                <a:tc>
                  <a:txBody>
                    <a:bodyPr/>
                    <a:lstStyle/>
                    <a:p>
                      <a:r>
                        <a:rPr lang="en-ZA" dirty="0" smtClean="0"/>
                        <a:t>STATUS AND STRATEGY</a:t>
                      </a:r>
                      <a:endParaRPr lang="en-ZA" dirty="0"/>
                    </a:p>
                  </a:txBody>
                  <a:tcPr>
                    <a:solidFill>
                      <a:srgbClr val="005300"/>
                    </a:solidFill>
                  </a:tcPr>
                </a:tc>
                <a:tc>
                  <a:txBody>
                    <a:bodyPr/>
                    <a:lstStyle/>
                    <a:p>
                      <a:r>
                        <a:rPr lang="en-ZA" dirty="0" smtClean="0"/>
                        <a:t>TIME LINE</a:t>
                      </a:r>
                      <a:endParaRPr lang="en-ZA" dirty="0"/>
                    </a:p>
                  </a:txBody>
                  <a:tcPr>
                    <a:solidFill>
                      <a:srgbClr val="005300"/>
                    </a:solidFill>
                  </a:tcPr>
                </a:tc>
                <a:extLst>
                  <a:ext uri="{0D108BD9-81ED-4DB2-BD59-A6C34878D82A}">
                    <a16:rowId xmlns:a16="http://schemas.microsoft.com/office/drawing/2014/main" xmlns="" val="10000"/>
                  </a:ext>
                </a:extLst>
              </a:tr>
              <a:tr h="5439616">
                <a:tc>
                  <a:txBody>
                    <a:bodyPr/>
                    <a:lstStyle/>
                    <a:p>
                      <a:pPr algn="just"/>
                      <a:r>
                        <a:rPr lang="en-ZA" dirty="0" smtClean="0"/>
                        <a:t>Scarce and Critical Skills</a:t>
                      </a:r>
                      <a:endParaRPr lang="en-ZA" dirty="0"/>
                    </a:p>
                  </a:txBody>
                  <a:tcPr>
                    <a:solidFill>
                      <a:schemeClr val="accent3">
                        <a:lumMod val="20000"/>
                        <a:lumOff val="80000"/>
                      </a:schemeClr>
                    </a:solidFill>
                  </a:tcPr>
                </a:tc>
                <a:tc>
                  <a:txBody>
                    <a:bodyPr/>
                    <a:lstStyle/>
                    <a:p>
                      <a:pPr marL="285750" indent="-285750" algn="just">
                        <a:buFont typeface="Wingdings" panose="05000000000000000000" pitchFamily="2" charset="2"/>
                        <a:buChar char="ü"/>
                      </a:pPr>
                      <a:r>
                        <a:rPr lang="en-ZA" sz="1800" dirty="0" smtClean="0">
                          <a:solidFill>
                            <a:prstClr val="black"/>
                          </a:solidFill>
                        </a:rPr>
                        <a:t>The departmental Retention strategy is currently being reviewed in an attempt to curb the number of officials exiting the department.</a:t>
                      </a:r>
                    </a:p>
                    <a:p>
                      <a:pPr algn="just"/>
                      <a:endParaRPr lang="en-ZA" sz="1800" dirty="0" smtClean="0">
                        <a:solidFill>
                          <a:prstClr val="black"/>
                        </a:solidFill>
                      </a:endParaRPr>
                    </a:p>
                    <a:p>
                      <a:pPr marL="285750" indent="-285750" algn="just">
                        <a:buFont typeface="Wingdings" panose="05000000000000000000" pitchFamily="2" charset="2"/>
                        <a:buChar char="ü"/>
                      </a:pPr>
                      <a:r>
                        <a:rPr lang="en-ZA" sz="1800" dirty="0" smtClean="0">
                          <a:solidFill>
                            <a:prstClr val="black"/>
                          </a:solidFill>
                        </a:rPr>
                        <a:t>The department will continue to draw from its Operation Hira database in filling vacancies as they arise.</a:t>
                      </a:r>
                    </a:p>
                    <a:p>
                      <a:pPr algn="just"/>
                      <a:endParaRPr lang="en-ZA" sz="1800" dirty="0" smtClean="0">
                        <a:solidFill>
                          <a:prstClr val="black"/>
                        </a:solidFill>
                      </a:endParaRPr>
                    </a:p>
                    <a:p>
                      <a:pPr marL="285750" indent="-285750" algn="just">
                        <a:buFont typeface="Wingdings" panose="05000000000000000000" pitchFamily="2" charset="2"/>
                        <a:buChar char="ü"/>
                      </a:pPr>
                      <a:r>
                        <a:rPr lang="en-ZA" sz="1800" dirty="0" smtClean="0">
                          <a:solidFill>
                            <a:prstClr val="black"/>
                          </a:solidFill>
                        </a:rPr>
                        <a:t>A dedicated recruitment drive to</a:t>
                      </a:r>
                      <a:r>
                        <a:rPr lang="en-ZA" sz="1800" baseline="0" dirty="0" smtClean="0">
                          <a:solidFill>
                            <a:prstClr val="black"/>
                          </a:solidFill>
                        </a:rPr>
                        <a:t> establish database to promote timeous filling of vacant positions</a:t>
                      </a:r>
                    </a:p>
                    <a:p>
                      <a:pPr marL="0" indent="0" algn="just">
                        <a:buFont typeface="Wingdings" panose="05000000000000000000" pitchFamily="2" charset="2"/>
                        <a:buNone/>
                      </a:pPr>
                      <a:endParaRPr lang="en-ZA" sz="1800" baseline="0" dirty="0" smtClean="0">
                        <a:solidFill>
                          <a:prstClr val="black"/>
                        </a:solidFill>
                      </a:endParaRPr>
                    </a:p>
                    <a:p>
                      <a:pPr marL="285750" indent="-285750" algn="just">
                        <a:buFont typeface="Wingdings" panose="05000000000000000000" pitchFamily="2" charset="2"/>
                        <a:buChar char="ü"/>
                      </a:pPr>
                      <a:r>
                        <a:rPr lang="en-ZA" sz="1800" baseline="0" dirty="0" smtClean="0">
                          <a:solidFill>
                            <a:prstClr val="black"/>
                          </a:solidFill>
                        </a:rPr>
                        <a:t>Absorption of learners upon certification by SASSETA:</a:t>
                      </a:r>
                    </a:p>
                    <a:p>
                      <a:pPr marL="285750" indent="-285750" algn="just">
                        <a:buFont typeface="Arial" panose="020B0604020202020204" pitchFamily="34" charset="0"/>
                        <a:buChar char="•"/>
                      </a:pPr>
                      <a:r>
                        <a:rPr lang="en-ZA" sz="1800" baseline="0" dirty="0" smtClean="0">
                          <a:solidFill>
                            <a:prstClr val="black"/>
                          </a:solidFill>
                        </a:rPr>
                        <a:t>  149</a:t>
                      </a:r>
                    </a:p>
                    <a:p>
                      <a:pPr marL="0" indent="0" algn="just">
                        <a:buFont typeface="Arial" panose="020B0604020202020204" pitchFamily="34" charset="0"/>
                        <a:buNone/>
                      </a:pPr>
                      <a:endParaRPr lang="en-ZA" sz="1800" baseline="0" dirty="0" smtClean="0">
                        <a:solidFill>
                          <a:prstClr val="black"/>
                        </a:solidFill>
                      </a:endParaRPr>
                    </a:p>
                    <a:p>
                      <a:pPr marL="285750" indent="-285750" algn="just">
                        <a:buFont typeface="Arial" panose="020B0604020202020204" pitchFamily="34" charset="0"/>
                        <a:buChar char="•"/>
                      </a:pPr>
                      <a:r>
                        <a:rPr lang="en-ZA" sz="1800" baseline="0" dirty="0" smtClean="0">
                          <a:solidFill>
                            <a:prstClr val="black"/>
                          </a:solidFill>
                        </a:rPr>
                        <a:t>  996</a:t>
                      </a:r>
                      <a:endParaRPr lang="en-ZA" sz="1800" dirty="0" smtClean="0">
                        <a:solidFill>
                          <a:prstClr val="black"/>
                        </a:solidFill>
                      </a:endParaRPr>
                    </a:p>
                  </a:txBody>
                  <a:tcPr>
                    <a:solidFill>
                      <a:schemeClr val="accent3">
                        <a:lumMod val="20000"/>
                        <a:lumOff val="80000"/>
                      </a:schemeClr>
                    </a:solidFill>
                  </a:tcPr>
                </a:tc>
                <a:tc>
                  <a:txBody>
                    <a:bodyPr/>
                    <a:lstStyle/>
                    <a:p>
                      <a:pPr algn="just"/>
                      <a:r>
                        <a:rPr lang="en-ZA" dirty="0" smtClean="0"/>
                        <a:t>1</a:t>
                      </a:r>
                      <a:r>
                        <a:rPr lang="en-ZA" baseline="30000" dirty="0" smtClean="0"/>
                        <a:t>st</a:t>
                      </a:r>
                      <a:r>
                        <a:rPr lang="en-ZA" baseline="0" dirty="0" smtClean="0"/>
                        <a:t> Quarter of 2017/2018</a:t>
                      </a:r>
                    </a:p>
                    <a:p>
                      <a:pPr algn="just"/>
                      <a:endParaRPr lang="en-ZA" baseline="0" dirty="0" smtClean="0"/>
                    </a:p>
                    <a:p>
                      <a:pPr algn="just"/>
                      <a:endParaRPr lang="en-ZA" baseline="0" dirty="0" smtClean="0"/>
                    </a:p>
                    <a:p>
                      <a:pPr algn="just"/>
                      <a:endParaRPr lang="en-ZA" baseline="0" dirty="0" smtClean="0"/>
                    </a:p>
                    <a:p>
                      <a:pPr algn="just"/>
                      <a:r>
                        <a:rPr lang="en-ZA" baseline="0" dirty="0" smtClean="0"/>
                        <a:t>Continuously</a:t>
                      </a:r>
                    </a:p>
                    <a:p>
                      <a:pPr algn="just"/>
                      <a:endParaRPr lang="en-ZA" baseline="0" dirty="0" smtClean="0"/>
                    </a:p>
                    <a:p>
                      <a:pPr algn="just"/>
                      <a:endParaRPr lang="en-ZA" baseline="0" dirty="0" smtClean="0"/>
                    </a:p>
                    <a:p>
                      <a:pPr algn="just"/>
                      <a:endParaRPr lang="en-ZA" baseline="0" dirty="0" smtClean="0"/>
                    </a:p>
                    <a:p>
                      <a:pPr algn="just"/>
                      <a:endParaRPr lang="en-ZA" baseline="0" dirty="0" smtClean="0"/>
                    </a:p>
                    <a:p>
                      <a:pPr algn="just"/>
                      <a:r>
                        <a:rPr lang="en-ZA" baseline="0" dirty="0" smtClean="0"/>
                        <a:t>3</a:t>
                      </a:r>
                      <a:r>
                        <a:rPr lang="en-ZA" baseline="30000" dirty="0" smtClean="0"/>
                        <a:t>rd</a:t>
                      </a:r>
                      <a:r>
                        <a:rPr lang="en-ZA" baseline="0" dirty="0" smtClean="0"/>
                        <a:t> Quarter of 2017/2018</a:t>
                      </a:r>
                    </a:p>
                    <a:p>
                      <a:pPr algn="just"/>
                      <a:endParaRPr lang="en-ZA" baseline="0" dirty="0" smtClean="0"/>
                    </a:p>
                    <a:p>
                      <a:pPr algn="just"/>
                      <a:endParaRPr lang="en-ZA" baseline="0" dirty="0" smtClean="0"/>
                    </a:p>
                    <a:p>
                      <a:pPr algn="just"/>
                      <a:endParaRPr lang="en-ZA" dirty="0" smtClean="0"/>
                    </a:p>
                    <a:p>
                      <a:pPr algn="just"/>
                      <a:endParaRPr lang="en-ZA" dirty="0" smtClean="0"/>
                    </a:p>
                    <a:p>
                      <a:pPr algn="just"/>
                      <a:r>
                        <a:rPr lang="en-ZA" dirty="0" smtClean="0"/>
                        <a:t>1</a:t>
                      </a:r>
                      <a:r>
                        <a:rPr lang="en-ZA" baseline="30000" dirty="0" smtClean="0"/>
                        <a:t>st</a:t>
                      </a:r>
                      <a:r>
                        <a:rPr lang="en-ZA" baseline="0" dirty="0" smtClean="0"/>
                        <a:t> Quarter of 2017/2018</a:t>
                      </a:r>
                    </a:p>
                    <a:p>
                      <a:pPr algn="just"/>
                      <a:r>
                        <a:rPr lang="en-ZA" dirty="0" smtClean="0"/>
                        <a:t>2</a:t>
                      </a:r>
                      <a:r>
                        <a:rPr lang="en-ZA" baseline="30000" dirty="0" smtClean="0"/>
                        <a:t>nd</a:t>
                      </a:r>
                      <a:r>
                        <a:rPr lang="en-ZA" dirty="0" smtClean="0"/>
                        <a:t> Quarter of 2017/2018</a:t>
                      </a:r>
                      <a:endParaRPr lang="en-ZA" dirty="0"/>
                    </a:p>
                  </a:txBody>
                  <a:tcPr>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360840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28" y="-274566"/>
            <a:ext cx="8229600" cy="1023042"/>
          </a:xfrm>
        </p:spPr>
        <p:txBody>
          <a:bodyPr>
            <a:noAutofit/>
          </a:bodyPr>
          <a:lstStyle/>
          <a:p>
            <a:pPr algn="l"/>
            <a:r>
              <a:rPr lang="en-ZA" sz="2400" b="1" dirty="0" smtClean="0">
                <a:solidFill>
                  <a:srgbClr val="004C00"/>
                </a:solidFill>
              </a:rPr>
              <a:t> 2017/2018 RECRUITMENT AND SELECTION PLAN</a:t>
            </a:r>
            <a:endParaRPr lang="en-ZA" sz="2400" b="1" dirty="0">
              <a:solidFill>
                <a:srgbClr val="004C00"/>
              </a:solidFill>
            </a:endParaRPr>
          </a:p>
        </p:txBody>
      </p:sp>
      <p:sp>
        <p:nvSpPr>
          <p:cNvPr id="3" name="Content Placeholder 2"/>
          <p:cNvSpPr>
            <a:spLocks noGrp="1"/>
          </p:cNvSpPr>
          <p:nvPr>
            <p:ph idx="1"/>
          </p:nvPr>
        </p:nvSpPr>
        <p:spPr>
          <a:xfrm>
            <a:off x="678828" y="1129545"/>
            <a:ext cx="8229600" cy="4525963"/>
          </a:xfrm>
        </p:spPr>
        <p:txBody>
          <a:bodyPr>
            <a:normAutofit/>
          </a:bodyPr>
          <a:lstStyle/>
          <a:p>
            <a:pPr marL="0" indent="0">
              <a:buNone/>
            </a:pPr>
            <a:endParaRPr lang="en-ZA" b="1" dirty="0" smtClean="0"/>
          </a:p>
          <a:p>
            <a:pPr>
              <a:buFont typeface="Wingdings" panose="05000000000000000000" pitchFamily="2" charset="2"/>
              <a:buChar char="Ø"/>
            </a:pPr>
            <a:endParaRPr lang="en-ZA" b="1" dirty="0" smtClean="0"/>
          </a:p>
          <a:p>
            <a:pPr marL="0" indent="0">
              <a:buNone/>
            </a:pPr>
            <a:endParaRPr lang="en-ZA" b="1" dirty="0"/>
          </a:p>
          <a:p>
            <a:pPr marL="0" indent="0">
              <a:buNone/>
            </a:pPr>
            <a:endParaRPr lang="en-ZA" b="1" dirty="0"/>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999528" y="658368"/>
            <a:ext cx="7378700" cy="5212079"/>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3410055523"/>
              </p:ext>
            </p:extLst>
          </p:nvPr>
        </p:nvGraphicFramePr>
        <p:xfrm>
          <a:off x="457200" y="748477"/>
          <a:ext cx="8366760" cy="5219654"/>
        </p:xfrm>
        <a:graphic>
          <a:graphicData uri="http://schemas.openxmlformats.org/drawingml/2006/table">
            <a:tbl>
              <a:tblPr firstRow="1" bandRow="1">
                <a:tableStyleId>{5C22544A-7EE6-4342-B048-85BDC9FD1C3A}</a:tableStyleId>
              </a:tblPr>
              <a:tblGrid>
                <a:gridCol w="2404872">
                  <a:extLst>
                    <a:ext uri="{9D8B030D-6E8A-4147-A177-3AD203B41FA5}">
                      <a16:colId xmlns:a16="http://schemas.microsoft.com/office/drawing/2014/main" xmlns="" val="20000"/>
                    </a:ext>
                  </a:extLst>
                </a:gridCol>
                <a:gridCol w="3803904">
                  <a:extLst>
                    <a:ext uri="{9D8B030D-6E8A-4147-A177-3AD203B41FA5}">
                      <a16:colId xmlns:a16="http://schemas.microsoft.com/office/drawing/2014/main" xmlns="" val="20001"/>
                    </a:ext>
                  </a:extLst>
                </a:gridCol>
                <a:gridCol w="2157984">
                  <a:extLst>
                    <a:ext uri="{9D8B030D-6E8A-4147-A177-3AD203B41FA5}">
                      <a16:colId xmlns:a16="http://schemas.microsoft.com/office/drawing/2014/main" xmlns="" val="20002"/>
                    </a:ext>
                  </a:extLst>
                </a:gridCol>
              </a:tblGrid>
              <a:tr h="739094">
                <a:tc>
                  <a:txBody>
                    <a:bodyPr/>
                    <a:lstStyle/>
                    <a:p>
                      <a:r>
                        <a:rPr lang="en-ZA" dirty="0" smtClean="0"/>
                        <a:t>NATURE OF POSTS</a:t>
                      </a:r>
                      <a:endParaRPr lang="en-ZA" dirty="0"/>
                    </a:p>
                  </a:txBody>
                  <a:tcPr>
                    <a:solidFill>
                      <a:srgbClr val="005300"/>
                    </a:solidFill>
                  </a:tcPr>
                </a:tc>
                <a:tc>
                  <a:txBody>
                    <a:bodyPr/>
                    <a:lstStyle/>
                    <a:p>
                      <a:r>
                        <a:rPr lang="en-ZA" dirty="0" smtClean="0"/>
                        <a:t>STRATEGY</a:t>
                      </a:r>
                      <a:endParaRPr lang="en-ZA" dirty="0"/>
                    </a:p>
                  </a:txBody>
                  <a:tcPr>
                    <a:solidFill>
                      <a:srgbClr val="005300"/>
                    </a:solidFill>
                  </a:tcPr>
                </a:tc>
                <a:tc>
                  <a:txBody>
                    <a:bodyPr/>
                    <a:lstStyle/>
                    <a:p>
                      <a:r>
                        <a:rPr lang="en-ZA" dirty="0" smtClean="0"/>
                        <a:t>TIME LINE</a:t>
                      </a:r>
                      <a:endParaRPr lang="en-ZA" dirty="0"/>
                    </a:p>
                  </a:txBody>
                  <a:tcPr>
                    <a:solidFill>
                      <a:srgbClr val="005300"/>
                    </a:solidFill>
                  </a:tcPr>
                </a:tc>
                <a:extLst>
                  <a:ext uri="{0D108BD9-81ED-4DB2-BD59-A6C34878D82A}">
                    <a16:rowId xmlns:a16="http://schemas.microsoft.com/office/drawing/2014/main" xmlns="" val="10000"/>
                  </a:ext>
                </a:extLst>
              </a:tr>
              <a:tr h="2746101">
                <a:tc>
                  <a:txBody>
                    <a:bodyPr/>
                    <a:lstStyle/>
                    <a:p>
                      <a:pPr algn="just"/>
                      <a:r>
                        <a:rPr lang="en-ZA" dirty="0" smtClean="0"/>
                        <a:t>General</a:t>
                      </a:r>
                      <a:r>
                        <a:rPr lang="en-ZA" baseline="0" dirty="0" smtClean="0"/>
                        <a:t> vacancies (Non OSD)</a:t>
                      </a:r>
                      <a:endParaRPr lang="en-ZA" dirty="0"/>
                    </a:p>
                  </a:txBody>
                  <a:tcPr>
                    <a:solidFill>
                      <a:schemeClr val="accent3">
                        <a:lumMod val="20000"/>
                        <a:lumOff val="80000"/>
                      </a:schemeClr>
                    </a:solidFill>
                  </a:tcPr>
                </a:tc>
                <a:tc>
                  <a:txBody>
                    <a:bodyPr/>
                    <a:lstStyle/>
                    <a:p>
                      <a:pPr marL="285750" marR="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1800" dirty="0" smtClean="0">
                          <a:solidFill>
                            <a:prstClr val="black"/>
                          </a:solidFill>
                        </a:rPr>
                        <a:t>Lift the moratorium on the filling of vacancies in line with Circular 4 of 2015;</a:t>
                      </a:r>
                    </a:p>
                    <a:p>
                      <a:pPr marL="285750" marR="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1800" baseline="0" dirty="0" smtClean="0">
                          <a:solidFill>
                            <a:prstClr val="black"/>
                          </a:solidFill>
                        </a:rPr>
                        <a:t>Capacitate post advertisement to ensure timeous grosslisting of applications</a:t>
                      </a:r>
                      <a:endParaRPr lang="en-ZA" sz="1800" dirty="0" smtClean="0">
                        <a:solidFill>
                          <a:prstClr val="black"/>
                        </a:solidFill>
                      </a:endParaRPr>
                    </a:p>
                    <a:p>
                      <a:pPr marL="285750" marR="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1800" dirty="0" smtClean="0">
                          <a:solidFill>
                            <a:prstClr val="black"/>
                          </a:solidFill>
                        </a:rPr>
                        <a:t>Audit</a:t>
                      </a:r>
                      <a:r>
                        <a:rPr lang="en-ZA" sz="1800" baseline="0" dirty="0" smtClean="0">
                          <a:solidFill>
                            <a:prstClr val="black"/>
                          </a:solidFill>
                        </a:rPr>
                        <a:t> organizational culture and determine its impact on health and wellness of employees;</a:t>
                      </a:r>
                    </a:p>
                    <a:p>
                      <a:pPr marL="285750" marR="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1800" dirty="0" smtClean="0">
                          <a:solidFill>
                            <a:prstClr val="black"/>
                          </a:solidFill>
                        </a:rPr>
                        <a:t>Roll out E-recruitment system</a:t>
                      </a:r>
                      <a:r>
                        <a:rPr lang="en-ZA" sz="1800" baseline="0" dirty="0" smtClean="0">
                          <a:solidFill>
                            <a:prstClr val="black"/>
                          </a:solidFill>
                        </a:rPr>
                        <a:t> to facilitate quicker turn around times</a:t>
                      </a:r>
                      <a:endParaRPr lang="en-ZA" sz="1800" dirty="0" smtClean="0">
                        <a:solidFill>
                          <a:prstClr val="black"/>
                        </a:solidFill>
                      </a:endParaRPr>
                    </a:p>
                    <a:p>
                      <a:pPr algn="just"/>
                      <a:endParaRPr lang="en-ZA" dirty="0" smtClean="0"/>
                    </a:p>
                  </a:txBody>
                  <a:tcPr>
                    <a:solidFill>
                      <a:schemeClr val="accent3">
                        <a:lumMod val="20000"/>
                        <a:lumOff val="80000"/>
                      </a:schemeClr>
                    </a:solidFill>
                  </a:tcPr>
                </a:tc>
                <a:tc>
                  <a:txBody>
                    <a:bodyPr/>
                    <a:lstStyle/>
                    <a:p>
                      <a:pPr algn="just"/>
                      <a:r>
                        <a:rPr lang="en-ZA" dirty="0" smtClean="0"/>
                        <a:t>1</a:t>
                      </a:r>
                      <a:r>
                        <a:rPr lang="en-ZA" baseline="30000" dirty="0" smtClean="0"/>
                        <a:t>st</a:t>
                      </a:r>
                      <a:r>
                        <a:rPr lang="en-ZA" dirty="0" smtClean="0"/>
                        <a:t> Quarter of 2017/2018</a:t>
                      </a:r>
                    </a:p>
                    <a:p>
                      <a:pPr algn="just"/>
                      <a:endParaRPr lang="en-ZA" dirty="0" smtClean="0"/>
                    </a:p>
                    <a:p>
                      <a:pPr marL="0" marR="0" indent="0" algn="just" defTabSz="457200" rtl="0" eaLnBrk="1" fontAlgn="auto" latinLnBrk="0" hangingPunct="1">
                        <a:lnSpc>
                          <a:spcPct val="100000"/>
                        </a:lnSpc>
                        <a:spcBef>
                          <a:spcPts val="0"/>
                        </a:spcBef>
                        <a:spcAft>
                          <a:spcPts val="0"/>
                        </a:spcAft>
                        <a:buClrTx/>
                        <a:buSzTx/>
                        <a:buFontTx/>
                        <a:buNone/>
                        <a:tabLst/>
                        <a:defRPr/>
                      </a:pPr>
                      <a:r>
                        <a:rPr lang="en-ZA" dirty="0" smtClean="0"/>
                        <a:t>1</a:t>
                      </a:r>
                      <a:r>
                        <a:rPr lang="en-ZA" baseline="30000" dirty="0" smtClean="0"/>
                        <a:t>st</a:t>
                      </a:r>
                      <a:r>
                        <a:rPr lang="en-ZA" dirty="0" smtClean="0"/>
                        <a:t> Quarter of 2017/2018</a:t>
                      </a:r>
                    </a:p>
                    <a:p>
                      <a:pPr algn="just"/>
                      <a:endParaRPr lang="en-ZA" dirty="0" smtClean="0"/>
                    </a:p>
                    <a:p>
                      <a:pPr algn="just"/>
                      <a:r>
                        <a:rPr lang="en-ZA" dirty="0" smtClean="0"/>
                        <a:t>2</a:t>
                      </a:r>
                      <a:r>
                        <a:rPr lang="en-ZA" baseline="30000" dirty="0" smtClean="0"/>
                        <a:t>nd</a:t>
                      </a:r>
                      <a:r>
                        <a:rPr lang="en-ZA" dirty="0" smtClean="0"/>
                        <a:t> Quarter of 2017/2018</a:t>
                      </a:r>
                    </a:p>
                    <a:p>
                      <a:pPr algn="just"/>
                      <a:endParaRPr lang="en-ZA" dirty="0" smtClean="0"/>
                    </a:p>
                    <a:p>
                      <a:pPr marL="0" marR="0" indent="0" algn="just" defTabSz="457200" rtl="0" eaLnBrk="1" fontAlgn="auto" latinLnBrk="0" hangingPunct="1">
                        <a:lnSpc>
                          <a:spcPct val="100000"/>
                        </a:lnSpc>
                        <a:spcBef>
                          <a:spcPts val="0"/>
                        </a:spcBef>
                        <a:spcAft>
                          <a:spcPts val="0"/>
                        </a:spcAft>
                        <a:buClrTx/>
                        <a:buSzTx/>
                        <a:buFontTx/>
                        <a:buNone/>
                        <a:tabLst/>
                        <a:defRPr/>
                      </a:pPr>
                      <a:r>
                        <a:rPr lang="en-ZA" dirty="0" smtClean="0"/>
                        <a:t>2</a:t>
                      </a:r>
                      <a:r>
                        <a:rPr lang="en-ZA" baseline="30000" dirty="0" smtClean="0"/>
                        <a:t>nd</a:t>
                      </a:r>
                      <a:r>
                        <a:rPr lang="en-ZA" dirty="0" smtClean="0"/>
                        <a:t> Quarter of 2017/2018 for SMS and </a:t>
                      </a:r>
                    </a:p>
                    <a:p>
                      <a:pPr marL="0" marR="0" indent="0" algn="just" defTabSz="457200" rtl="0" eaLnBrk="1" fontAlgn="auto" latinLnBrk="0" hangingPunct="1">
                        <a:lnSpc>
                          <a:spcPct val="100000"/>
                        </a:lnSpc>
                        <a:spcBef>
                          <a:spcPts val="0"/>
                        </a:spcBef>
                        <a:spcAft>
                          <a:spcPts val="0"/>
                        </a:spcAft>
                        <a:buClrTx/>
                        <a:buSzTx/>
                        <a:buFontTx/>
                        <a:buNone/>
                        <a:tabLst/>
                        <a:defRPr/>
                      </a:pPr>
                      <a:r>
                        <a:rPr lang="en-ZA" dirty="0" smtClean="0"/>
                        <a:t>3</a:t>
                      </a:r>
                      <a:r>
                        <a:rPr lang="en-ZA" baseline="30000" dirty="0" smtClean="0"/>
                        <a:t>rd</a:t>
                      </a:r>
                      <a:r>
                        <a:rPr lang="en-ZA" dirty="0" smtClean="0"/>
                        <a:t> Quarter of 2017/2018 for all other positions</a:t>
                      </a:r>
                    </a:p>
                    <a:p>
                      <a:pPr algn="just"/>
                      <a:endParaRPr lang="en-ZA" dirty="0"/>
                    </a:p>
                  </a:txBody>
                  <a:tcPr>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xmlns="" val="488044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873" y="2417619"/>
            <a:ext cx="8229600" cy="1350818"/>
          </a:xfrm>
        </p:spPr>
        <p:txBody>
          <a:bodyPr>
            <a:normAutofit fontScale="77500" lnSpcReduction="20000"/>
          </a:bodyPr>
          <a:lstStyle/>
          <a:p>
            <a:pPr marL="0" indent="0" algn="ctr">
              <a:buNone/>
            </a:pPr>
            <a:r>
              <a:rPr lang="en-US" sz="5400" dirty="0"/>
              <a:t>3</a:t>
            </a:r>
            <a:r>
              <a:rPr lang="en-US" sz="5400" dirty="0" smtClean="0"/>
              <a:t>. ABUSE OF SICK LEAVE</a:t>
            </a:r>
          </a:p>
          <a:p>
            <a:pPr marL="0" indent="0" algn="ctr">
              <a:buNone/>
            </a:pPr>
            <a:r>
              <a:rPr lang="en-US" sz="5400" dirty="0" smtClean="0"/>
              <a:t>As at 02 May 2017</a:t>
            </a:r>
            <a:endParaRPr lang="en-US" sz="5400" dirty="0"/>
          </a:p>
        </p:txBody>
      </p:sp>
      <p:pic>
        <p:nvPicPr>
          <p:cNvPr id="4" name="Picture 3"/>
          <p:cNvPicPr>
            <a:picLocks noChangeAspect="1"/>
          </p:cNvPicPr>
          <p:nvPr/>
        </p:nvPicPr>
        <p:blipFill>
          <a:blip r:embed="rId2"/>
          <a:stretch>
            <a:fillRect/>
          </a:stretch>
        </p:blipFill>
        <p:spPr>
          <a:xfrm>
            <a:off x="0" y="0"/>
            <a:ext cx="927100" cy="1155700"/>
          </a:xfrm>
          <a:prstGeom prst="rect">
            <a:avLst/>
          </a:prstGeom>
        </p:spPr>
      </p:pic>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xmlns="" val="3154345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71" y="173421"/>
            <a:ext cx="8229600" cy="849621"/>
          </a:xfrm>
        </p:spPr>
        <p:txBody>
          <a:bodyPr>
            <a:noAutofit/>
          </a:bodyPr>
          <a:lstStyle/>
          <a:p>
            <a:pPr algn="l"/>
            <a:r>
              <a:rPr lang="en-ZA" sz="2400" b="1" dirty="0" smtClean="0">
                <a:solidFill>
                  <a:srgbClr val="004C00"/>
                </a:solidFill>
              </a:rPr>
              <a:t> </a:t>
            </a:r>
            <a:r>
              <a:rPr lang="en-ZA" sz="2000" b="1" dirty="0" smtClean="0"/>
              <a:t/>
            </a:r>
            <a:br>
              <a:rPr lang="en-ZA" sz="2000" b="1" dirty="0" smtClean="0"/>
            </a:br>
            <a:r>
              <a:rPr lang="en-ZA" sz="2400" b="1" dirty="0" smtClean="0">
                <a:solidFill>
                  <a:srgbClr val="005300"/>
                </a:solidFill>
              </a:rPr>
              <a:t>UTILIZATION OF SICK LEAVE FOR 2016/2017</a:t>
            </a:r>
            <a:endParaRPr lang="en-ZA" sz="2400" b="1" dirty="0">
              <a:solidFill>
                <a:srgbClr val="005300"/>
              </a:solidFill>
            </a:endParaRPr>
          </a:p>
        </p:txBody>
      </p:sp>
      <p:sp>
        <p:nvSpPr>
          <p:cNvPr id="3" name="Content Placeholder 2"/>
          <p:cNvSpPr>
            <a:spLocks noGrp="1"/>
          </p:cNvSpPr>
          <p:nvPr>
            <p:ph idx="1"/>
          </p:nvPr>
        </p:nvSpPr>
        <p:spPr>
          <a:xfrm>
            <a:off x="678828" y="1129545"/>
            <a:ext cx="8229600" cy="4525963"/>
          </a:xfrm>
        </p:spPr>
        <p:txBody>
          <a:bodyPr>
            <a:normAutofit/>
          </a:bodyPr>
          <a:lstStyle/>
          <a:p>
            <a:pPr algn="just">
              <a:buFont typeface="Wingdings" panose="05000000000000000000" pitchFamily="2" charset="2"/>
              <a:buChar char="ü"/>
            </a:pPr>
            <a:r>
              <a:rPr lang="en-US" sz="2400" dirty="0" smtClean="0"/>
              <a:t>An </a:t>
            </a:r>
            <a:r>
              <a:rPr lang="en-US" sz="2400" dirty="0"/>
              <a:t>employee is entitled to 36 working days sick leave with full pay over a three-year cycle. Any unused sick leave credits shall lapse at the expiry of the three-year </a:t>
            </a:r>
            <a:r>
              <a:rPr lang="en-US" sz="2400" dirty="0" smtClean="0"/>
              <a:t>cycle.</a:t>
            </a:r>
          </a:p>
          <a:p>
            <a:pPr algn="just">
              <a:buFont typeface="Wingdings" panose="05000000000000000000" pitchFamily="2" charset="2"/>
              <a:buChar char="ü"/>
            </a:pPr>
            <a:r>
              <a:rPr lang="en-US" sz="2400" dirty="0" smtClean="0"/>
              <a:t>The current sick leave cycle started from 01 January 2016 and will end on 31 December 2018.</a:t>
            </a:r>
          </a:p>
          <a:p>
            <a:pPr algn="just">
              <a:buFont typeface="Wingdings" panose="05000000000000000000" pitchFamily="2" charset="2"/>
              <a:buChar char="ü"/>
            </a:pPr>
            <a:r>
              <a:rPr lang="en-US" sz="2400" dirty="0" smtClean="0"/>
              <a:t>A total of </a:t>
            </a:r>
            <a:r>
              <a:rPr lang="en-US" sz="2400" b="1" dirty="0" smtClean="0"/>
              <a:t>402 844 </a:t>
            </a:r>
            <a:r>
              <a:rPr lang="en-US" sz="2400" dirty="0" smtClean="0"/>
              <a:t>days were lost due to sick leave from a total of 37532 officials which constitute </a:t>
            </a:r>
            <a:r>
              <a:rPr lang="en-US" sz="2400" b="1" dirty="0" smtClean="0"/>
              <a:t>95.58</a:t>
            </a:r>
            <a:r>
              <a:rPr lang="en-US" sz="2400" dirty="0" smtClean="0"/>
              <a:t> % of employees</a:t>
            </a:r>
          </a:p>
          <a:p>
            <a:pPr algn="just">
              <a:buFont typeface="Wingdings" panose="05000000000000000000" pitchFamily="2" charset="2"/>
              <a:buChar char="ü"/>
            </a:pPr>
            <a:r>
              <a:rPr lang="en-US" sz="2400" dirty="0" smtClean="0"/>
              <a:t>A total of </a:t>
            </a:r>
            <a:r>
              <a:rPr lang="en-US" sz="2400" b="1" dirty="0" smtClean="0"/>
              <a:t>1576</a:t>
            </a:r>
            <a:r>
              <a:rPr lang="en-US" sz="2400" dirty="0" smtClean="0"/>
              <a:t> </a:t>
            </a:r>
            <a:r>
              <a:rPr lang="en-US" sz="2400" dirty="0"/>
              <a:t>officials </a:t>
            </a:r>
            <a:r>
              <a:rPr lang="en-US" sz="2400" dirty="0" smtClean="0"/>
              <a:t>had </a:t>
            </a:r>
            <a:r>
              <a:rPr lang="en-US" sz="2400" dirty="0"/>
              <a:t>already exhausted their sick </a:t>
            </a:r>
            <a:r>
              <a:rPr lang="en-US" sz="2400" dirty="0" smtClean="0"/>
              <a:t>leave for the calendar year 2016, </a:t>
            </a:r>
            <a:r>
              <a:rPr lang="en-US" sz="2400" dirty="0"/>
              <a:t>and are </a:t>
            </a:r>
            <a:r>
              <a:rPr lang="en-US" sz="2400" dirty="0" smtClean="0"/>
              <a:t>therefore </a:t>
            </a:r>
            <a:r>
              <a:rPr lang="en-US" sz="2400" dirty="0"/>
              <a:t>prospective candidates for the Temporary Incapacity </a:t>
            </a:r>
            <a:r>
              <a:rPr lang="en-US" sz="2400" dirty="0" smtClean="0"/>
              <a:t>Leave.</a:t>
            </a:r>
            <a:endParaRPr lang="en-US" sz="2400" dirty="0"/>
          </a:p>
          <a:p>
            <a:pPr>
              <a:buFont typeface="Wingdings" panose="05000000000000000000" pitchFamily="2" charset="2"/>
              <a:buChar char="Ø"/>
            </a:pPr>
            <a:endParaRPr lang="en-US" sz="2400" dirty="0"/>
          </a:p>
          <a:p>
            <a:pPr>
              <a:buFont typeface="Wingdings" panose="05000000000000000000" pitchFamily="2" charset="2"/>
              <a:buChar char="Ø"/>
            </a:pPr>
            <a:endParaRPr lang="en-ZA" sz="2400" dirty="0" smtClean="0"/>
          </a:p>
          <a:p>
            <a:pPr marL="0" indent="0">
              <a:buNone/>
            </a:pPr>
            <a:endParaRPr lang="en-ZA" b="1" dirty="0"/>
          </a:p>
          <a:p>
            <a:pPr marL="0" indent="0">
              <a:buNone/>
            </a:pPr>
            <a:endParaRPr lang="en-ZA" b="1" dirty="0"/>
          </a:p>
        </p:txBody>
      </p:sp>
      <p:sp>
        <p:nvSpPr>
          <p:cNvPr id="6148" name="Slide Number Placeholder 3"/>
          <p:cNvSpPr>
            <a:spLocks noGrp="1"/>
          </p:cNvSpPr>
          <p:nvPr>
            <p:ph type="sldNum" sz="quarter" idx="12"/>
          </p:nvPr>
        </p:nvSpPr>
        <p:spPr>
          <a:noFill/>
        </p:spPr>
        <p:txBody>
          <a:bodyPr/>
          <a:lstStyle/>
          <a:p>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spTree>
    <p:extLst>
      <p:ext uri="{BB962C8B-B14F-4D97-AF65-F5344CB8AC3E}">
        <p14:creationId xmlns:p14="http://schemas.microsoft.com/office/powerpoint/2010/main" xmlns="" val="639791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71" y="173421"/>
            <a:ext cx="8229600" cy="849621"/>
          </a:xfrm>
        </p:spPr>
        <p:txBody>
          <a:bodyPr>
            <a:noAutofit/>
          </a:bodyPr>
          <a:lstStyle/>
          <a:p>
            <a:pPr algn="l"/>
            <a:r>
              <a:rPr lang="en-ZA" sz="2400" b="1" dirty="0" smtClean="0">
                <a:solidFill>
                  <a:srgbClr val="004C00"/>
                </a:solidFill>
              </a:rPr>
              <a:t> </a:t>
            </a:r>
            <a:r>
              <a:rPr lang="en-ZA" sz="2000" b="1" dirty="0" smtClean="0"/>
              <a:t/>
            </a:r>
            <a:br>
              <a:rPr lang="en-ZA" sz="2000" b="1" dirty="0" smtClean="0"/>
            </a:br>
            <a:r>
              <a:rPr lang="en-ZA" sz="2400" b="1" dirty="0" smtClean="0">
                <a:solidFill>
                  <a:srgbClr val="005300"/>
                </a:solidFill>
              </a:rPr>
              <a:t>SICK LEAVE UTILIZATION PRE AND POST HOLIDAY</a:t>
            </a:r>
            <a:endParaRPr lang="en-ZA" sz="2400" b="1" dirty="0">
              <a:solidFill>
                <a:srgbClr val="005300"/>
              </a:solidFill>
            </a:endParaRPr>
          </a:p>
        </p:txBody>
      </p:sp>
      <p:sp>
        <p:nvSpPr>
          <p:cNvPr id="3" name="Content Placeholder 2"/>
          <p:cNvSpPr>
            <a:spLocks noGrp="1"/>
          </p:cNvSpPr>
          <p:nvPr>
            <p:ph idx="1"/>
          </p:nvPr>
        </p:nvSpPr>
        <p:spPr>
          <a:xfrm>
            <a:off x="678828" y="1129545"/>
            <a:ext cx="8229600" cy="4857334"/>
          </a:xfrm>
        </p:spPr>
        <p:txBody>
          <a:bodyPr>
            <a:normAutofit/>
          </a:bodyPr>
          <a:lstStyle/>
          <a:p>
            <a:pPr marL="0" indent="0">
              <a:buNone/>
            </a:pPr>
            <a:endParaRPr lang="en-ZA" b="1" dirty="0"/>
          </a:p>
          <a:p>
            <a:pPr marL="0" indent="0">
              <a:buNone/>
            </a:pPr>
            <a:endParaRPr lang="en-ZA" b="1" dirty="0"/>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1880976453"/>
              </p:ext>
            </p:extLst>
          </p:nvPr>
        </p:nvGraphicFramePr>
        <p:xfrm>
          <a:off x="640719" y="1041330"/>
          <a:ext cx="8267710" cy="4572424"/>
        </p:xfrm>
        <a:graphic>
          <a:graphicData uri="http://schemas.openxmlformats.org/drawingml/2006/table">
            <a:tbl>
              <a:tblPr firstRow="1" bandRow="1">
                <a:tableStyleId>{5C22544A-7EE6-4342-B048-85BDC9FD1C3A}</a:tableStyleId>
              </a:tblPr>
              <a:tblGrid>
                <a:gridCol w="1450972">
                  <a:extLst>
                    <a:ext uri="{9D8B030D-6E8A-4147-A177-3AD203B41FA5}">
                      <a16:colId xmlns:a16="http://schemas.microsoft.com/office/drawing/2014/main" xmlns="" val="20000"/>
                    </a:ext>
                  </a:extLst>
                </a:gridCol>
                <a:gridCol w="3312496">
                  <a:extLst>
                    <a:ext uri="{9D8B030D-6E8A-4147-A177-3AD203B41FA5}">
                      <a16:colId xmlns:a16="http://schemas.microsoft.com/office/drawing/2014/main" xmlns="" val="20001"/>
                    </a:ext>
                  </a:extLst>
                </a:gridCol>
                <a:gridCol w="3504242">
                  <a:extLst>
                    <a:ext uri="{9D8B030D-6E8A-4147-A177-3AD203B41FA5}">
                      <a16:colId xmlns:a16="http://schemas.microsoft.com/office/drawing/2014/main" xmlns="" val="20002"/>
                    </a:ext>
                  </a:extLst>
                </a:gridCol>
              </a:tblGrid>
              <a:tr h="667512">
                <a:tc>
                  <a:txBody>
                    <a:bodyPr/>
                    <a:lstStyle/>
                    <a:p>
                      <a:r>
                        <a:rPr lang="en-US" dirty="0" smtClean="0"/>
                        <a:t>HOLIDAYS</a:t>
                      </a:r>
                      <a:endParaRPr lang="en-ZA" dirty="0"/>
                    </a:p>
                  </a:txBody>
                  <a:tcPr>
                    <a:solidFill>
                      <a:srgbClr val="005300"/>
                    </a:solidFill>
                  </a:tcPr>
                </a:tc>
                <a:tc>
                  <a:txBody>
                    <a:bodyPr/>
                    <a:lstStyle/>
                    <a:p>
                      <a:r>
                        <a:rPr lang="en-US" dirty="0" smtClean="0"/>
                        <a:t>PRE HOLIDAY</a:t>
                      </a:r>
                      <a:endParaRPr lang="en-ZA" dirty="0"/>
                    </a:p>
                  </a:txBody>
                  <a:tcPr>
                    <a:solidFill>
                      <a:srgbClr val="005300"/>
                    </a:solidFill>
                  </a:tcPr>
                </a:tc>
                <a:tc>
                  <a:txBody>
                    <a:bodyPr/>
                    <a:lstStyle/>
                    <a:p>
                      <a:r>
                        <a:rPr lang="en-US" dirty="0" smtClean="0"/>
                        <a:t>POST</a:t>
                      </a:r>
                      <a:r>
                        <a:rPr lang="en-US" baseline="0" dirty="0" smtClean="0"/>
                        <a:t> </a:t>
                      </a:r>
                      <a:r>
                        <a:rPr lang="en-US" dirty="0" smtClean="0"/>
                        <a:t>HOLIDAY</a:t>
                      </a:r>
                      <a:endParaRPr lang="en-ZA" dirty="0"/>
                    </a:p>
                  </a:txBody>
                  <a:tcPr>
                    <a:solidFill>
                      <a:srgbClr val="005300"/>
                    </a:solidFill>
                  </a:tcPr>
                </a:tc>
                <a:extLst>
                  <a:ext uri="{0D108BD9-81ED-4DB2-BD59-A6C34878D82A}">
                    <a16:rowId xmlns:a16="http://schemas.microsoft.com/office/drawing/2014/main" xmlns="" val="10000"/>
                  </a:ext>
                </a:extLst>
              </a:tr>
              <a:tr h="355192">
                <a:tc>
                  <a:txBody>
                    <a:bodyPr/>
                    <a:lstStyle/>
                    <a:p>
                      <a:r>
                        <a:rPr lang="en-US" dirty="0" smtClean="0"/>
                        <a:t>2016/04/27</a:t>
                      </a:r>
                      <a:endParaRPr lang="en-ZA" dirty="0"/>
                    </a:p>
                  </a:txBody>
                  <a:tcPr>
                    <a:solidFill>
                      <a:schemeClr val="accent3">
                        <a:lumMod val="40000"/>
                        <a:lumOff val="60000"/>
                      </a:schemeClr>
                    </a:solidFill>
                  </a:tcPr>
                </a:tc>
                <a:tc>
                  <a:txBody>
                    <a:bodyPr/>
                    <a:lstStyle/>
                    <a:p>
                      <a:r>
                        <a:rPr lang="en-US" dirty="0" smtClean="0"/>
                        <a:t>2016/04/25-26</a:t>
                      </a:r>
                      <a:endParaRPr lang="en-ZA" dirty="0"/>
                    </a:p>
                  </a:txBody>
                  <a:tcPr>
                    <a:solidFill>
                      <a:schemeClr val="accent3">
                        <a:lumMod val="40000"/>
                        <a:lumOff val="60000"/>
                      </a:schemeClr>
                    </a:solidFill>
                  </a:tcPr>
                </a:tc>
                <a:tc>
                  <a:txBody>
                    <a:bodyPr/>
                    <a:lstStyle/>
                    <a:p>
                      <a:r>
                        <a:rPr lang="en-US" dirty="0" smtClean="0"/>
                        <a:t>2016/04/28-29</a:t>
                      </a:r>
                      <a:endParaRPr lang="en-ZA" dirty="0"/>
                    </a:p>
                  </a:txBody>
                  <a:tcPr>
                    <a:solidFill>
                      <a:schemeClr val="accent3">
                        <a:lumMod val="40000"/>
                        <a:lumOff val="60000"/>
                      </a:schemeClr>
                    </a:solidFill>
                  </a:tcPr>
                </a:tc>
                <a:extLst>
                  <a:ext uri="{0D108BD9-81ED-4DB2-BD59-A6C34878D82A}">
                    <a16:rowId xmlns:a16="http://schemas.microsoft.com/office/drawing/2014/main" xmlns="" val="10001"/>
                  </a:ext>
                </a:extLst>
              </a:tr>
              <a:tr h="613072">
                <a:tc>
                  <a:txBody>
                    <a:bodyPr/>
                    <a:lstStyle/>
                    <a:p>
                      <a:endParaRPr lang="en-ZA"/>
                    </a:p>
                  </a:txBody>
                  <a:tcPr>
                    <a:solidFill>
                      <a:schemeClr val="accent3">
                        <a:lumMod val="40000"/>
                        <a:lumOff val="60000"/>
                      </a:schemeClr>
                    </a:solidFill>
                  </a:tcPr>
                </a:tc>
                <a:tc>
                  <a:txBody>
                    <a:bodyPr/>
                    <a:lstStyle/>
                    <a:p>
                      <a:r>
                        <a:rPr lang="en-US" dirty="0" smtClean="0"/>
                        <a:t>1314 employees booked</a:t>
                      </a:r>
                      <a:r>
                        <a:rPr lang="en-US" baseline="0" dirty="0" smtClean="0"/>
                        <a:t> off sick</a:t>
                      </a:r>
                      <a:endParaRPr lang="en-ZA" dirty="0"/>
                    </a:p>
                  </a:txBody>
                  <a:tcPr>
                    <a:solidFill>
                      <a:schemeClr val="accent3">
                        <a:lumMod val="40000"/>
                        <a:lumOff val="60000"/>
                      </a:schemeClr>
                    </a:solidFill>
                  </a:tcPr>
                </a:tc>
                <a:tc>
                  <a:txBody>
                    <a:bodyPr/>
                    <a:lstStyle/>
                    <a:p>
                      <a:r>
                        <a:rPr lang="en-US" dirty="0" smtClean="0"/>
                        <a:t>1330 employees</a:t>
                      </a:r>
                      <a:r>
                        <a:rPr lang="en-US" baseline="0" dirty="0" smtClean="0"/>
                        <a:t> booked off sick</a:t>
                      </a:r>
                      <a:endParaRPr lang="en-ZA" dirty="0"/>
                    </a:p>
                  </a:txBody>
                  <a:tcPr>
                    <a:solidFill>
                      <a:schemeClr val="accent3">
                        <a:lumMod val="40000"/>
                        <a:lumOff val="60000"/>
                      </a:schemeClr>
                    </a:solidFill>
                  </a:tcPr>
                </a:tc>
                <a:extLst>
                  <a:ext uri="{0D108BD9-81ED-4DB2-BD59-A6C34878D82A}">
                    <a16:rowId xmlns:a16="http://schemas.microsoft.com/office/drawing/2014/main" xmlns="" val="10002"/>
                  </a:ext>
                </a:extLst>
              </a:tr>
              <a:tr h="355192">
                <a:tc>
                  <a:txBody>
                    <a:bodyPr/>
                    <a:lstStyle/>
                    <a:p>
                      <a:r>
                        <a:rPr lang="en-US" dirty="0" smtClean="0"/>
                        <a:t>2016/05/02</a:t>
                      </a:r>
                      <a:endParaRPr lang="en-ZA" dirty="0"/>
                    </a:p>
                  </a:txBody>
                  <a:tcPr>
                    <a:solidFill>
                      <a:schemeClr val="accent3">
                        <a:lumMod val="40000"/>
                        <a:lumOff val="60000"/>
                      </a:schemeClr>
                    </a:solidFill>
                  </a:tcPr>
                </a:tc>
                <a:tc>
                  <a:txBody>
                    <a:bodyPr/>
                    <a:lstStyle/>
                    <a:p>
                      <a:r>
                        <a:rPr lang="en-ZA" dirty="0" smtClean="0"/>
                        <a:t>None</a:t>
                      </a:r>
                      <a:endParaRPr lang="en-ZA" dirty="0"/>
                    </a:p>
                  </a:txBody>
                  <a:tcPr>
                    <a:solidFill>
                      <a:schemeClr val="accent3">
                        <a:lumMod val="40000"/>
                        <a:lumOff val="60000"/>
                      </a:schemeClr>
                    </a:solidFill>
                  </a:tcPr>
                </a:tc>
                <a:tc>
                  <a:txBody>
                    <a:bodyPr/>
                    <a:lstStyle/>
                    <a:p>
                      <a:r>
                        <a:rPr lang="en-US" dirty="0" smtClean="0"/>
                        <a:t>2016/05/03-04</a:t>
                      </a:r>
                      <a:endParaRPr lang="en-ZA" dirty="0"/>
                    </a:p>
                  </a:txBody>
                  <a:tcPr>
                    <a:solidFill>
                      <a:schemeClr val="accent3">
                        <a:lumMod val="40000"/>
                        <a:lumOff val="60000"/>
                      </a:schemeClr>
                    </a:solidFill>
                  </a:tcPr>
                </a:tc>
                <a:extLst>
                  <a:ext uri="{0D108BD9-81ED-4DB2-BD59-A6C34878D82A}">
                    <a16:rowId xmlns:a16="http://schemas.microsoft.com/office/drawing/2014/main" xmlns="" val="10003"/>
                  </a:ext>
                </a:extLst>
              </a:tr>
              <a:tr h="355192">
                <a:tc>
                  <a:txBody>
                    <a:bodyPr/>
                    <a:lstStyle/>
                    <a:p>
                      <a:endParaRPr lang="en-ZA" dirty="0"/>
                    </a:p>
                  </a:txBody>
                  <a:tcPr>
                    <a:solidFill>
                      <a:schemeClr val="accent3">
                        <a:lumMod val="40000"/>
                        <a:lumOff val="60000"/>
                      </a:schemeClr>
                    </a:solidFill>
                  </a:tcPr>
                </a:tc>
                <a:tc>
                  <a:txBody>
                    <a:bodyPr/>
                    <a:lstStyle/>
                    <a:p>
                      <a:endParaRPr lang="en-ZA" dirty="0"/>
                    </a:p>
                  </a:txBody>
                  <a:tcPr>
                    <a:solidFill>
                      <a:schemeClr val="accent3">
                        <a:lumMod val="40000"/>
                        <a:lumOff val="60000"/>
                      </a:schemeClr>
                    </a:solidFill>
                  </a:tcPr>
                </a:tc>
                <a:tc>
                  <a:txBody>
                    <a:bodyPr/>
                    <a:lstStyle/>
                    <a:p>
                      <a:r>
                        <a:rPr lang="en-US" dirty="0" smtClean="0"/>
                        <a:t>1727 employees booked off sick</a:t>
                      </a:r>
                      <a:endParaRPr lang="en-ZA" dirty="0"/>
                    </a:p>
                  </a:txBody>
                  <a:tcPr>
                    <a:solidFill>
                      <a:schemeClr val="accent3">
                        <a:lumMod val="40000"/>
                        <a:lumOff val="60000"/>
                      </a:schemeClr>
                    </a:solidFill>
                  </a:tcPr>
                </a:tc>
                <a:extLst>
                  <a:ext uri="{0D108BD9-81ED-4DB2-BD59-A6C34878D82A}">
                    <a16:rowId xmlns:a16="http://schemas.microsoft.com/office/drawing/2014/main" xmlns="" val="10004"/>
                  </a:ext>
                </a:extLst>
              </a:tr>
              <a:tr h="355192">
                <a:tc>
                  <a:txBody>
                    <a:bodyPr/>
                    <a:lstStyle/>
                    <a:p>
                      <a:r>
                        <a:rPr lang="en-US" dirty="0" smtClean="0"/>
                        <a:t>2016/06/16</a:t>
                      </a:r>
                      <a:endParaRPr lang="en-ZA" dirty="0"/>
                    </a:p>
                  </a:txBody>
                  <a:tcPr>
                    <a:solidFill>
                      <a:schemeClr val="accent3">
                        <a:lumMod val="40000"/>
                        <a:lumOff val="60000"/>
                      </a:schemeClr>
                    </a:solidFill>
                  </a:tcPr>
                </a:tc>
                <a:tc>
                  <a:txBody>
                    <a:bodyPr/>
                    <a:lstStyle/>
                    <a:p>
                      <a:r>
                        <a:rPr lang="en-ZA" dirty="0" smtClean="0"/>
                        <a:t>None</a:t>
                      </a:r>
                      <a:endParaRPr lang="en-ZA" dirty="0"/>
                    </a:p>
                  </a:txBody>
                  <a:tcPr>
                    <a:solidFill>
                      <a:schemeClr val="accent3">
                        <a:lumMod val="40000"/>
                        <a:lumOff val="60000"/>
                      </a:schemeClr>
                    </a:solidFill>
                  </a:tcPr>
                </a:tc>
                <a:tc>
                  <a:txBody>
                    <a:bodyPr/>
                    <a:lstStyle/>
                    <a:p>
                      <a:r>
                        <a:rPr lang="en-US" dirty="0" smtClean="0"/>
                        <a:t>2016/06/17</a:t>
                      </a:r>
                      <a:endParaRPr lang="en-ZA" dirty="0"/>
                    </a:p>
                  </a:txBody>
                  <a:tcPr>
                    <a:solidFill>
                      <a:schemeClr val="accent3">
                        <a:lumMod val="40000"/>
                        <a:lumOff val="60000"/>
                      </a:schemeClr>
                    </a:solidFill>
                  </a:tcPr>
                </a:tc>
                <a:extLst>
                  <a:ext uri="{0D108BD9-81ED-4DB2-BD59-A6C34878D82A}">
                    <a16:rowId xmlns:a16="http://schemas.microsoft.com/office/drawing/2014/main" xmlns="" val="10005"/>
                  </a:ext>
                </a:extLst>
              </a:tr>
              <a:tr h="355192">
                <a:tc>
                  <a:txBody>
                    <a:bodyPr/>
                    <a:lstStyle/>
                    <a:p>
                      <a:endParaRPr lang="en-ZA" dirty="0"/>
                    </a:p>
                  </a:txBody>
                  <a:tcPr>
                    <a:solidFill>
                      <a:schemeClr val="accent3">
                        <a:lumMod val="40000"/>
                        <a:lumOff val="60000"/>
                      </a:schemeClr>
                    </a:solidFill>
                  </a:tcPr>
                </a:tc>
                <a:tc>
                  <a:txBody>
                    <a:bodyPr/>
                    <a:lstStyle/>
                    <a:p>
                      <a:endParaRPr lang="en-ZA" dirty="0"/>
                    </a:p>
                  </a:txBody>
                  <a:tcPr>
                    <a:solidFill>
                      <a:schemeClr val="accent3">
                        <a:lumMod val="40000"/>
                        <a:lumOff val="60000"/>
                      </a:schemeClr>
                    </a:solidFill>
                  </a:tcPr>
                </a:tc>
                <a:tc>
                  <a:txBody>
                    <a:bodyPr/>
                    <a:lstStyle/>
                    <a:p>
                      <a:r>
                        <a:rPr lang="en-US" dirty="0" smtClean="0"/>
                        <a:t>733 employees booked off sick</a:t>
                      </a:r>
                      <a:endParaRPr lang="en-ZA" dirty="0"/>
                    </a:p>
                  </a:txBody>
                  <a:tcPr>
                    <a:solidFill>
                      <a:schemeClr val="accent3">
                        <a:lumMod val="40000"/>
                        <a:lumOff val="60000"/>
                      </a:schemeClr>
                    </a:solidFill>
                  </a:tcPr>
                </a:tc>
                <a:extLst>
                  <a:ext uri="{0D108BD9-81ED-4DB2-BD59-A6C34878D82A}">
                    <a16:rowId xmlns:a16="http://schemas.microsoft.com/office/drawing/2014/main" xmlns="" val="10006"/>
                  </a:ext>
                </a:extLst>
              </a:tr>
              <a:tr h="355192">
                <a:tc>
                  <a:txBody>
                    <a:bodyPr/>
                    <a:lstStyle/>
                    <a:p>
                      <a:r>
                        <a:rPr lang="en-US" dirty="0" smtClean="0"/>
                        <a:t>2016/08/09</a:t>
                      </a:r>
                      <a:endParaRPr lang="en-ZA" dirty="0"/>
                    </a:p>
                  </a:txBody>
                  <a:tcPr>
                    <a:solidFill>
                      <a:schemeClr val="accent3">
                        <a:lumMod val="40000"/>
                        <a:lumOff val="60000"/>
                      </a:schemeClr>
                    </a:solidFill>
                  </a:tcPr>
                </a:tc>
                <a:tc>
                  <a:txBody>
                    <a:bodyPr/>
                    <a:lstStyle/>
                    <a:p>
                      <a:r>
                        <a:rPr lang="en-US" dirty="0" smtClean="0"/>
                        <a:t>2016/08/08</a:t>
                      </a:r>
                      <a:endParaRPr lang="en-ZA" dirty="0"/>
                    </a:p>
                  </a:txBody>
                  <a:tcPr>
                    <a:solidFill>
                      <a:schemeClr val="accent3">
                        <a:lumMod val="40000"/>
                        <a:lumOff val="60000"/>
                      </a:schemeClr>
                    </a:solidFill>
                  </a:tcPr>
                </a:tc>
                <a:tc>
                  <a:txBody>
                    <a:bodyPr/>
                    <a:lstStyle/>
                    <a:p>
                      <a:endParaRPr lang="en-ZA" dirty="0"/>
                    </a:p>
                  </a:txBody>
                  <a:tcPr>
                    <a:solidFill>
                      <a:schemeClr val="accent3">
                        <a:lumMod val="40000"/>
                        <a:lumOff val="60000"/>
                      </a:schemeClr>
                    </a:solidFill>
                  </a:tcPr>
                </a:tc>
                <a:extLst>
                  <a:ext uri="{0D108BD9-81ED-4DB2-BD59-A6C34878D82A}">
                    <a16:rowId xmlns:a16="http://schemas.microsoft.com/office/drawing/2014/main" xmlns="" val="10007"/>
                  </a:ext>
                </a:extLst>
              </a:tr>
              <a:tr h="355192">
                <a:tc>
                  <a:txBody>
                    <a:bodyPr/>
                    <a:lstStyle/>
                    <a:p>
                      <a:endParaRPr lang="en-ZA" dirty="0"/>
                    </a:p>
                  </a:txBody>
                  <a:tcPr>
                    <a:solidFill>
                      <a:schemeClr val="accent3">
                        <a:lumMod val="40000"/>
                        <a:lumOff val="60000"/>
                      </a:schemeClr>
                    </a:solidFill>
                  </a:tcPr>
                </a:tc>
                <a:tc>
                  <a:txBody>
                    <a:bodyPr/>
                    <a:lstStyle/>
                    <a:p>
                      <a:r>
                        <a:rPr lang="en-US" dirty="0" smtClean="0"/>
                        <a:t>619 employees booked off sick</a:t>
                      </a:r>
                      <a:endParaRPr lang="en-ZA" dirty="0"/>
                    </a:p>
                  </a:txBody>
                  <a:tcPr>
                    <a:solidFill>
                      <a:schemeClr val="accent3">
                        <a:lumMod val="40000"/>
                        <a:lumOff val="60000"/>
                      </a:schemeClr>
                    </a:solidFill>
                  </a:tcPr>
                </a:tc>
                <a:tc>
                  <a:txBody>
                    <a:bodyPr/>
                    <a:lstStyle/>
                    <a:p>
                      <a:endParaRPr lang="en-ZA" dirty="0"/>
                    </a:p>
                  </a:txBody>
                  <a:tcPr>
                    <a:solidFill>
                      <a:schemeClr val="accent3">
                        <a:lumMod val="40000"/>
                        <a:lumOff val="60000"/>
                      </a:schemeClr>
                    </a:solidFill>
                  </a:tcPr>
                </a:tc>
                <a:extLst>
                  <a:ext uri="{0D108BD9-81ED-4DB2-BD59-A6C34878D82A}">
                    <a16:rowId xmlns:a16="http://schemas.microsoft.com/office/drawing/2014/main" xmlns="" val="10008"/>
                  </a:ext>
                </a:extLst>
              </a:tr>
              <a:tr h="355192">
                <a:tc>
                  <a:txBody>
                    <a:bodyPr/>
                    <a:lstStyle/>
                    <a:p>
                      <a:r>
                        <a:rPr lang="en-US" dirty="0" smtClean="0"/>
                        <a:t>2017/03/21</a:t>
                      </a:r>
                      <a:endParaRPr lang="en-ZA" dirty="0"/>
                    </a:p>
                  </a:txBody>
                  <a:tcPr>
                    <a:solidFill>
                      <a:schemeClr val="accent3">
                        <a:lumMod val="40000"/>
                        <a:lumOff val="60000"/>
                      </a:schemeClr>
                    </a:solidFill>
                  </a:tcPr>
                </a:tc>
                <a:tc>
                  <a:txBody>
                    <a:bodyPr/>
                    <a:lstStyle/>
                    <a:p>
                      <a:r>
                        <a:rPr lang="en-US" dirty="0" smtClean="0"/>
                        <a:t>2017/03/20</a:t>
                      </a:r>
                      <a:endParaRPr lang="en-ZA" dirty="0"/>
                    </a:p>
                  </a:txBody>
                  <a:tcPr>
                    <a:solidFill>
                      <a:schemeClr val="accent3">
                        <a:lumMod val="40000"/>
                        <a:lumOff val="60000"/>
                      </a:schemeClr>
                    </a:solidFill>
                  </a:tcPr>
                </a:tc>
                <a:tc>
                  <a:txBody>
                    <a:bodyPr/>
                    <a:lstStyle/>
                    <a:p>
                      <a:endParaRPr lang="en-ZA" dirty="0"/>
                    </a:p>
                  </a:txBody>
                  <a:tcPr>
                    <a:solidFill>
                      <a:schemeClr val="accent3">
                        <a:lumMod val="40000"/>
                        <a:lumOff val="60000"/>
                      </a:schemeClr>
                    </a:solidFill>
                  </a:tcPr>
                </a:tc>
                <a:extLst>
                  <a:ext uri="{0D108BD9-81ED-4DB2-BD59-A6C34878D82A}">
                    <a16:rowId xmlns:a16="http://schemas.microsoft.com/office/drawing/2014/main" xmlns="" val="10009"/>
                  </a:ext>
                </a:extLst>
              </a:tr>
              <a:tr h="355192">
                <a:tc>
                  <a:txBody>
                    <a:bodyPr/>
                    <a:lstStyle/>
                    <a:p>
                      <a:endParaRPr lang="en-ZA" dirty="0"/>
                    </a:p>
                  </a:txBody>
                  <a:tcPr>
                    <a:solidFill>
                      <a:schemeClr val="accent3">
                        <a:lumMod val="40000"/>
                        <a:lumOff val="60000"/>
                      </a:schemeClr>
                    </a:solidFill>
                  </a:tcPr>
                </a:tc>
                <a:tc>
                  <a:txBody>
                    <a:bodyPr/>
                    <a:lstStyle/>
                    <a:p>
                      <a:r>
                        <a:rPr lang="en-US" dirty="0" smtClean="0"/>
                        <a:t>384 employees</a:t>
                      </a:r>
                      <a:r>
                        <a:rPr lang="en-US" baseline="0" dirty="0" smtClean="0"/>
                        <a:t> booked off sick</a:t>
                      </a:r>
                      <a:endParaRPr lang="en-ZA" dirty="0"/>
                    </a:p>
                  </a:txBody>
                  <a:tcPr>
                    <a:solidFill>
                      <a:schemeClr val="accent3">
                        <a:lumMod val="40000"/>
                        <a:lumOff val="60000"/>
                      </a:schemeClr>
                    </a:solidFill>
                  </a:tcPr>
                </a:tc>
                <a:tc>
                  <a:txBody>
                    <a:bodyPr/>
                    <a:lstStyle/>
                    <a:p>
                      <a:endParaRPr lang="en-ZA" dirty="0"/>
                    </a:p>
                  </a:txBody>
                  <a:tcPr>
                    <a:solidFill>
                      <a:schemeClr val="accent3">
                        <a:lumMod val="40000"/>
                        <a:lumOff val="60000"/>
                      </a:schemeClr>
                    </a:solidFill>
                  </a:tcPr>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xmlns="" val="3097783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70121"/>
            <a:ext cx="8351837" cy="647441"/>
          </a:xfrm>
        </p:spPr>
        <p:txBody>
          <a:bodyPr>
            <a:noAutofit/>
          </a:bodyPr>
          <a:lstStyle/>
          <a:p>
            <a:pPr>
              <a:spcBef>
                <a:spcPts val="0"/>
              </a:spcBef>
              <a:defRPr/>
            </a:pPr>
            <a:r>
              <a:rPr lang="en-ZA" sz="2400" b="1" dirty="0" smtClean="0">
                <a:solidFill>
                  <a:srgbClr val="003D00"/>
                </a:solidFill>
              </a:rPr>
              <a:t/>
            </a:r>
            <a:br>
              <a:rPr lang="en-ZA" sz="2400" b="1" dirty="0" smtClean="0">
                <a:solidFill>
                  <a:srgbClr val="003D00"/>
                </a:solidFill>
              </a:rPr>
            </a:br>
            <a:r>
              <a:rPr lang="en-ZA" sz="2400" b="1" dirty="0" smtClean="0">
                <a:solidFill>
                  <a:srgbClr val="003D00"/>
                </a:solidFill>
              </a:rPr>
              <a:t/>
            </a:r>
            <a:br>
              <a:rPr lang="en-ZA" sz="2400" b="1" dirty="0" smtClean="0">
                <a:solidFill>
                  <a:srgbClr val="003D00"/>
                </a:solidFill>
              </a:rPr>
            </a:br>
            <a:r>
              <a:rPr lang="en-ZA" sz="2400" b="1" dirty="0" smtClean="0">
                <a:solidFill>
                  <a:srgbClr val="003D00"/>
                </a:solidFill>
              </a:rPr>
              <a:t>IMPACT OF NORMAL SICK LEAVE UTILIZATION </a:t>
            </a:r>
            <a:r>
              <a:rPr lang="en-ZA" sz="2400" b="1" dirty="0" smtClean="0">
                <a:solidFill>
                  <a:schemeClr val="accent1"/>
                </a:solidFill>
              </a:rPr>
              <a:t> </a:t>
            </a:r>
            <a:r>
              <a:rPr lang="en-ZA" sz="2000" b="1" dirty="0" smtClean="0">
                <a:solidFill>
                  <a:prstClr val="white"/>
                </a:solidFill>
                <a:ea typeface="+mn-ea"/>
                <a:cs typeface="+mn-cs"/>
              </a:rPr>
              <a:t>OF </a:t>
            </a:r>
            <a:r>
              <a:rPr lang="en-ZA" sz="2000" b="1" dirty="0">
                <a:solidFill>
                  <a:prstClr val="white"/>
                </a:solidFill>
                <a:ea typeface="+mn-ea"/>
                <a:cs typeface="+mn-cs"/>
              </a:rPr>
              <a:t>CORRECTIONAL SERVICES LEARNERSHIP</a:t>
            </a:r>
            <a:r>
              <a:rPr lang="en-ZA" sz="1800" b="1" dirty="0">
                <a:solidFill>
                  <a:prstClr val="white"/>
                </a:solidFill>
                <a:ea typeface="+mn-ea"/>
                <a:cs typeface="+mn-cs"/>
              </a:rPr>
              <a:t/>
            </a:r>
            <a:br>
              <a:rPr lang="en-ZA" sz="1800" b="1" dirty="0">
                <a:solidFill>
                  <a:prstClr val="white"/>
                </a:solidFill>
                <a:ea typeface="+mn-ea"/>
                <a:cs typeface="+mn-cs"/>
              </a:rPr>
            </a:br>
            <a:endParaRPr lang="en-ZA" sz="2400" b="1" dirty="0">
              <a:solidFill>
                <a:srgbClr val="003D00"/>
              </a:solidFill>
            </a:endParaRPr>
          </a:p>
        </p:txBody>
      </p:sp>
      <p:sp>
        <p:nvSpPr>
          <p:cNvPr id="3" name="Content Placeholder 2"/>
          <p:cNvSpPr>
            <a:spLocks noGrp="1"/>
          </p:cNvSpPr>
          <p:nvPr>
            <p:ph idx="1"/>
          </p:nvPr>
        </p:nvSpPr>
        <p:spPr>
          <a:xfrm>
            <a:off x="531628" y="903288"/>
            <a:ext cx="7844022" cy="4802187"/>
          </a:xfrm>
        </p:spPr>
        <p:txBody>
          <a:bodyPr>
            <a:normAutofit/>
          </a:bodyPr>
          <a:lstStyle/>
          <a:p>
            <a:pPr algn="just">
              <a:buFont typeface="Wingdings" panose="05000000000000000000" pitchFamily="2" charset="2"/>
              <a:buChar char="ü"/>
              <a:defRPr/>
            </a:pPr>
            <a:endParaRPr lang="en-ZA" sz="2000" dirty="0" smtClean="0"/>
          </a:p>
          <a:p>
            <a:pPr algn="just">
              <a:buFont typeface="Wingdings" panose="05000000000000000000" pitchFamily="2" charset="2"/>
              <a:buChar char="ü"/>
              <a:defRPr/>
            </a:pPr>
            <a:r>
              <a:rPr lang="en-ZA" sz="2400" dirty="0" smtClean="0"/>
              <a:t>The Department does not have actual record of abuse of sick leave. </a:t>
            </a:r>
          </a:p>
          <a:p>
            <a:pPr algn="just">
              <a:buFont typeface="Wingdings" panose="05000000000000000000" pitchFamily="2" charset="2"/>
              <a:buChar char="ü"/>
              <a:defRPr/>
            </a:pPr>
            <a:r>
              <a:rPr lang="en-ZA" sz="2400" dirty="0" smtClean="0"/>
              <a:t>Sick leave utilization pre and post holiday may be analysed as an </a:t>
            </a:r>
            <a:r>
              <a:rPr lang="en-US" sz="2400" dirty="0" smtClean="0"/>
              <a:t>attempt </a:t>
            </a:r>
            <a:r>
              <a:rPr lang="en-US" sz="2400" dirty="0"/>
              <a:t>by of officials  to unjustly lengthen their absence from </a:t>
            </a:r>
            <a:r>
              <a:rPr lang="en-US" sz="2400" dirty="0" smtClean="0"/>
              <a:t>work;</a:t>
            </a:r>
          </a:p>
          <a:p>
            <a:pPr algn="just">
              <a:buFont typeface="Wingdings" panose="05000000000000000000" pitchFamily="2" charset="2"/>
              <a:buChar char="ü"/>
              <a:defRPr/>
            </a:pPr>
            <a:r>
              <a:rPr lang="en-US" sz="2400" dirty="0" smtClean="0"/>
              <a:t>A total of </a:t>
            </a:r>
            <a:r>
              <a:rPr lang="en-US" sz="2400" b="1" dirty="0"/>
              <a:t>5393</a:t>
            </a:r>
            <a:r>
              <a:rPr lang="en-US" sz="2400" dirty="0"/>
              <a:t> officials took sick leave </a:t>
            </a:r>
            <a:r>
              <a:rPr lang="en-US" sz="2400" dirty="0" smtClean="0"/>
              <a:t>on </a:t>
            </a:r>
            <a:r>
              <a:rPr lang="en-US" sz="2400" dirty="0"/>
              <a:t>pay </a:t>
            </a:r>
            <a:r>
              <a:rPr lang="en-US" sz="2400" dirty="0" smtClean="0"/>
              <a:t>day</a:t>
            </a:r>
            <a:r>
              <a:rPr lang="en-US" sz="2400" dirty="0"/>
              <a:t>;</a:t>
            </a:r>
          </a:p>
          <a:p>
            <a:pPr algn="just">
              <a:buFont typeface="Wingdings" panose="05000000000000000000" pitchFamily="2" charset="2"/>
              <a:buChar char="ü"/>
              <a:defRPr/>
            </a:pPr>
            <a:r>
              <a:rPr lang="en-US" sz="2400" dirty="0" smtClean="0"/>
              <a:t>The overall cost of the sick leave taken for the 2016/2017 financial year is </a:t>
            </a:r>
            <a:r>
              <a:rPr lang="en-US" sz="2400" dirty="0">
                <a:solidFill>
                  <a:srgbClr val="FF0000"/>
                </a:solidFill>
              </a:rPr>
              <a:t> </a:t>
            </a:r>
            <a:r>
              <a:rPr lang="en-US" sz="2400" b="1" dirty="0" smtClean="0"/>
              <a:t>R488 788 913.90</a:t>
            </a:r>
          </a:p>
          <a:p>
            <a:pPr marL="0" indent="0">
              <a:buFont typeface="Arial" charset="0"/>
              <a:buNone/>
              <a:defRPr/>
            </a:pPr>
            <a:endParaRPr lang="en-ZA" b="1" dirty="0"/>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200" dirty="0">
              <a:solidFill>
                <a:srgbClr val="000000"/>
              </a:solidFill>
              <a:latin typeface="Arial" pitchFamily="34" charset="0"/>
              <a:ea typeface="ヒラギノ角ゴ Pro W3"/>
              <a:cs typeface="ヒラギノ角ゴ Pro W3"/>
            </a:endParaRPr>
          </a:p>
        </p:txBody>
      </p:sp>
      <p:pic>
        <p:nvPicPr>
          <p:cNvPr id="32773"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6050" y="44450"/>
            <a:ext cx="927100"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927100" y="841375"/>
            <a:ext cx="7378700" cy="3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5" name="Picture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830263" y="5986463"/>
            <a:ext cx="7378700" cy="3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3765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71" y="408500"/>
            <a:ext cx="8229600" cy="605472"/>
          </a:xfrm>
          <a:noFill/>
        </p:spPr>
        <p:txBody>
          <a:bodyPr>
            <a:noAutofit/>
          </a:bodyPr>
          <a:lstStyle/>
          <a:p>
            <a:pPr lvl="0">
              <a:spcBef>
                <a:spcPts val="0"/>
              </a:spcBef>
            </a:pPr>
            <a:r>
              <a:rPr lang="en-ZA" sz="2400" b="1" dirty="0">
                <a:solidFill>
                  <a:srgbClr val="005300"/>
                </a:solidFill>
              </a:rPr>
              <a:t>UTILIZATION OF </a:t>
            </a:r>
            <a:r>
              <a:rPr lang="en-ZA" sz="2400" b="1" dirty="0" smtClean="0">
                <a:solidFill>
                  <a:srgbClr val="005300"/>
                </a:solidFill>
              </a:rPr>
              <a:t>INCAPACITY LEAVE </a:t>
            </a:r>
            <a:r>
              <a:rPr lang="en-ZA" sz="2400" b="1" dirty="0">
                <a:solidFill>
                  <a:srgbClr val="005300"/>
                </a:solidFill>
              </a:rPr>
              <a:t>FOR </a:t>
            </a:r>
            <a:r>
              <a:rPr lang="en-ZA" sz="2400" b="1" dirty="0" smtClean="0">
                <a:solidFill>
                  <a:srgbClr val="005300"/>
                </a:solidFill>
              </a:rPr>
              <a:t>2016</a:t>
            </a:r>
            <a:endParaRPr lang="en-ZA" sz="20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46304" y="1179657"/>
            <a:ext cx="8229600" cy="4525963"/>
          </a:xfrm>
        </p:spPr>
        <p:txBody>
          <a:bodyPr>
            <a:normAutofit/>
          </a:bodyPr>
          <a:lstStyle/>
          <a:p>
            <a:pPr marL="0" indent="0">
              <a:buNone/>
            </a:pPr>
            <a:endParaRPr lang="en-ZA" b="1" dirty="0" smtClean="0"/>
          </a:p>
          <a:p>
            <a:pPr>
              <a:buFont typeface="Wingdings" panose="05000000000000000000" pitchFamily="2" charset="2"/>
              <a:buChar char="Ø"/>
            </a:pPr>
            <a:endParaRPr lang="en-ZA" b="1" dirty="0" smtClean="0"/>
          </a:p>
          <a:p>
            <a:pPr marL="0" indent="0">
              <a:buNone/>
            </a:pPr>
            <a:endParaRPr lang="en-ZA" b="1" dirty="0"/>
          </a:p>
          <a:p>
            <a:pPr marL="0" indent="0">
              <a:buNone/>
            </a:pPr>
            <a:endParaRPr lang="en-ZA" b="1" dirty="0"/>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18</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927100" y="842010"/>
            <a:ext cx="7378700" cy="38100"/>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2446757287"/>
              </p:ext>
            </p:extLst>
          </p:nvPr>
        </p:nvGraphicFramePr>
        <p:xfrm>
          <a:off x="327547" y="1179657"/>
          <a:ext cx="8549114" cy="5112262"/>
        </p:xfrm>
        <a:graphic>
          <a:graphicData uri="http://schemas.openxmlformats.org/drawingml/2006/table">
            <a:tbl>
              <a:tblPr firstRow="1" bandRow="1">
                <a:tableStyleId>{F5AB1C69-6EDB-4FF4-983F-18BD219EF322}</a:tableStyleId>
              </a:tblPr>
              <a:tblGrid>
                <a:gridCol w="3443635">
                  <a:extLst>
                    <a:ext uri="{9D8B030D-6E8A-4147-A177-3AD203B41FA5}">
                      <a16:colId xmlns:a16="http://schemas.microsoft.com/office/drawing/2014/main" xmlns="" val="20000"/>
                    </a:ext>
                  </a:extLst>
                </a:gridCol>
                <a:gridCol w="2485612">
                  <a:extLst>
                    <a:ext uri="{9D8B030D-6E8A-4147-A177-3AD203B41FA5}">
                      <a16:colId xmlns:a16="http://schemas.microsoft.com/office/drawing/2014/main" xmlns="" val="20001"/>
                    </a:ext>
                  </a:extLst>
                </a:gridCol>
                <a:gridCol w="2619867">
                  <a:extLst>
                    <a:ext uri="{9D8B030D-6E8A-4147-A177-3AD203B41FA5}">
                      <a16:colId xmlns:a16="http://schemas.microsoft.com/office/drawing/2014/main" xmlns="" val="20002"/>
                    </a:ext>
                  </a:extLst>
                </a:gridCol>
              </a:tblGrid>
              <a:tr h="325785">
                <a:tc>
                  <a:txBody>
                    <a:bodyPr/>
                    <a:lstStyle/>
                    <a:p>
                      <a:r>
                        <a:rPr lang="en-ZA" dirty="0" smtClean="0"/>
                        <a:t>STATUS</a:t>
                      </a:r>
                      <a:endParaRPr lang="en-ZA" dirty="0"/>
                    </a:p>
                  </a:txBody>
                  <a:tcPr/>
                </a:tc>
                <a:tc>
                  <a:txBody>
                    <a:bodyPr/>
                    <a:lstStyle/>
                    <a:p>
                      <a:r>
                        <a:rPr lang="en-ZA" dirty="0" smtClean="0"/>
                        <a:t>CHALLENGES</a:t>
                      </a:r>
                      <a:endParaRPr lang="en-ZA" dirty="0"/>
                    </a:p>
                  </a:txBody>
                  <a:tcPr/>
                </a:tc>
                <a:tc>
                  <a:txBody>
                    <a:bodyPr/>
                    <a:lstStyle/>
                    <a:p>
                      <a:r>
                        <a:rPr lang="en-ZA" dirty="0" smtClean="0"/>
                        <a:t>PROPOSED SOLUTION</a:t>
                      </a:r>
                      <a:endParaRPr lang="en-ZA" dirty="0"/>
                    </a:p>
                  </a:txBody>
                  <a:tcPr/>
                </a:tc>
                <a:extLst>
                  <a:ext uri="{0D108BD9-81ED-4DB2-BD59-A6C34878D82A}">
                    <a16:rowId xmlns:a16="http://schemas.microsoft.com/office/drawing/2014/main" xmlns="" val="10000"/>
                  </a:ext>
                </a:extLst>
              </a:tr>
              <a:tr h="474650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smtClean="0">
                          <a:effectLst/>
                        </a:rPr>
                        <a:t>A total of 3826 </a:t>
                      </a:r>
                      <a:r>
                        <a:rPr lang="en-ZA" baseline="0" dirty="0" smtClean="0"/>
                        <a:t>cases  were received across all categories with only 3819 finalized as follows:</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baseline="0" dirty="0" smtClean="0"/>
                    </a:p>
                    <a:p>
                      <a:pPr marL="285750" indent="-285750" algn="just">
                        <a:buFont typeface="Wingdings" panose="05000000000000000000" pitchFamily="2" charset="2"/>
                        <a:buChar char="ü"/>
                      </a:pPr>
                      <a:r>
                        <a:rPr lang="en-ZA" dirty="0" smtClean="0"/>
                        <a:t>3090 short</a:t>
                      </a:r>
                      <a:r>
                        <a:rPr lang="en-ZA" baseline="0" dirty="0" smtClean="0"/>
                        <a:t> term cases were received and finalised;</a:t>
                      </a:r>
                    </a:p>
                    <a:p>
                      <a:pPr marL="285750" indent="-285750" algn="just">
                        <a:buFont typeface="Wingdings" panose="05000000000000000000" pitchFamily="2" charset="2"/>
                        <a:buChar char="ü"/>
                      </a:pPr>
                      <a:r>
                        <a:rPr lang="en-ZA" baseline="0" dirty="0" smtClean="0"/>
                        <a:t>665 long term cases were received and finalised;</a:t>
                      </a:r>
                    </a:p>
                    <a:p>
                      <a:pPr marL="285750" indent="-285750" algn="just">
                        <a:buFont typeface="Wingdings" panose="05000000000000000000" pitchFamily="2" charset="2"/>
                        <a:buChar char="ü"/>
                      </a:pPr>
                      <a:r>
                        <a:rPr lang="en-ZA" baseline="0" dirty="0" smtClean="0"/>
                        <a:t>71 ill-health retirement cases were received and 64 cases were finalised with two (02) cases deferred and five (05) cases are still under assessment and  are still within the prescribed time frames.</a:t>
                      </a:r>
                    </a:p>
                    <a:p>
                      <a:pPr algn="just"/>
                      <a:endParaRPr lang="en-ZA" baseline="0" dirty="0" smtClean="0"/>
                    </a:p>
                  </a:txBody>
                  <a:tcPr/>
                </a:tc>
                <a:tc>
                  <a:txBody>
                    <a:bodyPr/>
                    <a:lstStyle/>
                    <a:p>
                      <a:pPr algn="just"/>
                      <a:r>
                        <a:rPr lang="en-ZA" dirty="0" smtClean="0"/>
                        <a:t>In</a:t>
                      </a:r>
                      <a:r>
                        <a:rPr lang="en-ZA" baseline="0" dirty="0" smtClean="0"/>
                        <a:t>sufficient medical information remains a challenge on both short term applications and to a greater extend in  substantiating an application for  the ill-health retirement.</a:t>
                      </a:r>
                      <a:endParaRPr lang="en-ZA" dirty="0"/>
                    </a:p>
                  </a:txBody>
                  <a:tcPr/>
                </a:tc>
                <a:tc>
                  <a:txBody>
                    <a:bodyPr/>
                    <a:lstStyle/>
                    <a:p>
                      <a:pPr marL="0" marR="0" indent="0" algn="just"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800" spc="0" baseline="0" dirty="0" smtClean="0">
                          <a:solidFill>
                            <a:schemeClr val="tx1"/>
                          </a:solidFill>
                          <a:latin typeface="+mn-lt"/>
                        </a:rPr>
                        <a:t>Intensify training and workshops</a:t>
                      </a:r>
                    </a:p>
                    <a:p>
                      <a:pPr marL="0" marR="0" indent="0" algn="just"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800" spc="0" baseline="0" dirty="0" smtClean="0">
                          <a:solidFill>
                            <a:schemeClr val="tx1"/>
                          </a:solidFill>
                          <a:latin typeface="+mn-lt"/>
                        </a:rPr>
                        <a:t>Regular monitoring and evaluation</a:t>
                      </a:r>
                    </a:p>
                    <a:p>
                      <a:pPr algn="just"/>
                      <a:endParaRPr lang="en-ZA" dirty="0" smtClean="0"/>
                    </a:p>
                    <a:p>
                      <a:pPr algn="just"/>
                      <a:endParaRPr lang="en-ZA" dirty="0" smtClean="0"/>
                    </a:p>
                    <a:p>
                      <a:pPr algn="just"/>
                      <a:endParaRPr lang="en-ZA" dirty="0" smtClean="0"/>
                    </a:p>
                    <a:p>
                      <a:pPr algn="just"/>
                      <a:endParaRPr lang="en-ZA" dirty="0" smtClean="0"/>
                    </a:p>
                    <a:p>
                      <a:pPr algn="just"/>
                      <a:endParaRPr lang="en-ZA" dirty="0" smtClean="0"/>
                    </a:p>
                    <a:p>
                      <a:pPr algn="just"/>
                      <a:endParaRPr lang="en-ZA" dirty="0" smtClean="0"/>
                    </a:p>
                    <a:p>
                      <a:pPr algn="just"/>
                      <a:endParaRPr lang="en-ZA"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181791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1600200"/>
            <a:ext cx="8229600" cy="3391698"/>
          </a:xfrm>
          <a:prstGeom prst="rect">
            <a:avLst/>
          </a:prstGeom>
          <a:noFill/>
        </p:spPr>
        <p:txBody>
          <a:bodyPr wrap="square" rtlCol="0">
            <a:spAutoFit/>
          </a:bodyPr>
          <a:lstStyle/>
          <a:p>
            <a:pPr marL="0" lvl="0" indent="0" algn="just">
              <a:buNone/>
            </a:pPr>
            <a:r>
              <a:rPr lang="en-ZA" dirty="0" smtClean="0"/>
              <a:t>1</a:t>
            </a:r>
            <a:r>
              <a:rPr lang="en-ZA" sz="2400" dirty="0" smtClean="0"/>
              <a:t>.  </a:t>
            </a:r>
            <a:r>
              <a:rPr lang="en-ZA" sz="3200" dirty="0" smtClean="0"/>
              <a:t>Occupational Specific Dispensation(OSD)</a:t>
            </a:r>
          </a:p>
          <a:p>
            <a:pPr marL="0" indent="0" algn="just">
              <a:buNone/>
            </a:pPr>
            <a:r>
              <a:rPr lang="en-ZA" dirty="0"/>
              <a:t>2</a:t>
            </a:r>
            <a:r>
              <a:rPr lang="en-ZA" dirty="0" smtClean="0"/>
              <a:t>. </a:t>
            </a:r>
            <a:r>
              <a:rPr lang="en-ZA" sz="3200" dirty="0" smtClean="0"/>
              <a:t>Plan on filling of vacancies 2017/2018</a:t>
            </a:r>
            <a:endParaRPr lang="en-US" sz="3200" dirty="0" smtClean="0"/>
          </a:p>
          <a:p>
            <a:pPr marL="0" indent="0" algn="just">
              <a:buNone/>
            </a:pPr>
            <a:r>
              <a:rPr lang="en-US" dirty="0"/>
              <a:t>3</a:t>
            </a:r>
            <a:r>
              <a:rPr lang="en-US" sz="3200" dirty="0" smtClean="0"/>
              <a:t>. Abuse of sick leave</a:t>
            </a:r>
          </a:p>
          <a:p>
            <a:pPr marL="0" indent="0" algn="just">
              <a:buNone/>
            </a:pPr>
            <a:r>
              <a:rPr lang="en-US" dirty="0"/>
              <a:t>4</a:t>
            </a:r>
            <a:r>
              <a:rPr lang="en-US" dirty="0" smtClean="0"/>
              <a:t>. </a:t>
            </a:r>
            <a:r>
              <a:rPr lang="en-US" sz="3200" dirty="0" smtClean="0"/>
              <a:t>Status of shift pattern</a:t>
            </a:r>
          </a:p>
          <a:p>
            <a:pPr marL="0" indent="0" algn="just">
              <a:buNone/>
            </a:pPr>
            <a:r>
              <a:rPr lang="en-US" dirty="0"/>
              <a:t>5</a:t>
            </a:r>
            <a:r>
              <a:rPr lang="en-US" dirty="0" smtClean="0"/>
              <a:t>. </a:t>
            </a:r>
            <a:r>
              <a:rPr lang="en-US" sz="3200" dirty="0" smtClean="0"/>
              <a:t>Future plans</a:t>
            </a:r>
          </a:p>
          <a:p>
            <a:endParaRPr lang="en-ZA" sz="2400" dirty="0"/>
          </a:p>
        </p:txBody>
      </p:sp>
      <p:pic>
        <p:nvPicPr>
          <p:cNvPr id="5" name="Picture 4"/>
          <p:cNvPicPr>
            <a:picLocks noChangeAspect="1"/>
          </p:cNvPicPr>
          <p:nvPr/>
        </p:nvPicPr>
        <p:blipFill>
          <a:blip r:embed="rId2"/>
          <a:stretch>
            <a:fillRect/>
          </a:stretch>
        </p:blipFill>
        <p:spPr>
          <a:xfrm>
            <a:off x="0" y="0"/>
            <a:ext cx="927100" cy="1155700"/>
          </a:xfrm>
          <a:prstGeom prst="rect">
            <a:avLst/>
          </a:prstGeom>
        </p:spPr>
      </p:pic>
      <p:sp>
        <p:nvSpPr>
          <p:cNvPr id="6" name="Title 1"/>
          <p:cNvSpPr>
            <a:spLocks noGrp="1"/>
          </p:cNvSpPr>
          <p:nvPr>
            <p:ph type="title"/>
          </p:nvPr>
        </p:nvSpPr>
        <p:spPr>
          <a:xfrm>
            <a:off x="563526" y="274638"/>
            <a:ext cx="8123274" cy="1143000"/>
          </a:xfrm>
        </p:spPr>
        <p:txBody>
          <a:bodyPr>
            <a:noAutofit/>
          </a:bodyPr>
          <a:lstStyle/>
          <a:p>
            <a:pPr algn="l"/>
            <a:r>
              <a:rPr lang="en-ZA" sz="2400" b="1" dirty="0" smtClean="0">
                <a:solidFill>
                  <a:srgbClr val="003D00"/>
                </a:solidFill>
              </a:rPr>
              <a:t>TABLE OF CONTENTS</a:t>
            </a:r>
            <a:endParaRPr lang="en-ZA" sz="2400" b="1" dirty="0">
              <a:solidFill>
                <a:srgbClr val="003D00"/>
              </a:solidFill>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xmlns="" val="4118689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70121"/>
            <a:ext cx="8351837" cy="647441"/>
          </a:xfrm>
        </p:spPr>
        <p:txBody>
          <a:bodyPr>
            <a:noAutofit/>
          </a:bodyPr>
          <a:lstStyle/>
          <a:p>
            <a:pPr>
              <a:spcBef>
                <a:spcPts val="0"/>
              </a:spcBef>
              <a:defRPr/>
            </a:pPr>
            <a:r>
              <a:rPr lang="en-ZA" sz="2400" b="1" dirty="0" smtClean="0">
                <a:solidFill>
                  <a:srgbClr val="003D00"/>
                </a:solidFill>
              </a:rPr>
              <a:t/>
            </a:r>
            <a:br>
              <a:rPr lang="en-ZA" sz="2400" b="1" dirty="0" smtClean="0">
                <a:solidFill>
                  <a:srgbClr val="003D00"/>
                </a:solidFill>
              </a:rPr>
            </a:br>
            <a:r>
              <a:rPr lang="en-ZA" sz="2400" b="1" dirty="0" smtClean="0">
                <a:solidFill>
                  <a:srgbClr val="003D00"/>
                </a:solidFill>
              </a:rPr>
              <a:t/>
            </a:r>
            <a:br>
              <a:rPr lang="en-ZA" sz="2400" b="1" dirty="0" smtClean="0">
                <a:solidFill>
                  <a:srgbClr val="003D00"/>
                </a:solidFill>
              </a:rPr>
            </a:br>
            <a:r>
              <a:rPr lang="en-ZA" sz="2400" b="1" dirty="0" smtClean="0">
                <a:solidFill>
                  <a:srgbClr val="003D00"/>
                </a:solidFill>
              </a:rPr>
              <a:t>IMPACT OF INCAPACITY LEAVE UTILIZATION </a:t>
            </a:r>
            <a:r>
              <a:rPr lang="en-ZA" sz="2400" b="1" dirty="0" smtClean="0">
                <a:solidFill>
                  <a:schemeClr val="accent1"/>
                </a:solidFill>
              </a:rPr>
              <a:t> </a:t>
            </a:r>
            <a:r>
              <a:rPr lang="en-ZA" sz="2000" b="1" dirty="0" smtClean="0">
                <a:solidFill>
                  <a:prstClr val="white"/>
                </a:solidFill>
                <a:ea typeface="+mn-ea"/>
                <a:cs typeface="+mn-cs"/>
              </a:rPr>
              <a:t>OF </a:t>
            </a:r>
            <a:r>
              <a:rPr lang="en-ZA" sz="2000" b="1" dirty="0">
                <a:solidFill>
                  <a:prstClr val="white"/>
                </a:solidFill>
                <a:ea typeface="+mn-ea"/>
                <a:cs typeface="+mn-cs"/>
              </a:rPr>
              <a:t>CORRECTIONAL SERVICES LEARNERSHIP</a:t>
            </a:r>
            <a:r>
              <a:rPr lang="en-ZA" sz="1800" b="1" dirty="0">
                <a:solidFill>
                  <a:prstClr val="white"/>
                </a:solidFill>
                <a:ea typeface="+mn-ea"/>
                <a:cs typeface="+mn-cs"/>
              </a:rPr>
              <a:t/>
            </a:r>
            <a:br>
              <a:rPr lang="en-ZA" sz="1800" b="1" dirty="0">
                <a:solidFill>
                  <a:prstClr val="white"/>
                </a:solidFill>
                <a:ea typeface="+mn-ea"/>
                <a:cs typeface="+mn-cs"/>
              </a:rPr>
            </a:br>
            <a:endParaRPr lang="en-ZA" sz="2400" b="1" dirty="0">
              <a:solidFill>
                <a:srgbClr val="003D00"/>
              </a:solidFill>
            </a:endParaRPr>
          </a:p>
        </p:txBody>
      </p:sp>
      <p:sp>
        <p:nvSpPr>
          <p:cNvPr id="3" name="Content Placeholder 2"/>
          <p:cNvSpPr>
            <a:spLocks noGrp="1"/>
          </p:cNvSpPr>
          <p:nvPr>
            <p:ph idx="1"/>
          </p:nvPr>
        </p:nvSpPr>
        <p:spPr>
          <a:xfrm>
            <a:off x="609600" y="1031358"/>
            <a:ext cx="7885814" cy="4674117"/>
          </a:xfrm>
        </p:spPr>
        <p:txBody>
          <a:bodyPr>
            <a:normAutofit fontScale="92500" lnSpcReduction="10000"/>
          </a:bodyPr>
          <a:lstStyle/>
          <a:p>
            <a:pPr algn="just">
              <a:buFont typeface="Wingdings" panose="05000000000000000000" pitchFamily="2" charset="2"/>
              <a:buChar char="ü"/>
              <a:defRPr/>
            </a:pPr>
            <a:endParaRPr lang="en-ZA" sz="2000" dirty="0" smtClean="0"/>
          </a:p>
          <a:p>
            <a:pPr algn="just">
              <a:buFont typeface="Wingdings" panose="05000000000000000000" pitchFamily="2" charset="2"/>
              <a:buChar char="ü"/>
              <a:defRPr/>
            </a:pPr>
            <a:r>
              <a:rPr lang="en-ZA" sz="2400" dirty="0" smtClean="0"/>
              <a:t>A total of </a:t>
            </a:r>
            <a:r>
              <a:rPr lang="en-ZA" sz="2400" b="1" dirty="0" smtClean="0"/>
              <a:t>40 401</a:t>
            </a:r>
            <a:r>
              <a:rPr lang="en-ZA" sz="2400" dirty="0" smtClean="0"/>
              <a:t> incapacity leave days were registered across the department and the cost of such leave days is </a:t>
            </a:r>
            <a:r>
              <a:rPr lang="en-ZA" sz="2400" b="1" dirty="0" smtClean="0"/>
              <a:t>R 34 543 239-28.</a:t>
            </a:r>
          </a:p>
          <a:p>
            <a:pPr marL="0" indent="0" algn="just">
              <a:buNone/>
              <a:defRPr/>
            </a:pPr>
            <a:endParaRPr lang="en-ZA" sz="2400" b="1" dirty="0" smtClean="0"/>
          </a:p>
          <a:p>
            <a:pPr algn="just">
              <a:buFont typeface="Wingdings" panose="05000000000000000000" pitchFamily="2" charset="2"/>
              <a:buChar char="ü"/>
              <a:defRPr/>
            </a:pPr>
            <a:r>
              <a:rPr lang="en-ZA" sz="2400" dirty="0" smtClean="0"/>
              <a:t> A total of 29 642 days at the cost R 25 362 785-18 were approved while 10759 days </a:t>
            </a:r>
            <a:r>
              <a:rPr lang="en-ZA" sz="2400" b="1" dirty="0" smtClean="0"/>
              <a:t>R 9 180 454-10 </a:t>
            </a:r>
            <a:r>
              <a:rPr lang="en-ZA" sz="2400" dirty="0" smtClean="0"/>
              <a:t>were various reasons ranging from inadequate management of sick leave, poor sick leave profile, insufficient evidence of incapacity and excessive days for minor illnesses.</a:t>
            </a:r>
          </a:p>
          <a:p>
            <a:pPr marL="0" indent="0" algn="just">
              <a:buNone/>
              <a:defRPr/>
            </a:pPr>
            <a:endParaRPr lang="en-ZA" sz="2400" dirty="0" smtClean="0"/>
          </a:p>
          <a:p>
            <a:pPr algn="just">
              <a:buFont typeface="Wingdings" panose="05000000000000000000" pitchFamily="2" charset="2"/>
              <a:buChar char="ü"/>
              <a:defRPr/>
            </a:pPr>
            <a:r>
              <a:rPr lang="en-US" sz="2400" dirty="0" smtClean="0"/>
              <a:t>A total of </a:t>
            </a:r>
            <a:r>
              <a:rPr lang="en-US" sz="2400" b="1" dirty="0" smtClean="0"/>
              <a:t>3035</a:t>
            </a:r>
            <a:r>
              <a:rPr lang="en-US" sz="2400" dirty="0" smtClean="0"/>
              <a:t> </a:t>
            </a:r>
            <a:r>
              <a:rPr lang="en-US" sz="2400" dirty="0"/>
              <a:t>officials took </a:t>
            </a:r>
            <a:r>
              <a:rPr lang="en-US" sz="2400" dirty="0" smtClean="0"/>
              <a:t>incapacity leave adjacent to weekend;</a:t>
            </a:r>
            <a:endParaRPr lang="en-US" sz="2400" dirty="0"/>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200" dirty="0">
              <a:solidFill>
                <a:srgbClr val="000000"/>
              </a:solidFill>
              <a:latin typeface="Arial" pitchFamily="34" charset="0"/>
              <a:ea typeface="ヒラギノ角ゴ Pro W3"/>
              <a:cs typeface="ヒラギノ角ゴ Pro W3"/>
            </a:endParaRPr>
          </a:p>
        </p:txBody>
      </p:sp>
      <p:pic>
        <p:nvPicPr>
          <p:cNvPr id="32773"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6050" y="44450"/>
            <a:ext cx="927100"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927100" y="841375"/>
            <a:ext cx="7378700" cy="3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5" name="Picture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830263" y="5986463"/>
            <a:ext cx="7378700" cy="3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3230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577850"/>
            <a:ext cx="8351837" cy="114300"/>
          </a:xfrm>
        </p:spPr>
        <p:txBody>
          <a:bodyPr>
            <a:noAutofit/>
          </a:bodyPr>
          <a:lstStyle/>
          <a:p>
            <a:pPr>
              <a:spcBef>
                <a:spcPts val="0"/>
              </a:spcBef>
              <a:defRPr/>
            </a:pPr>
            <a:r>
              <a:rPr lang="en-ZA" sz="2400" b="1" dirty="0">
                <a:solidFill>
                  <a:srgbClr val="003D00"/>
                </a:solidFill>
              </a:rPr>
              <a:t/>
            </a:r>
            <a:br>
              <a:rPr lang="en-ZA" sz="2400" b="1" dirty="0">
                <a:solidFill>
                  <a:srgbClr val="003D00"/>
                </a:solidFill>
              </a:rPr>
            </a:br>
            <a:r>
              <a:rPr lang="en-ZA" sz="2400" b="1" dirty="0" smtClean="0">
                <a:solidFill>
                  <a:srgbClr val="003D00"/>
                </a:solidFill>
              </a:rPr>
              <a:t/>
            </a:r>
            <a:br>
              <a:rPr lang="en-ZA" sz="2400" b="1" dirty="0" smtClean="0">
                <a:solidFill>
                  <a:srgbClr val="003D00"/>
                </a:solidFill>
              </a:rPr>
            </a:br>
            <a:r>
              <a:rPr lang="en-ZA" sz="2400" b="1" dirty="0" smtClean="0">
                <a:solidFill>
                  <a:srgbClr val="003D00"/>
                </a:solidFill>
              </a:rPr>
              <a:t> POTENTIAL CASES OF NORMAL SICK LEAVE &amp; INCAPACITY LEAVE ABUSE FOR</a:t>
            </a:r>
            <a:r>
              <a:rPr lang="en-US" sz="2400" b="1" dirty="0" smtClean="0">
                <a:solidFill>
                  <a:srgbClr val="003D00"/>
                </a:solidFill>
              </a:rPr>
              <a:t> </a:t>
            </a:r>
            <a:r>
              <a:rPr lang="en-US" sz="2400" b="1" dirty="0">
                <a:solidFill>
                  <a:srgbClr val="003D00"/>
                </a:solidFill>
              </a:rPr>
              <a:t>2016/2017</a:t>
            </a:r>
            <a:r>
              <a:rPr lang="en-ZA" sz="2400" b="1" dirty="0">
                <a:solidFill>
                  <a:srgbClr val="003D00"/>
                </a:solidFill>
              </a:rPr>
              <a:t/>
            </a:r>
            <a:br>
              <a:rPr lang="en-ZA" sz="2400" b="1" dirty="0">
                <a:solidFill>
                  <a:srgbClr val="003D00"/>
                </a:solidFill>
              </a:rPr>
            </a:br>
            <a:r>
              <a:rPr lang="en-ZA" sz="2400" b="1" dirty="0">
                <a:solidFill>
                  <a:srgbClr val="003D00"/>
                </a:solidFill>
              </a:rPr>
              <a:t/>
            </a:r>
            <a:br>
              <a:rPr lang="en-ZA" sz="2400" b="1" dirty="0">
                <a:solidFill>
                  <a:srgbClr val="003D00"/>
                </a:solidFill>
              </a:rPr>
            </a:br>
            <a:r>
              <a:rPr lang="en-ZA" sz="2400" b="1" dirty="0">
                <a:solidFill>
                  <a:srgbClr val="003D00"/>
                </a:solidFill>
              </a:rPr>
              <a:t> </a:t>
            </a:r>
            <a:r>
              <a:rPr lang="en-ZA" sz="2400" b="1" dirty="0" smtClean="0">
                <a:solidFill>
                  <a:schemeClr val="accent1"/>
                </a:solidFill>
              </a:rPr>
              <a:t> </a:t>
            </a:r>
            <a:r>
              <a:rPr lang="en-ZA" sz="1800" b="1" dirty="0" smtClean="0">
                <a:solidFill>
                  <a:prstClr val="white"/>
                </a:solidFill>
                <a:ea typeface="+mn-ea"/>
                <a:cs typeface="+mn-cs"/>
              </a:rPr>
              <a:t>OF </a:t>
            </a:r>
            <a:r>
              <a:rPr lang="en-ZA" sz="1800" b="1" dirty="0">
                <a:solidFill>
                  <a:prstClr val="white"/>
                </a:solidFill>
                <a:ea typeface="+mn-ea"/>
                <a:cs typeface="+mn-cs"/>
              </a:rPr>
              <a:t>CORRECTIONAL SERVICES LEARNERSHIP</a:t>
            </a:r>
            <a:br>
              <a:rPr lang="en-ZA" sz="1800" b="1" dirty="0">
                <a:solidFill>
                  <a:prstClr val="white"/>
                </a:solidFill>
                <a:ea typeface="+mn-ea"/>
                <a:cs typeface="+mn-cs"/>
              </a:rPr>
            </a:br>
            <a:endParaRPr lang="en-ZA" sz="2400" b="1" dirty="0">
              <a:solidFill>
                <a:srgbClr val="003D00"/>
              </a:solidFill>
            </a:endParaRPr>
          </a:p>
        </p:txBody>
      </p:sp>
      <p:sp>
        <p:nvSpPr>
          <p:cNvPr id="3" name="Content Placeholder 2"/>
          <p:cNvSpPr>
            <a:spLocks noGrp="1"/>
          </p:cNvSpPr>
          <p:nvPr>
            <p:ph idx="1"/>
          </p:nvPr>
        </p:nvSpPr>
        <p:spPr>
          <a:xfrm>
            <a:off x="146050" y="1179513"/>
            <a:ext cx="8229600" cy="4525962"/>
          </a:xfrm>
        </p:spPr>
        <p:txBody>
          <a:bodyPr>
            <a:normAutofit/>
          </a:bodyPr>
          <a:lstStyle/>
          <a:p>
            <a:pPr marL="0" indent="0">
              <a:buFont typeface="Arial" charset="0"/>
              <a:buNone/>
              <a:defRPr/>
            </a:pPr>
            <a:endParaRPr lang="en-ZA" b="1" dirty="0" smtClean="0"/>
          </a:p>
          <a:p>
            <a:pPr>
              <a:buFont typeface="Wingdings" panose="05000000000000000000" pitchFamily="2" charset="2"/>
              <a:buChar char="Ø"/>
              <a:defRPr/>
            </a:pPr>
            <a:endParaRPr lang="en-ZA" b="1" dirty="0" smtClean="0"/>
          </a:p>
          <a:p>
            <a:pPr marL="0" indent="0">
              <a:buFont typeface="Arial" charset="0"/>
              <a:buNone/>
              <a:defRPr/>
            </a:pPr>
            <a:endParaRPr lang="en-ZA" b="1" dirty="0"/>
          </a:p>
          <a:p>
            <a:pPr marL="0" indent="0">
              <a:buFont typeface="Arial" charset="0"/>
              <a:buNone/>
              <a:defRPr/>
            </a:pPr>
            <a:endParaRPr lang="en-ZA" b="1" dirty="0"/>
          </a:p>
        </p:txBody>
      </p:sp>
      <p:pic>
        <p:nvPicPr>
          <p:cNvPr id="32773"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27100"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927100" y="841375"/>
            <a:ext cx="7378700" cy="3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5" name="Picture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830263" y="5986463"/>
            <a:ext cx="7378700" cy="3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xmlns="" val="4113665547"/>
              </p:ext>
            </p:extLst>
          </p:nvPr>
        </p:nvGraphicFramePr>
        <p:xfrm>
          <a:off x="684212" y="879474"/>
          <a:ext cx="8002588" cy="5176262"/>
        </p:xfrm>
        <a:graphic>
          <a:graphicData uri="http://schemas.openxmlformats.org/drawingml/2006/table">
            <a:tbl>
              <a:tblPr firstRow="1" bandRow="1">
                <a:tableStyleId>{F5AB1C69-6EDB-4FF4-983F-18BD219EF322}</a:tableStyleId>
              </a:tblPr>
              <a:tblGrid>
                <a:gridCol w="2324164">
                  <a:extLst>
                    <a:ext uri="{9D8B030D-6E8A-4147-A177-3AD203B41FA5}">
                      <a16:colId xmlns:a16="http://schemas.microsoft.com/office/drawing/2014/main" xmlns="" val="20000"/>
                    </a:ext>
                  </a:extLst>
                </a:gridCol>
                <a:gridCol w="2912160">
                  <a:extLst>
                    <a:ext uri="{9D8B030D-6E8A-4147-A177-3AD203B41FA5}">
                      <a16:colId xmlns:a16="http://schemas.microsoft.com/office/drawing/2014/main" xmlns="" val="20001"/>
                    </a:ext>
                  </a:extLst>
                </a:gridCol>
                <a:gridCol w="2766264">
                  <a:extLst>
                    <a:ext uri="{9D8B030D-6E8A-4147-A177-3AD203B41FA5}">
                      <a16:colId xmlns:a16="http://schemas.microsoft.com/office/drawing/2014/main" xmlns="" val="20002"/>
                    </a:ext>
                  </a:extLst>
                </a:gridCol>
              </a:tblGrid>
              <a:tr h="350174">
                <a:tc>
                  <a:txBody>
                    <a:bodyPr/>
                    <a:lstStyle/>
                    <a:p>
                      <a:r>
                        <a:rPr lang="en-ZA" sz="1800" dirty="0" smtClean="0">
                          <a:latin typeface="+mn-lt"/>
                        </a:rPr>
                        <a:t>STATUS</a:t>
                      </a:r>
                      <a:endParaRPr lang="en-ZA" sz="1800" dirty="0">
                        <a:latin typeface="+mn-lt"/>
                      </a:endParaRPr>
                    </a:p>
                  </a:txBody>
                  <a:tcPr marL="91437" marR="91437" marT="45716" marB="45716"/>
                </a:tc>
                <a:tc>
                  <a:txBody>
                    <a:bodyPr/>
                    <a:lstStyle/>
                    <a:p>
                      <a:r>
                        <a:rPr lang="en-ZA" sz="1800" dirty="0" smtClean="0">
                          <a:latin typeface="+mn-lt"/>
                        </a:rPr>
                        <a:t>CHALLENGES</a:t>
                      </a:r>
                      <a:endParaRPr lang="en-ZA" sz="1800" dirty="0">
                        <a:latin typeface="+mn-lt"/>
                      </a:endParaRPr>
                    </a:p>
                  </a:txBody>
                  <a:tcPr marL="91437" marR="91437" marT="45716" marB="45716"/>
                </a:tc>
                <a:tc>
                  <a:txBody>
                    <a:bodyPr/>
                    <a:lstStyle/>
                    <a:p>
                      <a:r>
                        <a:rPr lang="en-ZA" sz="1800" dirty="0" smtClean="0">
                          <a:latin typeface="+mn-lt"/>
                        </a:rPr>
                        <a:t>PROPOSED SOLUTION</a:t>
                      </a:r>
                      <a:endParaRPr lang="en-ZA" sz="1800" dirty="0">
                        <a:latin typeface="+mn-lt"/>
                      </a:endParaRPr>
                    </a:p>
                  </a:txBody>
                  <a:tcPr marL="91437" marR="91437" marT="45716" marB="45716"/>
                </a:tc>
                <a:extLst>
                  <a:ext uri="{0D108BD9-81ED-4DB2-BD59-A6C34878D82A}">
                    <a16:rowId xmlns:a16="http://schemas.microsoft.com/office/drawing/2014/main" xmlns="" val="10000"/>
                  </a:ext>
                </a:extLst>
              </a:tr>
              <a:tr h="2880207">
                <a:tc>
                  <a:txBody>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ZA" sz="1800" b="0" i="0" u="none" strike="noStrike" kern="1200" cap="none" spc="0" normalizeH="0" baseline="0" noProof="0" dirty="0" smtClean="0">
                          <a:ln>
                            <a:noFill/>
                          </a:ln>
                          <a:solidFill>
                            <a:schemeClr val="tx1"/>
                          </a:solidFill>
                          <a:effectLst/>
                          <a:uLnTx/>
                          <a:uFillTx/>
                          <a:latin typeface="+mn-lt"/>
                          <a:ea typeface="Calibri"/>
                          <a:cs typeface="Times New Roman"/>
                        </a:rPr>
                        <a:t>6107 days were taken pre and post a holiday</a:t>
                      </a:r>
                    </a:p>
                    <a:p>
                      <a:pPr marL="0" marR="0" lvl="0" indent="0" algn="just" defTabSz="457200" rtl="0" eaLnBrk="1" fontAlgn="auto" latinLnBrk="0" hangingPunct="1">
                        <a:lnSpc>
                          <a:spcPct val="115000"/>
                        </a:lnSpc>
                        <a:spcBef>
                          <a:spcPts val="0"/>
                        </a:spcBef>
                        <a:spcAft>
                          <a:spcPts val="1000"/>
                        </a:spcAft>
                        <a:buClrTx/>
                        <a:buSzTx/>
                        <a:buFontTx/>
                        <a:buNone/>
                        <a:tabLst/>
                        <a:defRPr/>
                      </a:pPr>
                      <a:endParaRPr kumimoji="0" lang="en-ZA" sz="1800" b="0" i="0" u="none" strike="noStrike" kern="1200" cap="none" spc="0" normalizeH="0" baseline="0" noProof="0" dirty="0" smtClean="0">
                        <a:ln>
                          <a:noFill/>
                        </a:ln>
                        <a:solidFill>
                          <a:schemeClr val="tx1"/>
                        </a:solidFill>
                        <a:effectLst/>
                        <a:uLnTx/>
                        <a:uFillTx/>
                        <a:latin typeface="+mn-lt"/>
                        <a:ea typeface="Calibri"/>
                        <a:cs typeface="Times New Roman"/>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ZA" sz="1800" b="0" i="0" u="none" strike="noStrike" kern="1200" cap="none" spc="0" normalizeH="0" baseline="0" noProof="0" dirty="0" smtClean="0">
                          <a:ln>
                            <a:noFill/>
                          </a:ln>
                          <a:solidFill>
                            <a:schemeClr val="tx1"/>
                          </a:solidFill>
                          <a:effectLst/>
                          <a:uLnTx/>
                          <a:uFillTx/>
                          <a:latin typeface="+mn-lt"/>
                          <a:ea typeface="Calibri"/>
                          <a:cs typeface="Times New Roman"/>
                        </a:rPr>
                        <a:t>The high or increased utilization of sick leave remains a primary concern</a:t>
                      </a:r>
                    </a:p>
                  </a:txBody>
                  <a:tcPr marL="91437" marR="91437" marT="45716" marB="45716"/>
                </a:tc>
                <a:tc>
                  <a:txBody>
                    <a:bodyPr/>
                    <a:lstStyle/>
                    <a:p>
                      <a:pPr marL="0" marR="0" lvl="0" indent="0" algn="just"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ZA" sz="1800" b="0" i="0" u="none" strike="noStrike" kern="1200" cap="none" spc="0" normalizeH="0" baseline="0" noProof="0" dirty="0" smtClean="0">
                          <a:ln>
                            <a:noFill/>
                          </a:ln>
                          <a:solidFill>
                            <a:prstClr val="black"/>
                          </a:solidFill>
                          <a:effectLst/>
                          <a:uLnTx/>
                          <a:uFillTx/>
                          <a:latin typeface="+mn-lt"/>
                          <a:ea typeface="Calibri"/>
                          <a:cs typeface="Times New Roman"/>
                        </a:rPr>
                        <a:t>Officials are still  utilising sick leave pre and post a public Holidays and pay day</a:t>
                      </a:r>
                    </a:p>
                    <a:p>
                      <a:pPr marL="0" marR="0" lvl="0" indent="0" algn="just"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0" lang="en-ZA" sz="1800" b="0" i="0" u="none" strike="noStrike" kern="1200" cap="none" spc="0" normalizeH="0" baseline="0" noProof="0" dirty="0" smtClean="0">
                        <a:ln>
                          <a:noFill/>
                        </a:ln>
                        <a:solidFill>
                          <a:prstClr val="black"/>
                        </a:solidFill>
                        <a:effectLst/>
                        <a:uLnTx/>
                        <a:uFillTx/>
                        <a:latin typeface="+mn-lt"/>
                        <a:cs typeface="Times New Roman"/>
                      </a:endParaRPr>
                    </a:p>
                    <a:p>
                      <a:pPr marL="0" marR="0" lvl="0" indent="0" algn="just"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ZA" sz="1800" b="0" i="0" u="none" strike="noStrike" kern="1200" cap="none" spc="0" normalizeH="0" baseline="0" noProof="0" dirty="0" smtClean="0">
                          <a:ln>
                            <a:noFill/>
                          </a:ln>
                          <a:solidFill>
                            <a:prstClr val="black"/>
                          </a:solidFill>
                          <a:effectLst/>
                          <a:uLnTx/>
                          <a:uFillTx/>
                          <a:latin typeface="+mn-lt"/>
                          <a:cs typeface="Times New Roman"/>
                        </a:rPr>
                        <a:t>Inefficient management of sick leave </a:t>
                      </a:r>
                      <a:r>
                        <a:rPr lang="en-US" sz="1800" spc="0" baseline="0" dirty="0" smtClean="0">
                          <a:solidFill>
                            <a:schemeClr val="tx1"/>
                          </a:solidFill>
                          <a:latin typeface="+mn-lt"/>
                        </a:rPr>
                        <a:t>by officials and line managers</a:t>
                      </a:r>
                    </a:p>
                  </a:txBody>
                  <a:tcPr marL="91437" marR="91437" marT="45716" marB="45716"/>
                </a:tc>
                <a:tc>
                  <a:txBody>
                    <a:bodyPr/>
                    <a:lstStyle/>
                    <a:p>
                      <a:pPr marL="0" marR="0" indent="0" algn="just"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800" spc="0" baseline="0" dirty="0" smtClean="0">
                          <a:solidFill>
                            <a:schemeClr val="tx1"/>
                          </a:solidFill>
                          <a:latin typeface="+mn-lt"/>
                        </a:rPr>
                        <a:t>Intensify training and workshops</a:t>
                      </a:r>
                    </a:p>
                    <a:p>
                      <a:pPr marL="0" marR="0" indent="0" algn="just"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800" spc="0" baseline="0" dirty="0" smtClean="0">
                          <a:solidFill>
                            <a:schemeClr val="tx1"/>
                          </a:solidFill>
                          <a:latin typeface="+mn-lt"/>
                        </a:rPr>
                        <a:t>Regular monitoring and evaluation</a:t>
                      </a:r>
                    </a:p>
                    <a:p>
                      <a:pPr marL="0" marR="0" indent="0" algn="just"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800" spc="0" baseline="0" dirty="0" smtClean="0">
                          <a:solidFill>
                            <a:schemeClr val="tx1"/>
                          </a:solidFill>
                          <a:latin typeface="+mn-lt"/>
                        </a:rPr>
                        <a:t>Quarterly leave audit</a:t>
                      </a:r>
                    </a:p>
                    <a:p>
                      <a:pPr marL="0" marR="0" indent="0" algn="just"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endParaRPr lang="en-ZA" sz="1800" spc="0" dirty="0" smtClean="0">
                        <a:solidFill>
                          <a:schemeClr val="tx1"/>
                        </a:solidFill>
                        <a:latin typeface="+mn-lt"/>
                      </a:endParaRPr>
                    </a:p>
                  </a:txBody>
                  <a:tcPr marL="91437" marR="91437" marT="45716" marB="45716"/>
                </a:tc>
                <a:extLst>
                  <a:ext uri="{0D108BD9-81ED-4DB2-BD59-A6C34878D82A}">
                    <a16:rowId xmlns:a16="http://schemas.microsoft.com/office/drawing/2014/main" xmlns="" val="10001"/>
                  </a:ext>
                </a:extLst>
              </a:tr>
              <a:tr h="193030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effectLst/>
                          <a:latin typeface="+mn-lt"/>
                          <a:ea typeface="+mn-ea"/>
                          <a:cs typeface="+mn-cs"/>
                        </a:rPr>
                        <a:t>3035 days incapacity leave were taken adjacent to weekends</a:t>
                      </a:r>
                    </a:p>
                  </a:txBody>
                  <a:tcPr/>
                </a:tc>
                <a:tc>
                  <a:txBody>
                    <a:bodyPr/>
                    <a:lstStyle/>
                    <a:p>
                      <a:pPr algn="just"/>
                      <a:r>
                        <a:rPr lang="en-ZA" dirty="0" smtClean="0"/>
                        <a:t>There appears to be weaknesses by first level management in the management of short and long term incapacity leave</a:t>
                      </a:r>
                      <a:endParaRPr lang="en-ZA" dirty="0"/>
                    </a:p>
                  </a:txBody>
                  <a:tcPr/>
                </a:tc>
                <a:tc>
                  <a:txBody>
                    <a:bodyPr/>
                    <a:lstStyle/>
                    <a:p>
                      <a:pPr marL="0" marR="0" indent="0" algn="just"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800" spc="0" baseline="0" dirty="0" smtClean="0">
                          <a:solidFill>
                            <a:schemeClr val="tx1"/>
                          </a:solidFill>
                          <a:latin typeface="+mn-lt"/>
                        </a:rPr>
                        <a:t>Intensify training and workshops</a:t>
                      </a:r>
                    </a:p>
                    <a:p>
                      <a:pPr marL="0" marR="0" indent="0" algn="just"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800" spc="0" baseline="0" dirty="0" smtClean="0">
                          <a:solidFill>
                            <a:schemeClr val="tx1"/>
                          </a:solidFill>
                          <a:latin typeface="+mn-lt"/>
                        </a:rPr>
                        <a:t>Regular monitoring and evaluation</a:t>
                      </a:r>
                    </a:p>
                    <a:p>
                      <a:pPr marL="0" marR="0" indent="0" algn="just"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800" spc="0" baseline="0" dirty="0" smtClean="0">
                          <a:solidFill>
                            <a:schemeClr val="tx1"/>
                          </a:solidFill>
                          <a:latin typeface="+mn-lt"/>
                        </a:rPr>
                        <a:t>Quarterly leave audit</a:t>
                      </a:r>
                    </a:p>
                  </a:txBody>
                  <a:tcPr/>
                </a:tc>
                <a:extLst>
                  <a:ext uri="{0D108BD9-81ED-4DB2-BD59-A6C34878D82A}">
                    <a16:rowId xmlns:a16="http://schemas.microsoft.com/office/drawing/2014/main" xmlns="" val="10002"/>
                  </a:ext>
                </a:extLst>
              </a:tr>
            </a:tbl>
          </a:graphicData>
        </a:graphic>
      </p:graphicFrame>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xmlns="" val="755857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5400" dirty="0" smtClean="0"/>
          </a:p>
          <a:p>
            <a:pPr marL="0" indent="0" algn="ctr">
              <a:buNone/>
            </a:pPr>
            <a:r>
              <a:rPr lang="en-US" sz="5400" dirty="0"/>
              <a:t>4</a:t>
            </a:r>
            <a:r>
              <a:rPr lang="en-US" sz="5400" dirty="0" smtClean="0"/>
              <a:t>. STATUS OF SHIFT SYSTEM</a:t>
            </a:r>
            <a:endParaRPr lang="en-US" sz="5400" dirty="0"/>
          </a:p>
        </p:txBody>
      </p:sp>
      <p:pic>
        <p:nvPicPr>
          <p:cNvPr id="4" name="Picture 3"/>
          <p:cNvPicPr>
            <a:picLocks noChangeAspect="1"/>
          </p:cNvPicPr>
          <p:nvPr/>
        </p:nvPicPr>
        <p:blipFill>
          <a:blip r:embed="rId2"/>
          <a:stretch>
            <a:fillRect/>
          </a:stretch>
        </p:blipFill>
        <p:spPr>
          <a:xfrm>
            <a:off x="0" y="0"/>
            <a:ext cx="927100" cy="1155700"/>
          </a:xfrm>
          <a:prstGeom prst="rect">
            <a:avLst/>
          </a:prstGeom>
        </p:spPr>
      </p:pic>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xmlns="" val="4210444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050" y="1179513"/>
            <a:ext cx="8229600" cy="4525962"/>
          </a:xfrm>
        </p:spPr>
        <p:txBody>
          <a:bodyPr>
            <a:normAutofit/>
          </a:bodyPr>
          <a:lstStyle/>
          <a:p>
            <a:pPr marL="0" indent="0">
              <a:buFont typeface="Arial" charset="0"/>
              <a:buNone/>
              <a:defRPr/>
            </a:pPr>
            <a:endParaRPr lang="en-ZA" b="1" dirty="0" smtClean="0"/>
          </a:p>
          <a:p>
            <a:pPr>
              <a:buFont typeface="Wingdings" panose="05000000000000000000" pitchFamily="2" charset="2"/>
              <a:buChar char="Ø"/>
              <a:defRPr/>
            </a:pPr>
            <a:endParaRPr lang="en-ZA" b="1" dirty="0" smtClean="0"/>
          </a:p>
          <a:p>
            <a:pPr marL="0" indent="0">
              <a:buFont typeface="Arial" charset="0"/>
              <a:buNone/>
              <a:defRPr/>
            </a:pPr>
            <a:endParaRPr lang="en-ZA" b="1" dirty="0"/>
          </a:p>
          <a:p>
            <a:pPr marL="0" indent="0">
              <a:buFont typeface="Arial" charset="0"/>
              <a:buNone/>
              <a:defRPr/>
            </a:pPr>
            <a:endParaRPr lang="en-ZA" b="1" dirty="0"/>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1797CA1C-D0E0-466F-A77B-F0018C3AF46C}" type="slidenum">
              <a:rPr lang="en-US" altLang="en-US" sz="1200" smtClean="0">
                <a:solidFill>
                  <a:srgbClr val="000000"/>
                </a:solidFill>
                <a:latin typeface="Arial" pitchFamily="34" charset="0"/>
                <a:ea typeface="ヒラギノ角ゴ Pro W3"/>
                <a:cs typeface="ヒラギノ角ゴ Pro W3"/>
              </a:rPr>
              <a:pPr>
                <a:spcBef>
                  <a:spcPct val="0"/>
                </a:spcBef>
                <a:buFontTx/>
                <a:buNone/>
              </a:pPr>
              <a:t>22</a:t>
            </a:fld>
            <a:endParaRPr lang="en-US" altLang="en-US" sz="1200" dirty="0">
              <a:solidFill>
                <a:srgbClr val="000000"/>
              </a:solidFill>
              <a:latin typeface="Arial" pitchFamily="34" charset="0"/>
              <a:ea typeface="ヒラギノ角ゴ Pro W3"/>
              <a:cs typeface="ヒラギノ角ゴ Pro W3"/>
            </a:endParaRPr>
          </a:p>
        </p:txBody>
      </p:sp>
      <p:pic>
        <p:nvPicPr>
          <p:cNvPr id="32773"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27100"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927100" y="841375"/>
            <a:ext cx="7378700" cy="3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xmlns="" val="1759923564"/>
              </p:ext>
            </p:extLst>
          </p:nvPr>
        </p:nvGraphicFramePr>
        <p:xfrm>
          <a:off x="684212" y="1063256"/>
          <a:ext cx="7896262" cy="4972686"/>
        </p:xfrm>
        <a:graphic>
          <a:graphicData uri="http://schemas.openxmlformats.org/drawingml/2006/table">
            <a:tbl>
              <a:tblPr firstRow="1" bandRow="1">
                <a:tableStyleId>{F5AB1C69-6EDB-4FF4-983F-18BD219EF322}</a:tableStyleId>
              </a:tblPr>
              <a:tblGrid>
                <a:gridCol w="2686309">
                  <a:extLst>
                    <a:ext uri="{9D8B030D-6E8A-4147-A177-3AD203B41FA5}">
                      <a16:colId xmlns:a16="http://schemas.microsoft.com/office/drawing/2014/main" xmlns="" val="20000"/>
                    </a:ext>
                  </a:extLst>
                </a:gridCol>
                <a:gridCol w="2711302">
                  <a:extLst>
                    <a:ext uri="{9D8B030D-6E8A-4147-A177-3AD203B41FA5}">
                      <a16:colId xmlns:a16="http://schemas.microsoft.com/office/drawing/2014/main" xmlns="" val="20001"/>
                    </a:ext>
                  </a:extLst>
                </a:gridCol>
                <a:gridCol w="2498651">
                  <a:extLst>
                    <a:ext uri="{9D8B030D-6E8A-4147-A177-3AD203B41FA5}">
                      <a16:colId xmlns:a16="http://schemas.microsoft.com/office/drawing/2014/main" xmlns="" val="20002"/>
                    </a:ext>
                  </a:extLst>
                </a:gridCol>
              </a:tblGrid>
              <a:tr h="492126">
                <a:tc>
                  <a:txBody>
                    <a:bodyPr/>
                    <a:lstStyle/>
                    <a:p>
                      <a:r>
                        <a:rPr lang="en-ZA" sz="1800" dirty="0" smtClean="0">
                          <a:latin typeface="+mn-lt"/>
                        </a:rPr>
                        <a:t>STATUS</a:t>
                      </a:r>
                      <a:endParaRPr lang="en-ZA" sz="1800" dirty="0">
                        <a:latin typeface="+mn-lt"/>
                      </a:endParaRPr>
                    </a:p>
                  </a:txBody>
                  <a:tcPr marL="91437" marR="91437" marT="45716" marB="45716"/>
                </a:tc>
                <a:tc>
                  <a:txBody>
                    <a:bodyPr/>
                    <a:lstStyle/>
                    <a:p>
                      <a:r>
                        <a:rPr lang="en-ZA" sz="1800" dirty="0" smtClean="0">
                          <a:latin typeface="+mn-lt"/>
                        </a:rPr>
                        <a:t>CHALLENGES</a:t>
                      </a:r>
                      <a:endParaRPr lang="en-ZA" sz="1800" dirty="0">
                        <a:latin typeface="+mn-lt"/>
                      </a:endParaRPr>
                    </a:p>
                  </a:txBody>
                  <a:tcPr marL="91437" marR="91437" marT="45716" marB="45716"/>
                </a:tc>
                <a:tc>
                  <a:txBody>
                    <a:bodyPr/>
                    <a:lstStyle/>
                    <a:p>
                      <a:r>
                        <a:rPr lang="en-ZA" sz="1800" dirty="0" smtClean="0">
                          <a:latin typeface="+mn-lt"/>
                        </a:rPr>
                        <a:t>PROPOSED SOLUTION</a:t>
                      </a:r>
                      <a:endParaRPr lang="en-ZA" sz="1800" dirty="0">
                        <a:latin typeface="+mn-lt"/>
                      </a:endParaRPr>
                    </a:p>
                  </a:txBody>
                  <a:tcPr marL="91437" marR="91437" marT="45716" marB="45716"/>
                </a:tc>
                <a:extLst>
                  <a:ext uri="{0D108BD9-81ED-4DB2-BD59-A6C34878D82A}">
                    <a16:rowId xmlns:a16="http://schemas.microsoft.com/office/drawing/2014/main" xmlns="" val="10000"/>
                  </a:ext>
                </a:extLst>
              </a:tr>
              <a:tr h="3814060">
                <a:tc>
                  <a:txBody>
                    <a:bodyPr/>
                    <a:lstStyle/>
                    <a:p>
                      <a:pPr algn="just"/>
                      <a:r>
                        <a:rPr lang="en-US" dirty="0" smtClean="0">
                          <a:solidFill>
                            <a:schemeClr val="tx1"/>
                          </a:solidFill>
                        </a:rPr>
                        <a:t>The Department has identified eight (8) hour shift  a day  to be performed</a:t>
                      </a:r>
                      <a:r>
                        <a:rPr lang="en-US" baseline="0" dirty="0" smtClean="0">
                          <a:solidFill>
                            <a:schemeClr val="tx1"/>
                          </a:solidFill>
                        </a:rPr>
                        <a:t>.</a:t>
                      </a:r>
                    </a:p>
                    <a:p>
                      <a:pPr algn="just"/>
                      <a:endParaRPr lang="en-US" baseline="0" dirty="0" smtClean="0">
                        <a:solidFill>
                          <a:srgbClr val="FF0000"/>
                        </a:solidFill>
                      </a:endParaRPr>
                    </a:p>
                    <a:p>
                      <a:pPr algn="just"/>
                      <a:r>
                        <a:rPr lang="en-US" baseline="0" dirty="0" smtClean="0">
                          <a:solidFill>
                            <a:schemeClr val="dk1"/>
                          </a:solidFill>
                        </a:rPr>
                        <a:t>Consultation with Organised Labour  are underway. The last meeting was held on 17</a:t>
                      </a:r>
                      <a:r>
                        <a:rPr lang="en-US" baseline="30000" dirty="0" smtClean="0">
                          <a:solidFill>
                            <a:schemeClr val="dk1"/>
                          </a:solidFill>
                        </a:rPr>
                        <a:t>th</a:t>
                      </a:r>
                      <a:r>
                        <a:rPr lang="en-US" baseline="0" dirty="0" smtClean="0">
                          <a:solidFill>
                            <a:schemeClr val="dk1"/>
                          </a:solidFill>
                        </a:rPr>
                        <a:t> May 2017 , both unions have requested some time to consult their principals  and will revert back to the negotiation table with their mandate /informed  inputs.</a:t>
                      </a:r>
                      <a:endParaRPr lang="en-US" baseline="0" dirty="0" smtClean="0">
                        <a:solidFill>
                          <a:srgbClr val="FF0000"/>
                        </a:solidFill>
                      </a:endParaRPr>
                    </a:p>
                  </a:txBody>
                  <a:tcPr/>
                </a:tc>
                <a:tc>
                  <a:txBody>
                    <a:bodyPr/>
                    <a:lstStyle/>
                    <a:p>
                      <a:pPr algn="just"/>
                      <a:r>
                        <a:rPr lang="en-US" dirty="0" smtClean="0"/>
                        <a:t>Unavailability of stakeholders to conclude a resolution on the shift system.</a:t>
                      </a:r>
                      <a:endParaRPr lang="en-US" dirty="0"/>
                    </a:p>
                  </a:txBody>
                  <a:tcPr/>
                </a:tc>
                <a:tc>
                  <a:txBody>
                    <a:bodyPr/>
                    <a:lstStyle/>
                    <a:p>
                      <a:pPr algn="just"/>
                      <a:r>
                        <a:rPr lang="en-US" dirty="0" smtClean="0"/>
                        <a:t>Meeting to be arranged</a:t>
                      </a:r>
                      <a:r>
                        <a:rPr lang="en-US" baseline="0" dirty="0" smtClean="0"/>
                        <a:t> timeously with confirmed dates. </a:t>
                      </a:r>
                      <a:endParaRPr lang="en-US" dirty="0"/>
                    </a:p>
                  </a:txBody>
                  <a:tcPr/>
                </a:tc>
                <a:extLst>
                  <a:ext uri="{0D108BD9-81ED-4DB2-BD59-A6C34878D82A}">
                    <a16:rowId xmlns:a16="http://schemas.microsoft.com/office/drawing/2014/main" xmlns="" val="10001"/>
                  </a:ext>
                </a:extLst>
              </a:tr>
            </a:tbl>
          </a:graphicData>
        </a:graphic>
      </p:graphicFrame>
      <p:sp>
        <p:nvSpPr>
          <p:cNvPr id="10" name="Title 1"/>
          <p:cNvSpPr>
            <a:spLocks noGrp="1"/>
          </p:cNvSpPr>
          <p:nvPr>
            <p:ph type="title"/>
          </p:nvPr>
        </p:nvSpPr>
        <p:spPr>
          <a:xfrm>
            <a:off x="927100" y="39687"/>
            <a:ext cx="7759700" cy="839788"/>
          </a:xfrm>
        </p:spPr>
        <p:txBody>
          <a:bodyPr>
            <a:normAutofit/>
          </a:bodyPr>
          <a:lstStyle/>
          <a:p>
            <a:r>
              <a:rPr lang="en-ZA" b="1" dirty="0" smtClean="0">
                <a:solidFill>
                  <a:srgbClr val="003D00"/>
                </a:solidFill>
              </a:rPr>
              <a:t>STATUS OF SHIFT SYSTEM</a:t>
            </a:r>
            <a:endParaRPr lang="en-US" dirty="0"/>
          </a:p>
        </p:txBody>
      </p:sp>
    </p:spTree>
    <p:extLst>
      <p:ext uri="{BB962C8B-B14F-4D97-AF65-F5344CB8AC3E}">
        <p14:creationId xmlns:p14="http://schemas.microsoft.com/office/powerpoint/2010/main" xmlns="" val="1352770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a:buNone/>
            </a:pPr>
            <a:endParaRPr lang="en-US" sz="5400" dirty="0" smtClean="0">
              <a:solidFill>
                <a:prstClr val="black"/>
              </a:solidFill>
            </a:endParaRPr>
          </a:p>
          <a:p>
            <a:pPr marL="0" lvl="0" indent="0" algn="ctr">
              <a:buNone/>
            </a:pPr>
            <a:endParaRPr lang="en-US" sz="5400" dirty="0">
              <a:solidFill>
                <a:prstClr val="black"/>
              </a:solidFill>
            </a:endParaRPr>
          </a:p>
        </p:txBody>
      </p:sp>
      <p:sp>
        <p:nvSpPr>
          <p:cNvPr id="4" name="Rectangle 3"/>
          <p:cNvSpPr/>
          <p:nvPr/>
        </p:nvSpPr>
        <p:spPr>
          <a:xfrm>
            <a:off x="1717964" y="2505670"/>
            <a:ext cx="5943600" cy="923330"/>
          </a:xfrm>
          <a:prstGeom prst="rect">
            <a:avLst/>
          </a:prstGeom>
        </p:spPr>
        <p:txBody>
          <a:bodyPr wrap="square">
            <a:spAutoFit/>
          </a:bodyPr>
          <a:lstStyle/>
          <a:p>
            <a:pPr lvl="0" algn="ctr">
              <a:spcBef>
                <a:spcPct val="20000"/>
              </a:spcBef>
            </a:pPr>
            <a:r>
              <a:rPr lang="en-US" sz="5400" dirty="0">
                <a:solidFill>
                  <a:prstClr val="black"/>
                </a:solidFill>
              </a:rPr>
              <a:t>5</a:t>
            </a:r>
            <a:r>
              <a:rPr lang="en-US" sz="5400" dirty="0" smtClean="0">
                <a:solidFill>
                  <a:prstClr val="black"/>
                </a:solidFill>
              </a:rPr>
              <a:t>. FUTURE PLANS</a:t>
            </a:r>
            <a:endParaRPr lang="en-US" sz="5400" dirty="0">
              <a:solidFill>
                <a:prstClr val="black"/>
              </a:solidFill>
            </a:endParaRPr>
          </a:p>
        </p:txBody>
      </p:sp>
      <p:pic>
        <p:nvPicPr>
          <p:cNvPr id="5" name="Picture 4"/>
          <p:cNvPicPr>
            <a:picLocks noChangeAspect="1"/>
          </p:cNvPicPr>
          <p:nvPr/>
        </p:nvPicPr>
        <p:blipFill>
          <a:blip r:embed="rId2"/>
          <a:stretch>
            <a:fillRect/>
          </a:stretch>
        </p:blipFill>
        <p:spPr>
          <a:xfrm>
            <a:off x="0" y="0"/>
            <a:ext cx="927100" cy="1155700"/>
          </a:xfrm>
          <a:prstGeom prst="rect">
            <a:avLst/>
          </a:prstGeom>
        </p:spPr>
      </p:pic>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xmlns="" val="3261899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smtClean="0">
                <a:solidFill>
                  <a:srgbClr val="003D00"/>
                </a:solidFill>
              </a:rPr>
              <a:t>FUTURE PLANS</a:t>
            </a:r>
            <a:endParaRPr lang="en-US" dirty="0"/>
          </a:p>
        </p:txBody>
      </p:sp>
      <p:sp>
        <p:nvSpPr>
          <p:cNvPr id="3" name="Content Placeholder 2"/>
          <p:cNvSpPr>
            <a:spLocks noGrp="1"/>
          </p:cNvSpPr>
          <p:nvPr>
            <p:ph idx="1"/>
          </p:nvPr>
        </p:nvSpPr>
        <p:spPr>
          <a:xfrm>
            <a:off x="457200" y="1417638"/>
            <a:ext cx="8229600" cy="4708525"/>
          </a:xfrm>
        </p:spPr>
        <p:txBody>
          <a:bodyPr>
            <a:normAutofit fontScale="70000" lnSpcReduction="20000"/>
          </a:bodyPr>
          <a:lstStyle/>
          <a:p>
            <a:pPr algn="just"/>
            <a:r>
              <a:rPr lang="en-US" dirty="0" smtClean="0"/>
              <a:t>The Department is in the process of activating Learnership Recruitment Programme of over 2064 candidates which will be trained and absorbed in vacant posts on entry level.</a:t>
            </a:r>
          </a:p>
          <a:p>
            <a:pPr marL="0" indent="0" algn="just">
              <a:buNone/>
            </a:pPr>
            <a:endParaRPr lang="en-US" dirty="0" smtClean="0"/>
          </a:p>
          <a:p>
            <a:pPr algn="just"/>
            <a:r>
              <a:rPr lang="en-US" dirty="0" smtClean="0"/>
              <a:t>The Department has completed consultation on revised Organizational Structure which currently is awaiting the Development of Business Process Re-</a:t>
            </a:r>
            <a:r>
              <a:rPr lang="en-US" dirty="0"/>
              <a:t>e</a:t>
            </a:r>
            <a:r>
              <a:rPr lang="en-US" dirty="0" smtClean="0"/>
              <a:t>ngineering.  </a:t>
            </a:r>
          </a:p>
          <a:p>
            <a:pPr marL="0" indent="0" algn="just">
              <a:buNone/>
            </a:pPr>
            <a:endParaRPr lang="en-US" dirty="0" smtClean="0"/>
          </a:p>
          <a:p>
            <a:pPr algn="just"/>
            <a:r>
              <a:rPr lang="en-US" dirty="0" smtClean="0"/>
              <a:t>The Department is in the process of developing a Cabinet memo to request additional funding with the view to increase the funded post establishment to enhance service delivery.</a:t>
            </a:r>
          </a:p>
          <a:p>
            <a:pPr marL="0" indent="0" algn="just">
              <a:buNone/>
            </a:pPr>
            <a:endParaRPr lang="en-US" dirty="0" smtClean="0"/>
          </a:p>
          <a:p>
            <a:pPr algn="just"/>
            <a:r>
              <a:rPr lang="en-US" dirty="0" smtClean="0"/>
              <a:t>The Department is also in the process to procure additional uniform for the members. </a:t>
            </a:r>
            <a:endParaRPr lang="en-US" dirty="0"/>
          </a:p>
        </p:txBody>
      </p:sp>
      <p:pic>
        <p:nvPicPr>
          <p:cNvPr id="4" name="Picture 3"/>
          <p:cNvPicPr>
            <a:picLocks noChangeAspect="1"/>
          </p:cNvPicPr>
          <p:nvPr/>
        </p:nvPicPr>
        <p:blipFill>
          <a:blip r:embed="rId2"/>
          <a:stretch>
            <a:fillRect/>
          </a:stretch>
        </p:blipFill>
        <p:spPr>
          <a:xfrm>
            <a:off x="0" y="0"/>
            <a:ext cx="927100" cy="1155700"/>
          </a:xfrm>
          <a:prstGeom prst="rect">
            <a:avLst/>
          </a:prstGeom>
        </p:spPr>
      </p:pic>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xmlns="" val="3583856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71" y="408500"/>
            <a:ext cx="8229600" cy="605472"/>
          </a:xfrm>
        </p:spPr>
        <p:txBody>
          <a:bodyPr>
            <a:noAutofit/>
          </a:bodyPr>
          <a:lstStyle/>
          <a:p>
            <a:pPr algn="l"/>
            <a:r>
              <a:rPr lang="en-ZA" b="1" dirty="0" smtClean="0">
                <a:solidFill>
                  <a:srgbClr val="003D00"/>
                </a:solidFill>
              </a:rPr>
              <a:t/>
            </a:r>
            <a:br>
              <a:rPr lang="en-ZA" b="1" dirty="0" smtClean="0">
                <a:solidFill>
                  <a:srgbClr val="003D00"/>
                </a:solidFill>
              </a:rPr>
            </a:br>
            <a:endParaRPr lang="en-ZA" b="1" dirty="0">
              <a:solidFill>
                <a:srgbClr val="003D00"/>
              </a:solidFill>
            </a:endParaRPr>
          </a:p>
        </p:txBody>
      </p:sp>
      <p:sp>
        <p:nvSpPr>
          <p:cNvPr id="3" name="Content Placeholder 2"/>
          <p:cNvSpPr>
            <a:spLocks noGrp="1"/>
          </p:cNvSpPr>
          <p:nvPr>
            <p:ph idx="1"/>
          </p:nvPr>
        </p:nvSpPr>
        <p:spPr>
          <a:xfrm>
            <a:off x="146304" y="1179657"/>
            <a:ext cx="8229600" cy="4525963"/>
          </a:xfrm>
        </p:spPr>
        <p:txBody>
          <a:bodyPr>
            <a:normAutofit/>
          </a:bodyPr>
          <a:lstStyle/>
          <a:p>
            <a:pPr marL="0" indent="0">
              <a:buNone/>
            </a:pPr>
            <a:endParaRPr lang="en-ZA" b="1" dirty="0" smtClean="0"/>
          </a:p>
          <a:p>
            <a:pPr>
              <a:buFont typeface="Wingdings" panose="05000000000000000000" pitchFamily="2" charset="2"/>
              <a:buChar char="Ø"/>
            </a:pPr>
            <a:endParaRPr lang="en-ZA" b="1" dirty="0" smtClean="0"/>
          </a:p>
          <a:p>
            <a:pPr marL="0" indent="0">
              <a:buNone/>
            </a:pPr>
            <a:endParaRPr lang="en-ZA" b="1" dirty="0"/>
          </a:p>
          <a:p>
            <a:pPr marL="0" indent="0">
              <a:buNone/>
            </a:pPr>
            <a:endParaRPr lang="en-ZA" b="1" dirty="0"/>
          </a:p>
        </p:txBody>
      </p:sp>
      <p:sp>
        <p:nvSpPr>
          <p:cNvPr id="6148" name="Slide Number Placeholder 3"/>
          <p:cNvSpPr>
            <a:spLocks noGrp="1"/>
          </p:cNvSpPr>
          <p:nvPr>
            <p:ph type="sldNum" sz="quarter" idx="12"/>
          </p:nvPr>
        </p:nvSpPr>
        <p:spPr>
          <a:noFill/>
        </p:spPr>
        <p:txBody>
          <a:bodyPr/>
          <a:lstStyle/>
          <a:p>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927100" y="842010"/>
            <a:ext cx="7378700" cy="38100"/>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sp>
        <p:nvSpPr>
          <p:cNvPr id="5" name="TextBox 4"/>
          <p:cNvSpPr txBox="1"/>
          <p:nvPr/>
        </p:nvSpPr>
        <p:spPr>
          <a:xfrm>
            <a:off x="927100" y="1584552"/>
            <a:ext cx="7448804" cy="1600438"/>
          </a:xfrm>
          <a:prstGeom prst="rect">
            <a:avLst/>
          </a:prstGeom>
          <a:noFill/>
        </p:spPr>
        <p:txBody>
          <a:bodyPr wrap="square" rtlCol="0">
            <a:spAutoFit/>
          </a:bodyPr>
          <a:lstStyle/>
          <a:p>
            <a:r>
              <a:rPr lang="en-ZA" sz="4400" dirty="0" smtClean="0">
                <a:solidFill>
                  <a:prstClr val="black"/>
                </a:solidFill>
              </a:rPr>
              <a:t>			</a:t>
            </a:r>
            <a:r>
              <a:rPr lang="en-ZA" sz="4400" b="1" dirty="0" smtClean="0">
                <a:solidFill>
                  <a:srgbClr val="005300"/>
                </a:solidFill>
              </a:rPr>
              <a:t>Thank You</a:t>
            </a:r>
            <a:endParaRPr lang="en-ZA" sz="4400" b="1" dirty="0">
              <a:solidFill>
                <a:srgbClr val="005300"/>
              </a:solidFill>
            </a:endParaRPr>
          </a:p>
          <a:p>
            <a:endParaRPr lang="en-ZA" dirty="0" smtClean="0">
              <a:solidFill>
                <a:prstClr val="black"/>
              </a:solidFill>
            </a:endParaRPr>
          </a:p>
          <a:p>
            <a:endParaRPr lang="en-ZA" dirty="0">
              <a:solidFill>
                <a:prstClr val="black"/>
              </a:solidFill>
            </a:endParaRPr>
          </a:p>
          <a:p>
            <a:endParaRPr lang="en-ZA" dirty="0">
              <a:solidFill>
                <a:prstClr val="black"/>
              </a:solidFill>
            </a:endParaRPr>
          </a:p>
        </p:txBody>
      </p:sp>
    </p:spTree>
    <p:extLst>
      <p:ext uri="{BB962C8B-B14F-4D97-AF65-F5344CB8AC3E}">
        <p14:creationId xmlns:p14="http://schemas.microsoft.com/office/powerpoint/2010/main" xmlns="" val="1825871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US" dirty="0" smtClean="0"/>
              <a:t>The Department signed GPSSBC Resolution 2 of 2009 on the 24 June 2009 to give effect to unique salary structure to Centre Based and Non Centre Based officials in the Department.</a:t>
            </a:r>
          </a:p>
          <a:p>
            <a:pPr marL="0" indent="0" algn="just">
              <a:buNone/>
            </a:pPr>
            <a:endParaRPr lang="en-US" dirty="0" smtClean="0"/>
          </a:p>
          <a:p>
            <a:pPr algn="just"/>
            <a:r>
              <a:rPr lang="en-US" dirty="0" smtClean="0"/>
              <a:t>The Resolution could not be implemented in totality due to disagreements on the interpretation of Clause 11.1 and 11.2 of the Resolution since 2009 until the signing of the settlement agreement on 21 November 2016 by the Department and Labour Organization. </a:t>
            </a:r>
            <a:endParaRPr lang="en-US" dirty="0"/>
          </a:p>
        </p:txBody>
      </p:sp>
      <p:sp>
        <p:nvSpPr>
          <p:cNvPr id="4" name="Title 1"/>
          <p:cNvSpPr>
            <a:spLocks noGrp="1"/>
          </p:cNvSpPr>
          <p:nvPr>
            <p:ph type="title"/>
          </p:nvPr>
        </p:nvSpPr>
        <p:spPr>
          <a:xfrm>
            <a:off x="457200" y="274638"/>
            <a:ext cx="8229600" cy="881062"/>
          </a:xfrm>
        </p:spPr>
        <p:txBody>
          <a:bodyPr>
            <a:noAutofit/>
          </a:bodyPr>
          <a:lstStyle/>
          <a:p>
            <a:pPr>
              <a:spcBef>
                <a:spcPts val="0"/>
              </a:spcBef>
            </a:pPr>
            <a:r>
              <a:rPr lang="en-ZA" sz="2400" b="1" dirty="0">
                <a:solidFill>
                  <a:srgbClr val="003D00"/>
                </a:solidFill>
              </a:rPr>
              <a:t>1</a:t>
            </a:r>
            <a:r>
              <a:rPr lang="en-ZA" sz="2400" b="1" dirty="0" smtClean="0">
                <a:solidFill>
                  <a:srgbClr val="003D00"/>
                </a:solidFill>
              </a:rPr>
              <a:t>. OCCUPATIONAL SPECIFIC DISPENSATION (OSD) FOR </a:t>
            </a:r>
            <a:r>
              <a:rPr lang="en-US" sz="2400" b="1" dirty="0">
                <a:solidFill>
                  <a:srgbClr val="004C00"/>
                </a:solidFill>
              </a:rPr>
              <a:t>CORRECTIONAL OFFICIALS</a:t>
            </a:r>
            <a:br>
              <a:rPr lang="en-US" sz="2400" b="1" dirty="0">
                <a:solidFill>
                  <a:srgbClr val="004C00"/>
                </a:solidFill>
              </a:rPr>
            </a:br>
            <a:endParaRPr lang="en-ZA" sz="2400" b="1" dirty="0">
              <a:solidFill>
                <a:srgbClr val="004C00"/>
              </a:solidFill>
            </a:endParaRPr>
          </a:p>
        </p:txBody>
      </p:sp>
      <p:pic>
        <p:nvPicPr>
          <p:cNvPr id="5" name="Picture 4"/>
          <p:cNvPicPr>
            <a:picLocks noChangeAspect="1"/>
          </p:cNvPicPr>
          <p:nvPr/>
        </p:nvPicPr>
        <p:blipFill>
          <a:blip r:embed="rId2"/>
          <a:stretch>
            <a:fillRect/>
          </a:stretch>
        </p:blipFill>
        <p:spPr>
          <a:xfrm>
            <a:off x="0" y="0"/>
            <a:ext cx="927100" cy="1155700"/>
          </a:xfrm>
          <a:prstGeom prst="rect">
            <a:avLst/>
          </a:prstGeom>
        </p:spPr>
      </p:pic>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xmlns="" val="1202928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28" y="-274566"/>
            <a:ext cx="8229600" cy="1023042"/>
          </a:xfrm>
        </p:spPr>
        <p:txBody>
          <a:bodyPr>
            <a:noAutofit/>
          </a:bodyPr>
          <a:lstStyle/>
          <a:p>
            <a:pPr algn="l"/>
            <a:r>
              <a:rPr lang="en-ZA" sz="2400" b="1" dirty="0" smtClean="0">
                <a:solidFill>
                  <a:srgbClr val="004C00"/>
                </a:solidFill>
              </a:rPr>
              <a:t> </a:t>
            </a:r>
            <a:endParaRPr lang="en-ZA" sz="2400" b="1" dirty="0">
              <a:solidFill>
                <a:srgbClr val="004C00"/>
              </a:solidFill>
            </a:endParaRPr>
          </a:p>
        </p:txBody>
      </p:sp>
      <p:sp>
        <p:nvSpPr>
          <p:cNvPr id="3" name="Content Placeholder 2"/>
          <p:cNvSpPr>
            <a:spLocks noGrp="1"/>
          </p:cNvSpPr>
          <p:nvPr>
            <p:ph idx="1"/>
          </p:nvPr>
        </p:nvSpPr>
        <p:spPr>
          <a:xfrm>
            <a:off x="678828" y="1129545"/>
            <a:ext cx="8229600" cy="4525963"/>
          </a:xfrm>
        </p:spPr>
        <p:txBody>
          <a:bodyPr>
            <a:normAutofit/>
          </a:bodyPr>
          <a:lstStyle/>
          <a:p>
            <a:pPr marL="0" indent="0">
              <a:buNone/>
            </a:pPr>
            <a:endParaRPr lang="en-ZA" b="1" dirty="0" smtClean="0"/>
          </a:p>
          <a:p>
            <a:pPr>
              <a:buFont typeface="Wingdings" panose="05000000000000000000" pitchFamily="2" charset="2"/>
              <a:buChar char="Ø"/>
            </a:pPr>
            <a:endParaRPr lang="en-ZA" b="1" dirty="0" smtClean="0"/>
          </a:p>
          <a:p>
            <a:pPr marL="0" indent="0">
              <a:buNone/>
            </a:pPr>
            <a:endParaRPr lang="en-ZA" b="1" dirty="0"/>
          </a:p>
          <a:p>
            <a:pPr marL="0" indent="0">
              <a:buNone/>
            </a:pPr>
            <a:endParaRPr lang="en-ZA" b="1" dirty="0"/>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999528" y="658368"/>
            <a:ext cx="7378700" cy="5212079"/>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1319548962"/>
              </p:ext>
            </p:extLst>
          </p:nvPr>
        </p:nvGraphicFramePr>
        <p:xfrm>
          <a:off x="193965" y="899668"/>
          <a:ext cx="8842734" cy="5539862"/>
        </p:xfrm>
        <a:graphic>
          <a:graphicData uri="http://schemas.openxmlformats.org/drawingml/2006/table">
            <a:tbl>
              <a:tblPr firstRow="1" bandRow="1">
                <a:tableStyleId>{5C22544A-7EE6-4342-B048-85BDC9FD1C3A}</a:tableStyleId>
              </a:tblPr>
              <a:tblGrid>
                <a:gridCol w="3229719">
                  <a:extLst>
                    <a:ext uri="{9D8B030D-6E8A-4147-A177-3AD203B41FA5}">
                      <a16:colId xmlns:a16="http://schemas.microsoft.com/office/drawing/2014/main" xmlns="" val="20000"/>
                    </a:ext>
                  </a:extLst>
                </a:gridCol>
                <a:gridCol w="3072809">
                  <a:extLst>
                    <a:ext uri="{9D8B030D-6E8A-4147-A177-3AD203B41FA5}">
                      <a16:colId xmlns:a16="http://schemas.microsoft.com/office/drawing/2014/main" xmlns="" val="20001"/>
                    </a:ext>
                  </a:extLst>
                </a:gridCol>
                <a:gridCol w="2540206">
                  <a:extLst>
                    <a:ext uri="{9D8B030D-6E8A-4147-A177-3AD203B41FA5}">
                      <a16:colId xmlns:a16="http://schemas.microsoft.com/office/drawing/2014/main" xmlns="" val="20002"/>
                    </a:ext>
                  </a:extLst>
                </a:gridCol>
              </a:tblGrid>
              <a:tr h="440080">
                <a:tc>
                  <a:txBody>
                    <a:bodyPr/>
                    <a:lstStyle/>
                    <a:p>
                      <a:r>
                        <a:rPr lang="en-US" dirty="0" smtClean="0"/>
                        <a:t>Status</a:t>
                      </a:r>
                      <a:endParaRPr lang="en-US" dirty="0"/>
                    </a:p>
                  </a:txBody>
                  <a:tcPr>
                    <a:solidFill>
                      <a:srgbClr val="005300"/>
                    </a:solidFill>
                  </a:tcPr>
                </a:tc>
                <a:tc>
                  <a:txBody>
                    <a:bodyPr/>
                    <a:lstStyle/>
                    <a:p>
                      <a:r>
                        <a:rPr lang="en-US" dirty="0" smtClean="0"/>
                        <a:t>Challenges</a:t>
                      </a:r>
                      <a:endParaRPr lang="en-US" dirty="0"/>
                    </a:p>
                  </a:txBody>
                  <a:tcPr>
                    <a:solidFill>
                      <a:srgbClr val="005300"/>
                    </a:solidFill>
                  </a:tcPr>
                </a:tc>
                <a:tc>
                  <a:txBody>
                    <a:bodyPr/>
                    <a:lstStyle/>
                    <a:p>
                      <a:r>
                        <a:rPr lang="en-US" dirty="0" smtClean="0"/>
                        <a:t>Proposed Solution</a:t>
                      </a:r>
                      <a:endParaRPr lang="en-US" dirty="0"/>
                    </a:p>
                  </a:txBody>
                  <a:tcPr>
                    <a:solidFill>
                      <a:srgbClr val="005300"/>
                    </a:solidFill>
                  </a:tcPr>
                </a:tc>
                <a:extLst>
                  <a:ext uri="{0D108BD9-81ED-4DB2-BD59-A6C34878D82A}">
                    <a16:rowId xmlns:a16="http://schemas.microsoft.com/office/drawing/2014/main" xmlns="" val="10000"/>
                  </a:ext>
                </a:extLst>
              </a:tr>
              <a:tr h="3104661">
                <a:tc>
                  <a:txBody>
                    <a:bodyPr/>
                    <a:lstStyle/>
                    <a:p>
                      <a:pPr marL="285750" indent="-285750" algn="just">
                        <a:buFont typeface="Arial" panose="020B0604020202020204" pitchFamily="34" charset="0"/>
                        <a:buChar char="•"/>
                      </a:pPr>
                      <a:r>
                        <a:rPr lang="en-US" sz="1800" dirty="0" smtClean="0"/>
                        <a:t>8147 Qualifying</a:t>
                      </a:r>
                      <a:r>
                        <a:rPr lang="en-US" sz="1800" baseline="0" dirty="0" smtClean="0"/>
                        <a:t> Correctional Officials who were currently in employ by the Department were placed on the notches they would have been  on as at 01 October 2016.</a:t>
                      </a:r>
                    </a:p>
                    <a:p>
                      <a:pPr marL="0" indent="0" algn="just">
                        <a:buFont typeface="Arial" panose="020B0604020202020204" pitchFamily="34" charset="0"/>
                        <a:buNone/>
                      </a:pPr>
                      <a:endParaRPr lang="en-US" sz="1800" baseline="0" dirty="0" smtClean="0"/>
                    </a:p>
                    <a:p>
                      <a:pPr marL="285750" indent="-285750" algn="just">
                        <a:buFont typeface="Arial" panose="020B0604020202020204" pitchFamily="34" charset="0"/>
                        <a:buChar char="•"/>
                      </a:pPr>
                      <a:r>
                        <a:rPr lang="en-US" sz="1800" baseline="0" dirty="0" smtClean="0"/>
                        <a:t>Back payments were paid in February 2017.</a:t>
                      </a:r>
                      <a:endParaRPr lang="en-US" sz="1800" dirty="0"/>
                    </a:p>
                  </a:txBody>
                  <a:tcPr>
                    <a:solidFill>
                      <a:schemeClr val="accent3">
                        <a:lumMod val="20000"/>
                        <a:lumOff val="80000"/>
                      </a:schemeClr>
                    </a:solidFill>
                  </a:tcPr>
                </a:tc>
                <a:tc>
                  <a:txBody>
                    <a:bodyPr/>
                    <a:lstStyle/>
                    <a:p>
                      <a:pPr algn="just"/>
                      <a:r>
                        <a:rPr lang="en-US" sz="1800" dirty="0" smtClean="0"/>
                        <a:t>The salary records were not updated which caused</a:t>
                      </a:r>
                      <a:r>
                        <a:rPr lang="en-US" sz="1800" baseline="0" dirty="0" smtClean="0"/>
                        <a:t> the delay in finalizing the process. </a:t>
                      </a:r>
                      <a:endParaRPr lang="en-US" sz="1800" dirty="0"/>
                    </a:p>
                  </a:txBody>
                  <a:tcPr>
                    <a:solidFill>
                      <a:schemeClr val="accent3">
                        <a:lumMod val="20000"/>
                        <a:lumOff val="80000"/>
                      </a:schemeClr>
                    </a:solidFill>
                  </a:tcPr>
                </a:tc>
                <a:tc>
                  <a:txBody>
                    <a:bodyPr/>
                    <a:lstStyle/>
                    <a:p>
                      <a:pPr algn="just"/>
                      <a:r>
                        <a:rPr lang="en-US" sz="1800" dirty="0" smtClean="0"/>
                        <a:t>Salary records</a:t>
                      </a:r>
                      <a:r>
                        <a:rPr lang="en-US" sz="1800" baseline="0" dirty="0" smtClean="0"/>
                        <a:t> to be updated on any salary events. </a:t>
                      </a:r>
                      <a:endParaRPr lang="en-US" sz="1800" dirty="0"/>
                    </a:p>
                  </a:txBody>
                  <a:tcPr>
                    <a:solidFill>
                      <a:schemeClr val="accent3">
                        <a:lumMod val="20000"/>
                        <a:lumOff val="80000"/>
                      </a:schemeClr>
                    </a:solidFill>
                  </a:tcPr>
                </a:tc>
                <a:extLst>
                  <a:ext uri="{0D108BD9-81ED-4DB2-BD59-A6C34878D82A}">
                    <a16:rowId xmlns:a16="http://schemas.microsoft.com/office/drawing/2014/main" xmlns="" val="10001"/>
                  </a:ext>
                </a:extLst>
              </a:tr>
              <a:tr h="1995121">
                <a:tc>
                  <a:txBody>
                    <a:bodyPr/>
                    <a:lstStyle/>
                    <a:p>
                      <a:pPr marL="285750" indent="-285750" algn="just">
                        <a:buFont typeface="Arial" panose="020B0604020202020204" pitchFamily="34" charset="0"/>
                        <a:buChar char="•"/>
                      </a:pPr>
                      <a:r>
                        <a:rPr lang="en-US" sz="1800" dirty="0" smtClean="0"/>
                        <a:t>Payment of 17% of basic salary back pay for the period 01 April 2010- 30 September 2016 was paid to 12535 officials in March 2017.</a:t>
                      </a:r>
                      <a:endParaRPr lang="en-US" sz="1800" dirty="0"/>
                    </a:p>
                  </a:txBody>
                  <a:tcPr>
                    <a:solidFill>
                      <a:schemeClr val="accent3">
                        <a:lumMod val="20000"/>
                        <a:lumOff val="80000"/>
                      </a:schemeClr>
                    </a:solidFill>
                  </a:tcPr>
                </a:tc>
                <a:tc>
                  <a:txBody>
                    <a:bodyPr/>
                    <a:lstStyle/>
                    <a:p>
                      <a:r>
                        <a:rPr lang="en-US" sz="1800" dirty="0" smtClean="0"/>
                        <a:t>None</a:t>
                      </a:r>
                      <a:endParaRPr lang="en-US" sz="1800" dirty="0"/>
                    </a:p>
                  </a:txBody>
                  <a:tcPr>
                    <a:solidFill>
                      <a:schemeClr val="accent3">
                        <a:lumMod val="20000"/>
                        <a:lumOff val="80000"/>
                      </a:schemeClr>
                    </a:solidFill>
                  </a:tcPr>
                </a:tc>
                <a:tc>
                  <a:txBody>
                    <a:bodyPr/>
                    <a:lstStyle/>
                    <a:p>
                      <a:r>
                        <a:rPr lang="en-US" sz="1800" dirty="0" smtClean="0"/>
                        <a:t>None</a:t>
                      </a:r>
                      <a:endParaRPr lang="en-US" sz="1800" dirty="0"/>
                    </a:p>
                  </a:txBody>
                  <a:tcPr>
                    <a:solidFill>
                      <a:schemeClr val="accent3">
                        <a:lumMod val="20000"/>
                        <a:lumOff val="80000"/>
                      </a:schemeClr>
                    </a:solidFill>
                  </a:tcPr>
                </a:tc>
                <a:extLst>
                  <a:ext uri="{0D108BD9-81ED-4DB2-BD59-A6C34878D82A}">
                    <a16:rowId xmlns:a16="http://schemas.microsoft.com/office/drawing/2014/main" xmlns="" val="10002"/>
                  </a:ext>
                </a:extLst>
              </a:tr>
            </a:tbl>
          </a:graphicData>
        </a:graphic>
      </p:graphicFrame>
      <p:sp>
        <p:nvSpPr>
          <p:cNvPr id="9" name="Title 1"/>
          <p:cNvSpPr txBox="1">
            <a:spLocks/>
          </p:cNvSpPr>
          <p:nvPr/>
        </p:nvSpPr>
        <p:spPr>
          <a:xfrm>
            <a:off x="463550" y="11402"/>
            <a:ext cx="8229600" cy="8810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ZA" sz="2400" b="1" dirty="0" smtClean="0">
                <a:solidFill>
                  <a:srgbClr val="003D00"/>
                </a:solidFill>
              </a:rPr>
              <a:t>OCCUPATIONAL SPECIFIC DISPENSATION (OSD) FOR CORRECTIONAL OFFICIALS        Continues… </a:t>
            </a:r>
            <a:endParaRPr lang="en-ZA" sz="2400" b="1" dirty="0">
              <a:solidFill>
                <a:srgbClr val="003D00"/>
              </a:solidFill>
            </a:endParaRPr>
          </a:p>
        </p:txBody>
      </p:sp>
    </p:spTree>
    <p:extLst>
      <p:ext uri="{BB962C8B-B14F-4D97-AF65-F5344CB8AC3E}">
        <p14:creationId xmlns:p14="http://schemas.microsoft.com/office/powerpoint/2010/main" xmlns="" val="362516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28" y="-197654"/>
            <a:ext cx="8229600" cy="1023042"/>
          </a:xfrm>
        </p:spPr>
        <p:txBody>
          <a:bodyPr>
            <a:noAutofit/>
          </a:bodyPr>
          <a:lstStyle/>
          <a:p>
            <a:pPr>
              <a:spcBef>
                <a:spcPts val="0"/>
              </a:spcBef>
            </a:pPr>
            <a:r>
              <a:rPr lang="en-ZA" sz="2400" b="1" dirty="0" smtClean="0">
                <a:solidFill>
                  <a:srgbClr val="004C00"/>
                </a:solidFill>
              </a:rPr>
              <a:t> </a:t>
            </a:r>
            <a:r>
              <a:rPr lang="en-ZA" sz="2400" b="1" dirty="0">
                <a:solidFill>
                  <a:srgbClr val="003D00"/>
                </a:solidFill>
              </a:rPr>
              <a:t>OCCUPATIONAL SPECIFIC DISPENSATION (OSD) FOR CORRECTIONAL OFFICIALS        Continues… </a:t>
            </a:r>
          </a:p>
        </p:txBody>
      </p:sp>
      <p:sp>
        <p:nvSpPr>
          <p:cNvPr id="3" name="Content Placeholder 2"/>
          <p:cNvSpPr>
            <a:spLocks noGrp="1"/>
          </p:cNvSpPr>
          <p:nvPr>
            <p:ph idx="1"/>
          </p:nvPr>
        </p:nvSpPr>
        <p:spPr>
          <a:xfrm>
            <a:off x="678828" y="1129545"/>
            <a:ext cx="8229600" cy="4525963"/>
          </a:xfrm>
        </p:spPr>
        <p:txBody>
          <a:bodyPr>
            <a:normAutofit/>
          </a:bodyPr>
          <a:lstStyle/>
          <a:p>
            <a:pPr marL="0" indent="0">
              <a:buNone/>
            </a:pPr>
            <a:endParaRPr lang="en-ZA" b="1" dirty="0" smtClean="0"/>
          </a:p>
          <a:p>
            <a:pPr>
              <a:buFont typeface="Wingdings" panose="05000000000000000000" pitchFamily="2" charset="2"/>
              <a:buChar char="Ø"/>
            </a:pPr>
            <a:endParaRPr lang="en-ZA" b="1" dirty="0" smtClean="0"/>
          </a:p>
          <a:p>
            <a:pPr marL="0" indent="0">
              <a:buNone/>
            </a:pPr>
            <a:endParaRPr lang="en-ZA" b="1" dirty="0"/>
          </a:p>
          <a:p>
            <a:pPr marL="0" indent="0">
              <a:buNone/>
            </a:pPr>
            <a:endParaRPr lang="en-ZA" b="1" dirty="0"/>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4</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999528" y="658368"/>
            <a:ext cx="7378700" cy="5212079"/>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3700382354"/>
              </p:ext>
            </p:extLst>
          </p:nvPr>
        </p:nvGraphicFramePr>
        <p:xfrm>
          <a:off x="457200" y="748477"/>
          <a:ext cx="8366760" cy="5396291"/>
        </p:xfrm>
        <a:graphic>
          <a:graphicData uri="http://schemas.openxmlformats.org/drawingml/2006/table">
            <a:tbl>
              <a:tblPr firstRow="1" bandRow="1">
                <a:tableStyleId>{5C22544A-7EE6-4342-B048-85BDC9FD1C3A}</a:tableStyleId>
              </a:tblPr>
              <a:tblGrid>
                <a:gridCol w="2849526">
                  <a:extLst>
                    <a:ext uri="{9D8B030D-6E8A-4147-A177-3AD203B41FA5}">
                      <a16:colId xmlns:a16="http://schemas.microsoft.com/office/drawing/2014/main" xmlns="" val="20000"/>
                    </a:ext>
                  </a:extLst>
                </a:gridCol>
                <a:gridCol w="2987748">
                  <a:extLst>
                    <a:ext uri="{9D8B030D-6E8A-4147-A177-3AD203B41FA5}">
                      <a16:colId xmlns:a16="http://schemas.microsoft.com/office/drawing/2014/main" xmlns="" val="20001"/>
                    </a:ext>
                  </a:extLst>
                </a:gridCol>
                <a:gridCol w="2529486">
                  <a:extLst>
                    <a:ext uri="{9D8B030D-6E8A-4147-A177-3AD203B41FA5}">
                      <a16:colId xmlns:a16="http://schemas.microsoft.com/office/drawing/2014/main" xmlns="" val="20002"/>
                    </a:ext>
                  </a:extLst>
                </a:gridCol>
              </a:tblGrid>
              <a:tr h="7390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Status</a:t>
                      </a:r>
                    </a:p>
                  </a:txBody>
                  <a:tcPr>
                    <a:solidFill>
                      <a:srgbClr val="0053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Challenges</a:t>
                      </a:r>
                    </a:p>
                  </a:txBody>
                  <a:tcPr>
                    <a:solidFill>
                      <a:srgbClr val="0053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Proposed Solution</a:t>
                      </a:r>
                    </a:p>
                  </a:txBody>
                  <a:tcPr>
                    <a:solidFill>
                      <a:srgbClr val="005300"/>
                    </a:solidFill>
                  </a:tcPr>
                </a:tc>
                <a:extLst>
                  <a:ext uri="{0D108BD9-81ED-4DB2-BD59-A6C34878D82A}">
                    <a16:rowId xmlns:a16="http://schemas.microsoft.com/office/drawing/2014/main" xmlns="" val="10000"/>
                  </a:ext>
                </a:extLst>
              </a:tr>
              <a:tr h="2645517">
                <a:tc>
                  <a:txBody>
                    <a:bodyPr/>
                    <a:lstStyle/>
                    <a:p>
                      <a:pPr marL="285750" indent="-285750" algn="just">
                        <a:buFont typeface="Arial" panose="020B0604020202020204" pitchFamily="34" charset="0"/>
                        <a:buChar char="•"/>
                      </a:pPr>
                      <a:r>
                        <a:rPr lang="en-US" dirty="0" smtClean="0"/>
                        <a:t>608 Cases</a:t>
                      </a:r>
                      <a:r>
                        <a:rPr lang="en-US" baseline="0" dirty="0" smtClean="0"/>
                        <a:t> of officials who were identified to be incorrect and were recalled and they are currently in the process to be paid.</a:t>
                      </a:r>
                      <a:endParaRPr lang="en-US" dirty="0"/>
                    </a:p>
                  </a:txBody>
                  <a:tcPr>
                    <a:solidFill>
                      <a:schemeClr val="accent3">
                        <a:lumMod val="20000"/>
                        <a:lumOff val="80000"/>
                      </a:schemeClr>
                    </a:solidFill>
                  </a:tcPr>
                </a:tc>
                <a:tc>
                  <a:txBody>
                    <a:bodyPr/>
                    <a:lstStyle/>
                    <a:p>
                      <a:pPr algn="just"/>
                      <a:r>
                        <a:rPr lang="en-US" dirty="0" smtClean="0"/>
                        <a:t>The spread sheet</a:t>
                      </a:r>
                      <a:r>
                        <a:rPr lang="en-US" baseline="0" dirty="0" smtClean="0"/>
                        <a:t> utilized was programmatically throwing the notches. </a:t>
                      </a:r>
                      <a:endParaRPr lang="en-US" dirty="0"/>
                    </a:p>
                  </a:txBody>
                  <a:tcPr>
                    <a:solidFill>
                      <a:schemeClr val="accent3">
                        <a:lumMod val="20000"/>
                        <a:lumOff val="80000"/>
                      </a:schemeClr>
                    </a:solidFill>
                  </a:tcPr>
                </a:tc>
                <a:tc>
                  <a:txBody>
                    <a:bodyPr/>
                    <a:lstStyle/>
                    <a:p>
                      <a:pPr algn="just"/>
                      <a:r>
                        <a:rPr lang="en-US" dirty="0" smtClean="0"/>
                        <a:t>The spread sheet needed to be verified. </a:t>
                      </a:r>
                      <a:endParaRPr lang="en-US" dirty="0"/>
                    </a:p>
                  </a:txBody>
                  <a:tcPr>
                    <a:solidFill>
                      <a:schemeClr val="accent3">
                        <a:lumMod val="20000"/>
                        <a:lumOff val="80000"/>
                      </a:schemeClr>
                    </a:solidFill>
                  </a:tcPr>
                </a:tc>
                <a:extLst>
                  <a:ext uri="{0D108BD9-81ED-4DB2-BD59-A6C34878D82A}">
                    <a16:rowId xmlns:a16="http://schemas.microsoft.com/office/drawing/2014/main" xmlns="" val="10001"/>
                  </a:ext>
                </a:extLst>
              </a:tr>
              <a:tr h="1300814">
                <a:tc>
                  <a:txBody>
                    <a:bodyPr/>
                    <a:lstStyle/>
                    <a:p>
                      <a:pPr marL="285750" indent="-285750" algn="just">
                        <a:buFont typeface="Arial" panose="020B0604020202020204" pitchFamily="34" charset="0"/>
                        <a:buChar char="•"/>
                      </a:pPr>
                      <a:r>
                        <a:rPr lang="en-US" dirty="0" smtClean="0"/>
                        <a:t>6871</a:t>
                      </a:r>
                      <a:r>
                        <a:rPr lang="en-US" baseline="0" dirty="0" smtClean="0"/>
                        <a:t> Cases of officials who terminated their services before 01 October 2016 were calculated and verified, ready to be paid not later than 30 June 2017.</a:t>
                      </a:r>
                      <a:endParaRPr lang="en-US" dirty="0"/>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67117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sp>
        <p:nvSpPr>
          <p:cNvPr id="2" name="Content Placeholder 1"/>
          <p:cNvSpPr>
            <a:spLocks noGrp="1"/>
          </p:cNvSpPr>
          <p:nvPr>
            <p:ph idx="1"/>
          </p:nvPr>
        </p:nvSpPr>
        <p:spPr>
          <a:xfrm>
            <a:off x="775854" y="2556164"/>
            <a:ext cx="8229600" cy="1156855"/>
          </a:xfrm>
        </p:spPr>
        <p:txBody>
          <a:bodyPr/>
          <a:lstStyle/>
          <a:p>
            <a:pPr marL="0" indent="0">
              <a:buNone/>
            </a:pPr>
            <a:r>
              <a:rPr lang="en-US" dirty="0"/>
              <a:t>3</a:t>
            </a:r>
            <a:r>
              <a:rPr lang="en-US" dirty="0" smtClean="0"/>
              <a:t>. Plan on filling of vacancies 2017/2018</a:t>
            </a:r>
            <a:endParaRPr lang="en-US" dirty="0"/>
          </a:p>
        </p:txBody>
      </p:sp>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xmlns="" val="3609101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71" y="0"/>
            <a:ext cx="8229600" cy="1023042"/>
          </a:xfrm>
        </p:spPr>
        <p:txBody>
          <a:bodyPr>
            <a:noAutofit/>
          </a:bodyPr>
          <a:lstStyle/>
          <a:p>
            <a:pPr algn="l"/>
            <a:r>
              <a:rPr lang="en-ZA" sz="2400" b="1" dirty="0" smtClean="0">
                <a:solidFill>
                  <a:srgbClr val="004C00"/>
                </a:solidFill>
              </a:rPr>
              <a:t> NATIONAL VACANCY RATE AS AT 02 MAY 2017</a:t>
            </a:r>
            <a:endParaRPr lang="en-ZA" sz="2400" b="1" dirty="0">
              <a:solidFill>
                <a:srgbClr val="004C00"/>
              </a:solidFill>
            </a:endParaRPr>
          </a:p>
        </p:txBody>
      </p:sp>
      <p:sp>
        <p:nvSpPr>
          <p:cNvPr id="3" name="Content Placeholder 2"/>
          <p:cNvSpPr>
            <a:spLocks noGrp="1"/>
          </p:cNvSpPr>
          <p:nvPr>
            <p:ph idx="1"/>
          </p:nvPr>
        </p:nvSpPr>
        <p:spPr>
          <a:xfrm>
            <a:off x="678828" y="1129545"/>
            <a:ext cx="8229600" cy="4525963"/>
          </a:xfrm>
        </p:spPr>
        <p:txBody>
          <a:bodyPr>
            <a:normAutofit/>
          </a:bodyPr>
          <a:lstStyle/>
          <a:p>
            <a:pPr marL="0" indent="0">
              <a:buNone/>
            </a:pPr>
            <a:endParaRPr lang="en-ZA" b="1" dirty="0" smtClean="0"/>
          </a:p>
          <a:p>
            <a:pPr>
              <a:buFont typeface="Wingdings" panose="05000000000000000000" pitchFamily="2" charset="2"/>
              <a:buChar char="Ø"/>
            </a:pPr>
            <a:endParaRPr lang="en-ZA" b="1" dirty="0" smtClean="0"/>
          </a:p>
          <a:p>
            <a:pPr marL="0" indent="0">
              <a:buNone/>
            </a:pPr>
            <a:endParaRPr lang="en-ZA" b="1" dirty="0"/>
          </a:p>
          <a:p>
            <a:pPr marL="0" indent="0">
              <a:buNone/>
            </a:pPr>
            <a:endParaRPr lang="en-ZA" b="1" dirty="0"/>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6</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999528" y="1211259"/>
            <a:ext cx="7378700" cy="626594"/>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2058401382"/>
              </p:ext>
            </p:extLst>
          </p:nvPr>
        </p:nvGraphicFramePr>
        <p:xfrm>
          <a:off x="830570" y="1155696"/>
          <a:ext cx="7755645" cy="5360151"/>
        </p:xfrm>
        <a:graphic>
          <a:graphicData uri="http://schemas.openxmlformats.org/drawingml/2006/table">
            <a:tbl>
              <a:tblPr firstRow="1" bandRow="1">
                <a:tableStyleId>{F5AB1C69-6EDB-4FF4-983F-18BD219EF322}</a:tableStyleId>
              </a:tblPr>
              <a:tblGrid>
                <a:gridCol w="1551129">
                  <a:extLst>
                    <a:ext uri="{9D8B030D-6E8A-4147-A177-3AD203B41FA5}">
                      <a16:colId xmlns:a16="http://schemas.microsoft.com/office/drawing/2014/main" xmlns="" val="20000"/>
                    </a:ext>
                  </a:extLst>
                </a:gridCol>
                <a:gridCol w="1551129">
                  <a:extLst>
                    <a:ext uri="{9D8B030D-6E8A-4147-A177-3AD203B41FA5}">
                      <a16:colId xmlns:a16="http://schemas.microsoft.com/office/drawing/2014/main" xmlns="" val="20001"/>
                    </a:ext>
                  </a:extLst>
                </a:gridCol>
                <a:gridCol w="1551129">
                  <a:extLst>
                    <a:ext uri="{9D8B030D-6E8A-4147-A177-3AD203B41FA5}">
                      <a16:colId xmlns:a16="http://schemas.microsoft.com/office/drawing/2014/main" xmlns="" val="20002"/>
                    </a:ext>
                  </a:extLst>
                </a:gridCol>
                <a:gridCol w="1551129">
                  <a:extLst>
                    <a:ext uri="{9D8B030D-6E8A-4147-A177-3AD203B41FA5}">
                      <a16:colId xmlns:a16="http://schemas.microsoft.com/office/drawing/2014/main" xmlns="" val="20003"/>
                    </a:ext>
                  </a:extLst>
                </a:gridCol>
                <a:gridCol w="1551129">
                  <a:extLst>
                    <a:ext uri="{9D8B030D-6E8A-4147-A177-3AD203B41FA5}">
                      <a16:colId xmlns:a16="http://schemas.microsoft.com/office/drawing/2014/main" xmlns="" val="20004"/>
                    </a:ext>
                  </a:extLst>
                </a:gridCol>
              </a:tblGrid>
              <a:tr h="843240">
                <a:tc>
                  <a:txBody>
                    <a:bodyPr/>
                    <a:lstStyle/>
                    <a:p>
                      <a:r>
                        <a:rPr lang="en-ZA" dirty="0" smtClean="0"/>
                        <a:t>REGION</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D00"/>
                    </a:solidFill>
                  </a:tcPr>
                </a:tc>
                <a:tc>
                  <a:txBody>
                    <a:bodyPr/>
                    <a:lstStyle/>
                    <a:p>
                      <a:r>
                        <a:rPr lang="en-ZA" smtClean="0"/>
                        <a:t>FILLED</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D00"/>
                    </a:solidFill>
                  </a:tcPr>
                </a:tc>
                <a:tc>
                  <a:txBody>
                    <a:bodyPr/>
                    <a:lstStyle/>
                    <a:p>
                      <a:r>
                        <a:rPr lang="en-ZA" smtClean="0"/>
                        <a:t>VACANT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D00"/>
                    </a:solidFill>
                  </a:tcPr>
                </a:tc>
                <a:tc>
                  <a:txBody>
                    <a:bodyPr/>
                    <a:lstStyle/>
                    <a:p>
                      <a:r>
                        <a:rPr lang="en-ZA" smtClean="0"/>
                        <a:t>TOTAL</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D00"/>
                    </a:solidFill>
                  </a:tcPr>
                </a:tc>
                <a:tc>
                  <a:txBody>
                    <a:bodyPr/>
                    <a:lstStyle/>
                    <a:p>
                      <a:r>
                        <a:rPr lang="en-ZA" smtClean="0"/>
                        <a:t>VACANCY RATE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D00"/>
                    </a:solidFill>
                  </a:tcPr>
                </a:tc>
                <a:extLst>
                  <a:ext uri="{0D108BD9-81ED-4DB2-BD59-A6C34878D82A}">
                    <a16:rowId xmlns:a16="http://schemas.microsoft.com/office/drawing/2014/main" xmlns="" val="10000"/>
                  </a:ext>
                </a:extLst>
              </a:tr>
              <a:tr h="553833">
                <a:tc>
                  <a:txBody>
                    <a:bodyPr/>
                    <a:lstStyle/>
                    <a:p>
                      <a:r>
                        <a:rPr lang="en-ZA" dirty="0" smtClean="0"/>
                        <a:t>Eastern</a:t>
                      </a:r>
                      <a:r>
                        <a:rPr lang="en-ZA" baseline="0" dirty="0" smtClean="0"/>
                        <a:t> Cape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ZA" dirty="0" smtClean="0"/>
                        <a:t>5036</a:t>
                      </a:r>
                      <a:endParaRPr lang="en-ZA" dirty="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0" i="0" u="none" strike="noStrike" dirty="0" smtClean="0">
                          <a:solidFill>
                            <a:srgbClr val="000000"/>
                          </a:solidFill>
                          <a:effectLst/>
                          <a:latin typeface="Calibri" panose="020F0502020204030204" pitchFamily="34" charset="0"/>
                        </a:rPr>
                        <a:t>498</a:t>
                      </a:r>
                      <a:endParaRPr lang="en-ZA"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0" i="0" u="none" strike="noStrike" dirty="0" smtClean="0">
                          <a:solidFill>
                            <a:srgbClr val="000000"/>
                          </a:solidFill>
                          <a:effectLst/>
                          <a:latin typeface="Calibri" panose="020F0502020204030204" pitchFamily="34" charset="0"/>
                        </a:rPr>
                        <a:t>5534</a:t>
                      </a:r>
                      <a:endParaRPr lang="en-ZA"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1" i="0" u="none" strike="noStrike" dirty="0" smtClean="0">
                          <a:solidFill>
                            <a:srgbClr val="000000"/>
                          </a:solidFill>
                          <a:effectLst/>
                          <a:latin typeface="Calibri" panose="020F0502020204030204" pitchFamily="34" charset="0"/>
                        </a:rPr>
                        <a:t>9.0 %</a:t>
                      </a:r>
                      <a:endParaRPr lang="en-ZA"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1"/>
                  </a:ext>
                </a:extLst>
              </a:tr>
              <a:tr h="553833">
                <a:tc>
                  <a:txBody>
                    <a:bodyPr/>
                    <a:lstStyle/>
                    <a:p>
                      <a:r>
                        <a:rPr lang="en-ZA" dirty="0" smtClean="0"/>
                        <a:t>FS &amp; NC</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ZA" dirty="0" smtClean="0"/>
                        <a:t>5356</a:t>
                      </a:r>
                      <a:endParaRPr lang="en-ZA" dirty="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0" i="0" u="none" strike="noStrike" dirty="0" smtClean="0">
                          <a:solidFill>
                            <a:srgbClr val="000000"/>
                          </a:solidFill>
                          <a:effectLst/>
                          <a:latin typeface="Calibri" panose="020F0502020204030204" pitchFamily="34" charset="0"/>
                        </a:rPr>
                        <a:t>406</a:t>
                      </a:r>
                      <a:endParaRPr lang="en-ZA"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0" i="0" u="none" strike="noStrike" dirty="0" smtClean="0">
                          <a:solidFill>
                            <a:srgbClr val="000000"/>
                          </a:solidFill>
                          <a:effectLst/>
                          <a:latin typeface="Calibri" panose="020F0502020204030204" pitchFamily="34" charset="0"/>
                        </a:rPr>
                        <a:t>5762</a:t>
                      </a:r>
                      <a:endParaRPr lang="en-ZA"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1" i="0" u="none" strike="noStrike" dirty="0" smtClean="0">
                          <a:solidFill>
                            <a:srgbClr val="000000"/>
                          </a:solidFill>
                          <a:effectLst/>
                          <a:latin typeface="Calibri" panose="020F0502020204030204" pitchFamily="34" charset="0"/>
                        </a:rPr>
                        <a:t>7.0 %</a:t>
                      </a:r>
                      <a:endParaRPr lang="en-ZA"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r h="553833">
                <a:tc>
                  <a:txBody>
                    <a:bodyPr/>
                    <a:lstStyle/>
                    <a:p>
                      <a:r>
                        <a:rPr lang="en-ZA" dirty="0" smtClean="0"/>
                        <a:t>Gauteng</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ZA" dirty="0" smtClean="0"/>
                        <a:t>8362</a:t>
                      </a:r>
                      <a:endParaRPr lang="en-ZA" dirty="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0" i="0" u="none" strike="noStrike" dirty="0" smtClean="0">
                          <a:solidFill>
                            <a:srgbClr val="000000"/>
                          </a:solidFill>
                          <a:effectLst/>
                          <a:latin typeface="Calibri" panose="020F0502020204030204" pitchFamily="34" charset="0"/>
                        </a:rPr>
                        <a:t>337</a:t>
                      </a:r>
                      <a:endParaRPr lang="en-ZA"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0" i="0" u="none" strike="noStrike" dirty="0" smtClean="0">
                          <a:solidFill>
                            <a:srgbClr val="000000"/>
                          </a:solidFill>
                          <a:effectLst/>
                          <a:latin typeface="Calibri" panose="020F0502020204030204" pitchFamily="34" charset="0"/>
                        </a:rPr>
                        <a:t>8699</a:t>
                      </a:r>
                      <a:endParaRPr lang="en-ZA"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1" i="0" u="none" strike="noStrike" dirty="0" smtClean="0">
                          <a:solidFill>
                            <a:srgbClr val="000000"/>
                          </a:solidFill>
                          <a:effectLst/>
                          <a:latin typeface="Calibri" panose="020F0502020204030204" pitchFamily="34" charset="0"/>
                        </a:rPr>
                        <a:t>3.9 %</a:t>
                      </a:r>
                      <a:endParaRPr lang="en-ZA"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r h="553833">
                <a:tc>
                  <a:txBody>
                    <a:bodyPr/>
                    <a:lstStyle/>
                    <a:p>
                      <a:r>
                        <a:rPr lang="en-ZA" dirty="0" smtClean="0"/>
                        <a:t>Head Office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ZA" dirty="0" smtClean="0"/>
                        <a:t>1068</a:t>
                      </a:r>
                      <a:endParaRPr lang="en-ZA" dirty="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0" i="0" u="none" strike="noStrike" dirty="0" smtClean="0">
                          <a:solidFill>
                            <a:srgbClr val="000000"/>
                          </a:solidFill>
                          <a:effectLst/>
                          <a:latin typeface="Calibri" panose="020F0502020204030204" pitchFamily="34" charset="0"/>
                        </a:rPr>
                        <a:t>365</a:t>
                      </a:r>
                      <a:endParaRPr lang="en-ZA"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0" i="0" u="none" strike="noStrike" dirty="0" smtClean="0">
                          <a:solidFill>
                            <a:srgbClr val="000000"/>
                          </a:solidFill>
                          <a:effectLst/>
                          <a:latin typeface="Calibri" panose="020F0502020204030204" pitchFamily="34" charset="0"/>
                        </a:rPr>
                        <a:t>1433</a:t>
                      </a:r>
                      <a:endParaRPr lang="en-ZA"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1" i="0" u="none" strike="noStrike" dirty="0" smtClean="0">
                          <a:solidFill>
                            <a:srgbClr val="000000"/>
                          </a:solidFill>
                          <a:effectLst/>
                          <a:latin typeface="Calibri" panose="020F0502020204030204" pitchFamily="34" charset="0"/>
                        </a:rPr>
                        <a:t>25.5%</a:t>
                      </a:r>
                      <a:endParaRPr lang="en-ZA"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4"/>
                  </a:ext>
                </a:extLst>
              </a:tr>
              <a:tr h="553833">
                <a:tc>
                  <a:txBody>
                    <a:bodyPr/>
                    <a:lstStyle/>
                    <a:p>
                      <a:r>
                        <a:rPr lang="en-ZA" dirty="0" smtClean="0"/>
                        <a:t>KZN</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ZA" dirty="0" smtClean="0"/>
                        <a:t>6511</a:t>
                      </a:r>
                      <a:endParaRPr lang="en-ZA" dirty="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0" i="0" u="none" strike="noStrike" dirty="0" smtClean="0">
                          <a:solidFill>
                            <a:srgbClr val="000000"/>
                          </a:solidFill>
                          <a:effectLst/>
                          <a:latin typeface="Calibri" panose="020F0502020204030204" pitchFamily="34" charset="0"/>
                        </a:rPr>
                        <a:t>382</a:t>
                      </a:r>
                      <a:endParaRPr lang="en-ZA"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0" i="0" u="none" strike="noStrike" dirty="0" smtClean="0">
                          <a:solidFill>
                            <a:srgbClr val="000000"/>
                          </a:solidFill>
                          <a:effectLst/>
                          <a:latin typeface="Calibri" panose="020F0502020204030204" pitchFamily="34" charset="0"/>
                        </a:rPr>
                        <a:t>6893</a:t>
                      </a:r>
                      <a:endParaRPr lang="en-ZA"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1" i="0" u="none" strike="noStrike" dirty="0" smtClean="0">
                          <a:solidFill>
                            <a:srgbClr val="000000"/>
                          </a:solidFill>
                          <a:effectLst/>
                          <a:latin typeface="Calibri" panose="020F0502020204030204" pitchFamily="34" charset="0"/>
                        </a:rPr>
                        <a:t>5.5%</a:t>
                      </a:r>
                      <a:endParaRPr lang="en-ZA"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5"/>
                  </a:ext>
                </a:extLst>
              </a:tr>
              <a:tr h="553833">
                <a:tc>
                  <a:txBody>
                    <a:bodyPr/>
                    <a:lstStyle/>
                    <a:p>
                      <a:r>
                        <a:rPr lang="en-ZA" dirty="0" smtClean="0"/>
                        <a:t>LMN</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ZA" dirty="0" smtClean="0"/>
                        <a:t>5750</a:t>
                      </a:r>
                      <a:endParaRPr lang="en-ZA" dirty="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0" i="0" u="none" strike="noStrike" dirty="0" smtClean="0">
                          <a:solidFill>
                            <a:srgbClr val="000000"/>
                          </a:solidFill>
                          <a:effectLst/>
                          <a:latin typeface="Calibri" panose="020F0502020204030204" pitchFamily="34" charset="0"/>
                        </a:rPr>
                        <a:t>257</a:t>
                      </a:r>
                      <a:endParaRPr lang="en-ZA"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0" i="0" u="none" strike="noStrike" dirty="0" smtClean="0">
                          <a:solidFill>
                            <a:srgbClr val="000000"/>
                          </a:solidFill>
                          <a:effectLst/>
                          <a:latin typeface="Calibri" panose="020F0502020204030204" pitchFamily="34" charset="0"/>
                        </a:rPr>
                        <a:t>6007</a:t>
                      </a:r>
                      <a:endParaRPr lang="en-ZA"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1" i="0" u="none" strike="noStrike" dirty="0" smtClean="0">
                          <a:solidFill>
                            <a:srgbClr val="000000"/>
                          </a:solidFill>
                          <a:effectLst/>
                          <a:latin typeface="Calibri" panose="020F0502020204030204" pitchFamily="34" charset="0"/>
                        </a:rPr>
                        <a:t>4.3%</a:t>
                      </a:r>
                      <a:endParaRPr lang="en-ZA"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6"/>
                  </a:ext>
                </a:extLst>
              </a:tr>
              <a:tr h="553833">
                <a:tc>
                  <a:txBody>
                    <a:bodyPr/>
                    <a:lstStyle/>
                    <a:p>
                      <a:r>
                        <a:rPr lang="en-ZA" dirty="0" smtClean="0"/>
                        <a:t>Western Cape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ZA" dirty="0" smtClean="0"/>
                        <a:t>7183</a:t>
                      </a:r>
                      <a:endParaRPr lang="en-ZA" dirty="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0" i="0" u="none" strike="noStrike" dirty="0" smtClean="0">
                          <a:solidFill>
                            <a:srgbClr val="000000"/>
                          </a:solidFill>
                          <a:effectLst/>
                          <a:latin typeface="Calibri" panose="020F0502020204030204" pitchFamily="34" charset="0"/>
                        </a:rPr>
                        <a:t>483</a:t>
                      </a:r>
                      <a:endParaRPr lang="en-ZA"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0" i="0" u="none" strike="noStrike" dirty="0" smtClean="0">
                          <a:solidFill>
                            <a:srgbClr val="000000"/>
                          </a:solidFill>
                          <a:effectLst/>
                          <a:latin typeface="Calibri" panose="020F0502020204030204" pitchFamily="34" charset="0"/>
                        </a:rPr>
                        <a:t>7666</a:t>
                      </a:r>
                      <a:endParaRPr lang="en-ZA"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ZA" sz="1800" b="1" i="0" u="none" strike="noStrike" dirty="0" smtClean="0">
                          <a:solidFill>
                            <a:srgbClr val="000000"/>
                          </a:solidFill>
                          <a:effectLst/>
                          <a:latin typeface="Calibri" panose="020F0502020204030204" pitchFamily="34" charset="0"/>
                        </a:rPr>
                        <a:t>6.3%</a:t>
                      </a:r>
                      <a:endParaRPr lang="en-ZA"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7"/>
                  </a:ext>
                </a:extLst>
              </a:tr>
              <a:tr h="553833">
                <a:tc>
                  <a:txBody>
                    <a:bodyPr/>
                    <a:lstStyle/>
                    <a:p>
                      <a:endParaRPr lang="en-ZA" b="1" dirty="0" smtClean="0">
                        <a:solidFill>
                          <a:schemeClr val="bg1"/>
                        </a:solidFill>
                      </a:endParaRPr>
                    </a:p>
                    <a:p>
                      <a:r>
                        <a:rPr lang="en-ZA" b="1" dirty="0" smtClean="0">
                          <a:solidFill>
                            <a:schemeClr val="bg1"/>
                          </a:solidFill>
                        </a:rPr>
                        <a:t>TOTAL</a:t>
                      </a:r>
                      <a:endParaRPr lang="en-ZA"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D00"/>
                    </a:solidFill>
                  </a:tcPr>
                </a:tc>
                <a:tc>
                  <a:txBody>
                    <a:bodyPr/>
                    <a:lstStyle/>
                    <a:p>
                      <a:pPr algn="ctr" fontAlgn="b"/>
                      <a:r>
                        <a:rPr lang="en-ZA" sz="1800" b="1" i="0" u="none" strike="noStrike" dirty="0" smtClean="0">
                          <a:solidFill>
                            <a:schemeClr val="bg1"/>
                          </a:solidFill>
                          <a:effectLst/>
                          <a:latin typeface="Calibri" panose="020F0502020204030204" pitchFamily="34" charset="0"/>
                        </a:rPr>
                        <a:t>39266</a:t>
                      </a:r>
                      <a:endParaRPr lang="en-ZA" sz="1800" b="1" i="0" u="none" strike="noStrike" dirty="0">
                        <a:solidFill>
                          <a:schemeClr val="bg1"/>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D00"/>
                    </a:solidFill>
                  </a:tcPr>
                </a:tc>
                <a:tc>
                  <a:txBody>
                    <a:bodyPr/>
                    <a:lstStyle/>
                    <a:p>
                      <a:pPr algn="ctr" fontAlgn="b"/>
                      <a:r>
                        <a:rPr lang="en-ZA" sz="1800" b="1" i="0" u="none" strike="noStrike" dirty="0" smtClean="0">
                          <a:solidFill>
                            <a:schemeClr val="bg1"/>
                          </a:solidFill>
                          <a:effectLst/>
                          <a:latin typeface="Calibri" panose="020F0502020204030204" pitchFamily="34" charset="0"/>
                        </a:rPr>
                        <a:t>2728</a:t>
                      </a:r>
                      <a:endParaRPr lang="en-ZA" sz="1800" b="1" i="0" u="none" strike="noStrike" dirty="0">
                        <a:solidFill>
                          <a:schemeClr val="bg1"/>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D00"/>
                    </a:solidFill>
                  </a:tcPr>
                </a:tc>
                <a:tc>
                  <a:txBody>
                    <a:bodyPr/>
                    <a:lstStyle/>
                    <a:p>
                      <a:pPr algn="ctr" fontAlgn="b"/>
                      <a:r>
                        <a:rPr lang="en-ZA" sz="1800" b="1" i="0" u="none" strike="noStrike" dirty="0" smtClean="0">
                          <a:solidFill>
                            <a:schemeClr val="bg1"/>
                          </a:solidFill>
                          <a:effectLst/>
                          <a:latin typeface="Calibri" panose="020F0502020204030204" pitchFamily="34" charset="0"/>
                        </a:rPr>
                        <a:t>41994</a:t>
                      </a:r>
                      <a:endParaRPr lang="en-ZA" sz="1800" b="1" i="0" u="none" strike="noStrike" dirty="0">
                        <a:solidFill>
                          <a:schemeClr val="bg1"/>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D00"/>
                    </a:solidFill>
                  </a:tcPr>
                </a:tc>
                <a:tc>
                  <a:txBody>
                    <a:bodyPr/>
                    <a:lstStyle/>
                    <a:p>
                      <a:pPr algn="ctr" fontAlgn="b"/>
                      <a:r>
                        <a:rPr lang="en-ZA" sz="1800" b="1" i="0" u="none" strike="noStrike" dirty="0" smtClean="0">
                          <a:solidFill>
                            <a:schemeClr val="bg1"/>
                          </a:solidFill>
                          <a:effectLst/>
                          <a:latin typeface="Calibri" panose="020F0502020204030204" pitchFamily="34" charset="0"/>
                        </a:rPr>
                        <a:t>6.5%</a:t>
                      </a:r>
                      <a:endParaRPr lang="en-ZA" sz="1800" b="1" i="0" u="none" strike="noStrike" dirty="0">
                        <a:solidFill>
                          <a:schemeClr val="bg1"/>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D00"/>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432206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71" y="408500"/>
            <a:ext cx="8229600" cy="452560"/>
          </a:xfrm>
        </p:spPr>
        <p:txBody>
          <a:bodyPr>
            <a:noAutofit/>
          </a:bodyPr>
          <a:lstStyle/>
          <a:p>
            <a:pPr algn="l"/>
            <a:r>
              <a:rPr lang="en-ZA" sz="2000" b="1" dirty="0" smtClean="0">
                <a:solidFill>
                  <a:srgbClr val="003D00"/>
                </a:solidFill>
              </a:rPr>
              <a:t>SENIOR MANAGEMENT SERVICES (SMS) VACANCY RATE AS AT 2 MAY 2017</a:t>
            </a:r>
            <a:endParaRPr lang="en-ZA" sz="2000" b="1" dirty="0">
              <a:solidFill>
                <a:srgbClr val="003D00"/>
              </a:solidFill>
            </a:endParaRPr>
          </a:p>
        </p:txBody>
      </p:sp>
      <p:sp>
        <p:nvSpPr>
          <p:cNvPr id="6148" name="Slide Number Placeholder 3"/>
          <p:cNvSpPr>
            <a:spLocks noGrp="1"/>
          </p:cNvSpPr>
          <p:nvPr>
            <p:ph type="sldNum" sz="quarter" idx="12"/>
          </p:nvPr>
        </p:nvSpPr>
        <p:spPr>
          <a:noFill/>
        </p:spPr>
        <p:txBody>
          <a:bodyPr/>
          <a:lstStyle/>
          <a:p>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927100" y="842010"/>
            <a:ext cx="7378700" cy="38100"/>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xmlns="" val="2244163516"/>
              </p:ext>
            </p:extLst>
          </p:nvPr>
        </p:nvGraphicFramePr>
        <p:xfrm>
          <a:off x="927100" y="886968"/>
          <a:ext cx="7378700" cy="2057202"/>
        </p:xfrm>
        <a:graphic>
          <a:graphicData uri="http://schemas.openxmlformats.org/drawingml/2006/table">
            <a:tbl>
              <a:tblPr>
                <a:tableStyleId>{3C2FFA5D-87B4-456A-9821-1D502468CF0F}</a:tableStyleId>
              </a:tblPr>
              <a:tblGrid>
                <a:gridCol w="2001511">
                  <a:extLst>
                    <a:ext uri="{9D8B030D-6E8A-4147-A177-3AD203B41FA5}">
                      <a16:colId xmlns:a16="http://schemas.microsoft.com/office/drawing/2014/main" xmlns="" val="20000"/>
                    </a:ext>
                  </a:extLst>
                </a:gridCol>
                <a:gridCol w="1392180">
                  <a:extLst>
                    <a:ext uri="{9D8B030D-6E8A-4147-A177-3AD203B41FA5}">
                      <a16:colId xmlns:a16="http://schemas.microsoft.com/office/drawing/2014/main" xmlns="" val="20001"/>
                    </a:ext>
                  </a:extLst>
                </a:gridCol>
                <a:gridCol w="1316334">
                  <a:extLst>
                    <a:ext uri="{9D8B030D-6E8A-4147-A177-3AD203B41FA5}">
                      <a16:colId xmlns:a16="http://schemas.microsoft.com/office/drawing/2014/main" xmlns="" val="20002"/>
                    </a:ext>
                  </a:extLst>
                </a:gridCol>
                <a:gridCol w="1306286">
                  <a:extLst>
                    <a:ext uri="{9D8B030D-6E8A-4147-A177-3AD203B41FA5}">
                      <a16:colId xmlns:a16="http://schemas.microsoft.com/office/drawing/2014/main" xmlns="" val="20003"/>
                    </a:ext>
                  </a:extLst>
                </a:gridCol>
                <a:gridCol w="1362389">
                  <a:extLst>
                    <a:ext uri="{9D8B030D-6E8A-4147-A177-3AD203B41FA5}">
                      <a16:colId xmlns:a16="http://schemas.microsoft.com/office/drawing/2014/main" xmlns="" val="20004"/>
                    </a:ext>
                  </a:extLst>
                </a:gridCol>
              </a:tblGrid>
              <a:tr h="464940">
                <a:tc gridSpan="5">
                  <a:txBody>
                    <a:bodyPr/>
                    <a:lstStyle/>
                    <a:p>
                      <a:pPr algn="ctr" fontAlgn="b"/>
                      <a:r>
                        <a:rPr lang="en-ZA" sz="1400" b="1" u="none" strike="noStrike" dirty="0">
                          <a:solidFill>
                            <a:schemeClr val="bg1"/>
                          </a:solidFill>
                          <a:effectLst/>
                          <a:latin typeface="+mn-lt"/>
                        </a:rPr>
                        <a:t>SMS VACANCY RATE PER SALARY LEVEL AS AT 02 MAY 2017</a:t>
                      </a:r>
                      <a:endParaRPr lang="en-ZA" sz="1400" b="1" i="0" u="none" strike="noStrike" dirty="0">
                        <a:solidFill>
                          <a:schemeClr val="bg1"/>
                        </a:solidFill>
                        <a:effectLst/>
                        <a:latin typeface="+mn-lt"/>
                      </a:endParaRPr>
                    </a:p>
                  </a:txBody>
                  <a:tcPr marL="0" marR="0" marT="0" marB="0" anchor="b">
                    <a:solidFill>
                      <a:srgbClr val="0053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65377">
                <a:tc>
                  <a:txBody>
                    <a:bodyPr/>
                    <a:lstStyle/>
                    <a:p>
                      <a:pPr algn="l" fontAlgn="b"/>
                      <a:r>
                        <a:rPr lang="en-ZA" sz="1400" b="1" u="none" strike="noStrike" dirty="0">
                          <a:solidFill>
                            <a:schemeClr val="bg1"/>
                          </a:solidFill>
                          <a:effectLst/>
                          <a:latin typeface="+mn-lt"/>
                        </a:rPr>
                        <a:t>SALARY LEVEL</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ACTIVE FILLED                     </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VACANT                            </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TOTAL</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VACANCY RATE</a:t>
                      </a:r>
                      <a:endParaRPr lang="en-ZA" sz="1400" b="1" i="0" u="none" strike="noStrike" dirty="0">
                        <a:solidFill>
                          <a:schemeClr val="bg1"/>
                        </a:solidFill>
                        <a:effectLst/>
                        <a:latin typeface="+mn-lt"/>
                      </a:endParaRPr>
                    </a:p>
                  </a:txBody>
                  <a:tcPr marL="0" marR="0" marT="0" marB="0" anchor="b">
                    <a:solidFill>
                      <a:srgbClr val="005300"/>
                    </a:solidFill>
                  </a:tcPr>
                </a:tc>
                <a:extLst>
                  <a:ext uri="{0D108BD9-81ED-4DB2-BD59-A6C34878D82A}">
                    <a16:rowId xmlns:a16="http://schemas.microsoft.com/office/drawing/2014/main" xmlns="" val="10001"/>
                  </a:ext>
                </a:extLst>
              </a:tr>
              <a:tr h="265377">
                <a:tc>
                  <a:txBody>
                    <a:bodyPr/>
                    <a:lstStyle/>
                    <a:p>
                      <a:pPr algn="l" fontAlgn="b"/>
                      <a:r>
                        <a:rPr lang="en-ZA" sz="1400" u="none" strike="noStrike" dirty="0">
                          <a:effectLst/>
                          <a:latin typeface="+mn-lt"/>
                        </a:rPr>
                        <a:t>13</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149</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11</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160</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6.9%</a:t>
                      </a:r>
                      <a:endParaRPr lang="en-ZA" sz="1400" b="1" i="0" u="none" strike="noStrike" dirty="0">
                        <a:solidFill>
                          <a:srgbClr val="000000"/>
                        </a:solidFill>
                        <a:effectLst/>
                        <a:latin typeface="+mn-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2"/>
                  </a:ext>
                </a:extLst>
              </a:tr>
              <a:tr h="265377">
                <a:tc>
                  <a:txBody>
                    <a:bodyPr/>
                    <a:lstStyle/>
                    <a:p>
                      <a:pPr algn="l" fontAlgn="b"/>
                      <a:r>
                        <a:rPr lang="en-ZA" sz="1400" u="none" strike="noStrike" dirty="0">
                          <a:effectLst/>
                          <a:latin typeface="+mn-lt"/>
                        </a:rPr>
                        <a:t>14</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29</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8</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37</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21.6%</a:t>
                      </a:r>
                      <a:endParaRPr lang="en-ZA" sz="1400" b="1" i="0" u="none" strike="noStrike" dirty="0">
                        <a:solidFill>
                          <a:srgbClr val="000000"/>
                        </a:solidFill>
                        <a:effectLst/>
                        <a:latin typeface="+mn-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3"/>
                  </a:ext>
                </a:extLst>
              </a:tr>
              <a:tr h="265377">
                <a:tc>
                  <a:txBody>
                    <a:bodyPr/>
                    <a:lstStyle/>
                    <a:p>
                      <a:pPr algn="l" fontAlgn="b"/>
                      <a:r>
                        <a:rPr lang="en-ZA" sz="1400" u="none" strike="noStrike" dirty="0">
                          <a:effectLst/>
                          <a:latin typeface="+mn-lt"/>
                        </a:rPr>
                        <a:t>15</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8</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7</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15</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46.7%</a:t>
                      </a:r>
                      <a:endParaRPr lang="en-ZA" sz="1400" b="1" i="0" u="none" strike="noStrike" dirty="0">
                        <a:solidFill>
                          <a:srgbClr val="000000"/>
                        </a:solidFill>
                        <a:effectLst/>
                        <a:latin typeface="+mn-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4"/>
                  </a:ext>
                </a:extLst>
              </a:tr>
              <a:tr h="265377">
                <a:tc>
                  <a:txBody>
                    <a:bodyPr/>
                    <a:lstStyle/>
                    <a:p>
                      <a:pPr algn="l" fontAlgn="b"/>
                      <a:r>
                        <a:rPr lang="en-ZA" sz="1400" u="none" strike="noStrike" dirty="0">
                          <a:effectLst/>
                          <a:latin typeface="+mn-lt"/>
                        </a:rPr>
                        <a:t>16</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2</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1</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3</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33.3%</a:t>
                      </a:r>
                      <a:endParaRPr lang="en-ZA" sz="1400" b="1" i="0" u="none" strike="noStrike" dirty="0">
                        <a:solidFill>
                          <a:srgbClr val="000000"/>
                        </a:solidFill>
                        <a:effectLst/>
                        <a:latin typeface="+mn-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5"/>
                  </a:ext>
                </a:extLst>
              </a:tr>
              <a:tr h="265377">
                <a:tc>
                  <a:txBody>
                    <a:bodyPr/>
                    <a:lstStyle/>
                    <a:p>
                      <a:pPr algn="l" fontAlgn="b"/>
                      <a:r>
                        <a:rPr lang="en-ZA" sz="1400" b="1" u="none" strike="noStrike" dirty="0">
                          <a:solidFill>
                            <a:schemeClr val="bg1"/>
                          </a:solidFill>
                          <a:effectLst/>
                          <a:latin typeface="+mn-lt"/>
                        </a:rPr>
                        <a:t>GRAND TOTAL</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188</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27</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215</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12.6%</a:t>
                      </a:r>
                      <a:endParaRPr lang="en-ZA" sz="1400" b="1" i="0" u="none" strike="noStrike" dirty="0">
                        <a:solidFill>
                          <a:schemeClr val="bg1"/>
                        </a:solidFill>
                        <a:effectLst/>
                        <a:latin typeface="+mn-lt"/>
                      </a:endParaRPr>
                    </a:p>
                  </a:txBody>
                  <a:tcPr marL="0" marR="0" marT="0" marB="0" anchor="b">
                    <a:solidFill>
                      <a:srgbClr val="005300"/>
                    </a:solidFill>
                  </a:tcPr>
                </a:tc>
                <a:extLst>
                  <a:ext uri="{0D108BD9-81ED-4DB2-BD59-A6C34878D82A}">
                    <a16:rowId xmlns:a16="http://schemas.microsoft.com/office/drawing/2014/main" xmlns="" val="100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858373658"/>
              </p:ext>
            </p:extLst>
          </p:nvPr>
        </p:nvGraphicFramePr>
        <p:xfrm>
          <a:off x="927101" y="3022473"/>
          <a:ext cx="7378700" cy="3122296"/>
        </p:xfrm>
        <a:graphic>
          <a:graphicData uri="http://schemas.openxmlformats.org/drawingml/2006/table">
            <a:tbl>
              <a:tblPr>
                <a:tableStyleId>{3C2FFA5D-87B4-456A-9821-1D502468CF0F}</a:tableStyleId>
              </a:tblPr>
              <a:tblGrid>
                <a:gridCol w="2001510">
                  <a:extLst>
                    <a:ext uri="{9D8B030D-6E8A-4147-A177-3AD203B41FA5}">
                      <a16:colId xmlns:a16="http://schemas.microsoft.com/office/drawing/2014/main" xmlns="" val="20000"/>
                    </a:ext>
                  </a:extLst>
                </a:gridCol>
                <a:gridCol w="1422325">
                  <a:extLst>
                    <a:ext uri="{9D8B030D-6E8A-4147-A177-3AD203B41FA5}">
                      <a16:colId xmlns:a16="http://schemas.microsoft.com/office/drawing/2014/main" xmlns="" val="20001"/>
                    </a:ext>
                  </a:extLst>
                </a:gridCol>
                <a:gridCol w="1286189">
                  <a:extLst>
                    <a:ext uri="{9D8B030D-6E8A-4147-A177-3AD203B41FA5}">
                      <a16:colId xmlns:a16="http://schemas.microsoft.com/office/drawing/2014/main" xmlns="" val="20002"/>
                    </a:ext>
                  </a:extLst>
                </a:gridCol>
                <a:gridCol w="1306286">
                  <a:extLst>
                    <a:ext uri="{9D8B030D-6E8A-4147-A177-3AD203B41FA5}">
                      <a16:colId xmlns:a16="http://schemas.microsoft.com/office/drawing/2014/main" xmlns="" val="20003"/>
                    </a:ext>
                  </a:extLst>
                </a:gridCol>
                <a:gridCol w="1362390">
                  <a:extLst>
                    <a:ext uri="{9D8B030D-6E8A-4147-A177-3AD203B41FA5}">
                      <a16:colId xmlns:a16="http://schemas.microsoft.com/office/drawing/2014/main" xmlns="" val="20004"/>
                    </a:ext>
                  </a:extLst>
                </a:gridCol>
              </a:tblGrid>
              <a:tr h="292487">
                <a:tc gridSpan="5">
                  <a:txBody>
                    <a:bodyPr/>
                    <a:lstStyle/>
                    <a:p>
                      <a:pPr algn="ctr" fontAlgn="b"/>
                      <a:r>
                        <a:rPr lang="en-ZA" sz="1400" b="1" u="none" strike="noStrike" dirty="0">
                          <a:solidFill>
                            <a:schemeClr val="bg1"/>
                          </a:solidFill>
                          <a:effectLst/>
                          <a:latin typeface="+mn-lt"/>
                        </a:rPr>
                        <a:t>SMS VACANCY RATE PER REGION AS AT 02 MAY 2017</a:t>
                      </a:r>
                      <a:endParaRPr lang="en-ZA" sz="1400" b="1" i="0" u="none" strike="noStrike" dirty="0">
                        <a:solidFill>
                          <a:schemeClr val="bg1"/>
                        </a:solidFill>
                        <a:effectLst/>
                        <a:latin typeface="+mn-lt"/>
                      </a:endParaRPr>
                    </a:p>
                  </a:txBody>
                  <a:tcPr marL="0" marR="0" marT="0" marB="0" anchor="b">
                    <a:solidFill>
                      <a:srgbClr val="0053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92487">
                <a:tc>
                  <a:txBody>
                    <a:bodyPr/>
                    <a:lstStyle/>
                    <a:p>
                      <a:pPr algn="l" fontAlgn="b"/>
                      <a:r>
                        <a:rPr lang="en-ZA" sz="1400" b="1" u="none" strike="noStrike" dirty="0">
                          <a:solidFill>
                            <a:schemeClr val="bg1"/>
                          </a:solidFill>
                          <a:effectLst/>
                          <a:latin typeface="+mn-lt"/>
                        </a:rPr>
                        <a:t>REGION</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ACTIVE FILLED                     </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VACANT                            </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TOTAL</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smtClean="0">
                          <a:solidFill>
                            <a:schemeClr val="bg1"/>
                          </a:solidFill>
                          <a:effectLst/>
                          <a:latin typeface="+mn-lt"/>
                        </a:rPr>
                        <a:t>VACANCY RATE</a:t>
                      </a:r>
                      <a:endParaRPr lang="en-ZA" sz="1400" b="1" i="0" u="none" strike="noStrike" dirty="0">
                        <a:solidFill>
                          <a:schemeClr val="bg1"/>
                        </a:solidFill>
                        <a:effectLst/>
                        <a:latin typeface="+mn-lt"/>
                      </a:endParaRPr>
                    </a:p>
                  </a:txBody>
                  <a:tcPr marL="0" marR="0" marT="0" marB="0" anchor="b">
                    <a:solidFill>
                      <a:srgbClr val="005300"/>
                    </a:solidFill>
                  </a:tcPr>
                </a:tc>
                <a:extLst>
                  <a:ext uri="{0D108BD9-81ED-4DB2-BD59-A6C34878D82A}">
                    <a16:rowId xmlns:a16="http://schemas.microsoft.com/office/drawing/2014/main" xmlns="" val="10001"/>
                  </a:ext>
                </a:extLst>
              </a:tr>
              <a:tr h="292487">
                <a:tc>
                  <a:txBody>
                    <a:bodyPr/>
                    <a:lstStyle/>
                    <a:p>
                      <a:pPr algn="l" fontAlgn="b"/>
                      <a:r>
                        <a:rPr lang="en-ZA" sz="1400" u="none" strike="noStrike" dirty="0">
                          <a:effectLst/>
                          <a:latin typeface="+mn-lt"/>
                        </a:rPr>
                        <a:t>EC REGION</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11</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2</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13</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15.4%</a:t>
                      </a:r>
                      <a:endParaRPr lang="en-ZA" sz="1400" b="1" i="0" u="none" strike="noStrike" dirty="0">
                        <a:solidFill>
                          <a:srgbClr val="000000"/>
                        </a:solidFill>
                        <a:effectLst/>
                        <a:latin typeface="+mn-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2"/>
                  </a:ext>
                </a:extLst>
              </a:tr>
              <a:tr h="292487">
                <a:tc>
                  <a:txBody>
                    <a:bodyPr/>
                    <a:lstStyle/>
                    <a:p>
                      <a:pPr algn="l" fontAlgn="b"/>
                      <a:r>
                        <a:rPr lang="en-ZA" sz="1400" u="none" strike="noStrike" dirty="0">
                          <a:effectLst/>
                          <a:latin typeface="+mn-lt"/>
                        </a:rPr>
                        <a:t>FS &amp; NC REGION</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13</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 </a:t>
                      </a:r>
                      <a:r>
                        <a:rPr lang="en-ZA" sz="1400" u="none" strike="noStrike" dirty="0" smtClean="0">
                          <a:effectLst/>
                          <a:latin typeface="+mn-lt"/>
                        </a:rPr>
                        <a:t>0</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13</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0.0%</a:t>
                      </a:r>
                      <a:endParaRPr lang="en-ZA" sz="1400" b="1" i="0" u="none" strike="noStrike" dirty="0">
                        <a:solidFill>
                          <a:srgbClr val="000000"/>
                        </a:solidFill>
                        <a:effectLst/>
                        <a:latin typeface="+mn-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3"/>
                  </a:ext>
                </a:extLst>
              </a:tr>
              <a:tr h="232770">
                <a:tc>
                  <a:txBody>
                    <a:bodyPr/>
                    <a:lstStyle/>
                    <a:p>
                      <a:pPr algn="l" fontAlgn="b"/>
                      <a:r>
                        <a:rPr lang="en-ZA" sz="1400" u="none" strike="noStrike" dirty="0">
                          <a:effectLst/>
                          <a:latin typeface="+mn-lt"/>
                        </a:rPr>
                        <a:t>GP REGION</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26</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1</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27</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3.7%</a:t>
                      </a:r>
                      <a:endParaRPr lang="en-ZA" sz="1400" b="1" i="0" u="none" strike="noStrike" dirty="0">
                        <a:solidFill>
                          <a:srgbClr val="000000"/>
                        </a:solidFill>
                        <a:effectLst/>
                        <a:latin typeface="+mn-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4"/>
                  </a:ext>
                </a:extLst>
              </a:tr>
              <a:tr h="292487">
                <a:tc>
                  <a:txBody>
                    <a:bodyPr/>
                    <a:lstStyle/>
                    <a:p>
                      <a:pPr algn="l" fontAlgn="b"/>
                      <a:r>
                        <a:rPr lang="en-ZA" sz="1400" u="none" strike="noStrike">
                          <a:effectLst/>
                          <a:latin typeface="+mn-lt"/>
                        </a:rPr>
                        <a:t>HO REGION</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87</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20</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107</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18.7%</a:t>
                      </a:r>
                      <a:endParaRPr lang="en-ZA" sz="1400" b="1" i="0" u="none" strike="noStrike" dirty="0">
                        <a:solidFill>
                          <a:srgbClr val="000000"/>
                        </a:solidFill>
                        <a:effectLst/>
                        <a:latin typeface="+mn-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5"/>
                  </a:ext>
                </a:extLst>
              </a:tr>
              <a:tr h="292487">
                <a:tc>
                  <a:txBody>
                    <a:bodyPr/>
                    <a:lstStyle/>
                    <a:p>
                      <a:pPr algn="l" fontAlgn="b"/>
                      <a:r>
                        <a:rPr lang="en-ZA" sz="1400" u="none" strike="noStrike">
                          <a:effectLst/>
                          <a:latin typeface="+mn-lt"/>
                        </a:rPr>
                        <a:t>KZN REGION</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16</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2</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18</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11.1%</a:t>
                      </a:r>
                      <a:endParaRPr lang="en-ZA" sz="1400" b="1" i="0" u="none" strike="noStrike" dirty="0">
                        <a:solidFill>
                          <a:srgbClr val="000000"/>
                        </a:solidFill>
                        <a:effectLst/>
                        <a:latin typeface="+mn-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6"/>
                  </a:ext>
                </a:extLst>
              </a:tr>
              <a:tr h="292487">
                <a:tc>
                  <a:txBody>
                    <a:bodyPr/>
                    <a:lstStyle/>
                    <a:p>
                      <a:pPr algn="l" fontAlgn="b"/>
                      <a:r>
                        <a:rPr lang="en-ZA" sz="1400" u="none" strike="noStrike">
                          <a:effectLst/>
                          <a:latin typeface="+mn-lt"/>
                        </a:rPr>
                        <a:t>LMN REGION</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14</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1</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15</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6.7%</a:t>
                      </a:r>
                      <a:endParaRPr lang="en-ZA" sz="1400" b="1" i="0" u="none" strike="noStrike" dirty="0">
                        <a:solidFill>
                          <a:srgbClr val="000000"/>
                        </a:solidFill>
                        <a:effectLst/>
                        <a:latin typeface="+mn-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7"/>
                  </a:ext>
                </a:extLst>
              </a:tr>
              <a:tr h="292487">
                <a:tc>
                  <a:txBody>
                    <a:bodyPr/>
                    <a:lstStyle/>
                    <a:p>
                      <a:pPr algn="l" fontAlgn="b"/>
                      <a:r>
                        <a:rPr lang="en-ZA" sz="1400" u="none" strike="noStrike">
                          <a:effectLst/>
                          <a:latin typeface="+mn-lt"/>
                        </a:rPr>
                        <a:t>WC REGION</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21</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1</a:t>
                      </a:r>
                      <a:endParaRPr lang="en-ZA" sz="1400" b="0" i="0" u="none" strike="noStrike" dirty="0">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a:effectLst/>
                          <a:latin typeface="+mn-lt"/>
                        </a:rPr>
                        <a:t>22</a:t>
                      </a:r>
                      <a:endParaRPr lang="en-ZA" sz="1400" b="0" i="0" u="none" strike="noStrike">
                        <a:solidFill>
                          <a:srgbClr val="000000"/>
                        </a:solidFill>
                        <a:effectLst/>
                        <a:latin typeface="+mn-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latin typeface="+mn-lt"/>
                        </a:rPr>
                        <a:t>4.5%</a:t>
                      </a:r>
                      <a:endParaRPr lang="en-ZA" sz="1400" b="1" i="0" u="none" strike="noStrike" dirty="0">
                        <a:solidFill>
                          <a:srgbClr val="000000"/>
                        </a:solidFill>
                        <a:effectLst/>
                        <a:latin typeface="+mn-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8"/>
                  </a:ext>
                </a:extLst>
              </a:tr>
              <a:tr h="549630">
                <a:tc>
                  <a:txBody>
                    <a:bodyPr/>
                    <a:lstStyle/>
                    <a:p>
                      <a:pPr algn="l" fontAlgn="b"/>
                      <a:r>
                        <a:rPr lang="en-ZA" sz="1400" b="1" u="none" strike="noStrike" dirty="0">
                          <a:solidFill>
                            <a:schemeClr val="bg1"/>
                          </a:solidFill>
                          <a:effectLst/>
                          <a:latin typeface="+mn-lt"/>
                        </a:rPr>
                        <a:t>GRAND TOTAL</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188</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27</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215</a:t>
                      </a:r>
                      <a:endParaRPr lang="en-ZA" sz="1400" b="1" i="0" u="none" strike="noStrike" dirty="0">
                        <a:solidFill>
                          <a:schemeClr val="bg1"/>
                        </a:solidFill>
                        <a:effectLst/>
                        <a:latin typeface="+mn-lt"/>
                      </a:endParaRPr>
                    </a:p>
                  </a:txBody>
                  <a:tcPr marL="0" marR="0" marT="0" marB="0" anchor="b">
                    <a:solidFill>
                      <a:srgbClr val="005300"/>
                    </a:solidFill>
                  </a:tcPr>
                </a:tc>
                <a:tc>
                  <a:txBody>
                    <a:bodyPr/>
                    <a:lstStyle/>
                    <a:p>
                      <a:pPr algn="ctr" fontAlgn="b"/>
                      <a:r>
                        <a:rPr lang="en-ZA" sz="1400" b="1" u="none" strike="noStrike" dirty="0">
                          <a:solidFill>
                            <a:schemeClr val="bg1"/>
                          </a:solidFill>
                          <a:effectLst/>
                          <a:latin typeface="+mn-lt"/>
                        </a:rPr>
                        <a:t>12.6%</a:t>
                      </a:r>
                      <a:endParaRPr lang="en-ZA" sz="1400" b="1" i="0" u="none" strike="noStrike" dirty="0">
                        <a:solidFill>
                          <a:schemeClr val="bg1"/>
                        </a:solidFill>
                        <a:effectLst/>
                        <a:latin typeface="+mn-lt"/>
                      </a:endParaRPr>
                    </a:p>
                  </a:txBody>
                  <a:tcPr marL="0" marR="0" marT="0" marB="0" anchor="b">
                    <a:solidFill>
                      <a:srgbClr val="005300"/>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1882653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71" y="408500"/>
            <a:ext cx="8229600" cy="452560"/>
          </a:xfrm>
        </p:spPr>
        <p:txBody>
          <a:bodyPr>
            <a:noAutofit/>
          </a:bodyPr>
          <a:lstStyle/>
          <a:p>
            <a:pPr algn="l"/>
            <a:r>
              <a:rPr lang="en-ZA" sz="2000" b="1" dirty="0" smtClean="0">
                <a:solidFill>
                  <a:srgbClr val="003D00"/>
                </a:solidFill>
              </a:rPr>
              <a:t>NATIONAL OSD VACANCY RATE AS AT 2 MAY 2017</a:t>
            </a:r>
            <a:endParaRPr lang="en-ZA" sz="2000" b="1" dirty="0">
              <a:solidFill>
                <a:srgbClr val="003D00"/>
              </a:solidFill>
            </a:endParaRPr>
          </a:p>
        </p:txBody>
      </p:sp>
      <p:sp>
        <p:nvSpPr>
          <p:cNvPr id="6148" name="Slide Number Placeholder 3"/>
          <p:cNvSpPr>
            <a:spLocks noGrp="1"/>
          </p:cNvSpPr>
          <p:nvPr>
            <p:ph type="sldNum" sz="quarter" idx="12"/>
          </p:nvPr>
        </p:nvSpPr>
        <p:spPr>
          <a:noFill/>
        </p:spPr>
        <p:txBody>
          <a:bodyPr/>
          <a:lstStyle/>
          <a:p>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927100" y="842010"/>
            <a:ext cx="7378700" cy="38100"/>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xmlns="" val="729127494"/>
              </p:ext>
            </p:extLst>
          </p:nvPr>
        </p:nvGraphicFramePr>
        <p:xfrm>
          <a:off x="927100" y="1071742"/>
          <a:ext cx="7378701" cy="4743841"/>
        </p:xfrm>
        <a:graphic>
          <a:graphicData uri="http://schemas.openxmlformats.org/drawingml/2006/table">
            <a:tbl>
              <a:tblPr>
                <a:tableStyleId>{3C2FFA5D-87B4-456A-9821-1D502468CF0F}</a:tableStyleId>
              </a:tblPr>
              <a:tblGrid>
                <a:gridCol w="1816100">
                  <a:extLst>
                    <a:ext uri="{9D8B030D-6E8A-4147-A177-3AD203B41FA5}">
                      <a16:colId xmlns:a16="http://schemas.microsoft.com/office/drawing/2014/main" xmlns="" val="20000"/>
                    </a:ext>
                  </a:extLst>
                </a:gridCol>
                <a:gridCol w="1457011">
                  <a:extLst>
                    <a:ext uri="{9D8B030D-6E8A-4147-A177-3AD203B41FA5}">
                      <a16:colId xmlns:a16="http://schemas.microsoft.com/office/drawing/2014/main" xmlns="" val="20001"/>
                    </a:ext>
                  </a:extLst>
                </a:gridCol>
                <a:gridCol w="1426866">
                  <a:extLst>
                    <a:ext uri="{9D8B030D-6E8A-4147-A177-3AD203B41FA5}">
                      <a16:colId xmlns:a16="http://schemas.microsoft.com/office/drawing/2014/main" xmlns="" val="20002"/>
                    </a:ext>
                  </a:extLst>
                </a:gridCol>
                <a:gridCol w="1356527">
                  <a:extLst>
                    <a:ext uri="{9D8B030D-6E8A-4147-A177-3AD203B41FA5}">
                      <a16:colId xmlns:a16="http://schemas.microsoft.com/office/drawing/2014/main" xmlns="" val="20003"/>
                    </a:ext>
                  </a:extLst>
                </a:gridCol>
                <a:gridCol w="1322197">
                  <a:extLst>
                    <a:ext uri="{9D8B030D-6E8A-4147-A177-3AD203B41FA5}">
                      <a16:colId xmlns:a16="http://schemas.microsoft.com/office/drawing/2014/main" xmlns="" val="20004"/>
                    </a:ext>
                  </a:extLst>
                </a:gridCol>
              </a:tblGrid>
              <a:tr h="566553">
                <a:tc gridSpan="5">
                  <a:txBody>
                    <a:bodyPr/>
                    <a:lstStyle/>
                    <a:p>
                      <a:pPr algn="ctr" fontAlgn="b"/>
                      <a:r>
                        <a:rPr lang="en-ZA" sz="1600" b="1" u="none" strike="noStrike" dirty="0" smtClean="0">
                          <a:solidFill>
                            <a:schemeClr val="bg1"/>
                          </a:solidFill>
                          <a:effectLst/>
                        </a:rPr>
                        <a:t>NATIONAL VACANCY </a:t>
                      </a:r>
                      <a:r>
                        <a:rPr lang="en-ZA" sz="1600" b="1" u="none" strike="noStrike" dirty="0">
                          <a:solidFill>
                            <a:schemeClr val="bg1"/>
                          </a:solidFill>
                          <a:effectLst/>
                        </a:rPr>
                        <a:t>RATE PER OSD AS AT 02 MAY </a:t>
                      </a:r>
                      <a:r>
                        <a:rPr lang="en-ZA" sz="1600" b="1" u="none" strike="noStrike" dirty="0" smtClean="0">
                          <a:solidFill>
                            <a:schemeClr val="bg1"/>
                          </a:solidFill>
                          <a:effectLst/>
                        </a:rPr>
                        <a:t>2017</a:t>
                      </a:r>
                    </a:p>
                    <a:p>
                      <a:pPr algn="ctr" fontAlgn="b"/>
                      <a:endParaRPr lang="en-ZA" sz="1600" b="1" i="0" u="none" strike="noStrike" dirty="0">
                        <a:solidFill>
                          <a:schemeClr val="bg1"/>
                        </a:solidFill>
                        <a:effectLst/>
                        <a:latin typeface="+mj-lt"/>
                      </a:endParaRPr>
                    </a:p>
                  </a:txBody>
                  <a:tcPr marL="0" marR="0" marT="0" marB="0" anchor="b">
                    <a:solidFill>
                      <a:srgbClr val="0053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46858">
                <a:tc>
                  <a:txBody>
                    <a:bodyPr/>
                    <a:lstStyle/>
                    <a:p>
                      <a:pPr algn="l" fontAlgn="b"/>
                      <a:r>
                        <a:rPr lang="en-ZA" sz="1400" b="1" u="none" strike="noStrike" dirty="0">
                          <a:solidFill>
                            <a:schemeClr val="bg1"/>
                          </a:solidFill>
                          <a:effectLst/>
                        </a:rPr>
                        <a:t>OSD</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u="none" strike="noStrike" dirty="0">
                          <a:solidFill>
                            <a:schemeClr val="bg1"/>
                          </a:solidFill>
                          <a:effectLst/>
                        </a:rPr>
                        <a:t>ACTIVE FILLED                     </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u="none" strike="noStrike" dirty="0">
                          <a:solidFill>
                            <a:schemeClr val="bg1"/>
                          </a:solidFill>
                          <a:effectLst/>
                        </a:rPr>
                        <a:t>VACANT                            </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u="none" strike="noStrike" dirty="0">
                          <a:solidFill>
                            <a:schemeClr val="bg1"/>
                          </a:solidFill>
                          <a:effectLst/>
                        </a:rPr>
                        <a:t>TOTAL</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u="none" strike="noStrike" dirty="0">
                          <a:solidFill>
                            <a:schemeClr val="bg1"/>
                          </a:solidFill>
                          <a:effectLst/>
                        </a:rPr>
                        <a:t>VACANCY RATE</a:t>
                      </a:r>
                      <a:endParaRPr lang="en-ZA" sz="1400" b="1" i="0" u="none" strike="noStrike" dirty="0">
                        <a:solidFill>
                          <a:schemeClr val="bg1"/>
                        </a:solidFill>
                        <a:effectLst/>
                        <a:latin typeface="+mj-lt"/>
                      </a:endParaRPr>
                    </a:p>
                  </a:txBody>
                  <a:tcPr marL="0" marR="0" marT="0" marB="0" anchor="b">
                    <a:solidFill>
                      <a:srgbClr val="005300"/>
                    </a:solidFill>
                  </a:tcPr>
                </a:tc>
                <a:extLst>
                  <a:ext uri="{0D108BD9-81ED-4DB2-BD59-A6C34878D82A}">
                    <a16:rowId xmlns:a16="http://schemas.microsoft.com/office/drawing/2014/main" xmlns="" val="10001"/>
                  </a:ext>
                </a:extLst>
              </a:tr>
              <a:tr h="310347">
                <a:tc>
                  <a:txBody>
                    <a:bodyPr/>
                    <a:lstStyle/>
                    <a:p>
                      <a:pPr algn="l" fontAlgn="b"/>
                      <a:r>
                        <a:rPr lang="en-ZA" sz="1400" u="none" strike="noStrike" dirty="0">
                          <a:effectLst/>
                        </a:rPr>
                        <a:t>ARTISANS</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414</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303</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717</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42.3%</a:t>
                      </a:r>
                      <a:endParaRPr lang="en-ZA" sz="1400" b="1" i="0" u="none" strike="noStrike">
                        <a:solidFill>
                          <a:srgbClr val="000000"/>
                        </a:solidFill>
                        <a:effectLst/>
                        <a:latin typeface="+mj-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2"/>
                  </a:ext>
                </a:extLst>
              </a:tr>
              <a:tr h="310347">
                <a:tc>
                  <a:txBody>
                    <a:bodyPr/>
                    <a:lstStyle/>
                    <a:p>
                      <a:pPr algn="l" fontAlgn="b"/>
                      <a:r>
                        <a:rPr lang="en-ZA" sz="1400" u="none" strike="noStrike">
                          <a:effectLst/>
                        </a:rPr>
                        <a:t>CENTRE BASED</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32530</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1169</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33699</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3.5%</a:t>
                      </a:r>
                      <a:endParaRPr lang="en-ZA" sz="1400" b="1" i="0" u="none" strike="noStrike" dirty="0">
                        <a:solidFill>
                          <a:srgbClr val="000000"/>
                        </a:solidFill>
                        <a:effectLst/>
                        <a:latin typeface="+mj-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3"/>
                  </a:ext>
                </a:extLst>
              </a:tr>
              <a:tr h="310347">
                <a:tc>
                  <a:txBody>
                    <a:bodyPr/>
                    <a:lstStyle/>
                    <a:p>
                      <a:pPr algn="l" fontAlgn="b"/>
                      <a:r>
                        <a:rPr lang="en-ZA" sz="1400" u="none" strike="noStrike">
                          <a:effectLst/>
                        </a:rPr>
                        <a:t>EDUCATIONISTS</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517</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85</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602</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14.1%</a:t>
                      </a:r>
                      <a:endParaRPr lang="en-ZA" sz="1400" b="1" i="0" u="none" strike="noStrike" dirty="0">
                        <a:solidFill>
                          <a:srgbClr val="000000"/>
                        </a:solidFill>
                        <a:effectLst/>
                        <a:latin typeface="+mj-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4"/>
                  </a:ext>
                </a:extLst>
              </a:tr>
              <a:tr h="310347">
                <a:tc>
                  <a:txBody>
                    <a:bodyPr/>
                    <a:lstStyle/>
                    <a:p>
                      <a:pPr algn="l" fontAlgn="b"/>
                      <a:r>
                        <a:rPr lang="en-ZA" sz="1400" u="none" strike="noStrike">
                          <a:effectLst/>
                        </a:rPr>
                        <a:t>ENGINEERS</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12</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45</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57</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78.9%</a:t>
                      </a:r>
                      <a:endParaRPr lang="en-ZA" sz="1400" b="1" i="0" u="none" strike="noStrike" dirty="0">
                        <a:solidFill>
                          <a:srgbClr val="000000"/>
                        </a:solidFill>
                        <a:effectLst/>
                        <a:latin typeface="+mj-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5"/>
                  </a:ext>
                </a:extLst>
              </a:tr>
              <a:tr h="310347">
                <a:tc>
                  <a:txBody>
                    <a:bodyPr/>
                    <a:lstStyle/>
                    <a:p>
                      <a:pPr algn="l" fontAlgn="b"/>
                      <a:r>
                        <a:rPr lang="en-ZA" sz="1400" u="none" strike="noStrike" dirty="0">
                          <a:effectLst/>
                        </a:rPr>
                        <a:t>LEGAL OFFICERS</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28</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17</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45</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37.8%</a:t>
                      </a:r>
                      <a:endParaRPr lang="en-ZA" sz="1400" b="1" i="0" u="none" strike="noStrike" dirty="0">
                        <a:solidFill>
                          <a:srgbClr val="000000"/>
                        </a:solidFill>
                        <a:effectLst/>
                        <a:latin typeface="+mj-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6"/>
                  </a:ext>
                </a:extLst>
              </a:tr>
              <a:tr h="310347">
                <a:tc>
                  <a:txBody>
                    <a:bodyPr/>
                    <a:lstStyle/>
                    <a:p>
                      <a:pPr algn="l" fontAlgn="b"/>
                      <a:r>
                        <a:rPr lang="en-ZA" sz="1400" u="none" strike="noStrike">
                          <a:effectLst/>
                        </a:rPr>
                        <a:t>MEDICAL OFFICERS</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10</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8</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18</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44.4%</a:t>
                      </a:r>
                      <a:endParaRPr lang="en-ZA" sz="1400" b="1" i="0" u="none" strike="noStrike" dirty="0">
                        <a:solidFill>
                          <a:srgbClr val="000000"/>
                        </a:solidFill>
                        <a:effectLst/>
                        <a:latin typeface="+mj-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7"/>
                  </a:ext>
                </a:extLst>
              </a:tr>
              <a:tr h="310347">
                <a:tc>
                  <a:txBody>
                    <a:bodyPr/>
                    <a:lstStyle/>
                    <a:p>
                      <a:pPr algn="l" fontAlgn="b"/>
                      <a:r>
                        <a:rPr lang="en-ZA" sz="1400" u="none" strike="noStrike">
                          <a:effectLst/>
                        </a:rPr>
                        <a:t>NON CENTRE BASED</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1590</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91</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1681</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5.4%</a:t>
                      </a:r>
                      <a:endParaRPr lang="en-ZA" sz="1400" b="1" i="0" u="none" strike="noStrike" dirty="0">
                        <a:solidFill>
                          <a:srgbClr val="000000"/>
                        </a:solidFill>
                        <a:effectLst/>
                        <a:latin typeface="+mj-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8"/>
                  </a:ext>
                </a:extLst>
              </a:tr>
              <a:tr h="310347">
                <a:tc>
                  <a:txBody>
                    <a:bodyPr/>
                    <a:lstStyle/>
                    <a:p>
                      <a:pPr algn="l" fontAlgn="b"/>
                      <a:r>
                        <a:rPr lang="en-ZA" sz="1400" u="none" strike="noStrike">
                          <a:effectLst/>
                        </a:rPr>
                        <a:t>PHARMACISTS</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42</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10</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52</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19.2%</a:t>
                      </a:r>
                      <a:endParaRPr lang="en-ZA" sz="1400" b="1" i="0" u="none" strike="noStrike" dirty="0">
                        <a:solidFill>
                          <a:srgbClr val="000000"/>
                        </a:solidFill>
                        <a:effectLst/>
                        <a:latin typeface="+mj-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09"/>
                  </a:ext>
                </a:extLst>
              </a:tr>
              <a:tr h="315672">
                <a:tc>
                  <a:txBody>
                    <a:bodyPr/>
                    <a:lstStyle/>
                    <a:p>
                      <a:pPr algn="l" fontAlgn="b"/>
                      <a:r>
                        <a:rPr lang="en-ZA" sz="1400" u="none" strike="noStrike" dirty="0">
                          <a:effectLst/>
                        </a:rPr>
                        <a:t>PROFESSIONAL NURSES</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893</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135</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1028</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13.1%</a:t>
                      </a:r>
                      <a:endParaRPr lang="en-ZA" sz="1400" b="1" i="0" u="none" strike="noStrike" dirty="0">
                        <a:solidFill>
                          <a:srgbClr val="000000"/>
                        </a:solidFill>
                        <a:effectLst/>
                        <a:latin typeface="+mj-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10"/>
                  </a:ext>
                </a:extLst>
              </a:tr>
              <a:tr h="310347">
                <a:tc>
                  <a:txBody>
                    <a:bodyPr/>
                    <a:lstStyle/>
                    <a:p>
                      <a:pPr algn="l" fontAlgn="b"/>
                      <a:r>
                        <a:rPr lang="en-ZA" sz="1400" u="none" strike="noStrike" dirty="0">
                          <a:effectLst/>
                        </a:rPr>
                        <a:t>PSYCHOLOGISTS</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83</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11</a:t>
                      </a:r>
                      <a:endParaRPr lang="en-ZA" sz="1400" b="0" i="0" u="none" strike="noStrike" dirty="0">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94</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11.7%</a:t>
                      </a:r>
                      <a:endParaRPr lang="en-ZA" sz="1400" b="1" i="0" u="none" strike="noStrike" dirty="0">
                        <a:solidFill>
                          <a:srgbClr val="000000"/>
                        </a:solidFill>
                        <a:effectLst/>
                        <a:latin typeface="+mj-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11"/>
                  </a:ext>
                </a:extLst>
              </a:tr>
              <a:tr h="322157">
                <a:tc>
                  <a:txBody>
                    <a:bodyPr/>
                    <a:lstStyle/>
                    <a:p>
                      <a:pPr algn="l" fontAlgn="b"/>
                      <a:r>
                        <a:rPr lang="en-ZA" sz="1400" u="none" strike="noStrike">
                          <a:effectLst/>
                        </a:rPr>
                        <a:t>SOCIAL WORKERS</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592</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47</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a:effectLst/>
                        </a:rPr>
                        <a:t>639</a:t>
                      </a:r>
                      <a:endParaRPr lang="en-ZA" sz="1400" b="0" i="0" u="none" strike="noStrike">
                        <a:solidFill>
                          <a:srgbClr val="000000"/>
                        </a:solidFill>
                        <a:effectLst/>
                        <a:latin typeface="+mj-lt"/>
                      </a:endParaRPr>
                    </a:p>
                  </a:txBody>
                  <a:tcPr marL="0" marR="0" marT="0" marB="0" anchor="b">
                    <a:solidFill>
                      <a:schemeClr val="accent3">
                        <a:lumMod val="20000"/>
                        <a:lumOff val="80000"/>
                      </a:schemeClr>
                    </a:solidFill>
                  </a:tcPr>
                </a:tc>
                <a:tc>
                  <a:txBody>
                    <a:bodyPr/>
                    <a:lstStyle/>
                    <a:p>
                      <a:pPr algn="ctr" fontAlgn="b"/>
                      <a:r>
                        <a:rPr lang="en-ZA" sz="1400" u="none" strike="noStrike" dirty="0">
                          <a:effectLst/>
                        </a:rPr>
                        <a:t>7.4%</a:t>
                      </a:r>
                      <a:endParaRPr lang="en-ZA" sz="1400" b="1" i="0" u="none" strike="noStrike" dirty="0">
                        <a:solidFill>
                          <a:srgbClr val="000000"/>
                        </a:solidFill>
                        <a:effectLst/>
                        <a:latin typeface="+mj-lt"/>
                      </a:endParaRPr>
                    </a:p>
                  </a:txBody>
                  <a:tcPr marL="0" marR="0" marT="0" marB="0" anchor="b">
                    <a:solidFill>
                      <a:schemeClr val="accent3">
                        <a:lumMod val="20000"/>
                        <a:lumOff val="80000"/>
                      </a:schemeClr>
                    </a:solidFill>
                  </a:tcPr>
                </a:tc>
                <a:extLst>
                  <a:ext uri="{0D108BD9-81ED-4DB2-BD59-A6C34878D82A}">
                    <a16:rowId xmlns:a16="http://schemas.microsoft.com/office/drawing/2014/main" xmlns="" val="10012"/>
                  </a:ext>
                </a:extLst>
              </a:tr>
              <a:tr h="399478">
                <a:tc>
                  <a:txBody>
                    <a:bodyPr/>
                    <a:lstStyle/>
                    <a:p>
                      <a:pPr algn="l" fontAlgn="b"/>
                      <a:r>
                        <a:rPr lang="en-ZA" sz="1400" b="1" u="none" strike="noStrike" dirty="0">
                          <a:solidFill>
                            <a:schemeClr val="bg1"/>
                          </a:solidFill>
                          <a:effectLst/>
                        </a:rPr>
                        <a:t>GRAND TOTAL</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i="0" u="none" strike="noStrike" dirty="0" smtClean="0">
                          <a:solidFill>
                            <a:schemeClr val="bg1"/>
                          </a:solidFill>
                          <a:effectLst/>
                          <a:latin typeface="+mn-lt"/>
                        </a:rPr>
                        <a:t>36711</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i="0" u="none" strike="noStrike" dirty="0" smtClean="0">
                          <a:solidFill>
                            <a:schemeClr val="bg1"/>
                          </a:solidFill>
                          <a:effectLst/>
                          <a:latin typeface="+mn-lt"/>
                        </a:rPr>
                        <a:t>1921</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i="0" u="none" strike="noStrike" dirty="0" smtClean="0">
                          <a:solidFill>
                            <a:schemeClr val="bg1"/>
                          </a:solidFill>
                          <a:effectLst/>
                          <a:latin typeface="+mn-lt"/>
                        </a:rPr>
                        <a:t>38632</a:t>
                      </a:r>
                      <a:endParaRPr lang="en-ZA" sz="1400" b="1" i="0" u="none" strike="noStrike" dirty="0">
                        <a:solidFill>
                          <a:schemeClr val="bg1"/>
                        </a:solidFill>
                        <a:effectLst/>
                        <a:latin typeface="+mj-lt"/>
                      </a:endParaRPr>
                    </a:p>
                  </a:txBody>
                  <a:tcPr marL="0" marR="0" marT="0" marB="0" anchor="b">
                    <a:solidFill>
                      <a:srgbClr val="005300"/>
                    </a:solidFill>
                  </a:tcPr>
                </a:tc>
                <a:tc>
                  <a:txBody>
                    <a:bodyPr/>
                    <a:lstStyle/>
                    <a:p>
                      <a:pPr algn="ctr" fontAlgn="b"/>
                      <a:r>
                        <a:rPr lang="en-ZA" sz="1400" b="1" i="0" u="none" strike="noStrike" dirty="0" smtClean="0">
                          <a:solidFill>
                            <a:schemeClr val="bg1"/>
                          </a:solidFill>
                          <a:effectLst/>
                          <a:latin typeface="+mn-lt"/>
                        </a:rPr>
                        <a:t>4.97%</a:t>
                      </a:r>
                      <a:endParaRPr lang="en-ZA" sz="1400" b="1" i="0" u="none" strike="noStrike" dirty="0">
                        <a:solidFill>
                          <a:schemeClr val="bg1"/>
                        </a:solidFill>
                        <a:effectLst/>
                        <a:latin typeface="+mj-lt"/>
                      </a:endParaRPr>
                    </a:p>
                  </a:txBody>
                  <a:tcPr marL="0" marR="0" marT="0" marB="0" anchor="b">
                    <a:solidFill>
                      <a:srgbClr val="005300"/>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645938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7331</TotalTime>
  <Words>1929</Words>
  <Application>Microsoft Office PowerPoint</Application>
  <PresentationFormat>On-screen Show (4:3)</PresentationFormat>
  <Paragraphs>503</Paragraphs>
  <Slides>26</Slides>
  <Notes>19</Notes>
  <HiddenSlides>0</HiddenSlides>
  <MMClips>0</MMClips>
  <ScaleCrop>false</ScaleCrop>
  <HeadingPairs>
    <vt:vector size="4" baseType="variant">
      <vt:variant>
        <vt:lpstr>Theme</vt:lpstr>
      </vt:variant>
      <vt:variant>
        <vt:i4>6</vt:i4>
      </vt:variant>
      <vt:variant>
        <vt:lpstr>Slide Titles</vt:lpstr>
      </vt:variant>
      <vt:variant>
        <vt:i4>26</vt:i4>
      </vt:variant>
    </vt:vector>
  </HeadingPairs>
  <TitlesOfParts>
    <vt:vector size="32" baseType="lpstr">
      <vt:lpstr>Office Theme</vt:lpstr>
      <vt:lpstr>1_Office Theme</vt:lpstr>
      <vt:lpstr>2_Office Theme</vt:lpstr>
      <vt:lpstr>8_Office Theme</vt:lpstr>
      <vt:lpstr>3_Office Theme</vt:lpstr>
      <vt:lpstr>4_Office Theme</vt:lpstr>
      <vt:lpstr>Slide 0</vt:lpstr>
      <vt:lpstr>TABLE OF CONTENTS</vt:lpstr>
      <vt:lpstr>1. OCCUPATIONAL SPECIFIC DISPENSATION (OSD) FOR CORRECTIONAL OFFICIALS </vt:lpstr>
      <vt:lpstr> </vt:lpstr>
      <vt:lpstr> OCCUPATIONAL SPECIFIC DISPENSATION (OSD) FOR CORRECTIONAL OFFICIALS        Continues… </vt:lpstr>
      <vt:lpstr>Slide 5</vt:lpstr>
      <vt:lpstr> NATIONAL VACANCY RATE AS AT 02 MAY 2017</vt:lpstr>
      <vt:lpstr>SENIOR MANAGEMENT SERVICES (SMS) VACANCY RATE AS AT 2 MAY 2017</vt:lpstr>
      <vt:lpstr>NATIONAL OSD VACANCY RATE AS AT 2 MAY 2017</vt:lpstr>
      <vt:lpstr>NATIONAL NON - OSD VACANCY RATE  AS AT 2 MAY 2017</vt:lpstr>
      <vt:lpstr> 2017/2018 RECRUITMENT AND SELECTION PLAN</vt:lpstr>
      <vt:lpstr> 2017/2018 RECRUITMENT AND SELECTION PLAN</vt:lpstr>
      <vt:lpstr> 2017/2018 RECRUITMENT AND SELECTION PLAN</vt:lpstr>
      <vt:lpstr> 2017/2018 RECRUITMENT AND SELECTION PLAN</vt:lpstr>
      <vt:lpstr>Slide 14</vt:lpstr>
      <vt:lpstr>  UTILIZATION OF SICK LEAVE FOR 2016/2017</vt:lpstr>
      <vt:lpstr>  SICK LEAVE UTILIZATION PRE AND POST HOLIDAY</vt:lpstr>
      <vt:lpstr>  IMPACT OF NORMAL SICK LEAVE UTILIZATION  OF CORRECTIONAL SERVICES LEARNERSHIP </vt:lpstr>
      <vt:lpstr>UTILIZATION OF INCAPACITY LEAVE FOR 2016</vt:lpstr>
      <vt:lpstr>  IMPACT OF INCAPACITY LEAVE UTILIZATION  OF CORRECTIONAL SERVICES LEARNERSHIP </vt:lpstr>
      <vt:lpstr>   POTENTIAL CASES OF NORMAL SICK LEAVE &amp; INCAPACITY LEAVE ABUSE FOR 2016/2017    OF CORRECTIONAL SERVICES LEARNERSHIP </vt:lpstr>
      <vt:lpstr>Slide 21</vt:lpstr>
      <vt:lpstr>STATUS OF SHIFT SYSTEM</vt:lpstr>
      <vt:lpstr>Slide 23</vt:lpstr>
      <vt:lpstr>FUTURE PLANS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PUMZA</cp:lastModifiedBy>
  <cp:revision>434</cp:revision>
  <cp:lastPrinted>2017-05-25T12:57:04Z</cp:lastPrinted>
  <dcterms:created xsi:type="dcterms:W3CDTF">2016-05-03T08:35:15Z</dcterms:created>
  <dcterms:modified xsi:type="dcterms:W3CDTF">2017-06-15T08:26:24Z</dcterms:modified>
</cp:coreProperties>
</file>