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heme/themeOverride8.xml" ContentType="application/vnd.openxmlformats-officedocument.themeOverr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Override6.xml" ContentType="application/vnd.openxmlformats-officedocument.themeOverrid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theme/themeOverride4.xml" ContentType="application/vnd.openxmlformats-officedocument.themeOverrid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 id="2147483684" r:id="rId6"/>
    <p:sldMasterId id="2147483696" r:id="rId7"/>
  </p:sldMasterIdLst>
  <p:notesMasterIdLst>
    <p:notesMasterId r:id="rId40"/>
  </p:notesMasterIdLst>
  <p:handoutMasterIdLst>
    <p:handoutMasterId r:id="rId41"/>
  </p:handoutMasterIdLst>
  <p:sldIdLst>
    <p:sldId id="447" r:id="rId8"/>
    <p:sldId id="458" r:id="rId9"/>
    <p:sldId id="465" r:id="rId10"/>
    <p:sldId id="461" r:id="rId11"/>
    <p:sldId id="474" r:id="rId12"/>
    <p:sldId id="475" r:id="rId13"/>
    <p:sldId id="476" r:id="rId14"/>
    <p:sldId id="479" r:id="rId15"/>
    <p:sldId id="462" r:id="rId16"/>
    <p:sldId id="394" r:id="rId17"/>
    <p:sldId id="452" r:id="rId18"/>
    <p:sldId id="453" r:id="rId19"/>
    <p:sldId id="454" r:id="rId20"/>
    <p:sldId id="480" r:id="rId21"/>
    <p:sldId id="397" r:id="rId22"/>
    <p:sldId id="414" r:id="rId23"/>
    <p:sldId id="455" r:id="rId24"/>
    <p:sldId id="417" r:id="rId25"/>
    <p:sldId id="463" r:id="rId26"/>
    <p:sldId id="448" r:id="rId27"/>
    <p:sldId id="450" r:id="rId28"/>
    <p:sldId id="402" r:id="rId29"/>
    <p:sldId id="456" r:id="rId30"/>
    <p:sldId id="420" r:id="rId31"/>
    <p:sldId id="466" r:id="rId32"/>
    <p:sldId id="481" r:id="rId33"/>
    <p:sldId id="482" r:id="rId34"/>
    <p:sldId id="483" r:id="rId35"/>
    <p:sldId id="484" r:id="rId36"/>
    <p:sldId id="485" r:id="rId37"/>
    <p:sldId id="486" r:id="rId38"/>
    <p:sldId id="328" r:id="rId39"/>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963">
          <p15:clr>
            <a:srgbClr val="A4A3A4"/>
          </p15:clr>
        </p15:guide>
        <p15:guide id="2" pos="119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uki Potye" initials="ZP" lastIdx="6" clrIdx="0">
    <p:extLst>
      <p:ext uri="{19B8F6BF-5375-455C-9EA6-DF929625EA0E}">
        <p15:presenceInfo xmlns:p15="http://schemas.microsoft.com/office/powerpoint/2012/main" xmlns="" userId="Zuki Poty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28044"/>
    <a:srgbClr val="015B30"/>
    <a:srgbClr val="F9671C"/>
    <a:srgbClr val="02723D"/>
    <a:srgbClr val="F6BB00"/>
    <a:srgbClr val="005D28"/>
    <a:srgbClr val="531A17"/>
    <a:srgbClr val="01572E"/>
    <a:srgbClr val="015718"/>
    <a:srgbClr val="0054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24" autoAdjust="0"/>
    <p:restoredTop sz="94434" autoAdjust="0"/>
  </p:normalViewPr>
  <p:slideViewPr>
    <p:cSldViewPr snapToGrid="0" snapToObjects="1">
      <p:cViewPr varScale="1">
        <p:scale>
          <a:sx n="116" d="100"/>
          <a:sy n="116" d="100"/>
        </p:scale>
        <p:origin x="-1854" y="-114"/>
      </p:cViewPr>
      <p:guideLst>
        <p:guide orient="horz" pos="2963"/>
        <p:guide pos="1197"/>
      </p:guideLst>
    </p:cSldViewPr>
  </p:slideViewPr>
  <p:outlineViewPr>
    <p:cViewPr>
      <p:scale>
        <a:sx n="33" d="100"/>
        <a:sy n="33" d="100"/>
      </p:scale>
      <p:origin x="0" y="-25302"/>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400" b="1">
                <a:latin typeface="Arial" panose="020B0604020202020204" pitchFamily="34" charset="0"/>
                <a:cs typeface="Arial" panose="020B0604020202020204" pitchFamily="34" charset="0"/>
              </a:rPr>
              <a:t>Overall Achievement</a:t>
            </a:r>
          </a:p>
        </c:rich>
      </c:tx>
      <c:layout/>
      <c:spPr>
        <a:noFill/>
        <a:ln>
          <a:noFill/>
        </a:ln>
        <a:effectLst/>
      </c:spPr>
    </c:title>
    <c:plotArea>
      <c:layout/>
      <c:pieChart>
        <c:varyColors val="1"/>
        <c:ser>
          <c:idx val="0"/>
          <c:order val="0"/>
          <c:dPt>
            <c:idx val="0"/>
            <c:spPr>
              <a:solidFill>
                <a:srgbClr val="00B050"/>
              </a:solidFill>
              <a:ln w="19050">
                <a:solidFill>
                  <a:schemeClr val="lt1"/>
                </a:solidFill>
              </a:ln>
              <a:effectLst/>
            </c:spPr>
          </c:dPt>
          <c:dPt>
            <c:idx val="1"/>
            <c:spPr>
              <a:solidFill>
                <a:srgbClr val="FF0000"/>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Sheet1!$B$18:$C$18</c:f>
              <c:strCache>
                <c:ptCount val="2"/>
                <c:pt idx="0">
                  <c:v>Achieved</c:v>
                </c:pt>
                <c:pt idx="1">
                  <c:v>Not  achieved</c:v>
                </c:pt>
              </c:strCache>
            </c:strRef>
          </c:cat>
          <c:val>
            <c:numRef>
              <c:f>Sheet1!$B$19:$C$19</c:f>
              <c:numCache>
                <c:formatCode>0%</c:formatCode>
                <c:ptCount val="2"/>
                <c:pt idx="0">
                  <c:v>0.96000000000000008</c:v>
                </c:pt>
                <c:pt idx="1">
                  <c:v>4.0000000000000008E-2</c:v>
                </c:pt>
              </c:numCache>
            </c:numRef>
          </c:val>
        </c:ser>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8475"/>
          </a:xfrm>
          <a:prstGeom prst="rect">
            <a:avLst/>
          </a:prstGeom>
        </p:spPr>
        <p:txBody>
          <a:bodyPr vert="horz" lIns="91422" tIns="45712" rIns="91422" bIns="45712" rtlCol="0"/>
          <a:lstStyle>
            <a:lvl1pPr algn="l">
              <a:defRPr sz="1200"/>
            </a:lvl1pPr>
          </a:lstStyle>
          <a:p>
            <a:endParaRPr lang="en-ZA" dirty="0"/>
          </a:p>
        </p:txBody>
      </p:sp>
      <p:sp>
        <p:nvSpPr>
          <p:cNvPr id="3" name="Date Placeholder 2"/>
          <p:cNvSpPr>
            <a:spLocks noGrp="1"/>
          </p:cNvSpPr>
          <p:nvPr>
            <p:ph type="dt" sz="quarter" idx="1"/>
          </p:nvPr>
        </p:nvSpPr>
        <p:spPr>
          <a:xfrm>
            <a:off x="3849688" y="2"/>
            <a:ext cx="2946400" cy="498475"/>
          </a:xfrm>
          <a:prstGeom prst="rect">
            <a:avLst/>
          </a:prstGeom>
        </p:spPr>
        <p:txBody>
          <a:bodyPr vert="horz" lIns="91422" tIns="45712" rIns="91422" bIns="45712" rtlCol="0"/>
          <a:lstStyle>
            <a:lvl1pPr algn="r">
              <a:defRPr sz="1200"/>
            </a:lvl1pPr>
          </a:lstStyle>
          <a:p>
            <a:fld id="{1540D7ED-F948-479B-97AD-A8EA847EBBDF}" type="datetimeFigureOut">
              <a:rPr lang="en-ZA" smtClean="0"/>
              <a:pPr/>
              <a:t>2017/06/09</a:t>
            </a:fld>
            <a:endParaRPr lang="en-ZA" dirty="0"/>
          </a:p>
        </p:txBody>
      </p:sp>
      <p:sp>
        <p:nvSpPr>
          <p:cNvPr id="4" name="Footer Placeholder 3"/>
          <p:cNvSpPr>
            <a:spLocks noGrp="1"/>
          </p:cNvSpPr>
          <p:nvPr>
            <p:ph type="ftr" sz="quarter" idx="2"/>
          </p:nvPr>
        </p:nvSpPr>
        <p:spPr>
          <a:xfrm>
            <a:off x="0" y="9429752"/>
            <a:ext cx="2946400" cy="498475"/>
          </a:xfrm>
          <a:prstGeom prst="rect">
            <a:avLst/>
          </a:prstGeom>
        </p:spPr>
        <p:txBody>
          <a:bodyPr vert="horz" lIns="91422" tIns="45712" rIns="91422" bIns="45712"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752"/>
            <a:ext cx="2946400" cy="498475"/>
          </a:xfrm>
          <a:prstGeom prst="rect">
            <a:avLst/>
          </a:prstGeom>
        </p:spPr>
        <p:txBody>
          <a:bodyPr vert="horz" lIns="91422" tIns="45712" rIns="91422" bIns="45712" rtlCol="0" anchor="b"/>
          <a:lstStyle>
            <a:lvl1pPr algn="r">
              <a:defRPr sz="1200"/>
            </a:lvl1pPr>
          </a:lstStyle>
          <a:p>
            <a:fld id="{905FD7F4-FCE2-4A88-88EC-054FA6E1BE03}" type="slidenum">
              <a:rPr lang="en-ZA" smtClean="0"/>
              <a:pPr/>
              <a:t>‹#›</a:t>
            </a:fld>
            <a:endParaRPr lang="en-ZA" dirty="0"/>
          </a:p>
        </p:txBody>
      </p:sp>
    </p:spTree>
    <p:extLst>
      <p:ext uri="{BB962C8B-B14F-4D97-AF65-F5344CB8AC3E}">
        <p14:creationId xmlns:p14="http://schemas.microsoft.com/office/powerpoint/2010/main" xmlns="" val="4002897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411"/>
          </a:xfrm>
          <a:prstGeom prst="rect">
            <a:avLst/>
          </a:prstGeom>
        </p:spPr>
        <p:txBody>
          <a:bodyPr vert="horz" lIns="91422" tIns="45712" rIns="91422" bIns="45712" rtlCol="0"/>
          <a:lstStyle>
            <a:lvl1pPr algn="l">
              <a:defRPr sz="1200"/>
            </a:lvl1pPr>
          </a:lstStyle>
          <a:p>
            <a:endParaRPr lang="en-ZA" dirty="0"/>
          </a:p>
        </p:txBody>
      </p:sp>
      <p:sp>
        <p:nvSpPr>
          <p:cNvPr id="3" name="Date Placeholder 2"/>
          <p:cNvSpPr>
            <a:spLocks noGrp="1"/>
          </p:cNvSpPr>
          <p:nvPr>
            <p:ph type="dt" idx="1"/>
          </p:nvPr>
        </p:nvSpPr>
        <p:spPr>
          <a:xfrm>
            <a:off x="3850445" y="2"/>
            <a:ext cx="2945659" cy="496411"/>
          </a:xfrm>
          <a:prstGeom prst="rect">
            <a:avLst/>
          </a:prstGeom>
        </p:spPr>
        <p:txBody>
          <a:bodyPr vert="horz" lIns="91422" tIns="45712" rIns="91422" bIns="45712" rtlCol="0"/>
          <a:lstStyle>
            <a:lvl1pPr algn="r">
              <a:defRPr sz="1200"/>
            </a:lvl1pPr>
          </a:lstStyle>
          <a:p>
            <a:fld id="{7E98EABC-3E2D-4E1F-87EC-C01A1773AAD0}" type="datetimeFigureOut">
              <a:rPr lang="en-ZA" smtClean="0"/>
              <a:pPr/>
              <a:t>2017/06/09</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2" tIns="45712" rIns="91422" bIns="45712" rtlCol="0" anchor="ctr"/>
          <a:lstStyle/>
          <a:p>
            <a:endParaRPr lang="en-ZA" dirty="0"/>
          </a:p>
        </p:txBody>
      </p:sp>
      <p:sp>
        <p:nvSpPr>
          <p:cNvPr id="5" name="Notes Placeholder 4"/>
          <p:cNvSpPr>
            <a:spLocks noGrp="1"/>
          </p:cNvSpPr>
          <p:nvPr>
            <p:ph type="body" sz="quarter" idx="3"/>
          </p:nvPr>
        </p:nvSpPr>
        <p:spPr>
          <a:xfrm>
            <a:off x="679768" y="4715909"/>
            <a:ext cx="5438140" cy="4467701"/>
          </a:xfrm>
          <a:prstGeom prst="rect">
            <a:avLst/>
          </a:prstGeom>
        </p:spPr>
        <p:txBody>
          <a:bodyPr vert="horz" lIns="91422" tIns="45712" rIns="91422" bIns="457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2" y="9430091"/>
            <a:ext cx="2945659" cy="496411"/>
          </a:xfrm>
          <a:prstGeom prst="rect">
            <a:avLst/>
          </a:prstGeom>
        </p:spPr>
        <p:txBody>
          <a:bodyPr vert="horz" lIns="91422" tIns="45712" rIns="91422" bIns="45712"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5" y="9430091"/>
            <a:ext cx="2945659" cy="496411"/>
          </a:xfrm>
          <a:prstGeom prst="rect">
            <a:avLst/>
          </a:prstGeom>
        </p:spPr>
        <p:txBody>
          <a:bodyPr vert="horz" lIns="91422" tIns="45712" rIns="91422" bIns="45712" rtlCol="0" anchor="b"/>
          <a:lstStyle>
            <a:lvl1pPr algn="r">
              <a:defRPr sz="1200"/>
            </a:lvl1pPr>
          </a:lstStyle>
          <a:p>
            <a:fld id="{FB307A7D-FC8B-48AB-B32F-ED3694D9DC30}" type="slidenum">
              <a:rPr lang="en-ZA" smtClean="0"/>
              <a:pPr/>
              <a:t>‹#›</a:t>
            </a:fld>
            <a:endParaRPr lang="en-ZA" dirty="0"/>
          </a:p>
        </p:txBody>
      </p:sp>
    </p:spTree>
    <p:extLst>
      <p:ext uri="{BB962C8B-B14F-4D97-AF65-F5344CB8AC3E}">
        <p14:creationId xmlns:p14="http://schemas.microsoft.com/office/powerpoint/2010/main" xmlns="" val="98731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0A8F022-4E2C-47CF-A8D2-C73D19E791F5}" type="slidenum">
              <a:rPr lang="en-US">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xmlns="" val="279192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13</a:t>
            </a:fld>
            <a:endParaRPr lang="en-ZA" dirty="0">
              <a:solidFill>
                <a:prstClr val="black"/>
              </a:solidFill>
            </a:endParaRPr>
          </a:p>
        </p:txBody>
      </p:sp>
    </p:spTree>
    <p:extLst>
      <p:ext uri="{BB962C8B-B14F-4D97-AF65-F5344CB8AC3E}">
        <p14:creationId xmlns:p14="http://schemas.microsoft.com/office/powerpoint/2010/main" xmlns="" val="4182745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14</a:t>
            </a:fld>
            <a:endParaRPr lang="en-ZA" dirty="0">
              <a:solidFill>
                <a:prstClr val="black"/>
              </a:solidFill>
            </a:endParaRPr>
          </a:p>
        </p:txBody>
      </p:sp>
    </p:spTree>
    <p:extLst>
      <p:ext uri="{BB962C8B-B14F-4D97-AF65-F5344CB8AC3E}">
        <p14:creationId xmlns:p14="http://schemas.microsoft.com/office/powerpoint/2010/main" xmlns="" val="1782806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15</a:t>
            </a:fld>
            <a:endParaRPr lang="en-ZA" dirty="0"/>
          </a:p>
        </p:txBody>
      </p:sp>
    </p:spTree>
    <p:extLst>
      <p:ext uri="{BB962C8B-B14F-4D97-AF65-F5344CB8AC3E}">
        <p14:creationId xmlns:p14="http://schemas.microsoft.com/office/powerpoint/2010/main" xmlns="" val="2246534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16</a:t>
            </a:fld>
            <a:endParaRPr lang="en-ZA" dirty="0"/>
          </a:p>
        </p:txBody>
      </p:sp>
    </p:spTree>
    <p:extLst>
      <p:ext uri="{BB962C8B-B14F-4D97-AF65-F5344CB8AC3E}">
        <p14:creationId xmlns:p14="http://schemas.microsoft.com/office/powerpoint/2010/main" xmlns="" val="3257906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17</a:t>
            </a:fld>
            <a:endParaRPr lang="en-ZA" dirty="0"/>
          </a:p>
        </p:txBody>
      </p:sp>
    </p:spTree>
    <p:extLst>
      <p:ext uri="{BB962C8B-B14F-4D97-AF65-F5344CB8AC3E}">
        <p14:creationId xmlns:p14="http://schemas.microsoft.com/office/powerpoint/2010/main" xmlns="" val="3925954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18</a:t>
            </a:fld>
            <a:endParaRPr lang="en-ZA" dirty="0"/>
          </a:p>
        </p:txBody>
      </p:sp>
    </p:spTree>
    <p:extLst>
      <p:ext uri="{BB962C8B-B14F-4D97-AF65-F5344CB8AC3E}">
        <p14:creationId xmlns:p14="http://schemas.microsoft.com/office/powerpoint/2010/main" xmlns="" val="706704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20</a:t>
            </a:fld>
            <a:endParaRPr lang="en-ZA" dirty="0">
              <a:solidFill>
                <a:prstClr val="black"/>
              </a:solidFill>
            </a:endParaRPr>
          </a:p>
        </p:txBody>
      </p:sp>
    </p:spTree>
    <p:extLst>
      <p:ext uri="{BB962C8B-B14F-4D97-AF65-F5344CB8AC3E}">
        <p14:creationId xmlns:p14="http://schemas.microsoft.com/office/powerpoint/2010/main" xmlns="" val="3070271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21</a:t>
            </a:fld>
            <a:endParaRPr lang="en-ZA" dirty="0">
              <a:solidFill>
                <a:prstClr val="black"/>
              </a:solidFill>
            </a:endParaRPr>
          </a:p>
        </p:txBody>
      </p:sp>
    </p:spTree>
    <p:extLst>
      <p:ext uri="{BB962C8B-B14F-4D97-AF65-F5344CB8AC3E}">
        <p14:creationId xmlns:p14="http://schemas.microsoft.com/office/powerpoint/2010/main" xmlns="" val="726718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22</a:t>
            </a:fld>
            <a:endParaRPr lang="en-ZA" dirty="0"/>
          </a:p>
        </p:txBody>
      </p:sp>
    </p:spTree>
    <p:extLst>
      <p:ext uri="{BB962C8B-B14F-4D97-AF65-F5344CB8AC3E}">
        <p14:creationId xmlns:p14="http://schemas.microsoft.com/office/powerpoint/2010/main" xmlns="" val="1295291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23</a:t>
            </a:fld>
            <a:endParaRPr lang="en-ZA" dirty="0"/>
          </a:p>
        </p:txBody>
      </p:sp>
    </p:spTree>
    <p:extLst>
      <p:ext uri="{BB962C8B-B14F-4D97-AF65-F5344CB8AC3E}">
        <p14:creationId xmlns:p14="http://schemas.microsoft.com/office/powerpoint/2010/main" xmlns="" val="1692355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B307A7D-FC8B-48AB-B32F-ED3694D9DC30}" type="slidenum">
              <a:rPr lang="en-ZA" smtClean="0"/>
              <a:pPr/>
              <a:t>4</a:t>
            </a:fld>
            <a:endParaRPr lang="en-ZA" dirty="0"/>
          </a:p>
        </p:txBody>
      </p:sp>
    </p:spTree>
    <p:extLst>
      <p:ext uri="{BB962C8B-B14F-4D97-AF65-F5344CB8AC3E}">
        <p14:creationId xmlns:p14="http://schemas.microsoft.com/office/powerpoint/2010/main" xmlns="" val="1358853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24</a:t>
            </a:fld>
            <a:endParaRPr lang="en-ZA" dirty="0"/>
          </a:p>
        </p:txBody>
      </p:sp>
    </p:spTree>
    <p:extLst>
      <p:ext uri="{BB962C8B-B14F-4D97-AF65-F5344CB8AC3E}">
        <p14:creationId xmlns:p14="http://schemas.microsoft.com/office/powerpoint/2010/main" xmlns="" val="2961250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32</a:t>
            </a:fld>
            <a:endParaRPr lang="en-ZA" dirty="0"/>
          </a:p>
        </p:txBody>
      </p:sp>
    </p:spTree>
    <p:extLst>
      <p:ext uri="{BB962C8B-B14F-4D97-AF65-F5344CB8AC3E}">
        <p14:creationId xmlns:p14="http://schemas.microsoft.com/office/powerpoint/2010/main" xmlns="" val="290765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5</a:t>
            </a:fld>
            <a:endParaRPr lang="en-ZA" dirty="0">
              <a:solidFill>
                <a:prstClr val="black"/>
              </a:solidFill>
            </a:endParaRPr>
          </a:p>
        </p:txBody>
      </p:sp>
    </p:spTree>
    <p:extLst>
      <p:ext uri="{BB962C8B-B14F-4D97-AF65-F5344CB8AC3E}">
        <p14:creationId xmlns:p14="http://schemas.microsoft.com/office/powerpoint/2010/main" xmlns="" val="4182943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6</a:t>
            </a:fld>
            <a:endParaRPr lang="en-ZA" dirty="0">
              <a:solidFill>
                <a:prstClr val="black"/>
              </a:solidFill>
            </a:endParaRPr>
          </a:p>
        </p:txBody>
      </p:sp>
    </p:spTree>
    <p:extLst>
      <p:ext uri="{BB962C8B-B14F-4D97-AF65-F5344CB8AC3E}">
        <p14:creationId xmlns:p14="http://schemas.microsoft.com/office/powerpoint/2010/main" xmlns="" val="2111505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7</a:t>
            </a:fld>
            <a:endParaRPr lang="en-ZA" dirty="0">
              <a:solidFill>
                <a:prstClr val="black"/>
              </a:solidFill>
            </a:endParaRPr>
          </a:p>
        </p:txBody>
      </p:sp>
    </p:spTree>
    <p:extLst>
      <p:ext uri="{BB962C8B-B14F-4D97-AF65-F5344CB8AC3E}">
        <p14:creationId xmlns:p14="http://schemas.microsoft.com/office/powerpoint/2010/main" xmlns="" val="93681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8</a:t>
            </a:fld>
            <a:endParaRPr lang="en-ZA" dirty="0">
              <a:solidFill>
                <a:prstClr val="black"/>
              </a:solidFill>
            </a:endParaRPr>
          </a:p>
        </p:txBody>
      </p:sp>
    </p:spTree>
    <p:extLst>
      <p:ext uri="{BB962C8B-B14F-4D97-AF65-F5344CB8AC3E}">
        <p14:creationId xmlns:p14="http://schemas.microsoft.com/office/powerpoint/2010/main" xmlns="" val="1323871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10</a:t>
            </a:fld>
            <a:endParaRPr lang="en-ZA" dirty="0"/>
          </a:p>
        </p:txBody>
      </p:sp>
    </p:spTree>
    <p:extLst>
      <p:ext uri="{BB962C8B-B14F-4D97-AF65-F5344CB8AC3E}">
        <p14:creationId xmlns:p14="http://schemas.microsoft.com/office/powerpoint/2010/main" xmlns="" val="1849886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11</a:t>
            </a:fld>
            <a:endParaRPr lang="en-ZA" dirty="0"/>
          </a:p>
        </p:txBody>
      </p:sp>
    </p:spTree>
    <p:extLst>
      <p:ext uri="{BB962C8B-B14F-4D97-AF65-F5344CB8AC3E}">
        <p14:creationId xmlns:p14="http://schemas.microsoft.com/office/powerpoint/2010/main" xmlns="" val="517830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12</a:t>
            </a:fld>
            <a:endParaRPr lang="en-ZA" dirty="0"/>
          </a:p>
        </p:txBody>
      </p:sp>
    </p:spTree>
    <p:extLst>
      <p:ext uri="{BB962C8B-B14F-4D97-AF65-F5344CB8AC3E}">
        <p14:creationId xmlns:p14="http://schemas.microsoft.com/office/powerpoint/2010/main" xmlns="" val="385245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2F440-6130-4220-B262-B401A757A20F}" type="datetime1">
              <a:rPr lang="en-US" smtClean="0"/>
              <a:pPr/>
              <a:t>6/9/2017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0163939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794A0-5074-430E-90E8-3BB435ECEE25}" type="datetime1">
              <a:rPr lang="en-US" smtClean="0"/>
              <a:pPr/>
              <a:t>6/9/2017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55097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36EBE-FE95-42BE-BB8E-65C3B6E7EA32}" type="datetime1">
              <a:rPr lang="en-US" smtClean="0"/>
              <a:pPr/>
              <a:t>6/9/2017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5768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6/9/2017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13611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6/9/2017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89763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6/9/2017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54465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956CCD-273C-BE40-B912-6EF700A4E35C}" type="datetimeFigureOut">
              <a:rPr lang="en-US" smtClean="0">
                <a:solidFill>
                  <a:prstClr val="black">
                    <a:tint val="75000"/>
                  </a:prstClr>
                </a:solidFill>
              </a:rPr>
              <a:pPr/>
              <a:t>6/9/2017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64792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956CCD-273C-BE40-B912-6EF700A4E35C}" type="datetimeFigureOut">
              <a:rPr lang="en-US" smtClean="0">
                <a:solidFill>
                  <a:prstClr val="black">
                    <a:tint val="75000"/>
                  </a:prstClr>
                </a:solidFill>
              </a:rPr>
              <a:pPr/>
              <a:t>6/9/2017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11527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956CCD-273C-BE40-B912-6EF700A4E35C}" type="datetimeFigureOut">
              <a:rPr lang="en-US" smtClean="0">
                <a:solidFill>
                  <a:prstClr val="black">
                    <a:tint val="75000"/>
                  </a:prstClr>
                </a:solidFill>
              </a:rPr>
              <a:pPr/>
              <a:t>6/9/2017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2993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56CCD-273C-BE40-B912-6EF700A4E35C}" type="datetimeFigureOut">
              <a:rPr lang="en-US" smtClean="0">
                <a:solidFill>
                  <a:prstClr val="black">
                    <a:tint val="75000"/>
                  </a:prstClr>
                </a:solidFill>
              </a:rPr>
              <a:pPr/>
              <a:t>6/9/2017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11822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56CCD-273C-BE40-B912-6EF700A4E35C}" type="datetimeFigureOut">
              <a:rPr lang="en-US" smtClean="0">
                <a:solidFill>
                  <a:prstClr val="black">
                    <a:tint val="75000"/>
                  </a:prstClr>
                </a:solidFill>
              </a:rPr>
              <a:pPr/>
              <a:t>6/9/2017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4926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F6EA7-9114-441E-9FBF-81F86CCAF74F}" type="datetime1">
              <a:rPr lang="en-US" smtClean="0"/>
              <a:pPr/>
              <a:t>6/9/2017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203281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56CCD-273C-BE40-B912-6EF700A4E35C}" type="datetimeFigureOut">
              <a:rPr lang="en-US" smtClean="0">
                <a:solidFill>
                  <a:prstClr val="black">
                    <a:tint val="75000"/>
                  </a:prstClr>
                </a:solidFill>
              </a:rPr>
              <a:pPr/>
              <a:t>6/9/2017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45235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6/9/2017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27053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6/9/2017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27132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6/9/2017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240340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6/9/2017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81117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6/9/2017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5036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956CCD-273C-BE40-B912-6EF700A4E35C}" type="datetimeFigureOut">
              <a:rPr lang="en-US" smtClean="0">
                <a:solidFill>
                  <a:prstClr val="black">
                    <a:tint val="75000"/>
                  </a:prstClr>
                </a:solidFill>
              </a:rPr>
              <a:pPr/>
              <a:t>6/9/2017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94876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956CCD-273C-BE40-B912-6EF700A4E35C}" type="datetimeFigureOut">
              <a:rPr lang="en-US" smtClean="0">
                <a:solidFill>
                  <a:prstClr val="black">
                    <a:tint val="75000"/>
                  </a:prstClr>
                </a:solidFill>
              </a:rPr>
              <a:pPr/>
              <a:t>6/9/2017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66949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956CCD-273C-BE40-B912-6EF700A4E35C}" type="datetimeFigureOut">
              <a:rPr lang="en-US" smtClean="0">
                <a:solidFill>
                  <a:prstClr val="black">
                    <a:tint val="75000"/>
                  </a:prstClr>
                </a:solidFill>
              </a:rPr>
              <a:pPr/>
              <a:t>6/9/2017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66456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56CCD-273C-BE40-B912-6EF700A4E35C}" type="datetimeFigureOut">
              <a:rPr lang="en-US" smtClean="0">
                <a:solidFill>
                  <a:prstClr val="black">
                    <a:tint val="75000"/>
                  </a:prstClr>
                </a:solidFill>
              </a:rPr>
              <a:pPr/>
              <a:t>6/9/2017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2844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914905-43FB-4876-8C2A-77F2446ABAEF}" type="datetime1">
              <a:rPr lang="en-US" smtClean="0"/>
              <a:pPr/>
              <a:t>6/9/2017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937367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56CCD-273C-BE40-B912-6EF700A4E35C}" type="datetimeFigureOut">
              <a:rPr lang="en-US" smtClean="0">
                <a:solidFill>
                  <a:prstClr val="black">
                    <a:tint val="75000"/>
                  </a:prstClr>
                </a:solidFill>
              </a:rPr>
              <a:pPr/>
              <a:t>6/9/2017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60219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56CCD-273C-BE40-B912-6EF700A4E35C}" type="datetimeFigureOut">
              <a:rPr lang="en-US" smtClean="0">
                <a:solidFill>
                  <a:prstClr val="black">
                    <a:tint val="75000"/>
                  </a:prstClr>
                </a:solidFill>
              </a:rPr>
              <a:pPr/>
              <a:t>6/9/2017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16506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6/9/2017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3913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6/9/2017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16096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2F440-6130-4220-B262-B401A757A20F}" type="datetime1">
              <a:rPr lang="en-US" smtClean="0">
                <a:solidFill>
                  <a:prstClr val="black">
                    <a:tint val="75000"/>
                  </a:prstClr>
                </a:solidFill>
              </a:rPr>
              <a:pPr/>
              <a:t>6/9/2017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2391962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F6EA7-9114-441E-9FBF-81F86CCAF74F}" type="datetime1">
              <a:rPr lang="en-US" smtClean="0">
                <a:solidFill>
                  <a:prstClr val="black">
                    <a:tint val="75000"/>
                  </a:prstClr>
                </a:solidFill>
              </a:rPr>
              <a:pPr/>
              <a:t>6/9/2017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73577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914905-43FB-4876-8C2A-77F2446ABAEF}" type="datetime1">
              <a:rPr lang="en-US" smtClean="0">
                <a:solidFill>
                  <a:prstClr val="black">
                    <a:tint val="75000"/>
                  </a:prstClr>
                </a:solidFill>
              </a:rPr>
              <a:pPr/>
              <a:t>6/9/2017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9032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AAEE0E-A42F-440B-8B73-0C5BFE6290F1}" type="datetime1">
              <a:rPr lang="en-US" smtClean="0">
                <a:solidFill>
                  <a:prstClr val="black">
                    <a:tint val="75000"/>
                  </a:prstClr>
                </a:solidFill>
              </a:rPr>
              <a:pPr/>
              <a:t>6/9/2017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906529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3D9D1D-3B33-4877-8223-0C545B74FD0B}" type="datetime1">
              <a:rPr lang="en-US" smtClean="0">
                <a:solidFill>
                  <a:prstClr val="black">
                    <a:tint val="75000"/>
                  </a:prstClr>
                </a:solidFill>
              </a:rPr>
              <a:pPr/>
              <a:t>6/9/2017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0036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64261C-1797-42DD-92F1-CCF7816F53D5}" type="datetime1">
              <a:rPr lang="en-US" smtClean="0">
                <a:solidFill>
                  <a:prstClr val="black">
                    <a:tint val="75000"/>
                  </a:prstClr>
                </a:solidFill>
              </a:rPr>
              <a:pPr/>
              <a:t>6/9/2017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278152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AAEE0E-A42F-440B-8B73-0C5BFE6290F1}" type="datetime1">
              <a:rPr lang="en-US" smtClean="0"/>
              <a:pPr/>
              <a:t>6/9/2017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5268247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A2F78-495D-480C-9025-66060B15095C}" type="datetime1">
              <a:rPr lang="en-US" smtClean="0">
                <a:solidFill>
                  <a:prstClr val="black">
                    <a:tint val="75000"/>
                  </a:prstClr>
                </a:solidFill>
              </a:rPr>
              <a:pPr/>
              <a:t>6/9/2017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241140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9379B2-EF05-47C1-A673-64F6A59327B9}" type="datetime1">
              <a:rPr lang="en-US" smtClean="0">
                <a:solidFill>
                  <a:prstClr val="black">
                    <a:tint val="75000"/>
                  </a:prstClr>
                </a:solidFill>
              </a:rPr>
              <a:pPr/>
              <a:t>6/9/2017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239518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EF294-9D22-477C-81A3-03CB3040CB0B}" type="datetime1">
              <a:rPr lang="en-US" smtClean="0">
                <a:solidFill>
                  <a:prstClr val="black">
                    <a:tint val="75000"/>
                  </a:prstClr>
                </a:solidFill>
              </a:rPr>
              <a:pPr/>
              <a:t>6/9/2017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66504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794A0-5074-430E-90E8-3BB435ECEE25}" type="datetime1">
              <a:rPr lang="en-US" smtClean="0">
                <a:solidFill>
                  <a:prstClr val="black">
                    <a:tint val="75000"/>
                  </a:prstClr>
                </a:solidFill>
              </a:rPr>
              <a:pPr/>
              <a:t>6/9/2017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972751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36EBE-FE95-42BE-BB8E-65C3B6E7EA32}" type="datetime1">
              <a:rPr lang="en-US" smtClean="0">
                <a:solidFill>
                  <a:prstClr val="black">
                    <a:tint val="75000"/>
                  </a:prstClr>
                </a:solidFill>
              </a:rPr>
              <a:pPr/>
              <a:t>6/9/2017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32373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3D9D1D-3B33-4877-8223-0C545B74FD0B}" type="datetime1">
              <a:rPr lang="en-US" smtClean="0"/>
              <a:pPr/>
              <a:t>6/9/2017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36596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64261C-1797-42DD-92F1-CCF7816F53D5}" type="datetime1">
              <a:rPr lang="en-US" smtClean="0"/>
              <a:pPr/>
              <a:t>6/9/2017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32148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A2F78-495D-480C-9025-66060B15095C}" type="datetime1">
              <a:rPr lang="en-US" smtClean="0"/>
              <a:pPr/>
              <a:t>6/9/2017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27355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9379B2-EF05-47C1-A673-64F6A59327B9}" type="datetime1">
              <a:rPr lang="en-US" smtClean="0"/>
              <a:pPr/>
              <a:t>6/9/2017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93831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EF294-9D22-477C-81A3-03CB3040CB0B}" type="datetime1">
              <a:rPr lang="en-US" smtClean="0"/>
              <a:pPr/>
              <a:t>6/9/2017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04845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B8161-0281-4624-A2E7-39EC498B31A9}" type="datetime1">
              <a:rPr lang="en-US" smtClean="0"/>
              <a:pPr/>
              <a:t>6/9/2017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698342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56CCD-273C-BE40-B912-6EF700A4E35C}" type="datetimeFigureOut">
              <a:rPr lang="en-US" smtClean="0">
                <a:solidFill>
                  <a:prstClr val="black">
                    <a:tint val="75000"/>
                  </a:prstClr>
                </a:solidFill>
              </a:rPr>
              <a:pPr/>
              <a:t>6/9/2017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17629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56CCD-273C-BE40-B912-6EF700A4E35C}" type="datetimeFigureOut">
              <a:rPr lang="en-US" smtClean="0">
                <a:solidFill>
                  <a:prstClr val="black">
                    <a:tint val="75000"/>
                  </a:prstClr>
                </a:solidFill>
              </a:rPr>
              <a:pPr/>
              <a:t>6/9/2017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55149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B8161-0281-4624-A2E7-39EC498B31A9}" type="datetime1">
              <a:rPr lang="en-US" smtClean="0">
                <a:solidFill>
                  <a:prstClr val="black">
                    <a:tint val="75000"/>
                  </a:prstClr>
                </a:solidFill>
              </a:rPr>
              <a:pPr/>
              <a:t>6/9/2017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307743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v.z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emf"/><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5.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5.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png"/><Relationship Id="rId3" Type="http://schemas.openxmlformats.org/officeDocument/2006/relationships/hyperlink" Target="http://www.vukuzenzele.gov.za/" TargetMode="External"/><Relationship Id="rId7" Type="http://schemas.openxmlformats.org/officeDocument/2006/relationships/hyperlink" Target="https://www.google.co.za/imgres?imgurl=http://previews.123rf.com/images/serkorkin/serkorkin1311/serkorkin131100005/24189738-Photography-Icons-Vector-Set-Creative-Design-Pictures-Stock-Vector.jpg&amp;imgrefurl=http://www.123rf.com/stock-photo/camera_icon.html&amp;docid=ityI3SvtTnhmlM&amp;tbnid=J9GfN1tVHt_8bM:&amp;w=1300&amp;h=1300&amp;bih=1008&amp;biw=1920&amp;ved=0ahUKEwjVgfzxzfPPAhUqDMAKHXNaBGE4ZBAzCDcoNDA0&amp;iact=mrc&amp;uact=8" TargetMode="External"/><Relationship Id="rId12" Type="http://schemas.openxmlformats.org/officeDocument/2006/relationships/image" Target="../media/image16.jpeg"/><Relationship Id="rId17" Type="http://schemas.openxmlformats.org/officeDocument/2006/relationships/image" Target="../media/image21.png"/><Relationship Id="rId2" Type="http://schemas.openxmlformats.org/officeDocument/2006/relationships/image" Target="../media/image8.jpeg"/><Relationship Id="rId16"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png"/><Relationship Id="rId15" Type="http://schemas.openxmlformats.org/officeDocument/2006/relationships/image" Target="../media/image19.jpeg"/><Relationship Id="rId10" Type="http://schemas.openxmlformats.org/officeDocument/2006/relationships/image" Target="../media/image14.png"/><Relationship Id="rId4" Type="http://schemas.openxmlformats.org/officeDocument/2006/relationships/image" Target="../media/image9.jpeg"/><Relationship Id="rId9" Type="http://schemas.openxmlformats.org/officeDocument/2006/relationships/image" Target="../media/image13.jpeg"/><Relationship Id="rId1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1734" y="1807029"/>
            <a:ext cx="3640666" cy="1458685"/>
          </a:xfrm>
        </p:spPr>
        <p:txBody>
          <a:bodyPr>
            <a:noAutofit/>
          </a:bodyPr>
          <a:lstStyle/>
          <a:p>
            <a:r>
              <a:rPr lang="en-US" sz="3200" b="1" dirty="0" smtClean="0">
                <a:solidFill>
                  <a:schemeClr val="accent6"/>
                </a:solidFill>
              </a:rPr>
              <a:t>4</a:t>
            </a:r>
            <a:r>
              <a:rPr lang="en-US" sz="3200" b="1" baseline="30000" dirty="0" smtClean="0">
                <a:solidFill>
                  <a:schemeClr val="accent6"/>
                </a:solidFill>
              </a:rPr>
              <a:t>th</a:t>
            </a:r>
            <a:r>
              <a:rPr lang="en-US" sz="3200" b="1" dirty="0" smtClean="0">
                <a:solidFill>
                  <a:schemeClr val="accent6"/>
                </a:solidFill>
              </a:rPr>
              <a:t> Quarter Actual Performance Report</a:t>
            </a:r>
            <a:endParaRPr lang="en-US" sz="3200" b="1" dirty="0">
              <a:solidFill>
                <a:schemeClr val="bg1"/>
              </a:solidFill>
            </a:endParaRPr>
          </a:p>
        </p:txBody>
      </p:sp>
      <p:sp>
        <p:nvSpPr>
          <p:cNvPr id="3" name="Title 1"/>
          <p:cNvSpPr txBox="1">
            <a:spLocks/>
          </p:cNvSpPr>
          <p:nvPr/>
        </p:nvSpPr>
        <p:spPr>
          <a:xfrm>
            <a:off x="117294" y="4130041"/>
            <a:ext cx="3898445" cy="1160594"/>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79646"/>
                </a:solidFill>
              </a:rPr>
              <a:t>GCIS EXCO</a:t>
            </a:r>
          </a:p>
          <a:p>
            <a:r>
              <a:rPr lang="en-US" sz="2800" b="1" dirty="0" smtClean="0">
                <a:solidFill>
                  <a:srgbClr val="F79646"/>
                </a:solidFill>
              </a:rPr>
              <a:t>Date : 02 June 2017</a:t>
            </a:r>
          </a:p>
        </p:txBody>
      </p:sp>
    </p:spTree>
    <p:extLst>
      <p:ext uri="{BB962C8B-B14F-4D97-AF65-F5344CB8AC3E}">
        <p14:creationId xmlns:p14="http://schemas.microsoft.com/office/powerpoint/2010/main" xmlns="" val="3790610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3888066626"/>
              </p:ext>
            </p:extLst>
          </p:nvPr>
        </p:nvGraphicFramePr>
        <p:xfrm>
          <a:off x="128588" y="1364684"/>
          <a:ext cx="8877527" cy="4980505"/>
        </p:xfrm>
        <a:graphic>
          <a:graphicData uri="http://schemas.openxmlformats.org/drawingml/2006/table">
            <a:tbl>
              <a:tblPr>
                <a:tableStyleId>{69C7853C-536D-4A76-A0AE-DD22124D55A5}</a:tableStyleId>
              </a:tblPr>
              <a:tblGrid>
                <a:gridCol w="1860869"/>
                <a:gridCol w="1655901"/>
                <a:gridCol w="1655901"/>
                <a:gridCol w="1979320"/>
                <a:gridCol w="1725536"/>
              </a:tblGrid>
              <a:tr h="386902">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kern="1200" baseline="0" dirty="0" smtClean="0"/>
                        <a:t>Strategic objective: </a:t>
                      </a:r>
                      <a:r>
                        <a:rPr kumimoji="0" lang="en-ZA" sz="1200" b="0" i="0" u="none" strike="noStrike" kern="1200" cap="none" spc="0" normalizeH="0" baseline="0" noProof="0" dirty="0" smtClean="0">
                          <a:ln>
                            <a:noFill/>
                          </a:ln>
                          <a:solidFill>
                            <a:schemeClr val="tx1"/>
                          </a:solidFill>
                          <a:effectLst/>
                          <a:uLnTx/>
                          <a:uFillTx/>
                          <a:latin typeface="Helvetica" panose="020B0604020202020204" pitchFamily="34" charset="0"/>
                          <a:ea typeface="+mn-ea"/>
                          <a:cs typeface="+mn-cs"/>
                        </a:rPr>
                        <a:t>Produce government’s communication products and services to grow the share of voice of government messages in the public arena.</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548011">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noProof="0" dirty="0" smtClean="0"/>
                        <a:t>4</a:t>
                      </a:r>
                      <a:r>
                        <a:rPr lang="en-US" sz="1600" b="1" kern="1200" baseline="30000" noProof="0" dirty="0" smtClean="0"/>
                        <a:t>th</a:t>
                      </a:r>
                      <a:r>
                        <a:rPr lang="en-US" sz="1600" b="1" kern="1200" baseline="0" noProof="0" dirty="0" smtClean="0"/>
                        <a:t> </a:t>
                      </a:r>
                      <a:r>
                        <a:rPr lang="en-US" sz="1600" b="1" kern="1200" noProof="0" dirty="0" smtClean="0"/>
                        <a:t>Quarter</a:t>
                      </a:r>
                      <a:r>
                        <a:rPr lang="en-US" sz="1600" b="1" kern="1200" baseline="0" noProof="0" dirty="0" smtClean="0"/>
                        <a:t>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solidFill>
                            <a:schemeClr val="dk1"/>
                          </a:solidFill>
                          <a:latin typeface="+mn-lt"/>
                          <a:ea typeface="+mn-ea"/>
                          <a:cs typeface="+mn-cs"/>
                        </a:rPr>
                        <a:t>Actual Output</a:t>
                      </a:r>
                      <a:endParaRPr lang="en-ZA" sz="1600" b="1" kern="1200" baseline="0" dirty="0" smtClean="0">
                        <a:solidFill>
                          <a:schemeClr val="dk1"/>
                        </a:solidFill>
                        <a:latin typeface="+mn-lt"/>
                        <a:ea typeface="+mn-ea"/>
                        <a:cs typeface="+mn-cs"/>
                      </a:endParaRP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943429">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editions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Vuk’uzenzele</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newspaper</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 per year</a:t>
                      </a:r>
                      <a:endParaRPr lang="en-ZA" sz="13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21 editions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Vuk’uzenzele</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newspaper</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annually</a:t>
                      </a:r>
                      <a:endParaRPr lang="en-ZA" sz="13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Four editions of </a:t>
                      </a:r>
                      <a:r>
                        <a:rPr lang="en-ZA" sz="1300" i="1">
                          <a:effectLst/>
                          <a:latin typeface="Arial Narrow" panose="020B0606020202030204" pitchFamily="34" charset="0"/>
                          <a:ea typeface="Times New Roman" panose="02020603050405020304" pitchFamily="18" charset="0"/>
                          <a:cs typeface="Times New Roman" panose="02020603050405020304" pitchFamily="18" charset="0"/>
                        </a:rPr>
                        <a:t>Vuk’uzenzele</a:t>
                      </a:r>
                      <a:r>
                        <a:rPr lang="en-ZA" sz="1300">
                          <a:effectLst/>
                          <a:latin typeface="Arial Narrow" panose="020B0606020202030204" pitchFamily="34" charset="0"/>
                          <a:ea typeface="Times New Roman" panose="02020603050405020304" pitchFamily="18" charset="0"/>
                          <a:cs typeface="Times New Roman" panose="02020603050405020304" pitchFamily="18" charset="0"/>
                        </a:rPr>
                        <a:t> newspaper published per quarter</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Four editions of Vuk’uzenzele newspaper were published in the quarter  </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r>
              <a:tr h="554909">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editions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GovComms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annually</a:t>
                      </a:r>
                      <a:endParaRPr lang="en-ZA" sz="13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Four editions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GovComms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annually</a:t>
                      </a:r>
                      <a:endParaRPr lang="en-ZA" sz="13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One edition of </a:t>
                      </a:r>
                      <a:r>
                        <a:rPr lang="en-ZA" sz="1300" i="1">
                          <a:effectLst/>
                          <a:latin typeface="Arial Narrow" panose="020B0606020202030204" pitchFamily="34" charset="0"/>
                          <a:ea typeface="Times New Roman" panose="02020603050405020304" pitchFamily="18" charset="0"/>
                          <a:cs typeface="Times New Roman" panose="02020603050405020304" pitchFamily="18" charset="0"/>
                        </a:rPr>
                        <a:t>GovComms</a:t>
                      </a:r>
                      <a:r>
                        <a:rPr lang="en-ZA" sz="1300">
                          <a:effectLst/>
                          <a:latin typeface="Arial Narrow" panose="020B0606020202030204" pitchFamily="34" charset="0"/>
                          <a:ea typeface="Times New Roman" panose="02020603050405020304" pitchFamily="18" charset="0"/>
                          <a:cs typeface="Times New Roman" panose="02020603050405020304" pitchFamily="18" charset="0"/>
                        </a:rPr>
                        <a:t> published</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One edition of </a:t>
                      </a:r>
                      <a:r>
                        <a:rPr lang="en-ZA" sz="1300" i="1" dirty="0" err="1">
                          <a:effectLst/>
                          <a:latin typeface="Arial Narrow" panose="020B0606020202030204" pitchFamily="34" charset="0"/>
                          <a:ea typeface="Times New Roman" panose="02020603050405020304" pitchFamily="18" charset="0"/>
                          <a:cs typeface="Times New Roman" panose="02020603050405020304" pitchFamily="18" charset="0"/>
                        </a:rPr>
                        <a:t>GovComms</a:t>
                      </a: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 was published </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r>
              <a:tr h="602342">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editions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PSM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magazine</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annually</a:t>
                      </a:r>
                      <a:endParaRPr lang="en-ZA" sz="13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11 editions of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PSM</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magazine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annually</a:t>
                      </a:r>
                      <a:endParaRPr lang="en-ZA" sz="13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Two editions of </a:t>
                      </a:r>
                      <a:r>
                        <a:rPr lang="en-ZA" sz="1300" i="1">
                          <a:effectLst/>
                          <a:latin typeface="Arial Narrow" panose="020B0606020202030204" pitchFamily="34" charset="0"/>
                          <a:ea typeface="Times New Roman" panose="02020603050405020304" pitchFamily="18" charset="0"/>
                          <a:cs typeface="Times New Roman" panose="02020603050405020304" pitchFamily="18" charset="0"/>
                        </a:rPr>
                        <a:t>PSM</a:t>
                      </a:r>
                      <a:r>
                        <a:rPr lang="en-ZA" sz="1300">
                          <a:effectLst/>
                          <a:latin typeface="Arial Narrow" panose="020B0606020202030204" pitchFamily="34" charset="0"/>
                          <a:ea typeface="Times New Roman" panose="02020603050405020304" pitchFamily="18" charset="0"/>
                          <a:cs typeface="Times New Roman" panose="02020603050405020304" pitchFamily="18" charset="0"/>
                        </a:rPr>
                        <a:t> magazine published</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Two editions of </a:t>
                      </a:r>
                      <a:r>
                        <a:rPr lang="en-ZA" sz="1300" i="1" dirty="0">
                          <a:effectLst/>
                          <a:latin typeface="Arial Narrow" panose="020B0606020202030204" pitchFamily="34" charset="0"/>
                          <a:ea typeface="Times New Roman" panose="02020603050405020304" pitchFamily="18" charset="0"/>
                          <a:cs typeface="Times New Roman" panose="02020603050405020304" pitchFamily="18" charset="0"/>
                        </a:rPr>
                        <a:t>PSM</a:t>
                      </a: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 magazine were </a:t>
                      </a:r>
                      <a:r>
                        <a:rPr lang="en-ZA" sz="1300" dirty="0" smtClean="0">
                          <a:effectLst/>
                          <a:latin typeface="Arial Narrow" panose="020B0606020202030204" pitchFamily="34" charset="0"/>
                          <a:ea typeface="Times New Roman" panose="02020603050405020304" pitchFamily="18" charset="0"/>
                          <a:cs typeface="Times New Roman" panose="02020603050405020304" pitchFamily="18" charset="0"/>
                        </a:rPr>
                        <a:t>published</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r>
              <a:tr h="982138">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News updates on key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government</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programmes </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activities</a:t>
                      </a:r>
                      <a:endParaRPr lang="en-ZA" sz="12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Daily news updates</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 key government</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programmes and activities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excluding</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public </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holidays,</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weekends and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holiday</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periods</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2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algn="l" fontAlgn="t"/>
                      <a:r>
                        <a:rPr lang="en-ZA" sz="1200" b="0" i="0" u="none" strike="noStrike" dirty="0">
                          <a:solidFill>
                            <a:srgbClr val="000000"/>
                          </a:solidFill>
                          <a:effectLst/>
                          <a:latin typeface="Arial Narrow" panose="020B0606020202030204" pitchFamily="34" charset="0"/>
                        </a:rPr>
                        <a:t>Daily news updates</a:t>
                      </a:r>
                      <a:br>
                        <a:rPr lang="en-ZA" sz="1200" b="0" i="0" u="none" strike="noStrike" dirty="0">
                          <a:solidFill>
                            <a:srgbClr val="000000"/>
                          </a:solidFill>
                          <a:effectLst/>
                          <a:latin typeface="Arial Narrow" panose="020B0606020202030204" pitchFamily="34" charset="0"/>
                        </a:rPr>
                      </a:br>
                      <a:r>
                        <a:rPr lang="en-ZA" sz="1200" b="0" i="0" u="none" strike="noStrike" dirty="0">
                          <a:solidFill>
                            <a:srgbClr val="000000"/>
                          </a:solidFill>
                          <a:effectLst/>
                          <a:latin typeface="Arial Narrow" panose="020B0606020202030204" pitchFamily="34" charset="0"/>
                        </a:rPr>
                        <a:t>on key government</a:t>
                      </a:r>
                      <a:br>
                        <a:rPr lang="en-ZA" sz="1200" b="0" i="0" u="none" strike="noStrike" dirty="0">
                          <a:solidFill>
                            <a:srgbClr val="000000"/>
                          </a:solidFill>
                          <a:effectLst/>
                          <a:latin typeface="Arial Narrow" panose="020B0606020202030204" pitchFamily="34" charset="0"/>
                        </a:rPr>
                      </a:br>
                      <a:r>
                        <a:rPr lang="en-ZA" sz="1200" b="0" i="0" u="none" strike="noStrike" dirty="0">
                          <a:solidFill>
                            <a:srgbClr val="000000"/>
                          </a:solidFill>
                          <a:effectLst/>
                          <a:latin typeface="Arial Narrow" panose="020B0606020202030204" pitchFamily="34" charset="0"/>
                        </a:rPr>
                        <a:t>programmes and</a:t>
                      </a:r>
                      <a:br>
                        <a:rPr lang="en-ZA" sz="1200" b="0" i="0" u="none" strike="noStrike" dirty="0">
                          <a:solidFill>
                            <a:srgbClr val="000000"/>
                          </a:solidFill>
                          <a:effectLst/>
                          <a:latin typeface="Arial Narrow" panose="020B0606020202030204" pitchFamily="34" charset="0"/>
                        </a:rPr>
                      </a:br>
                      <a:r>
                        <a:rPr lang="en-ZA" sz="1200" b="0" i="0" u="none" strike="noStrike" dirty="0">
                          <a:solidFill>
                            <a:srgbClr val="000000"/>
                          </a:solidFill>
                          <a:effectLst/>
                          <a:latin typeface="Arial Narrow" panose="020B0606020202030204" pitchFamily="34" charset="0"/>
                        </a:rPr>
                        <a:t>activities (excluding</a:t>
                      </a:r>
                      <a:br>
                        <a:rPr lang="en-ZA" sz="1200" b="0" i="0" u="none" strike="noStrike" dirty="0">
                          <a:solidFill>
                            <a:srgbClr val="000000"/>
                          </a:solidFill>
                          <a:effectLst/>
                          <a:latin typeface="Arial Narrow" panose="020B0606020202030204" pitchFamily="34" charset="0"/>
                        </a:rPr>
                      </a:br>
                      <a:r>
                        <a:rPr lang="en-ZA" sz="1200" b="0" i="0" u="none" strike="noStrike" dirty="0">
                          <a:solidFill>
                            <a:srgbClr val="000000"/>
                          </a:solidFill>
                          <a:effectLst/>
                          <a:latin typeface="Arial Narrow" panose="020B0606020202030204" pitchFamily="34" charset="0"/>
                        </a:rPr>
                        <a:t>public holidays,</a:t>
                      </a:r>
                      <a:br>
                        <a:rPr lang="en-ZA" sz="1200" b="0" i="0" u="none" strike="noStrike" dirty="0">
                          <a:solidFill>
                            <a:srgbClr val="000000"/>
                          </a:solidFill>
                          <a:effectLst/>
                          <a:latin typeface="Arial Narrow" panose="020B0606020202030204" pitchFamily="34" charset="0"/>
                        </a:rPr>
                      </a:br>
                      <a:r>
                        <a:rPr lang="en-ZA" sz="1200" b="0" i="0" u="none" strike="noStrike" dirty="0">
                          <a:solidFill>
                            <a:srgbClr val="000000"/>
                          </a:solidFill>
                          <a:effectLst/>
                          <a:latin typeface="Arial Narrow" panose="020B0606020202030204" pitchFamily="34" charset="0"/>
                        </a:rPr>
                        <a:t>weekends and holiday</a:t>
                      </a:r>
                      <a:br>
                        <a:rPr lang="en-ZA" sz="1200" b="0" i="0" u="none" strike="noStrike" dirty="0">
                          <a:solidFill>
                            <a:srgbClr val="000000"/>
                          </a:solidFill>
                          <a:effectLst/>
                          <a:latin typeface="Arial Narrow" panose="020B0606020202030204" pitchFamily="34" charset="0"/>
                        </a:rPr>
                      </a:br>
                      <a:r>
                        <a:rPr lang="en-ZA" sz="1200" b="0" i="0" u="none" strike="noStrike" dirty="0">
                          <a:solidFill>
                            <a:srgbClr val="000000"/>
                          </a:solidFill>
                          <a:effectLst/>
                          <a:latin typeface="Arial Narrow" panose="020B0606020202030204" pitchFamily="34" charset="0"/>
                        </a:rPr>
                        <a:t>periods)</a:t>
                      </a:r>
                    </a:p>
                  </a:txBody>
                  <a:tcPr marL="9525" marR="9525" marT="9525" marB="0"/>
                </a:tc>
                <a:tc>
                  <a:txBody>
                    <a:bodyPr/>
                    <a:lstStyle/>
                    <a:p>
                      <a:pPr marL="0" marR="0">
                        <a:lnSpc>
                          <a:spcPct val="115000"/>
                        </a:lnSpc>
                        <a:spcBef>
                          <a:spcPts val="0"/>
                        </a:spcBef>
                        <a:spcAft>
                          <a:spcPts val="0"/>
                        </a:spcAft>
                        <a:tabLst>
                          <a:tab pos="3409950" algn="l"/>
                        </a:tabLst>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Daily news updates on key government programmes and activities, 1. Stories published daily during the quarter: 823. 2. Twitter: Grew from 91 000 in the last quarter to 99 300. Facebook – Grew from 18 480 in the last quarter to 20 011 likes</a:t>
                      </a:r>
                      <a:endParaRPr lang="en-US" sz="12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marR="0">
                        <a:lnSpc>
                          <a:spcPct val="115000"/>
                        </a:lnSpc>
                        <a:spcBef>
                          <a:spcPts val="0"/>
                        </a:spcBef>
                        <a:spcAft>
                          <a:spcPts val="0"/>
                        </a:spcAft>
                        <a:tabLst>
                          <a:tab pos="3409950" algn="l"/>
                        </a:tabLs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US"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172" name="Title 4"/>
          <p:cNvSpPr txBox="1">
            <a:spLocks/>
          </p:cNvSpPr>
          <p:nvPr/>
        </p:nvSpPr>
        <p:spPr bwMode="auto">
          <a:xfrm>
            <a:off x="128588" y="657922"/>
            <a:ext cx="8937258" cy="355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smtClean="0">
                <a:solidFill>
                  <a:srgbClr val="02723D"/>
                </a:solidFill>
                <a:latin typeface="Calibri" pitchFamily="34" charset="0"/>
              </a:rPr>
              <a:t>2: </a:t>
            </a:r>
            <a:r>
              <a:rPr lang="en-US" dirty="0">
                <a:solidFill>
                  <a:srgbClr val="02723D"/>
                </a:solidFill>
                <a:latin typeface="Calibri" pitchFamily="34" charset="0"/>
              </a:rPr>
              <a:t>Content Processing and Dissemination</a:t>
            </a:r>
          </a:p>
        </p:txBody>
      </p:sp>
      <p:sp>
        <p:nvSpPr>
          <p:cNvPr id="12" name="Rectangle 7"/>
          <p:cNvSpPr>
            <a:spLocks noChangeArrowheads="1"/>
          </p:cNvSpPr>
          <p:nvPr/>
        </p:nvSpPr>
        <p:spPr bwMode="auto">
          <a:xfrm>
            <a:off x="2553676" y="997085"/>
            <a:ext cx="4419600" cy="369888"/>
          </a:xfrm>
          <a:prstGeom prst="rect">
            <a:avLst/>
          </a:prstGeom>
          <a:noFill/>
          <a:ln>
            <a:noFill/>
          </a:ln>
          <a:extLst/>
        </p:spPr>
        <p:txBody>
          <a:bodyPr>
            <a:spAutoFit/>
          </a:bodyPr>
          <a:lstStyle/>
          <a:p>
            <a:pPr>
              <a:defRPr/>
            </a:pPr>
            <a:r>
              <a:rPr lang="en-US" b="1" dirty="0" smtClean="0">
                <a:latin typeface="+mn-lt"/>
              </a:rPr>
              <a:t>Sub-Programme: </a:t>
            </a:r>
            <a:r>
              <a:rPr lang="en-GB" b="1" dirty="0" smtClean="0">
                <a:latin typeface="+mn-lt"/>
              </a:rPr>
              <a:t>Products </a:t>
            </a:r>
            <a:r>
              <a:rPr lang="en-GB" b="1" dirty="0">
                <a:latin typeface="+mn-lt"/>
              </a:rPr>
              <a:t>and Platform</a:t>
            </a:r>
            <a:endParaRPr lang="en-US" b="1" dirty="0">
              <a:latin typeface="+mn-lt"/>
            </a:endParaRPr>
          </a:p>
        </p:txBody>
      </p:sp>
      <p:sp>
        <p:nvSpPr>
          <p:cNvPr id="9" name="Title 1"/>
          <p:cNvSpPr txBox="1">
            <a:spLocks/>
          </p:cNvSpPr>
          <p:nvPr/>
        </p:nvSpPr>
        <p:spPr>
          <a:xfrm>
            <a:off x="-4649" y="8047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t>  </a:t>
            </a:r>
            <a:r>
              <a:rPr lang="en-US" dirty="0"/>
              <a:t>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pPr/>
              <a:t>10</a:t>
            </a:fld>
            <a:endParaRPr lang="en-US" dirty="0"/>
          </a:p>
        </p:txBody>
      </p:sp>
    </p:spTree>
    <p:extLst>
      <p:ext uri="{BB962C8B-B14F-4D97-AF65-F5344CB8AC3E}">
        <p14:creationId xmlns:p14="http://schemas.microsoft.com/office/powerpoint/2010/main" xmlns="" val="164377693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3647059167"/>
              </p:ext>
            </p:extLst>
          </p:nvPr>
        </p:nvGraphicFramePr>
        <p:xfrm>
          <a:off x="128587" y="1305504"/>
          <a:ext cx="8937258" cy="5173872"/>
        </p:xfrm>
        <a:graphic>
          <a:graphicData uri="http://schemas.openxmlformats.org/drawingml/2006/table">
            <a:tbl>
              <a:tblPr>
                <a:tableStyleId>{69C7853C-536D-4A76-A0AE-DD22124D55A5}</a:tableStyleId>
              </a:tblPr>
              <a:tblGrid>
                <a:gridCol w="1873390"/>
                <a:gridCol w="1667042"/>
                <a:gridCol w="1892109"/>
                <a:gridCol w="2309423"/>
                <a:gridCol w="1195294"/>
              </a:tblGrid>
              <a:tr h="381361">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Strategic objective: </a:t>
                      </a:r>
                      <a:r>
                        <a:rPr lang="en-ZA" sz="1300" kern="1200" noProof="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 government’s communication products and services to grow the share of voice of government messages in the public arena.</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532969">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noProof="0" dirty="0" smtClean="0"/>
                        <a:t>4</a:t>
                      </a:r>
                      <a:r>
                        <a:rPr lang="en-US" sz="1600" b="1" kern="1200" baseline="30000" noProof="0" dirty="0" smtClean="0"/>
                        <a:t>th</a:t>
                      </a:r>
                      <a:r>
                        <a:rPr lang="en-US" sz="1600" b="1" kern="1200" baseline="0" noProof="0" dirty="0" smtClean="0"/>
                        <a:t>  </a:t>
                      </a:r>
                      <a:r>
                        <a:rPr lang="en-US" sz="1600" b="1" kern="1200" noProof="0" dirty="0" smtClean="0"/>
                        <a:t>Quarter</a:t>
                      </a:r>
                      <a:r>
                        <a:rPr lang="en-US" sz="1600" b="1" kern="1200" baseline="0" noProof="0" dirty="0" smtClean="0"/>
                        <a:t>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solidFill>
                            <a:schemeClr val="dk1"/>
                          </a:solidFill>
                          <a:latin typeface="+mn-lt"/>
                          <a:ea typeface="+mn-ea"/>
                          <a:cs typeface="+mn-cs"/>
                        </a:rPr>
                        <a:t>Actual Output</a:t>
                      </a:r>
                      <a:endParaRPr lang="en-ZA" sz="1600" b="1" kern="1200" baseline="0" dirty="0" smtClean="0">
                        <a:solidFill>
                          <a:schemeClr val="dk1"/>
                        </a:solidFill>
                        <a:latin typeface="+mn-lt"/>
                        <a:ea typeface="+mn-ea"/>
                        <a:cs typeface="+mn-cs"/>
                      </a:endParaRP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Variance</a:t>
                      </a:r>
                      <a:endParaRPr lang="en-US"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1921" marR="41921" marT="0" marB="0">
                    <a:solidFill>
                      <a:srgbClr val="FFC000"/>
                    </a:solidFill>
                  </a:tcPr>
                </a:tc>
              </a:tr>
              <a:tr h="1252993">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Updated content on the www.gov.za website as per items received</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(excluding public holidays, weekends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holiday </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periods)</a:t>
                      </a:r>
                      <a:endParaRPr lang="en-ZA" sz="12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Daily content updates to the www.gov.za website as per items received</a:t>
                      </a:r>
                      <a:endParaRPr lang="en-ZA" sz="12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algn="l" fontAlgn="t"/>
                      <a:r>
                        <a:rPr lang="en-ZA" sz="1200" b="0" i="0" u="none" strike="noStrike" dirty="0">
                          <a:solidFill>
                            <a:srgbClr val="000000"/>
                          </a:solidFill>
                          <a:effectLst/>
                          <a:latin typeface="Arial Narrow" panose="020B0606020202030204" pitchFamily="34" charset="0"/>
                        </a:rPr>
                        <a:t>Daily content updates to</a:t>
                      </a:r>
                      <a:br>
                        <a:rPr lang="en-ZA" sz="1200" b="0" i="0" u="none" strike="noStrike" dirty="0">
                          <a:solidFill>
                            <a:srgbClr val="000000"/>
                          </a:solidFill>
                          <a:effectLst/>
                          <a:latin typeface="Arial Narrow" panose="020B0606020202030204" pitchFamily="34" charset="0"/>
                        </a:rPr>
                      </a:br>
                      <a:r>
                        <a:rPr lang="en-ZA" sz="1200" b="0" i="0" u="none" strike="noStrike" dirty="0">
                          <a:solidFill>
                            <a:srgbClr val="000000"/>
                          </a:solidFill>
                          <a:effectLst/>
                          <a:latin typeface="Arial Narrow" panose="020B0606020202030204" pitchFamily="34" charset="0"/>
                        </a:rPr>
                        <a:t>the www.gov.za website</a:t>
                      </a:r>
                      <a:br>
                        <a:rPr lang="en-ZA" sz="1200" b="0" i="0" u="none" strike="noStrike" dirty="0">
                          <a:solidFill>
                            <a:srgbClr val="000000"/>
                          </a:solidFill>
                          <a:effectLst/>
                          <a:latin typeface="Arial Narrow" panose="020B0606020202030204" pitchFamily="34" charset="0"/>
                        </a:rPr>
                      </a:br>
                      <a:r>
                        <a:rPr lang="en-ZA" sz="1200" b="0" i="0" u="none" strike="noStrike" dirty="0">
                          <a:solidFill>
                            <a:srgbClr val="000000"/>
                          </a:solidFill>
                          <a:effectLst/>
                          <a:latin typeface="Arial Narrow" panose="020B0606020202030204" pitchFamily="34" charset="0"/>
                        </a:rPr>
                        <a:t>as per items received</a:t>
                      </a:r>
                      <a:br>
                        <a:rPr lang="en-ZA" sz="1200" b="0" i="0" u="none" strike="noStrike" dirty="0">
                          <a:solidFill>
                            <a:srgbClr val="000000"/>
                          </a:solidFill>
                          <a:effectLst/>
                          <a:latin typeface="Arial Narrow" panose="020B0606020202030204" pitchFamily="34" charset="0"/>
                        </a:rPr>
                      </a:br>
                      <a:r>
                        <a:rPr lang="en-ZA" sz="1200" b="0" i="0" u="none" strike="noStrike" dirty="0">
                          <a:solidFill>
                            <a:srgbClr val="000000"/>
                          </a:solidFill>
                          <a:effectLst/>
                          <a:latin typeface="Arial Narrow" panose="020B0606020202030204" pitchFamily="34" charset="0"/>
                        </a:rPr>
                        <a:t>(excluding public</a:t>
                      </a:r>
                      <a:br>
                        <a:rPr lang="en-ZA" sz="1200" b="0" i="0" u="none" strike="noStrike" dirty="0">
                          <a:solidFill>
                            <a:srgbClr val="000000"/>
                          </a:solidFill>
                          <a:effectLst/>
                          <a:latin typeface="Arial Narrow" panose="020B0606020202030204" pitchFamily="34" charset="0"/>
                        </a:rPr>
                      </a:br>
                      <a:r>
                        <a:rPr lang="en-ZA" sz="1200" b="0" i="0" u="none" strike="noStrike" dirty="0">
                          <a:solidFill>
                            <a:srgbClr val="000000"/>
                          </a:solidFill>
                          <a:effectLst/>
                          <a:latin typeface="Arial Narrow" panose="020B0606020202030204" pitchFamily="34" charset="0"/>
                        </a:rPr>
                        <a:t>holidays, weekends and</a:t>
                      </a:r>
                      <a:br>
                        <a:rPr lang="en-ZA" sz="1200" b="0" i="0" u="none" strike="noStrike" dirty="0">
                          <a:solidFill>
                            <a:srgbClr val="000000"/>
                          </a:solidFill>
                          <a:effectLst/>
                          <a:latin typeface="Arial Narrow" panose="020B0606020202030204" pitchFamily="34" charset="0"/>
                        </a:rPr>
                      </a:br>
                      <a:r>
                        <a:rPr lang="en-ZA" sz="1200" b="0" i="0" u="none" strike="noStrike" dirty="0">
                          <a:solidFill>
                            <a:srgbClr val="000000"/>
                          </a:solidFill>
                          <a:effectLst/>
                          <a:latin typeface="Arial Narrow" panose="020B0606020202030204" pitchFamily="34" charset="0"/>
                        </a:rPr>
                        <a:t>holiday periods)</a:t>
                      </a:r>
                    </a:p>
                  </a:txBody>
                  <a:tcPr marL="9525" marR="9525" marT="9525" marB="0"/>
                </a:tc>
                <a:tc>
                  <a:txBody>
                    <a:bodyPr/>
                    <a:lstStyle/>
                    <a:p>
                      <a:pPr marL="0" marR="0">
                        <a:lnSpc>
                          <a:spcPct val="115000"/>
                        </a:lnSpc>
                        <a:spcBef>
                          <a:spcPts val="0"/>
                        </a:spcBef>
                        <a:spcAft>
                          <a:spcPts val="0"/>
                        </a:spcAft>
                        <a:tabLst>
                          <a:tab pos="3409950" algn="l"/>
                        </a:tabLst>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Daily content updates to the </a:t>
                      </a:r>
                      <a:r>
                        <a:rPr lang="en-ZA" sz="1200" u="sng" dirty="0">
                          <a:solidFill>
                            <a:srgbClr val="0000FF"/>
                          </a:solidFill>
                          <a:effectLst/>
                          <a:latin typeface="Arial Narrow" panose="020B0606020202030204" pitchFamily="34" charset="0"/>
                          <a:ea typeface="Times New Roman" panose="02020603050405020304" pitchFamily="18" charset="0"/>
                          <a:cs typeface="Times New Roman" panose="02020603050405020304" pitchFamily="18" charset="0"/>
                          <a:hlinkClick r:id="rId3"/>
                        </a:rPr>
                        <a:t>www.gov.za</a:t>
                      </a: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 website: Published: 1 085 speeches, statements and advisories; 11 opinion pieces; 652 documents Posted 6 354 tweets and 704 Facebook messages</a:t>
                      </a:r>
                      <a:endParaRPr lang="en-US" sz="12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marR="0">
                        <a:lnSpc>
                          <a:spcPct val="115000"/>
                        </a:lnSpc>
                        <a:spcBef>
                          <a:spcPts val="0"/>
                        </a:spcBef>
                        <a:spcAft>
                          <a:spcPts val="0"/>
                        </a:spcAft>
                        <a:tabLst>
                          <a:tab pos="3409950" algn="l"/>
                        </a:tabLs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US"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1190467">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reports on</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social media accounts</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performance as per weekly content plans</a:t>
                      </a:r>
                      <a:endParaRPr lang="en-ZA" sz="12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12 reports per year on social media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accounts</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performance </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as per weekly content plans</a:t>
                      </a:r>
                      <a:endParaRPr lang="en-ZA" sz="12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Three monthly reports on social media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accounts</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performance </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as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weekly </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content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plans</a:t>
                      </a:r>
                      <a:endPar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Three monthly reports on social media accounts performance as per weekly content plans were not developed. </a:t>
                      </a:r>
                      <a:endParaRPr lang="en-US" sz="12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solidFill>
                      <a:srgbClr val="FF0000"/>
                    </a:solidFill>
                  </a:tcPr>
                </a:tc>
                <a:tc>
                  <a:txBody>
                    <a:bodyPr/>
                    <a:lstStyle/>
                    <a:p>
                      <a:pPr marL="0" marR="0">
                        <a:lnSpc>
                          <a:spcPct val="115000"/>
                        </a:lnSpc>
                        <a:spcBef>
                          <a:spcPts val="0"/>
                        </a:spcBef>
                        <a:spcAft>
                          <a:spcPts val="0"/>
                        </a:spcAft>
                        <a:tabLst>
                          <a:tab pos="3409950" algn="l"/>
                        </a:tabLst>
                      </a:pP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Reports were done however the target failed on the technical indicator descriptor to get Manco approval.</a:t>
                      </a:r>
                      <a:endParaRPr lang="en-US"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1693056">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language</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services requests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completed</a:t>
                      </a:r>
                      <a:endParaRPr lang="en-ZA" sz="13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1 500 language services</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requests completed</a:t>
                      </a:r>
                      <a:endParaRPr lang="en-ZA" sz="13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algn="l" fontAlgn="t"/>
                      <a:r>
                        <a:rPr lang="en-ZA" sz="1300" b="0" i="0" u="none" strike="noStrike" dirty="0">
                          <a:solidFill>
                            <a:srgbClr val="000000"/>
                          </a:solidFill>
                          <a:effectLst/>
                          <a:latin typeface="Arial Narrow" panose="020B0606020202030204" pitchFamily="34" charset="0"/>
                        </a:rPr>
                        <a:t>300 language services</a:t>
                      </a:r>
                      <a:br>
                        <a:rPr lang="en-ZA" sz="1300" b="0" i="0" u="none" strike="noStrike" dirty="0">
                          <a:solidFill>
                            <a:srgbClr val="000000"/>
                          </a:solidFill>
                          <a:effectLst/>
                          <a:latin typeface="Arial Narrow" panose="020B0606020202030204" pitchFamily="34" charset="0"/>
                        </a:rPr>
                      </a:br>
                      <a:r>
                        <a:rPr lang="en-ZA" sz="1300" b="0" i="0" u="none" strike="noStrike" dirty="0">
                          <a:solidFill>
                            <a:srgbClr val="000000"/>
                          </a:solidFill>
                          <a:effectLst/>
                          <a:latin typeface="Arial Narrow" panose="020B0606020202030204" pitchFamily="34" charset="0"/>
                        </a:rPr>
                        <a:t>requests completed</a:t>
                      </a:r>
                    </a:p>
                  </a:txBody>
                  <a:tcPr marL="9525" marR="9525" marT="9525" marB="0"/>
                </a:tc>
                <a:tc>
                  <a:txBody>
                    <a:bodyPr/>
                    <a:lstStyle/>
                    <a:p>
                      <a:pPr marL="0" marR="0">
                        <a:lnSpc>
                          <a:spcPct val="115000"/>
                        </a:lnSpc>
                        <a:spcBef>
                          <a:spcPts val="0"/>
                        </a:spcBef>
                        <a:spcAft>
                          <a:spcPts val="0"/>
                        </a:spcAft>
                        <a:tabLst>
                          <a:tab pos="3409950" algn="l"/>
                        </a:tabLst>
                      </a:pPr>
                      <a:r>
                        <a:rPr lang="en-ZA" sz="1300" b="0" i="0" u="none" strike="noStrike" kern="1200" dirty="0">
                          <a:solidFill>
                            <a:srgbClr val="000000"/>
                          </a:solidFill>
                          <a:effectLst/>
                          <a:latin typeface="Arial Narrow" panose="020B0606020202030204" pitchFamily="34" charset="0"/>
                          <a:ea typeface="+mn-ea"/>
                          <a:cs typeface="+mn-cs"/>
                        </a:rPr>
                        <a:t>389 language services requests completed </a:t>
                      </a:r>
                      <a:br>
                        <a:rPr lang="en-ZA" sz="1300" b="0" i="0" u="none" strike="noStrike" kern="1200" dirty="0">
                          <a:solidFill>
                            <a:srgbClr val="000000"/>
                          </a:solidFill>
                          <a:effectLst/>
                          <a:latin typeface="Arial Narrow" panose="020B0606020202030204" pitchFamily="34" charset="0"/>
                          <a:ea typeface="+mn-ea"/>
                          <a:cs typeface="+mn-cs"/>
                        </a:rPr>
                      </a:br>
                      <a:endParaRPr lang="en-US" sz="1300" b="0" i="0" u="none" strike="noStrike" kern="1200" dirty="0">
                        <a:solidFill>
                          <a:srgbClr val="000000"/>
                        </a:solidFill>
                        <a:effectLst/>
                        <a:latin typeface="Arial Narrow" panose="020B0606020202030204" pitchFamily="34" charset="0"/>
                        <a:ea typeface="+mn-ea"/>
                        <a:cs typeface="+mn-cs"/>
                      </a:endParaRPr>
                    </a:p>
                  </a:txBody>
                  <a:tcPr marL="68580" marR="68580" marT="0" marB="0">
                    <a:solidFill>
                      <a:srgbClr val="00B050"/>
                    </a:solidFill>
                  </a:tcPr>
                </a:tc>
                <a:tc>
                  <a:txBody>
                    <a:bodyPr/>
                    <a:lstStyle/>
                    <a:p>
                      <a:pPr marL="0" marR="0">
                        <a:lnSpc>
                          <a:spcPct val="115000"/>
                        </a:lnSpc>
                        <a:spcBef>
                          <a:spcPts val="0"/>
                        </a:spcBef>
                        <a:spcAft>
                          <a:spcPts val="0"/>
                        </a:spcAft>
                        <a:tabLst>
                          <a:tab pos="3409950" algn="l"/>
                        </a:tabLst>
                      </a:pPr>
                      <a:r>
                        <a:rPr lang="en-ZA" sz="1300" b="0" i="0" u="none" strike="noStrike" kern="1200" dirty="0">
                          <a:solidFill>
                            <a:srgbClr val="000000"/>
                          </a:solidFill>
                          <a:effectLst/>
                          <a:latin typeface="Arial Narrow" panose="020B0606020202030204" pitchFamily="34" charset="0"/>
                          <a:ea typeface="+mn-ea"/>
                          <a:cs typeface="+mn-cs"/>
                        </a:rPr>
                        <a:t>Target overachieved by </a:t>
                      </a:r>
                      <a:r>
                        <a:rPr lang="en-ZA" sz="1300" b="0" i="0" u="none" strike="noStrike" kern="1200" dirty="0" smtClean="0">
                          <a:solidFill>
                            <a:srgbClr val="000000"/>
                          </a:solidFill>
                          <a:effectLst/>
                          <a:latin typeface="Arial Narrow" panose="020B0606020202030204" pitchFamily="34" charset="0"/>
                          <a:ea typeface="+mn-ea"/>
                          <a:cs typeface="+mn-cs"/>
                        </a:rPr>
                        <a:t>89. More requests for language services were received. </a:t>
                      </a:r>
                      <a:endParaRPr lang="en-US" sz="1300" b="0" i="0" u="none" strike="noStrike" kern="1200" dirty="0">
                        <a:solidFill>
                          <a:srgbClr val="000000"/>
                        </a:solidFill>
                        <a:effectLst/>
                        <a:latin typeface="Arial Narrow" panose="020B0606020202030204" pitchFamily="34" charset="0"/>
                        <a:ea typeface="+mn-ea"/>
                        <a:cs typeface="+mn-cs"/>
                      </a:endParaRPr>
                    </a:p>
                  </a:txBody>
                  <a:tcPr marL="68580" marR="68580" marT="0" marB="0"/>
                </a:tc>
              </a:tr>
            </a:tbl>
          </a:graphicData>
        </a:graphic>
      </p:graphicFrame>
      <p:sp>
        <p:nvSpPr>
          <p:cNvPr id="6172" name="Title 4"/>
          <p:cNvSpPr txBox="1">
            <a:spLocks/>
          </p:cNvSpPr>
          <p:nvPr/>
        </p:nvSpPr>
        <p:spPr bwMode="auto">
          <a:xfrm>
            <a:off x="128588" y="701887"/>
            <a:ext cx="8937258" cy="355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smtClean="0">
                <a:solidFill>
                  <a:srgbClr val="02723D"/>
                </a:solidFill>
                <a:latin typeface="Calibri" pitchFamily="34" charset="0"/>
              </a:rPr>
              <a:t>2: </a:t>
            </a:r>
            <a:r>
              <a:rPr lang="en-US" dirty="0">
                <a:solidFill>
                  <a:srgbClr val="02723D"/>
                </a:solidFill>
                <a:latin typeface="Calibri" pitchFamily="34" charset="0"/>
              </a:rPr>
              <a:t>Content Processing and Dissemination</a:t>
            </a:r>
          </a:p>
        </p:txBody>
      </p:sp>
      <p:sp>
        <p:nvSpPr>
          <p:cNvPr id="12" name="Rectangle 7"/>
          <p:cNvSpPr>
            <a:spLocks noChangeArrowheads="1"/>
          </p:cNvSpPr>
          <p:nvPr/>
        </p:nvSpPr>
        <p:spPr bwMode="auto">
          <a:xfrm>
            <a:off x="2553676" y="997085"/>
            <a:ext cx="4419600" cy="369888"/>
          </a:xfrm>
          <a:prstGeom prst="rect">
            <a:avLst/>
          </a:prstGeom>
          <a:noFill/>
          <a:ln>
            <a:noFill/>
          </a:ln>
          <a:extLst/>
        </p:spPr>
        <p:txBody>
          <a:bodyPr>
            <a:spAutoFit/>
          </a:bodyPr>
          <a:lstStyle/>
          <a:p>
            <a:pPr>
              <a:defRPr/>
            </a:pPr>
            <a:r>
              <a:rPr lang="en-US" b="1" dirty="0" smtClean="0">
                <a:latin typeface="+mn-lt"/>
              </a:rPr>
              <a:t>Sub-Programme: </a:t>
            </a:r>
            <a:r>
              <a:rPr lang="en-GB" b="1" dirty="0" smtClean="0">
                <a:latin typeface="+mn-lt"/>
              </a:rPr>
              <a:t>Products </a:t>
            </a:r>
            <a:r>
              <a:rPr lang="en-GB" b="1" dirty="0">
                <a:latin typeface="+mn-lt"/>
              </a:rPr>
              <a:t>and Platform</a:t>
            </a:r>
            <a:endParaRPr lang="en-US" b="1" dirty="0">
              <a:latin typeface="+mn-lt"/>
            </a:endParaRPr>
          </a:p>
        </p:txBody>
      </p:sp>
      <p:sp>
        <p:nvSpPr>
          <p:cNvPr id="9" name="Title 1"/>
          <p:cNvSpPr txBox="1">
            <a:spLocks/>
          </p:cNvSpPr>
          <p:nvPr/>
        </p:nvSpPr>
        <p:spPr>
          <a:xfrm>
            <a:off x="0" y="10333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t>Programme </a:t>
            </a:r>
            <a:r>
              <a:rPr lang="en-US" dirty="0"/>
              <a:t>Performance Information</a:t>
            </a:r>
          </a:p>
        </p:txBody>
      </p:sp>
      <p:sp>
        <p:nvSpPr>
          <p:cNvPr id="2" name="Slide Number Placeholder 1"/>
          <p:cNvSpPr>
            <a:spLocks noGrp="1"/>
          </p:cNvSpPr>
          <p:nvPr>
            <p:ph type="sldNum" sz="quarter" idx="12"/>
          </p:nvPr>
        </p:nvSpPr>
        <p:spPr>
          <a:xfrm>
            <a:off x="6553200" y="6356351"/>
            <a:ext cx="2133600" cy="225426"/>
          </a:xfrm>
        </p:spPr>
        <p:txBody>
          <a:bodyPr/>
          <a:lstStyle/>
          <a:p>
            <a:fld id="{8843D58F-2DAB-1446-A47E-C34A82BC1FA1}" type="slidenum">
              <a:rPr lang="en-US" smtClean="0"/>
              <a:pPr/>
              <a:t>11</a:t>
            </a:fld>
            <a:endParaRPr lang="en-US" dirty="0"/>
          </a:p>
        </p:txBody>
      </p:sp>
    </p:spTree>
    <p:extLst>
      <p:ext uri="{BB962C8B-B14F-4D97-AF65-F5344CB8AC3E}">
        <p14:creationId xmlns:p14="http://schemas.microsoft.com/office/powerpoint/2010/main" xmlns="" val="250267856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2577484252"/>
              </p:ext>
            </p:extLst>
          </p:nvPr>
        </p:nvGraphicFramePr>
        <p:xfrm>
          <a:off x="126488" y="1415142"/>
          <a:ext cx="8891022" cy="4935176"/>
        </p:xfrm>
        <a:graphic>
          <a:graphicData uri="http://schemas.openxmlformats.org/drawingml/2006/table">
            <a:tbl>
              <a:tblPr>
                <a:tableStyleId>{69C7853C-536D-4A76-A0AE-DD22124D55A5}</a:tableStyleId>
              </a:tblPr>
              <a:tblGrid>
                <a:gridCol w="1809069"/>
                <a:gridCol w="1963281"/>
                <a:gridCol w="1740061"/>
                <a:gridCol w="2227993"/>
                <a:gridCol w="1150618"/>
              </a:tblGrid>
              <a:tr h="526469">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smtClean="0"/>
                        <a:t>Strategic Objective:</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Provide strategic leadership and support in government communication through public opinion research and analysis of media coverage to understand the communication environment and inform government messages.</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c hMerge="1">
                  <a:txBody>
                    <a:bodyPr/>
                    <a:lstStyle/>
                    <a:p>
                      <a:endParaRPr lang="en-ZA"/>
                    </a:p>
                  </a:txBody>
                  <a:tcPr/>
                </a:tc>
              </a:tr>
              <a:tr h="745155">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noProof="0" dirty="0" smtClean="0"/>
                        <a:t>4</a:t>
                      </a:r>
                      <a:r>
                        <a:rPr lang="en-US" sz="1600" b="1" kern="1200" baseline="30000" noProof="0" dirty="0" smtClean="0"/>
                        <a:t>th</a:t>
                      </a:r>
                      <a:r>
                        <a:rPr lang="en-US" sz="1600" b="1" kern="1200" baseline="0" noProof="0" dirty="0" smtClean="0"/>
                        <a:t> </a:t>
                      </a:r>
                      <a:r>
                        <a:rPr lang="en-US" sz="1600" b="1" kern="1200" noProof="0" dirty="0" smtClean="0"/>
                        <a:t> 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solidFill>
                            <a:schemeClr val="dk1"/>
                          </a:solidFill>
                          <a:latin typeface="+mn-lt"/>
                          <a:ea typeface="+mn-ea"/>
                          <a:cs typeface="+mn-cs"/>
                        </a:rPr>
                        <a:t>Actual</a:t>
                      </a:r>
                      <a:r>
                        <a:rPr lang="en-US" sz="1600" b="1" kern="1200" baseline="0" dirty="0" smtClean="0"/>
                        <a:t> Output</a:t>
                      </a:r>
                      <a:endParaRPr lang="en-US" sz="1600" b="1" kern="1200"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1385172">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Number of cluster reports on priorities produced</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Two reports per cluster produced biannually</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Five cluster reports biannually</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Five cluster reports were produced and presented to Manco on 10 March 2017. The approved cluster reports were submitted to Chief Directorates: Cluster </a:t>
                      </a:r>
                      <a:r>
                        <a:rPr lang="en-ZA" sz="1300" dirty="0" smtClean="0">
                          <a:effectLst/>
                          <a:latin typeface="Arial Narrow" panose="020B0606020202030204" pitchFamily="34" charset="0"/>
                          <a:ea typeface="Times New Roman" panose="02020603050405020304" pitchFamily="18" charset="0"/>
                          <a:cs typeface="Times New Roman" panose="02020603050405020304" pitchFamily="18" charset="0"/>
                        </a:rPr>
                        <a:t>Support</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r>
              <a:tr h="1385172">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Number of reports on government communication monitoring and evaluation produced</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Two reports on government communication monitoring and evaluation produced</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One report on government communication monitoring and evaluation produced</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The 2nd Biannual government communication monitoring and evaluation report focusing on communications of in Department of Small Business Development was produced following interactions with the department. The report was presented and approved by Manco on 10 March </a:t>
                      </a:r>
                      <a:r>
                        <a:rPr lang="en-ZA" sz="1300" dirty="0" smtClean="0">
                          <a:effectLst/>
                          <a:latin typeface="Arial Narrow" panose="020B0606020202030204" pitchFamily="34" charset="0"/>
                          <a:ea typeface="Times New Roman" panose="02020603050405020304" pitchFamily="18" charset="0"/>
                          <a:cs typeface="Times New Roman" panose="02020603050405020304" pitchFamily="18" charset="0"/>
                        </a:rPr>
                        <a:t>2017</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r>
            </a:tbl>
          </a:graphicData>
        </a:graphic>
      </p:graphicFrame>
      <p:sp>
        <p:nvSpPr>
          <p:cNvPr id="6172" name="Title 4"/>
          <p:cNvSpPr txBox="1">
            <a:spLocks/>
          </p:cNvSpPr>
          <p:nvPr/>
        </p:nvSpPr>
        <p:spPr bwMode="auto">
          <a:xfrm>
            <a:off x="128588" y="641350"/>
            <a:ext cx="8747760"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smtClean="0">
                <a:solidFill>
                  <a:srgbClr val="02723D"/>
                </a:solidFill>
                <a:latin typeface="Calibri" pitchFamily="34" charset="0"/>
              </a:rPr>
              <a:t>2: </a:t>
            </a:r>
            <a:r>
              <a:rPr lang="en-US" dirty="0">
                <a:solidFill>
                  <a:srgbClr val="02723D"/>
                </a:solidFill>
                <a:latin typeface="Calibri" pitchFamily="34" charset="0"/>
              </a:rPr>
              <a:t>Content Processing and Dissemination</a:t>
            </a:r>
          </a:p>
        </p:txBody>
      </p:sp>
      <p:sp>
        <p:nvSpPr>
          <p:cNvPr id="12" name="Rectangle 7"/>
          <p:cNvSpPr>
            <a:spLocks noChangeArrowheads="1"/>
          </p:cNvSpPr>
          <p:nvPr/>
        </p:nvSpPr>
        <p:spPr bwMode="auto">
          <a:xfrm>
            <a:off x="2461098" y="1075610"/>
            <a:ext cx="4419600" cy="369888"/>
          </a:xfrm>
          <a:prstGeom prst="rect">
            <a:avLst/>
          </a:prstGeom>
          <a:noFill/>
          <a:ln>
            <a:noFill/>
          </a:ln>
          <a:extLst/>
        </p:spPr>
        <p:txBody>
          <a:bodyPr>
            <a:spAutoFit/>
          </a:bodyPr>
          <a:lstStyle/>
          <a:p>
            <a:pPr>
              <a:defRPr/>
            </a:pPr>
            <a:r>
              <a:rPr lang="en-US" b="1" dirty="0" smtClean="0">
                <a:latin typeface="+mn-lt"/>
              </a:rPr>
              <a:t>Sub-Programme: </a:t>
            </a:r>
            <a:r>
              <a:rPr lang="en-GB" b="1" dirty="0" smtClean="0">
                <a:latin typeface="+mn-lt"/>
              </a:rPr>
              <a:t>Policy and Research</a:t>
            </a:r>
            <a:endParaRPr lang="en-US" b="1" dirty="0">
              <a:latin typeface="+mn-lt"/>
            </a:endParaRPr>
          </a:p>
        </p:txBody>
      </p:sp>
      <p:sp>
        <p:nvSpPr>
          <p:cNvPr id="9" name="Title 1"/>
          <p:cNvSpPr txBox="1">
            <a:spLocks/>
          </p:cNvSpPr>
          <p:nvPr/>
        </p:nvSpPr>
        <p:spPr>
          <a:xfrm>
            <a:off x="0" y="13381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t> </a:t>
            </a:r>
            <a:r>
              <a:rPr lang="en-US" dirty="0"/>
              <a:t>Programme Performance Information</a:t>
            </a:r>
          </a:p>
        </p:txBody>
      </p:sp>
      <p:sp>
        <p:nvSpPr>
          <p:cNvPr id="2" name="Slide Number Placeholder 1"/>
          <p:cNvSpPr>
            <a:spLocks noGrp="1"/>
          </p:cNvSpPr>
          <p:nvPr>
            <p:ph type="sldNum" sz="quarter" idx="12"/>
          </p:nvPr>
        </p:nvSpPr>
        <p:spPr>
          <a:xfrm>
            <a:off x="6553200" y="6356351"/>
            <a:ext cx="2133600" cy="266110"/>
          </a:xfrm>
        </p:spPr>
        <p:txBody>
          <a:bodyPr/>
          <a:lstStyle/>
          <a:p>
            <a:fld id="{8843D58F-2DAB-1446-A47E-C34A82BC1FA1}" type="slidenum">
              <a:rPr lang="en-US" smtClean="0"/>
              <a:pPr/>
              <a:t>12</a:t>
            </a:fld>
            <a:endParaRPr lang="en-US" dirty="0"/>
          </a:p>
        </p:txBody>
      </p:sp>
    </p:spTree>
    <p:extLst>
      <p:ext uri="{BB962C8B-B14F-4D97-AF65-F5344CB8AC3E}">
        <p14:creationId xmlns:p14="http://schemas.microsoft.com/office/powerpoint/2010/main" xmlns="" val="14480899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242929593"/>
              </p:ext>
            </p:extLst>
          </p:nvPr>
        </p:nvGraphicFramePr>
        <p:xfrm>
          <a:off x="128588" y="1741732"/>
          <a:ext cx="8891022" cy="3752446"/>
        </p:xfrm>
        <a:graphic>
          <a:graphicData uri="http://schemas.openxmlformats.org/drawingml/2006/table">
            <a:tbl>
              <a:tblPr>
                <a:tableStyleId>{69C7853C-536D-4A76-A0AE-DD22124D55A5}</a:tableStyleId>
              </a:tblPr>
              <a:tblGrid>
                <a:gridCol w="1809069"/>
                <a:gridCol w="1963281"/>
                <a:gridCol w="1740061"/>
                <a:gridCol w="2227993"/>
                <a:gridCol w="1150618"/>
              </a:tblGrid>
              <a:tr h="275771">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smtClean="0"/>
                        <a:t>Strategic Objective:</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Provide strategic leadership and support in government communication through public opinion research and analysis of media coverage to understand the communication environment and inform government messages.</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c hMerge="1">
                  <a:txBody>
                    <a:bodyPr/>
                    <a:lstStyle/>
                    <a:p>
                      <a:endParaRPr lang="en-ZA"/>
                    </a:p>
                  </a:txBody>
                  <a:tcPr/>
                </a:tc>
              </a:tr>
              <a:tr h="536311">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noProof="0" dirty="0" smtClean="0"/>
                        <a:t>4</a:t>
                      </a:r>
                      <a:r>
                        <a:rPr lang="en-US" sz="1600" b="1" kern="1200" baseline="30000" noProof="0" dirty="0" smtClean="0"/>
                        <a:t>th</a:t>
                      </a:r>
                      <a:r>
                        <a:rPr lang="en-US" sz="1600" b="1" kern="1200" baseline="0" noProof="0" dirty="0" smtClean="0"/>
                        <a:t> </a:t>
                      </a:r>
                      <a:r>
                        <a:rPr lang="en-US" sz="1600" b="1" kern="1200" noProof="0" dirty="0" smtClean="0"/>
                        <a:t>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solidFill>
                            <a:schemeClr val="dk1"/>
                          </a:solidFill>
                          <a:latin typeface="+mn-lt"/>
                          <a:ea typeface="+mn-ea"/>
                          <a:cs typeface="+mn-cs"/>
                        </a:rPr>
                        <a:t>Actual</a:t>
                      </a:r>
                      <a:r>
                        <a:rPr lang="en-US" sz="1600" b="1" kern="1200" baseline="0" dirty="0" smtClean="0"/>
                        <a:t> Output</a:t>
                      </a:r>
                      <a:endParaRPr lang="en-US" sz="1600" b="1" kern="1200"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972670">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Number of Insight</a:t>
                      </a:r>
                      <a:br>
                        <a:rPr lang="en-ZA" sz="1300">
                          <a:effectLst/>
                          <a:latin typeface="Arial Narrow" panose="020B0606020202030204" pitchFamily="34" charset="0"/>
                          <a:ea typeface="Times New Roman" panose="02020603050405020304" pitchFamily="18" charset="0"/>
                          <a:cs typeface="Times New Roman" panose="02020603050405020304" pitchFamily="18" charset="0"/>
                        </a:rPr>
                      </a:br>
                      <a:r>
                        <a:rPr lang="en-ZA" sz="1300">
                          <a:effectLst/>
                          <a:latin typeface="Arial Narrow" panose="020B0606020202030204" pitchFamily="34" charset="0"/>
                          <a:ea typeface="Times New Roman" panose="02020603050405020304" pitchFamily="18" charset="0"/>
                          <a:cs typeface="Times New Roman" panose="02020603050405020304" pitchFamily="18" charset="0"/>
                        </a:rPr>
                        <a:t>newsletters published</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Four Insight newsletters</a:t>
                      </a:r>
                      <a:br>
                        <a:rPr lang="en-ZA" sz="1300">
                          <a:effectLst/>
                          <a:latin typeface="Arial Narrow" panose="020B0606020202030204" pitchFamily="34" charset="0"/>
                          <a:ea typeface="Times New Roman" panose="02020603050405020304" pitchFamily="18" charset="0"/>
                          <a:cs typeface="Times New Roman" panose="02020603050405020304" pitchFamily="18" charset="0"/>
                        </a:rPr>
                      </a:br>
                      <a:r>
                        <a:rPr lang="en-ZA" sz="1300">
                          <a:effectLst/>
                          <a:latin typeface="Arial Narrow" panose="020B0606020202030204" pitchFamily="34" charset="0"/>
                          <a:ea typeface="Times New Roman" panose="02020603050405020304" pitchFamily="18" charset="0"/>
                          <a:cs typeface="Times New Roman" panose="02020603050405020304" pitchFamily="18" charset="0"/>
                        </a:rPr>
                        <a:t>published</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One Insight newsletters published</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One Insight newsletters published </a:t>
                      </a:r>
                      <a:b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during March</a:t>
                      </a:r>
                      <a:r>
                        <a:rPr lang="en-ZA" sz="1300" dirty="0" smtClean="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r>
              <a:tr h="972670">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Number of media content analysis reports produced</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Two media content analysis reports produced</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One media content analysis report produced</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The 2nd Biannual media content analysis report focusing on Economy as a priority of government was produced and presented to Manco on 24 February. Manco approved the report</a:t>
                      </a:r>
                      <a:r>
                        <a:rPr lang="en-ZA" sz="1300" dirty="0" smtClean="0">
                          <a:effectLst/>
                          <a:latin typeface="Arial Narrow" panose="020B0606020202030204" pitchFamily="34" charset="0"/>
                          <a:ea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tabLst>
                          <a:tab pos="3409950" algn="l"/>
                        </a:tabLst>
                      </a:pP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r>
            </a:tbl>
          </a:graphicData>
        </a:graphic>
      </p:graphicFrame>
      <p:sp>
        <p:nvSpPr>
          <p:cNvPr id="6172" name="Title 4"/>
          <p:cNvSpPr txBox="1">
            <a:spLocks/>
          </p:cNvSpPr>
          <p:nvPr/>
        </p:nvSpPr>
        <p:spPr bwMode="auto">
          <a:xfrm>
            <a:off x="128588" y="641350"/>
            <a:ext cx="8747760"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smtClean="0">
                <a:solidFill>
                  <a:srgbClr val="02723D"/>
                </a:solidFill>
                <a:latin typeface="Calibri" pitchFamily="34" charset="0"/>
              </a:rPr>
              <a:t>2: </a:t>
            </a:r>
            <a:r>
              <a:rPr lang="en-US" dirty="0">
                <a:solidFill>
                  <a:srgbClr val="02723D"/>
                </a:solidFill>
                <a:latin typeface="Calibri" pitchFamily="34" charset="0"/>
              </a:rPr>
              <a:t>Content Processing and Dissemination</a:t>
            </a:r>
          </a:p>
        </p:txBody>
      </p:sp>
      <p:sp>
        <p:nvSpPr>
          <p:cNvPr id="12" name="Rectangle 7"/>
          <p:cNvSpPr>
            <a:spLocks noChangeArrowheads="1"/>
          </p:cNvSpPr>
          <p:nvPr/>
        </p:nvSpPr>
        <p:spPr bwMode="auto">
          <a:xfrm>
            <a:off x="2461098" y="1075610"/>
            <a:ext cx="4419600" cy="369888"/>
          </a:xfrm>
          <a:prstGeom prst="rect">
            <a:avLst/>
          </a:prstGeom>
          <a:noFill/>
          <a:ln>
            <a:noFill/>
          </a:ln>
          <a:extLst/>
        </p:spPr>
        <p:txBody>
          <a:bodyPr>
            <a:spAutoFit/>
          </a:bodyPr>
          <a:lstStyle/>
          <a:p>
            <a:pPr>
              <a:defRPr/>
            </a:pPr>
            <a:r>
              <a:rPr lang="en-US" b="1" dirty="0" smtClean="0">
                <a:solidFill>
                  <a:prstClr val="black"/>
                </a:solidFill>
              </a:rPr>
              <a:t>Sub-Programme: </a:t>
            </a:r>
            <a:r>
              <a:rPr lang="en-GB" b="1" dirty="0" smtClean="0">
                <a:solidFill>
                  <a:prstClr val="black"/>
                </a:solidFill>
              </a:rPr>
              <a:t>Policy and Research</a:t>
            </a:r>
            <a:endParaRPr lang="en-US" b="1" dirty="0">
              <a:solidFill>
                <a:prstClr val="black"/>
              </a:solidFill>
            </a:endParaRPr>
          </a:p>
        </p:txBody>
      </p:sp>
      <p:sp>
        <p:nvSpPr>
          <p:cNvPr id="9" name="Title 1"/>
          <p:cNvSpPr txBox="1">
            <a:spLocks/>
          </p:cNvSpPr>
          <p:nvPr/>
        </p:nvSpPr>
        <p:spPr>
          <a:xfrm>
            <a:off x="0" y="8809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t>  </a:t>
            </a:r>
            <a:r>
              <a:rPr lang="en-US" dirty="0"/>
              <a:t>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xmlns="" val="4128434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1190817937"/>
              </p:ext>
            </p:extLst>
          </p:nvPr>
        </p:nvGraphicFramePr>
        <p:xfrm>
          <a:off x="128588" y="1741732"/>
          <a:ext cx="8891022" cy="3463290"/>
        </p:xfrm>
        <a:graphic>
          <a:graphicData uri="http://schemas.openxmlformats.org/drawingml/2006/table">
            <a:tbl>
              <a:tblPr>
                <a:tableStyleId>{69C7853C-536D-4A76-A0AE-DD22124D55A5}</a:tableStyleId>
              </a:tblPr>
              <a:tblGrid>
                <a:gridCol w="1809069"/>
                <a:gridCol w="1963281"/>
                <a:gridCol w="1740061"/>
                <a:gridCol w="2227993"/>
                <a:gridCol w="1150618"/>
              </a:tblGrid>
              <a:tr h="275771">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smtClean="0"/>
                        <a:t>Strategic Objective:</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Provide strategic leadership and support in government communication through public opinion research and analysis of media coverage to understand the communication environment and inform government messages.</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c hMerge="1">
                  <a:txBody>
                    <a:bodyPr/>
                    <a:lstStyle/>
                    <a:p>
                      <a:endParaRPr lang="en-ZA"/>
                    </a:p>
                  </a:txBody>
                  <a:tcPr/>
                </a:tc>
              </a:tr>
              <a:tr h="536311">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noProof="0" dirty="0" smtClean="0"/>
                        <a:t>4</a:t>
                      </a:r>
                      <a:r>
                        <a:rPr lang="en-US" sz="1600" b="1" kern="1200" baseline="30000" noProof="0" dirty="0" smtClean="0"/>
                        <a:t>th</a:t>
                      </a:r>
                      <a:r>
                        <a:rPr lang="en-US" sz="1600" b="1" kern="1200" baseline="0" noProof="0" dirty="0" smtClean="0"/>
                        <a:t> </a:t>
                      </a:r>
                      <a:r>
                        <a:rPr lang="en-US" sz="1600" b="1" kern="1200" noProof="0" dirty="0" smtClean="0"/>
                        <a:t>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solidFill>
                            <a:schemeClr val="dk1"/>
                          </a:solidFill>
                          <a:latin typeface="+mn-lt"/>
                          <a:ea typeface="+mn-ea"/>
                          <a:cs typeface="+mn-cs"/>
                        </a:rPr>
                        <a:t>Actual</a:t>
                      </a:r>
                      <a:r>
                        <a:rPr lang="en-US" sz="1600" b="1" kern="1200" baseline="0" dirty="0" smtClean="0"/>
                        <a:t> Output</a:t>
                      </a:r>
                      <a:endParaRPr lang="en-US" sz="1600" b="1" kern="1200"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972670">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Percentage of requested</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key messages produced.</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(excluding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weekends, public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holidays and holiday periods</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p>
                    <a:p>
                      <a:pPr algn="l">
                        <a:lnSpc>
                          <a:spcPct val="115000"/>
                        </a:lnSpc>
                        <a:spcAft>
                          <a:spcPts val="0"/>
                        </a:spcAft>
                      </a:pP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 100% of key messages requested</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excluding weekends, public holidays and holiday periods)</a:t>
                      </a:r>
                    </a:p>
                  </a:txBody>
                  <a:tcPr marL="68580" marR="68580" marT="0" marB="0"/>
                </a:tc>
                <a:tc>
                  <a:txBody>
                    <a:bodyPr/>
                    <a:lstStyle/>
                    <a:p>
                      <a:pPr algn="l" fontAlgn="t"/>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100% of key</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messages requested.</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(excluding weekends,</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public holidays and</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holiday periods)</a:t>
                      </a:r>
                    </a:p>
                  </a:txBody>
                  <a:tcPr marL="9525" marR="9525" marT="9525" marB="0"/>
                </a:tc>
                <a:tc>
                  <a:txBody>
                    <a:bodyPr/>
                    <a:lstStyle/>
                    <a:p>
                      <a:pPr algn="l" fontAlgn="t"/>
                      <a:r>
                        <a:rPr lang="en-ZA" sz="1300" kern="1200" dirty="0" smtClean="0">
                          <a:solidFill>
                            <a:schemeClr val="dk1"/>
                          </a:solidFill>
                          <a:effectLst/>
                          <a:latin typeface="Arial Narrow" panose="020B0606020202030204" pitchFamily="34" charset="0"/>
                          <a:ea typeface="+mn-ea"/>
                          <a:cs typeface="+mn-cs"/>
                        </a:rPr>
                        <a:t>Produced 33 (100%) sets of key messages as per requests. </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9525" marR="9525" marT="9525" marB="0">
                    <a:solidFill>
                      <a:srgbClr val="00B050"/>
                    </a:solidFill>
                  </a:tcPr>
                </a:tc>
                <a:tc>
                  <a:txBody>
                    <a:bodyPr/>
                    <a:lstStyle/>
                    <a:p>
                      <a:pPr algn="l">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972670">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Percentage of opinion pieces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(excluding weekends,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public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holidays and holiday periods</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p>
                    <a:p>
                      <a:pPr algn="l">
                        <a:lnSpc>
                          <a:spcPct val="115000"/>
                        </a:lnSpc>
                        <a:spcAft>
                          <a:spcPts val="0"/>
                        </a:spcAft>
                      </a:pPr>
                      <a:endParaRPr lang="en-ZA" sz="13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100% of opinion pieces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requested (excluding weekends, public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holidays and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holiday periods).</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fontAlgn="t"/>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100% of</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opinion pieces requested</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(excluding weekends,</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public holidays and</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holiday periods)</a:t>
                      </a:r>
                    </a:p>
                  </a:txBody>
                  <a:tcPr marL="9525" marR="9525" marT="9525" marB="0"/>
                </a:tc>
                <a:tc>
                  <a:txBody>
                    <a:bodyPr/>
                    <a:lstStyle/>
                    <a:p>
                      <a:pPr algn="l" fontAlgn="t"/>
                      <a:r>
                        <a:rPr lang="en-ZA" sz="1300" kern="1200" dirty="0" smtClean="0">
                          <a:solidFill>
                            <a:schemeClr val="dk1"/>
                          </a:solidFill>
                          <a:effectLst/>
                          <a:latin typeface="Arial Narrow" panose="020B0606020202030204" pitchFamily="34" charset="0"/>
                          <a:ea typeface="+mn-ea"/>
                          <a:cs typeface="+mn-cs"/>
                        </a:rPr>
                        <a:t>Produced 28 (100%) opinion pieces as per requests</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9525" marR="9525" marT="9525" marB="0">
                    <a:solidFill>
                      <a:srgbClr val="00B050"/>
                    </a:solidFill>
                  </a:tcPr>
                </a:tc>
                <a:tc>
                  <a:txBody>
                    <a:bodyPr/>
                    <a:lstStyle/>
                    <a:p>
                      <a:pPr algn="l">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172" name="Title 4"/>
          <p:cNvSpPr txBox="1">
            <a:spLocks/>
          </p:cNvSpPr>
          <p:nvPr/>
        </p:nvSpPr>
        <p:spPr bwMode="auto">
          <a:xfrm>
            <a:off x="128588" y="641350"/>
            <a:ext cx="8747760"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smtClean="0">
                <a:solidFill>
                  <a:srgbClr val="02723D"/>
                </a:solidFill>
                <a:latin typeface="Calibri" pitchFamily="34" charset="0"/>
              </a:rPr>
              <a:t>2: </a:t>
            </a:r>
            <a:r>
              <a:rPr lang="en-US" dirty="0">
                <a:solidFill>
                  <a:srgbClr val="02723D"/>
                </a:solidFill>
                <a:latin typeface="Calibri" pitchFamily="34" charset="0"/>
              </a:rPr>
              <a:t>Content Processing and Dissemination</a:t>
            </a:r>
          </a:p>
        </p:txBody>
      </p:sp>
      <p:sp>
        <p:nvSpPr>
          <p:cNvPr id="12" name="Rectangle 7"/>
          <p:cNvSpPr>
            <a:spLocks noChangeArrowheads="1"/>
          </p:cNvSpPr>
          <p:nvPr/>
        </p:nvSpPr>
        <p:spPr bwMode="auto">
          <a:xfrm>
            <a:off x="2461098" y="1075610"/>
            <a:ext cx="4419600" cy="369888"/>
          </a:xfrm>
          <a:prstGeom prst="rect">
            <a:avLst/>
          </a:prstGeom>
          <a:noFill/>
          <a:ln>
            <a:noFill/>
          </a:ln>
          <a:extLst/>
        </p:spPr>
        <p:txBody>
          <a:bodyPr>
            <a:spAutoFit/>
          </a:bodyPr>
          <a:lstStyle/>
          <a:p>
            <a:pPr>
              <a:defRPr/>
            </a:pPr>
            <a:r>
              <a:rPr lang="en-US" b="1" dirty="0" smtClean="0">
                <a:solidFill>
                  <a:prstClr val="black"/>
                </a:solidFill>
              </a:rPr>
              <a:t>Sub-Programme: </a:t>
            </a:r>
            <a:r>
              <a:rPr lang="en-GB" b="1" dirty="0" smtClean="0">
                <a:solidFill>
                  <a:prstClr val="black"/>
                </a:solidFill>
              </a:rPr>
              <a:t>Policy and Research</a:t>
            </a:r>
            <a:endParaRPr lang="en-US" b="1" dirty="0">
              <a:solidFill>
                <a:prstClr val="black"/>
              </a:solidFill>
            </a:endParaRPr>
          </a:p>
        </p:txBody>
      </p:sp>
      <p:sp>
        <p:nvSpPr>
          <p:cNvPr id="9" name="Title 1"/>
          <p:cNvSpPr txBox="1">
            <a:spLocks/>
          </p:cNvSpPr>
          <p:nvPr/>
        </p:nvSpPr>
        <p:spPr>
          <a:xfrm>
            <a:off x="0" y="8809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t>  </a:t>
            </a:r>
            <a:r>
              <a:rPr lang="en-US" dirty="0"/>
              <a:t>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xmlns="" val="332105546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3983944477"/>
              </p:ext>
            </p:extLst>
          </p:nvPr>
        </p:nvGraphicFramePr>
        <p:xfrm>
          <a:off x="119062" y="1683014"/>
          <a:ext cx="8905876" cy="4759261"/>
        </p:xfrm>
        <a:graphic>
          <a:graphicData uri="http://schemas.openxmlformats.org/drawingml/2006/table">
            <a:tbl>
              <a:tblPr>
                <a:tableStyleId>{69C7853C-536D-4A76-A0AE-DD22124D55A5}</a:tableStyleId>
              </a:tblPr>
              <a:tblGrid>
                <a:gridCol w="1818595"/>
                <a:gridCol w="1632857"/>
                <a:gridCol w="1850572"/>
                <a:gridCol w="1886857"/>
                <a:gridCol w="1716995"/>
              </a:tblGrid>
              <a:tr h="27496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a:t>Strategic </a:t>
                      </a:r>
                      <a:r>
                        <a:rPr kumimoji="0" lang="en-ZA" sz="1400" b="1" kern="1200" baseline="0" dirty="0" smtClean="0"/>
                        <a:t>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Provide efficient and effective communication services.</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611049">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noProof="0" dirty="0" smtClean="0"/>
                        <a:t>4</a:t>
                      </a:r>
                      <a:r>
                        <a:rPr lang="en-US" sz="1600" b="1" kern="1200" baseline="30000" noProof="0" dirty="0" smtClean="0"/>
                        <a:t>th</a:t>
                      </a:r>
                      <a:r>
                        <a:rPr lang="en-US" sz="1600" b="1" kern="1200" baseline="0" noProof="0" dirty="0" smtClean="0"/>
                        <a:t> </a:t>
                      </a:r>
                      <a:r>
                        <a:rPr lang="en-US" sz="1600" b="1" kern="1200" noProof="0" dirty="0" smtClean="0"/>
                        <a:t>Quarter Target</a:t>
                      </a:r>
                      <a:r>
                        <a:rPr lang="en-US" sz="1600" b="1" kern="1200" baseline="0" noProof="0" dirty="0" smtClean="0"/>
                        <a:t> </a:t>
                      </a:r>
                      <a:endParaRPr lang="en-US" sz="1600" b="1" kern="1200" noProof="0"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t>Actual Output</a:t>
                      </a:r>
                      <a:endParaRPr lang="en-US" sz="1600" b="1" kern="1200"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1269971">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approved</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media-buying campaigns</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250 approved media-buying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campaigns implemented.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60 approved media-buying campaigns implemented</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85 media buying campaigns were approved, where </a:t>
                      </a:r>
                      <a:r>
                        <a:rPr lang="en-ZA" sz="1300" dirty="0" smtClean="0">
                          <a:effectLst/>
                          <a:latin typeface="Arial Narrow" panose="020B0606020202030204" pitchFamily="34" charset="0"/>
                          <a:ea typeface="Times New Roman" panose="02020603050405020304" pitchFamily="18" charset="0"/>
                          <a:cs typeface="Times New Roman" panose="02020603050405020304" pitchFamily="18" charset="0"/>
                        </a:rPr>
                        <a:t>67 are implemented, 6 are completed, 12 were approved but not implemented. </a:t>
                      </a: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The cost of the advertising was R79 116 673.15 for which departments paid R69 813 489.61 benefitted from R9 303 183.54 savings (average saving achieved was 11.76%) R7 829 191.17 (11.21%)of the fourth quarter ad spend was allocated to community </a:t>
                      </a:r>
                      <a:r>
                        <a:rPr lang="en-ZA" sz="1300" dirty="0" smtClean="0">
                          <a:effectLst/>
                          <a:latin typeface="Arial Narrow" panose="020B0606020202030204" pitchFamily="34" charset="0"/>
                          <a:ea typeface="Times New Roman" panose="02020603050405020304" pitchFamily="18" charset="0"/>
                          <a:cs typeface="Times New Roman" panose="02020603050405020304" pitchFamily="18" charset="0"/>
                        </a:rPr>
                        <a:t>media</a:t>
                      </a:r>
                    </a:p>
                    <a:p>
                      <a:pPr marL="0" marR="0">
                        <a:lnSpc>
                          <a:spcPct val="115000"/>
                        </a:lnSpc>
                        <a:spcBef>
                          <a:spcPts val="0"/>
                        </a:spcBef>
                        <a:spcAft>
                          <a:spcPts val="0"/>
                        </a:spcAft>
                        <a:tabLst>
                          <a:tab pos="3409950" algn="l"/>
                        </a:tabLst>
                      </a:pP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Target overachieved by</a:t>
                      </a:r>
                      <a:r>
                        <a:rPr lang="en-ZA" sz="1300"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chemeClr val="dk1"/>
                          </a:solidFill>
                          <a:effectLst/>
                          <a:latin typeface="Arial Narrow" panose="020B0606020202030204" pitchFamily="34" charset="0"/>
                          <a:ea typeface="Times New Roman" panose="02020603050405020304" pitchFamily="18" charset="0"/>
                          <a:cs typeface="Times New Roman" panose="02020603050405020304" pitchFamily="18" charset="0"/>
                        </a:rPr>
                        <a:t>7</a:t>
                      </a:r>
                      <a:r>
                        <a:rPr lang="en-ZA" sz="1300" dirty="0" smtClean="0">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chemeClr val="dk1"/>
                          </a:solidFill>
                          <a:effectLst/>
                          <a:latin typeface="Arial Narrow" panose="020B0606020202030204" pitchFamily="34" charset="0"/>
                          <a:ea typeface="+mn-ea"/>
                          <a:cs typeface="+mn-cs"/>
                        </a:rPr>
                        <a:t>More media buying campaigns were briefed in by Departments</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r>
            </a:tbl>
          </a:graphicData>
        </a:graphic>
      </p:graphicFrame>
      <p:sp>
        <p:nvSpPr>
          <p:cNvPr id="11298" name="Title 4"/>
          <p:cNvSpPr txBox="1">
            <a:spLocks/>
          </p:cNvSpPr>
          <p:nvPr/>
        </p:nvSpPr>
        <p:spPr bwMode="auto">
          <a:xfrm>
            <a:off x="809524" y="657964"/>
            <a:ext cx="642461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smtClean="0">
                <a:solidFill>
                  <a:srgbClr val="02723D"/>
                </a:solidFill>
                <a:latin typeface="Calibri" pitchFamily="34" charset="0"/>
              </a:rPr>
              <a:t>2: </a:t>
            </a:r>
            <a:r>
              <a:rPr lang="en-US" dirty="0">
                <a:solidFill>
                  <a:srgbClr val="02723D"/>
                </a:solidFill>
                <a:latin typeface="Calibri" pitchFamily="34" charset="0"/>
              </a:rPr>
              <a:t>Content Processing and Dissemination</a:t>
            </a:r>
          </a:p>
        </p:txBody>
      </p:sp>
      <p:sp>
        <p:nvSpPr>
          <p:cNvPr id="12" name="Rectangle 7"/>
          <p:cNvSpPr>
            <a:spLocks noChangeArrowheads="1"/>
          </p:cNvSpPr>
          <p:nvPr/>
        </p:nvSpPr>
        <p:spPr bwMode="auto">
          <a:xfrm>
            <a:off x="1518424" y="1114866"/>
            <a:ext cx="5034776" cy="369332"/>
          </a:xfrm>
          <a:prstGeom prst="rect">
            <a:avLst/>
          </a:prstGeom>
          <a:noFill/>
          <a:ln>
            <a:noFill/>
          </a:ln>
          <a:extLst/>
        </p:spPr>
        <p:txBody>
          <a:bodyPr wrap="none">
            <a:spAutoFit/>
          </a:bodyPr>
          <a:lstStyle/>
          <a:p>
            <a:pPr>
              <a:defRPr/>
            </a:pPr>
            <a:r>
              <a:rPr lang="en-US" b="1" dirty="0" smtClean="0">
                <a:solidFill>
                  <a:prstClr val="black"/>
                </a:solidFill>
              </a:rPr>
              <a:t>Sub-Programme:  Communication Services Agency</a:t>
            </a:r>
            <a:endParaRPr lang="en-US" b="1" dirty="0">
              <a:solidFill>
                <a:prstClr val="black"/>
              </a:solidFill>
            </a:endParaRPr>
          </a:p>
        </p:txBody>
      </p:sp>
      <p:sp>
        <p:nvSpPr>
          <p:cNvPr id="10" name="Title 1"/>
          <p:cNvSpPr txBox="1">
            <a:spLocks/>
          </p:cNvSpPr>
          <p:nvPr/>
        </p:nvSpPr>
        <p:spPr>
          <a:xfrm>
            <a:off x="1" y="82580"/>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t>Programme </a:t>
            </a:r>
            <a:r>
              <a:rPr lang="en-US" dirty="0"/>
              <a:t>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xmlns="" val="130310366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2352921464"/>
              </p:ext>
            </p:extLst>
          </p:nvPr>
        </p:nvGraphicFramePr>
        <p:xfrm>
          <a:off x="101599" y="1289704"/>
          <a:ext cx="8916277" cy="4261619"/>
        </p:xfrm>
        <a:graphic>
          <a:graphicData uri="http://schemas.openxmlformats.org/drawingml/2006/table">
            <a:tbl>
              <a:tblPr>
                <a:tableStyleId>{69C7853C-536D-4A76-A0AE-DD22124D55A5}</a:tableStyleId>
              </a:tblPr>
              <a:tblGrid>
                <a:gridCol w="1596572"/>
                <a:gridCol w="1988458"/>
                <a:gridCol w="1698171"/>
                <a:gridCol w="1792514"/>
                <a:gridCol w="1840562"/>
              </a:tblGrid>
              <a:tr h="263405">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a:t>Strategic </a:t>
                      </a:r>
                      <a:r>
                        <a:rPr kumimoji="0" lang="en-ZA" sz="1400" b="1" kern="1200" baseline="0" dirty="0" smtClean="0"/>
                        <a:t>objective</a:t>
                      </a:r>
                      <a:r>
                        <a:rPr kumimoji="0" lang="en-ZA" sz="1400" b="0" kern="1200" baseline="0" dirty="0" smtClean="0"/>
                        <a:t>:</a:t>
                      </a:r>
                      <a:r>
                        <a:rPr kumimoji="0" lang="en-ZA" sz="1400" b="1" i="0" u="none" strike="noStrike" kern="1200" cap="none" spc="0" normalizeH="0" baseline="0" noProof="0" dirty="0" smtClean="0">
                          <a:ln>
                            <a:noFill/>
                          </a:ln>
                          <a:solidFill>
                            <a:prstClr val="black"/>
                          </a:solidFill>
                          <a:effectLst/>
                          <a:uLnTx/>
                          <a:uFillTx/>
                          <a:latin typeface="+mn-lt"/>
                          <a:ea typeface="+mn-ea"/>
                          <a:cs typeface="+mn-cs"/>
                        </a:rPr>
                        <a:t>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Provide efficient and effective communication services.</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550161">
                <a:tc>
                  <a:txBody>
                    <a:bodyPr/>
                    <a:lstStyle/>
                    <a:p>
                      <a:pPr marL="0" algn="l" defTabSz="457200" rtl="0" eaLnBrk="1" latinLnBrk="0" hangingPunct="1">
                        <a:lnSpc>
                          <a:spcPct val="115000"/>
                        </a:lnSpc>
                        <a:spcAft>
                          <a:spcPts val="0"/>
                        </a:spcAft>
                      </a:pPr>
                      <a:r>
                        <a:rPr lang="en-ZA" sz="1600" b="1" kern="1200" dirty="0" smtClean="0"/>
                        <a:t>Performance</a:t>
                      </a:r>
                      <a:r>
                        <a:rPr lang="en-ZA" sz="1600" b="1" kern="1200" baseline="0" dirty="0" smtClean="0"/>
                        <a:t> </a:t>
                      </a:r>
                      <a:r>
                        <a:rPr lang="en-ZA" sz="1600" b="1" kern="1200" dirty="0" smtClean="0"/>
                        <a:t>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noProof="0" dirty="0" smtClean="0"/>
                        <a:t>4</a:t>
                      </a:r>
                      <a:r>
                        <a:rPr lang="en-US" sz="1600" b="1" kern="1200" baseline="30000" noProof="0" dirty="0" smtClean="0"/>
                        <a:t>th</a:t>
                      </a:r>
                      <a:r>
                        <a:rPr lang="en-US" sz="1600" b="1" kern="1200" baseline="0" noProof="0" dirty="0" smtClean="0"/>
                        <a:t> </a:t>
                      </a:r>
                      <a:r>
                        <a:rPr lang="en-US" sz="1600" b="1" kern="1200" noProof="0" dirty="0" smtClean="0"/>
                        <a:t>Quarter Target</a:t>
                      </a:r>
                      <a:r>
                        <a:rPr lang="en-US" sz="1600" b="1" kern="1200" baseline="0" noProof="0" dirty="0" smtClean="0"/>
                        <a:t> </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t>Actual</a:t>
                      </a:r>
                      <a:r>
                        <a:rPr lang="en-US" sz="1600" b="1" kern="1200" dirty="0" smtClean="0">
                          <a:solidFill>
                            <a:schemeClr val="dk1"/>
                          </a:solidFill>
                          <a:latin typeface="+mn-lt"/>
                          <a:ea typeface="+mn-ea"/>
                          <a:cs typeface="+mn-cs"/>
                        </a:rPr>
                        <a:t> Output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892889">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photographic</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products and services</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500 photographic products and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services provided.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algn="l" defTabSz="457200" rtl="0" eaLnBrk="1" fontAlgn="t"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photographic</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products and services</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a:t>
                      </a:r>
                    </a:p>
                  </a:txBody>
                  <a:tcPr marL="9525" marR="9525" marT="9525" marB="0"/>
                </a:tc>
                <a:tc>
                  <a:txBody>
                    <a:bodyPr/>
                    <a:lstStyle/>
                    <a:p>
                      <a:pPr marL="0" marR="0">
                        <a:lnSpc>
                          <a:spcPct val="115000"/>
                        </a:lnSpc>
                        <a:spcBef>
                          <a:spcPts val="0"/>
                        </a:spcBef>
                        <a:spcAft>
                          <a:spcPts val="0"/>
                        </a:spcAft>
                        <a:tabLst>
                          <a:tab pos="3409950" algn="l"/>
                        </a:tabLs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157 photographic products and services  were provided of these 82 were for The Presidency, 13 were for the GCIS, 28 were for other government departments and 34 were for related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parties</a:t>
                      </a:r>
                    </a:p>
                    <a:p>
                      <a:pPr marL="0" marR="0">
                        <a:lnSpc>
                          <a:spcPct val="115000"/>
                        </a:lnSpc>
                        <a:spcBef>
                          <a:spcPts val="0"/>
                        </a:spcBef>
                        <a:spcAft>
                          <a:spcPts val="0"/>
                        </a:spcAft>
                        <a:tabLst>
                          <a:tab pos="3409950" algn="l"/>
                        </a:tabLst>
                      </a:pPr>
                      <a:endParaRPr lang="en-US"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tab pos="3409950" algn="l"/>
                        </a:tabLst>
                        <a:defRPr/>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57.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More requests for photographic coverage were received than planned. </a:t>
                      </a:r>
                      <a:endParaRPr lang="en-US"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tabLst>
                          <a:tab pos="3409950" algn="l"/>
                        </a:tabLst>
                      </a:pPr>
                      <a:endParaRPr lang="en-US"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892889">
                <a:tc>
                  <a:txBody>
                    <a:bodyPr/>
                    <a:lstStyle/>
                    <a:p>
                      <a:pPr marL="0" algn="l" defTabSz="457200" rtl="0" eaLnBrk="1" fontAlgn="t"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video products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services provided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algn="l" defTabSz="457200" rtl="0" eaLnBrk="1" fontAlgn="t"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520 video products and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services provided.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105 video products and services provided</a:t>
                      </a:r>
                      <a:endParaRPr lang="en-GB"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152 video shoots were conducted.  These 71 for The Presidency, 7 for the GCIS, 58 for other government departments and 16 for related parties. </a:t>
                      </a:r>
                    </a:p>
                    <a:p>
                      <a:pPr>
                        <a:spcAft>
                          <a:spcPts val="0"/>
                        </a:spcAft>
                      </a:pPr>
                      <a:endParaRPr lang="en-GB"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47.</a:t>
                      </a:r>
                      <a:endParaRPr lang="en-GB"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0" algn="l" defTabSz="457200" rtl="0" eaLnBrk="1" fontAlgn="t"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More requests for video coverage were received than anticipated.</a:t>
                      </a:r>
                    </a:p>
                  </a:txBody>
                  <a:tcPr marL="68580" marR="68580" marT="0" marB="0"/>
                </a:tc>
              </a:tr>
            </a:tbl>
          </a:graphicData>
        </a:graphic>
      </p:graphicFrame>
      <p:sp>
        <p:nvSpPr>
          <p:cNvPr id="11298" name="Title 4"/>
          <p:cNvSpPr txBox="1">
            <a:spLocks/>
          </p:cNvSpPr>
          <p:nvPr/>
        </p:nvSpPr>
        <p:spPr bwMode="auto">
          <a:xfrm>
            <a:off x="994349" y="572698"/>
            <a:ext cx="642461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smtClean="0">
                <a:solidFill>
                  <a:srgbClr val="02723D"/>
                </a:solidFill>
                <a:latin typeface="Calibri" pitchFamily="34" charset="0"/>
              </a:rPr>
              <a:t>2: </a:t>
            </a:r>
            <a:r>
              <a:rPr lang="en-US" dirty="0">
                <a:solidFill>
                  <a:srgbClr val="02723D"/>
                </a:solidFill>
                <a:latin typeface="Calibri" pitchFamily="34" charset="0"/>
              </a:rPr>
              <a:t>Content Processing and Dissemination</a:t>
            </a:r>
          </a:p>
        </p:txBody>
      </p:sp>
      <p:sp>
        <p:nvSpPr>
          <p:cNvPr id="12" name="Rectangle 7"/>
          <p:cNvSpPr>
            <a:spLocks noChangeArrowheads="1"/>
          </p:cNvSpPr>
          <p:nvPr/>
        </p:nvSpPr>
        <p:spPr bwMode="auto">
          <a:xfrm>
            <a:off x="1689267" y="912139"/>
            <a:ext cx="5034776" cy="369332"/>
          </a:xfrm>
          <a:prstGeom prst="rect">
            <a:avLst/>
          </a:prstGeom>
          <a:noFill/>
          <a:ln>
            <a:noFill/>
          </a:ln>
          <a:extLst/>
        </p:spPr>
        <p:txBody>
          <a:bodyPr wrap="none">
            <a:spAutoFit/>
          </a:bodyPr>
          <a:lstStyle/>
          <a:p>
            <a:pPr>
              <a:defRPr/>
            </a:pPr>
            <a:r>
              <a:rPr lang="en-US" b="1" dirty="0" smtClean="0">
                <a:solidFill>
                  <a:prstClr val="black"/>
                </a:solidFill>
              </a:rPr>
              <a:t>Sub-Programme:  Communication Services Agency</a:t>
            </a:r>
            <a:endParaRPr lang="en-US" b="1" dirty="0">
              <a:solidFill>
                <a:prstClr val="black"/>
              </a:solidFill>
            </a:endParaRPr>
          </a:p>
        </p:txBody>
      </p:sp>
      <p:sp>
        <p:nvSpPr>
          <p:cNvPr id="10" name="Title 1"/>
          <p:cNvSpPr txBox="1">
            <a:spLocks/>
          </p:cNvSpPr>
          <p:nvPr/>
        </p:nvSpPr>
        <p:spPr>
          <a:xfrm>
            <a:off x="0" y="13381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t> </a:t>
            </a:r>
            <a:r>
              <a:rPr lang="en-US" dirty="0"/>
              <a:t>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xmlns="" val="332036938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844828329"/>
              </p:ext>
            </p:extLst>
          </p:nvPr>
        </p:nvGraphicFramePr>
        <p:xfrm>
          <a:off x="113860" y="1333533"/>
          <a:ext cx="8916277" cy="5000067"/>
        </p:xfrm>
        <a:graphic>
          <a:graphicData uri="http://schemas.openxmlformats.org/drawingml/2006/table">
            <a:tbl>
              <a:tblPr>
                <a:tableStyleId>{69C7853C-536D-4A76-A0AE-DD22124D55A5}</a:tableStyleId>
              </a:tblPr>
              <a:tblGrid>
                <a:gridCol w="1366597"/>
                <a:gridCol w="1582057"/>
                <a:gridCol w="1589315"/>
                <a:gridCol w="2240203"/>
                <a:gridCol w="2138105"/>
              </a:tblGrid>
              <a:tr h="263405">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a:t>Strategic </a:t>
                      </a:r>
                      <a:r>
                        <a:rPr kumimoji="0" lang="en-ZA" sz="1400" b="1" kern="1200" baseline="0" dirty="0" smtClean="0"/>
                        <a:t>objective</a:t>
                      </a:r>
                      <a:r>
                        <a:rPr kumimoji="0" lang="en-ZA" sz="1400" b="0" kern="1200" baseline="0" dirty="0" smtClean="0"/>
                        <a:t>:</a:t>
                      </a:r>
                      <a:r>
                        <a:rPr kumimoji="0" lang="en-ZA" sz="1400" b="1" i="0" u="none" strike="noStrike" kern="1200" cap="none" spc="0" normalizeH="0" baseline="0" noProof="0" dirty="0" smtClean="0">
                          <a:ln>
                            <a:noFill/>
                          </a:ln>
                          <a:solidFill>
                            <a:prstClr val="black"/>
                          </a:solidFill>
                          <a:effectLst/>
                          <a:uLnTx/>
                          <a:uFillTx/>
                          <a:latin typeface="+mn-lt"/>
                          <a:ea typeface="+mn-ea"/>
                          <a:cs typeface="+mn-cs"/>
                        </a:rPr>
                        <a:t>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Provide efficient and effective communication services.</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550161">
                <a:tc>
                  <a:txBody>
                    <a:bodyPr/>
                    <a:lstStyle/>
                    <a:p>
                      <a:pPr marL="0" algn="l" defTabSz="457200" rtl="0" eaLnBrk="1" latinLnBrk="0" hangingPunct="1">
                        <a:lnSpc>
                          <a:spcPct val="115000"/>
                        </a:lnSpc>
                        <a:spcAft>
                          <a:spcPts val="0"/>
                        </a:spcAft>
                      </a:pPr>
                      <a:r>
                        <a:rPr lang="en-ZA" sz="1600" b="1" kern="1200" dirty="0" smtClean="0"/>
                        <a:t>Performance</a:t>
                      </a:r>
                      <a:r>
                        <a:rPr lang="en-ZA" sz="1600" b="1" kern="1200" baseline="0" dirty="0" smtClean="0"/>
                        <a:t> </a:t>
                      </a:r>
                      <a:r>
                        <a:rPr lang="en-ZA" sz="1600" b="1" kern="1200" dirty="0" smtClean="0"/>
                        <a:t>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noProof="0" dirty="0" smtClean="0"/>
                        <a:t>4</a:t>
                      </a:r>
                      <a:r>
                        <a:rPr lang="en-US" sz="1600" b="1" kern="1200" baseline="30000" noProof="0" dirty="0" smtClean="0"/>
                        <a:t>th</a:t>
                      </a:r>
                      <a:r>
                        <a:rPr lang="en-US" sz="1600" b="1" kern="1200" baseline="0" noProof="0" dirty="0" smtClean="0"/>
                        <a:t> </a:t>
                      </a:r>
                      <a:r>
                        <a:rPr lang="en-US" sz="1600" b="1" kern="1200" noProof="0" dirty="0" smtClean="0"/>
                        <a:t>Quarter Target</a:t>
                      </a:r>
                      <a:r>
                        <a:rPr lang="en-US" sz="1600" b="1" kern="1200" baseline="0" noProof="0" dirty="0" smtClean="0"/>
                        <a:t> </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t>Actual</a:t>
                      </a:r>
                      <a:r>
                        <a:rPr lang="en-US" sz="1600" b="1" kern="1200" dirty="0" smtClean="0">
                          <a:solidFill>
                            <a:schemeClr val="dk1"/>
                          </a:solidFill>
                          <a:latin typeface="+mn-lt"/>
                          <a:ea typeface="+mn-ea"/>
                          <a:cs typeface="+mn-cs"/>
                        </a:rPr>
                        <a:t> Output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1214253">
                <a:tc>
                  <a:txBody>
                    <a:bodyPr/>
                    <a:lstStyle/>
                    <a:p>
                      <a:pPr marL="0" algn="l" defTabSz="457200" rtl="0" eaLnBrk="1" fontAlgn="t"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radio products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services provided.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algn="l" defTabSz="457200" rtl="0" eaLnBrk="1" fontAlgn="t"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200 radio products and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services provided.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40 radio products and services provided</a:t>
                      </a:r>
                      <a:endParaRPr lang="en-GB"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85 radio products and services were provided.  3 were live link-ups of government events, 30 were phone in programmes, 1 was for the production of adverts and 51 were recordings of government events. </a:t>
                      </a:r>
                    </a:p>
                  </a:txBody>
                  <a:tcPr marL="68580" marR="68580" marT="0" marB="0">
                    <a:solidFill>
                      <a:srgbClr val="00B050"/>
                    </a:solidFill>
                  </a:tcPr>
                </a:tc>
                <a:tc>
                  <a:txBody>
                    <a:bodyPr/>
                    <a:lstStyle/>
                    <a:p>
                      <a:pPr marL="0" algn="l" defTabSz="457200" rtl="0" eaLnBrk="1" fontAlgn="t"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45.</a:t>
                      </a:r>
                    </a:p>
                    <a:p>
                      <a:pPr marL="0" algn="l" defTabSz="457200" rtl="0" eaLnBrk="1" fontAlgn="t"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More requests for radio products and services were received than anticipated.</a:t>
                      </a:r>
                    </a:p>
                  </a:txBody>
                  <a:tcPr marL="68580" marR="68580" marT="0" marB="0"/>
                </a:tc>
              </a:tr>
              <a:tr h="1214253">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graphic</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designs completed.</a:t>
                      </a:r>
                      <a:endParaRPr lang="en-ZA" sz="13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500 graphic designs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completed.</a:t>
                      </a:r>
                      <a:endParaRPr lang="en-ZA" sz="13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3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graphic designs completed</a:t>
                      </a:r>
                      <a:endParaRPr lang="en-GB"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ZA" sz="1300" kern="1200" dirty="0" smtClean="0">
                          <a:solidFill>
                            <a:schemeClr val="dk1"/>
                          </a:solidFill>
                          <a:effectLst/>
                          <a:latin typeface="Arial Narrow" panose="020B0606020202030204" pitchFamily="34" charset="0"/>
                          <a:ea typeface="+mn-ea"/>
                          <a:cs typeface="+mn-cs"/>
                        </a:rPr>
                        <a:t>128 Graphic designs were completed. 1 was for The Presidency, 76 for the GCIS, 32 for other government departments and 19 were for related parties. </a:t>
                      </a:r>
                      <a:endParaRPr lang="en-GB"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28. </a:t>
                      </a:r>
                      <a:r>
                        <a:rPr lang="en-ZA" sz="1300" kern="1200" dirty="0" smtClean="0">
                          <a:solidFill>
                            <a:schemeClr val="dk1"/>
                          </a:solidFill>
                          <a:effectLst/>
                          <a:latin typeface="Arial Narrow" panose="020B0606020202030204" pitchFamily="34" charset="0"/>
                          <a:ea typeface="+mn-ea"/>
                          <a:cs typeface="+mn-cs"/>
                        </a:rPr>
                        <a:t>More requests for graphic designs were received than anticipated when setting the target.</a:t>
                      </a:r>
                      <a:endParaRPr lang="en-US" sz="1300" kern="1200" dirty="0">
                        <a:solidFill>
                          <a:schemeClr val="dk1"/>
                        </a:solidFill>
                        <a:effectLst/>
                        <a:latin typeface="Arial Narrow" panose="020B0606020202030204" pitchFamily="34" charset="0"/>
                        <a:ea typeface="+mn-ea"/>
                        <a:cs typeface="+mn-cs"/>
                      </a:endParaRPr>
                    </a:p>
                  </a:txBody>
                  <a:tcPr marL="68580" marR="68580" marT="0" marB="0"/>
                </a:tc>
              </a:tr>
              <a:tr h="1214253">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Corporate</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Identity services</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340 Corporate Identity services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Corporate Identity services provided</a:t>
                      </a:r>
                      <a:endParaRPr lang="en-GB"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154 corporate identity services were provided. 1 for assistance with the protocol on the display of official photographs, 27 for advice on corporate identity and 126 for corporate identity quality control. </a:t>
                      </a:r>
                    </a:p>
                    <a:p>
                      <a:pPr>
                        <a:lnSpc>
                          <a:spcPct val="115000"/>
                        </a:lnSpc>
                        <a:spcAft>
                          <a:spcPts val="0"/>
                        </a:spcAft>
                      </a:pPr>
                      <a:endParaRPr lang="en-GB"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54. More requests for CI approvals were received than planned</a:t>
                      </a:r>
                    </a:p>
                  </a:txBody>
                  <a:tcPr marL="68580" marR="68580" marT="0" marB="0"/>
                </a:tc>
              </a:tr>
            </a:tbl>
          </a:graphicData>
        </a:graphic>
      </p:graphicFrame>
      <p:sp>
        <p:nvSpPr>
          <p:cNvPr id="11298" name="Title 4"/>
          <p:cNvSpPr txBox="1">
            <a:spLocks/>
          </p:cNvSpPr>
          <p:nvPr/>
        </p:nvSpPr>
        <p:spPr bwMode="auto">
          <a:xfrm>
            <a:off x="994349" y="447259"/>
            <a:ext cx="642461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smtClean="0">
                <a:solidFill>
                  <a:srgbClr val="02723D"/>
                </a:solidFill>
                <a:latin typeface="Calibri" pitchFamily="34" charset="0"/>
              </a:rPr>
              <a:t>2: </a:t>
            </a:r>
            <a:r>
              <a:rPr lang="en-US" dirty="0">
                <a:solidFill>
                  <a:srgbClr val="02723D"/>
                </a:solidFill>
                <a:latin typeface="Calibri" pitchFamily="34" charset="0"/>
              </a:rPr>
              <a:t>Content Processing and Dissemination</a:t>
            </a:r>
          </a:p>
        </p:txBody>
      </p:sp>
      <p:sp>
        <p:nvSpPr>
          <p:cNvPr id="12" name="Rectangle 7"/>
          <p:cNvSpPr>
            <a:spLocks noChangeArrowheads="1"/>
          </p:cNvSpPr>
          <p:nvPr/>
        </p:nvSpPr>
        <p:spPr bwMode="auto">
          <a:xfrm>
            <a:off x="1689267" y="912139"/>
            <a:ext cx="5034776" cy="369332"/>
          </a:xfrm>
          <a:prstGeom prst="rect">
            <a:avLst/>
          </a:prstGeom>
          <a:noFill/>
          <a:ln>
            <a:noFill/>
          </a:ln>
          <a:extLst/>
        </p:spPr>
        <p:txBody>
          <a:bodyPr wrap="none">
            <a:spAutoFit/>
          </a:bodyPr>
          <a:lstStyle/>
          <a:p>
            <a:pPr>
              <a:defRPr/>
            </a:pPr>
            <a:r>
              <a:rPr lang="en-US" b="1" dirty="0" smtClean="0">
                <a:solidFill>
                  <a:prstClr val="black"/>
                </a:solidFill>
              </a:rPr>
              <a:t>Sub-Programme:  Communication Services Agency</a:t>
            </a:r>
            <a:endParaRPr lang="en-US" b="1" dirty="0">
              <a:solidFill>
                <a:prstClr val="black"/>
              </a:solidFill>
            </a:endParaRPr>
          </a:p>
        </p:txBody>
      </p:sp>
      <p:sp>
        <p:nvSpPr>
          <p:cNvPr id="10" name="Title 1"/>
          <p:cNvSpPr txBox="1">
            <a:spLocks/>
          </p:cNvSpPr>
          <p:nvPr/>
        </p:nvSpPr>
        <p:spPr>
          <a:xfrm>
            <a:off x="0" y="6523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t>  </a:t>
            </a:r>
            <a:r>
              <a:rPr lang="en-US" dirty="0"/>
              <a:t>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xmlns="" val="420034620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908962459"/>
              </p:ext>
            </p:extLst>
          </p:nvPr>
        </p:nvGraphicFramePr>
        <p:xfrm>
          <a:off x="180304" y="1652455"/>
          <a:ext cx="8744755" cy="3328894"/>
        </p:xfrm>
        <a:graphic>
          <a:graphicData uri="http://schemas.openxmlformats.org/drawingml/2006/table">
            <a:tbl>
              <a:tblPr>
                <a:tableStyleId>{69C7853C-536D-4A76-A0AE-DD22124D55A5}</a:tableStyleId>
              </a:tblPr>
              <a:tblGrid>
                <a:gridCol w="1771867"/>
                <a:gridCol w="1842135"/>
                <a:gridCol w="1815465"/>
                <a:gridCol w="1843315"/>
                <a:gridCol w="1471973"/>
              </a:tblGrid>
              <a:tr h="285202">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smtClean="0"/>
                        <a:t>Strategic 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Provide efficient and effective communication services.</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570691">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noProof="0" dirty="0" smtClean="0"/>
                        <a:t>4</a:t>
                      </a:r>
                      <a:r>
                        <a:rPr lang="en-US" sz="1600" b="1" kern="1200" baseline="30000" noProof="0" dirty="0" smtClean="0"/>
                        <a:t>th</a:t>
                      </a:r>
                      <a:r>
                        <a:rPr lang="en-US" sz="1600" b="1" kern="1200" baseline="0" noProof="0" dirty="0" smtClean="0"/>
                        <a:t> </a:t>
                      </a:r>
                      <a:r>
                        <a:rPr lang="en-US" sz="1600" b="1" kern="1200" noProof="0" dirty="0" smtClean="0"/>
                        <a:t>Quarter Target</a:t>
                      </a:r>
                      <a:r>
                        <a:rPr lang="en-US" sz="1600" b="1" kern="1200" baseline="0" noProof="0" dirty="0" smtClean="0"/>
                        <a:t> </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t>Actual</a:t>
                      </a:r>
                      <a:r>
                        <a:rPr kumimoji="0" lang="en-US" sz="1600" b="1" i="0" u="none" strike="noStrike" kern="1200" cap="none" spc="0" normalizeH="0" baseline="0" noProof="0" dirty="0" smtClean="0">
                          <a:ln>
                            <a:noFill/>
                          </a:ln>
                          <a:solidFill>
                            <a:prstClr val="black"/>
                          </a:solidFill>
                          <a:effectLst/>
                          <a:uLnTx/>
                          <a:uFillTx/>
                          <a:latin typeface="+mn-lt"/>
                          <a:ea typeface="+mn-ea"/>
                          <a:cs typeface="+mn-cs"/>
                        </a:rPr>
                        <a:t> Output</a:t>
                      </a:r>
                      <a:endParaRPr kumimoji="0" lang="en-US" sz="1400" kern="1200" baseline="0" dirty="0" smtClean="0">
                        <a:solidFill>
                          <a:schemeClr val="dk1"/>
                        </a:solidFill>
                        <a:latin typeface="+mn-lt"/>
                        <a:ea typeface="+mn-ea"/>
                        <a:cs typeface="+mn-cs"/>
                      </a:endParaRP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878135">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Percentage of approved marketing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services requests implemented.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fontAlgn="t"/>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of approved</a:t>
                      </a:r>
                      <a:b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marketing services</a:t>
                      </a:r>
                      <a:b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requests implemented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fontAlgn="t"/>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of approved</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marketing services</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requests implemented</a:t>
                      </a:r>
                    </a:p>
                  </a:txBody>
                  <a:tcPr marL="9525" marR="9525" marT="9525" marB="0"/>
                </a:tc>
                <a:tc>
                  <a:txBody>
                    <a:bodyPr/>
                    <a:lstStyle/>
                    <a:p>
                      <a:pPr marL="0" marR="0">
                        <a:lnSpc>
                          <a:spcPct val="115000"/>
                        </a:lnSpc>
                        <a:spcBef>
                          <a:spcPts val="0"/>
                        </a:spcBef>
                        <a:spcAft>
                          <a:spcPts val="0"/>
                        </a:spcAft>
                        <a:tabLst>
                          <a:tab pos="3409950" algn="l"/>
                        </a:tabLs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34 (100%) approved marketing services requests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US"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marL="0" marR="0">
                        <a:lnSpc>
                          <a:spcPct val="115000"/>
                        </a:lnSpc>
                        <a:spcBef>
                          <a:spcPts val="0"/>
                        </a:spcBef>
                        <a:spcAft>
                          <a:spcPts val="0"/>
                        </a:spcAft>
                        <a:tabLst>
                          <a:tab pos="3409950" algn="l"/>
                        </a:tabLs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US"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878135">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GCIS print products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distributed.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22 print products produced by the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GCIS distributed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(21 editions of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Vuk’uzenzele and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edition of the Pocket Guide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 South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Africa</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p>
                    <a:p>
                      <a:pPr algn="l">
                        <a:lnSpc>
                          <a:spcPct val="115000"/>
                        </a:lnSpc>
                        <a:spcAft>
                          <a:spcPts val="0"/>
                        </a:spcAft>
                      </a:pP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fontAlgn="t"/>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Five GCIS print</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products distributed</a:t>
                      </a:r>
                    </a:p>
                  </a:txBody>
                  <a:tcPr marL="9525" marR="9525" marT="9525" marB="0"/>
                </a:tc>
                <a:tc>
                  <a:txBody>
                    <a:bodyPr/>
                    <a:lstStyle/>
                    <a:p>
                      <a:pPr marL="0" marR="0">
                        <a:lnSpc>
                          <a:spcPct val="115000"/>
                        </a:lnSpc>
                        <a:spcBef>
                          <a:spcPts val="0"/>
                        </a:spcBef>
                        <a:spcAft>
                          <a:spcPts val="0"/>
                        </a:spcAft>
                        <a:tabLst>
                          <a:tab pos="3409950" algn="l"/>
                        </a:tabLs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Five GCIS products distributed: 4 x editions of </a:t>
                      </a:r>
                      <a:r>
                        <a:rPr lang="en-ZA" sz="1300" kern="12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Vuk'uzenzele</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distributed and 1 x edition of the Pocket Guide  </a:t>
                      </a:r>
                      <a:endParaRPr lang="en-US"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marL="0" marR="0">
                        <a:lnSpc>
                          <a:spcPct val="115000"/>
                        </a:lnSpc>
                        <a:spcBef>
                          <a:spcPts val="0"/>
                        </a:spcBef>
                        <a:spcAft>
                          <a:spcPts val="0"/>
                        </a:spcAft>
                        <a:tabLst>
                          <a:tab pos="3409950" algn="l"/>
                        </a:tabLs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US"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1298" name="Title 4"/>
          <p:cNvSpPr txBox="1">
            <a:spLocks/>
          </p:cNvSpPr>
          <p:nvPr/>
        </p:nvSpPr>
        <p:spPr bwMode="auto">
          <a:xfrm>
            <a:off x="1378266" y="556475"/>
            <a:ext cx="642461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smtClean="0">
                <a:solidFill>
                  <a:srgbClr val="02723D"/>
                </a:solidFill>
                <a:latin typeface="Calibri" pitchFamily="34" charset="0"/>
              </a:rPr>
              <a:t>2: </a:t>
            </a:r>
            <a:r>
              <a:rPr lang="en-US" dirty="0">
                <a:solidFill>
                  <a:srgbClr val="02723D"/>
                </a:solidFill>
                <a:latin typeface="Calibri" pitchFamily="34" charset="0"/>
              </a:rPr>
              <a:t>Content Processing and Dissemination</a:t>
            </a:r>
          </a:p>
        </p:txBody>
      </p:sp>
      <p:sp>
        <p:nvSpPr>
          <p:cNvPr id="12" name="Rectangle 7"/>
          <p:cNvSpPr>
            <a:spLocks noChangeArrowheads="1"/>
          </p:cNvSpPr>
          <p:nvPr/>
        </p:nvSpPr>
        <p:spPr bwMode="auto">
          <a:xfrm>
            <a:off x="2054611" y="1090595"/>
            <a:ext cx="5034776" cy="369332"/>
          </a:xfrm>
          <a:prstGeom prst="rect">
            <a:avLst/>
          </a:prstGeom>
          <a:noFill/>
          <a:ln>
            <a:noFill/>
          </a:ln>
          <a:extLst/>
        </p:spPr>
        <p:txBody>
          <a:bodyPr wrap="none">
            <a:spAutoFit/>
          </a:bodyPr>
          <a:lstStyle/>
          <a:p>
            <a:pPr>
              <a:defRPr/>
            </a:pPr>
            <a:r>
              <a:rPr lang="en-US" b="1" dirty="0" smtClean="0">
                <a:solidFill>
                  <a:prstClr val="black"/>
                </a:solidFill>
              </a:rPr>
              <a:t>Sub-Programme:  Communication Services Agency</a:t>
            </a:r>
            <a:endParaRPr lang="en-US" b="1" dirty="0">
              <a:solidFill>
                <a:prstClr val="black"/>
              </a:solidFill>
            </a:endParaRPr>
          </a:p>
        </p:txBody>
      </p:sp>
      <p:sp>
        <p:nvSpPr>
          <p:cNvPr id="10" name="Title 1"/>
          <p:cNvSpPr txBox="1">
            <a:spLocks/>
          </p:cNvSpPr>
          <p:nvPr/>
        </p:nvSpPr>
        <p:spPr>
          <a:xfrm>
            <a:off x="0" y="8809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t> </a:t>
            </a:r>
            <a:r>
              <a:rPr lang="en-US" dirty="0"/>
              <a:t>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xmlns="" val="380416067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84CBA3-D598-4B1F-BAA3-EE14B5154290}" type="slidenum">
              <a:rPr lang="en-AU" smtClean="0">
                <a:solidFill>
                  <a:prstClr val="black">
                    <a:tint val="75000"/>
                  </a:prstClr>
                </a:solidFill>
              </a:rPr>
              <a:pPr/>
              <a:t>19</a:t>
            </a:fld>
            <a:endParaRPr lang="en-AU" dirty="0">
              <a:solidFill>
                <a:prstClr val="black">
                  <a:tint val="75000"/>
                </a:prstClr>
              </a:solidFill>
            </a:endParaRPr>
          </a:p>
        </p:txBody>
      </p:sp>
      <p:sp>
        <p:nvSpPr>
          <p:cNvPr id="87" name="Title 1"/>
          <p:cNvSpPr txBox="1">
            <a:spLocks/>
          </p:cNvSpPr>
          <p:nvPr/>
        </p:nvSpPr>
        <p:spPr>
          <a:xfrm>
            <a:off x="0" y="76029"/>
            <a:ext cx="9144000" cy="410872"/>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29" tIns="45715" rIns="91429" bIns="45715" numCol="1" rtlCol="0" anchor="ctr" anchorCtr="0" compatLnSpc="1">
            <a:prstTxWarp prst="textNoShape">
              <a:avLst/>
            </a:prstTxWarp>
            <a:noAutofit/>
          </a:bodyPr>
          <a:lstStyle>
            <a:lvl1pPr algn="ctr">
              <a:spcBef>
                <a:spcPct val="0"/>
              </a:spcBef>
              <a:buNone/>
              <a:defRPr sz="2800" b="1">
                <a:solidFill>
                  <a:schemeClr val="bg1"/>
                </a:solidFill>
                <a:latin typeface="Century Gothic" panose="020B0502020202020204" pitchFamily="34" charset="0"/>
                <a:ea typeface="+mj-ea"/>
                <a:cs typeface="+mj-cs"/>
              </a:defRPr>
            </a:lvl1pPr>
          </a:lstStyle>
          <a:p>
            <a:r>
              <a:rPr lang="en-US" dirty="0"/>
              <a:t>Programme Performance Information</a:t>
            </a:r>
          </a:p>
        </p:txBody>
      </p:sp>
      <p:sp>
        <p:nvSpPr>
          <p:cNvPr id="76" name="TextBox 75"/>
          <p:cNvSpPr txBox="1"/>
          <p:nvPr/>
        </p:nvSpPr>
        <p:spPr bwMode="auto">
          <a:xfrm>
            <a:off x="4536760" y="670768"/>
            <a:ext cx="863841" cy="32053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endParaRPr lang="en-ZA" sz="1050" b="1" dirty="0">
              <a:ln w="1905"/>
              <a:solidFill>
                <a:srgbClr val="CC9900"/>
              </a:solidFill>
              <a:latin typeface="Century Gothic" panose="020B0502020202020204" pitchFamily="34" charset="0"/>
              <a:ea typeface="Verdana" pitchFamily="34" charset="0"/>
              <a:cs typeface="Verdana" pitchFamily="34" charset="0"/>
            </a:endParaRPr>
          </a:p>
        </p:txBody>
      </p:sp>
      <p:sp>
        <p:nvSpPr>
          <p:cNvPr id="2" name="AutoShape 2" descr="Image result for media icon"/>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endParaRPr>
          </a:p>
        </p:txBody>
      </p:sp>
      <p:sp>
        <p:nvSpPr>
          <p:cNvPr id="66" name="Rectangle 65"/>
          <p:cNvSpPr/>
          <p:nvPr/>
        </p:nvSpPr>
        <p:spPr>
          <a:xfrm rot="19336181">
            <a:off x="3320669" y="4221385"/>
            <a:ext cx="749139" cy="2893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28" name="AutoShape 4" descr="Image result for South African Year Book"/>
          <p:cNvSpPr>
            <a:spLocks noChangeAspect="1" noChangeArrowheads="1"/>
          </p:cNvSpPr>
          <p:nvPr/>
        </p:nvSpPr>
        <p:spPr bwMode="auto">
          <a:xfrm>
            <a:off x="3477246" y="2880994"/>
            <a:ext cx="435986" cy="2286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57" name="TextBox 56"/>
          <p:cNvSpPr txBox="1"/>
          <p:nvPr/>
        </p:nvSpPr>
        <p:spPr>
          <a:xfrm>
            <a:off x="2156921" y="1842371"/>
            <a:ext cx="4333235" cy="1015663"/>
          </a:xfrm>
          <a:custGeom>
            <a:avLst/>
            <a:gdLst>
              <a:gd name="connsiteX0" fmla="*/ 0 w 3377513"/>
              <a:gd name="connsiteY0" fmla="*/ 0 h 707886"/>
              <a:gd name="connsiteX1" fmla="*/ 3377513 w 3377513"/>
              <a:gd name="connsiteY1" fmla="*/ 0 h 707886"/>
              <a:gd name="connsiteX2" fmla="*/ 3377513 w 3377513"/>
              <a:gd name="connsiteY2" fmla="*/ 707886 h 707886"/>
              <a:gd name="connsiteX3" fmla="*/ 0 w 3377513"/>
              <a:gd name="connsiteY3" fmla="*/ 707886 h 707886"/>
              <a:gd name="connsiteX4" fmla="*/ 0 w 3377513"/>
              <a:gd name="connsiteY4" fmla="*/ 0 h 707886"/>
              <a:gd name="connsiteX0" fmla="*/ 86628 w 3377513"/>
              <a:gd name="connsiteY0" fmla="*/ 77002 h 707886"/>
              <a:gd name="connsiteX1" fmla="*/ 3377513 w 3377513"/>
              <a:gd name="connsiteY1" fmla="*/ 0 h 707886"/>
              <a:gd name="connsiteX2" fmla="*/ 3377513 w 3377513"/>
              <a:gd name="connsiteY2" fmla="*/ 707886 h 707886"/>
              <a:gd name="connsiteX3" fmla="*/ 0 w 3377513"/>
              <a:gd name="connsiteY3" fmla="*/ 707886 h 707886"/>
              <a:gd name="connsiteX4" fmla="*/ 86628 w 3377513"/>
              <a:gd name="connsiteY4" fmla="*/ 77002 h 707886"/>
              <a:gd name="connsiteX0" fmla="*/ 0 w 3290885"/>
              <a:gd name="connsiteY0" fmla="*/ 77002 h 707886"/>
              <a:gd name="connsiteX1" fmla="*/ 3290885 w 3290885"/>
              <a:gd name="connsiteY1" fmla="*/ 0 h 707886"/>
              <a:gd name="connsiteX2" fmla="*/ 3290885 w 3290885"/>
              <a:gd name="connsiteY2" fmla="*/ 707886 h 707886"/>
              <a:gd name="connsiteX3" fmla="*/ 48126 w 3290885"/>
              <a:gd name="connsiteY3" fmla="*/ 659760 h 707886"/>
              <a:gd name="connsiteX4" fmla="*/ 0 w 3290885"/>
              <a:gd name="connsiteY4" fmla="*/ 77002 h 707886"/>
              <a:gd name="connsiteX0" fmla="*/ 0 w 3290885"/>
              <a:gd name="connsiteY0" fmla="*/ 77002 h 707886"/>
              <a:gd name="connsiteX1" fmla="*/ 3290885 w 3290885"/>
              <a:gd name="connsiteY1" fmla="*/ 0 h 707886"/>
              <a:gd name="connsiteX2" fmla="*/ 3290885 w 3290885"/>
              <a:gd name="connsiteY2" fmla="*/ 707886 h 707886"/>
              <a:gd name="connsiteX3" fmla="*/ 48126 w 3290885"/>
              <a:gd name="connsiteY3" fmla="*/ 659760 h 707886"/>
              <a:gd name="connsiteX4" fmla="*/ 0 w 3290885"/>
              <a:gd name="connsiteY4" fmla="*/ 77002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0885" h="707886">
                <a:moveTo>
                  <a:pt x="0" y="77002"/>
                </a:moveTo>
                <a:lnTo>
                  <a:pt x="3290885" y="0"/>
                </a:lnTo>
                <a:lnTo>
                  <a:pt x="3290885" y="707886"/>
                </a:lnTo>
                <a:lnTo>
                  <a:pt x="48126" y="659760"/>
                </a:lnTo>
                <a:cubicBezTo>
                  <a:pt x="32084" y="61246"/>
                  <a:pt x="16042" y="271255"/>
                  <a:pt x="0" y="77002"/>
                </a:cubicBezTo>
                <a:close/>
              </a:path>
            </a:pathLst>
          </a:custGeom>
          <a:noFill/>
        </p:spPr>
        <p:txBody>
          <a:bodyPr wrap="square" rtlCol="0">
            <a:spAutoFit/>
          </a:bodyPr>
          <a:lstStyle/>
          <a:p>
            <a:pPr algn="ctr"/>
            <a:r>
              <a:rPr lang="en-ZA" sz="2000" b="1" dirty="0">
                <a:solidFill>
                  <a:srgbClr val="02723D"/>
                </a:solidFill>
                <a:latin typeface="Arial Black" panose="020B0A04020102020204" pitchFamily="34" charset="0"/>
                <a:ea typeface="Arial Unicode MS" panose="020B0604020202020204" pitchFamily="34" charset="-128"/>
                <a:cs typeface="Arial Unicode MS" panose="020B0604020202020204" pitchFamily="34" charset="-128"/>
              </a:rPr>
              <a:t>Intergovernmental Coordination and Stakeholder Management</a:t>
            </a:r>
          </a:p>
        </p:txBody>
      </p:sp>
      <p:grpSp>
        <p:nvGrpSpPr>
          <p:cNvPr id="27" name="Group 26"/>
          <p:cNvGrpSpPr/>
          <p:nvPr/>
        </p:nvGrpSpPr>
        <p:grpSpPr>
          <a:xfrm rot="21141575">
            <a:off x="3537240" y="699105"/>
            <a:ext cx="1844525" cy="760711"/>
            <a:chOff x="5456167" y="866027"/>
            <a:chExt cx="1844525" cy="760711"/>
          </a:xfrm>
        </p:grpSpPr>
        <p:sp>
          <p:nvSpPr>
            <p:cNvPr id="54" name="Rectangle 53"/>
            <p:cNvSpPr/>
            <p:nvPr/>
          </p:nvSpPr>
          <p:spPr>
            <a:xfrm>
              <a:off x="5456167" y="866027"/>
              <a:ext cx="1774173" cy="346249"/>
            </a:xfrm>
            <a:prstGeom prst="rect">
              <a:avLst/>
            </a:prstGeom>
            <a:noFill/>
          </p:spPr>
          <p:txBody>
            <a:bodyPr wrap="square" lIns="68580" tIns="34290" rIns="68580" bIns="34290" anchor="ctr">
              <a:spAutoFit/>
            </a:bodyPr>
            <a:lstStyle/>
            <a:p>
              <a:pPr defTabSz="342900"/>
              <a:r>
                <a:rPr lang="en-US"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14 electronic My District Today newsletter</a:t>
              </a:r>
              <a:endParaRPr lang="en-US" sz="900" b="1" i="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pic>
          <p:nvPicPr>
            <p:cNvPr id="23" name="Picture 22"/>
            <p:cNvPicPr>
              <a:picLocks noChangeAspect="1"/>
            </p:cNvPicPr>
            <p:nvPr/>
          </p:nvPicPr>
          <p:blipFill>
            <a:blip r:embed="rId2"/>
            <a:stretch>
              <a:fillRect/>
            </a:stretch>
          </p:blipFill>
          <p:spPr>
            <a:xfrm>
              <a:off x="5456167" y="1179063"/>
              <a:ext cx="1844525" cy="447675"/>
            </a:xfrm>
            <a:prstGeom prst="rect">
              <a:avLst/>
            </a:prstGeom>
          </p:spPr>
        </p:pic>
      </p:grpSp>
      <p:pic>
        <p:nvPicPr>
          <p:cNvPr id="61" name="Picture 60"/>
          <p:cNvPicPr>
            <a:picLocks noChangeAspect="1"/>
          </p:cNvPicPr>
          <p:nvPr/>
        </p:nvPicPr>
        <p:blipFill rotWithShape="1">
          <a:blip r:embed="rId3">
            <a:extLst>
              <a:ext uri="{28A0092B-C50C-407E-A947-70E740481C1C}">
                <a14:useLocalDpi xmlns:a14="http://schemas.microsoft.com/office/drawing/2010/main" xmlns="" val="0"/>
              </a:ext>
            </a:extLst>
          </a:blip>
          <a:srcRect t="10055" r="4276" b="-1"/>
          <a:stretch/>
        </p:blipFill>
        <p:spPr>
          <a:xfrm rot="20717014">
            <a:off x="459333" y="1091529"/>
            <a:ext cx="1285510" cy="888094"/>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21285912">
            <a:off x="168553" y="3118791"/>
            <a:ext cx="2353724" cy="1164750"/>
          </a:xfrm>
          <a:prstGeom prst="rect">
            <a:avLst/>
          </a:prstGeom>
        </p:spPr>
      </p:pic>
      <p:pic>
        <p:nvPicPr>
          <p:cNvPr id="48" name="Picture 47"/>
          <p:cNvPicPr>
            <a:picLocks noChangeAspect="1"/>
          </p:cNvPicPr>
          <p:nvPr/>
        </p:nvPicPr>
        <p:blipFill>
          <a:blip r:embed="rId5"/>
          <a:stretch>
            <a:fillRect/>
          </a:stretch>
        </p:blipFill>
        <p:spPr>
          <a:xfrm rot="327497">
            <a:off x="6752969" y="4670374"/>
            <a:ext cx="1995840" cy="1538006"/>
          </a:xfrm>
          <a:prstGeom prst="rect">
            <a:avLst/>
          </a:prstGeom>
        </p:spPr>
      </p:pic>
      <p:pic>
        <p:nvPicPr>
          <p:cNvPr id="53" name="Picture 5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852027">
            <a:off x="6207765" y="1239807"/>
            <a:ext cx="1703561" cy="905972"/>
          </a:xfrm>
          <a:prstGeom prst="rect">
            <a:avLst/>
          </a:prstGeom>
        </p:spPr>
      </p:pic>
      <p:pic>
        <p:nvPicPr>
          <p:cNvPr id="60" name="Picture 59"/>
          <p:cNvPicPr>
            <a:picLocks noChangeAspect="1"/>
          </p:cNvPicPr>
          <p:nvPr/>
        </p:nvPicPr>
        <p:blipFill rotWithShape="1">
          <a:blip r:embed="rId7">
            <a:extLst>
              <a:ext uri="{28A0092B-C50C-407E-A947-70E740481C1C}">
                <a14:useLocalDpi xmlns:a14="http://schemas.microsoft.com/office/drawing/2010/main" xmlns="" val="0"/>
              </a:ext>
            </a:extLst>
          </a:blip>
          <a:srcRect t="12439" r="50299" b="35475"/>
          <a:stretch/>
        </p:blipFill>
        <p:spPr>
          <a:xfrm rot="21371047">
            <a:off x="363954" y="5069890"/>
            <a:ext cx="2715029" cy="1215468"/>
          </a:xfrm>
          <a:prstGeom prst="rect">
            <a:avLst/>
          </a:prstGeom>
        </p:spPr>
      </p:pic>
      <p:pic>
        <p:nvPicPr>
          <p:cNvPr id="63" name="Picture 6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rot="21116412">
            <a:off x="6957415" y="2953327"/>
            <a:ext cx="1868424" cy="993648"/>
          </a:xfrm>
          <a:prstGeom prst="rect">
            <a:avLst/>
          </a:prstGeom>
        </p:spPr>
      </p:pic>
      <p:pic>
        <p:nvPicPr>
          <p:cNvPr id="65" name="Picture 64"/>
          <p:cNvPicPr>
            <a:picLocks noChangeAspect="1"/>
          </p:cNvPicPr>
          <p:nvPr/>
        </p:nvPicPr>
        <p:blipFill>
          <a:blip r:embed="rId9"/>
          <a:stretch>
            <a:fillRect/>
          </a:stretch>
        </p:blipFill>
        <p:spPr>
          <a:xfrm rot="20956774">
            <a:off x="3841137" y="5171616"/>
            <a:ext cx="1770271" cy="1023621"/>
          </a:xfrm>
          <a:prstGeom prst="rect">
            <a:avLst/>
          </a:prstGeom>
        </p:spPr>
      </p:pic>
      <p:pic>
        <p:nvPicPr>
          <p:cNvPr id="4" name="Picture 3"/>
          <p:cNvPicPr>
            <a:picLocks noChangeAspect="1"/>
          </p:cNvPicPr>
          <p:nvPr/>
        </p:nvPicPr>
        <p:blipFill>
          <a:blip r:embed="rId10"/>
          <a:stretch>
            <a:fillRect/>
          </a:stretch>
        </p:blipFill>
        <p:spPr>
          <a:xfrm>
            <a:off x="2831086" y="2806834"/>
            <a:ext cx="2761727" cy="2005758"/>
          </a:xfrm>
          <a:prstGeom prst="rect">
            <a:avLst/>
          </a:prstGeom>
        </p:spPr>
      </p:pic>
    </p:spTree>
    <p:extLst>
      <p:ext uri="{BB962C8B-B14F-4D97-AF65-F5344CB8AC3E}">
        <p14:creationId xmlns:p14="http://schemas.microsoft.com/office/powerpoint/2010/main" xmlns="" val="2768377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8"/>
          <p:cNvGraphicFramePr>
            <a:graphicFrameLocks/>
          </p:cNvGraphicFramePr>
          <p:nvPr>
            <p:extLst>
              <p:ext uri="{D42A27DB-BD31-4B8C-83A1-F6EECF244321}">
                <p14:modId xmlns:p14="http://schemas.microsoft.com/office/powerpoint/2010/main" xmlns="" val="2126516818"/>
              </p:ext>
            </p:extLst>
          </p:nvPr>
        </p:nvGraphicFramePr>
        <p:xfrm>
          <a:off x="251519" y="883921"/>
          <a:ext cx="8641781" cy="3192778"/>
        </p:xfrm>
        <a:graphic>
          <a:graphicData uri="http://schemas.openxmlformats.org/drawingml/2006/table">
            <a:tbl>
              <a:tblPr>
                <a:tableStyleId>{69C7853C-536D-4A76-A0AE-DD22124D55A5}</a:tableStyleId>
              </a:tblPr>
              <a:tblGrid>
                <a:gridCol w="5849244"/>
                <a:gridCol w="2792537"/>
              </a:tblGrid>
              <a:tr h="724391">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1800" u="none" strike="noStrike" cap="none" normalizeH="0" baseline="0" dirty="0" smtClean="0">
                          <a:ln>
                            <a:noFill/>
                          </a:ln>
                          <a:effectLst/>
                        </a:rPr>
                        <a:t>Topic</a:t>
                      </a:r>
                      <a:endParaRPr kumimoji="0" lang="en-US" sz="1800" b="1" i="0" u="none" strike="noStrike" cap="none" normalizeH="0" baseline="0" dirty="0" smtClean="0">
                        <a:ln>
                          <a:noFill/>
                        </a:ln>
                        <a:solidFill>
                          <a:srgbClr val="05076A"/>
                        </a:solidFill>
                        <a:effectLst/>
                        <a:latin typeface="+mj-lt"/>
                        <a:ea typeface="ヒラギノ角ゴ Pro W3" pitchFamily="-44" charset="-128"/>
                      </a:endParaRPr>
                    </a:p>
                  </a:txBody>
                  <a:tcPr marT="45711" marB="45711"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1800" u="none" strike="noStrike" cap="none" normalizeH="0" baseline="0" dirty="0" smtClean="0">
                          <a:ln>
                            <a:noFill/>
                          </a:ln>
                          <a:effectLst/>
                        </a:rPr>
                        <a:t>Speaker</a:t>
                      </a:r>
                      <a:endParaRPr kumimoji="0" lang="en-US" sz="1800" b="1" i="0" u="none" strike="noStrike" cap="none" normalizeH="0" baseline="0" dirty="0" smtClean="0">
                        <a:ln>
                          <a:noFill/>
                        </a:ln>
                        <a:solidFill>
                          <a:srgbClr val="F2D40E"/>
                        </a:solidFill>
                        <a:effectLst/>
                        <a:latin typeface="+mj-lt"/>
                        <a:ea typeface="ヒラギノ角ゴ Pro W3" pitchFamily="-44" charset="-128"/>
                      </a:endParaRPr>
                    </a:p>
                  </a:txBody>
                  <a:tcPr marT="45711" marB="45711" horzOverflow="overflow">
                    <a:cell3D prstMaterial="dkEdge">
                      <a:bevel/>
                      <a:lightRig rig="flood" dir="t"/>
                    </a:cell3D>
                  </a:tcPr>
                </a:tc>
              </a:tr>
              <a:tr h="629567">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800" kern="1200" baseline="0" dirty="0" smtClean="0"/>
                        <a:t>1. GCIS Strategy Map</a:t>
                      </a:r>
                      <a:endParaRPr kumimoji="0" lang="en-US" sz="1800" kern="1200" dirty="0" smtClean="0">
                        <a:solidFill>
                          <a:schemeClr val="tx1"/>
                        </a:solidFill>
                        <a:latin typeface="+mn-lt"/>
                        <a:ea typeface="+mn-ea"/>
                        <a:cs typeface="Arial" pitchFamily="34" charset="0"/>
                      </a:endParaRPr>
                    </a:p>
                  </a:txBody>
                  <a:tcPr marT="45711" marB="45711"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1800" u="none" strike="noStrike" cap="none" normalizeH="0" baseline="0" smtClean="0">
                          <a:ln>
                            <a:noFill/>
                          </a:ln>
                          <a:effectLst/>
                        </a:rPr>
                        <a:t>Acting Director-General</a:t>
                      </a:r>
                      <a:endParaRPr kumimoji="0" lang="en-US" sz="1800" b="0" i="0" u="none" strike="noStrike" cap="none" normalizeH="0" baseline="0" dirty="0" smtClean="0">
                        <a:ln>
                          <a:noFill/>
                        </a:ln>
                        <a:solidFill>
                          <a:schemeClr val="tx1"/>
                        </a:solidFill>
                        <a:effectLst/>
                        <a:latin typeface="+mj-lt"/>
                        <a:ea typeface="ヒラギノ角ゴ Pro W3" pitchFamily="-44" charset="-128"/>
                      </a:endParaRPr>
                    </a:p>
                  </a:txBody>
                  <a:tcPr marT="45711" marB="45711" horzOverflow="overflow">
                    <a:cell3D prstMaterial="dkEdge">
                      <a:bevel/>
                      <a:lightRig rig="flood" dir="t"/>
                    </a:cell3D>
                  </a:tcPr>
                </a:tc>
              </a:tr>
              <a:tr h="612940">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800" kern="1200" baseline="0" dirty="0" smtClean="0"/>
                        <a:t>2. Summary of Departmental Performance</a:t>
                      </a:r>
                      <a:endParaRPr kumimoji="0" lang="en-US" sz="1800" kern="1200" dirty="0" smtClean="0">
                        <a:solidFill>
                          <a:schemeClr val="tx1"/>
                        </a:solidFill>
                        <a:latin typeface="+mj-lt"/>
                        <a:ea typeface="+mn-ea"/>
                        <a:cs typeface="Arial" pitchFamily="34" charset="0"/>
                      </a:endParaRPr>
                    </a:p>
                  </a:txBody>
                  <a:tcPr marT="45711" marB="45711"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1800" u="none" strike="noStrike" cap="none" normalizeH="0" baseline="0" dirty="0" smtClean="0">
                          <a:ln>
                            <a:noFill/>
                          </a:ln>
                          <a:effectLst/>
                        </a:rPr>
                        <a:t>Acting Director-General</a:t>
                      </a:r>
                      <a:endParaRPr kumimoji="0" lang="en-US" sz="1800" b="0" i="0" u="none" strike="noStrike" cap="none" normalizeH="0" baseline="0" dirty="0" smtClean="0">
                        <a:ln>
                          <a:noFill/>
                        </a:ln>
                        <a:solidFill>
                          <a:schemeClr val="tx1"/>
                        </a:solidFill>
                        <a:effectLst/>
                        <a:latin typeface="+mj-lt"/>
                        <a:ea typeface="ヒラギノ角ゴ Pro W3" pitchFamily="-44" charset="-128"/>
                      </a:endParaRPr>
                    </a:p>
                  </a:txBody>
                  <a:tcPr marT="45711" marB="45711" horzOverflow="overflow">
                    <a:cell3D prstMaterial="dkEdge">
                      <a:bevel/>
                      <a:lightRig rig="flood" dir="t"/>
                    </a:cell3D>
                  </a:tcPr>
                </a:tc>
              </a:tr>
              <a:tr h="612940">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800" kern="1200" dirty="0" smtClean="0"/>
                        <a:t>3. Performance</a:t>
                      </a:r>
                      <a:r>
                        <a:rPr kumimoji="0" lang="en-US" sz="1800" kern="1200" baseline="0" dirty="0" smtClean="0"/>
                        <a:t> per </a:t>
                      </a:r>
                      <a:r>
                        <a:rPr kumimoji="0" lang="en-US" sz="1800" kern="1200" baseline="0" dirty="0" err="1" smtClean="0"/>
                        <a:t>Programme</a:t>
                      </a:r>
                      <a:r>
                        <a:rPr kumimoji="0" lang="en-US" sz="1800" kern="1200" baseline="0" dirty="0" smtClean="0"/>
                        <a:t> (Audited)</a:t>
                      </a:r>
                      <a:endParaRPr kumimoji="0" lang="en-US" sz="1800" kern="1200" dirty="0" smtClean="0">
                        <a:solidFill>
                          <a:schemeClr val="tx1"/>
                        </a:solidFill>
                        <a:latin typeface="+mj-lt"/>
                        <a:ea typeface="+mn-ea"/>
                        <a:cs typeface="+mn-cs"/>
                      </a:endParaRPr>
                    </a:p>
                  </a:txBody>
                  <a:tcPr marT="45711" marB="45711"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defRPr/>
                      </a:pPr>
                      <a:r>
                        <a:rPr kumimoji="0" lang="en-US" sz="1800" u="none" strike="noStrike" cap="none" normalizeH="0" baseline="0" dirty="0" smtClean="0">
                          <a:ln>
                            <a:noFill/>
                          </a:ln>
                          <a:effectLst/>
                        </a:rPr>
                        <a:t>Deputy Directors-General</a:t>
                      </a:r>
                      <a:endParaRPr kumimoji="0" lang="en-US" sz="1800" b="0" i="0" u="none" strike="noStrike" cap="none" normalizeH="0" baseline="0" dirty="0" smtClean="0">
                        <a:ln>
                          <a:noFill/>
                        </a:ln>
                        <a:solidFill>
                          <a:schemeClr val="tx1"/>
                        </a:solidFill>
                        <a:effectLst/>
                        <a:latin typeface="+mj-lt"/>
                        <a:ea typeface="ヒラギノ角ゴ Pro W3" pitchFamily="-44" charset="-128"/>
                      </a:endParaRPr>
                    </a:p>
                  </a:txBody>
                  <a:tcPr marT="45711" marB="45711" horzOverflow="overflow">
                    <a:cell3D prstMaterial="dkEdge">
                      <a:bevel/>
                      <a:lightRig rig="flood" dir="t"/>
                    </a:cell3D>
                  </a:tcPr>
                </a:tc>
              </a:tr>
              <a:tr h="612940">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800" kern="1200" dirty="0" smtClean="0"/>
                        <a:t>4. Expenditure Report</a:t>
                      </a:r>
                      <a:endParaRPr kumimoji="0" lang="en-US" sz="1800" kern="1200" dirty="0" smtClean="0">
                        <a:solidFill>
                          <a:schemeClr val="tx1"/>
                        </a:solidFill>
                        <a:latin typeface="+mj-lt"/>
                        <a:ea typeface="+mn-ea"/>
                        <a:cs typeface="+mn-cs"/>
                      </a:endParaRPr>
                    </a:p>
                  </a:txBody>
                  <a:tcPr marT="45711" marB="45711"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1800" u="none" strike="noStrike" cap="none" normalizeH="0" baseline="0" dirty="0" smtClean="0">
                          <a:ln>
                            <a:noFill/>
                          </a:ln>
                          <a:effectLst/>
                        </a:rPr>
                        <a:t>Chief Financial Officer</a:t>
                      </a:r>
                      <a:endParaRPr kumimoji="0" lang="en-US" sz="1800" b="0" i="0" u="none" strike="noStrike" cap="none" normalizeH="0" baseline="0" dirty="0" smtClean="0">
                        <a:ln>
                          <a:noFill/>
                        </a:ln>
                        <a:solidFill>
                          <a:schemeClr val="tx1"/>
                        </a:solidFill>
                        <a:effectLst/>
                        <a:latin typeface="+mj-lt"/>
                        <a:ea typeface="ヒラギノ角ゴ Pro W3" pitchFamily="-44" charset="-128"/>
                      </a:endParaRPr>
                    </a:p>
                  </a:txBody>
                  <a:tcPr marT="45711" marB="45711" horzOverflow="overflow">
                    <a:cell3D prstMaterial="dkEdge">
                      <a:bevel/>
                      <a:lightRig rig="flood" dir="t"/>
                    </a:cell3D>
                  </a:tcPr>
                </a:tc>
              </a:tr>
            </a:tbl>
          </a:graphicData>
        </a:graphic>
      </p:graphicFrame>
      <p:sp>
        <p:nvSpPr>
          <p:cNvPr id="4" name="Slide Number Placeholder 3"/>
          <p:cNvSpPr>
            <a:spLocks noGrp="1"/>
          </p:cNvSpPr>
          <p:nvPr>
            <p:ph type="sldNum" sz="quarter" idx="12"/>
          </p:nvPr>
        </p:nvSpPr>
        <p:spPr/>
        <p:txBody>
          <a:bodyPr/>
          <a:lstStyle/>
          <a:p>
            <a:pPr>
              <a:defRPr/>
            </a:pPr>
            <a:fld id="{C57CA951-FA41-4CFA-86C3-D23EB49239DE}" type="slidenum">
              <a:rPr lang="en-US" smtClean="0">
                <a:solidFill>
                  <a:srgbClr val="4F271C">
                    <a:shade val="90000"/>
                  </a:srgbClr>
                </a:solidFill>
              </a:rPr>
              <a:pPr>
                <a:defRPr/>
              </a:pPr>
              <a:t>2</a:t>
            </a:fld>
            <a:endParaRPr lang="en-US" dirty="0">
              <a:solidFill>
                <a:srgbClr val="4F271C">
                  <a:shade val="90000"/>
                </a:srgbClr>
              </a:solidFill>
            </a:endParaRPr>
          </a:p>
        </p:txBody>
      </p:sp>
      <p:sp>
        <p:nvSpPr>
          <p:cNvPr id="5" name="Title 5"/>
          <p:cNvSpPr txBox="1">
            <a:spLocks/>
          </p:cNvSpPr>
          <p:nvPr/>
        </p:nvSpPr>
        <p:spPr>
          <a:xfrm>
            <a:off x="13222" y="43327"/>
            <a:ext cx="9130778" cy="551821"/>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smtClean="0">
                <a:solidFill>
                  <a:schemeClr val="bg1"/>
                </a:solidFill>
                <a:latin typeface="Century Gothic" panose="020B0502020202020204" pitchFamily="34" charset="0"/>
              </a:rPr>
              <a:t>	Presentation Outline</a:t>
            </a:r>
            <a:endParaRPr lang="en-US"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xmlns="" val="993540796"/>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3949752324"/>
              </p:ext>
            </p:extLst>
          </p:nvPr>
        </p:nvGraphicFramePr>
        <p:xfrm>
          <a:off x="93017" y="1226069"/>
          <a:ext cx="8847784" cy="4773550"/>
        </p:xfrm>
        <a:graphic>
          <a:graphicData uri="http://schemas.openxmlformats.org/drawingml/2006/table">
            <a:tbl>
              <a:tblPr>
                <a:tableStyleId>{69C7853C-536D-4A76-A0AE-DD22124D55A5}</a:tableStyleId>
              </a:tblPr>
              <a:tblGrid>
                <a:gridCol w="1793840"/>
                <a:gridCol w="1676725"/>
                <a:gridCol w="1963915"/>
                <a:gridCol w="1867532"/>
                <a:gridCol w="1545772"/>
              </a:tblGrid>
              <a:tr h="354042">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a:t>Strategic </a:t>
                      </a:r>
                      <a:r>
                        <a:rPr kumimoji="0" lang="en-ZA" sz="1400" b="1" kern="1200" baseline="0" dirty="0" smtClean="0"/>
                        <a:t>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Improve interdepartmental coordination by joint planning and sharing of messages across the three spheres of government to ensure coherence and alignment of government messages.</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endParaRPr lang="en-ZA"/>
                    </a:p>
                  </a:txBody>
                  <a:tcPr/>
                </a:tc>
              </a:tr>
              <a:tr h="206491">
                <a:tc>
                  <a:txBody>
                    <a:bodyPr/>
                    <a:lstStyle/>
                    <a:p>
                      <a:pPr marL="0" algn="l" defTabSz="457200" rtl="0" eaLnBrk="1" latinLnBrk="0" hangingPunct="1">
                        <a:lnSpc>
                          <a:spcPct val="115000"/>
                        </a:lnSpc>
                        <a:spcAft>
                          <a:spcPts val="0"/>
                        </a:spcAft>
                      </a:pPr>
                      <a:r>
                        <a:rPr lang="en-ZA" sz="1600" b="1" kern="1200" dirty="0" smtClean="0"/>
                        <a:t>Performance</a:t>
                      </a:r>
                      <a:r>
                        <a:rPr lang="en-ZA" sz="1600" b="1" kern="1200" baseline="0" dirty="0" smtClean="0"/>
                        <a:t> </a:t>
                      </a:r>
                      <a:r>
                        <a:rPr lang="en-ZA" sz="1600" b="1" kern="1200" dirty="0" smtClean="0"/>
                        <a:t>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1" dirty="0" smtClean="0"/>
                        <a:t>4</a:t>
                      </a:r>
                      <a:r>
                        <a:rPr lang="en-ZA" sz="1600" b="1" baseline="30000" dirty="0" smtClean="0"/>
                        <a:t>th</a:t>
                      </a:r>
                      <a:r>
                        <a:rPr lang="en-ZA" sz="1600" b="1" baseline="0" dirty="0" smtClean="0"/>
                        <a:t> </a:t>
                      </a:r>
                      <a:r>
                        <a:rPr lang="en-ZA" sz="1600" b="1" dirty="0" smtClean="0"/>
                        <a:t> 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t>Actual</a:t>
                      </a:r>
                      <a:r>
                        <a:rPr lang="en-US" sz="1600" b="1" kern="1200" dirty="0" smtClean="0"/>
                        <a:t> Output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919655">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GCPs developed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for</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clusters.</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Five Government</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 Programmes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(GCP) 2016/17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developed.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Implementation of the 2016/17 GCP. </a:t>
                      </a:r>
                      <a:endParaRPr lang="en-US"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p>
                      <a:endPar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endPar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endPar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endParaRPr lang="en-US"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Review of 2016/17 GCP</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9525" marR="9525" marT="9525" marB="0"/>
                </a:tc>
                <a:tc>
                  <a:txBody>
                    <a:bodyPr/>
                    <a:lstStyle/>
                    <a:p>
                      <a:pPr marL="0" marR="0">
                        <a:lnSpc>
                          <a:spcPct val="115000"/>
                        </a:lnSpc>
                        <a:spcBef>
                          <a:spcPts val="0"/>
                        </a:spcBef>
                        <a:spcAft>
                          <a:spcPts val="0"/>
                        </a:spcAft>
                        <a:tabLst>
                          <a:tab pos="3409950" algn="l"/>
                        </a:tabLs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12 reports on the implementation of the 2016/17 GCP were developed for the Clusters and presented to the DGs cluster. </a:t>
                      </a:r>
                      <a:endParaRPr lang="en-US"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tabLst>
                          <a:tab pos="3409950" algn="l"/>
                        </a:tabLs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tabLst>
                          <a:tab pos="3409950" algn="l"/>
                        </a:tabLs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2016/17 GCPs reviewed. </a:t>
                      </a:r>
                      <a:endPar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tabLst>
                          <a:tab pos="3409950" algn="l"/>
                        </a:tabLst>
                      </a:pPr>
                      <a:endParaRPr lang="en-US"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marL="0" marR="0">
                        <a:lnSpc>
                          <a:spcPct val="115000"/>
                        </a:lnSpc>
                        <a:spcBef>
                          <a:spcPts val="0"/>
                        </a:spcBef>
                        <a:spcAft>
                          <a:spcPts val="0"/>
                        </a:spcAft>
                        <a:tabLst>
                          <a:tab pos="3409950" algn="l"/>
                        </a:tabLs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US"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1029016">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Percentage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 communication</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strategies developed for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cluster campaigns/projects/</a:t>
                      </a:r>
                    </a:p>
                    <a:p>
                      <a:pPr algn="l">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programmes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(based on demand)</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of communication</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strategies developed for</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cluster campaigns/</a:t>
                      </a:r>
                    </a:p>
                    <a:p>
                      <a:pPr algn="l">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projects/ programmes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(based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 demand</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p>
                  </a:txBody>
                  <a:tcPr marL="68580" marR="68580" marT="0" marB="0"/>
                </a:tc>
                <a:tc>
                  <a:txBody>
                    <a:bodyPr/>
                    <a:lstStyle/>
                    <a:p>
                      <a:pPr algn="l" fontAlgn="t"/>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of communication</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strategies developed</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for cluster campaigns/</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projects/programmes</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(based on demand)</a:t>
                      </a:r>
                    </a:p>
                  </a:txBody>
                  <a:tcPr marL="9525" marR="9525" marT="9525" marB="0"/>
                </a:tc>
                <a:tc>
                  <a:txBody>
                    <a:bodyPr/>
                    <a:lstStyle/>
                    <a:p>
                      <a:pPr marL="0" marR="0">
                        <a:lnSpc>
                          <a:spcPct val="115000"/>
                        </a:lnSpc>
                        <a:spcBef>
                          <a:spcPts val="0"/>
                        </a:spcBef>
                        <a:spcAft>
                          <a:spcPts val="0"/>
                        </a:spcAft>
                        <a:tabLst>
                          <a:tab pos="3409950" algn="l"/>
                        </a:tabLs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14 (100%) requests to assist with communication strategies developed for cluster campaigns/projects/programmes were received and implemented. </a:t>
                      </a:r>
                      <a:endPar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tabLst>
                          <a:tab pos="3409950" algn="l"/>
                        </a:tabLst>
                      </a:pPr>
                      <a:endParaRPr lang="en-US"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marL="0" marR="0">
                        <a:lnSpc>
                          <a:spcPct val="115000"/>
                        </a:lnSpc>
                        <a:spcBef>
                          <a:spcPts val="0"/>
                        </a:spcBef>
                        <a:spcAft>
                          <a:spcPts val="0"/>
                        </a:spcAft>
                        <a:tabLst>
                          <a:tab pos="3409950" algn="l"/>
                        </a:tabLs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US"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7442" name="Title 4"/>
          <p:cNvSpPr txBox="1">
            <a:spLocks/>
          </p:cNvSpPr>
          <p:nvPr/>
        </p:nvSpPr>
        <p:spPr bwMode="auto">
          <a:xfrm>
            <a:off x="915252" y="638925"/>
            <a:ext cx="7948612" cy="339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a:solidFill>
                  <a:srgbClr val="02723D"/>
                </a:solidFill>
                <a:latin typeface="Calibri" pitchFamily="34" charset="0"/>
              </a:rPr>
              <a:t>3</a:t>
            </a:r>
            <a:r>
              <a:rPr lang="en-US" dirty="0" smtClean="0">
                <a:solidFill>
                  <a:srgbClr val="02723D"/>
                </a:solidFill>
                <a:latin typeface="Calibri" pitchFamily="34" charset="0"/>
              </a:rPr>
              <a:t>: Intergovernmental </a:t>
            </a:r>
            <a:r>
              <a:rPr lang="en-US" dirty="0">
                <a:solidFill>
                  <a:srgbClr val="02723D"/>
                </a:solidFill>
                <a:latin typeface="Calibri" pitchFamily="34" charset="0"/>
              </a:rPr>
              <a:t>Coordination and Stakeholder Management</a:t>
            </a:r>
          </a:p>
        </p:txBody>
      </p:sp>
      <p:sp>
        <p:nvSpPr>
          <p:cNvPr id="12" name="Rectangle 7"/>
          <p:cNvSpPr>
            <a:spLocks noChangeArrowheads="1"/>
          </p:cNvSpPr>
          <p:nvPr/>
        </p:nvSpPr>
        <p:spPr bwMode="auto">
          <a:xfrm>
            <a:off x="2250541" y="886437"/>
            <a:ext cx="2650021" cy="646331"/>
          </a:xfrm>
          <a:prstGeom prst="rect">
            <a:avLst/>
          </a:prstGeom>
          <a:noFill/>
          <a:ln>
            <a:noFill/>
          </a:ln>
          <a:extLst/>
        </p:spPr>
        <p:txBody>
          <a:bodyPr wrap="none">
            <a:spAutoFit/>
          </a:bodyPr>
          <a:lstStyle/>
          <a:p>
            <a:pPr>
              <a:defRPr/>
            </a:pPr>
            <a:r>
              <a:rPr lang="en-US" b="1" dirty="0">
                <a:solidFill>
                  <a:prstClr val="black"/>
                </a:solidFill>
              </a:rPr>
              <a:t>Sub- Programme</a:t>
            </a:r>
            <a:r>
              <a:rPr lang="en-US" b="1" dirty="0" smtClean="0">
                <a:solidFill>
                  <a:prstClr val="black"/>
                </a:solidFill>
              </a:rPr>
              <a:t>: Clusters</a:t>
            </a:r>
          </a:p>
          <a:p>
            <a:pPr>
              <a:defRPr/>
            </a:pPr>
            <a:endParaRPr lang="en-US" b="1" dirty="0">
              <a:solidFill>
                <a:prstClr val="black"/>
              </a:solidFill>
            </a:endParaRPr>
          </a:p>
        </p:txBody>
      </p:sp>
      <p:sp>
        <p:nvSpPr>
          <p:cNvPr id="9" name="Title 1"/>
          <p:cNvSpPr txBox="1">
            <a:spLocks/>
          </p:cNvSpPr>
          <p:nvPr/>
        </p:nvSpPr>
        <p:spPr>
          <a:xfrm>
            <a:off x="0" y="6523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t>  </a:t>
            </a:r>
            <a:r>
              <a:rPr lang="en-US" dirty="0"/>
              <a:t>Programme Performance Information</a:t>
            </a:r>
          </a:p>
        </p:txBody>
      </p:sp>
      <p:sp>
        <p:nvSpPr>
          <p:cNvPr id="2" name="Slide Number Placeholder 1"/>
          <p:cNvSpPr>
            <a:spLocks noGrp="1"/>
          </p:cNvSpPr>
          <p:nvPr>
            <p:ph type="sldNum" sz="quarter" idx="12"/>
          </p:nvPr>
        </p:nvSpPr>
        <p:spPr>
          <a:xfrm>
            <a:off x="6553200" y="6356351"/>
            <a:ext cx="2133600" cy="296506"/>
          </a:xfrm>
        </p:spPr>
        <p:txBody>
          <a:bodyPr/>
          <a:lstStyle/>
          <a:p>
            <a:fld id="{8843D58F-2DAB-1446-A47E-C34A82BC1FA1}"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xmlns="" val="192911171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1806426986"/>
              </p:ext>
            </p:extLst>
          </p:nvPr>
        </p:nvGraphicFramePr>
        <p:xfrm>
          <a:off x="93016" y="1198304"/>
          <a:ext cx="8957965" cy="5350070"/>
        </p:xfrm>
        <a:graphic>
          <a:graphicData uri="http://schemas.openxmlformats.org/drawingml/2006/table">
            <a:tbl>
              <a:tblPr>
                <a:tableStyleId>{69C7853C-536D-4A76-A0AE-DD22124D55A5}</a:tableStyleId>
              </a:tblPr>
              <a:tblGrid>
                <a:gridCol w="1692241"/>
                <a:gridCol w="1727200"/>
                <a:gridCol w="1661886"/>
                <a:gridCol w="2569028"/>
                <a:gridCol w="1307610"/>
              </a:tblGrid>
              <a:tr h="354042">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a:t>Strategic </a:t>
                      </a:r>
                      <a:r>
                        <a:rPr kumimoji="0" lang="en-ZA" sz="1400" b="1" kern="1200" baseline="0" dirty="0" smtClean="0"/>
                        <a:t>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Improve interdepartmental coordination by joint planning and sharing of messages across the three spheres of government to ensure coherence and alignment of government messages.</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endParaRPr lang="en-ZA"/>
                    </a:p>
                  </a:txBody>
                  <a:tcPr/>
                </a:tc>
              </a:tr>
              <a:tr h="516815">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1" dirty="0" smtClean="0"/>
                        <a:t>4</a:t>
                      </a:r>
                      <a:r>
                        <a:rPr lang="en-ZA" sz="1600" b="1" baseline="30000" dirty="0" smtClean="0"/>
                        <a:t>th</a:t>
                      </a:r>
                      <a:r>
                        <a:rPr lang="en-ZA" sz="1600" b="1" baseline="0" dirty="0" smtClean="0"/>
                        <a:t> </a:t>
                      </a:r>
                      <a:r>
                        <a:rPr lang="en-ZA" sz="1600" b="1" dirty="0" smtClean="0"/>
                        <a:t>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t>Actual </a:t>
                      </a:r>
                      <a:r>
                        <a:rPr lang="en-US" sz="1600" b="1" kern="1200" dirty="0" smtClean="0"/>
                        <a:t>Output</a:t>
                      </a:r>
                    </a:p>
                    <a:p>
                      <a:pPr marL="0" marR="0" indent="0" algn="ctr" defTabSz="457200" rtl="0" eaLnBrk="1" fontAlgn="auto" latinLnBrk="0" hangingPunct="1">
                        <a:lnSpc>
                          <a:spcPct val="115000"/>
                        </a:lnSpc>
                        <a:spcBef>
                          <a:spcPts val="0"/>
                        </a:spcBef>
                        <a:spcAft>
                          <a:spcPts val="0"/>
                        </a:spcAft>
                        <a:buClrTx/>
                        <a:buSzTx/>
                        <a:buFontTx/>
                        <a:buNone/>
                        <a:tabLst/>
                        <a:defRPr/>
                      </a:pPr>
                      <a:endParaRPr lang="en-ZA" sz="1600" b="1"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943390">
                <a:tc>
                  <a:txBody>
                    <a:bodyPr/>
                    <a:lstStyle/>
                    <a:p>
                      <a:pPr marL="0" marR="0">
                        <a:lnSpc>
                          <a:spcPct val="115000"/>
                        </a:lnSpc>
                        <a:spcBef>
                          <a:spcPts val="0"/>
                        </a:spcBef>
                        <a:spcAft>
                          <a:spcPts val="0"/>
                        </a:spcAft>
                        <a:tabLst>
                          <a:tab pos="3409950" algn="l"/>
                        </a:tabLs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Government Communicators’ Forums (GCF) coordinated</a:t>
                      </a:r>
                      <a:endParaRPr lang="en-US"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 Government Communicators’ Forums coordinated</a:t>
                      </a:r>
                      <a:endParaRPr lang="en-US"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GCF coordinated</a:t>
                      </a:r>
                      <a:endParaRPr lang="en-US"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Two meetings were held with government communicators and chiefs of staff to plan for the </a:t>
                      </a:r>
                      <a:r>
                        <a:rPr lang="en-ZA" sz="1300" kern="12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Imbizo</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Focus Week and </a:t>
                      </a:r>
                      <a:r>
                        <a:rPr lang="en-ZA" sz="1300" kern="12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Imbizo</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on Education including feedback from Inter-Ministerial Committee on Publicity and Information.</a:t>
                      </a:r>
                      <a:endParaRPr lang="en-US"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marL="0" marR="0">
                        <a:lnSpc>
                          <a:spcPct val="115000"/>
                        </a:lnSpc>
                        <a:spcBef>
                          <a:spcPts val="0"/>
                        </a:spcBef>
                        <a:spcAft>
                          <a:spcPts val="0"/>
                        </a:spcAft>
                        <a:tabLst>
                          <a:tab pos="3409950" algn="l"/>
                        </a:tabLs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one.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meeting to plan for </a:t>
                      </a:r>
                      <a:r>
                        <a:rPr lang="en-ZA" sz="1300" kern="1200" dirty="0" err="1"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Imbizo</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on Focus Week during the third quarter of 2016/17</a:t>
                      </a:r>
                      <a:endParaRPr lang="en-US"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943390">
                <a:tc>
                  <a:txBody>
                    <a:bodyPr/>
                    <a:lstStyle/>
                    <a:p>
                      <a:pPr marL="0" marR="0">
                        <a:lnSpc>
                          <a:spcPct val="115000"/>
                        </a:lnSpc>
                        <a:spcBef>
                          <a:spcPts val="0"/>
                        </a:spcBef>
                        <a:spcAft>
                          <a:spcPts val="0"/>
                        </a:spcAft>
                        <a:tabLst>
                          <a:tab pos="3409950" algn="l"/>
                        </a:tabLst>
                      </a:pP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Internal</a:t>
                      </a:r>
                      <a:b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Communicators’ Forums (ICF)</a:t>
                      </a:r>
                      <a:b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coordinated</a:t>
                      </a:r>
                      <a:endParaRPr lang="en-US"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 Internal Communicators’</a:t>
                      </a:r>
                      <a:b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Forums coordinated</a:t>
                      </a:r>
                      <a:endParaRPr lang="en-US"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ICF coordinated</a:t>
                      </a:r>
                      <a:endParaRPr lang="en-US"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ICF held in February 2017.</a:t>
                      </a:r>
                      <a:endParaRPr lang="en-US"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marL="0" marR="0">
                        <a:lnSpc>
                          <a:spcPct val="115000"/>
                        </a:lnSpc>
                        <a:spcBef>
                          <a:spcPts val="0"/>
                        </a:spcBef>
                        <a:spcAft>
                          <a:spcPts val="0"/>
                        </a:spcAft>
                        <a:tabLst>
                          <a:tab pos="3409950" algn="l"/>
                        </a:tabLs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US"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943390">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reports on</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government communication</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training produced</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Four reports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 government communication training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per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year</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report on government</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 training produced per quarter</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one quarterly report on government communication training</a:t>
                      </a:r>
                    </a:p>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p>
                  </a:txBody>
                  <a:tcPr marL="68580" marR="68580" marT="0" marB="0"/>
                </a:tc>
              </a:tr>
              <a:tr h="879924">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Percentage of communication projects implemented (based on</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demand)</a:t>
                      </a:r>
                    </a:p>
                  </a:txBody>
                  <a:tcPr marL="68580" marR="68580" marT="0" marB="0"/>
                </a:tc>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of communication projects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of communication</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projects implemented</a:t>
                      </a:r>
                    </a:p>
                    <a:p>
                      <a:pPr algn="just">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fontAlgn="t"/>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15 (100%) communication projects implemented in with cluster priorities</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9525" marR="9525" marT="9525" marB="0">
                    <a:solidFill>
                      <a:srgbClr val="00B050"/>
                    </a:solidFill>
                  </a:tcPr>
                </a:tc>
                <a:tc>
                  <a:txBody>
                    <a:bodyPr/>
                    <a:lstStyle/>
                    <a:p>
                      <a:pPr marL="0" algn="l" defTabSz="457200" rtl="0" eaLnBrk="1"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p>
                  </a:txBody>
                  <a:tcPr marL="68580" marR="68580" marT="0" marB="0"/>
                </a:tc>
              </a:tr>
            </a:tbl>
          </a:graphicData>
        </a:graphic>
      </p:graphicFrame>
      <p:sp>
        <p:nvSpPr>
          <p:cNvPr id="17442" name="Title 4"/>
          <p:cNvSpPr txBox="1">
            <a:spLocks/>
          </p:cNvSpPr>
          <p:nvPr/>
        </p:nvSpPr>
        <p:spPr bwMode="auto">
          <a:xfrm>
            <a:off x="926256" y="640421"/>
            <a:ext cx="7948612" cy="339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a:solidFill>
                  <a:srgbClr val="02723D"/>
                </a:solidFill>
                <a:latin typeface="Calibri" pitchFamily="34" charset="0"/>
              </a:rPr>
              <a:t>3</a:t>
            </a:r>
            <a:r>
              <a:rPr lang="en-US" dirty="0" smtClean="0">
                <a:solidFill>
                  <a:srgbClr val="02723D"/>
                </a:solidFill>
                <a:latin typeface="Calibri" pitchFamily="34" charset="0"/>
              </a:rPr>
              <a:t>: Intergovernmental </a:t>
            </a:r>
            <a:r>
              <a:rPr lang="en-US" dirty="0">
                <a:solidFill>
                  <a:srgbClr val="02723D"/>
                </a:solidFill>
                <a:latin typeface="Calibri" pitchFamily="34" charset="0"/>
              </a:rPr>
              <a:t>Coordination and Stakeholder Management</a:t>
            </a:r>
          </a:p>
        </p:txBody>
      </p:sp>
      <p:sp>
        <p:nvSpPr>
          <p:cNvPr id="12" name="Rectangle 7"/>
          <p:cNvSpPr>
            <a:spLocks noChangeArrowheads="1"/>
          </p:cNvSpPr>
          <p:nvPr/>
        </p:nvSpPr>
        <p:spPr bwMode="auto">
          <a:xfrm>
            <a:off x="2250541" y="886437"/>
            <a:ext cx="2650021" cy="646331"/>
          </a:xfrm>
          <a:prstGeom prst="rect">
            <a:avLst/>
          </a:prstGeom>
          <a:noFill/>
          <a:ln>
            <a:noFill/>
          </a:ln>
          <a:extLst/>
        </p:spPr>
        <p:txBody>
          <a:bodyPr wrap="none">
            <a:spAutoFit/>
          </a:bodyPr>
          <a:lstStyle/>
          <a:p>
            <a:pPr>
              <a:defRPr/>
            </a:pPr>
            <a:r>
              <a:rPr lang="en-US" b="1" dirty="0">
                <a:solidFill>
                  <a:prstClr val="black"/>
                </a:solidFill>
              </a:rPr>
              <a:t>Sub- Programme</a:t>
            </a:r>
            <a:r>
              <a:rPr lang="en-US" b="1" dirty="0" smtClean="0">
                <a:solidFill>
                  <a:prstClr val="black"/>
                </a:solidFill>
              </a:rPr>
              <a:t>: Clusters</a:t>
            </a:r>
          </a:p>
          <a:p>
            <a:pPr>
              <a:defRPr/>
            </a:pPr>
            <a:endParaRPr lang="en-US" b="1" dirty="0">
              <a:solidFill>
                <a:prstClr val="black"/>
              </a:solidFill>
            </a:endParaRPr>
          </a:p>
        </p:txBody>
      </p:sp>
      <p:sp>
        <p:nvSpPr>
          <p:cNvPr id="9" name="Title 1"/>
          <p:cNvSpPr txBox="1">
            <a:spLocks/>
          </p:cNvSpPr>
          <p:nvPr/>
        </p:nvSpPr>
        <p:spPr>
          <a:xfrm>
            <a:off x="0" y="8809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a:t> Programme Performance Information</a:t>
            </a:r>
          </a:p>
        </p:txBody>
      </p:sp>
      <p:sp>
        <p:nvSpPr>
          <p:cNvPr id="2" name="Slide Number Placeholder 1"/>
          <p:cNvSpPr>
            <a:spLocks noGrp="1"/>
          </p:cNvSpPr>
          <p:nvPr>
            <p:ph type="sldNum" sz="quarter" idx="12"/>
          </p:nvPr>
        </p:nvSpPr>
        <p:spPr>
          <a:xfrm>
            <a:off x="6553200" y="6356351"/>
            <a:ext cx="2133600" cy="192023"/>
          </a:xfrm>
        </p:spPr>
        <p:txBody>
          <a:bodyPr/>
          <a:lstStyle/>
          <a:p>
            <a:fld id="{8843D58F-2DAB-1446-A47E-C34A82BC1FA1}"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xmlns="" val="145323079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330132885"/>
              </p:ext>
            </p:extLst>
          </p:nvPr>
        </p:nvGraphicFramePr>
        <p:xfrm>
          <a:off x="166913" y="1228380"/>
          <a:ext cx="8819925" cy="4602436"/>
        </p:xfrm>
        <a:graphic>
          <a:graphicData uri="http://schemas.openxmlformats.org/drawingml/2006/table">
            <a:tbl>
              <a:tblPr>
                <a:tableStyleId>{69C7853C-536D-4A76-A0AE-DD22124D55A5}</a:tableStyleId>
              </a:tblPr>
              <a:tblGrid>
                <a:gridCol w="1778812"/>
                <a:gridCol w="1712656"/>
                <a:gridCol w="1771461"/>
                <a:gridCol w="1903769"/>
                <a:gridCol w="1653227"/>
              </a:tblGrid>
              <a:tr h="38270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a:t>Strategic </a:t>
                      </a:r>
                      <a:r>
                        <a:rPr kumimoji="0" lang="en-ZA" sz="1400" b="1" kern="1200" baseline="0" dirty="0" smtClean="0"/>
                        <a:t>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An informed and empowered citizenry on government’s policies, plans, programmes and achievements to increase public participation in government.</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endParaRPr lang="en-ZA"/>
                    </a:p>
                  </a:txBody>
                  <a:tcPr/>
                </a:tc>
              </a:tr>
              <a:tr h="571392">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dirty="0" smtClean="0"/>
                        <a:t>4</a:t>
                      </a:r>
                      <a:r>
                        <a:rPr lang="en-ZA" sz="1600" b="1" baseline="30000" dirty="0" smtClean="0"/>
                        <a:t>th</a:t>
                      </a:r>
                      <a:r>
                        <a:rPr lang="en-ZA" sz="1600" b="1" baseline="0" dirty="0" smtClean="0"/>
                        <a:t> </a:t>
                      </a:r>
                      <a:r>
                        <a:rPr lang="en-ZA" sz="1600" b="1" dirty="0" smtClean="0"/>
                        <a:t> 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t>Actual</a:t>
                      </a:r>
                      <a:r>
                        <a:rPr lang="en-US" sz="1600" b="1" kern="1200" dirty="0" smtClean="0"/>
                        <a:t> Output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582109">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reports on</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support to the functioning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 government communication system produced (provincial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local level</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Four reports on support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 the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functioning of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government communication system produced (provincial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local level)</a:t>
                      </a:r>
                    </a:p>
                    <a:p>
                      <a:pPr algn="l">
                        <a:lnSpc>
                          <a:spcPct val="115000"/>
                        </a:lnSpc>
                        <a:spcAft>
                          <a:spcPts val="0"/>
                        </a:spcAft>
                      </a:pP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fontAlgn="t"/>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report on support</a:t>
                      </a:r>
                      <a:b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 the functioning</a:t>
                      </a:r>
                      <a:b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 government</a:t>
                      </a:r>
                      <a:b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 system</a:t>
                      </a:r>
                      <a:b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(provincial and</a:t>
                      </a:r>
                      <a:b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local level)</a:t>
                      </a:r>
                    </a:p>
                  </a:txBody>
                  <a:tcPr marL="9525" marR="9525" marT="9525" marB="0"/>
                </a:tc>
                <a:tc>
                  <a:txBody>
                    <a:bodyPr/>
                    <a:lstStyle/>
                    <a:p>
                      <a:pPr algn="l" fontAlgn="t"/>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report on the support to the functioning government communication system produced </a:t>
                      </a:r>
                    </a:p>
                  </a:txBody>
                  <a:tcPr marL="9525" marR="9525" marT="9525" marB="0">
                    <a:solidFill>
                      <a:srgbClr val="00B050"/>
                    </a:solidFill>
                  </a:tcPr>
                </a:tc>
                <a:tc>
                  <a:txBody>
                    <a:bodyPr/>
                    <a:lstStyle/>
                    <a:p>
                      <a:pPr marL="0" algn="l" defTabSz="457200" rtl="0" eaLnBrk="1"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p>
                  </a:txBody>
                  <a:tcPr marL="68580" marR="68580" marT="0" marB="0"/>
                </a:tc>
              </a:tr>
              <a:tr h="762000">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 development</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activations aligned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 the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GCP.</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1 200 development</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activations aligned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 the GCP per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year.</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fontAlgn="t"/>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240 development</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 activations</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aligned to the GCP</a:t>
                      </a:r>
                    </a:p>
                  </a:txBody>
                  <a:tcPr marL="9525" marR="9525" marT="9525" marB="0"/>
                </a:tc>
                <a:tc>
                  <a:txBody>
                    <a:bodyPr/>
                    <a:lstStyle/>
                    <a:p>
                      <a:pPr algn="l" fontAlgn="t"/>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402 development communication activations aligned to the GCP</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9525" marR="9525" marT="9525" marB="0">
                    <a:solidFill>
                      <a:srgbClr val="00B050"/>
                    </a:solidFill>
                  </a:tcPr>
                </a:tc>
                <a:tc>
                  <a:txBody>
                    <a:bodyPr/>
                    <a:lstStyle/>
                    <a:p>
                      <a:pPr marL="72000" lvl="0" algn="l" defTabSz="457200" rtl="0" eaLnBrk="1" fontAlgn="t"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162. The overachievement was due to 43 Back to School </a:t>
                      </a:r>
                      <a:r>
                        <a:rPr lang="en-ZA" sz="1300" kern="1200" dirty="0" err="1"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Izimbizo</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and high demand of Post SONA (203) events and Human Rights Day (69). </a:t>
                      </a:r>
                    </a:p>
                    <a:p>
                      <a:pPr marL="72000" lvl="0" algn="l" defTabSz="457200" rtl="0" eaLnBrk="1" fontAlgn="t" latinLnBrk="0" hangingPunct="1">
                        <a:lnSpc>
                          <a:spcPct val="115000"/>
                        </a:lnSpc>
                        <a:spcAft>
                          <a:spcPts val="0"/>
                        </a:spcAft>
                      </a:pPr>
                      <a:endPar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9525" marR="9525" marT="9525" marB="0"/>
                </a:tc>
              </a:tr>
            </a:tbl>
          </a:graphicData>
        </a:graphic>
      </p:graphicFrame>
      <p:sp>
        <p:nvSpPr>
          <p:cNvPr id="17442" name="Title 4"/>
          <p:cNvSpPr txBox="1">
            <a:spLocks/>
          </p:cNvSpPr>
          <p:nvPr/>
        </p:nvSpPr>
        <p:spPr bwMode="auto">
          <a:xfrm>
            <a:off x="915252" y="623831"/>
            <a:ext cx="7948612" cy="316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a:solidFill>
                  <a:srgbClr val="02723D"/>
                </a:solidFill>
                <a:latin typeface="Calibri" pitchFamily="34" charset="0"/>
              </a:rPr>
              <a:t>3</a:t>
            </a:r>
            <a:r>
              <a:rPr lang="en-US" dirty="0" smtClean="0">
                <a:solidFill>
                  <a:srgbClr val="02723D"/>
                </a:solidFill>
                <a:latin typeface="Calibri" pitchFamily="34" charset="0"/>
              </a:rPr>
              <a:t>: Intergovernmental </a:t>
            </a:r>
            <a:r>
              <a:rPr lang="en-US" dirty="0">
                <a:solidFill>
                  <a:srgbClr val="02723D"/>
                </a:solidFill>
                <a:latin typeface="Calibri" pitchFamily="34" charset="0"/>
              </a:rPr>
              <a:t>Coordination and Stakeholder Management</a:t>
            </a:r>
          </a:p>
        </p:txBody>
      </p:sp>
      <p:sp>
        <p:nvSpPr>
          <p:cNvPr id="12" name="Rectangle 7"/>
          <p:cNvSpPr>
            <a:spLocks noChangeArrowheads="1"/>
          </p:cNvSpPr>
          <p:nvPr/>
        </p:nvSpPr>
        <p:spPr bwMode="auto">
          <a:xfrm>
            <a:off x="1981928" y="918931"/>
            <a:ext cx="4500563" cy="369888"/>
          </a:xfrm>
          <a:prstGeom prst="rect">
            <a:avLst/>
          </a:prstGeom>
          <a:noFill/>
          <a:ln>
            <a:noFill/>
          </a:ln>
          <a:extLst/>
        </p:spPr>
        <p:txBody>
          <a:bodyPr wrap="none">
            <a:spAutoFit/>
          </a:bodyPr>
          <a:lstStyle/>
          <a:p>
            <a:pPr>
              <a:defRPr/>
            </a:pPr>
            <a:r>
              <a:rPr lang="en-US" b="1" dirty="0">
                <a:latin typeface="+mn-lt"/>
              </a:rPr>
              <a:t>Sub- Programme: Provincial and Local Liaison</a:t>
            </a:r>
          </a:p>
        </p:txBody>
      </p:sp>
      <p:sp>
        <p:nvSpPr>
          <p:cNvPr id="9" name="Title 1"/>
          <p:cNvSpPr txBox="1">
            <a:spLocks/>
          </p:cNvSpPr>
          <p:nvPr/>
        </p:nvSpPr>
        <p:spPr>
          <a:xfrm>
            <a:off x="0" y="4999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a:t>6.  Programme Performance Information</a:t>
            </a:r>
          </a:p>
        </p:txBody>
      </p:sp>
      <p:sp>
        <p:nvSpPr>
          <p:cNvPr id="2" name="Slide Number Placeholder 1"/>
          <p:cNvSpPr>
            <a:spLocks noGrp="1"/>
          </p:cNvSpPr>
          <p:nvPr>
            <p:ph type="sldNum" sz="quarter" idx="12"/>
          </p:nvPr>
        </p:nvSpPr>
        <p:spPr>
          <a:xfrm>
            <a:off x="6553200" y="6356350"/>
            <a:ext cx="2133600" cy="218621"/>
          </a:xfrm>
        </p:spPr>
        <p:txBody>
          <a:bodyPr/>
          <a:lstStyle/>
          <a:p>
            <a:fld id="{8843D58F-2DAB-1446-A47E-C34A82BC1FA1}" type="slidenum">
              <a:rPr lang="en-US" smtClean="0"/>
              <a:pPr/>
              <a:t>22</a:t>
            </a:fld>
            <a:endParaRPr lang="en-US" dirty="0"/>
          </a:p>
        </p:txBody>
      </p:sp>
    </p:spTree>
    <p:extLst>
      <p:ext uri="{BB962C8B-B14F-4D97-AF65-F5344CB8AC3E}">
        <p14:creationId xmlns:p14="http://schemas.microsoft.com/office/powerpoint/2010/main" xmlns="" val="241123936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3514822872"/>
              </p:ext>
            </p:extLst>
          </p:nvPr>
        </p:nvGraphicFramePr>
        <p:xfrm>
          <a:off x="166913" y="1228380"/>
          <a:ext cx="8707955" cy="4922159"/>
        </p:xfrm>
        <a:graphic>
          <a:graphicData uri="http://schemas.openxmlformats.org/drawingml/2006/table">
            <a:tbl>
              <a:tblPr>
                <a:tableStyleId>{69C7853C-536D-4A76-A0AE-DD22124D55A5}</a:tableStyleId>
              </a:tblPr>
              <a:tblGrid>
                <a:gridCol w="1973944"/>
                <a:gridCol w="1937657"/>
                <a:gridCol w="1509486"/>
                <a:gridCol w="1298575"/>
                <a:gridCol w="1988293"/>
              </a:tblGrid>
              <a:tr h="38270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a:t>Strategic </a:t>
                      </a:r>
                      <a:r>
                        <a:rPr kumimoji="0" lang="en-ZA" sz="1400" b="1" kern="1200" baseline="0" dirty="0" smtClean="0"/>
                        <a:t>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An informed and empowered citizenry on government’s policies, plans, programmes and achievements to increase public participation in government.</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endParaRPr lang="en-ZA"/>
                    </a:p>
                  </a:txBody>
                  <a:tcPr/>
                </a:tc>
              </a:tr>
              <a:tr h="571392">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dirty="0" smtClean="0"/>
                        <a:t>4</a:t>
                      </a:r>
                      <a:r>
                        <a:rPr lang="en-ZA" sz="1600" b="1" baseline="30000" dirty="0" smtClean="0"/>
                        <a:t>th</a:t>
                      </a:r>
                      <a:r>
                        <a:rPr lang="en-ZA" sz="1600" b="1" baseline="0" dirty="0" smtClean="0"/>
                        <a:t> </a:t>
                      </a:r>
                      <a:r>
                        <a:rPr lang="en-ZA" sz="1600" b="1" dirty="0" smtClean="0"/>
                        <a:t> 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t>Actual </a:t>
                      </a:r>
                      <a:r>
                        <a:rPr lang="en-US" sz="1600" b="1" kern="1200" dirty="0" smtClean="0"/>
                        <a:t>Output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692930">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marketing</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events for Thusong</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held.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486 marketing events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for </a:t>
                      </a:r>
                      <a:r>
                        <a:rPr lang="en-ZA" sz="1300" kern="1200" dirty="0" err="1"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Thusong</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 held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 year.</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tabLst>
                          <a:tab pos="51435" algn="l"/>
                        </a:tabLs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121 marketing events for </a:t>
                      </a:r>
                      <a:r>
                        <a:rPr lang="en-ZA" sz="1300" kern="12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Thusong</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programme held</a:t>
                      </a:r>
                      <a:endParaRPr lang="en-GB"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108 marketing events for </a:t>
                      </a:r>
                      <a:r>
                        <a:rPr lang="en-ZA" sz="1300" kern="1200" dirty="0" err="1"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Thusong</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programme held</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FF0000"/>
                    </a:solidFill>
                  </a:tcPr>
                </a:tc>
                <a:tc>
                  <a:txBody>
                    <a:bodyPr/>
                    <a:lstStyle/>
                    <a:p>
                      <a:pPr>
                        <a:spcAft>
                          <a:spcPts val="0"/>
                        </a:spcAft>
                      </a:pPr>
                      <a:r>
                        <a:rPr lang="en-ZA" sz="1300" kern="12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Target underachieved by 1</a:t>
                      </a:r>
                      <a:r>
                        <a:rPr lang="en-GB" sz="1300" kern="12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3. </a:t>
                      </a:r>
                      <a:r>
                        <a:rPr lang="en-ZA" sz="1300" kern="12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The number of </a:t>
                      </a:r>
                      <a:r>
                        <a:rPr lang="en-ZA" sz="1300" kern="1200" dirty="0" err="1"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Izimbizo</a:t>
                      </a:r>
                      <a:r>
                        <a:rPr lang="en-ZA" sz="1300" kern="12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and DTT events held required the re-deployment of staff</a:t>
                      </a:r>
                      <a:r>
                        <a:rPr lang="en-ZA" sz="1300" kern="1200" baseline="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30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692930">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community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stakeholder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liaison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visits undertaken.</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1 800 community and stakeholder liaison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visits undertaken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year.</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360 community and stakeholder liaison visits undertaken</a:t>
                      </a:r>
                      <a:endParaRPr lang="en-GB"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300" kern="12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482 community and stakeholder liaison visits undertaken</a:t>
                      </a:r>
                      <a:r>
                        <a:rPr lang="en-ZA" sz="130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a:r>
                      <a:br>
                        <a:rPr lang="en-ZA" sz="130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300" kern="12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122. </a:t>
                      </a:r>
                    </a:p>
                    <a:p>
                      <a:pPr marL="0" algn="l" defTabSz="457200" rtl="0" eaLnBrk="1" latinLnBrk="0" hangingPunct="1">
                        <a:lnSpc>
                          <a:spcPct val="115000"/>
                        </a:lnSpc>
                        <a:spcAft>
                          <a:spcPts val="0"/>
                        </a:spcAft>
                      </a:pPr>
                      <a:r>
                        <a:rPr lang="en-ZA" sz="1300" kern="12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This was due to Increased stakeholder engagements for preparations 42 </a:t>
                      </a:r>
                      <a:r>
                        <a:rPr lang="en-ZA" sz="1300" kern="1200" dirty="0" err="1"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Imbizo</a:t>
                      </a:r>
                      <a:r>
                        <a:rPr lang="en-ZA" sz="1300" kern="12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and DOC campaigns</a:t>
                      </a:r>
                    </a:p>
                  </a:txBody>
                  <a:tcPr marL="68580" marR="68580" marT="0" marB="0"/>
                </a:tc>
              </a:tr>
              <a:tr h="692930">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reports on</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Izimbizo events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held.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Four reports on the number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 </a:t>
                      </a:r>
                      <a:r>
                        <a:rPr lang="en-ZA" sz="1300" i="1"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Izimbizo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events held per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year.</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One report on Izimbizo events held per quarter</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One report on the </a:t>
                      </a:r>
                      <a:r>
                        <a:rPr lang="en-ZA"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 </a:t>
                      </a:r>
                      <a:r>
                        <a:rPr lang="en-ZA"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Izimbizo</a:t>
                      </a: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events held by political principals.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300" kern="12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None</a:t>
                      </a:r>
                    </a:p>
                  </a:txBody>
                  <a:tcPr marL="68580" marR="68580" marT="0" marB="0"/>
                </a:tc>
              </a:tr>
              <a:tr h="692930">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electronic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My District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Today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newsletters</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44 electronic My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District Today newsletters published</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 year.</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 electronic My District Today newsletters published</a:t>
                      </a:r>
                      <a:endParaRPr lang="en-GB"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11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electronic My District Today newsletters published </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marL="72000" algn="l">
                        <a:lnSpc>
                          <a:spcPct val="115000"/>
                        </a:lnSpc>
                        <a:spcAft>
                          <a:spcPts val="0"/>
                        </a:spcAft>
                      </a:pPr>
                      <a:r>
                        <a:rPr lang="en-ZA" sz="1300" kern="12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1. One additional edition was due to Economic issues that emerged in the communication environment</a:t>
                      </a:r>
                    </a:p>
                  </a:txBody>
                  <a:tcPr marL="9525" marR="9525" marT="9525" marB="0"/>
                </a:tc>
              </a:tr>
            </a:tbl>
          </a:graphicData>
        </a:graphic>
      </p:graphicFrame>
      <p:sp>
        <p:nvSpPr>
          <p:cNvPr id="17442" name="Title 4"/>
          <p:cNvSpPr txBox="1">
            <a:spLocks/>
          </p:cNvSpPr>
          <p:nvPr/>
        </p:nvSpPr>
        <p:spPr bwMode="auto">
          <a:xfrm>
            <a:off x="926256" y="657922"/>
            <a:ext cx="7948612" cy="316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a:solidFill>
                  <a:srgbClr val="02723D"/>
                </a:solidFill>
                <a:latin typeface="Calibri" pitchFamily="34" charset="0"/>
              </a:rPr>
              <a:t>3</a:t>
            </a:r>
            <a:r>
              <a:rPr lang="en-US" dirty="0" smtClean="0">
                <a:solidFill>
                  <a:srgbClr val="02723D"/>
                </a:solidFill>
                <a:latin typeface="Calibri" pitchFamily="34" charset="0"/>
              </a:rPr>
              <a:t>: Intergovernmental </a:t>
            </a:r>
            <a:r>
              <a:rPr lang="en-US" dirty="0">
                <a:solidFill>
                  <a:srgbClr val="02723D"/>
                </a:solidFill>
                <a:latin typeface="Calibri" pitchFamily="34" charset="0"/>
              </a:rPr>
              <a:t>Coordination and Stakeholder Management</a:t>
            </a:r>
          </a:p>
        </p:txBody>
      </p:sp>
      <p:sp>
        <p:nvSpPr>
          <p:cNvPr id="12" name="Rectangle 7"/>
          <p:cNvSpPr>
            <a:spLocks noChangeArrowheads="1"/>
          </p:cNvSpPr>
          <p:nvPr/>
        </p:nvSpPr>
        <p:spPr bwMode="auto">
          <a:xfrm>
            <a:off x="1981928" y="918931"/>
            <a:ext cx="4500563" cy="369888"/>
          </a:xfrm>
          <a:prstGeom prst="rect">
            <a:avLst/>
          </a:prstGeom>
          <a:noFill/>
          <a:ln>
            <a:noFill/>
          </a:ln>
          <a:extLst/>
        </p:spPr>
        <p:txBody>
          <a:bodyPr wrap="none">
            <a:spAutoFit/>
          </a:bodyPr>
          <a:lstStyle/>
          <a:p>
            <a:pPr>
              <a:defRPr/>
            </a:pPr>
            <a:r>
              <a:rPr lang="en-US" b="1" dirty="0">
                <a:latin typeface="+mn-lt"/>
              </a:rPr>
              <a:t>Sub- Programme: Provincial and Local Liaison</a:t>
            </a:r>
          </a:p>
        </p:txBody>
      </p:sp>
      <p:sp>
        <p:nvSpPr>
          <p:cNvPr id="9" name="Title 1"/>
          <p:cNvSpPr txBox="1">
            <a:spLocks/>
          </p:cNvSpPr>
          <p:nvPr/>
        </p:nvSpPr>
        <p:spPr>
          <a:xfrm>
            <a:off x="0" y="13381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a:t>6.  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pPr/>
              <a:t>23</a:t>
            </a:fld>
            <a:endParaRPr lang="en-US" dirty="0"/>
          </a:p>
        </p:txBody>
      </p:sp>
    </p:spTree>
    <p:extLst>
      <p:ext uri="{BB962C8B-B14F-4D97-AF65-F5344CB8AC3E}">
        <p14:creationId xmlns:p14="http://schemas.microsoft.com/office/powerpoint/2010/main" xmlns="" val="16327261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2423175295"/>
              </p:ext>
            </p:extLst>
          </p:nvPr>
        </p:nvGraphicFramePr>
        <p:xfrm>
          <a:off x="92544" y="1168253"/>
          <a:ext cx="8761170" cy="5324864"/>
        </p:xfrm>
        <a:graphic>
          <a:graphicData uri="http://schemas.openxmlformats.org/drawingml/2006/table">
            <a:tbl>
              <a:tblPr>
                <a:tableStyleId>{69C7853C-536D-4A76-A0AE-DD22124D55A5}</a:tableStyleId>
              </a:tblPr>
              <a:tblGrid>
                <a:gridCol w="1605627"/>
                <a:gridCol w="1596572"/>
                <a:gridCol w="1538514"/>
                <a:gridCol w="1701622"/>
                <a:gridCol w="2318835"/>
              </a:tblGrid>
              <a:tr h="397953">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smtClean="0"/>
                        <a:t>Strategic 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Implement a proactive and reactive media engagement system by building, maintaining and improving relations with the media and drive the government communication agenda.</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552272">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dirty="0" smtClean="0"/>
                        <a:t>4</a:t>
                      </a:r>
                      <a:r>
                        <a:rPr lang="en-ZA" sz="1600" b="1" baseline="30000" dirty="0" smtClean="0"/>
                        <a:t>th</a:t>
                      </a:r>
                      <a:r>
                        <a:rPr lang="en-ZA" sz="1600" b="1" baseline="0" dirty="0" smtClean="0"/>
                        <a:t> </a:t>
                      </a:r>
                      <a:r>
                        <a:rPr lang="en-ZA" sz="1600" b="1" dirty="0" smtClean="0"/>
                        <a:t>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t>Actual Output</a:t>
                      </a:r>
                      <a:endParaRPr lang="en-US" sz="1600" b="1" kern="1200"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1570523">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 engagements</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between government</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officials and senior journalists on the government PoA and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policy issues held.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16 engagements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between government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officials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senior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journalists on the government PoA and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policy issues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held per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year.</a:t>
                      </a:r>
                    </a:p>
                  </a:txBody>
                  <a:tcPr marL="68580" marR="68580" marT="0" marB="0"/>
                </a:tc>
                <a:tc>
                  <a:txBody>
                    <a:bodyPr/>
                    <a:lstStyle/>
                    <a:p>
                      <a:pPr marL="0" marR="0">
                        <a:lnSpc>
                          <a:spcPct val="115000"/>
                        </a:lnSpc>
                        <a:spcBef>
                          <a:spcPts val="0"/>
                        </a:spcBef>
                        <a:spcAft>
                          <a:spcPts val="0"/>
                        </a:spcAft>
                        <a:tabLst>
                          <a:tab pos="3409950" algn="l"/>
                        </a:tabLst>
                      </a:pP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Four engagements between government officials and senior journalists on the government PoA and policy issues held </a:t>
                      </a:r>
                      <a:endParaRPr lang="en-US"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7 engagements between government officials and senior journalists held  </a:t>
                      </a:r>
                      <a:endParaRPr lang="en-US"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3. The overachievement was as a result of Developments in the media environment as well as </a:t>
                      </a:r>
                      <a:r>
                        <a:rPr lang="en-ZA" sz="1300" kern="1200" dirty="0" err="1"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adhoc</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projects.</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1195511">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on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post-Cabinet</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media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briefings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and/or</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statements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issued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after</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ordinary Cabinet meeting.</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18 post-Cabinet media</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briefings and/or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statements issued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after ordinary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Cabinet meeting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 year</a:t>
                      </a:r>
                    </a:p>
                  </a:txBody>
                  <a:tcPr marL="68580" marR="68580" marT="0" marB="0"/>
                </a:tc>
                <a:tc>
                  <a:txBody>
                    <a:bodyPr/>
                    <a:lstStyle/>
                    <a:p>
                      <a:pPr>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Three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post-Cabinet</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media briefings and/or statements issued after</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ordinary Cabinet meeting</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quarter</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Three post-Cabinet media briefings/ four statements issued</a:t>
                      </a:r>
                      <a:endParaRPr lang="en-GB"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marL="0" algn="l" defTabSz="457200" rtl="0" eaLnBrk="1" fontAlgn="t"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1 statement. One statement was issued without </a:t>
                      </a:r>
                      <a:r>
                        <a:rPr lang="en-ZA" sz="1300" kern="120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 briefing.</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9525" marR="9525" marT="9525" marB="0"/>
                </a:tc>
              </a:tr>
              <a:tr h="1579902">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biweekly</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Rapid Response reports for the minister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(excluding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December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January</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24 biweekly Rapid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Response reports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for the Minister (excluding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December and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January</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p>
                  </a:txBody>
                  <a:tcPr marL="68580" marR="68580" marT="0" marB="0"/>
                </a:tc>
                <a:tc>
                  <a:txBody>
                    <a:bodyPr/>
                    <a:lstStyle/>
                    <a:p>
                      <a:pPr>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5 biweekly Rapid Response reports for the minister produced (excluding December and January)</a:t>
                      </a:r>
                      <a:endParaRPr lang="en-GB"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6 biweekly Rapid Response reports for the minister produced (excluding December and January) </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marL="72000" algn="l" defTabSz="457200" rtl="0" eaLnBrk="1" fontAlgn="t"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1. </a:t>
                      </a:r>
                      <a:r>
                        <a:rPr lang="en-US"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target for the January month was one, however two reports were produced for each month during the quarter as there were communication issues emerging from the media environment.</a:t>
                      </a:r>
                      <a:r>
                        <a:rPr lang="en-US"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9525" marR="9525" marT="9525" marB="0"/>
                </a:tc>
              </a:tr>
            </a:tbl>
          </a:graphicData>
        </a:graphic>
      </p:graphicFrame>
      <p:sp>
        <p:nvSpPr>
          <p:cNvPr id="17442" name="Title 4"/>
          <p:cNvSpPr txBox="1">
            <a:spLocks/>
          </p:cNvSpPr>
          <p:nvPr/>
        </p:nvSpPr>
        <p:spPr bwMode="auto">
          <a:xfrm>
            <a:off x="597693" y="622246"/>
            <a:ext cx="7948612" cy="293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a:solidFill>
                  <a:srgbClr val="02723D"/>
                </a:solidFill>
                <a:latin typeface="Calibri" pitchFamily="34" charset="0"/>
              </a:rPr>
              <a:t>3</a:t>
            </a:r>
            <a:r>
              <a:rPr lang="en-US" dirty="0" smtClean="0">
                <a:solidFill>
                  <a:srgbClr val="02723D"/>
                </a:solidFill>
                <a:latin typeface="Calibri" pitchFamily="34" charset="0"/>
              </a:rPr>
              <a:t>: Intergovernmental </a:t>
            </a:r>
            <a:r>
              <a:rPr lang="en-US" dirty="0">
                <a:solidFill>
                  <a:srgbClr val="02723D"/>
                </a:solidFill>
                <a:latin typeface="Calibri" pitchFamily="34" charset="0"/>
              </a:rPr>
              <a:t>Coordination and Stakeholder Management</a:t>
            </a:r>
          </a:p>
        </p:txBody>
      </p:sp>
      <p:sp>
        <p:nvSpPr>
          <p:cNvPr id="12" name="Rectangle 7"/>
          <p:cNvSpPr>
            <a:spLocks noChangeArrowheads="1"/>
          </p:cNvSpPr>
          <p:nvPr/>
        </p:nvSpPr>
        <p:spPr bwMode="auto">
          <a:xfrm>
            <a:off x="2563601" y="798922"/>
            <a:ext cx="4016795" cy="369332"/>
          </a:xfrm>
          <a:prstGeom prst="rect">
            <a:avLst/>
          </a:prstGeom>
          <a:noFill/>
          <a:ln>
            <a:noFill/>
          </a:ln>
          <a:extLst/>
        </p:spPr>
        <p:txBody>
          <a:bodyPr wrap="square">
            <a:spAutoFit/>
          </a:bodyPr>
          <a:lstStyle/>
          <a:p>
            <a:pPr>
              <a:defRPr/>
            </a:pPr>
            <a:r>
              <a:rPr lang="en-US" b="1" dirty="0">
                <a:latin typeface="+mn-lt"/>
              </a:rPr>
              <a:t>Sub- Programme: </a:t>
            </a:r>
            <a:r>
              <a:rPr lang="en-US" b="1" dirty="0" smtClean="0"/>
              <a:t>Media Engagement </a:t>
            </a:r>
            <a:endParaRPr lang="en-US" b="1" dirty="0">
              <a:latin typeface="+mn-lt"/>
            </a:endParaRPr>
          </a:p>
        </p:txBody>
      </p:sp>
      <p:sp>
        <p:nvSpPr>
          <p:cNvPr id="9" name="Title 1"/>
          <p:cNvSpPr txBox="1">
            <a:spLocks/>
          </p:cNvSpPr>
          <p:nvPr/>
        </p:nvSpPr>
        <p:spPr>
          <a:xfrm>
            <a:off x="0" y="8809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t>  </a:t>
            </a:r>
            <a:r>
              <a:rPr lang="en-US" dirty="0"/>
              <a:t>Programme Performance Information</a:t>
            </a:r>
          </a:p>
        </p:txBody>
      </p:sp>
      <p:sp>
        <p:nvSpPr>
          <p:cNvPr id="2" name="Slide Number Placeholder 1"/>
          <p:cNvSpPr>
            <a:spLocks noGrp="1"/>
          </p:cNvSpPr>
          <p:nvPr>
            <p:ph type="sldNum" sz="quarter" idx="12"/>
          </p:nvPr>
        </p:nvSpPr>
        <p:spPr>
          <a:xfrm>
            <a:off x="6553200" y="6212114"/>
            <a:ext cx="2133600" cy="384629"/>
          </a:xfrm>
        </p:spPr>
        <p:txBody>
          <a:bodyPr/>
          <a:lstStyle/>
          <a:p>
            <a:fld id="{8843D58F-2DAB-1446-A47E-C34A82BC1FA1}" type="slidenum">
              <a:rPr lang="en-US" smtClean="0"/>
              <a:pPr/>
              <a:t>24</a:t>
            </a:fld>
            <a:endParaRPr lang="en-US" dirty="0"/>
          </a:p>
        </p:txBody>
      </p:sp>
    </p:spTree>
    <p:extLst>
      <p:ext uri="{BB962C8B-B14F-4D97-AF65-F5344CB8AC3E}">
        <p14:creationId xmlns:p14="http://schemas.microsoft.com/office/powerpoint/2010/main" xmlns="" val="420389173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25</a:t>
            </a:fld>
            <a:endParaRPr lang="en-US" dirty="0">
              <a:solidFill>
                <a:prstClr val="black">
                  <a:tint val="75000"/>
                </a:prstClr>
              </a:solidFill>
            </a:endParaRPr>
          </a:p>
        </p:txBody>
      </p:sp>
      <p:sp>
        <p:nvSpPr>
          <p:cNvPr id="3" name="AutoShape 2" descr="Image result for graphics for finance"/>
          <p:cNvSpPr>
            <a:spLocks noChangeAspect="1" noChangeArrowheads="1"/>
          </p:cNvSpPr>
          <p:nvPr/>
        </p:nvSpPr>
        <p:spPr bwMode="auto">
          <a:xfrm>
            <a:off x="2071370" y="445833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4" descr="Image result for graphics for financ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8" name="Picture 7"/>
          <p:cNvPicPr>
            <a:picLocks noChangeAspect="1"/>
          </p:cNvPicPr>
          <p:nvPr/>
        </p:nvPicPr>
        <p:blipFill>
          <a:blip r:embed="rId2"/>
          <a:stretch>
            <a:fillRect/>
          </a:stretch>
        </p:blipFill>
        <p:spPr>
          <a:xfrm rot="843967">
            <a:off x="291900" y="1302979"/>
            <a:ext cx="2628900" cy="1733550"/>
          </a:xfrm>
          <a:prstGeom prst="rect">
            <a:avLst/>
          </a:prstGeom>
        </p:spPr>
      </p:pic>
      <p:pic>
        <p:nvPicPr>
          <p:cNvPr id="12" name="Picture 11"/>
          <p:cNvPicPr>
            <a:picLocks noChangeAspect="1"/>
          </p:cNvPicPr>
          <p:nvPr/>
        </p:nvPicPr>
        <p:blipFill>
          <a:blip r:embed="rId3"/>
          <a:stretch>
            <a:fillRect/>
          </a:stretch>
        </p:blipFill>
        <p:spPr>
          <a:xfrm>
            <a:off x="3346861" y="2937663"/>
            <a:ext cx="2619375" cy="1743075"/>
          </a:xfrm>
          <a:prstGeom prst="rect">
            <a:avLst/>
          </a:prstGeom>
        </p:spPr>
      </p:pic>
      <p:pic>
        <p:nvPicPr>
          <p:cNvPr id="13" name="Picture 12"/>
          <p:cNvPicPr>
            <a:picLocks noChangeAspect="1"/>
          </p:cNvPicPr>
          <p:nvPr/>
        </p:nvPicPr>
        <p:blipFill>
          <a:blip r:embed="rId4"/>
          <a:stretch>
            <a:fillRect/>
          </a:stretch>
        </p:blipFill>
        <p:spPr>
          <a:xfrm rot="397298">
            <a:off x="6427883" y="1322724"/>
            <a:ext cx="2384233" cy="169406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20484686">
            <a:off x="6007417" y="4210049"/>
            <a:ext cx="2371725" cy="1924050"/>
          </a:xfrm>
          <a:prstGeom prst="rect">
            <a:avLst/>
          </a:prstGeom>
        </p:spPr>
      </p:pic>
      <p:pic>
        <p:nvPicPr>
          <p:cNvPr id="16" name="Picture 15"/>
          <p:cNvPicPr>
            <a:picLocks noChangeAspect="1"/>
          </p:cNvPicPr>
          <p:nvPr/>
        </p:nvPicPr>
        <p:blipFill>
          <a:blip r:embed="rId6"/>
          <a:stretch>
            <a:fillRect/>
          </a:stretch>
        </p:blipFill>
        <p:spPr>
          <a:xfrm rot="21144094">
            <a:off x="506869" y="3929745"/>
            <a:ext cx="1962009" cy="2089150"/>
          </a:xfrm>
          <a:prstGeom prst="rect">
            <a:avLst/>
          </a:prstGeom>
        </p:spPr>
      </p:pic>
      <p:sp>
        <p:nvSpPr>
          <p:cNvPr id="11" name="Title 1"/>
          <p:cNvSpPr txBox="1">
            <a:spLocks/>
          </p:cNvSpPr>
          <p:nvPr/>
        </p:nvSpPr>
        <p:spPr>
          <a:xfrm>
            <a:off x="1" y="133816"/>
            <a:ext cx="9143999" cy="78675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r>
              <a:rPr lang="en-US" sz="2800" b="1" dirty="0" smtClean="0">
                <a:solidFill>
                  <a:prstClr val="white"/>
                </a:solidFill>
              </a:rPr>
              <a:t>Consolidated Expenditure Report – 4</a:t>
            </a:r>
            <a:r>
              <a:rPr lang="en-US" sz="2800" b="1" baseline="30000" dirty="0" smtClean="0">
                <a:solidFill>
                  <a:prstClr val="white"/>
                </a:solidFill>
              </a:rPr>
              <a:t>th</a:t>
            </a:r>
            <a:r>
              <a:rPr lang="en-US" sz="2800" b="1" dirty="0" smtClean="0">
                <a:solidFill>
                  <a:prstClr val="white"/>
                </a:solidFill>
              </a:rPr>
              <a:t> Quarter 2016/17 ended 31</a:t>
            </a:r>
            <a:r>
              <a:rPr lang="en-US" sz="2800" b="1" baseline="30000" dirty="0" smtClean="0">
                <a:solidFill>
                  <a:prstClr val="white"/>
                </a:solidFill>
              </a:rPr>
              <a:t>st</a:t>
            </a:r>
            <a:r>
              <a:rPr lang="en-US" sz="2800" b="1" dirty="0" smtClean="0">
                <a:solidFill>
                  <a:prstClr val="white"/>
                </a:solidFill>
              </a:rPr>
              <a:t> March 2017</a:t>
            </a:r>
            <a:endParaRPr lang="en-US" sz="2800" b="1" dirty="0">
              <a:solidFill>
                <a:prstClr val="white"/>
              </a:solidFill>
            </a:endParaRPr>
          </a:p>
        </p:txBody>
      </p:sp>
    </p:spTree>
    <p:extLst>
      <p:ext uri="{BB962C8B-B14F-4D97-AF65-F5344CB8AC3E}">
        <p14:creationId xmlns:p14="http://schemas.microsoft.com/office/powerpoint/2010/main" xmlns="" val="153318191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 y="133816"/>
            <a:ext cx="9143999" cy="78675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r>
              <a:rPr lang="en-US" sz="2800" b="1" dirty="0" smtClean="0">
                <a:solidFill>
                  <a:prstClr val="white"/>
                </a:solidFill>
              </a:rPr>
              <a:t>Consolidated Expenditure Report – 4</a:t>
            </a:r>
            <a:r>
              <a:rPr lang="en-US" sz="2800" b="1" baseline="30000" dirty="0" smtClean="0">
                <a:solidFill>
                  <a:prstClr val="white"/>
                </a:solidFill>
              </a:rPr>
              <a:t>th</a:t>
            </a:r>
            <a:r>
              <a:rPr lang="en-US" sz="2800" b="1" dirty="0" smtClean="0">
                <a:solidFill>
                  <a:prstClr val="white"/>
                </a:solidFill>
              </a:rPr>
              <a:t> Quarter 2016/17 ended 31 March 2017</a:t>
            </a:r>
            <a:endParaRPr lang="en-US" sz="2800" b="1" dirty="0">
              <a:solidFill>
                <a:prstClr val="white"/>
              </a:solidFill>
            </a:endParaRP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26</a:t>
            </a:fld>
            <a:endParaRPr lang="en-US" dirty="0">
              <a:solidFill>
                <a:prstClr val="black">
                  <a:tint val="75000"/>
                </a:prstClr>
              </a:solidFill>
            </a:endParaRPr>
          </a:p>
        </p:txBody>
      </p:sp>
      <p:graphicFrame>
        <p:nvGraphicFramePr>
          <p:cNvPr id="3" name="Table 2"/>
          <p:cNvGraphicFramePr>
            <a:graphicFrameLocks noGrp="1"/>
          </p:cNvGraphicFramePr>
          <p:nvPr>
            <p:extLst/>
          </p:nvPr>
        </p:nvGraphicFramePr>
        <p:xfrm>
          <a:off x="1" y="920568"/>
          <a:ext cx="9005206" cy="4763013"/>
        </p:xfrm>
        <a:graphic>
          <a:graphicData uri="http://schemas.openxmlformats.org/drawingml/2006/table">
            <a:tbl>
              <a:tblPr firstRow="1" firstCol="1" bandRow="1"/>
              <a:tblGrid>
                <a:gridCol w="3453492"/>
                <a:gridCol w="1485900"/>
                <a:gridCol w="1485900"/>
                <a:gridCol w="906236"/>
                <a:gridCol w="1673678"/>
              </a:tblGrid>
              <a:tr h="712401">
                <a:tc rowSpan="2">
                  <a:txBody>
                    <a:bodyPr/>
                    <a:lstStyle/>
                    <a:p>
                      <a:pPr algn="ctr">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FINAL </a:t>
                      </a: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EXPENDITURE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 Spent</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 AVAILABLE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r>
              <a:tr h="369616">
                <a:tc vMerge="1">
                  <a:txBody>
                    <a:bodyPr/>
                    <a:lstStyle/>
                    <a:p>
                      <a:endParaRPr lang="en-ZA"/>
                    </a:p>
                  </a:txBody>
                  <a:tcPr/>
                </a:tc>
                <a:tc>
                  <a:txBody>
                    <a:bodyPr/>
                    <a:lstStyle/>
                    <a:p>
                      <a:pPr algn="ctr">
                        <a:lnSpc>
                          <a:spcPct val="115000"/>
                        </a:lnSpc>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pPr algn="ctr">
                        <a:lnSpc>
                          <a:spcPct val="115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583720">
                <a:tc>
                  <a:txBody>
                    <a:bodyPr/>
                    <a:lstStyle/>
                    <a:p>
                      <a:pPr algn="l">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1: ADMINISTRATION</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149 394</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147 358</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98.6%</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2 036 </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77173">
                <a:tc>
                  <a:txBody>
                    <a:bodyPr/>
                    <a:lstStyle/>
                    <a:p>
                      <a:pPr algn="l">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346">
                <a:tc>
                  <a:txBody>
                    <a:bodyPr/>
                    <a:lstStyle/>
                    <a:p>
                      <a:pPr algn="l">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2: CONTENT PROCESSING AND DISSEMINATION</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135 030</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134 830</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99.9%</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77173">
                <a:tc>
                  <a:txBody>
                    <a:bodyPr/>
                    <a:lstStyle/>
                    <a:p>
                      <a:pPr algn="l">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8692">
                <a:tc>
                  <a:txBody>
                    <a:bodyPr/>
                    <a:lstStyle/>
                    <a:p>
                      <a:pPr algn="l">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3: INTERGOVERNMENTAL COORDINATION AND STAKEHOLDER MANAGEMENT</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100 832</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97 941</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97.1%</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2 891</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340441">
                <a:tc>
                  <a:txBody>
                    <a:bodyPr/>
                    <a:lstStyle/>
                    <a:p>
                      <a:pPr algn="l">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451">
                <a:tc>
                  <a:txBody>
                    <a:bodyPr/>
                    <a:lstStyle/>
                    <a:p>
                      <a:pPr algn="l">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385 256</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380 130</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indent="0" algn="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98.7%</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indent="0" algn="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5 127</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Tree>
    <p:extLst>
      <p:ext uri="{BB962C8B-B14F-4D97-AF65-F5344CB8AC3E}">
        <p14:creationId xmlns:p14="http://schemas.microsoft.com/office/powerpoint/2010/main" xmlns="" val="255495826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 y="133816"/>
            <a:ext cx="9143999" cy="78675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r>
              <a:rPr lang="en-US" sz="2800" b="1" dirty="0">
                <a:solidFill>
                  <a:prstClr val="white"/>
                </a:solidFill>
              </a:rPr>
              <a:t>Consolidated Expenditure Report – 4</a:t>
            </a:r>
            <a:r>
              <a:rPr lang="en-US" sz="2800" b="1" baseline="30000" dirty="0">
                <a:solidFill>
                  <a:prstClr val="white"/>
                </a:solidFill>
              </a:rPr>
              <a:t>th</a:t>
            </a:r>
            <a:r>
              <a:rPr lang="en-US" sz="2800" b="1" dirty="0">
                <a:solidFill>
                  <a:prstClr val="white"/>
                </a:solidFill>
              </a:rPr>
              <a:t> Quarter 2016/17 ended 31 March 2017</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27</a:t>
            </a:fld>
            <a:endParaRPr lang="en-US" dirty="0">
              <a:solidFill>
                <a:prstClr val="black">
                  <a:tint val="75000"/>
                </a:prstClr>
              </a:solidFill>
            </a:endParaRPr>
          </a:p>
        </p:txBody>
      </p:sp>
      <p:graphicFrame>
        <p:nvGraphicFramePr>
          <p:cNvPr id="3" name="Table 2"/>
          <p:cNvGraphicFramePr>
            <a:graphicFrameLocks noGrp="1"/>
          </p:cNvGraphicFramePr>
          <p:nvPr>
            <p:extLst/>
          </p:nvPr>
        </p:nvGraphicFramePr>
        <p:xfrm>
          <a:off x="1" y="920568"/>
          <a:ext cx="9054192" cy="4702774"/>
        </p:xfrm>
        <a:graphic>
          <a:graphicData uri="http://schemas.openxmlformats.org/drawingml/2006/table">
            <a:tbl>
              <a:tblPr firstRow="1" firstCol="1" bandRow="1"/>
              <a:tblGrid>
                <a:gridCol w="3469820"/>
                <a:gridCol w="1828800"/>
                <a:gridCol w="1583872"/>
                <a:gridCol w="759278"/>
                <a:gridCol w="1412422"/>
              </a:tblGrid>
              <a:tr h="712401">
                <a:tc rowSpan="2">
                  <a:txBody>
                    <a:bodyPr/>
                    <a:lstStyle/>
                    <a:p>
                      <a:pPr algn="ct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ECONOMIC CLASSIFICATION OF EXPENDITURE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FINAL </a:t>
                      </a: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EXPENDITURE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 Spent</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 AVAILABLE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r>
              <a:tr h="369616">
                <a:tc vMerge="1">
                  <a:txBody>
                    <a:bodyPr/>
                    <a:lstStyle/>
                    <a:p>
                      <a:endParaRPr lang="en-ZA"/>
                    </a:p>
                  </a:txBody>
                  <a:tcPr/>
                </a:tc>
                <a:tc>
                  <a:txBody>
                    <a:bodyPr/>
                    <a:lstStyle/>
                    <a:p>
                      <a:pPr algn="ctr">
                        <a:lnSpc>
                          <a:spcPct val="115000"/>
                        </a:lnSpc>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pPr algn="ctr">
                        <a:lnSpc>
                          <a:spcPct val="115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479358">
                <a:tc>
                  <a:txBody>
                    <a:bodyPr/>
                    <a:lstStyle/>
                    <a:p>
                      <a:pPr algn="l">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COMPENSATION OF EMPLOYEES</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221 638</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216 536</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97.7%</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5 102</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77173">
                <a:tc>
                  <a:txBody>
                    <a:bodyPr/>
                    <a:lstStyle/>
                    <a:p>
                      <a:pPr algn="l">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777">
                <a:tc>
                  <a:txBody>
                    <a:bodyPr/>
                    <a:lstStyle/>
                    <a:p>
                      <a:pPr algn="l">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GOODS AND SERVICES</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160 771</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160 771</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100/%</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77173">
                <a:tc>
                  <a:txBody>
                    <a:bodyPr/>
                    <a:lstStyle/>
                    <a:p>
                      <a:pPr algn="l">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953">
                <a:tc>
                  <a:txBody>
                    <a:bodyPr/>
                    <a:lstStyle/>
                    <a:p>
                      <a:pPr algn="l">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TRANSFERS AND SUBSIDIES</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1 219</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1 205</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98.9%</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14</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340441">
                <a:tc>
                  <a:txBody>
                    <a:bodyPr/>
                    <a:lstStyle/>
                    <a:p>
                      <a:pPr algn="l">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990">
                <a:tc>
                  <a:txBody>
                    <a:bodyPr/>
                    <a:lstStyle/>
                    <a:p>
                      <a:pPr algn="l">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CAPITAL ASSETS</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1 628</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1 627</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100%</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1</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340441">
                <a:tc>
                  <a:txBody>
                    <a:bodyPr/>
                    <a:lstStyle/>
                    <a:p>
                      <a:pPr algn="l">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451">
                <a:tc>
                  <a:txBody>
                    <a:bodyPr/>
                    <a:lstStyle/>
                    <a:p>
                      <a:pPr algn="l">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385 256</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380 130</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indent="0" algn="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98.7%</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indent="0" algn="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5 127</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Tree>
    <p:extLst>
      <p:ext uri="{BB962C8B-B14F-4D97-AF65-F5344CB8AC3E}">
        <p14:creationId xmlns:p14="http://schemas.microsoft.com/office/powerpoint/2010/main" xmlns="" val="341733621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133815"/>
            <a:ext cx="9143999" cy="837735"/>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r>
              <a:rPr lang="en-US" sz="2800" b="1" dirty="0">
                <a:solidFill>
                  <a:prstClr val="white"/>
                </a:solidFill>
              </a:rPr>
              <a:t>Expenditure Report </a:t>
            </a:r>
            <a:r>
              <a:rPr lang="en-US" sz="2800" b="1" dirty="0" smtClean="0">
                <a:solidFill>
                  <a:prstClr val="white"/>
                </a:solidFill>
              </a:rPr>
              <a:t>– </a:t>
            </a:r>
            <a:r>
              <a:rPr lang="en-US" sz="2800" b="1" dirty="0" err="1" smtClean="0">
                <a:solidFill>
                  <a:prstClr val="white"/>
                </a:solidFill>
              </a:rPr>
              <a:t>4</a:t>
            </a:r>
            <a:r>
              <a:rPr lang="en-US" sz="2800" b="1" baseline="30000" dirty="0" err="1" smtClean="0">
                <a:solidFill>
                  <a:prstClr val="white"/>
                </a:solidFill>
              </a:rPr>
              <a:t>TH</a:t>
            </a:r>
            <a:r>
              <a:rPr lang="en-US" sz="2800" b="1" dirty="0" smtClean="0">
                <a:solidFill>
                  <a:prstClr val="white"/>
                </a:solidFill>
              </a:rPr>
              <a:t> Quarter </a:t>
            </a:r>
            <a:r>
              <a:rPr lang="en-US" sz="2800" b="1" dirty="0">
                <a:solidFill>
                  <a:prstClr val="white"/>
                </a:solidFill>
              </a:rPr>
              <a:t>2016/17 </a:t>
            </a:r>
            <a:endParaRPr lang="en-US" sz="2800" b="1" dirty="0" smtClean="0">
              <a:solidFill>
                <a:prstClr val="white"/>
              </a:solidFill>
            </a:endParaRPr>
          </a:p>
          <a:p>
            <a:pPr defTabSz="895350">
              <a:spcBef>
                <a:spcPct val="20000"/>
              </a:spcBef>
            </a:pPr>
            <a:r>
              <a:rPr lang="en-US" sz="2800" b="1" dirty="0" smtClean="0">
                <a:solidFill>
                  <a:prstClr val="white"/>
                </a:solidFill>
              </a:rPr>
              <a:t>ended 31 March 2017</a:t>
            </a:r>
            <a:endParaRPr lang="en-US" sz="3600" b="1" dirty="0">
              <a:solidFill>
                <a:prstClr val="white"/>
              </a:solidFill>
            </a:endParaRP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28</a:t>
            </a:fld>
            <a:endParaRPr lang="en-US" dirty="0">
              <a:solidFill>
                <a:prstClr val="black">
                  <a:tint val="75000"/>
                </a:prstClr>
              </a:solidFill>
            </a:endParaRPr>
          </a:p>
        </p:txBody>
      </p:sp>
      <p:graphicFrame>
        <p:nvGraphicFramePr>
          <p:cNvPr id="3" name="Table 2"/>
          <p:cNvGraphicFramePr>
            <a:graphicFrameLocks noGrp="1"/>
          </p:cNvGraphicFramePr>
          <p:nvPr>
            <p:extLst/>
          </p:nvPr>
        </p:nvGraphicFramePr>
        <p:xfrm>
          <a:off x="0" y="975213"/>
          <a:ext cx="9144001" cy="4905794"/>
        </p:xfrm>
        <a:graphic>
          <a:graphicData uri="http://schemas.openxmlformats.org/drawingml/2006/table">
            <a:tbl>
              <a:tblPr firstRow="1" firstCol="1" bandRow="1"/>
              <a:tblGrid>
                <a:gridCol w="5078186"/>
                <a:gridCol w="1159328"/>
                <a:gridCol w="1243941"/>
                <a:gridCol w="625681"/>
                <a:gridCol w="1036865"/>
              </a:tblGrid>
              <a:tr h="358263">
                <a:tc rowSpan="2">
                  <a:txBody>
                    <a:bodyPr/>
                    <a:lstStyle/>
                    <a:p>
                      <a:pPr algn="l">
                        <a:lnSpc>
                          <a:spcPct val="115000"/>
                        </a:lnSpc>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FINAL </a:t>
                      </a: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EXPENDITURE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a:lnSpc>
                          <a:spcPct val="115000"/>
                        </a:lnSpc>
                        <a:spcAft>
                          <a:spcPts val="0"/>
                        </a:spcAft>
                      </a:pPr>
                      <a:r>
                        <a:rPr lang="en-ZA" sz="1200" b="1" dirty="0" smtClean="0">
                          <a:effectLst/>
                          <a:latin typeface="Arial" panose="020B0604020202020204" pitchFamily="34" charset="0"/>
                          <a:ea typeface="Calibri" panose="020F0502020204030204" pitchFamily="34" charset="0"/>
                          <a:cs typeface="Arial" panose="020B0604020202020204" pitchFamily="34" charset="0"/>
                        </a:rPr>
                        <a:t>% SPENT</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 AVAILABLE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47941">
                <a:tc vMerge="1">
                  <a:txBody>
                    <a:bodyPr/>
                    <a:lstStyle/>
                    <a:p>
                      <a:endParaRPr lang="en-ZA"/>
                    </a:p>
                  </a:txBody>
                  <a:tcPr/>
                </a:tc>
                <a:tc>
                  <a:txBody>
                    <a:bodyPr/>
                    <a:lstStyle/>
                    <a:p>
                      <a:pPr algn="ctr">
                        <a:lnSpc>
                          <a:spcPct val="115000"/>
                        </a:lnSpc>
                        <a:spcAft>
                          <a:spcPts val="0"/>
                        </a:spcAft>
                      </a:pPr>
                      <a:r>
                        <a:rPr lang="en-ZA"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pPr algn="ctr">
                        <a:lnSpc>
                          <a:spcPct val="115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58263">
                <a:tc>
                  <a:txBody>
                    <a:bodyPr/>
                    <a:lstStyle/>
                    <a:p>
                      <a:pPr algn="l">
                        <a:lnSpc>
                          <a:spcPct val="115000"/>
                        </a:lnSpc>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1: ADMINISTRATION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149 394</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147 358</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rtl="0">
                        <a:lnSpc>
                          <a:spcPct val="115000"/>
                        </a:lnSpc>
                        <a:spcAft>
                          <a:spcPts val="0"/>
                        </a:spcAft>
                      </a:pPr>
                      <a:r>
                        <a:rPr lang="en-ZA" sz="1200" b="1" dirty="0" smtClean="0">
                          <a:effectLst/>
                          <a:latin typeface="Arial" panose="020B0604020202020204" pitchFamily="34" charset="0"/>
                          <a:ea typeface="Calibri" panose="020F0502020204030204" pitchFamily="34" charset="0"/>
                          <a:cs typeface="Arial" panose="020B0604020202020204" pitchFamily="34" charset="0"/>
                        </a:rPr>
                        <a:t>98.6%</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2 036</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341109">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Personnel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62 237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60 203</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96.7%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2 034</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975">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61273">
                <a:tc>
                  <a:txBody>
                    <a:bodyPr/>
                    <a:lstStyle/>
                    <a:p>
                      <a:pPr algn="l">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Operational</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87 157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87 155</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100%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2</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722">
                <a:tc>
                  <a:txBody>
                    <a:bodyPr/>
                    <a:lstStyle/>
                    <a:p>
                      <a:pPr algn="l">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75543">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Management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1 341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1 342</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100%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43">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800"/>
                        </a:spcAft>
                      </a:pPr>
                      <a:r>
                        <a:rPr lang="en-ZA" sz="12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62674">
                <a:tc>
                  <a:txBody>
                    <a:bodyPr/>
                    <a:lstStyle/>
                    <a:p>
                      <a:pPr algn="l">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Office of the Chief Financial Officer</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62 966</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62 964</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100%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2</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132">
                <a:tc>
                  <a:txBody>
                    <a:bodyPr/>
                    <a:lstStyle/>
                    <a:p>
                      <a:pPr algn="l">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800"/>
                        </a:spcAft>
                      </a:pPr>
                      <a:r>
                        <a:rPr lang="en-ZA" sz="12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75543">
                <a:tc>
                  <a:txBody>
                    <a:bodyPr/>
                    <a:lstStyle/>
                    <a:p>
                      <a:pPr algn="l">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Information Management and Technology</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12 916</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12 916</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100%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87">
                <a:tc>
                  <a:txBody>
                    <a:bodyPr/>
                    <a:lstStyle/>
                    <a:p>
                      <a:pPr algn="l">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75543">
                <a:tc>
                  <a:txBody>
                    <a:bodyPr/>
                    <a:lstStyle/>
                    <a:p>
                      <a:pPr algn="l">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Internal Audit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2 903</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2 904</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100%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43">
                <a:tc>
                  <a:txBody>
                    <a:bodyPr/>
                    <a:lstStyle/>
                    <a:p>
                      <a:pPr algn="l">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800"/>
                        </a:spcAft>
                      </a:pPr>
                      <a:r>
                        <a:rPr lang="en-ZA" sz="12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24626">
                <a:tc>
                  <a:txBody>
                    <a:bodyPr/>
                    <a:lstStyle/>
                    <a:p>
                      <a:pPr algn="l">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Human Resources Management and Development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4 018</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4 018</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100%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43">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800"/>
                        </a:spcAft>
                      </a:pPr>
                      <a:r>
                        <a:rPr lang="en-ZA" sz="12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75543">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Internal </a:t>
                      </a: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Communication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2 506</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2 505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100%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43">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800"/>
                        </a:spcAft>
                      </a:pPr>
                      <a:r>
                        <a:rPr lang="en-ZA" sz="12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43265">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Strategic </a:t>
                      </a: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Management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507</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506</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100%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69903543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 y="108198"/>
            <a:ext cx="9143999" cy="760871"/>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endParaRPr lang="en-ZA" sz="2800" b="1" dirty="0" smtClean="0">
              <a:solidFill>
                <a:prstClr val="white"/>
              </a:solidFill>
            </a:endParaRPr>
          </a:p>
          <a:p>
            <a:pPr defTabSz="895350">
              <a:spcBef>
                <a:spcPct val="20000"/>
              </a:spcBef>
            </a:pPr>
            <a:r>
              <a:rPr lang="en-ZA" sz="2600" b="1" dirty="0" smtClean="0">
                <a:solidFill>
                  <a:prstClr val="white"/>
                </a:solidFill>
              </a:rPr>
              <a:t>Expenditure </a:t>
            </a:r>
            <a:r>
              <a:rPr lang="en-ZA" sz="2600" b="1" dirty="0">
                <a:solidFill>
                  <a:prstClr val="white"/>
                </a:solidFill>
              </a:rPr>
              <a:t>Report </a:t>
            </a:r>
            <a:r>
              <a:rPr lang="en-ZA" sz="2600" b="1" dirty="0" smtClean="0">
                <a:solidFill>
                  <a:prstClr val="white"/>
                </a:solidFill>
              </a:rPr>
              <a:t>– 4</a:t>
            </a:r>
            <a:r>
              <a:rPr lang="en-ZA" sz="2600" b="1" baseline="30000" dirty="0" smtClean="0">
                <a:solidFill>
                  <a:prstClr val="white"/>
                </a:solidFill>
              </a:rPr>
              <a:t>th</a:t>
            </a:r>
            <a:r>
              <a:rPr lang="en-ZA" sz="2600" b="1" dirty="0" smtClean="0">
                <a:solidFill>
                  <a:prstClr val="white"/>
                </a:solidFill>
              </a:rPr>
              <a:t> Quarter 2016/17 </a:t>
            </a:r>
          </a:p>
          <a:p>
            <a:pPr defTabSz="895350">
              <a:spcBef>
                <a:spcPct val="20000"/>
              </a:spcBef>
            </a:pPr>
            <a:r>
              <a:rPr lang="en-ZA" sz="2600" b="1" dirty="0" smtClean="0">
                <a:solidFill>
                  <a:prstClr val="white"/>
                </a:solidFill>
              </a:rPr>
              <a:t>ended 31 March 2017</a:t>
            </a:r>
            <a:endParaRPr lang="en-ZA" sz="2600" b="1" dirty="0">
              <a:solidFill>
                <a:prstClr val="white"/>
              </a:solidFill>
            </a:endParaRPr>
          </a:p>
          <a:p>
            <a:pPr defTabSz="895350">
              <a:spcBef>
                <a:spcPct val="20000"/>
              </a:spcBef>
            </a:pPr>
            <a:endParaRPr lang="en-US" sz="2800" b="1" dirty="0">
              <a:solidFill>
                <a:prstClr val="white"/>
              </a:solidFill>
            </a:endParaRP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29</a:t>
            </a:fld>
            <a:endParaRPr lang="en-US" dirty="0">
              <a:solidFill>
                <a:prstClr val="black">
                  <a:tint val="75000"/>
                </a:prstClr>
              </a:solidFill>
            </a:endParaRPr>
          </a:p>
        </p:txBody>
      </p:sp>
      <p:graphicFrame>
        <p:nvGraphicFramePr>
          <p:cNvPr id="4" name="Table 3"/>
          <p:cNvGraphicFramePr>
            <a:graphicFrameLocks noGrp="1"/>
          </p:cNvGraphicFramePr>
          <p:nvPr>
            <p:extLst/>
          </p:nvPr>
        </p:nvGraphicFramePr>
        <p:xfrm>
          <a:off x="2" y="876787"/>
          <a:ext cx="9143998" cy="5894669"/>
        </p:xfrm>
        <a:graphic>
          <a:graphicData uri="http://schemas.openxmlformats.org/drawingml/2006/table">
            <a:tbl>
              <a:tblPr firstRow="1" firstCol="1" bandRow="1"/>
              <a:tblGrid>
                <a:gridCol w="3837212"/>
                <a:gridCol w="1248309"/>
                <a:gridCol w="1673087"/>
                <a:gridCol w="899490"/>
                <a:gridCol w="1485900"/>
              </a:tblGrid>
              <a:tr h="603772">
                <a:tc rowSpan="2">
                  <a:txBody>
                    <a:bodyPr/>
                    <a:lstStyle/>
                    <a:p>
                      <a:pPr algn="l">
                        <a:lnSpc>
                          <a:spcPct val="115000"/>
                        </a:lnSpc>
                        <a:spcAft>
                          <a:spcPts val="0"/>
                        </a:spcAft>
                      </a:pPr>
                      <a:r>
                        <a:rPr lang="en-ZA" sz="1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7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FINAL </a:t>
                      </a:r>
                      <a:r>
                        <a:rPr lang="en-ZA" sz="1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EXPENDITURE</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a:lnSpc>
                          <a:spcPct val="115000"/>
                        </a:lnSpc>
                        <a:spcAft>
                          <a:spcPts val="0"/>
                        </a:spcAft>
                      </a:pPr>
                      <a:r>
                        <a:rPr lang="en-ZA" sz="1700" b="1" dirty="0" smtClean="0">
                          <a:effectLst/>
                          <a:latin typeface="Arial" panose="020B0604020202020204" pitchFamily="34" charset="0"/>
                          <a:ea typeface="Calibri" panose="020F0502020204030204" pitchFamily="34" charset="0"/>
                          <a:cs typeface="Arial" panose="020B0604020202020204" pitchFamily="34" charset="0"/>
                        </a:rPr>
                        <a:t>% SPENT</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7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 AVAILABLE</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r>
              <a:tr h="301886">
                <a:tc vMerge="1">
                  <a:txBody>
                    <a:bodyPr/>
                    <a:lstStyle/>
                    <a:p>
                      <a:endParaRPr lang="en-ZA"/>
                    </a:p>
                  </a:txBody>
                  <a:tcPr/>
                </a:tc>
                <a:tc>
                  <a:txBody>
                    <a:bodyPr/>
                    <a:lstStyle/>
                    <a:p>
                      <a:pPr algn="ctr">
                        <a:lnSpc>
                          <a:spcPct val="115000"/>
                        </a:lnSpc>
                        <a:spcAft>
                          <a:spcPts val="0"/>
                        </a:spcAft>
                      </a:pPr>
                      <a:r>
                        <a:rPr lang="en-ZA" sz="17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pPr algn="ctr">
                        <a:lnSpc>
                          <a:spcPct val="115000"/>
                        </a:lnSpc>
                        <a:spcAft>
                          <a:spcPts val="0"/>
                        </a:spcAft>
                      </a:pP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7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685863">
                <a:tc>
                  <a:txBody>
                    <a:bodyPr/>
                    <a:lstStyle/>
                    <a:p>
                      <a:pPr algn="l">
                        <a:lnSpc>
                          <a:spcPct val="115000"/>
                        </a:lnSpc>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2: CONTENT PROCESSING AND DISSEMINATION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135 030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134 830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200" b="1" dirty="0" smtClean="0">
                          <a:effectLst/>
                          <a:latin typeface="Arial" panose="020B0604020202020204" pitchFamily="34" charset="0"/>
                          <a:ea typeface="Calibri" panose="020F0502020204030204" pitchFamily="34" charset="0"/>
                          <a:cs typeface="Arial" panose="020B0604020202020204" pitchFamily="34" charset="0"/>
                        </a:rPr>
                        <a:t>99.9%</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301886">
                <a:tc>
                  <a:txBody>
                    <a:bodyPr/>
                    <a:lstStyle/>
                    <a:p>
                      <a:pPr algn="just">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Personnel</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77 807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77 608</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99.7%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296">
                <a:tc>
                  <a:txBody>
                    <a:bodyPr/>
                    <a:lstStyle/>
                    <a:p>
                      <a:pPr algn="just">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01886">
                <a:tc>
                  <a:txBody>
                    <a:bodyPr/>
                    <a:lstStyle/>
                    <a:p>
                      <a:pPr algn="just">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Operational</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57 223</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57 222</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100%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006">
                <a:tc>
                  <a:txBody>
                    <a:bodyPr/>
                    <a:lstStyle/>
                    <a:p>
                      <a:pPr algn="just">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22389">
                <a:tc>
                  <a:txBody>
                    <a:bodyPr/>
                    <a:lstStyle/>
                    <a:p>
                      <a:pPr algn="just">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Management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319</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319</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100%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858">
                <a:tc>
                  <a:txBody>
                    <a:bodyPr/>
                    <a:lstStyle/>
                    <a:p>
                      <a:pPr algn="just">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80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44669">
                <a:tc>
                  <a:txBody>
                    <a:bodyPr/>
                    <a:lstStyle/>
                    <a:p>
                      <a:pPr algn="l">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Research and media monitoring</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8 076</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8 076</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100%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490">
                <a:tc>
                  <a:txBody>
                    <a:bodyPr/>
                    <a:lstStyle/>
                    <a:p>
                      <a:pPr algn="just">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80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34502">
                <a:tc>
                  <a:txBody>
                    <a:bodyPr/>
                    <a:lstStyle/>
                    <a:p>
                      <a:pPr algn="l">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Printing of communication products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17 985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17 985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100%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839">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800"/>
                        </a:spcAft>
                      </a:pPr>
                      <a:r>
                        <a:rPr lang="en-ZA" sz="12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01886">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Development of electronic content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2 307</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2 307</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100%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638">
                <a:tc>
                  <a:txBody>
                    <a:bodyPr/>
                    <a:lstStyle/>
                    <a:p>
                      <a:pPr algn="just">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lnSpc>
                          <a:spcPct val="115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01886">
                <a:tc>
                  <a:txBody>
                    <a:bodyPr/>
                    <a:lstStyle/>
                    <a:p>
                      <a:pPr algn="just">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Media Buying and Distribution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19 600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19 600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100%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smtClean="0">
                          <a:effectLst/>
                          <a:latin typeface="Arial" panose="020B0604020202020204" pitchFamily="34" charset="0"/>
                          <a:ea typeface="Times New Roman" panose="02020603050405020304" pitchFamily="18" charset="0"/>
                          <a:cs typeface="Arial" panose="020B0604020202020204" pitchFamily="34"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728">
                <a:tc>
                  <a:txBody>
                    <a:bodyPr/>
                    <a:lstStyle/>
                    <a:p>
                      <a:pPr algn="just">
                        <a:lnSpc>
                          <a:spcPct val="115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800"/>
                        </a:spcAft>
                      </a:pPr>
                      <a:r>
                        <a:rPr lang="en-ZA" sz="12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800"/>
                        </a:spcAft>
                      </a:pPr>
                      <a:r>
                        <a:rPr lang="en-ZA" sz="12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800"/>
                        </a:spcAft>
                      </a:pPr>
                      <a:r>
                        <a:rPr lang="en-ZA" sz="12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80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01886">
                <a:tc>
                  <a:txBody>
                    <a:bodyPr/>
                    <a:lstStyle/>
                    <a:p>
                      <a:pPr algn="just">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Media Production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8 936</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8 </a:t>
                      </a:r>
                      <a:r>
                        <a:rPr lang="en-GB" sz="1200" dirty="0" smtClean="0">
                          <a:effectLst/>
                          <a:latin typeface="Arial" panose="020B0604020202020204" pitchFamily="34" charset="0"/>
                          <a:ea typeface="Times New Roman" panose="02020603050405020304" pitchFamily="18" charset="0"/>
                          <a:cs typeface="Arial" panose="020B0604020202020204" pitchFamily="34" charset="0"/>
                        </a:rPr>
                        <a:t>935</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100%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910">
                <a:tc>
                  <a:txBody>
                    <a:bodyPr/>
                    <a:lstStyle/>
                    <a:p>
                      <a:pPr algn="just">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42064">
                <a:tc gridSpan="5">
                  <a:txBody>
                    <a:bodyPr/>
                    <a:lstStyle/>
                    <a:p>
                      <a:pPr algn="just">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l">
                        <a:lnSpc>
                          <a:spcPct val="115000"/>
                        </a:lnSpc>
                        <a:spcAft>
                          <a:spcPts val="0"/>
                        </a:spcAft>
                      </a:pP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pPr algn="l">
                        <a:lnSpc>
                          <a:spcPct val="115000"/>
                        </a:lnSpc>
                        <a:spcAft>
                          <a:spcPts val="0"/>
                        </a:spcAft>
                      </a:pP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ZA"/>
                    </a:p>
                  </a:txBody>
                  <a:tcPr/>
                </a:tc>
                <a:tc hMerge="1">
                  <a:txBody>
                    <a:bodyPr/>
                    <a:lstStyle/>
                    <a:p>
                      <a:pPr algn="ctr">
                        <a:lnSpc>
                          <a:spcPct val="115000"/>
                        </a:lnSpc>
                        <a:spcAft>
                          <a:spcPts val="0"/>
                        </a:spcAft>
                      </a:pP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4590412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0" y="3693332"/>
            <a:ext cx="9066164" cy="2778906"/>
            <a:chOff x="136525" y="2180492"/>
            <a:chExt cx="8955712" cy="1450731"/>
          </a:xfrm>
        </p:grpSpPr>
        <p:sp>
          <p:nvSpPr>
            <p:cNvPr id="52" name="Rectangle 51"/>
            <p:cNvSpPr/>
            <p:nvPr/>
          </p:nvSpPr>
          <p:spPr>
            <a:xfrm>
              <a:off x="136525" y="2180492"/>
              <a:ext cx="8955712" cy="1450731"/>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ZA">
                <a:solidFill>
                  <a:prstClr val="white"/>
                </a:solidFill>
              </a:endParaRPr>
            </a:p>
          </p:txBody>
        </p:sp>
        <p:sp>
          <p:nvSpPr>
            <p:cNvPr id="33" name="Rectangle 32"/>
            <p:cNvSpPr/>
            <p:nvPr/>
          </p:nvSpPr>
          <p:spPr>
            <a:xfrm>
              <a:off x="2823678" y="2248291"/>
              <a:ext cx="2469290" cy="112646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ZA" sz="1200" b="1" dirty="0" smtClean="0">
                  <a:solidFill>
                    <a:prstClr val="black"/>
                  </a:solidFill>
                </a:rPr>
                <a:t>GOAL 2</a:t>
              </a:r>
            </a:p>
            <a:p>
              <a:pPr>
                <a:lnSpc>
                  <a:spcPct val="115000"/>
                </a:lnSpc>
              </a:pPr>
              <a:r>
                <a:rPr lang="en-ZA" sz="1200" dirty="0" smtClean="0">
                  <a:solidFill>
                    <a:prstClr val="black"/>
                  </a:solidFill>
                </a:rPr>
                <a:t>Professionalise the </a:t>
              </a:r>
              <a:r>
                <a:rPr lang="en-ZA" sz="1200" dirty="0">
                  <a:solidFill>
                    <a:prstClr val="black"/>
                  </a:solidFill>
                </a:rPr>
                <a:t>communication system by building a reliable knowledge </a:t>
              </a:r>
              <a:r>
                <a:rPr lang="en-ZA" sz="1200" dirty="0" smtClean="0">
                  <a:solidFill>
                    <a:prstClr val="black"/>
                  </a:solidFill>
                </a:rPr>
                <a:t>base </a:t>
              </a:r>
              <a:r>
                <a:rPr lang="en-ZA" sz="1200" dirty="0">
                  <a:solidFill>
                    <a:prstClr val="black"/>
                  </a:solidFill>
                </a:rPr>
                <a:t>through communication products.</a:t>
              </a:r>
              <a:endParaRPr lang="en-ZA" sz="1400" dirty="0">
                <a:solidFill>
                  <a:prstClr val="black"/>
                </a:solidFill>
                <a:latin typeface="Arial" panose="020B0604020202020204" pitchFamily="34" charset="0"/>
                <a:ea typeface="Calibri" panose="020F0502020204030204" pitchFamily="34" charset="0"/>
              </a:endParaRPr>
            </a:p>
          </p:txBody>
        </p:sp>
        <p:sp>
          <p:nvSpPr>
            <p:cNvPr id="37" name="Rectangle 36"/>
            <p:cNvSpPr/>
            <p:nvPr/>
          </p:nvSpPr>
          <p:spPr>
            <a:xfrm>
              <a:off x="5403251" y="2254041"/>
              <a:ext cx="148620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ZA" sz="1200" b="1" dirty="0" smtClean="0">
                  <a:solidFill>
                    <a:prstClr val="black"/>
                  </a:solidFill>
                </a:rPr>
                <a:t>GOAL 3</a:t>
              </a:r>
            </a:p>
            <a:p>
              <a:r>
                <a:rPr lang="en-ZA" sz="1200" dirty="0" smtClean="0">
                  <a:solidFill>
                    <a:prstClr val="black"/>
                  </a:solidFill>
                </a:rPr>
                <a:t>Enhance the image of government.</a:t>
              </a:r>
              <a:endParaRPr lang="en-ZA" sz="1200" dirty="0">
                <a:solidFill>
                  <a:prstClr val="black"/>
                </a:solidFill>
              </a:endParaRPr>
            </a:p>
          </p:txBody>
        </p:sp>
        <p:sp>
          <p:nvSpPr>
            <p:cNvPr id="39" name="Rectangle 38"/>
            <p:cNvSpPr/>
            <p:nvPr/>
          </p:nvSpPr>
          <p:spPr>
            <a:xfrm>
              <a:off x="610227" y="2268421"/>
              <a:ext cx="1880711"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ZA" sz="1200" b="1" dirty="0" smtClean="0">
                  <a:solidFill>
                    <a:prstClr val="black"/>
                  </a:solidFill>
                </a:rPr>
                <a:t>GOAL 1</a:t>
              </a:r>
            </a:p>
            <a:p>
              <a:r>
                <a:rPr lang="en-ZA" sz="1200" dirty="0">
                  <a:solidFill>
                    <a:prstClr val="black"/>
                  </a:solidFill>
                </a:rPr>
                <a:t>Maintain and strengthen a well-functioning communication system that proactively informs and engages the public.</a:t>
              </a:r>
            </a:p>
          </p:txBody>
        </p:sp>
        <p:sp>
          <p:nvSpPr>
            <p:cNvPr id="43" name="Rectangle 42"/>
            <p:cNvSpPr/>
            <p:nvPr/>
          </p:nvSpPr>
          <p:spPr>
            <a:xfrm>
              <a:off x="7211987" y="2263499"/>
              <a:ext cx="1615489"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ZA" sz="1200" b="1" dirty="0" smtClean="0">
                  <a:solidFill>
                    <a:prstClr val="black"/>
                  </a:solidFill>
                </a:rPr>
                <a:t>GOAL 4</a:t>
              </a:r>
            </a:p>
            <a:p>
              <a:r>
                <a:rPr lang="en-ZA" sz="1200" dirty="0" smtClean="0">
                  <a:solidFill>
                    <a:prstClr val="black"/>
                  </a:solidFill>
                </a:rPr>
                <a:t>Maintain a </a:t>
              </a:r>
              <a:r>
                <a:rPr lang="en-ZA" sz="1200" dirty="0">
                  <a:solidFill>
                    <a:prstClr val="black"/>
                  </a:solidFill>
                </a:rPr>
                <a:t>responsive, cost-effective, compliant and business-focused organisation.</a:t>
              </a:r>
            </a:p>
          </p:txBody>
        </p:sp>
        <p:sp>
          <p:nvSpPr>
            <p:cNvPr id="47" name="TextBox 46"/>
            <p:cNvSpPr txBox="1"/>
            <p:nvPr/>
          </p:nvSpPr>
          <p:spPr>
            <a:xfrm rot="16200000">
              <a:off x="-311294" y="2628312"/>
              <a:ext cx="1357305"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ZA" sz="1200" b="1" dirty="0" smtClean="0">
                  <a:solidFill>
                    <a:prstClr val="black"/>
                  </a:solidFill>
                </a:rPr>
                <a:t>STRATEGIC </a:t>
              </a:r>
            </a:p>
            <a:p>
              <a:pPr algn="ctr"/>
              <a:r>
                <a:rPr lang="en-ZA" sz="1200" b="1" dirty="0" smtClean="0">
                  <a:solidFill>
                    <a:prstClr val="black"/>
                  </a:solidFill>
                </a:rPr>
                <a:t>GOALS</a:t>
              </a:r>
              <a:endParaRPr lang="en-ZA" sz="1200" b="1" dirty="0">
                <a:solidFill>
                  <a:prstClr val="black"/>
                </a:solidFill>
              </a:endParaRPr>
            </a:p>
          </p:txBody>
        </p:sp>
      </p:grpSp>
      <p:grpSp>
        <p:nvGrpSpPr>
          <p:cNvPr id="57" name="Group 56"/>
          <p:cNvGrpSpPr/>
          <p:nvPr/>
        </p:nvGrpSpPr>
        <p:grpSpPr>
          <a:xfrm>
            <a:off x="-31402" y="664077"/>
            <a:ext cx="9138344" cy="2614992"/>
            <a:chOff x="128811" y="525436"/>
            <a:chExt cx="8963427" cy="1938928"/>
          </a:xfrm>
        </p:grpSpPr>
        <p:sp>
          <p:nvSpPr>
            <p:cNvPr id="55" name="Rectangle 54"/>
            <p:cNvSpPr/>
            <p:nvPr/>
          </p:nvSpPr>
          <p:spPr>
            <a:xfrm>
              <a:off x="136526" y="564236"/>
              <a:ext cx="8955712" cy="1900128"/>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ZA">
                <a:solidFill>
                  <a:prstClr val="white"/>
                </a:solidFill>
              </a:endParaRPr>
            </a:p>
          </p:txBody>
        </p:sp>
        <p:sp>
          <p:nvSpPr>
            <p:cNvPr id="5" name="TextBox 4"/>
            <p:cNvSpPr txBox="1"/>
            <p:nvPr/>
          </p:nvSpPr>
          <p:spPr>
            <a:xfrm>
              <a:off x="3406347" y="564236"/>
              <a:ext cx="1342677"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ZA" sz="1200" b="1" dirty="0" smtClean="0">
                  <a:solidFill>
                    <a:prstClr val="black"/>
                  </a:solidFill>
                </a:rPr>
                <a:t>VISION</a:t>
              </a:r>
            </a:p>
            <a:p>
              <a:r>
                <a:rPr lang="en-GB" sz="1200" dirty="0">
                  <a:solidFill>
                    <a:prstClr val="black"/>
                  </a:solidFill>
                </a:rPr>
                <a:t>The pulse of communication excellence in </a:t>
              </a:r>
              <a:r>
                <a:rPr lang="en-GB" sz="1200" dirty="0" smtClean="0">
                  <a:solidFill>
                    <a:prstClr val="black"/>
                  </a:solidFill>
                </a:rPr>
                <a:t>government</a:t>
              </a:r>
              <a:r>
                <a:rPr lang="en-GB" sz="1200" dirty="0">
                  <a:solidFill>
                    <a:prstClr val="black"/>
                  </a:solidFill>
                </a:rPr>
                <a:t>.</a:t>
              </a:r>
              <a:endParaRPr lang="en-ZA" sz="1200" dirty="0">
                <a:solidFill>
                  <a:prstClr val="black"/>
                </a:solidFill>
              </a:endParaRPr>
            </a:p>
          </p:txBody>
        </p:sp>
        <p:sp>
          <p:nvSpPr>
            <p:cNvPr id="6" name="TextBox 5"/>
            <p:cNvSpPr txBox="1"/>
            <p:nvPr/>
          </p:nvSpPr>
          <p:spPr>
            <a:xfrm>
              <a:off x="4817621" y="525436"/>
              <a:ext cx="2363637" cy="175432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ZA" sz="1200" b="1" dirty="0" smtClean="0">
                  <a:solidFill>
                    <a:prstClr val="black"/>
                  </a:solidFill>
                </a:rPr>
                <a:t>MISSION</a:t>
              </a:r>
            </a:p>
            <a:p>
              <a:r>
                <a:rPr lang="en-ZA" sz="1200" dirty="0">
                  <a:solidFill>
                    <a:prstClr val="black"/>
                  </a:solidFill>
                </a:rPr>
                <a:t>To deliver effective strategic government communication; set and influence adherence to standards and coherence of message and proactively communicate with the public about government policies, plans, programmes and achievements.</a:t>
              </a:r>
            </a:p>
          </p:txBody>
        </p:sp>
        <p:sp>
          <p:nvSpPr>
            <p:cNvPr id="7" name="TextBox 6"/>
            <p:cNvSpPr txBox="1"/>
            <p:nvPr/>
          </p:nvSpPr>
          <p:spPr>
            <a:xfrm>
              <a:off x="7224208" y="533295"/>
              <a:ext cx="1831682"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ZA" sz="1200" b="1" dirty="0" smtClean="0">
                  <a:solidFill>
                    <a:prstClr val="black"/>
                  </a:solidFill>
                </a:rPr>
                <a:t>CORE VALUES</a:t>
              </a:r>
            </a:p>
            <a:p>
              <a:r>
                <a:rPr lang="en-ZA" sz="1200" dirty="0" smtClean="0">
                  <a:solidFill>
                    <a:prstClr val="black"/>
                  </a:solidFill>
                </a:rPr>
                <a:t>Professionalism</a:t>
              </a:r>
            </a:p>
            <a:p>
              <a:r>
                <a:rPr lang="en-ZA" sz="1200" dirty="0" smtClean="0">
                  <a:solidFill>
                    <a:prstClr val="black"/>
                  </a:solidFill>
                </a:rPr>
                <a:t>Diversity</a:t>
              </a:r>
            </a:p>
            <a:p>
              <a:r>
                <a:rPr lang="en-ZA" sz="1200" dirty="0" smtClean="0">
                  <a:solidFill>
                    <a:prstClr val="black"/>
                  </a:solidFill>
                </a:rPr>
                <a:t>Openness &amp; Transparency</a:t>
              </a:r>
            </a:p>
            <a:p>
              <a:r>
                <a:rPr lang="en-ZA" sz="1200" dirty="0" smtClean="0">
                  <a:solidFill>
                    <a:prstClr val="black"/>
                  </a:solidFill>
                </a:rPr>
                <a:t>Innovation</a:t>
              </a:r>
            </a:p>
            <a:p>
              <a:r>
                <a:rPr lang="en-ZA" sz="1200" dirty="0" smtClean="0">
                  <a:solidFill>
                    <a:prstClr val="black"/>
                  </a:solidFill>
                </a:rPr>
                <a:t>Honesty &amp; Integrity</a:t>
              </a:r>
            </a:p>
          </p:txBody>
        </p:sp>
        <p:sp>
          <p:nvSpPr>
            <p:cNvPr id="10" name="Rectangle 9"/>
            <p:cNvSpPr/>
            <p:nvPr/>
          </p:nvSpPr>
          <p:spPr>
            <a:xfrm>
              <a:off x="428891" y="558477"/>
              <a:ext cx="2787870" cy="152952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ZA" sz="1200" b="1" dirty="0" smtClean="0">
                  <a:solidFill>
                    <a:prstClr val="black"/>
                  </a:solidFill>
                </a:rPr>
                <a:t>MANDATE</a:t>
              </a:r>
            </a:p>
            <a:p>
              <a:r>
                <a:rPr lang="en-ZA" sz="1200" dirty="0" smtClean="0">
                  <a:solidFill>
                    <a:prstClr val="black"/>
                  </a:solidFill>
                </a:rPr>
                <a:t>Provide </a:t>
              </a:r>
              <a:r>
                <a:rPr lang="en-ZA" sz="1200" dirty="0">
                  <a:solidFill>
                    <a:prstClr val="black"/>
                  </a:solidFill>
                </a:rPr>
                <a:t>strategic leadership and </a:t>
              </a:r>
              <a:r>
                <a:rPr lang="en-ZA" sz="1200" dirty="0" smtClean="0">
                  <a:solidFill>
                    <a:prstClr val="black"/>
                  </a:solidFill>
                </a:rPr>
                <a:t>coordination of a </a:t>
              </a:r>
              <a:r>
                <a:rPr lang="en-ZA" sz="1200" dirty="0">
                  <a:solidFill>
                    <a:prstClr val="black"/>
                  </a:solidFill>
                </a:rPr>
                <a:t>government communications </a:t>
              </a:r>
              <a:r>
                <a:rPr lang="en-ZA" sz="1200" dirty="0" smtClean="0">
                  <a:solidFill>
                    <a:prstClr val="black"/>
                  </a:solidFill>
                </a:rPr>
                <a:t>system that ensures </a:t>
              </a:r>
              <a:r>
                <a:rPr lang="en-ZA" sz="1200" dirty="0">
                  <a:solidFill>
                    <a:prstClr val="black"/>
                  </a:solidFill>
                </a:rPr>
                <a:t>that the public is informed, and have access to government programmes and policies that benefit them.</a:t>
              </a:r>
            </a:p>
            <a:p>
              <a:endParaRPr lang="en-ZA" sz="1200" dirty="0">
                <a:solidFill>
                  <a:prstClr val="black"/>
                </a:solidFill>
              </a:endParaRPr>
            </a:p>
          </p:txBody>
        </p:sp>
        <p:sp>
          <p:nvSpPr>
            <p:cNvPr id="56" name="TextBox 55"/>
            <p:cNvSpPr txBox="1"/>
            <p:nvPr/>
          </p:nvSpPr>
          <p:spPr>
            <a:xfrm rot="16200000">
              <a:off x="-566860" y="1307092"/>
              <a:ext cx="1668342"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ZA" sz="1200" b="1" dirty="0" smtClean="0">
                  <a:solidFill>
                    <a:prstClr val="black"/>
                  </a:solidFill>
                </a:rPr>
                <a:t>ORGANISATIONAL DNA</a:t>
              </a:r>
              <a:endParaRPr lang="en-ZA" sz="1200" b="1" dirty="0">
                <a:solidFill>
                  <a:prstClr val="black"/>
                </a:solidFill>
              </a:endParaRPr>
            </a:p>
          </p:txBody>
        </p:sp>
      </p:grpSp>
      <p:sp>
        <p:nvSpPr>
          <p:cNvPr id="42" name="Title 5"/>
          <p:cNvSpPr txBox="1">
            <a:spLocks/>
          </p:cNvSpPr>
          <p:nvPr/>
        </p:nvSpPr>
        <p:spPr>
          <a:xfrm>
            <a:off x="65873" y="57920"/>
            <a:ext cx="9130778" cy="551821"/>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buNone/>
              <a:defRPr sz="2800" b="1">
                <a:solidFill>
                  <a:schemeClr val="bg1"/>
                </a:solidFill>
                <a:latin typeface="Century Gothic" panose="020B0502020202020204" pitchFamily="34" charset="0"/>
                <a:ea typeface="+mj-ea"/>
                <a:cs typeface="+mj-cs"/>
              </a:defRPr>
            </a:lvl1pPr>
          </a:lstStyle>
          <a:p>
            <a:r>
              <a:rPr lang="en-US" dirty="0">
                <a:solidFill>
                  <a:prstClr val="white"/>
                </a:solidFill>
              </a:rPr>
              <a:t>	GCIS </a:t>
            </a:r>
            <a:r>
              <a:rPr lang="en-US" dirty="0" smtClean="0">
                <a:solidFill>
                  <a:prstClr val="white"/>
                </a:solidFill>
              </a:rPr>
              <a:t>Strategy Map</a:t>
            </a:r>
            <a:endParaRPr lang="en-US" dirty="0">
              <a:solidFill>
                <a:prstClr val="white"/>
              </a:solidFill>
            </a:endParaRPr>
          </a:p>
        </p:txBody>
      </p:sp>
    </p:spTree>
    <p:extLst>
      <p:ext uri="{BB962C8B-B14F-4D97-AF65-F5344CB8AC3E}">
        <p14:creationId xmlns:p14="http://schemas.microsoft.com/office/powerpoint/2010/main" xmlns="" val="52445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133815"/>
            <a:ext cx="9143999" cy="919378"/>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endParaRPr lang="en-US" sz="2800" b="1" dirty="0" smtClean="0">
              <a:solidFill>
                <a:prstClr val="white"/>
              </a:solidFill>
            </a:endParaRPr>
          </a:p>
          <a:p>
            <a:pPr defTabSz="895350">
              <a:spcBef>
                <a:spcPct val="20000"/>
              </a:spcBef>
            </a:pPr>
            <a:r>
              <a:rPr lang="en-US" sz="2800" b="1" dirty="0" smtClean="0">
                <a:solidFill>
                  <a:prstClr val="white"/>
                </a:solidFill>
              </a:rPr>
              <a:t>Expenditure </a:t>
            </a:r>
            <a:r>
              <a:rPr lang="en-US" sz="2800" b="1" dirty="0">
                <a:solidFill>
                  <a:prstClr val="white"/>
                </a:solidFill>
              </a:rPr>
              <a:t>Report </a:t>
            </a:r>
            <a:r>
              <a:rPr lang="en-US" sz="2800" b="1" dirty="0" smtClean="0">
                <a:solidFill>
                  <a:prstClr val="white"/>
                </a:solidFill>
              </a:rPr>
              <a:t>– </a:t>
            </a:r>
            <a:r>
              <a:rPr lang="en-US" sz="2800" b="1" dirty="0" err="1" smtClean="0">
                <a:solidFill>
                  <a:prstClr val="white"/>
                </a:solidFill>
              </a:rPr>
              <a:t>4</a:t>
            </a:r>
            <a:r>
              <a:rPr lang="en-US" sz="2800" b="1" baseline="30000" dirty="0" err="1" smtClean="0">
                <a:solidFill>
                  <a:prstClr val="white"/>
                </a:solidFill>
              </a:rPr>
              <a:t>TH</a:t>
            </a:r>
            <a:r>
              <a:rPr lang="en-US" sz="2800" b="1" dirty="0" smtClean="0">
                <a:solidFill>
                  <a:prstClr val="white"/>
                </a:solidFill>
              </a:rPr>
              <a:t> Quarter </a:t>
            </a:r>
            <a:r>
              <a:rPr lang="en-US" sz="2800" b="1" dirty="0">
                <a:solidFill>
                  <a:prstClr val="white"/>
                </a:solidFill>
              </a:rPr>
              <a:t>2016/17 </a:t>
            </a:r>
          </a:p>
          <a:p>
            <a:pPr defTabSz="895350">
              <a:spcBef>
                <a:spcPct val="20000"/>
              </a:spcBef>
            </a:pPr>
            <a:r>
              <a:rPr lang="en-US" sz="2800" b="1" dirty="0">
                <a:solidFill>
                  <a:prstClr val="white"/>
                </a:solidFill>
              </a:rPr>
              <a:t>ended </a:t>
            </a:r>
            <a:r>
              <a:rPr lang="en-US" sz="2800" b="1" dirty="0" smtClean="0">
                <a:solidFill>
                  <a:prstClr val="white"/>
                </a:solidFill>
              </a:rPr>
              <a:t>31 March 2017</a:t>
            </a:r>
            <a:endParaRPr lang="en-US" sz="2800" b="1" dirty="0">
              <a:solidFill>
                <a:prstClr val="white"/>
              </a:solidFill>
            </a:endParaRPr>
          </a:p>
          <a:p>
            <a:pPr defTabSz="895350">
              <a:spcBef>
                <a:spcPct val="20000"/>
              </a:spcBef>
            </a:pPr>
            <a:endParaRPr lang="en-US" sz="2800" b="1" dirty="0">
              <a:solidFill>
                <a:prstClr val="white"/>
              </a:solidFill>
            </a:endParaRP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30</a:t>
            </a:fld>
            <a:endParaRPr lang="en-US" dirty="0">
              <a:solidFill>
                <a:prstClr val="black">
                  <a:tint val="75000"/>
                </a:prstClr>
              </a:solidFill>
            </a:endParaRPr>
          </a:p>
        </p:txBody>
      </p:sp>
      <p:graphicFrame>
        <p:nvGraphicFramePr>
          <p:cNvPr id="5" name="Table 4"/>
          <p:cNvGraphicFramePr>
            <a:graphicFrameLocks noGrp="1"/>
          </p:cNvGraphicFramePr>
          <p:nvPr>
            <p:extLst/>
          </p:nvPr>
        </p:nvGraphicFramePr>
        <p:xfrm>
          <a:off x="3" y="1061357"/>
          <a:ext cx="9143997" cy="5098699"/>
        </p:xfrm>
        <a:graphic>
          <a:graphicData uri="http://schemas.openxmlformats.org/drawingml/2006/table">
            <a:tbl>
              <a:tblPr firstRow="1" firstCol="1" bandRow="1"/>
              <a:tblGrid>
                <a:gridCol w="4503633"/>
                <a:gridCol w="1227693"/>
                <a:gridCol w="1477735"/>
                <a:gridCol w="783772"/>
                <a:gridCol w="1151164"/>
              </a:tblGrid>
              <a:tr h="573741">
                <a:tc rowSpan="2">
                  <a:txBody>
                    <a:bodyPr/>
                    <a:lstStyle/>
                    <a:p>
                      <a:pPr algn="ctr">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FINAL BUDGET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EXPENDITURE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 SPENT</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 AVAILABLE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r>
              <a:tr h="301769">
                <a:tc vMerge="1">
                  <a:txBody>
                    <a:bodyPr/>
                    <a:lstStyle/>
                    <a:p>
                      <a:endParaRPr lang="en-ZA"/>
                    </a:p>
                  </a:txBody>
                  <a:tcPr/>
                </a:tc>
                <a:tc>
                  <a:txBody>
                    <a:bodyPr/>
                    <a:lstStyle/>
                    <a:p>
                      <a:pPr algn="ctr">
                        <a:lnSpc>
                          <a:spcPct val="115000"/>
                        </a:lnSpc>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pPr algn="ctr">
                        <a:lnSpc>
                          <a:spcPct val="115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725301">
                <a:tc>
                  <a:txBody>
                    <a:bodyPr/>
                    <a:lstStyle/>
                    <a:p>
                      <a:pPr algn="l">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3: INTERGOVERNMENTAL COORDINATION AND STAKEHOLDER MANAGEMENT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100 832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97 941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97.1%</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2 891</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2647">
                <a:tc>
                  <a:txBody>
                    <a:bodyPr/>
                    <a:lstStyle/>
                    <a:p>
                      <a:pPr algn="l">
                        <a:lnSpc>
                          <a:spcPct val="115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Personnel</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81 594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78 725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96.5%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2 869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881">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92647">
                <a:tc>
                  <a:txBody>
                    <a:bodyPr/>
                    <a:lstStyle/>
                    <a:p>
                      <a:pPr algn="l">
                        <a:lnSpc>
                          <a:spcPct val="115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Operational</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19 238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19 216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99.9%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22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046">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64076">
                <a:tc>
                  <a:txBody>
                    <a:bodyPr/>
                    <a:lstStyle/>
                    <a:p>
                      <a:pPr algn="l">
                        <a:lnSpc>
                          <a:spcPct val="115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Management</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426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426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100%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096">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GB"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GB"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800"/>
                        </a:spcAft>
                      </a:pPr>
                      <a:r>
                        <a:rPr lang="en-ZA"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60514">
                <a:tc>
                  <a:txBody>
                    <a:bodyPr/>
                    <a:lstStyle/>
                    <a:p>
                      <a:pPr algn="l">
                        <a:lnSpc>
                          <a:spcPct val="115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Media engagement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effectLst/>
                          <a:latin typeface="Arial" panose="020B0604020202020204" pitchFamily="34" charset="0"/>
                          <a:ea typeface="Times New Roman" panose="02020603050405020304" pitchFamily="18" charset="0"/>
                          <a:cs typeface="Arial" panose="020B0604020202020204" pitchFamily="34" charset="0"/>
                        </a:rPr>
                        <a:t>2 581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effectLst/>
                          <a:latin typeface="Arial" panose="020B0604020202020204" pitchFamily="34" charset="0"/>
                          <a:ea typeface="Times New Roman" panose="02020603050405020304" pitchFamily="18" charset="0"/>
                          <a:cs typeface="Arial" panose="020B0604020202020204" pitchFamily="34" charset="0"/>
                        </a:rPr>
                        <a:t>2 579</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effectLst/>
                          <a:latin typeface="Arial" panose="020B0604020202020204" pitchFamily="34" charset="0"/>
                          <a:ea typeface="Times New Roman" panose="02020603050405020304" pitchFamily="18" charset="0"/>
                          <a:cs typeface="Arial" panose="020B0604020202020204" pitchFamily="34" charset="0"/>
                        </a:rPr>
                        <a:t>100%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821">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GB"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GB"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800"/>
                        </a:spcAft>
                      </a:pPr>
                      <a:r>
                        <a:rPr lang="en-ZA"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56064">
                <a:tc>
                  <a:txBody>
                    <a:bodyPr/>
                    <a:lstStyle/>
                    <a:p>
                      <a:pPr algn="l">
                        <a:lnSpc>
                          <a:spcPct val="115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Cluster supervision</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effectLst/>
                          <a:latin typeface="Arial" panose="020B0604020202020204" pitchFamily="34" charset="0"/>
                          <a:ea typeface="Times New Roman" panose="02020603050405020304" pitchFamily="18" charset="0"/>
                          <a:cs typeface="Arial" panose="020B0604020202020204" pitchFamily="34" charset="0"/>
                        </a:rPr>
                        <a:t>1 373</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1 365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smtClean="0">
                          <a:effectLst/>
                          <a:latin typeface="Arial" panose="020B0604020202020204" pitchFamily="34" charset="0"/>
                          <a:ea typeface="Times New Roman" panose="02020603050405020304" pitchFamily="18" charset="0"/>
                          <a:cs typeface="Arial" panose="020B0604020202020204" pitchFamily="34" charset="0"/>
                        </a:rPr>
                        <a:t>99.4%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944">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GB"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GB"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800"/>
                        </a:spcAft>
                      </a:pPr>
                      <a:r>
                        <a:rPr lang="en-ZA"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71590">
                <a:tc>
                  <a:txBody>
                    <a:bodyPr/>
                    <a:lstStyle/>
                    <a:p>
                      <a:pPr algn="l">
                        <a:lnSpc>
                          <a:spcPct val="115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Development and communication of outreach programmes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effectLst/>
                          <a:latin typeface="Arial" panose="020B0604020202020204" pitchFamily="34" charset="0"/>
                          <a:ea typeface="Times New Roman" panose="02020603050405020304" pitchFamily="18" charset="0"/>
                          <a:cs typeface="Arial" panose="020B0604020202020204" pitchFamily="34" charset="0"/>
                        </a:rPr>
                        <a:t>14 858</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effectLst/>
                          <a:latin typeface="Arial" panose="020B0604020202020204" pitchFamily="34" charset="0"/>
                          <a:ea typeface="Times New Roman" panose="02020603050405020304" pitchFamily="18" charset="0"/>
                          <a:cs typeface="Arial" panose="020B0604020202020204" pitchFamily="34" charset="0"/>
                        </a:rPr>
                        <a:t>14 846</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smtClean="0">
                          <a:effectLst/>
                          <a:latin typeface="Arial" panose="020B0604020202020204" pitchFamily="34" charset="0"/>
                          <a:ea typeface="Times New Roman" panose="02020603050405020304" pitchFamily="18" charset="0"/>
                          <a:cs typeface="Arial" panose="020B0604020202020204" pitchFamily="34" charset="0"/>
                        </a:rPr>
                        <a:t>99.9%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12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02">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xmlns="" val="105922592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 y="133816"/>
            <a:ext cx="9143999" cy="78675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r>
              <a:rPr lang="en-US" sz="2800" b="1" dirty="0" smtClean="0">
                <a:solidFill>
                  <a:prstClr val="white"/>
                </a:solidFill>
              </a:rPr>
              <a:t>FUNDING PRESSURES OVER 2017 MTEF MEDIUM TERM</a:t>
            </a:r>
            <a:endParaRPr lang="en-US" sz="2800" b="1" dirty="0">
              <a:solidFill>
                <a:prstClr val="white"/>
              </a:solidFill>
            </a:endParaRP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31</a:t>
            </a:fld>
            <a:endParaRPr lang="en-US" dirty="0">
              <a:solidFill>
                <a:prstClr val="black">
                  <a:tint val="75000"/>
                </a:prstClr>
              </a:solidFill>
            </a:endParaRPr>
          </a:p>
        </p:txBody>
      </p:sp>
      <p:sp>
        <p:nvSpPr>
          <p:cNvPr id="6" name="Title 1"/>
          <p:cNvSpPr txBox="1">
            <a:spLocks/>
          </p:cNvSpPr>
          <p:nvPr/>
        </p:nvSpPr>
        <p:spPr>
          <a:xfrm>
            <a:off x="0" y="920567"/>
            <a:ext cx="9143999" cy="5521053"/>
          </a:xfrm>
          <a:prstGeom prst="rect">
            <a:avLst/>
          </a:prstGeom>
          <a:noFill/>
          <a:ln w="9525">
            <a:noFill/>
            <a:miter lim="800000"/>
            <a:headEnd/>
            <a:tailEnd/>
          </a:ln>
        </p:spPr>
        <p:txBody>
          <a:bodyPr vert="horz" wrap="square" lIns="91429" tIns="45715" rIns="91429" bIns="45715" numCol="1" rtlCol="0" anchor="t"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defTabSz="895350">
              <a:spcBef>
                <a:spcPct val="20000"/>
              </a:spcBef>
              <a:buFont typeface="Arial" panose="020B0604020202020204" pitchFamily="34" charset="0"/>
              <a:buChar char="•"/>
            </a:pPr>
            <a:endParaRPr lang="en-US" sz="3600" dirty="0" smtClean="0">
              <a:solidFill>
                <a:prstClr val="black"/>
              </a:solidFill>
            </a:endParaRPr>
          </a:p>
          <a:p>
            <a:pPr marL="571500" indent="-571500" algn="l" defTabSz="895350">
              <a:spcBef>
                <a:spcPct val="20000"/>
              </a:spcBef>
              <a:buFont typeface="Arial" panose="020B0604020202020204" pitchFamily="34" charset="0"/>
              <a:buChar char="•"/>
            </a:pPr>
            <a:r>
              <a:rPr lang="en-US" sz="3600" dirty="0" smtClean="0">
                <a:solidFill>
                  <a:prstClr val="black"/>
                </a:solidFill>
              </a:rPr>
              <a:t>Facilities Management – </a:t>
            </a:r>
            <a:r>
              <a:rPr lang="en-US" sz="3600" dirty="0" err="1" smtClean="0">
                <a:solidFill>
                  <a:prstClr val="black"/>
                </a:solidFill>
              </a:rPr>
              <a:t>R1.5</a:t>
            </a:r>
            <a:r>
              <a:rPr lang="en-US" sz="3600" dirty="0" smtClean="0">
                <a:solidFill>
                  <a:prstClr val="black"/>
                </a:solidFill>
              </a:rPr>
              <a:t> million</a:t>
            </a:r>
          </a:p>
          <a:p>
            <a:pPr marL="571500" indent="-571500" algn="l" defTabSz="895350">
              <a:spcBef>
                <a:spcPct val="20000"/>
              </a:spcBef>
              <a:buFont typeface="Arial" panose="020B0604020202020204" pitchFamily="34" charset="0"/>
              <a:buChar char="•"/>
            </a:pPr>
            <a:endParaRPr lang="en-US" sz="3600" dirty="0" smtClean="0">
              <a:solidFill>
                <a:prstClr val="black"/>
              </a:solidFill>
            </a:endParaRPr>
          </a:p>
          <a:p>
            <a:pPr marL="571500" indent="-571500" algn="l" defTabSz="895350">
              <a:spcBef>
                <a:spcPct val="20000"/>
              </a:spcBef>
              <a:buFont typeface="Arial" panose="020B0604020202020204" pitchFamily="34" charset="0"/>
              <a:buChar char="•"/>
            </a:pPr>
            <a:r>
              <a:rPr lang="en-US" sz="3600" dirty="0" smtClean="0">
                <a:solidFill>
                  <a:prstClr val="black"/>
                </a:solidFill>
              </a:rPr>
              <a:t>External Audit Fees – </a:t>
            </a:r>
            <a:r>
              <a:rPr lang="en-US" sz="3600" dirty="0" err="1" smtClean="0">
                <a:solidFill>
                  <a:prstClr val="black"/>
                </a:solidFill>
              </a:rPr>
              <a:t>R1</a:t>
            </a:r>
            <a:r>
              <a:rPr lang="en-US" sz="3600" dirty="0" smtClean="0">
                <a:solidFill>
                  <a:prstClr val="black"/>
                </a:solidFill>
              </a:rPr>
              <a:t> million</a:t>
            </a:r>
          </a:p>
          <a:p>
            <a:pPr marL="571500" indent="-571500" algn="l" defTabSz="895350">
              <a:spcBef>
                <a:spcPct val="20000"/>
              </a:spcBef>
              <a:buFont typeface="Arial" panose="020B0604020202020204" pitchFamily="34" charset="0"/>
              <a:buChar char="•"/>
            </a:pPr>
            <a:endParaRPr lang="en-US" sz="3600" dirty="0" smtClean="0">
              <a:solidFill>
                <a:prstClr val="black"/>
              </a:solidFill>
            </a:endParaRPr>
          </a:p>
          <a:p>
            <a:pPr marL="571500" indent="-571500" algn="l" defTabSz="895350">
              <a:spcBef>
                <a:spcPct val="20000"/>
              </a:spcBef>
              <a:buFont typeface="Arial" panose="020B0604020202020204" pitchFamily="34" charset="0"/>
              <a:buChar char="•"/>
            </a:pPr>
            <a:r>
              <a:rPr lang="en-US" sz="3600" dirty="0" smtClean="0">
                <a:solidFill>
                  <a:prstClr val="black"/>
                </a:solidFill>
              </a:rPr>
              <a:t>Office Accommodation – </a:t>
            </a:r>
            <a:r>
              <a:rPr lang="en-US" sz="3600" dirty="0" err="1" smtClean="0">
                <a:solidFill>
                  <a:prstClr val="black"/>
                </a:solidFill>
              </a:rPr>
              <a:t>R3.5</a:t>
            </a:r>
            <a:r>
              <a:rPr lang="en-US" sz="3600" dirty="0" smtClean="0">
                <a:solidFill>
                  <a:prstClr val="black"/>
                </a:solidFill>
              </a:rPr>
              <a:t> million</a:t>
            </a:r>
          </a:p>
          <a:p>
            <a:pPr lvl="1" defTabSz="895350">
              <a:spcBef>
                <a:spcPct val="20000"/>
              </a:spcBef>
            </a:pPr>
            <a:r>
              <a:rPr lang="en-US" sz="1600" dirty="0" smtClean="0">
                <a:solidFill>
                  <a:prstClr val="black"/>
                </a:solidFill>
                <a:latin typeface="Arial" panose="020B0604020202020204" pitchFamily="34" charset="0"/>
                <a:cs typeface="Arial" panose="020B0604020202020204" pitchFamily="34" charset="0"/>
              </a:rPr>
              <a:t>(National Treasury allows inflation projections of 6.2% in 2017/18; 5.9% in 2018/19 and 5.6% in 2019/20 while the HO lease contract increases with 9% per annum)</a:t>
            </a:r>
            <a:endParaRPr 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6753185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ubtitle 5"/>
          <p:cNvSpPr>
            <a:spLocks noGrp="1"/>
          </p:cNvSpPr>
          <p:nvPr>
            <p:ph type="subTitle" idx="1"/>
          </p:nvPr>
        </p:nvSpPr>
        <p:spPr>
          <a:xfrm>
            <a:off x="1875888" y="3500437"/>
            <a:ext cx="4953000" cy="671513"/>
          </a:xfrm>
        </p:spPr>
        <p:txBody>
          <a:bodyPr>
            <a:noAutofit/>
          </a:bodyPr>
          <a:lstStyle/>
          <a:p>
            <a:pPr marL="63500" algn="ctr"/>
            <a:r>
              <a:rPr lang="en-US" sz="4400" b="1" dirty="0" smtClean="0">
                <a:latin typeface="Arial Black" panose="020B0A04020102020204" pitchFamily="34" charset="0"/>
              </a:rPr>
              <a:t>- End -</a:t>
            </a:r>
          </a:p>
        </p:txBody>
      </p:sp>
      <p:sp>
        <p:nvSpPr>
          <p:cNvPr id="33796" name="Rectangle 2"/>
          <p:cNvSpPr txBox="1">
            <a:spLocks noChangeArrowheads="1"/>
          </p:cNvSpPr>
          <p:nvPr/>
        </p:nvSpPr>
        <p:spPr bwMode="auto">
          <a:xfrm>
            <a:off x="2377091" y="2085975"/>
            <a:ext cx="471916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sz="4800" dirty="0">
                <a:solidFill>
                  <a:schemeClr val="accent3">
                    <a:lumMod val="75000"/>
                  </a:schemeClr>
                </a:solidFill>
                <a:latin typeface="Arial Black" panose="020B0A04020102020204" pitchFamily="34" charset="0"/>
                <a:ea typeface="Calibri" pitchFamily="34" charset="0"/>
                <a:cs typeface="Calibri" pitchFamily="34" charset="0"/>
              </a:rPr>
              <a:t>Thank you</a:t>
            </a:r>
          </a:p>
        </p:txBody>
      </p:sp>
      <p:sp>
        <p:nvSpPr>
          <p:cNvPr id="2" name="Slide Number Placeholder 1"/>
          <p:cNvSpPr>
            <a:spLocks noGrp="1"/>
          </p:cNvSpPr>
          <p:nvPr>
            <p:ph type="sldNum" sz="quarter" idx="12"/>
          </p:nvPr>
        </p:nvSpPr>
        <p:spPr/>
        <p:txBody>
          <a:bodyPr/>
          <a:lstStyle/>
          <a:p>
            <a:fld id="{8843D58F-2DAB-1446-A47E-C34A82BC1FA1}" type="slidenum">
              <a:rPr lang="en-US" smtClean="0"/>
              <a:pPr/>
              <a:t>32</a:t>
            </a:fld>
            <a:endParaRPr lang="en-US" dirty="0"/>
          </a:p>
        </p:txBody>
      </p:sp>
    </p:spTree>
    <p:extLst>
      <p:ext uri="{BB962C8B-B14F-4D97-AF65-F5344CB8AC3E}">
        <p14:creationId xmlns:p14="http://schemas.microsoft.com/office/powerpoint/2010/main" xmlns="" val="3854784814"/>
      </p:ext>
    </p:extLst>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130" y="1025379"/>
            <a:ext cx="8523027" cy="4850696"/>
          </a:xfrm>
        </p:spPr>
        <p:txBody>
          <a:bodyPr>
            <a:normAutofit/>
          </a:bodyPr>
          <a:lstStyle/>
          <a:p>
            <a:endParaRPr lang="en-ZA" sz="1800" dirty="0" smtClean="0"/>
          </a:p>
          <a:p>
            <a:pPr marL="0" indent="0">
              <a:buNone/>
            </a:pPr>
            <a:endParaRPr lang="en-ZA" sz="1800" dirty="0" smtClean="0"/>
          </a:p>
          <a:p>
            <a:endParaRPr lang="en-ZA" sz="2000" dirty="0" smtClean="0"/>
          </a:p>
          <a:p>
            <a:endParaRPr lang="en-ZA" sz="2000" dirty="0">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2"/>
          </p:nvPr>
        </p:nvSpPr>
        <p:spPr>
          <a:xfrm>
            <a:off x="6553200" y="6378682"/>
            <a:ext cx="2133600" cy="365125"/>
          </a:xfrm>
        </p:spPr>
        <p:txBody>
          <a:bodyPr/>
          <a:lstStyle/>
          <a:p>
            <a:fld id="{8843D58F-2DAB-1446-A47E-C34A82BC1FA1}" type="slidenum">
              <a:rPr lang="en-US" smtClean="0"/>
              <a:pPr/>
              <a:t>4</a:t>
            </a:fld>
            <a:endParaRPr lang="en-US" dirty="0"/>
          </a:p>
        </p:txBody>
      </p:sp>
      <p:sp>
        <p:nvSpPr>
          <p:cNvPr id="5" name="Rectangle 4"/>
          <p:cNvSpPr/>
          <p:nvPr/>
        </p:nvSpPr>
        <p:spPr>
          <a:xfrm>
            <a:off x="0" y="71527"/>
            <a:ext cx="9144000" cy="66344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p>
            <a:pPr algn="ctr">
              <a:spcBef>
                <a:spcPct val="0"/>
              </a:spcBef>
            </a:pPr>
            <a:r>
              <a:rPr lang="en-US" sz="2800" b="1" dirty="0" smtClean="0">
                <a:solidFill>
                  <a:schemeClr val="bg1"/>
                </a:solidFill>
                <a:latin typeface="Century Gothic" panose="020B0502020202020204" pitchFamily="34" charset="0"/>
                <a:ea typeface="+mj-ea"/>
                <a:cs typeface="+mj-cs"/>
              </a:rPr>
              <a:t>Summary </a:t>
            </a:r>
            <a:r>
              <a:rPr lang="en-US" sz="2800" b="1" dirty="0">
                <a:solidFill>
                  <a:schemeClr val="bg1"/>
                </a:solidFill>
                <a:latin typeface="Century Gothic" panose="020B0502020202020204" pitchFamily="34" charset="0"/>
                <a:ea typeface="+mj-ea"/>
                <a:cs typeface="+mj-cs"/>
              </a:rPr>
              <a:t>of Departmental Performance </a:t>
            </a:r>
          </a:p>
        </p:txBody>
      </p:sp>
      <p:sp>
        <p:nvSpPr>
          <p:cNvPr id="23" name="Rounded Rectangular Callout 22"/>
          <p:cNvSpPr/>
          <p:nvPr/>
        </p:nvSpPr>
        <p:spPr>
          <a:xfrm>
            <a:off x="709041" y="2406477"/>
            <a:ext cx="3188670" cy="1229007"/>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marL="171450" indent="-171450">
              <a:buFont typeface="Arial" panose="020B0604020202020204" pitchFamily="34" charset="0"/>
              <a:buChar char="•"/>
            </a:pPr>
            <a:r>
              <a:rPr lang="en-ZA" sz="1100" b="1" dirty="0" smtClean="0"/>
              <a:t>A total of 51 targets for the second quarter; of these </a:t>
            </a:r>
            <a:r>
              <a:rPr lang="en-ZA" sz="1100" b="1" dirty="0">
                <a:solidFill>
                  <a:schemeClr val="tx1"/>
                </a:solidFill>
              </a:rPr>
              <a:t>4</a:t>
            </a:r>
            <a:r>
              <a:rPr lang="en-ZA" sz="1100" b="1" dirty="0" smtClean="0">
                <a:solidFill>
                  <a:schemeClr val="tx1"/>
                </a:solidFill>
              </a:rPr>
              <a:t>9 (96%) </a:t>
            </a:r>
            <a:r>
              <a:rPr lang="en-ZA" sz="1100" b="1" dirty="0" smtClean="0"/>
              <a:t>targets were achieved; 2 targets (</a:t>
            </a:r>
            <a:r>
              <a:rPr lang="en-ZA" sz="1100" b="1" dirty="0"/>
              <a:t>4</a:t>
            </a:r>
            <a:r>
              <a:rPr lang="en-ZA" sz="1100" b="1" dirty="0" smtClean="0"/>
              <a:t>%) were not achieved. </a:t>
            </a:r>
          </a:p>
          <a:p>
            <a:pPr marL="171450" indent="-171450">
              <a:buFont typeface="Arial" panose="020B0604020202020204" pitchFamily="34" charset="0"/>
              <a:buChar char="•"/>
            </a:pPr>
            <a:endParaRPr lang="en-ZA" sz="1100" b="1" dirty="0" smtClean="0"/>
          </a:p>
          <a:p>
            <a:pPr marL="171450" indent="-171450">
              <a:buFont typeface="Arial" panose="020B0604020202020204" pitchFamily="34" charset="0"/>
              <a:buChar char="•"/>
            </a:pPr>
            <a:r>
              <a:rPr lang="en-ZA" sz="1100" b="1" dirty="0" smtClean="0"/>
              <a:t>A total of 12  targets were overachieved.</a:t>
            </a:r>
          </a:p>
          <a:p>
            <a:pPr marL="171450" indent="-171450">
              <a:buFont typeface="Arial" panose="020B0604020202020204" pitchFamily="34" charset="0"/>
              <a:buChar char="•"/>
            </a:pPr>
            <a:endParaRPr lang="en-ZA" sz="1100" b="1" dirty="0" smtClean="0"/>
          </a:p>
          <a:p>
            <a:pPr marL="171450" indent="-171450">
              <a:buFont typeface="Arial" panose="020B0604020202020204" pitchFamily="34" charset="0"/>
              <a:buChar char="•"/>
            </a:pPr>
            <a:endParaRPr lang="en-ZA" sz="1100" b="1" dirty="0"/>
          </a:p>
        </p:txBody>
      </p:sp>
      <p:graphicFrame>
        <p:nvGraphicFramePr>
          <p:cNvPr id="6" name="Table 5"/>
          <p:cNvGraphicFramePr>
            <a:graphicFrameLocks noGrp="1"/>
          </p:cNvGraphicFramePr>
          <p:nvPr>
            <p:extLst>
              <p:ext uri="{D42A27DB-BD31-4B8C-83A1-F6EECF244321}">
                <p14:modId xmlns:p14="http://schemas.microsoft.com/office/powerpoint/2010/main" xmlns="" val="1180988550"/>
              </p:ext>
            </p:extLst>
          </p:nvPr>
        </p:nvGraphicFramePr>
        <p:xfrm>
          <a:off x="661702" y="1036062"/>
          <a:ext cx="4779645" cy="1219200"/>
        </p:xfrm>
        <a:graphic>
          <a:graphicData uri="http://schemas.openxmlformats.org/drawingml/2006/table">
            <a:tbl>
              <a:tblPr firstRow="1" firstCol="1" bandRow="1"/>
              <a:tblGrid>
                <a:gridCol w="1620520"/>
                <a:gridCol w="922020"/>
                <a:gridCol w="815340"/>
                <a:gridCol w="1421765"/>
              </a:tblGrid>
              <a:tr h="0">
                <a:tc>
                  <a:txBody>
                    <a:bodyPr/>
                    <a:lstStyle/>
                    <a:p>
                      <a:pPr algn="just">
                        <a:tabLst>
                          <a:tab pos="270510" algn="l"/>
                        </a:tabLst>
                      </a:pPr>
                      <a:r>
                        <a:rPr lang="en-ZA"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Programme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70510" algn="l"/>
                        </a:tabLst>
                      </a:pPr>
                      <a:r>
                        <a:rPr lang="en-ZA"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Q4 targets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70510" algn="l"/>
                        </a:tabLst>
                      </a:pPr>
                      <a:r>
                        <a:rPr lang="en-ZA"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Achieved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tabLst>
                          <a:tab pos="270510" algn="l"/>
                        </a:tabLst>
                      </a:pPr>
                      <a:r>
                        <a:rPr lang="en-ZA"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achieved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0">
                <a:tc>
                  <a:txBody>
                    <a:bodyPr/>
                    <a:lstStyle/>
                    <a:p>
                      <a:pPr algn="just">
                        <a:tabLst>
                          <a:tab pos="270510" algn="l"/>
                        </a:tabLs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Administration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70510" algn="l"/>
                        </a:tabLs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70510" algn="l"/>
                        </a:tabLs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tabLst>
                          <a:tab pos="270510" algn="l"/>
                        </a:tabLs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0">
                <a:tc>
                  <a:txBody>
                    <a:bodyPr/>
                    <a:lstStyle/>
                    <a:p>
                      <a:pPr>
                        <a:tabLst>
                          <a:tab pos="270510" algn="l"/>
                        </a:tabLs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Content Processing and Dissemination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70510" algn="l"/>
                        </a:tabLs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70510" algn="l"/>
                        </a:tabLs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tabLst>
                          <a:tab pos="270510" algn="l"/>
                        </a:tabLs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0">
                <a:tc>
                  <a:txBody>
                    <a:bodyPr/>
                    <a:lstStyle/>
                    <a:p>
                      <a:pPr>
                        <a:tabLst>
                          <a:tab pos="270510" algn="l"/>
                        </a:tabLs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Intergovernmental Coordination and Stakeholder Management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70510" algn="l"/>
                        </a:tabLs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70510" algn="l"/>
                        </a:tabLs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tabLst>
                          <a:tab pos="270510" algn="l"/>
                        </a:tabLs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0">
                <a:tc>
                  <a:txBody>
                    <a:bodyPr/>
                    <a:lstStyle/>
                    <a:p>
                      <a:pPr algn="just">
                        <a:tabLst>
                          <a:tab pos="270510" algn="l"/>
                        </a:tabLst>
                      </a:pPr>
                      <a:r>
                        <a:rPr lang="en-ZA"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70510" algn="l"/>
                        </a:tabLst>
                      </a:pPr>
                      <a:r>
                        <a:rPr lang="en-ZA"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70510" algn="l"/>
                        </a:tabLst>
                      </a:pPr>
                      <a:r>
                        <a:rPr lang="en-ZA"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tabLst>
                          <a:tab pos="270510" algn="l"/>
                        </a:tabLst>
                      </a:pPr>
                      <a:r>
                        <a:rPr lang="en-ZA"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
        <p:nvSpPr>
          <p:cNvPr id="7" name="Explosion 1 6"/>
          <p:cNvSpPr/>
          <p:nvPr/>
        </p:nvSpPr>
        <p:spPr>
          <a:xfrm>
            <a:off x="4617421" y="2338510"/>
            <a:ext cx="4453947" cy="2593948"/>
          </a:xfrm>
          <a:prstGeom prst="irregularSeal1">
            <a:avLst/>
          </a:prstGeom>
          <a:solidFill>
            <a:schemeClr val="accent4">
              <a:lumMod val="20000"/>
              <a:lumOff val="80000"/>
            </a:schemeClr>
          </a:solidFill>
          <a:ln>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algn="just" fontAlgn="base">
              <a:spcBef>
                <a:spcPct val="0"/>
              </a:spcBef>
              <a:spcAft>
                <a:spcPct val="0"/>
              </a:spcAft>
              <a:buFont typeface="Arial" panose="020B0604020202020204" pitchFamily="34" charset="0"/>
              <a:buChar char="•"/>
            </a:pPr>
            <a:r>
              <a:rPr lang="en-ZA" sz="1200" b="1" dirty="0" smtClean="0">
                <a:solidFill>
                  <a:schemeClr val="tx1"/>
                </a:solidFill>
                <a:ea typeface="Times New Roman" pitchFamily="18" charset="0"/>
                <a:cs typeface="Times New Roman" pitchFamily="18" charset="0"/>
              </a:rPr>
              <a:t>Target that are not </a:t>
            </a:r>
            <a:r>
              <a:rPr lang="en-ZA" sz="1200" b="1" dirty="0">
                <a:solidFill>
                  <a:schemeClr val="tx1"/>
                </a:solidFill>
                <a:ea typeface="Times New Roman" pitchFamily="18" charset="0"/>
                <a:cs typeface="Times New Roman" pitchFamily="18" charset="0"/>
              </a:rPr>
              <a:t>achieved </a:t>
            </a:r>
            <a:r>
              <a:rPr lang="en-ZA" sz="1200" b="1" dirty="0" smtClean="0">
                <a:solidFill>
                  <a:schemeClr val="tx1"/>
                </a:solidFill>
                <a:ea typeface="Times New Roman" pitchFamily="18" charset="0"/>
                <a:cs typeface="Times New Roman" pitchFamily="18" charset="0"/>
              </a:rPr>
              <a:t>are reflected in </a:t>
            </a:r>
            <a:r>
              <a:rPr lang="en-ZA" sz="1200" b="1" dirty="0" smtClean="0">
                <a:solidFill>
                  <a:srgbClr val="FF0000"/>
                </a:solidFill>
                <a:ea typeface="Times New Roman" pitchFamily="18" charset="0"/>
                <a:cs typeface="Times New Roman" pitchFamily="18" charset="0"/>
              </a:rPr>
              <a:t>RED</a:t>
            </a:r>
          </a:p>
          <a:p>
            <a:pPr marL="171450" lvl="0" indent="-171450" algn="just" fontAlgn="base">
              <a:spcBef>
                <a:spcPct val="0"/>
              </a:spcBef>
              <a:spcAft>
                <a:spcPct val="0"/>
              </a:spcAft>
              <a:buFont typeface="Arial" panose="020B0604020202020204" pitchFamily="34" charset="0"/>
              <a:buChar char="•"/>
            </a:pPr>
            <a:r>
              <a:rPr lang="en-ZA" sz="1200" b="1" dirty="0">
                <a:solidFill>
                  <a:schemeClr val="tx1"/>
                </a:solidFill>
                <a:cs typeface="Times New Roman" pitchFamily="18" charset="0"/>
              </a:rPr>
              <a:t>Targets that are achieved are reflected in </a:t>
            </a:r>
            <a:r>
              <a:rPr lang="en-ZA" sz="1200" b="1" dirty="0" smtClean="0">
                <a:solidFill>
                  <a:srgbClr val="015B30"/>
                </a:solidFill>
                <a:ea typeface="Times New Roman" pitchFamily="18" charset="0"/>
                <a:cs typeface="Times New Roman" pitchFamily="18" charset="0"/>
              </a:rPr>
              <a:t>Green </a:t>
            </a:r>
          </a:p>
        </p:txBody>
      </p:sp>
      <p:graphicFrame>
        <p:nvGraphicFramePr>
          <p:cNvPr id="11" name="Chart 10"/>
          <p:cNvGraphicFramePr/>
          <p:nvPr>
            <p:extLst>
              <p:ext uri="{D42A27DB-BD31-4B8C-83A1-F6EECF244321}">
                <p14:modId xmlns:p14="http://schemas.microsoft.com/office/powerpoint/2010/main" xmlns="" val="3561132169"/>
              </p:ext>
            </p:extLst>
          </p:nvPr>
        </p:nvGraphicFramePr>
        <p:xfrm>
          <a:off x="128652" y="4050349"/>
          <a:ext cx="5476875" cy="2304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773218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3618156723"/>
              </p:ext>
            </p:extLst>
          </p:nvPr>
        </p:nvGraphicFramePr>
        <p:xfrm>
          <a:off x="128588" y="1364684"/>
          <a:ext cx="8877527" cy="4966904"/>
        </p:xfrm>
        <a:graphic>
          <a:graphicData uri="http://schemas.openxmlformats.org/drawingml/2006/table">
            <a:tbl>
              <a:tblPr>
                <a:tableStyleId>{69C7853C-536D-4A76-A0AE-DD22124D55A5}</a:tableStyleId>
              </a:tblPr>
              <a:tblGrid>
                <a:gridCol w="1860869"/>
                <a:gridCol w="1655901"/>
                <a:gridCol w="1655901"/>
                <a:gridCol w="1979320"/>
                <a:gridCol w="1725536"/>
              </a:tblGrid>
              <a:tr h="305369">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kern="1200" baseline="0" dirty="0" smtClean="0"/>
                        <a:t>Strategic objective: </a:t>
                      </a:r>
                      <a:r>
                        <a:rPr kumimoji="0" lang="en-ZA" sz="1400" b="0" kern="1200" baseline="0" dirty="0" smtClean="0"/>
                        <a:t>Provide adequate and effective Corporate Services function in pursuit of good governance</a:t>
                      </a:r>
                      <a:endParaRPr kumimoji="0" lang="en-ZA" sz="1400" b="0" i="0" u="none" strike="noStrike" kern="1200" cap="none" spc="0" normalizeH="0" baseline="0" noProof="0" dirty="0" smtClean="0">
                        <a:ln>
                          <a:noFill/>
                        </a:ln>
                        <a:solidFill>
                          <a:schemeClr val="tx1"/>
                        </a:solidFill>
                        <a:effectLst/>
                        <a:uLnTx/>
                        <a:uFillTx/>
                        <a:latin typeface="Helvetica" panose="020B0604020202020204" pitchFamily="34" charset="0"/>
                        <a:ea typeface="+mn-ea"/>
                        <a:cs typeface="+mn-cs"/>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469236">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noProof="0" dirty="0" smtClean="0"/>
                        <a:t>4</a:t>
                      </a:r>
                      <a:r>
                        <a:rPr lang="en-US" sz="1600" b="1" kern="1200" baseline="30000" noProof="0" dirty="0" smtClean="0"/>
                        <a:t>th</a:t>
                      </a:r>
                      <a:r>
                        <a:rPr lang="en-US" sz="1600" b="1" kern="1200" baseline="0" noProof="0" dirty="0" smtClean="0"/>
                        <a:t> </a:t>
                      </a:r>
                      <a:r>
                        <a:rPr lang="en-US" sz="1600" b="1" kern="1200" noProof="0" dirty="0" smtClean="0"/>
                        <a:t>Quarter</a:t>
                      </a:r>
                      <a:r>
                        <a:rPr lang="en-US" sz="1600" b="1" kern="1200" baseline="0" noProof="0" dirty="0" smtClean="0"/>
                        <a:t>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solidFill>
                            <a:schemeClr val="dk1"/>
                          </a:solidFill>
                          <a:latin typeface="+mn-lt"/>
                          <a:ea typeface="+mn-ea"/>
                          <a:cs typeface="+mn-cs"/>
                        </a:rPr>
                        <a:t>Actual Output</a:t>
                      </a:r>
                      <a:endParaRPr lang="en-ZA" sz="1600" b="1" kern="1200" baseline="0" dirty="0" smtClean="0">
                        <a:solidFill>
                          <a:schemeClr val="dk1"/>
                        </a:solidFill>
                        <a:latin typeface="+mn-lt"/>
                        <a:ea typeface="+mn-ea"/>
                        <a:cs typeface="+mn-cs"/>
                      </a:endParaRP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762509">
                <a:tc>
                  <a:txBody>
                    <a:bodyPr/>
                    <a:lstStyle/>
                    <a:p>
                      <a:pPr algn="l">
                        <a:lnSpc>
                          <a:spcPct val="115000"/>
                        </a:lnSpc>
                        <a:spcAft>
                          <a:spcPts val="0"/>
                        </a:spcAft>
                      </a:pPr>
                      <a:r>
                        <a:rPr lang="en-ZA" sz="1300" kern="1200" dirty="0" smtClean="0">
                          <a:solidFill>
                            <a:schemeClr val="dk1"/>
                          </a:solidFill>
                          <a:effectLst/>
                          <a:latin typeface="Arial Narrow" panose="020B0606020202030204" pitchFamily="34" charset="0"/>
                          <a:ea typeface="+mn-ea"/>
                          <a:cs typeface="+mn-cs"/>
                        </a:rPr>
                        <a:t>Strategic management</a:t>
                      </a:r>
                      <a:br>
                        <a:rPr lang="en-ZA" sz="1300" kern="1200" dirty="0" smtClean="0">
                          <a:solidFill>
                            <a:schemeClr val="dk1"/>
                          </a:solidFill>
                          <a:effectLst/>
                          <a:latin typeface="Arial Narrow" panose="020B0606020202030204" pitchFamily="34" charset="0"/>
                          <a:ea typeface="+mn-ea"/>
                          <a:cs typeface="+mn-cs"/>
                        </a:rPr>
                      </a:br>
                      <a:r>
                        <a:rPr lang="en-ZA" sz="1300" kern="1200" dirty="0" smtClean="0">
                          <a:solidFill>
                            <a:schemeClr val="dk1"/>
                          </a:solidFill>
                          <a:effectLst/>
                          <a:latin typeface="Arial Narrow" panose="020B0606020202030204" pitchFamily="34" charset="0"/>
                          <a:ea typeface="+mn-ea"/>
                          <a:cs typeface="+mn-cs"/>
                        </a:rPr>
                        <a:t>processes and procedures implemented</a:t>
                      </a:r>
                      <a:endParaRPr lang="en-ZA" sz="1300" kern="1200" dirty="0">
                        <a:solidFill>
                          <a:schemeClr val="dk1"/>
                        </a:solidFill>
                        <a:effectLst/>
                        <a:latin typeface="Arial Narrow" panose="020B0606020202030204" pitchFamily="34" charset="0"/>
                        <a:ea typeface="+mn-ea"/>
                        <a:cs typeface="+mn-cs"/>
                      </a:endParaRPr>
                    </a:p>
                  </a:txBody>
                  <a:tcPr marL="68580" marR="68580" marT="0" marB="0"/>
                </a:tc>
                <a:tc>
                  <a:txBody>
                    <a:bodyPr/>
                    <a:lstStyle/>
                    <a:p>
                      <a:pPr algn="l">
                        <a:lnSpc>
                          <a:spcPct val="115000"/>
                        </a:lnSpc>
                        <a:spcAft>
                          <a:spcPts val="0"/>
                        </a:spcAft>
                      </a:pPr>
                      <a:r>
                        <a:rPr lang="en-ZA" sz="1300" kern="1200" dirty="0" smtClean="0">
                          <a:solidFill>
                            <a:schemeClr val="dk1"/>
                          </a:solidFill>
                          <a:effectLst/>
                          <a:latin typeface="Arial Narrow" panose="020B0606020202030204" pitchFamily="34" charset="0"/>
                          <a:ea typeface="+mn-ea"/>
                          <a:cs typeface="+mn-cs"/>
                        </a:rPr>
                        <a:t>2017-2020</a:t>
                      </a:r>
                      <a:br>
                        <a:rPr lang="en-ZA" sz="1300" kern="1200" dirty="0" smtClean="0">
                          <a:solidFill>
                            <a:schemeClr val="dk1"/>
                          </a:solidFill>
                          <a:effectLst/>
                          <a:latin typeface="Arial Narrow" panose="020B0606020202030204" pitchFamily="34" charset="0"/>
                          <a:ea typeface="+mn-ea"/>
                          <a:cs typeface="+mn-cs"/>
                        </a:rPr>
                      </a:br>
                      <a:r>
                        <a:rPr lang="en-ZA" sz="1300" kern="1200" dirty="0" smtClean="0">
                          <a:solidFill>
                            <a:schemeClr val="dk1"/>
                          </a:solidFill>
                          <a:effectLst/>
                          <a:latin typeface="Arial Narrow" panose="020B0606020202030204" pitchFamily="34" charset="0"/>
                          <a:ea typeface="+mn-ea"/>
                          <a:cs typeface="+mn-cs"/>
                        </a:rPr>
                        <a:t>APP and tabled in Parliament according to</a:t>
                      </a:r>
                      <a:br>
                        <a:rPr lang="en-ZA" sz="1300" kern="1200" dirty="0" smtClean="0">
                          <a:solidFill>
                            <a:schemeClr val="dk1"/>
                          </a:solidFill>
                          <a:effectLst/>
                          <a:latin typeface="Arial Narrow" panose="020B0606020202030204" pitchFamily="34" charset="0"/>
                          <a:ea typeface="+mn-ea"/>
                          <a:cs typeface="+mn-cs"/>
                        </a:rPr>
                      </a:br>
                      <a:r>
                        <a:rPr lang="en-ZA" sz="1300" kern="1200" dirty="0" smtClean="0">
                          <a:solidFill>
                            <a:schemeClr val="dk1"/>
                          </a:solidFill>
                          <a:effectLst/>
                          <a:latin typeface="Arial Narrow" panose="020B0606020202030204" pitchFamily="34" charset="0"/>
                          <a:ea typeface="+mn-ea"/>
                          <a:cs typeface="+mn-cs"/>
                        </a:rPr>
                        <a:t>prescribed legislation</a:t>
                      </a:r>
                      <a:endParaRPr lang="en-ZA" sz="1300" kern="1200" dirty="0">
                        <a:solidFill>
                          <a:schemeClr val="dk1"/>
                        </a:solidFill>
                        <a:effectLst/>
                        <a:latin typeface="Arial Narrow" panose="020B0606020202030204" pitchFamily="34" charset="0"/>
                        <a:ea typeface="+mn-ea"/>
                        <a:cs typeface="+mn-cs"/>
                      </a:endParaRPr>
                    </a:p>
                  </a:txBody>
                  <a:tcPr marL="68580" marR="68580" marT="0" marB="0"/>
                </a:tc>
                <a:tc>
                  <a:txBody>
                    <a:bodyPr/>
                    <a:lstStyle/>
                    <a:p>
                      <a:pPr marL="0" marR="0">
                        <a:lnSpc>
                          <a:spcPct val="115000"/>
                        </a:lnSpc>
                        <a:spcBef>
                          <a:spcPts val="0"/>
                        </a:spcBef>
                        <a:spcAft>
                          <a:spcPts val="0"/>
                        </a:spcAft>
                        <a:tabLst>
                          <a:tab pos="3409950" algn="l"/>
                        </a:tabLst>
                      </a:pPr>
                      <a:r>
                        <a:rPr lang="en-ZA" sz="1300" kern="1200" dirty="0">
                          <a:solidFill>
                            <a:schemeClr val="dk1"/>
                          </a:solidFill>
                          <a:effectLst/>
                          <a:latin typeface="Arial Narrow" panose="020B0606020202030204" pitchFamily="34" charset="0"/>
                          <a:ea typeface="+mn-ea"/>
                          <a:cs typeface="+mn-cs"/>
                        </a:rPr>
                        <a:t>The revised 2017-2020 APP tabled in Parliament according to prescribed </a:t>
                      </a:r>
                      <a:r>
                        <a:rPr lang="en-ZA" sz="1300" kern="1200" dirty="0" smtClean="0">
                          <a:solidFill>
                            <a:schemeClr val="dk1"/>
                          </a:solidFill>
                          <a:effectLst/>
                          <a:latin typeface="Arial Narrow" panose="020B0606020202030204" pitchFamily="34" charset="0"/>
                          <a:ea typeface="+mn-ea"/>
                          <a:cs typeface="+mn-cs"/>
                        </a:rPr>
                        <a:t>legislation</a:t>
                      </a:r>
                      <a:endParaRPr lang="en-US" sz="1300" kern="1200" dirty="0">
                        <a:solidFill>
                          <a:schemeClr val="dk1"/>
                        </a:solidFill>
                        <a:effectLst/>
                        <a:latin typeface="Arial Narrow" panose="020B0606020202030204" pitchFamily="34" charset="0"/>
                        <a:ea typeface="+mn-ea"/>
                        <a:cs typeface="+mn-cs"/>
                      </a:endParaRPr>
                    </a:p>
                  </a:txBody>
                  <a:tcPr marL="68580" marR="68580" marT="0" marB="0"/>
                </a:tc>
                <a:tc>
                  <a:txBody>
                    <a:bodyPr/>
                    <a:lstStyle/>
                    <a:p>
                      <a:pPr marL="0" marR="0">
                        <a:lnSpc>
                          <a:spcPct val="115000"/>
                        </a:lnSpc>
                        <a:spcBef>
                          <a:spcPts val="0"/>
                        </a:spcBef>
                        <a:spcAft>
                          <a:spcPts val="0"/>
                        </a:spcAft>
                        <a:tabLst>
                          <a:tab pos="3409950" algn="l"/>
                        </a:tabLst>
                      </a:pPr>
                      <a:r>
                        <a:rPr lang="en-ZA" sz="1300" kern="1200" dirty="0">
                          <a:solidFill>
                            <a:schemeClr val="dk1"/>
                          </a:solidFill>
                          <a:effectLst/>
                          <a:latin typeface="Arial Narrow" panose="020B0606020202030204" pitchFamily="34" charset="0"/>
                          <a:ea typeface="+mn-ea"/>
                          <a:cs typeface="+mn-cs"/>
                        </a:rPr>
                        <a:t>2017-2020 APP was tabled in Parliament on 14 March </a:t>
                      </a:r>
                      <a:r>
                        <a:rPr lang="en-ZA" sz="1300" kern="1200" dirty="0" smtClean="0">
                          <a:solidFill>
                            <a:schemeClr val="dk1"/>
                          </a:solidFill>
                          <a:effectLst/>
                          <a:latin typeface="Arial Narrow" panose="020B0606020202030204" pitchFamily="34" charset="0"/>
                          <a:ea typeface="+mn-ea"/>
                          <a:cs typeface="+mn-cs"/>
                        </a:rPr>
                        <a:t>2017</a:t>
                      </a:r>
                      <a:endParaRPr lang="en-US" sz="1300" kern="1200" dirty="0">
                        <a:solidFill>
                          <a:schemeClr val="dk1"/>
                        </a:solidFill>
                        <a:effectLst/>
                        <a:latin typeface="Arial Narrow" panose="020B0606020202030204" pitchFamily="34" charset="0"/>
                        <a:ea typeface="+mn-ea"/>
                        <a:cs typeface="+mn-cs"/>
                      </a:endParaRP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300" kern="1200" dirty="0" smtClean="0">
                          <a:solidFill>
                            <a:schemeClr val="dk1"/>
                          </a:solidFill>
                          <a:effectLst/>
                          <a:latin typeface="Arial Narrow" panose="020B0606020202030204" pitchFamily="34" charset="0"/>
                          <a:ea typeface="+mn-ea"/>
                          <a:cs typeface="+mn-cs"/>
                        </a:rPr>
                        <a:t>None</a:t>
                      </a:r>
                      <a:endParaRPr lang="en-ZA" sz="1300" kern="1200" dirty="0">
                        <a:solidFill>
                          <a:schemeClr val="dk1"/>
                        </a:solidFill>
                        <a:effectLst/>
                        <a:latin typeface="Arial Narrow" panose="020B0606020202030204" pitchFamily="34" charset="0"/>
                        <a:ea typeface="+mn-ea"/>
                        <a:cs typeface="+mn-cs"/>
                      </a:endParaRPr>
                    </a:p>
                  </a:txBody>
                  <a:tcPr marL="68580" marR="68580" marT="0" marB="0"/>
                </a:tc>
              </a:tr>
              <a:tr h="1334391">
                <a:tc>
                  <a:txBody>
                    <a:bodyPr/>
                    <a:lstStyle/>
                    <a:p>
                      <a:pPr algn="l">
                        <a:lnSpc>
                          <a:spcPct val="115000"/>
                        </a:lnSpc>
                        <a:spcAft>
                          <a:spcPts val="0"/>
                        </a:spcAft>
                      </a:pPr>
                      <a:r>
                        <a:rPr lang="en-ZA" sz="1300" kern="1200" dirty="0" smtClean="0">
                          <a:solidFill>
                            <a:schemeClr val="dk1"/>
                          </a:solidFill>
                          <a:effectLst/>
                          <a:latin typeface="Arial Narrow" panose="020B0606020202030204" pitchFamily="34" charset="0"/>
                          <a:ea typeface="+mn-ea"/>
                          <a:cs typeface="+mn-cs"/>
                        </a:rPr>
                        <a:t>Strategic management</a:t>
                      </a:r>
                      <a:br>
                        <a:rPr lang="en-ZA" sz="1300" kern="1200" dirty="0" smtClean="0">
                          <a:solidFill>
                            <a:schemeClr val="dk1"/>
                          </a:solidFill>
                          <a:effectLst/>
                          <a:latin typeface="Arial Narrow" panose="020B0606020202030204" pitchFamily="34" charset="0"/>
                          <a:ea typeface="+mn-ea"/>
                          <a:cs typeface="+mn-cs"/>
                        </a:rPr>
                      </a:br>
                      <a:r>
                        <a:rPr lang="en-ZA" sz="1300" kern="1200" dirty="0" smtClean="0">
                          <a:solidFill>
                            <a:schemeClr val="dk1"/>
                          </a:solidFill>
                          <a:effectLst/>
                          <a:latin typeface="Arial Narrow" panose="020B0606020202030204" pitchFamily="34" charset="0"/>
                          <a:ea typeface="+mn-ea"/>
                          <a:cs typeface="+mn-cs"/>
                        </a:rPr>
                        <a:t>processes and procedures implemented</a:t>
                      </a:r>
                    </a:p>
                    <a:p>
                      <a:pPr algn="l">
                        <a:lnSpc>
                          <a:spcPct val="115000"/>
                        </a:lnSpc>
                        <a:spcAft>
                          <a:spcPts val="0"/>
                        </a:spcAft>
                      </a:pPr>
                      <a:endParaRPr lang="en-ZA" sz="1300" kern="1200" dirty="0">
                        <a:solidFill>
                          <a:schemeClr val="dk1"/>
                        </a:solidFill>
                        <a:effectLst/>
                        <a:latin typeface="Arial Narrow" panose="020B0606020202030204" pitchFamily="34" charset="0"/>
                        <a:ea typeface="+mn-ea"/>
                        <a:cs typeface="+mn-cs"/>
                      </a:endParaRPr>
                    </a:p>
                  </a:txBody>
                  <a:tcPr marL="68580" marR="68580" marT="0" marB="0"/>
                </a:tc>
                <a:tc>
                  <a:txBody>
                    <a:bodyPr/>
                    <a:lstStyle/>
                    <a:p>
                      <a:pPr algn="l">
                        <a:lnSpc>
                          <a:spcPct val="115000"/>
                        </a:lnSpc>
                        <a:spcAft>
                          <a:spcPts val="0"/>
                        </a:spcAft>
                      </a:pPr>
                      <a:r>
                        <a:rPr lang="en-ZA" sz="1300" kern="1200" dirty="0" smtClean="0">
                          <a:solidFill>
                            <a:schemeClr val="dk1"/>
                          </a:solidFill>
                          <a:effectLst/>
                          <a:latin typeface="Arial Narrow" panose="020B0606020202030204" pitchFamily="34" charset="0"/>
                          <a:ea typeface="+mn-ea"/>
                          <a:cs typeface="+mn-cs"/>
                        </a:rPr>
                        <a:t>Four approved quarterly performance reports submitted to National Treasury, DPME and Executive Authority according to prescribed legislation</a:t>
                      </a:r>
                      <a:endParaRPr lang="en-ZA" sz="1300" kern="1200" dirty="0">
                        <a:solidFill>
                          <a:schemeClr val="dk1"/>
                        </a:solidFill>
                        <a:effectLst/>
                        <a:latin typeface="Arial Narrow" panose="020B0606020202030204" pitchFamily="34" charset="0"/>
                        <a:ea typeface="+mn-ea"/>
                        <a:cs typeface="+mn-cs"/>
                      </a:endParaRPr>
                    </a:p>
                  </a:txBody>
                  <a:tcPr marL="68580" marR="68580" marT="0" marB="0"/>
                </a:tc>
                <a:tc>
                  <a:txBody>
                    <a:bodyPr/>
                    <a:lstStyle/>
                    <a:p>
                      <a:pPr marL="0" marR="0">
                        <a:lnSpc>
                          <a:spcPct val="115000"/>
                        </a:lnSpc>
                        <a:spcBef>
                          <a:spcPts val="0"/>
                        </a:spcBef>
                        <a:spcAft>
                          <a:spcPts val="0"/>
                        </a:spcAft>
                        <a:tabLst>
                          <a:tab pos="3409950" algn="l"/>
                        </a:tabLst>
                      </a:pPr>
                      <a:r>
                        <a:rPr lang="en-ZA" sz="1300" kern="1200" dirty="0">
                          <a:solidFill>
                            <a:schemeClr val="dk1"/>
                          </a:solidFill>
                          <a:effectLst/>
                          <a:latin typeface="Arial Narrow" panose="020B0606020202030204" pitchFamily="34" charset="0"/>
                          <a:ea typeface="+mn-ea"/>
                          <a:cs typeface="+mn-cs"/>
                        </a:rPr>
                        <a:t>Third quarter 2016/17 performance report submitted to National Treasury, DPME and Executive Authority according to prescribed </a:t>
                      </a:r>
                      <a:r>
                        <a:rPr lang="en-ZA" sz="1300" kern="1200" dirty="0" smtClean="0">
                          <a:solidFill>
                            <a:schemeClr val="dk1"/>
                          </a:solidFill>
                          <a:effectLst/>
                          <a:latin typeface="Arial Narrow" panose="020B0606020202030204" pitchFamily="34" charset="0"/>
                          <a:ea typeface="+mn-ea"/>
                          <a:cs typeface="+mn-cs"/>
                        </a:rPr>
                        <a:t>legislation</a:t>
                      </a:r>
                      <a:endParaRPr lang="en-US" sz="1300" kern="1200" dirty="0">
                        <a:solidFill>
                          <a:schemeClr val="dk1"/>
                        </a:solidFill>
                        <a:effectLst/>
                        <a:latin typeface="Arial Narrow" panose="020B0606020202030204" pitchFamily="34" charset="0"/>
                        <a:ea typeface="+mn-ea"/>
                        <a:cs typeface="+mn-cs"/>
                      </a:endParaRPr>
                    </a:p>
                  </a:txBody>
                  <a:tcPr marL="68580" marR="68580" marT="0" marB="0"/>
                </a:tc>
                <a:tc>
                  <a:txBody>
                    <a:bodyPr/>
                    <a:lstStyle/>
                    <a:p>
                      <a:pPr marL="0" marR="0">
                        <a:lnSpc>
                          <a:spcPct val="115000"/>
                        </a:lnSpc>
                        <a:spcBef>
                          <a:spcPts val="0"/>
                        </a:spcBef>
                        <a:spcAft>
                          <a:spcPts val="0"/>
                        </a:spcAft>
                        <a:tabLst>
                          <a:tab pos="3409950" algn="l"/>
                        </a:tabLst>
                      </a:pPr>
                      <a:r>
                        <a:rPr lang="en-ZA" sz="1300" kern="1200" dirty="0">
                          <a:solidFill>
                            <a:schemeClr val="dk1"/>
                          </a:solidFill>
                          <a:effectLst/>
                          <a:latin typeface="Arial Narrow" panose="020B0606020202030204" pitchFamily="34" charset="0"/>
                          <a:ea typeface="+mn-ea"/>
                          <a:cs typeface="+mn-cs"/>
                        </a:rPr>
                        <a:t>Third quarter 2016/17 preliminary performance report was submitted to the National Treasury, DPME and the Executive Authority in 31 January </a:t>
                      </a:r>
                      <a:r>
                        <a:rPr lang="en-ZA" sz="1300" kern="1200" dirty="0" smtClean="0">
                          <a:solidFill>
                            <a:schemeClr val="dk1"/>
                          </a:solidFill>
                          <a:effectLst/>
                          <a:latin typeface="Arial Narrow" panose="020B0606020202030204" pitchFamily="34" charset="0"/>
                          <a:ea typeface="+mn-ea"/>
                          <a:cs typeface="+mn-cs"/>
                        </a:rPr>
                        <a:t>2017</a:t>
                      </a:r>
                      <a:endParaRPr lang="en-US" sz="1300" kern="1200" dirty="0">
                        <a:solidFill>
                          <a:schemeClr val="dk1"/>
                        </a:solidFill>
                        <a:effectLst/>
                        <a:latin typeface="Arial Narrow" panose="020B0606020202030204" pitchFamily="34" charset="0"/>
                        <a:ea typeface="+mn-ea"/>
                        <a:cs typeface="+mn-cs"/>
                      </a:endParaRPr>
                    </a:p>
                  </a:txBody>
                  <a:tcPr marL="68580" marR="68580" marT="0" marB="0">
                    <a:solidFill>
                      <a:srgbClr val="00B05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300" kern="1200" dirty="0" smtClean="0">
                          <a:solidFill>
                            <a:schemeClr val="dk1"/>
                          </a:solidFill>
                          <a:effectLst/>
                          <a:latin typeface="Arial Narrow" panose="020B0606020202030204" pitchFamily="34" charset="0"/>
                          <a:ea typeface="+mn-ea"/>
                          <a:cs typeface="+mn-cs"/>
                        </a:rPr>
                        <a:t>None</a:t>
                      </a:r>
                    </a:p>
                    <a:p>
                      <a:pPr marL="0" algn="l" defTabSz="457200" rtl="0" eaLnBrk="1" latinLnBrk="0" hangingPunct="1">
                        <a:lnSpc>
                          <a:spcPct val="115000"/>
                        </a:lnSpc>
                        <a:spcAft>
                          <a:spcPts val="0"/>
                        </a:spcAft>
                      </a:pPr>
                      <a:endParaRPr lang="en-ZA" sz="1300" kern="1200" dirty="0" smtClean="0">
                        <a:solidFill>
                          <a:schemeClr val="dk1"/>
                        </a:solidFill>
                        <a:effectLst/>
                        <a:latin typeface="Arial Narrow" panose="020B0606020202030204" pitchFamily="34" charset="0"/>
                        <a:ea typeface="+mn-ea"/>
                        <a:cs typeface="+mn-cs"/>
                      </a:endParaRPr>
                    </a:p>
                  </a:txBody>
                  <a:tcPr marL="68580" marR="68580" marT="0" marB="0"/>
                </a:tc>
              </a:tr>
              <a:tr h="936295">
                <a:tc>
                  <a:txBody>
                    <a:bodyPr/>
                    <a:lstStyle/>
                    <a:p>
                      <a:pPr algn="l">
                        <a:lnSpc>
                          <a:spcPct val="115000"/>
                        </a:lnSpc>
                        <a:spcAft>
                          <a:spcPts val="0"/>
                        </a:spcAft>
                      </a:pPr>
                      <a:r>
                        <a:rPr lang="en-ZA" sz="1300" kern="1200" dirty="0" smtClean="0">
                          <a:solidFill>
                            <a:schemeClr val="dk1"/>
                          </a:solidFill>
                          <a:effectLst/>
                          <a:latin typeface="Arial Narrow" panose="020B0606020202030204" pitchFamily="34" charset="0"/>
                          <a:ea typeface="+mn-ea"/>
                          <a:cs typeface="+mn-cs"/>
                        </a:rPr>
                        <a:t>Strategic management</a:t>
                      </a:r>
                      <a:br>
                        <a:rPr lang="en-ZA" sz="1300" kern="1200" dirty="0" smtClean="0">
                          <a:solidFill>
                            <a:schemeClr val="dk1"/>
                          </a:solidFill>
                          <a:effectLst/>
                          <a:latin typeface="Arial Narrow" panose="020B0606020202030204" pitchFamily="34" charset="0"/>
                          <a:ea typeface="+mn-ea"/>
                          <a:cs typeface="+mn-cs"/>
                        </a:rPr>
                      </a:br>
                      <a:r>
                        <a:rPr lang="en-ZA" sz="1300" kern="1200" dirty="0" smtClean="0">
                          <a:solidFill>
                            <a:schemeClr val="dk1"/>
                          </a:solidFill>
                          <a:effectLst/>
                          <a:latin typeface="Arial Narrow" panose="020B0606020202030204" pitchFamily="34" charset="0"/>
                          <a:ea typeface="+mn-ea"/>
                          <a:cs typeface="+mn-cs"/>
                        </a:rPr>
                        <a:t>processes and procedures implemented</a:t>
                      </a:r>
                    </a:p>
                    <a:p>
                      <a:pPr algn="l">
                        <a:lnSpc>
                          <a:spcPct val="115000"/>
                        </a:lnSpc>
                        <a:spcAft>
                          <a:spcPts val="0"/>
                        </a:spcAft>
                      </a:pPr>
                      <a:endParaRPr lang="en-ZA" sz="1300" kern="1200" dirty="0">
                        <a:solidFill>
                          <a:schemeClr val="dk1"/>
                        </a:solidFill>
                        <a:effectLst/>
                        <a:latin typeface="Arial Narrow" panose="020B0606020202030204" pitchFamily="34" charset="0"/>
                        <a:ea typeface="+mn-ea"/>
                        <a:cs typeface="+mn-cs"/>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300" kern="1200" dirty="0" smtClean="0">
                          <a:solidFill>
                            <a:schemeClr val="dk1"/>
                          </a:solidFill>
                          <a:effectLst/>
                          <a:latin typeface="Arial Narrow" panose="020B0606020202030204" pitchFamily="34" charset="0"/>
                          <a:ea typeface="+mn-ea"/>
                          <a:cs typeface="+mn-cs"/>
                        </a:rPr>
                        <a:t>Four progress reports on implementation of risk-mitigation plans</a:t>
                      </a:r>
                      <a:br>
                        <a:rPr lang="en-ZA" sz="1300" kern="1200" dirty="0" smtClean="0">
                          <a:solidFill>
                            <a:schemeClr val="dk1"/>
                          </a:solidFill>
                          <a:effectLst/>
                          <a:latin typeface="Arial Narrow" panose="020B0606020202030204" pitchFamily="34" charset="0"/>
                          <a:ea typeface="+mn-ea"/>
                          <a:cs typeface="+mn-cs"/>
                        </a:rPr>
                      </a:br>
                      <a:r>
                        <a:rPr lang="en-ZA" sz="1300" kern="1200" dirty="0" smtClean="0">
                          <a:solidFill>
                            <a:schemeClr val="dk1"/>
                          </a:solidFill>
                          <a:effectLst/>
                          <a:latin typeface="Arial Narrow" panose="020B0606020202030204" pitchFamily="34" charset="0"/>
                          <a:ea typeface="+mn-ea"/>
                          <a:cs typeface="+mn-cs"/>
                        </a:rPr>
                        <a:t>produced</a:t>
                      </a:r>
                      <a:endParaRPr lang="en-ZA" sz="1300" kern="1200" dirty="0">
                        <a:solidFill>
                          <a:schemeClr val="dk1"/>
                        </a:solidFill>
                        <a:effectLst/>
                        <a:latin typeface="Arial Narrow" panose="020B0606020202030204" pitchFamily="34" charset="0"/>
                        <a:ea typeface="+mn-ea"/>
                        <a:cs typeface="+mn-cs"/>
                      </a:endParaRPr>
                    </a:p>
                  </a:txBody>
                  <a:tcPr marL="68580" marR="68580" marT="0" marB="0"/>
                </a:tc>
                <a:tc>
                  <a:txBody>
                    <a:bodyPr/>
                    <a:lstStyle/>
                    <a:p>
                      <a:pPr algn="l" fontAlgn="t"/>
                      <a:r>
                        <a:rPr lang="en-ZA" sz="1300" kern="1200" dirty="0" smtClean="0">
                          <a:solidFill>
                            <a:schemeClr val="dk1"/>
                          </a:solidFill>
                          <a:effectLst/>
                          <a:latin typeface="Arial Narrow" panose="020B0606020202030204" pitchFamily="34" charset="0"/>
                          <a:ea typeface="+mn-ea"/>
                          <a:cs typeface="+mn-cs"/>
                        </a:rPr>
                        <a:t>Third quarter 2016/17 progress report on implementation of risk-mitigation plans produced</a:t>
                      </a:r>
                      <a:endParaRPr lang="en-ZA" sz="1300" kern="1200" dirty="0">
                        <a:solidFill>
                          <a:schemeClr val="dk1"/>
                        </a:solidFill>
                        <a:effectLst/>
                        <a:latin typeface="Arial Narrow" panose="020B0606020202030204" pitchFamily="34" charset="0"/>
                        <a:ea typeface="+mn-ea"/>
                        <a:cs typeface="+mn-cs"/>
                      </a:endParaRPr>
                    </a:p>
                  </a:txBody>
                  <a:tcPr marL="9525" marR="9525" marT="9525" marB="0"/>
                </a:tc>
                <a:tc>
                  <a:txBody>
                    <a:bodyPr/>
                    <a:lstStyle/>
                    <a:p>
                      <a:pPr algn="l" fontAlgn="t"/>
                      <a:r>
                        <a:rPr lang="en-ZA" sz="1300" kern="1200" dirty="0" smtClean="0">
                          <a:solidFill>
                            <a:schemeClr val="dk1"/>
                          </a:solidFill>
                          <a:effectLst/>
                          <a:latin typeface="Arial Narrow" panose="020B0606020202030204" pitchFamily="34" charset="0"/>
                          <a:ea typeface="+mn-ea"/>
                          <a:cs typeface="+mn-cs"/>
                        </a:rPr>
                        <a:t>The 3rd quarter risk mitigation reports were produced, presented and approved by Manco in 17 February 2017.</a:t>
                      </a:r>
                    </a:p>
                    <a:p>
                      <a:pPr algn="l" fontAlgn="t"/>
                      <a:r>
                        <a:rPr lang="en-ZA" sz="1300" kern="1200" dirty="0" smtClean="0">
                          <a:solidFill>
                            <a:schemeClr val="dk1"/>
                          </a:solidFill>
                          <a:effectLst/>
                          <a:latin typeface="Arial Narrow" panose="020B0606020202030204" pitchFamily="34" charset="0"/>
                          <a:ea typeface="+mn-ea"/>
                          <a:cs typeface="+mn-cs"/>
                        </a:rPr>
                        <a:t>They were also presented to the Audit Committee 0n 20 March 2017.</a:t>
                      </a:r>
                    </a:p>
                    <a:p>
                      <a:pPr algn="l" fontAlgn="t"/>
                      <a:endParaRPr lang="en-GB" sz="1300" kern="1200" dirty="0">
                        <a:solidFill>
                          <a:schemeClr val="dk1"/>
                        </a:solidFill>
                        <a:effectLst/>
                        <a:latin typeface="Arial Narrow" panose="020B0606020202030204" pitchFamily="34" charset="0"/>
                        <a:ea typeface="+mn-ea"/>
                        <a:cs typeface="+mn-cs"/>
                      </a:endParaRPr>
                    </a:p>
                  </a:txBody>
                  <a:tcPr marL="9525" marR="9525" marT="9525" marB="0">
                    <a:solidFill>
                      <a:srgbClr val="00B05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300" kern="1200" dirty="0" smtClean="0">
                          <a:solidFill>
                            <a:schemeClr val="dk1"/>
                          </a:solidFill>
                          <a:effectLst/>
                          <a:latin typeface="Arial Narrow" panose="020B0606020202030204" pitchFamily="34" charset="0"/>
                          <a:ea typeface="+mn-ea"/>
                          <a:cs typeface="+mn-cs"/>
                        </a:rPr>
                        <a:t>None</a:t>
                      </a:r>
                    </a:p>
                    <a:p>
                      <a:pPr marL="0" algn="l" defTabSz="457200" rtl="0" eaLnBrk="1" latinLnBrk="0" hangingPunct="1">
                        <a:lnSpc>
                          <a:spcPct val="115000"/>
                        </a:lnSpc>
                        <a:spcAft>
                          <a:spcPts val="0"/>
                        </a:spcAft>
                      </a:pPr>
                      <a:endParaRPr lang="en-ZA" sz="1300" kern="1200" dirty="0">
                        <a:solidFill>
                          <a:schemeClr val="dk1"/>
                        </a:solidFill>
                        <a:effectLst/>
                        <a:latin typeface="Arial Narrow" panose="020B0606020202030204" pitchFamily="34" charset="0"/>
                        <a:ea typeface="+mn-ea"/>
                        <a:cs typeface="+mn-cs"/>
                      </a:endParaRPr>
                    </a:p>
                  </a:txBody>
                  <a:tcPr marL="68580" marR="68580" marT="0" marB="0"/>
                </a:tc>
              </a:tr>
            </a:tbl>
          </a:graphicData>
        </a:graphic>
      </p:graphicFrame>
      <p:sp>
        <p:nvSpPr>
          <p:cNvPr id="6172" name="Title 4"/>
          <p:cNvSpPr txBox="1">
            <a:spLocks/>
          </p:cNvSpPr>
          <p:nvPr/>
        </p:nvSpPr>
        <p:spPr bwMode="auto">
          <a:xfrm>
            <a:off x="128588" y="657922"/>
            <a:ext cx="8937258" cy="355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err="1" smtClean="0">
                <a:solidFill>
                  <a:srgbClr val="02723D"/>
                </a:solidFill>
                <a:latin typeface="Calibri" pitchFamily="34" charset="0"/>
              </a:rPr>
              <a:t>Programme</a:t>
            </a:r>
            <a:r>
              <a:rPr lang="en-US" sz="2000" dirty="0" smtClean="0">
                <a:solidFill>
                  <a:srgbClr val="02723D"/>
                </a:solidFill>
                <a:latin typeface="Calibri" pitchFamily="34" charset="0"/>
              </a:rPr>
              <a:t> </a:t>
            </a:r>
            <a:r>
              <a:rPr lang="en-US" dirty="0" smtClean="0">
                <a:solidFill>
                  <a:srgbClr val="02723D"/>
                </a:solidFill>
                <a:latin typeface="Calibri" pitchFamily="34" charset="0"/>
              </a:rPr>
              <a:t>1: ADMINISTRATION</a:t>
            </a:r>
            <a:endParaRPr lang="en-US" dirty="0">
              <a:solidFill>
                <a:srgbClr val="02723D"/>
              </a:solidFill>
              <a:latin typeface="Calibri" pitchFamily="34" charset="0"/>
            </a:endParaRPr>
          </a:p>
        </p:txBody>
      </p:sp>
      <p:sp>
        <p:nvSpPr>
          <p:cNvPr id="12" name="Rectangle 7"/>
          <p:cNvSpPr>
            <a:spLocks noChangeArrowheads="1"/>
          </p:cNvSpPr>
          <p:nvPr/>
        </p:nvSpPr>
        <p:spPr bwMode="auto">
          <a:xfrm>
            <a:off x="2553676" y="997085"/>
            <a:ext cx="4419600" cy="369888"/>
          </a:xfrm>
          <a:prstGeom prst="rect">
            <a:avLst/>
          </a:prstGeom>
          <a:noFill/>
          <a:ln>
            <a:noFill/>
          </a:ln>
          <a:extLst/>
        </p:spPr>
        <p:txBody>
          <a:bodyPr>
            <a:spAutoFit/>
          </a:bodyPr>
          <a:lstStyle/>
          <a:p>
            <a:pPr algn="ctr">
              <a:defRPr/>
            </a:pPr>
            <a:r>
              <a:rPr lang="en-US" b="1" dirty="0" smtClean="0">
                <a:solidFill>
                  <a:prstClr val="black"/>
                </a:solidFill>
              </a:rPr>
              <a:t>Sub-</a:t>
            </a:r>
            <a:r>
              <a:rPr lang="en-US" b="1" dirty="0" err="1" smtClean="0">
                <a:solidFill>
                  <a:prstClr val="black"/>
                </a:solidFill>
              </a:rPr>
              <a:t>Programme</a:t>
            </a:r>
            <a:r>
              <a:rPr lang="en-US" b="1" dirty="0" smtClean="0">
                <a:solidFill>
                  <a:prstClr val="black"/>
                </a:solidFill>
              </a:rPr>
              <a:t>: </a:t>
            </a:r>
            <a:r>
              <a:rPr lang="en-GB" b="1" dirty="0" smtClean="0">
                <a:solidFill>
                  <a:prstClr val="black"/>
                </a:solidFill>
              </a:rPr>
              <a:t>Strategic Management</a:t>
            </a:r>
            <a:endParaRPr lang="en-US" b="1" dirty="0">
              <a:solidFill>
                <a:prstClr val="black"/>
              </a:solidFill>
            </a:endParaRPr>
          </a:p>
        </p:txBody>
      </p:sp>
      <p:sp>
        <p:nvSpPr>
          <p:cNvPr id="9" name="Title 1"/>
          <p:cNvSpPr txBox="1">
            <a:spLocks/>
          </p:cNvSpPr>
          <p:nvPr/>
        </p:nvSpPr>
        <p:spPr>
          <a:xfrm>
            <a:off x="-4649" y="8047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solidFill>
                  <a:prstClr val="white"/>
                </a:solidFill>
              </a:rPr>
              <a:t>  </a:t>
            </a:r>
            <a:r>
              <a:rPr lang="en-US" dirty="0">
                <a:solidFill>
                  <a:prstClr val="white"/>
                </a:solidFill>
              </a:rPr>
              <a:t>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xmlns="" val="22718149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1014903828"/>
              </p:ext>
            </p:extLst>
          </p:nvPr>
        </p:nvGraphicFramePr>
        <p:xfrm>
          <a:off x="128588" y="1364684"/>
          <a:ext cx="8877527" cy="3226114"/>
        </p:xfrm>
        <a:graphic>
          <a:graphicData uri="http://schemas.openxmlformats.org/drawingml/2006/table">
            <a:tbl>
              <a:tblPr>
                <a:tableStyleId>{69C7853C-536D-4A76-A0AE-DD22124D55A5}</a:tableStyleId>
              </a:tblPr>
              <a:tblGrid>
                <a:gridCol w="1860869"/>
                <a:gridCol w="1655901"/>
                <a:gridCol w="1655901"/>
                <a:gridCol w="1979320"/>
                <a:gridCol w="1725536"/>
              </a:tblGrid>
              <a:tr h="386902">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mn-lt"/>
                          <a:ea typeface="+mn-ea"/>
                          <a:cs typeface="+mn-cs"/>
                        </a:rPr>
                        <a:t>Strategic objective: </a:t>
                      </a:r>
                      <a:r>
                        <a:rPr kumimoji="0" lang="en-ZA" sz="1400" b="0" i="0" u="none" strike="noStrike" kern="1200" cap="none" spc="0" normalizeH="0" baseline="0" noProof="0" dirty="0" smtClean="0">
                          <a:ln>
                            <a:noFill/>
                          </a:ln>
                          <a:solidFill>
                            <a:prstClr val="black"/>
                          </a:solidFill>
                          <a:effectLst/>
                          <a:uLnTx/>
                          <a:uFillTx/>
                          <a:latin typeface="+mn-lt"/>
                          <a:ea typeface="+mn-ea"/>
                          <a:cs typeface="+mn-cs"/>
                        </a:rPr>
                        <a:t>Provide adequate and effective Corporate Services function in pursuit of good governance</a:t>
                      </a:r>
                      <a:endParaRPr kumimoji="0" lang="en-ZA" sz="14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548011">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noProof="0" dirty="0" smtClean="0"/>
                        <a:t>4</a:t>
                      </a:r>
                      <a:r>
                        <a:rPr lang="en-US" sz="1600" b="1" kern="1200" baseline="30000" noProof="0" dirty="0" smtClean="0"/>
                        <a:t>th</a:t>
                      </a:r>
                      <a:r>
                        <a:rPr lang="en-US" sz="1600" b="1" kern="1200" baseline="0" noProof="0" dirty="0" smtClean="0"/>
                        <a:t> </a:t>
                      </a:r>
                      <a:r>
                        <a:rPr lang="en-US" sz="1600" b="1" kern="1200" noProof="0" dirty="0" smtClean="0"/>
                        <a:t>Quarter</a:t>
                      </a:r>
                      <a:r>
                        <a:rPr lang="en-US" sz="1600" b="1" kern="1200" baseline="0" noProof="0" dirty="0" smtClean="0"/>
                        <a:t>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solidFill>
                            <a:schemeClr val="dk1"/>
                          </a:solidFill>
                          <a:latin typeface="+mn-lt"/>
                          <a:ea typeface="+mn-ea"/>
                          <a:cs typeface="+mn-cs"/>
                        </a:rPr>
                        <a:t>Actual Output</a:t>
                      </a:r>
                      <a:endParaRPr lang="en-ZA" sz="1600" b="1" kern="1200" baseline="0" dirty="0" smtClean="0">
                        <a:solidFill>
                          <a:schemeClr val="dk1"/>
                        </a:solidFill>
                        <a:latin typeface="+mn-lt"/>
                        <a:ea typeface="+mn-ea"/>
                        <a:cs typeface="+mn-cs"/>
                      </a:endParaRP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943429">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IMT governance</a:t>
                      </a:r>
                      <a:br>
                        <a:rPr lang="en-ZA" sz="1300">
                          <a:effectLst/>
                          <a:latin typeface="Arial Narrow" panose="020B0606020202030204" pitchFamily="34" charset="0"/>
                          <a:ea typeface="Times New Roman" panose="02020603050405020304" pitchFamily="18" charset="0"/>
                          <a:cs typeface="Times New Roman" panose="02020603050405020304" pitchFamily="18" charset="0"/>
                        </a:rPr>
                      </a:br>
                      <a:r>
                        <a:rPr lang="en-ZA" sz="1300">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Four reports on the availability of IT Infrastructure presented to the IM&amp;T SC</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One report on the availability of IT Infrastructure presented to the IM&amp;T SC</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2016/17 third quarter report on the availability of IT Infrastructure was presented to IM&amp;T Steering Committee on the 27th January </a:t>
                      </a:r>
                      <a:r>
                        <a:rPr lang="en-ZA" sz="1300" dirty="0" smtClean="0">
                          <a:effectLst/>
                          <a:latin typeface="Arial Narrow" panose="020B0606020202030204" pitchFamily="34" charset="0"/>
                          <a:ea typeface="Times New Roman" panose="02020603050405020304" pitchFamily="18" charset="0"/>
                          <a:cs typeface="Times New Roman" panose="02020603050405020304" pitchFamily="18" charset="0"/>
                        </a:rPr>
                        <a:t>2017</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r>
              <a:tr h="554909">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IMT governance</a:t>
                      </a:r>
                      <a:br>
                        <a:rPr lang="en-ZA" sz="1300">
                          <a:effectLst/>
                          <a:latin typeface="Arial Narrow" panose="020B0606020202030204" pitchFamily="34" charset="0"/>
                          <a:ea typeface="Times New Roman" panose="02020603050405020304" pitchFamily="18" charset="0"/>
                          <a:cs typeface="Times New Roman" panose="02020603050405020304" pitchFamily="18" charset="0"/>
                        </a:rPr>
                      </a:br>
                      <a:r>
                        <a:rPr lang="en-ZA" sz="1300">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Four reports on IM systems development</a:t>
                      </a:r>
                      <a:br>
                        <a:rPr lang="en-ZA" sz="1300">
                          <a:effectLst/>
                          <a:latin typeface="Arial Narrow" panose="020B0606020202030204" pitchFamily="34" charset="0"/>
                          <a:ea typeface="Times New Roman" panose="02020603050405020304" pitchFamily="18" charset="0"/>
                          <a:cs typeface="Times New Roman" panose="02020603050405020304" pitchFamily="18" charset="0"/>
                        </a:rPr>
                      </a:br>
                      <a:r>
                        <a:rPr lang="en-ZA" sz="1300">
                          <a:effectLst/>
                          <a:latin typeface="Arial Narrow" panose="020B0606020202030204" pitchFamily="34" charset="0"/>
                          <a:ea typeface="Times New Roman" panose="02020603050405020304" pitchFamily="18" charset="0"/>
                          <a:cs typeface="Times New Roman" panose="02020603050405020304" pitchFamily="18" charset="0"/>
                        </a:rPr>
                        <a:t>presented to the IM&amp;T SC</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One report on IM systems development presented to the IM&amp;T SC</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2016/17 third quarter report on IM Systems development was presented to IM&amp;T Steering Committee on the 27 January </a:t>
                      </a:r>
                      <a:r>
                        <a:rPr lang="en-ZA" sz="1300" dirty="0" smtClean="0">
                          <a:effectLst/>
                          <a:latin typeface="Arial Narrow" panose="020B0606020202030204" pitchFamily="34" charset="0"/>
                          <a:ea typeface="Times New Roman" panose="02020603050405020304" pitchFamily="18" charset="0"/>
                          <a:cs typeface="Times New Roman" panose="02020603050405020304" pitchFamily="18" charset="0"/>
                        </a:rPr>
                        <a:t>2017</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r>
            </a:tbl>
          </a:graphicData>
        </a:graphic>
      </p:graphicFrame>
      <p:sp>
        <p:nvSpPr>
          <p:cNvPr id="6172" name="Title 4"/>
          <p:cNvSpPr txBox="1">
            <a:spLocks/>
          </p:cNvSpPr>
          <p:nvPr/>
        </p:nvSpPr>
        <p:spPr bwMode="auto">
          <a:xfrm>
            <a:off x="128588" y="657922"/>
            <a:ext cx="8937258" cy="355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err="1" smtClean="0">
                <a:solidFill>
                  <a:srgbClr val="02723D"/>
                </a:solidFill>
                <a:latin typeface="Calibri" pitchFamily="34" charset="0"/>
              </a:rPr>
              <a:t>Programme</a:t>
            </a:r>
            <a:r>
              <a:rPr lang="en-US" sz="2000" dirty="0" smtClean="0">
                <a:solidFill>
                  <a:srgbClr val="02723D"/>
                </a:solidFill>
                <a:latin typeface="Calibri" pitchFamily="34" charset="0"/>
              </a:rPr>
              <a:t> </a:t>
            </a:r>
            <a:r>
              <a:rPr lang="en-US" dirty="0" smtClean="0">
                <a:solidFill>
                  <a:srgbClr val="02723D"/>
                </a:solidFill>
                <a:latin typeface="Calibri" pitchFamily="34" charset="0"/>
              </a:rPr>
              <a:t>1: ADMINISTRATION</a:t>
            </a:r>
            <a:endParaRPr lang="en-US" dirty="0">
              <a:solidFill>
                <a:srgbClr val="02723D"/>
              </a:solidFill>
              <a:latin typeface="Calibri" pitchFamily="34" charset="0"/>
            </a:endParaRPr>
          </a:p>
        </p:txBody>
      </p:sp>
      <p:sp>
        <p:nvSpPr>
          <p:cNvPr id="12" name="Rectangle 7"/>
          <p:cNvSpPr>
            <a:spLocks noChangeArrowheads="1"/>
          </p:cNvSpPr>
          <p:nvPr/>
        </p:nvSpPr>
        <p:spPr bwMode="auto">
          <a:xfrm>
            <a:off x="1269999" y="997085"/>
            <a:ext cx="6749143" cy="369332"/>
          </a:xfrm>
          <a:prstGeom prst="rect">
            <a:avLst/>
          </a:prstGeom>
          <a:noFill/>
          <a:ln>
            <a:noFill/>
          </a:ln>
          <a:extLst/>
        </p:spPr>
        <p:txBody>
          <a:bodyPr wrap="square">
            <a:spAutoFit/>
          </a:bodyPr>
          <a:lstStyle/>
          <a:p>
            <a:pPr algn="ctr">
              <a:defRPr/>
            </a:pPr>
            <a:r>
              <a:rPr lang="en-US" b="1" dirty="0" smtClean="0">
                <a:solidFill>
                  <a:prstClr val="black"/>
                </a:solidFill>
              </a:rPr>
              <a:t>Sub-Programme: </a:t>
            </a:r>
            <a:r>
              <a:rPr lang="en-ZA" b="1" dirty="0"/>
              <a:t>Information Management and Technology</a:t>
            </a:r>
            <a:endParaRPr lang="en-US" b="1" dirty="0">
              <a:solidFill>
                <a:prstClr val="black"/>
              </a:solidFill>
            </a:endParaRPr>
          </a:p>
        </p:txBody>
      </p:sp>
      <p:sp>
        <p:nvSpPr>
          <p:cNvPr id="9" name="Title 1"/>
          <p:cNvSpPr txBox="1">
            <a:spLocks/>
          </p:cNvSpPr>
          <p:nvPr/>
        </p:nvSpPr>
        <p:spPr>
          <a:xfrm>
            <a:off x="-4649" y="8047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solidFill>
                  <a:prstClr val="white"/>
                </a:solidFill>
              </a:rPr>
              <a:t>  </a:t>
            </a:r>
            <a:r>
              <a:rPr lang="en-US" dirty="0">
                <a:solidFill>
                  <a:prstClr val="white"/>
                </a:solidFill>
              </a:rPr>
              <a:t>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6</a:t>
            </a:fld>
            <a:endParaRPr lang="en-US" dirty="0">
              <a:solidFill>
                <a:prstClr val="black">
                  <a:tint val="75000"/>
                </a:prstClr>
              </a:solidFill>
            </a:endParaRPr>
          </a:p>
        </p:txBody>
      </p:sp>
      <p:pic>
        <p:nvPicPr>
          <p:cNvPr id="3" name="Picture 2"/>
          <p:cNvPicPr>
            <a:picLocks noChangeAspect="1"/>
          </p:cNvPicPr>
          <p:nvPr/>
        </p:nvPicPr>
        <p:blipFill>
          <a:blip r:embed="rId5"/>
          <a:stretch>
            <a:fillRect/>
          </a:stretch>
        </p:blipFill>
        <p:spPr>
          <a:xfrm rot="21249431">
            <a:off x="2191882" y="4667038"/>
            <a:ext cx="2619375" cy="1743075"/>
          </a:xfrm>
          <a:prstGeom prst="rect">
            <a:avLst/>
          </a:prstGeom>
        </p:spPr>
      </p:pic>
      <p:pic>
        <p:nvPicPr>
          <p:cNvPr id="4" name="Picture 3"/>
          <p:cNvPicPr>
            <a:picLocks noChangeAspect="1"/>
          </p:cNvPicPr>
          <p:nvPr/>
        </p:nvPicPr>
        <p:blipFill>
          <a:blip r:embed="rId6"/>
          <a:stretch>
            <a:fillRect/>
          </a:stretch>
        </p:blipFill>
        <p:spPr>
          <a:xfrm>
            <a:off x="6096000" y="4685034"/>
            <a:ext cx="1524000" cy="1524000"/>
          </a:xfrm>
          <a:prstGeom prst="rect">
            <a:avLst/>
          </a:prstGeom>
        </p:spPr>
      </p:pic>
    </p:spTree>
    <p:extLst>
      <p:ext uri="{BB962C8B-B14F-4D97-AF65-F5344CB8AC3E}">
        <p14:creationId xmlns:p14="http://schemas.microsoft.com/office/powerpoint/2010/main" xmlns="" val="23487907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4050476859"/>
              </p:ext>
            </p:extLst>
          </p:nvPr>
        </p:nvGraphicFramePr>
        <p:xfrm>
          <a:off x="128588" y="1364684"/>
          <a:ext cx="8877527" cy="2314762"/>
        </p:xfrm>
        <a:graphic>
          <a:graphicData uri="http://schemas.openxmlformats.org/drawingml/2006/table">
            <a:tbl>
              <a:tblPr>
                <a:tableStyleId>{69C7853C-536D-4A76-A0AE-DD22124D55A5}</a:tableStyleId>
              </a:tblPr>
              <a:tblGrid>
                <a:gridCol w="1860869"/>
                <a:gridCol w="1655901"/>
                <a:gridCol w="1655901"/>
                <a:gridCol w="1979320"/>
                <a:gridCol w="1725536"/>
              </a:tblGrid>
              <a:tr h="386902">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mn-lt"/>
                          <a:ea typeface="+mn-ea"/>
                          <a:cs typeface="+mn-cs"/>
                        </a:rPr>
                        <a:t>Strategic objective: </a:t>
                      </a:r>
                      <a:r>
                        <a:rPr kumimoji="0" lang="en-ZA" sz="1400" b="0" i="0" u="none" strike="noStrike" kern="1200" cap="none" spc="0" normalizeH="0" baseline="0" noProof="0" dirty="0" smtClean="0">
                          <a:ln>
                            <a:noFill/>
                          </a:ln>
                          <a:solidFill>
                            <a:prstClr val="black"/>
                          </a:solidFill>
                          <a:effectLst/>
                          <a:uLnTx/>
                          <a:uFillTx/>
                          <a:latin typeface="+mn-lt"/>
                          <a:ea typeface="+mn-ea"/>
                          <a:cs typeface="+mn-cs"/>
                        </a:rPr>
                        <a:t>Provide adequate and effective Corporate Services function in pursuit of good governance</a:t>
                      </a:r>
                      <a:endParaRPr kumimoji="0" lang="en-ZA" sz="14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548011">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noProof="0" dirty="0" smtClean="0"/>
                        <a:t>4</a:t>
                      </a:r>
                      <a:r>
                        <a:rPr lang="en-US" sz="1600" b="1" kern="1200" baseline="30000" noProof="0" dirty="0" smtClean="0"/>
                        <a:t>th</a:t>
                      </a:r>
                      <a:r>
                        <a:rPr lang="en-US" sz="1600" b="1" kern="1200" baseline="0" noProof="0" dirty="0" smtClean="0"/>
                        <a:t> </a:t>
                      </a:r>
                      <a:r>
                        <a:rPr lang="en-US" sz="1600" b="1" kern="1200" noProof="0" dirty="0" smtClean="0"/>
                        <a:t>Quarter</a:t>
                      </a:r>
                      <a:r>
                        <a:rPr lang="en-US" sz="1600" b="1" kern="1200" baseline="0" noProof="0" dirty="0" smtClean="0"/>
                        <a:t>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solidFill>
                            <a:schemeClr val="dk1"/>
                          </a:solidFill>
                          <a:latin typeface="+mn-lt"/>
                          <a:ea typeface="+mn-ea"/>
                          <a:cs typeface="+mn-cs"/>
                        </a:rPr>
                        <a:t>Actual Output</a:t>
                      </a:r>
                      <a:endParaRPr lang="en-ZA" sz="1600" b="1" kern="1200" baseline="0" dirty="0" smtClean="0">
                        <a:solidFill>
                          <a:schemeClr val="dk1"/>
                        </a:solidFill>
                        <a:latin typeface="+mn-lt"/>
                        <a:ea typeface="+mn-ea"/>
                        <a:cs typeface="+mn-cs"/>
                      </a:endParaRP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943429">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Annual financial</a:t>
                      </a:r>
                      <a:b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statements prepared</a:t>
                      </a:r>
                      <a:b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and issued within</a:t>
                      </a:r>
                      <a:b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legislated prescripts</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Annual financial</a:t>
                      </a:r>
                      <a:b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statements prepared and issued within legislated prescripts</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Third quarter 2016/17 interim financial reporting compiled and submitted to National Treasury</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The third quarter 2016/17 interim financial reporting was compiled and submitted to National Treasury on 31 January </a:t>
                      </a:r>
                      <a:r>
                        <a:rPr lang="en-ZA" sz="1300" dirty="0" smtClean="0">
                          <a:effectLst/>
                          <a:latin typeface="Arial Narrow" panose="020B0606020202030204" pitchFamily="34" charset="0"/>
                          <a:ea typeface="Times New Roman" panose="02020603050405020304" pitchFamily="18" charset="0"/>
                          <a:cs typeface="Times New Roman" panose="02020603050405020304" pitchFamily="18" charset="0"/>
                        </a:rPr>
                        <a:t>2017</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r>
            </a:tbl>
          </a:graphicData>
        </a:graphic>
      </p:graphicFrame>
      <p:sp>
        <p:nvSpPr>
          <p:cNvPr id="6172" name="Title 4"/>
          <p:cNvSpPr txBox="1">
            <a:spLocks/>
          </p:cNvSpPr>
          <p:nvPr/>
        </p:nvSpPr>
        <p:spPr bwMode="auto">
          <a:xfrm>
            <a:off x="128588" y="657922"/>
            <a:ext cx="8937258" cy="355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err="1" smtClean="0">
                <a:solidFill>
                  <a:srgbClr val="02723D"/>
                </a:solidFill>
                <a:latin typeface="Calibri" pitchFamily="34" charset="0"/>
              </a:rPr>
              <a:t>Programme</a:t>
            </a:r>
            <a:r>
              <a:rPr lang="en-US" sz="2000" dirty="0" smtClean="0">
                <a:solidFill>
                  <a:srgbClr val="02723D"/>
                </a:solidFill>
                <a:latin typeface="Calibri" pitchFamily="34" charset="0"/>
              </a:rPr>
              <a:t> </a:t>
            </a:r>
            <a:r>
              <a:rPr lang="en-US" dirty="0" smtClean="0">
                <a:solidFill>
                  <a:srgbClr val="02723D"/>
                </a:solidFill>
                <a:latin typeface="Calibri" pitchFamily="34" charset="0"/>
              </a:rPr>
              <a:t>1: ADMINISTRATION</a:t>
            </a:r>
            <a:endParaRPr lang="en-US" dirty="0">
              <a:solidFill>
                <a:srgbClr val="02723D"/>
              </a:solidFill>
              <a:latin typeface="Calibri" pitchFamily="34" charset="0"/>
            </a:endParaRPr>
          </a:p>
        </p:txBody>
      </p:sp>
      <p:sp>
        <p:nvSpPr>
          <p:cNvPr id="12" name="Rectangle 7"/>
          <p:cNvSpPr>
            <a:spLocks noChangeArrowheads="1"/>
          </p:cNvSpPr>
          <p:nvPr/>
        </p:nvSpPr>
        <p:spPr bwMode="auto">
          <a:xfrm>
            <a:off x="128587" y="997085"/>
            <a:ext cx="8877527" cy="338554"/>
          </a:xfrm>
          <a:prstGeom prst="rect">
            <a:avLst/>
          </a:prstGeom>
          <a:noFill/>
          <a:ln>
            <a:noFill/>
          </a:ln>
          <a:extLst/>
        </p:spPr>
        <p:txBody>
          <a:bodyPr wrap="square">
            <a:spAutoFit/>
          </a:bodyPr>
          <a:lstStyle/>
          <a:p>
            <a:pPr algn="ctr">
              <a:defRPr/>
            </a:pPr>
            <a:r>
              <a:rPr lang="en-US" sz="1600" b="1" dirty="0" smtClean="0">
                <a:solidFill>
                  <a:prstClr val="black"/>
                </a:solidFill>
              </a:rPr>
              <a:t>Sub-Programme: </a:t>
            </a:r>
            <a:r>
              <a:rPr lang="en-ZA" sz="1600" b="1" dirty="0"/>
              <a:t>Sub programme: Finance, Supply Chain Management and Auxiliary Services</a:t>
            </a:r>
            <a:endParaRPr lang="en-US" sz="1600" b="1" dirty="0">
              <a:solidFill>
                <a:prstClr val="black"/>
              </a:solidFill>
            </a:endParaRPr>
          </a:p>
        </p:txBody>
      </p:sp>
      <p:sp>
        <p:nvSpPr>
          <p:cNvPr id="9" name="Title 1"/>
          <p:cNvSpPr txBox="1">
            <a:spLocks/>
          </p:cNvSpPr>
          <p:nvPr/>
        </p:nvSpPr>
        <p:spPr>
          <a:xfrm>
            <a:off x="-4649" y="8047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solidFill>
                  <a:prstClr val="white"/>
                </a:solidFill>
              </a:rPr>
              <a:t>  </a:t>
            </a:r>
            <a:r>
              <a:rPr lang="en-US" dirty="0">
                <a:solidFill>
                  <a:prstClr val="white"/>
                </a:solidFill>
              </a:rPr>
              <a:t>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7</a:t>
            </a:fld>
            <a:endParaRPr lang="en-US" dirty="0">
              <a:solidFill>
                <a:prstClr val="black">
                  <a:tint val="75000"/>
                </a:prstClr>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1059006">
            <a:off x="2095500" y="4557713"/>
            <a:ext cx="2238375" cy="1543050"/>
          </a:xfrm>
          <a:prstGeom prst="rect">
            <a:avLst/>
          </a:prstGeom>
        </p:spPr>
      </p:pic>
    </p:spTree>
    <p:extLst>
      <p:ext uri="{BB962C8B-B14F-4D97-AF65-F5344CB8AC3E}">
        <p14:creationId xmlns:p14="http://schemas.microsoft.com/office/powerpoint/2010/main" xmlns="" val="135435600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3025365119"/>
              </p:ext>
            </p:extLst>
          </p:nvPr>
        </p:nvGraphicFramePr>
        <p:xfrm>
          <a:off x="128588" y="1364684"/>
          <a:ext cx="8877527" cy="2802515"/>
        </p:xfrm>
        <a:graphic>
          <a:graphicData uri="http://schemas.openxmlformats.org/drawingml/2006/table">
            <a:tbl>
              <a:tblPr>
                <a:tableStyleId>{69C7853C-536D-4A76-A0AE-DD22124D55A5}</a:tableStyleId>
              </a:tblPr>
              <a:tblGrid>
                <a:gridCol w="1860869"/>
                <a:gridCol w="1655901"/>
                <a:gridCol w="1655901"/>
                <a:gridCol w="1979320"/>
                <a:gridCol w="1725536"/>
              </a:tblGrid>
              <a:tr h="386902">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mn-lt"/>
                          <a:ea typeface="+mn-ea"/>
                          <a:cs typeface="+mn-cs"/>
                        </a:rPr>
                        <a:t>Strategic objective: </a:t>
                      </a:r>
                      <a:r>
                        <a:rPr kumimoji="0" lang="en-ZA" sz="1400" b="0" i="0" u="none" strike="noStrike" kern="1200" cap="none" spc="0" normalizeH="0" baseline="0" noProof="0" dirty="0" smtClean="0">
                          <a:ln>
                            <a:noFill/>
                          </a:ln>
                          <a:solidFill>
                            <a:prstClr val="black"/>
                          </a:solidFill>
                          <a:effectLst/>
                          <a:uLnTx/>
                          <a:uFillTx/>
                          <a:latin typeface="+mn-lt"/>
                          <a:ea typeface="+mn-ea"/>
                          <a:cs typeface="+mn-cs"/>
                        </a:rPr>
                        <a:t>Provide adequate and effective Corporate Services function in pursuit of good governance</a:t>
                      </a:r>
                      <a:endParaRPr kumimoji="0" lang="en-ZA" sz="14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548011">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noProof="0" dirty="0" smtClean="0"/>
                        <a:t>4</a:t>
                      </a:r>
                      <a:r>
                        <a:rPr lang="en-US" sz="1600" b="1" kern="1200" baseline="30000" noProof="0" dirty="0" smtClean="0"/>
                        <a:t>th</a:t>
                      </a:r>
                      <a:r>
                        <a:rPr lang="en-US" sz="1600" b="1" kern="1200" baseline="0" noProof="0" dirty="0" smtClean="0"/>
                        <a:t> </a:t>
                      </a:r>
                      <a:r>
                        <a:rPr lang="en-US" sz="1600" b="1" kern="1200" noProof="0" dirty="0" smtClean="0"/>
                        <a:t>Quarter</a:t>
                      </a:r>
                      <a:r>
                        <a:rPr lang="en-US" sz="1600" b="1" kern="1200" baseline="0" noProof="0" dirty="0" smtClean="0"/>
                        <a:t>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solidFill>
                            <a:schemeClr val="dk1"/>
                          </a:solidFill>
                          <a:latin typeface="+mn-lt"/>
                          <a:ea typeface="+mn-ea"/>
                          <a:cs typeface="+mn-cs"/>
                        </a:rPr>
                        <a:t>Actual Output</a:t>
                      </a:r>
                      <a:endParaRPr lang="en-ZA" sz="1600" b="1" kern="1200" baseline="0" dirty="0" smtClean="0">
                        <a:solidFill>
                          <a:schemeClr val="dk1"/>
                        </a:solidFill>
                        <a:latin typeface="+mn-lt"/>
                        <a:ea typeface="+mn-ea"/>
                        <a:cs typeface="+mn-cs"/>
                      </a:endParaRP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943429">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Performance</a:t>
                      </a:r>
                      <a:br>
                        <a:rPr lang="en-ZA" sz="1300">
                          <a:effectLst/>
                          <a:latin typeface="Arial Narrow" panose="020B0606020202030204" pitchFamily="34" charset="0"/>
                          <a:ea typeface="Times New Roman" panose="02020603050405020304" pitchFamily="18" charset="0"/>
                          <a:cs typeface="Times New Roman" panose="02020603050405020304" pitchFamily="18" charset="0"/>
                        </a:rPr>
                      </a:br>
                      <a:r>
                        <a:rPr lang="en-ZA" sz="1300">
                          <a:effectLst/>
                          <a:latin typeface="Arial Narrow" panose="020B0606020202030204" pitchFamily="34" charset="0"/>
                          <a:ea typeface="Times New Roman" panose="02020603050405020304" pitchFamily="18" charset="0"/>
                          <a:cs typeface="Times New Roman" panose="02020603050405020304" pitchFamily="18" charset="0"/>
                        </a:rPr>
                        <a:t>compliance, financial</a:t>
                      </a:r>
                      <a:br>
                        <a:rPr lang="en-ZA" sz="1300">
                          <a:effectLst/>
                          <a:latin typeface="Arial Narrow" panose="020B0606020202030204" pitchFamily="34" charset="0"/>
                          <a:ea typeface="Times New Roman" panose="02020603050405020304" pitchFamily="18" charset="0"/>
                          <a:cs typeface="Times New Roman" panose="02020603050405020304" pitchFamily="18" charset="0"/>
                        </a:rPr>
                      </a:br>
                      <a:r>
                        <a:rPr lang="en-ZA" sz="1300">
                          <a:effectLst/>
                          <a:latin typeface="Arial Narrow" panose="020B0606020202030204" pitchFamily="34" charset="0"/>
                          <a:ea typeface="Times New Roman" panose="02020603050405020304" pitchFamily="18" charset="0"/>
                          <a:cs typeface="Times New Roman" panose="02020603050405020304" pitchFamily="18" charset="0"/>
                        </a:rPr>
                        <a:t>audit conducted</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Updated risk-based internal audit plan and 2016/17 operational plan approved</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Review the 2016/17 operational plan and develop 2017/18 operational plan</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Reviewed the 2016/17 operational plan and developed 2017/18 operational plan</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r>
              <a:tr h="554909">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Performance</a:t>
                      </a:r>
                      <a:br>
                        <a:rPr lang="en-ZA" sz="1300">
                          <a:effectLst/>
                          <a:latin typeface="Arial Narrow" panose="020B0606020202030204" pitchFamily="34" charset="0"/>
                          <a:ea typeface="Times New Roman" panose="02020603050405020304" pitchFamily="18" charset="0"/>
                          <a:cs typeface="Times New Roman" panose="02020603050405020304" pitchFamily="18" charset="0"/>
                        </a:rPr>
                      </a:br>
                      <a:r>
                        <a:rPr lang="en-ZA" sz="1300">
                          <a:effectLst/>
                          <a:latin typeface="Arial Narrow" panose="020B0606020202030204" pitchFamily="34" charset="0"/>
                          <a:ea typeface="Times New Roman" panose="02020603050405020304" pitchFamily="18" charset="0"/>
                          <a:cs typeface="Times New Roman" panose="02020603050405020304" pitchFamily="18" charset="0"/>
                        </a:rPr>
                        <a:t>compliance, financial</a:t>
                      </a:r>
                      <a:br>
                        <a:rPr lang="en-ZA" sz="1300">
                          <a:effectLst/>
                          <a:latin typeface="Arial Narrow" panose="020B0606020202030204" pitchFamily="34" charset="0"/>
                          <a:ea typeface="Times New Roman" panose="02020603050405020304" pitchFamily="18" charset="0"/>
                          <a:cs typeface="Times New Roman" panose="02020603050405020304" pitchFamily="18" charset="0"/>
                        </a:rPr>
                      </a:br>
                      <a:r>
                        <a:rPr lang="en-ZA" sz="1300">
                          <a:effectLst/>
                          <a:latin typeface="Arial Narrow" panose="020B0606020202030204" pitchFamily="34" charset="0"/>
                          <a:ea typeface="Times New Roman" panose="02020603050405020304" pitchFamily="18" charset="0"/>
                          <a:cs typeface="Times New Roman" panose="02020603050405020304" pitchFamily="18" charset="0"/>
                        </a:rPr>
                        <a:t>audit conducted</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Four progress reports on performance,</a:t>
                      </a:r>
                      <a:br>
                        <a:rPr lang="en-ZA" sz="1300">
                          <a:effectLst/>
                          <a:latin typeface="Arial Narrow" panose="020B0606020202030204" pitchFamily="34" charset="0"/>
                          <a:ea typeface="Times New Roman" panose="02020603050405020304" pitchFamily="18" charset="0"/>
                          <a:cs typeface="Times New Roman" panose="02020603050405020304" pitchFamily="18" charset="0"/>
                        </a:rPr>
                      </a:br>
                      <a:r>
                        <a:rPr lang="en-ZA" sz="1300">
                          <a:effectLst/>
                          <a:latin typeface="Arial Narrow" panose="020B0606020202030204" pitchFamily="34" charset="0"/>
                          <a:ea typeface="Times New Roman" panose="02020603050405020304" pitchFamily="18" charset="0"/>
                          <a:cs typeface="Times New Roman" panose="02020603050405020304" pitchFamily="18" charset="0"/>
                        </a:rPr>
                        <a:t>compliance, financial audit conducted</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a:effectLst/>
                          <a:latin typeface="Arial Narrow" panose="020B0606020202030204" pitchFamily="34" charset="0"/>
                          <a:ea typeface="Times New Roman" panose="02020603050405020304" pitchFamily="18" charset="0"/>
                          <a:cs typeface="Times New Roman" panose="02020603050405020304" pitchFamily="18" charset="0"/>
                        </a:rPr>
                        <a:t>One progress report on performance, compliance, financial audit conducted</a:t>
                      </a:r>
                      <a:endParaRPr lang="en-US" sz="130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One progress report on performance, compliance, financial audit </a:t>
                      </a:r>
                      <a:r>
                        <a:rPr lang="en-ZA" sz="1300" dirty="0" smtClean="0">
                          <a:effectLst/>
                          <a:latin typeface="Arial Narrow" panose="020B0606020202030204" pitchFamily="34" charset="0"/>
                          <a:ea typeface="Times New Roman" panose="02020603050405020304" pitchFamily="18" charset="0"/>
                          <a:cs typeface="Times New Roman" panose="02020603050405020304" pitchFamily="18" charset="0"/>
                        </a:rPr>
                        <a:t>conducted</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marR="0">
                        <a:lnSpc>
                          <a:spcPct val="115000"/>
                        </a:lnSpc>
                        <a:spcBef>
                          <a:spcPts val="0"/>
                        </a:spcBef>
                        <a:spcAft>
                          <a:spcPts val="0"/>
                        </a:spcAft>
                        <a:tabLst>
                          <a:tab pos="3409950" algn="l"/>
                        </a:tabLst>
                      </a:pPr>
                      <a:r>
                        <a:rPr lang="en-ZA" sz="1300" dirty="0">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US" sz="1300" dirty="0">
                        <a:effectLst/>
                        <a:latin typeface="Arial Narrow" panose="020B0606020202030204" pitchFamily="34" charset="0"/>
                        <a:ea typeface="MS Mincho" panose="02020609040205080304" pitchFamily="49" charset="-128"/>
                        <a:cs typeface="Times New Roman" panose="02020603050405020304" pitchFamily="18" charset="0"/>
                      </a:endParaRPr>
                    </a:p>
                  </a:txBody>
                  <a:tcPr marL="68580" marR="68580" marT="0" marB="0"/>
                </a:tc>
              </a:tr>
            </a:tbl>
          </a:graphicData>
        </a:graphic>
      </p:graphicFrame>
      <p:sp>
        <p:nvSpPr>
          <p:cNvPr id="6172" name="Title 4"/>
          <p:cNvSpPr txBox="1">
            <a:spLocks/>
          </p:cNvSpPr>
          <p:nvPr/>
        </p:nvSpPr>
        <p:spPr bwMode="auto">
          <a:xfrm>
            <a:off x="128588" y="657922"/>
            <a:ext cx="8937258" cy="355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err="1" smtClean="0">
                <a:solidFill>
                  <a:srgbClr val="02723D"/>
                </a:solidFill>
                <a:latin typeface="Calibri" pitchFamily="34" charset="0"/>
              </a:rPr>
              <a:t>Programme</a:t>
            </a:r>
            <a:r>
              <a:rPr lang="en-US" sz="2000" dirty="0" smtClean="0">
                <a:solidFill>
                  <a:srgbClr val="02723D"/>
                </a:solidFill>
                <a:latin typeface="Calibri" pitchFamily="34" charset="0"/>
              </a:rPr>
              <a:t> </a:t>
            </a:r>
            <a:r>
              <a:rPr lang="en-US" dirty="0" smtClean="0">
                <a:solidFill>
                  <a:srgbClr val="02723D"/>
                </a:solidFill>
                <a:latin typeface="Calibri" pitchFamily="34" charset="0"/>
              </a:rPr>
              <a:t>1: ADMINISTRATION</a:t>
            </a:r>
            <a:endParaRPr lang="en-US" dirty="0">
              <a:solidFill>
                <a:srgbClr val="02723D"/>
              </a:solidFill>
              <a:latin typeface="Calibri" pitchFamily="34" charset="0"/>
            </a:endParaRPr>
          </a:p>
        </p:txBody>
      </p:sp>
      <p:sp>
        <p:nvSpPr>
          <p:cNvPr id="12" name="Rectangle 7"/>
          <p:cNvSpPr>
            <a:spLocks noChangeArrowheads="1"/>
          </p:cNvSpPr>
          <p:nvPr/>
        </p:nvSpPr>
        <p:spPr bwMode="auto">
          <a:xfrm>
            <a:off x="2553676" y="997085"/>
            <a:ext cx="4419600" cy="369888"/>
          </a:xfrm>
          <a:prstGeom prst="rect">
            <a:avLst/>
          </a:prstGeom>
          <a:noFill/>
          <a:ln>
            <a:noFill/>
          </a:ln>
          <a:extLst/>
        </p:spPr>
        <p:txBody>
          <a:bodyPr>
            <a:spAutoFit/>
          </a:bodyPr>
          <a:lstStyle/>
          <a:p>
            <a:pPr algn="ctr">
              <a:defRPr/>
            </a:pPr>
            <a:r>
              <a:rPr lang="en-US" b="1" dirty="0" smtClean="0">
                <a:solidFill>
                  <a:prstClr val="black"/>
                </a:solidFill>
              </a:rPr>
              <a:t>Sub-Programme: </a:t>
            </a:r>
            <a:r>
              <a:rPr lang="en-ZA" b="1" dirty="0" smtClean="0"/>
              <a:t>Internal </a:t>
            </a:r>
            <a:r>
              <a:rPr lang="en-ZA" b="1" dirty="0"/>
              <a:t>Audit</a:t>
            </a:r>
            <a:endParaRPr lang="en-US" b="1" dirty="0">
              <a:solidFill>
                <a:prstClr val="black"/>
              </a:solidFill>
            </a:endParaRPr>
          </a:p>
        </p:txBody>
      </p:sp>
      <p:sp>
        <p:nvSpPr>
          <p:cNvPr id="9" name="Title 1"/>
          <p:cNvSpPr txBox="1">
            <a:spLocks/>
          </p:cNvSpPr>
          <p:nvPr/>
        </p:nvSpPr>
        <p:spPr>
          <a:xfrm>
            <a:off x="-4649" y="8047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solidFill>
                  <a:prstClr val="white"/>
                </a:solidFill>
              </a:rPr>
              <a:t>  </a:t>
            </a:r>
            <a:r>
              <a:rPr lang="en-US" dirty="0">
                <a:solidFill>
                  <a:prstClr val="white"/>
                </a:solidFill>
              </a:rPr>
              <a:t>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8</a:t>
            </a:fld>
            <a:endParaRPr lang="en-US" dirty="0">
              <a:solidFill>
                <a:prstClr val="black">
                  <a:tint val="75000"/>
                </a:prstClr>
              </a:solidFill>
            </a:endParaRPr>
          </a:p>
        </p:txBody>
      </p:sp>
      <p:pic>
        <p:nvPicPr>
          <p:cNvPr id="5" name="Picture 4"/>
          <p:cNvPicPr>
            <a:picLocks noChangeAspect="1"/>
          </p:cNvPicPr>
          <p:nvPr/>
        </p:nvPicPr>
        <p:blipFill>
          <a:blip r:embed="rId5"/>
          <a:stretch>
            <a:fillRect/>
          </a:stretch>
        </p:blipFill>
        <p:spPr>
          <a:xfrm rot="845878">
            <a:off x="1652588" y="4669037"/>
            <a:ext cx="1409700" cy="1152525"/>
          </a:xfrm>
          <a:prstGeom prst="rect">
            <a:avLst/>
          </a:prstGeom>
        </p:spPr>
      </p:pic>
      <p:pic>
        <p:nvPicPr>
          <p:cNvPr id="7" name="Picture 6"/>
          <p:cNvPicPr>
            <a:picLocks noChangeAspect="1"/>
          </p:cNvPicPr>
          <p:nvPr/>
        </p:nvPicPr>
        <p:blipFill>
          <a:blip r:embed="rId6"/>
          <a:stretch>
            <a:fillRect/>
          </a:stretch>
        </p:blipFill>
        <p:spPr>
          <a:xfrm rot="1263882">
            <a:off x="5176837" y="4692849"/>
            <a:ext cx="1209675" cy="1104900"/>
          </a:xfrm>
          <a:prstGeom prst="rect">
            <a:avLst/>
          </a:prstGeom>
        </p:spPr>
      </p:pic>
    </p:spTree>
    <p:extLst>
      <p:ext uri="{BB962C8B-B14F-4D97-AF65-F5344CB8AC3E}">
        <p14:creationId xmlns:p14="http://schemas.microsoft.com/office/powerpoint/2010/main" xmlns="" val="385385957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84CBA3-D598-4B1F-BAA3-EE14B5154290}" type="slidenum">
              <a:rPr lang="en-AU" smtClean="0">
                <a:solidFill>
                  <a:prstClr val="black">
                    <a:tint val="75000"/>
                  </a:prstClr>
                </a:solidFill>
              </a:rPr>
              <a:pPr/>
              <a:t>9</a:t>
            </a:fld>
            <a:endParaRPr lang="en-AU" dirty="0">
              <a:solidFill>
                <a:prstClr val="black">
                  <a:tint val="75000"/>
                </a:prstClr>
              </a:solidFill>
            </a:endParaRPr>
          </a:p>
        </p:txBody>
      </p:sp>
      <p:sp>
        <p:nvSpPr>
          <p:cNvPr id="87" name="Title 1"/>
          <p:cNvSpPr txBox="1">
            <a:spLocks/>
          </p:cNvSpPr>
          <p:nvPr/>
        </p:nvSpPr>
        <p:spPr>
          <a:xfrm>
            <a:off x="0" y="76029"/>
            <a:ext cx="9144000" cy="410872"/>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29" tIns="45715" rIns="91429" bIns="45715" numCol="1" rtlCol="0" anchor="ctr" anchorCtr="0" compatLnSpc="1">
            <a:prstTxWarp prst="textNoShape">
              <a:avLst/>
            </a:prstTxWarp>
            <a:noAutofit/>
          </a:bodyPr>
          <a:lstStyle>
            <a:lvl1pPr algn="ctr">
              <a:spcBef>
                <a:spcPct val="0"/>
              </a:spcBef>
              <a:buNone/>
              <a:defRPr sz="2800" b="1">
                <a:solidFill>
                  <a:schemeClr val="bg1"/>
                </a:solidFill>
                <a:latin typeface="Century Gothic" panose="020B0502020202020204" pitchFamily="34" charset="0"/>
                <a:ea typeface="+mj-ea"/>
                <a:cs typeface="+mj-cs"/>
              </a:defRPr>
            </a:lvl1pPr>
          </a:lstStyle>
          <a:p>
            <a:r>
              <a:rPr lang="en-US" dirty="0"/>
              <a:t>Programme Performance Information</a:t>
            </a:r>
          </a:p>
        </p:txBody>
      </p:sp>
      <p:sp>
        <p:nvSpPr>
          <p:cNvPr id="76" name="TextBox 75"/>
          <p:cNvSpPr txBox="1"/>
          <p:nvPr/>
        </p:nvSpPr>
        <p:spPr bwMode="auto">
          <a:xfrm>
            <a:off x="4536760" y="670768"/>
            <a:ext cx="863841" cy="32053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endParaRPr lang="en-ZA" sz="1050" b="1" dirty="0">
              <a:ln w="1905"/>
              <a:solidFill>
                <a:srgbClr val="CC9900"/>
              </a:solidFill>
              <a:latin typeface="Century Gothic" panose="020B0502020202020204" pitchFamily="34" charset="0"/>
              <a:ea typeface="Verdana" pitchFamily="34" charset="0"/>
              <a:cs typeface="Verdana" pitchFamily="34" charset="0"/>
            </a:endParaRPr>
          </a:p>
        </p:txBody>
      </p:sp>
      <p:sp>
        <p:nvSpPr>
          <p:cNvPr id="2" name="AutoShape 2" descr="Image result for media icon"/>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endParaRPr>
          </a:p>
        </p:txBody>
      </p:sp>
      <p:sp>
        <p:nvSpPr>
          <p:cNvPr id="66" name="Rectangle 65"/>
          <p:cNvSpPr/>
          <p:nvPr/>
        </p:nvSpPr>
        <p:spPr>
          <a:xfrm rot="19336181">
            <a:off x="3320669" y="4221385"/>
            <a:ext cx="749139" cy="2893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69" name="Picture 6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86355" y="2701267"/>
            <a:ext cx="2477945" cy="1415173"/>
          </a:xfrm>
          <a:prstGeom prst="rect">
            <a:avLst/>
          </a:prstGeom>
        </p:spPr>
      </p:pic>
      <p:pic>
        <p:nvPicPr>
          <p:cNvPr id="70" name="Picture 69" descr="http://www.gcis.gov.za/sites/www.gcis.gov.za/files/pictures/oct2016-2-gcisl.jpg">
            <a:hlinkClick r:id="rId3"/>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5208967" y="800166"/>
            <a:ext cx="537658" cy="727908"/>
          </a:xfrm>
          <a:prstGeom prst="rect">
            <a:avLst/>
          </a:prstGeom>
          <a:noFill/>
          <a:ln>
            <a:noFill/>
          </a:ln>
        </p:spPr>
      </p:pic>
      <p:pic>
        <p:nvPicPr>
          <p:cNvPr id="24" name="Picture 2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91873" y="714917"/>
            <a:ext cx="648224" cy="596366"/>
          </a:xfrm>
          <a:prstGeom prst="rect">
            <a:avLst/>
          </a:prstGeom>
        </p:spPr>
      </p:pic>
      <p:pic>
        <p:nvPicPr>
          <p:cNvPr id="75" name="Picture 74" descr="http://www.gcis.gov.za/sites/www.gcis.gov.za/files/psm_small_two.jpg"/>
          <p:cNvPicPr/>
          <p:nvPr/>
        </p:nvPicPr>
        <p:blipFill>
          <a:blip r:embed="rId6">
            <a:extLst>
              <a:ext uri="{28A0092B-C50C-407E-A947-70E740481C1C}">
                <a14:useLocalDpi xmlns:a14="http://schemas.microsoft.com/office/drawing/2010/main" xmlns="" val="0"/>
              </a:ext>
            </a:extLst>
          </a:blip>
          <a:srcRect/>
          <a:stretch>
            <a:fillRect/>
          </a:stretch>
        </p:blipFill>
        <p:spPr bwMode="auto">
          <a:xfrm rot="349383">
            <a:off x="6257943" y="2877330"/>
            <a:ext cx="753697" cy="814962"/>
          </a:xfrm>
          <a:prstGeom prst="rect">
            <a:avLst/>
          </a:prstGeom>
          <a:noFill/>
          <a:ln>
            <a:noFill/>
          </a:ln>
        </p:spPr>
      </p:pic>
      <p:sp>
        <p:nvSpPr>
          <p:cNvPr id="28" name="AutoShape 4" descr="Image result for South African Year Book"/>
          <p:cNvSpPr>
            <a:spLocks noChangeAspect="1" noChangeArrowheads="1"/>
          </p:cNvSpPr>
          <p:nvPr/>
        </p:nvSpPr>
        <p:spPr bwMode="auto">
          <a:xfrm>
            <a:off x="3477246" y="2880994"/>
            <a:ext cx="435986" cy="2286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82" name="Picture 81" descr="Image result for photography icons">
            <a:hlinkClick r:id="rId7"/>
          </p:cNvPr>
          <p:cNvPicPr/>
          <p:nvPr/>
        </p:nvPicPr>
        <p:blipFill>
          <a:blip r:embed="rId8">
            <a:extLst>
              <a:ext uri="{28A0092B-C50C-407E-A947-70E740481C1C}">
                <a14:useLocalDpi xmlns:a14="http://schemas.microsoft.com/office/drawing/2010/main" xmlns="" val="0"/>
              </a:ext>
            </a:extLst>
          </a:blip>
          <a:srcRect/>
          <a:stretch>
            <a:fillRect/>
          </a:stretch>
        </p:blipFill>
        <p:spPr bwMode="auto">
          <a:xfrm rot="20810156">
            <a:off x="5094037" y="5309195"/>
            <a:ext cx="872931" cy="937528"/>
          </a:xfrm>
          <a:prstGeom prst="rect">
            <a:avLst/>
          </a:prstGeom>
          <a:noFill/>
          <a:ln>
            <a:noFill/>
          </a:ln>
        </p:spPr>
      </p:pic>
      <p:pic>
        <p:nvPicPr>
          <p:cNvPr id="33" name="Picture 32"/>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rot="19981186">
            <a:off x="3538317" y="4674718"/>
            <a:ext cx="950567" cy="1054315"/>
          </a:xfrm>
          <a:prstGeom prst="rect">
            <a:avLst/>
          </a:prstGeom>
        </p:spPr>
      </p:pic>
      <p:pic>
        <p:nvPicPr>
          <p:cNvPr id="26" name="Picture 25"/>
          <p:cNvPicPr>
            <a:picLocks noChangeAspect="1"/>
          </p:cNvPicPr>
          <p:nvPr/>
        </p:nvPicPr>
        <p:blipFill>
          <a:blip r:embed="rId10"/>
          <a:stretch>
            <a:fillRect/>
          </a:stretch>
        </p:blipFill>
        <p:spPr>
          <a:xfrm rot="640184">
            <a:off x="315799" y="4981190"/>
            <a:ext cx="828836" cy="844298"/>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rot="591570">
            <a:off x="1507016" y="4959677"/>
            <a:ext cx="1141829" cy="902140"/>
          </a:xfrm>
          <a:prstGeom prst="rect">
            <a:avLst/>
          </a:prstGeom>
        </p:spPr>
      </p:pic>
      <p:pic>
        <p:nvPicPr>
          <p:cNvPr id="35" name="Picture 34"/>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rot="20519759">
            <a:off x="312523" y="2821065"/>
            <a:ext cx="1250089" cy="995288"/>
          </a:xfrm>
          <a:prstGeom prst="rect">
            <a:avLst/>
          </a:prstGeom>
        </p:spPr>
      </p:pic>
      <p:pic>
        <p:nvPicPr>
          <p:cNvPr id="25" name="Picture 24"/>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rot="20702371">
            <a:off x="387315" y="1270407"/>
            <a:ext cx="1098158" cy="571500"/>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rot="782003">
            <a:off x="7731334" y="3404501"/>
            <a:ext cx="1087933" cy="807581"/>
          </a:xfrm>
          <a:prstGeom prst="rect">
            <a:avLst/>
          </a:prstGeom>
        </p:spPr>
      </p:pic>
      <p:pic>
        <p:nvPicPr>
          <p:cNvPr id="18" name="Picture 17"/>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rot="1576278">
            <a:off x="7721329" y="2190643"/>
            <a:ext cx="992335" cy="804651"/>
          </a:xfrm>
          <a:prstGeom prst="rect">
            <a:avLst/>
          </a:prstGeom>
        </p:spPr>
      </p:pic>
      <p:pic>
        <p:nvPicPr>
          <p:cNvPr id="19" name="Picture 18"/>
          <p:cNvPicPr>
            <a:picLocks noChangeAspect="1"/>
          </p:cNvPicPr>
          <p:nvPr/>
        </p:nvPicPr>
        <p:blipFill>
          <a:blip r:embed="rId16">
            <a:extLst>
              <a:ext uri="{28A0092B-C50C-407E-A947-70E740481C1C}">
                <a14:useLocalDpi xmlns:a14="http://schemas.microsoft.com/office/drawing/2010/main" xmlns="" val="0"/>
              </a:ext>
            </a:extLst>
          </a:blip>
          <a:stretch>
            <a:fillRect/>
          </a:stretch>
        </p:blipFill>
        <p:spPr>
          <a:xfrm rot="285706">
            <a:off x="2848148" y="1050101"/>
            <a:ext cx="1164131" cy="384290"/>
          </a:xfrm>
          <a:prstGeom prst="rect">
            <a:avLst/>
          </a:prstGeom>
        </p:spPr>
      </p:pic>
      <p:pic>
        <p:nvPicPr>
          <p:cNvPr id="21" name="Picture 20"/>
          <p:cNvPicPr>
            <a:picLocks noChangeAspect="1"/>
          </p:cNvPicPr>
          <p:nvPr/>
        </p:nvPicPr>
        <p:blipFill>
          <a:blip r:embed="rId17"/>
          <a:stretch>
            <a:fillRect/>
          </a:stretch>
        </p:blipFill>
        <p:spPr>
          <a:xfrm rot="20031584">
            <a:off x="7841336" y="5213240"/>
            <a:ext cx="1032626" cy="690432"/>
          </a:xfrm>
          <a:prstGeom prst="rect">
            <a:avLst/>
          </a:prstGeom>
        </p:spPr>
      </p:pic>
      <p:pic>
        <p:nvPicPr>
          <p:cNvPr id="22" name="Picture 21"/>
          <p:cNvPicPr>
            <a:picLocks noChangeAspect="1"/>
          </p:cNvPicPr>
          <p:nvPr/>
        </p:nvPicPr>
        <p:blipFill>
          <a:blip r:embed="rId18"/>
          <a:stretch>
            <a:fillRect/>
          </a:stretch>
        </p:blipFill>
        <p:spPr>
          <a:xfrm rot="19935799">
            <a:off x="6513800" y="4725790"/>
            <a:ext cx="1024217" cy="681287"/>
          </a:xfrm>
          <a:prstGeom prst="rect">
            <a:avLst/>
          </a:prstGeom>
        </p:spPr>
      </p:pic>
      <p:sp>
        <p:nvSpPr>
          <p:cNvPr id="57" name="TextBox 56"/>
          <p:cNvSpPr txBox="1"/>
          <p:nvPr/>
        </p:nvSpPr>
        <p:spPr>
          <a:xfrm>
            <a:off x="2159004" y="2009216"/>
            <a:ext cx="4333235" cy="707886"/>
          </a:xfrm>
          <a:custGeom>
            <a:avLst/>
            <a:gdLst>
              <a:gd name="connsiteX0" fmla="*/ 0 w 3377513"/>
              <a:gd name="connsiteY0" fmla="*/ 0 h 707886"/>
              <a:gd name="connsiteX1" fmla="*/ 3377513 w 3377513"/>
              <a:gd name="connsiteY1" fmla="*/ 0 h 707886"/>
              <a:gd name="connsiteX2" fmla="*/ 3377513 w 3377513"/>
              <a:gd name="connsiteY2" fmla="*/ 707886 h 707886"/>
              <a:gd name="connsiteX3" fmla="*/ 0 w 3377513"/>
              <a:gd name="connsiteY3" fmla="*/ 707886 h 707886"/>
              <a:gd name="connsiteX4" fmla="*/ 0 w 3377513"/>
              <a:gd name="connsiteY4" fmla="*/ 0 h 707886"/>
              <a:gd name="connsiteX0" fmla="*/ 86628 w 3377513"/>
              <a:gd name="connsiteY0" fmla="*/ 77002 h 707886"/>
              <a:gd name="connsiteX1" fmla="*/ 3377513 w 3377513"/>
              <a:gd name="connsiteY1" fmla="*/ 0 h 707886"/>
              <a:gd name="connsiteX2" fmla="*/ 3377513 w 3377513"/>
              <a:gd name="connsiteY2" fmla="*/ 707886 h 707886"/>
              <a:gd name="connsiteX3" fmla="*/ 0 w 3377513"/>
              <a:gd name="connsiteY3" fmla="*/ 707886 h 707886"/>
              <a:gd name="connsiteX4" fmla="*/ 86628 w 3377513"/>
              <a:gd name="connsiteY4" fmla="*/ 77002 h 707886"/>
              <a:gd name="connsiteX0" fmla="*/ 0 w 3290885"/>
              <a:gd name="connsiteY0" fmla="*/ 77002 h 707886"/>
              <a:gd name="connsiteX1" fmla="*/ 3290885 w 3290885"/>
              <a:gd name="connsiteY1" fmla="*/ 0 h 707886"/>
              <a:gd name="connsiteX2" fmla="*/ 3290885 w 3290885"/>
              <a:gd name="connsiteY2" fmla="*/ 707886 h 707886"/>
              <a:gd name="connsiteX3" fmla="*/ 48126 w 3290885"/>
              <a:gd name="connsiteY3" fmla="*/ 659760 h 707886"/>
              <a:gd name="connsiteX4" fmla="*/ 0 w 3290885"/>
              <a:gd name="connsiteY4" fmla="*/ 77002 h 707886"/>
              <a:gd name="connsiteX0" fmla="*/ 0 w 3290885"/>
              <a:gd name="connsiteY0" fmla="*/ 77002 h 707886"/>
              <a:gd name="connsiteX1" fmla="*/ 3290885 w 3290885"/>
              <a:gd name="connsiteY1" fmla="*/ 0 h 707886"/>
              <a:gd name="connsiteX2" fmla="*/ 3290885 w 3290885"/>
              <a:gd name="connsiteY2" fmla="*/ 707886 h 707886"/>
              <a:gd name="connsiteX3" fmla="*/ 48126 w 3290885"/>
              <a:gd name="connsiteY3" fmla="*/ 659760 h 707886"/>
              <a:gd name="connsiteX4" fmla="*/ 0 w 3290885"/>
              <a:gd name="connsiteY4" fmla="*/ 77002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0885" h="707886">
                <a:moveTo>
                  <a:pt x="0" y="77002"/>
                </a:moveTo>
                <a:lnTo>
                  <a:pt x="3290885" y="0"/>
                </a:lnTo>
                <a:lnTo>
                  <a:pt x="3290885" y="707886"/>
                </a:lnTo>
                <a:lnTo>
                  <a:pt x="48126" y="659760"/>
                </a:lnTo>
                <a:cubicBezTo>
                  <a:pt x="32084" y="61246"/>
                  <a:pt x="16042" y="271255"/>
                  <a:pt x="0" y="77002"/>
                </a:cubicBezTo>
                <a:close/>
              </a:path>
            </a:pathLst>
          </a:custGeom>
          <a:noFill/>
        </p:spPr>
        <p:txBody>
          <a:bodyPr wrap="square" rtlCol="0">
            <a:spAutoFit/>
          </a:bodyPr>
          <a:lstStyle/>
          <a:p>
            <a:pPr algn="ctr"/>
            <a:r>
              <a:rPr lang="en-ZA" sz="2000" b="1" dirty="0" smtClean="0">
                <a:solidFill>
                  <a:srgbClr val="02723D"/>
                </a:solidFill>
                <a:latin typeface="Arial Black" panose="020B0A04020102020204" pitchFamily="34" charset="0"/>
                <a:ea typeface="Arial Unicode MS" panose="020B0604020202020204" pitchFamily="34" charset="-128"/>
                <a:cs typeface="Arial Unicode MS" panose="020B0604020202020204" pitchFamily="34" charset="-128"/>
              </a:rPr>
              <a:t>CONTENT PROCESSING AND DISSEMINATION</a:t>
            </a:r>
            <a:endParaRPr lang="en-GB" sz="2000" b="1" dirty="0">
              <a:solidFill>
                <a:srgbClr val="02723D"/>
              </a:solidFill>
              <a:latin typeface="Arial Black" panose="020B0A040201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269777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0575B538E0AA43BCFE1FBDF6D38747" ma:contentTypeVersion="0" ma:contentTypeDescription="Create a new document." ma:contentTypeScope="" ma:versionID="038e6ba85fcb3d1e11537546ad22d92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6DEA66-5AEC-4369-9556-6332EEA0AEC8}">
  <ds:schemaRefs>
    <ds:schemaRef ds:uri="http://schemas.microsoft.com/sharepoint/v3/contenttype/forms"/>
  </ds:schemaRefs>
</ds:datastoreItem>
</file>

<file path=customXml/itemProps2.xml><?xml version="1.0" encoding="utf-8"?>
<ds:datastoreItem xmlns:ds="http://schemas.openxmlformats.org/officeDocument/2006/customXml" ds:itemID="{184BE0AE-C957-4915-8CE9-B78610AFFA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5C7FE5B-88D0-4747-94E6-78110251B9F5}">
  <ds:schemaRefs>
    <ds:schemaRef ds:uri="http://schemas.openxmlformats.org/package/2006/metadata/core-properties"/>
    <ds:schemaRef ds:uri="http://www.w3.org/XML/1998/namespace"/>
    <ds:schemaRef ds:uri="http://schemas.microsoft.com/office/2006/documentManagement/types"/>
    <ds:schemaRef ds:uri="http://purl.org/dc/dcmitype/"/>
    <ds:schemaRef ds:uri="http://schemas.microsoft.com/office/2006/metadata/properties"/>
    <ds:schemaRef ds:uri="http://purl.org/dc/elements/1.1/"/>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8997</TotalTime>
  <Words>3821</Words>
  <Application>Microsoft Office PowerPoint</Application>
  <PresentationFormat>On-screen Show (4:3)</PresentationFormat>
  <Paragraphs>870</Paragraphs>
  <Slides>32</Slides>
  <Notes>21</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Office Theme</vt:lpstr>
      <vt:lpstr>2_Office Theme</vt:lpstr>
      <vt:lpstr>1_Office Theme</vt:lpstr>
      <vt:lpstr>3_Office Theme</vt:lpstr>
      <vt:lpstr>4th Quarter Actual Performance Report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GCIS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administrator</dc:creator>
  <cp:lastModifiedBy>PUMZA</cp:lastModifiedBy>
  <cp:revision>1192</cp:revision>
  <cp:lastPrinted>2017-05-30T14:01:36Z</cp:lastPrinted>
  <dcterms:created xsi:type="dcterms:W3CDTF">2013-08-14T15:53:00Z</dcterms:created>
  <dcterms:modified xsi:type="dcterms:W3CDTF">2017-06-09T10:57:34Z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0x010100190575B538E0AA43BCFE1FBDF6D38747</vt:lpwstr>
  </property>
</Properties>
</file>