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0" r:id="rId2"/>
    <p:sldMasterId id="2147483702" r:id="rId3"/>
  </p:sldMasterIdLst>
  <p:notesMasterIdLst>
    <p:notesMasterId r:id="rId40"/>
  </p:notesMasterIdLst>
  <p:handoutMasterIdLst>
    <p:handoutMasterId r:id="rId41"/>
  </p:handoutMasterIdLst>
  <p:sldIdLst>
    <p:sldId id="417" r:id="rId4"/>
    <p:sldId id="418" r:id="rId5"/>
    <p:sldId id="419" r:id="rId6"/>
    <p:sldId id="420" r:id="rId7"/>
    <p:sldId id="317" r:id="rId8"/>
    <p:sldId id="378" r:id="rId9"/>
    <p:sldId id="379" r:id="rId10"/>
    <p:sldId id="380" r:id="rId11"/>
    <p:sldId id="381" r:id="rId12"/>
    <p:sldId id="382" r:id="rId13"/>
    <p:sldId id="383" r:id="rId14"/>
    <p:sldId id="384" r:id="rId15"/>
    <p:sldId id="385" r:id="rId16"/>
    <p:sldId id="386" r:id="rId17"/>
    <p:sldId id="407" r:id="rId18"/>
    <p:sldId id="387" r:id="rId19"/>
    <p:sldId id="388" r:id="rId20"/>
    <p:sldId id="389" r:id="rId21"/>
    <p:sldId id="390" r:id="rId22"/>
    <p:sldId id="408" r:id="rId23"/>
    <p:sldId id="403" r:id="rId24"/>
    <p:sldId id="404" r:id="rId25"/>
    <p:sldId id="405" r:id="rId26"/>
    <p:sldId id="415" r:id="rId27"/>
    <p:sldId id="413" r:id="rId28"/>
    <p:sldId id="409" r:id="rId29"/>
    <p:sldId id="410" r:id="rId30"/>
    <p:sldId id="411" r:id="rId31"/>
    <p:sldId id="412" r:id="rId32"/>
    <p:sldId id="414" r:id="rId33"/>
    <p:sldId id="421" r:id="rId34"/>
    <p:sldId id="422" r:id="rId35"/>
    <p:sldId id="423" r:id="rId36"/>
    <p:sldId id="424" r:id="rId37"/>
    <p:sldId id="446" r:id="rId38"/>
    <p:sldId id="324" r:id="rId3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C090"/>
    <a:srgbClr val="E9883A"/>
    <a:srgbClr val="E26B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3" autoAdjust="0"/>
    <p:restoredTop sz="94660"/>
  </p:normalViewPr>
  <p:slideViewPr>
    <p:cSldViewPr snapToGrid="0">
      <p:cViewPr varScale="1">
        <p:scale>
          <a:sx n="116" d="100"/>
          <a:sy n="116" d="100"/>
        </p:scale>
        <p:origin x="-149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2CBEA-C1F4-4A2F-B93D-096B9A4EA34D}" type="doc">
      <dgm:prSet loTypeId="urn:microsoft.com/office/officeart/2005/8/layout/hProcess9" loCatId="process" qsTypeId="urn:microsoft.com/office/officeart/2005/8/quickstyle/simple2" qsCatId="simple" csTypeId="urn:microsoft.com/office/officeart/2005/8/colors/accent0_2" csCatId="mainScheme" phldr="1"/>
      <dgm:spPr/>
    </dgm:pt>
    <dgm:pt modelId="{C748FF71-83DD-4644-B40D-8E50EFD14409}">
      <dgm:prSet phldrT="[Text]"/>
      <dgm:spPr/>
      <dgm:t>
        <a:bodyPr/>
        <a:lstStyle/>
        <a:p>
          <a:r>
            <a:rPr lang="en-ZA" dirty="0"/>
            <a:t>Level two: Well coordinated, integrated &amp; functioning youth development machinery </a:t>
          </a:r>
          <a:r>
            <a:rPr lang="en-ZA" dirty="0" smtClean="0"/>
            <a:t>system </a:t>
          </a:r>
          <a:r>
            <a:rPr lang="en-ZA" dirty="0"/>
            <a:t>in place to support implementation of the NYP 2020</a:t>
          </a:r>
        </a:p>
      </dgm:t>
    </dgm:pt>
    <dgm:pt modelId="{63F5987B-AD2E-4DA1-8C4A-67619BE07FF0}" type="parTrans" cxnId="{144E20E4-3F8E-4FA5-A4B1-B0641F712F2B}">
      <dgm:prSet/>
      <dgm:spPr/>
      <dgm:t>
        <a:bodyPr/>
        <a:lstStyle/>
        <a:p>
          <a:endParaRPr lang="en-US"/>
        </a:p>
      </dgm:t>
    </dgm:pt>
    <dgm:pt modelId="{03ED69F7-72BF-46A6-9DBC-39FB5C0EB4D8}" type="sibTrans" cxnId="{144E20E4-3F8E-4FA5-A4B1-B0641F712F2B}">
      <dgm:prSet/>
      <dgm:spPr/>
      <dgm:t>
        <a:bodyPr/>
        <a:lstStyle/>
        <a:p>
          <a:endParaRPr lang="en-US"/>
        </a:p>
      </dgm:t>
    </dgm:pt>
    <dgm:pt modelId="{35EBC619-79EC-48E0-86FF-EEE0EAE901B8}">
      <dgm:prSet phldrT="[Text]"/>
      <dgm:spPr/>
      <dgm:t>
        <a:bodyPr/>
        <a:lstStyle/>
        <a:p>
          <a:r>
            <a:rPr lang="en-ZA" b="0"/>
            <a:t>Level one: State/agencies’ capabilities enhanced to  develop and improve youth (14-35 years) access to economic participation and transformation; education, skills and second chances;  health care and combatting substance abuse; social cohesion and nation building </a:t>
          </a:r>
        </a:p>
      </dgm:t>
    </dgm:pt>
    <dgm:pt modelId="{1158D856-F8D3-49A6-AE07-860CCCF7DE33}" type="parTrans" cxnId="{5831556B-A091-4391-803C-F913262AD211}">
      <dgm:prSet/>
      <dgm:spPr/>
      <dgm:t>
        <a:bodyPr/>
        <a:lstStyle/>
        <a:p>
          <a:endParaRPr lang="en-US"/>
        </a:p>
      </dgm:t>
    </dgm:pt>
    <dgm:pt modelId="{40443CDF-9CBE-416F-A75F-787465FB240C}" type="sibTrans" cxnId="{5831556B-A091-4391-803C-F913262AD211}">
      <dgm:prSet/>
      <dgm:spPr/>
      <dgm:t>
        <a:bodyPr/>
        <a:lstStyle/>
        <a:p>
          <a:endParaRPr lang="en-US"/>
        </a:p>
      </dgm:t>
    </dgm:pt>
    <dgm:pt modelId="{126FF9D3-B58A-44B7-9EF7-2512B146D39A}">
      <dgm:prSet/>
      <dgm:spPr/>
      <dgm:t>
        <a:bodyPr/>
        <a:lstStyle/>
        <a:p>
          <a:r>
            <a:rPr lang="en-GB" dirty="0"/>
            <a:t>Capable, healthy, educated and socially conscious young people who have full access to opportunities and </a:t>
          </a:r>
          <a:r>
            <a:rPr lang="en-GB" dirty="0" smtClean="0"/>
            <a:t>resources; are </a:t>
          </a:r>
          <a:r>
            <a:rPr lang="en-GB" dirty="0"/>
            <a:t>integrated into decision making </a:t>
          </a:r>
          <a:r>
            <a:rPr lang="en-GB" dirty="0" smtClean="0"/>
            <a:t>processes; are </a:t>
          </a:r>
          <a:r>
            <a:rPr lang="en-GB" dirty="0"/>
            <a:t>willing and able to realise their full potential </a:t>
          </a:r>
          <a:r>
            <a:rPr lang="en-GB" dirty="0" smtClean="0"/>
            <a:t>through discharging effectively on their </a:t>
          </a:r>
          <a:r>
            <a:rPr lang="en-GB" dirty="0"/>
            <a:t>roles and responsibilities </a:t>
          </a:r>
          <a:r>
            <a:rPr lang="en-GB" dirty="0" smtClean="0"/>
            <a:t>and thus making </a:t>
          </a:r>
          <a:r>
            <a:rPr lang="en-GB" dirty="0"/>
            <a:t>a meaningful contribution to the development of a non-racial, equal, equitable, democratic and prosperous South Africa.</a:t>
          </a:r>
          <a:endParaRPr lang="en-ZA" dirty="0"/>
        </a:p>
      </dgm:t>
    </dgm:pt>
    <dgm:pt modelId="{A754CA73-EB91-42EB-A770-F5F61221BCCC}" type="parTrans" cxnId="{4A528FCB-F65E-4F03-9EC5-05956759AB0B}">
      <dgm:prSet/>
      <dgm:spPr/>
      <dgm:t>
        <a:bodyPr/>
        <a:lstStyle/>
        <a:p>
          <a:endParaRPr lang="en-ZA"/>
        </a:p>
      </dgm:t>
    </dgm:pt>
    <dgm:pt modelId="{327862B4-105D-45E0-BDE6-A1796E16C81C}" type="sibTrans" cxnId="{4A528FCB-F65E-4F03-9EC5-05956759AB0B}">
      <dgm:prSet/>
      <dgm:spPr/>
      <dgm:t>
        <a:bodyPr/>
        <a:lstStyle/>
        <a:p>
          <a:endParaRPr lang="en-ZA"/>
        </a:p>
      </dgm:t>
    </dgm:pt>
    <dgm:pt modelId="{ABF90C8A-B136-4253-8A80-F54BCE2434E1}" type="pres">
      <dgm:prSet presAssocID="{67C2CBEA-C1F4-4A2F-B93D-096B9A4EA34D}" presName="CompostProcess" presStyleCnt="0">
        <dgm:presLayoutVars>
          <dgm:dir/>
          <dgm:resizeHandles val="exact"/>
        </dgm:presLayoutVars>
      </dgm:prSet>
      <dgm:spPr/>
    </dgm:pt>
    <dgm:pt modelId="{23708AE7-2DB8-4947-8ED1-C8B15E597008}" type="pres">
      <dgm:prSet presAssocID="{67C2CBEA-C1F4-4A2F-B93D-096B9A4EA34D}" presName="arrow" presStyleLbl="bgShp" presStyleIdx="0" presStyleCnt="1"/>
      <dgm:spPr/>
      <dgm:t>
        <a:bodyPr/>
        <a:lstStyle/>
        <a:p>
          <a:endParaRPr lang="en-US"/>
        </a:p>
      </dgm:t>
    </dgm:pt>
    <dgm:pt modelId="{FFAD9F5C-E9E1-403A-8E9D-02A279669972}" type="pres">
      <dgm:prSet presAssocID="{67C2CBEA-C1F4-4A2F-B93D-096B9A4EA34D}" presName="linearProcess" presStyleCnt="0"/>
      <dgm:spPr/>
    </dgm:pt>
    <dgm:pt modelId="{537C069D-8A3C-426D-BF60-1B2CE761E129}" type="pres">
      <dgm:prSet presAssocID="{C748FF71-83DD-4644-B40D-8E50EFD14409}" presName="textNode" presStyleLbl="node1" presStyleIdx="0" presStyleCnt="3">
        <dgm:presLayoutVars>
          <dgm:bulletEnabled val="1"/>
        </dgm:presLayoutVars>
      </dgm:prSet>
      <dgm:spPr/>
      <dgm:t>
        <a:bodyPr/>
        <a:lstStyle/>
        <a:p>
          <a:endParaRPr lang="en-ZA"/>
        </a:p>
      </dgm:t>
    </dgm:pt>
    <dgm:pt modelId="{F7877971-79B1-48D3-A247-1DA9414B21A9}" type="pres">
      <dgm:prSet presAssocID="{03ED69F7-72BF-46A6-9DBC-39FB5C0EB4D8}" presName="sibTrans" presStyleCnt="0"/>
      <dgm:spPr/>
    </dgm:pt>
    <dgm:pt modelId="{75990166-004B-4C75-AD65-78FFB8428B63}" type="pres">
      <dgm:prSet presAssocID="{35EBC619-79EC-48E0-86FF-EEE0EAE901B8}" presName="textNode" presStyleLbl="node1" presStyleIdx="1" presStyleCnt="3">
        <dgm:presLayoutVars>
          <dgm:bulletEnabled val="1"/>
        </dgm:presLayoutVars>
      </dgm:prSet>
      <dgm:spPr/>
      <dgm:t>
        <a:bodyPr/>
        <a:lstStyle/>
        <a:p>
          <a:endParaRPr lang="en-ZA"/>
        </a:p>
      </dgm:t>
    </dgm:pt>
    <dgm:pt modelId="{74BF0039-171C-4DD9-B972-C00538016B2B}" type="pres">
      <dgm:prSet presAssocID="{40443CDF-9CBE-416F-A75F-787465FB240C}" presName="sibTrans" presStyleCnt="0"/>
      <dgm:spPr/>
    </dgm:pt>
    <dgm:pt modelId="{9842BE2A-3D40-4A4D-844F-77C323D5E18E}" type="pres">
      <dgm:prSet presAssocID="{126FF9D3-B58A-44B7-9EF7-2512B146D39A}" presName="textNode" presStyleLbl="node1" presStyleIdx="2" presStyleCnt="3">
        <dgm:presLayoutVars>
          <dgm:bulletEnabled val="1"/>
        </dgm:presLayoutVars>
      </dgm:prSet>
      <dgm:spPr/>
      <dgm:t>
        <a:bodyPr/>
        <a:lstStyle/>
        <a:p>
          <a:endParaRPr lang="en-ZA"/>
        </a:p>
      </dgm:t>
    </dgm:pt>
  </dgm:ptLst>
  <dgm:cxnLst>
    <dgm:cxn modelId="{6F8739C2-FA0B-4CF8-A476-D9D67E1DE519}" type="presOf" srcId="{C748FF71-83DD-4644-B40D-8E50EFD14409}" destId="{537C069D-8A3C-426D-BF60-1B2CE761E129}" srcOrd="0" destOrd="0" presId="urn:microsoft.com/office/officeart/2005/8/layout/hProcess9"/>
    <dgm:cxn modelId="{144E20E4-3F8E-4FA5-A4B1-B0641F712F2B}" srcId="{67C2CBEA-C1F4-4A2F-B93D-096B9A4EA34D}" destId="{C748FF71-83DD-4644-B40D-8E50EFD14409}" srcOrd="0" destOrd="0" parTransId="{63F5987B-AD2E-4DA1-8C4A-67619BE07FF0}" sibTransId="{03ED69F7-72BF-46A6-9DBC-39FB5C0EB4D8}"/>
    <dgm:cxn modelId="{6F62CA5F-14AA-4D48-9E9E-C2668E46058D}" type="presOf" srcId="{35EBC619-79EC-48E0-86FF-EEE0EAE901B8}" destId="{75990166-004B-4C75-AD65-78FFB8428B63}" srcOrd="0" destOrd="0" presId="urn:microsoft.com/office/officeart/2005/8/layout/hProcess9"/>
    <dgm:cxn modelId="{5831556B-A091-4391-803C-F913262AD211}" srcId="{67C2CBEA-C1F4-4A2F-B93D-096B9A4EA34D}" destId="{35EBC619-79EC-48E0-86FF-EEE0EAE901B8}" srcOrd="1" destOrd="0" parTransId="{1158D856-F8D3-49A6-AE07-860CCCF7DE33}" sibTransId="{40443CDF-9CBE-416F-A75F-787465FB240C}"/>
    <dgm:cxn modelId="{4A528FCB-F65E-4F03-9EC5-05956759AB0B}" srcId="{67C2CBEA-C1F4-4A2F-B93D-096B9A4EA34D}" destId="{126FF9D3-B58A-44B7-9EF7-2512B146D39A}" srcOrd="2" destOrd="0" parTransId="{A754CA73-EB91-42EB-A770-F5F61221BCCC}" sibTransId="{327862B4-105D-45E0-BDE6-A1796E16C81C}"/>
    <dgm:cxn modelId="{2F3A7E7A-4D42-41E1-BBA1-2AFDDE08BC8A}" type="presOf" srcId="{67C2CBEA-C1F4-4A2F-B93D-096B9A4EA34D}" destId="{ABF90C8A-B136-4253-8A80-F54BCE2434E1}" srcOrd="0" destOrd="0" presId="urn:microsoft.com/office/officeart/2005/8/layout/hProcess9"/>
    <dgm:cxn modelId="{D8B53BF6-2D79-4A28-A97C-D558327EC06A}" type="presOf" srcId="{126FF9D3-B58A-44B7-9EF7-2512B146D39A}" destId="{9842BE2A-3D40-4A4D-844F-77C323D5E18E}" srcOrd="0" destOrd="0" presId="urn:microsoft.com/office/officeart/2005/8/layout/hProcess9"/>
    <dgm:cxn modelId="{07013B9D-B941-490B-9B26-726B20AEFD48}" type="presParOf" srcId="{ABF90C8A-B136-4253-8A80-F54BCE2434E1}" destId="{23708AE7-2DB8-4947-8ED1-C8B15E597008}" srcOrd="0" destOrd="0" presId="urn:microsoft.com/office/officeart/2005/8/layout/hProcess9"/>
    <dgm:cxn modelId="{2885C406-D0C3-4150-A6E3-36754BBD09D6}" type="presParOf" srcId="{ABF90C8A-B136-4253-8A80-F54BCE2434E1}" destId="{FFAD9F5C-E9E1-403A-8E9D-02A279669972}" srcOrd="1" destOrd="0" presId="urn:microsoft.com/office/officeart/2005/8/layout/hProcess9"/>
    <dgm:cxn modelId="{AABC673F-FCC1-48A8-AFA0-204AAB38ED3C}" type="presParOf" srcId="{FFAD9F5C-E9E1-403A-8E9D-02A279669972}" destId="{537C069D-8A3C-426D-BF60-1B2CE761E129}" srcOrd="0" destOrd="0" presId="urn:microsoft.com/office/officeart/2005/8/layout/hProcess9"/>
    <dgm:cxn modelId="{10E2AF0C-A756-4EA5-B728-E33EA23D7430}" type="presParOf" srcId="{FFAD9F5C-E9E1-403A-8E9D-02A279669972}" destId="{F7877971-79B1-48D3-A247-1DA9414B21A9}" srcOrd="1" destOrd="0" presId="urn:microsoft.com/office/officeart/2005/8/layout/hProcess9"/>
    <dgm:cxn modelId="{E2796E43-149E-40A1-B59C-E19E7AF1B80E}" type="presParOf" srcId="{FFAD9F5C-E9E1-403A-8E9D-02A279669972}" destId="{75990166-004B-4C75-AD65-78FFB8428B63}" srcOrd="2" destOrd="0" presId="urn:microsoft.com/office/officeart/2005/8/layout/hProcess9"/>
    <dgm:cxn modelId="{CACB9558-A714-4C0F-BDB4-F92F5A529DF9}" type="presParOf" srcId="{FFAD9F5C-E9E1-403A-8E9D-02A279669972}" destId="{74BF0039-171C-4DD9-B972-C00538016B2B}" srcOrd="3" destOrd="0" presId="urn:microsoft.com/office/officeart/2005/8/layout/hProcess9"/>
    <dgm:cxn modelId="{163DEA1C-22D1-4ED0-B367-BE7A716F3D6D}" type="presParOf" srcId="{FFAD9F5C-E9E1-403A-8E9D-02A279669972}" destId="{9842BE2A-3D40-4A4D-844F-77C323D5E18E}"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7003DAC7-EDE4-4F32-B3E2-2B87C15412BB}" type="datetimeFigureOut">
              <a:rPr lang="en-ZA" smtClean="0"/>
              <a:pPr/>
              <a:t>2017/06/09</a:t>
            </a:fld>
            <a:endParaRPr lang="en-ZA"/>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ZA"/>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C7899D5-45A9-4622-B9C2-43F5109101DE}" type="slidenum">
              <a:rPr lang="en-ZA" smtClean="0"/>
              <a:pPr/>
              <a:t>‹#›</a:t>
            </a:fld>
            <a:endParaRPr lang="en-ZA"/>
          </a:p>
        </p:txBody>
      </p:sp>
    </p:spTree>
    <p:extLst>
      <p:ext uri="{BB962C8B-B14F-4D97-AF65-F5344CB8AC3E}">
        <p14:creationId xmlns:p14="http://schemas.microsoft.com/office/powerpoint/2010/main" xmlns="" val="3662758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84F6636-EEA8-4B64-A6EA-7F1644484DA8}" type="datetimeFigureOut">
              <a:rPr lang="en-ZA" smtClean="0"/>
              <a:pPr/>
              <a:t>2017/06/09</a:t>
            </a:fld>
            <a:endParaRPr lang="en-ZA"/>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2AC080C-D1B6-4E97-BD79-C16612DB626E}" type="slidenum">
              <a:rPr lang="en-ZA" smtClean="0"/>
              <a:pPr/>
              <a:t>‹#›</a:t>
            </a:fld>
            <a:endParaRPr lang="en-ZA"/>
          </a:p>
        </p:txBody>
      </p:sp>
    </p:spTree>
    <p:extLst>
      <p:ext uri="{BB962C8B-B14F-4D97-AF65-F5344CB8AC3E}">
        <p14:creationId xmlns:p14="http://schemas.microsoft.com/office/powerpoint/2010/main" xmlns="" val="76081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ln/>
        </p:spPr>
      </p:sp>
      <p:sp>
        <p:nvSpPr>
          <p:cNvPr id="48131" name="Rectangle 2"/>
          <p:cNvSpPr txBox="1">
            <a:spLocks noGrp="1" noChangeArrowheads="1"/>
          </p:cNvSpPr>
          <p:nvPr>
            <p:ph type="body" idx="1"/>
          </p:nvPr>
        </p:nvSpPr>
        <p:spPr>
          <a:xfrm>
            <a:off x="500282" y="4685321"/>
            <a:ext cx="5803269" cy="4407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mtClean="0"/>
          </a:p>
        </p:txBody>
      </p:sp>
    </p:spTree>
    <p:extLst>
      <p:ext uri="{BB962C8B-B14F-4D97-AF65-F5344CB8AC3E}">
        <p14:creationId xmlns:p14="http://schemas.microsoft.com/office/powerpoint/2010/main" xmlns="" val="93156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E54C7-EA55-4BBF-BB81-082164262C9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9271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285728"/>
            <a:ext cx="8750206" cy="1472184"/>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1850064"/>
            <a:ext cx="8750206"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xmlns="" val="2557050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99320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10536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93281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58241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763097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50937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285728"/>
            <a:ext cx="8750206" cy="1472184"/>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1850064"/>
            <a:ext cx="8750206"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xmlns="" val="3034677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8460432" y="642406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fld id="{62AAA1A3-262B-4979-8C18-306C3DA11E9E}" type="slidenum">
              <a:rPr kumimoji="0" lang="en-ZA" sz="1800" b="0" i="0" u="none" strike="noStrike" kern="1200" cap="none" spc="0" normalizeH="0" baseline="0" noProof="0" smtClean="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endParaRPr>
          </a:p>
        </p:txBody>
      </p:sp>
      <p:cxnSp>
        <p:nvCxnSpPr>
          <p:cNvPr id="9" name="Straight Connector 8"/>
          <p:cNvCxnSpPr/>
          <p:nvPr userDrawn="1"/>
        </p:nvCxnSpPr>
        <p:spPr>
          <a:xfrm>
            <a:off x="2195736" y="6424062"/>
            <a:ext cx="68407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6237312"/>
            <a:ext cx="1728192" cy="542925"/>
          </a:xfrm>
          <a:prstGeom prst="rect">
            <a:avLst/>
          </a:prstGeom>
        </p:spPr>
      </p:pic>
    </p:spTree>
    <p:extLst>
      <p:ext uri="{BB962C8B-B14F-4D97-AF65-F5344CB8AC3E}">
        <p14:creationId xmlns:p14="http://schemas.microsoft.com/office/powerpoint/2010/main" xmlns="" val="2369330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extBox 7"/>
          <p:cNvSpPr txBox="1"/>
          <p:nvPr userDrawn="1"/>
        </p:nvSpPr>
        <p:spPr>
          <a:xfrm>
            <a:off x="665154" y="6392097"/>
            <a:ext cx="8389756" cy="407804"/>
          </a:xfrm>
          <a:prstGeom prst="rect">
            <a:avLst/>
          </a:prstGeom>
          <a:noFill/>
          <a:ln w="3175">
            <a:noFill/>
          </a:ln>
        </p:spPr>
        <p:txBody>
          <a:bodyPr vert="horz" wrap="square" rtlCol="0">
            <a:spAutoFit/>
          </a:bodyPr>
          <a:lstStyle/>
          <a:p>
            <a:pPr>
              <a:spcBef>
                <a:spcPct val="0"/>
              </a:spcBef>
              <a:defRPr/>
            </a:pPr>
            <a:r>
              <a:rPr lang="en-ZA" sz="2050" dirty="0">
                <a:solidFill>
                  <a:srgbClr val="531A17">
                    <a:satMod val="130000"/>
                  </a:srgbClr>
                </a:solidFill>
                <a:effectLst>
                  <a:outerShdw blurRad="50000" dist="30000" dir="5400000" algn="tl" rotWithShape="0">
                    <a:srgbClr val="000000">
                      <a:alpha val="30000"/>
                    </a:srgbClr>
                  </a:outerShdw>
                </a:effectLst>
                <a:latin typeface="Calibri" pitchFamily="34" charset="0"/>
              </a:rPr>
              <a:t>The Presidency: Department of Planning, Monitoring and Evaluation</a:t>
            </a:r>
            <a:endParaRPr lang="en-GB" sz="2050" dirty="0">
              <a:solidFill>
                <a:srgbClr val="531A17">
                  <a:satMod val="130000"/>
                </a:srgbClr>
              </a:solidFill>
              <a:effectLst>
                <a:outerShdw blurRad="50000" dist="30000" dir="5400000" algn="tl" rotWithShape="0">
                  <a:srgbClr val="000000">
                    <a:alpha val="30000"/>
                  </a:srgbClr>
                </a:outerShdw>
              </a:effectLst>
              <a:latin typeface="Calibri" pitchFamily="34" charset="0"/>
            </a:endParaRPr>
          </a:p>
        </p:txBody>
      </p:sp>
      <p:sp>
        <p:nvSpPr>
          <p:cNvPr id="7" name="Slide Number Placeholder 21"/>
          <p:cNvSpPr>
            <a:spLocks noGrp="1"/>
          </p:cNvSpPr>
          <p:nvPr>
            <p:ph type="sldNum" sz="quarter" idx="4"/>
          </p:nvPr>
        </p:nvSpPr>
        <p:spPr>
          <a:xfrm>
            <a:off x="8460432" y="642406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a:solidFill>
                  <a:srgbClr val="531A17">
                    <a:satMod val="130000"/>
                  </a:srgbClr>
                </a:solidFill>
              </a:rPr>
              <a:pPr/>
              <a:t>‹#›</a:t>
            </a:fld>
            <a:endParaRPr lang="en-ZA" dirty="0">
              <a:solidFill>
                <a:srgbClr val="531A17">
                  <a:satMod val="130000"/>
                </a:srgbClr>
              </a:solidFill>
            </a:endParaRPr>
          </a:p>
        </p:txBody>
      </p:sp>
      <p:cxnSp>
        <p:nvCxnSpPr>
          <p:cNvPr id="9" name="Straight Connector 8"/>
          <p:cNvCxnSpPr/>
          <p:nvPr userDrawn="1"/>
        </p:nvCxnSpPr>
        <p:spPr>
          <a:xfrm>
            <a:off x="683568" y="6424062"/>
            <a:ext cx="835292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453px-Coat_of_arms_of_South_Africa_svg.png"/>
          <p:cNvPicPr>
            <a:picLocks noChangeAspect="1"/>
          </p:cNvPicPr>
          <p:nvPr userDrawn="1"/>
        </p:nvPicPr>
        <p:blipFill>
          <a:blip r:embed="rId2" cstate="print"/>
          <a:stretch>
            <a:fillRect/>
          </a:stretch>
        </p:blipFill>
        <p:spPr>
          <a:xfrm>
            <a:off x="53349" y="6027627"/>
            <a:ext cx="593391" cy="784638"/>
          </a:xfrm>
          <a:prstGeom prst="rect">
            <a:avLst/>
          </a:prstGeom>
        </p:spPr>
      </p:pic>
    </p:spTree>
    <p:extLst>
      <p:ext uri="{BB962C8B-B14F-4D97-AF65-F5344CB8AC3E}">
        <p14:creationId xmlns:p14="http://schemas.microsoft.com/office/powerpoint/2010/main" xmlns="" val="6854846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AC22998C-CB1A-45B3-B3A6-20E8F81B3BE7}" type="slidenum">
              <a:rPr lang="en-ZA" smtClean="0"/>
              <a:pPr>
                <a:defRPr/>
              </a:pPr>
              <a:t>‹#›</a:t>
            </a:fld>
            <a:endParaRPr lang="en-ZA"/>
          </a:p>
        </p:txBody>
      </p:sp>
    </p:spTree>
    <p:extLst>
      <p:ext uri="{BB962C8B-B14F-4D97-AF65-F5344CB8AC3E}">
        <p14:creationId xmlns:p14="http://schemas.microsoft.com/office/powerpoint/2010/main" xmlns="" val="126178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28702631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02649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9786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96821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601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69305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15871830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05" r:id="rId3"/>
    <p:sldLayoutId id="2147483706" r:id="rId4"/>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446DC9E-FDE2-844F-B977-5B6926716EE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443895-6AEE-CE42-895A-0517A3130C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441367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906039829"/>
      </p:ext>
    </p:extLst>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3133" y="0"/>
            <a:ext cx="9120867" cy="3179262"/>
          </a:xfrm>
        </p:spPr>
        <p:txBody>
          <a:bodyPr/>
          <a:lstStyle/>
          <a:p>
            <a:pPr algn="ctr" eaLnBrk="1" hangingPunct="1">
              <a:lnSpc>
                <a:spcPct val="93000"/>
              </a:lnSpc>
              <a:buClr>
                <a:srgbClr val="6A695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rgbClr val="6A6954"/>
                </a:solidFill>
              </a:rPr>
              <a:t> </a:t>
            </a:r>
            <a:br>
              <a:rPr lang="en-GB" sz="3600" dirty="0" smtClean="0">
                <a:solidFill>
                  <a:srgbClr val="6A6954"/>
                </a:solidFill>
              </a:rPr>
            </a:br>
            <a:r>
              <a:rPr lang="en-GB" sz="3600" dirty="0" smtClean="0">
                <a:solidFill>
                  <a:srgbClr val="6A6954"/>
                </a:solidFill>
              </a:rPr>
              <a:t/>
            </a:r>
            <a:br>
              <a:rPr lang="en-GB" sz="3600" dirty="0" smtClean="0">
                <a:solidFill>
                  <a:srgbClr val="6A6954"/>
                </a:solidFill>
              </a:rPr>
            </a:br>
            <a:r>
              <a:rPr lang="en-US" sz="2000" b="1" dirty="0" smtClean="0">
                <a:solidFill>
                  <a:schemeClr val="tx1"/>
                </a:solidFill>
                <a:latin typeface="Arial Rounded MT Bold" panose="020F0704030504030204" pitchFamily="34" charset="0"/>
              </a:rPr>
              <a:t>MONITORING REPORT FOR THE NATIONAL YOUTH POLICY </a:t>
            </a:r>
            <a:br>
              <a:rPr lang="en-US" sz="2000" b="1" dirty="0" smtClean="0">
                <a:solidFill>
                  <a:schemeClr val="tx1"/>
                </a:solidFill>
                <a:latin typeface="Arial Rounded MT Bold" panose="020F0704030504030204" pitchFamily="34" charset="0"/>
              </a:rPr>
            </a:br>
            <a:r>
              <a:rPr lang="en-US" sz="2000" b="1" dirty="0" smtClean="0">
                <a:solidFill>
                  <a:schemeClr val="tx1"/>
                </a:solidFill>
                <a:latin typeface="Arial Rounded MT Bold" panose="020F0704030504030204" pitchFamily="34" charset="0"/>
              </a:rPr>
              <a:t>2015 - 2020</a:t>
            </a:r>
            <a:endParaRPr lang="en-GB" sz="1800" b="1" dirty="0" smtClean="0">
              <a:solidFill>
                <a:schemeClr val="tx1"/>
              </a:solidFill>
              <a:latin typeface="Arial Rounded MT Bold" panose="020F0704030504030204" pitchFamily="34" charset="0"/>
            </a:endParaRPr>
          </a:p>
        </p:txBody>
      </p:sp>
      <p:sp>
        <p:nvSpPr>
          <p:cNvPr id="3" name="Rectangle 2"/>
          <p:cNvSpPr/>
          <p:nvPr/>
        </p:nvSpPr>
        <p:spPr>
          <a:xfrm>
            <a:off x="683568" y="1340768"/>
            <a:ext cx="7704856" cy="830997"/>
          </a:xfrm>
          <a:prstGeom prst="rect">
            <a:avLst/>
          </a:prstGeom>
        </p:spPr>
        <p:txBody>
          <a:bodyPr wrap="square">
            <a:spAutoFit/>
          </a:bodyPr>
          <a:lstStyle/>
          <a:p>
            <a:pPr algn="ctr"/>
            <a:r>
              <a:rPr lang="en-US" dirty="0">
                <a:solidFill>
                  <a:schemeClr val="tx1"/>
                </a:solidFill>
                <a:latin typeface="+mj-lt"/>
              </a:rPr>
              <a:t/>
            </a:r>
            <a:br>
              <a:rPr lang="en-US" dirty="0">
                <a:solidFill>
                  <a:schemeClr val="tx1"/>
                </a:solidFill>
                <a:latin typeface="+mj-lt"/>
              </a:rPr>
            </a:br>
            <a:endParaRPr lang="en-ZA" dirty="0">
              <a:solidFill>
                <a:schemeClr val="tx1"/>
              </a:solidFill>
              <a:latin typeface="+mj-lt"/>
            </a:endParaRPr>
          </a:p>
        </p:txBody>
      </p:sp>
      <p:sp>
        <p:nvSpPr>
          <p:cNvPr id="4" name="AutoShape 2" descr="Image result for DSD in south af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Rectangle 1"/>
          <p:cNvSpPr/>
          <p:nvPr/>
        </p:nvSpPr>
        <p:spPr>
          <a:xfrm>
            <a:off x="2339752" y="3187008"/>
            <a:ext cx="5454352" cy="400110"/>
          </a:xfrm>
          <a:prstGeom prst="rect">
            <a:avLst/>
          </a:prstGeom>
        </p:spPr>
        <p:txBody>
          <a:bodyPr wrap="square">
            <a:spAutoFit/>
          </a:bodyPr>
          <a:lstStyle/>
          <a:p>
            <a:pPr algn="ctr" eaLnBrk="1" hangingPunct="1">
              <a:spcBef>
                <a:spcPts val="700"/>
              </a:spcBef>
              <a:buClr>
                <a:srgbClr val="E09142"/>
              </a:buClr>
              <a:buSzPct val="85000"/>
              <a:buFont typeface="Wingdings" pitchFamily="2" charset="2"/>
              <a:buNone/>
            </a:pPr>
            <a:r>
              <a:rPr lang="en-GB" altLang="en-US" sz="2000" b="1" dirty="0" smtClean="0">
                <a:latin typeface="Baskerville Old Face" panose="02020602080505020303" pitchFamily="18" charset="0"/>
              </a:rPr>
              <a:t>06 June </a:t>
            </a:r>
            <a:r>
              <a:rPr lang="en-GB" altLang="en-US" sz="2000" b="1" dirty="0" smtClean="0">
                <a:solidFill>
                  <a:schemeClr val="tx1"/>
                </a:solidFill>
                <a:latin typeface="Baskerville Old Face" panose="02020602080505020303" pitchFamily="18" charset="0"/>
              </a:rPr>
              <a:t>2017</a:t>
            </a:r>
            <a:endParaRPr lang="en-GB" altLang="en-US" sz="2000" b="1" dirty="0">
              <a:solidFill>
                <a:schemeClr val="tx1"/>
              </a:solidFill>
              <a:latin typeface="Baskerville Old Face" panose="02020602080505020303" pitchFamily="18" charset="0"/>
            </a:endParaRP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55" y="344858"/>
            <a:ext cx="3528469" cy="933450"/>
          </a:xfrm>
          <a:prstGeom prst="rect">
            <a:avLst/>
          </a:prstGeom>
          <a:noFill/>
          <a:ln>
            <a:noFill/>
          </a:ln>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71309" y="376088"/>
            <a:ext cx="933450"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08185" y="3843164"/>
            <a:ext cx="7234293" cy="302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9668475"/>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ZA" sz="2800" b="1" dirty="0">
                <a:latin typeface="Arial Rounded MT Bold" panose="020F0704030504030204" pitchFamily="34" charset="0"/>
              </a:rPr>
              <a:t>8</a:t>
            </a:r>
            <a:r>
              <a:rPr lang="en-ZA" sz="2800" b="1" dirty="0" smtClean="0">
                <a:latin typeface="Arial Rounded MT Bold" panose="020F0704030504030204" pitchFamily="34" charset="0"/>
              </a:rPr>
              <a:t>. Free </a:t>
            </a:r>
            <a:r>
              <a:rPr lang="en-ZA" sz="2800" b="1" dirty="0">
                <a:latin typeface="Arial Rounded MT Bold" panose="020F0704030504030204" pitchFamily="34" charset="0"/>
              </a:rPr>
              <a:t>education for the poor learners until undergraduate level </a:t>
            </a:r>
            <a:r>
              <a:rPr lang="en-ZA" sz="2800" b="1" dirty="0" smtClean="0">
                <a:latin typeface="Arial Rounded MT Bold" panose="020F0704030504030204" pitchFamily="34" charset="0"/>
              </a:rPr>
              <a:t>and NSFAS funding</a:t>
            </a:r>
            <a:endParaRPr lang="en-ZA" sz="2800" b="1" dirty="0">
              <a:latin typeface="Arial Rounded MT Bold" panose="020F0704030504030204" pitchFamily="34" charset="0"/>
            </a:endParaRPr>
          </a:p>
        </p:txBody>
      </p:sp>
      <p:sp>
        <p:nvSpPr>
          <p:cNvPr id="3" name="Content Placeholder 2"/>
          <p:cNvSpPr>
            <a:spLocks noGrp="1"/>
          </p:cNvSpPr>
          <p:nvPr>
            <p:ph idx="1"/>
          </p:nvPr>
        </p:nvSpPr>
        <p:spPr>
          <a:xfrm>
            <a:off x="466882" y="1021486"/>
            <a:ext cx="8229600" cy="4525963"/>
          </a:xfrm>
        </p:spPr>
        <p:txBody>
          <a:bodyPr>
            <a:normAutofit fontScale="55000" lnSpcReduction="20000"/>
          </a:bodyPr>
          <a:lstStyle/>
          <a:p>
            <a:pPr algn="just"/>
            <a:r>
              <a:rPr lang="en-ZA" dirty="0" smtClean="0"/>
              <a:t>The </a:t>
            </a:r>
            <a:r>
              <a:rPr lang="en-ZA" dirty="0"/>
              <a:t>Minister of Finance announced substantial additional funding for poor students through the DHET grant in his 2017 Budget Speech </a:t>
            </a:r>
          </a:p>
          <a:p>
            <a:pPr algn="just"/>
            <a:r>
              <a:rPr lang="en-ZA" dirty="0" smtClean="0"/>
              <a:t>An </a:t>
            </a:r>
            <a:r>
              <a:rPr lang="en-ZA" dirty="0"/>
              <a:t>additional amount will be allocated over the next 3 years to ensure that NSFAS qualifying students are supported at universities:  </a:t>
            </a:r>
          </a:p>
          <a:p>
            <a:pPr lvl="1" algn="just"/>
            <a:r>
              <a:rPr lang="en-ZA" dirty="0"/>
              <a:t>	R2.36 billion in 2017/18 </a:t>
            </a:r>
          </a:p>
          <a:p>
            <a:pPr lvl="1" algn="just"/>
            <a:r>
              <a:rPr lang="en-ZA" dirty="0"/>
              <a:t>	R2.60 billion in 2018/19 </a:t>
            </a:r>
          </a:p>
          <a:p>
            <a:pPr lvl="1" algn="just"/>
            <a:r>
              <a:rPr lang="en-ZA" dirty="0"/>
              <a:t>	R2.76 billion in 2019/20) </a:t>
            </a:r>
          </a:p>
          <a:p>
            <a:pPr algn="just"/>
            <a:r>
              <a:rPr lang="en-ZA" dirty="0" smtClean="0"/>
              <a:t>NSFAS </a:t>
            </a:r>
            <a:r>
              <a:rPr lang="en-ZA" dirty="0"/>
              <a:t>central applications service was tolled out to all universities and TVET colleges; there have been challenges with the IT systems and administrative efficiency of NSFAS</a:t>
            </a:r>
          </a:p>
          <a:p>
            <a:pPr algn="just"/>
            <a:r>
              <a:rPr lang="en-ZA" dirty="0" smtClean="0"/>
              <a:t>53 </a:t>
            </a:r>
            <a:r>
              <a:rPr lang="en-ZA" dirty="0"/>
              <a:t>043 applications were unsuccessful, mostly due to financial ineligibility (within the “missing-middle”), and/or academic results</a:t>
            </a:r>
          </a:p>
          <a:p>
            <a:pPr algn="just"/>
            <a:r>
              <a:rPr lang="en-ZA" dirty="0" smtClean="0"/>
              <a:t>NSFAS </a:t>
            </a:r>
            <a:r>
              <a:rPr lang="en-ZA" dirty="0"/>
              <a:t>has put an appeal process in place for students who believe they have not been treated fairly</a:t>
            </a:r>
          </a:p>
          <a:p>
            <a:pPr algn="just"/>
            <a:r>
              <a:rPr lang="en-ZA" dirty="0" smtClean="0"/>
              <a:t>Students </a:t>
            </a:r>
            <a:r>
              <a:rPr lang="en-ZA" dirty="0"/>
              <a:t>from quintiles 1, 2 and 3 schools and from families dependent on SASSA grants who have been offered a space in a university must be considered for admission for their first choice </a:t>
            </a:r>
            <a:r>
              <a:rPr lang="en-ZA" dirty="0" smtClean="0"/>
              <a:t>programme</a:t>
            </a:r>
          </a:p>
          <a:p>
            <a:pPr algn="just"/>
            <a:r>
              <a:rPr lang="en-ZA" dirty="0" smtClean="0"/>
              <a:t>Total number of students receiving fund (both returning and new students)</a:t>
            </a:r>
          </a:p>
          <a:p>
            <a:pPr algn="just"/>
            <a:endParaRPr lang="en-ZA" dirty="0" smtClean="0"/>
          </a:p>
          <a:p>
            <a:pPr algn="just"/>
            <a:endParaRPr lang="en-ZA" dirty="0"/>
          </a:p>
          <a:p>
            <a:endParaRPr lang="en-ZA" dirty="0"/>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graphicFrame>
        <p:nvGraphicFramePr>
          <p:cNvPr id="7" name="Table 6"/>
          <p:cNvGraphicFramePr>
            <a:graphicFrameLocks noGrp="1"/>
          </p:cNvGraphicFramePr>
          <p:nvPr>
            <p:extLst/>
          </p:nvPr>
        </p:nvGraphicFramePr>
        <p:xfrm>
          <a:off x="2123728" y="5511282"/>
          <a:ext cx="4481577" cy="1280160"/>
        </p:xfrm>
        <a:graphic>
          <a:graphicData uri="http://schemas.openxmlformats.org/drawingml/2006/table">
            <a:tbl>
              <a:tblPr>
                <a:tableStyleId>{5C22544A-7EE6-4342-B048-85BDC9FD1C3A}</a:tableStyleId>
              </a:tblPr>
              <a:tblGrid>
                <a:gridCol w="1257222">
                  <a:extLst>
                    <a:ext uri="{9D8B030D-6E8A-4147-A177-3AD203B41FA5}">
                      <a16:colId xmlns:a16="http://schemas.microsoft.com/office/drawing/2014/main" xmlns="" val="1387477158"/>
                    </a:ext>
                  </a:extLst>
                </a:gridCol>
                <a:gridCol w="1021493">
                  <a:extLst>
                    <a:ext uri="{9D8B030D-6E8A-4147-A177-3AD203B41FA5}">
                      <a16:colId xmlns:a16="http://schemas.microsoft.com/office/drawing/2014/main" xmlns="" val="3791620542"/>
                    </a:ext>
                  </a:extLst>
                </a:gridCol>
                <a:gridCol w="1100069">
                  <a:extLst>
                    <a:ext uri="{9D8B030D-6E8A-4147-A177-3AD203B41FA5}">
                      <a16:colId xmlns:a16="http://schemas.microsoft.com/office/drawing/2014/main" xmlns="" val="120600922"/>
                    </a:ext>
                  </a:extLst>
                </a:gridCol>
                <a:gridCol w="1102793">
                  <a:extLst>
                    <a:ext uri="{9D8B030D-6E8A-4147-A177-3AD203B41FA5}">
                      <a16:colId xmlns:a16="http://schemas.microsoft.com/office/drawing/2014/main" xmlns="" val="3841669588"/>
                    </a:ext>
                  </a:extLst>
                </a:gridCol>
              </a:tblGrid>
              <a:tr h="0">
                <a:tc>
                  <a:txBody>
                    <a:bodyPr/>
                    <a:lstStyle/>
                    <a:p>
                      <a:endParaRPr lang="en-ZA" sz="1000" b="1" dirty="0">
                        <a:effectLst/>
                        <a:latin typeface="Times New Roman" panose="02020603050405020304" pitchFamily="18" charset="0"/>
                      </a:endParaRPr>
                    </a:p>
                  </a:txBody>
                  <a:tcPr anchor="ctr"/>
                </a:tc>
                <a:tc>
                  <a:txBody>
                    <a:bodyPr/>
                    <a:lstStyle/>
                    <a:p>
                      <a:pPr algn="ctr">
                        <a:spcAft>
                          <a:spcPts val="0"/>
                        </a:spcAft>
                      </a:pPr>
                      <a:r>
                        <a:rPr lang="en-ZA" sz="1200" b="1" dirty="0">
                          <a:effectLst/>
                        </a:rPr>
                        <a:t>Universities</a:t>
                      </a:r>
                      <a:endParaRPr lang="en-ZA" sz="1200" b="1" dirty="0">
                        <a:effectLst/>
                        <a:latin typeface="Times New Roman" panose="02020603050405020304" pitchFamily="18" charset="0"/>
                        <a:ea typeface="Times New Roman" panose="02020603050405020304" pitchFamily="18" charset="0"/>
                      </a:endParaRPr>
                    </a:p>
                  </a:txBody>
                  <a:tcPr anchor="ctr"/>
                </a:tc>
                <a:tc>
                  <a:txBody>
                    <a:bodyPr/>
                    <a:lstStyle/>
                    <a:p>
                      <a:pPr algn="ctr">
                        <a:spcAft>
                          <a:spcPts val="0"/>
                        </a:spcAft>
                      </a:pPr>
                      <a:r>
                        <a:rPr lang="en-ZA" sz="1200" b="1" dirty="0">
                          <a:effectLst/>
                        </a:rPr>
                        <a:t>TVET Colleges</a:t>
                      </a:r>
                      <a:endParaRPr lang="en-ZA" sz="1200" b="1" dirty="0">
                        <a:effectLst/>
                        <a:latin typeface="Times New Roman" panose="02020603050405020304" pitchFamily="18" charset="0"/>
                        <a:ea typeface="Times New Roman" panose="02020603050405020304" pitchFamily="18" charset="0"/>
                      </a:endParaRPr>
                    </a:p>
                  </a:txBody>
                  <a:tcPr anchor="ctr"/>
                </a:tc>
                <a:tc>
                  <a:txBody>
                    <a:bodyPr/>
                    <a:lstStyle/>
                    <a:p>
                      <a:pPr algn="ctr">
                        <a:spcAft>
                          <a:spcPts val="0"/>
                        </a:spcAft>
                      </a:pPr>
                      <a:r>
                        <a:rPr lang="en-ZA" sz="1200" b="1" dirty="0">
                          <a:effectLst/>
                        </a:rPr>
                        <a:t>Total</a:t>
                      </a:r>
                      <a:endParaRPr lang="en-ZA" sz="1200" b="1"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xmlns="" val="4202820887"/>
                  </a:ext>
                </a:extLst>
              </a:tr>
              <a:tr h="0">
                <a:tc>
                  <a:txBody>
                    <a:bodyPr/>
                    <a:lstStyle/>
                    <a:p>
                      <a:pPr>
                        <a:spcAft>
                          <a:spcPts val="0"/>
                        </a:spcAft>
                      </a:pPr>
                      <a:r>
                        <a:rPr lang="en-ZA" sz="1200">
                          <a:effectLst/>
                        </a:rPr>
                        <a:t>New entrants </a:t>
                      </a:r>
                      <a:endParaRPr lang="en-ZA" sz="120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a:effectLst/>
                        </a:rPr>
                        <a:t>79,077</a:t>
                      </a:r>
                      <a:endParaRPr lang="en-ZA" sz="120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a:effectLst/>
                        </a:rPr>
                        <a:t>26,058</a:t>
                      </a:r>
                      <a:endParaRPr lang="en-ZA" sz="120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a:effectLst/>
                        </a:rPr>
                        <a:t>105,135</a:t>
                      </a:r>
                      <a:endParaRPr lang="en-ZA" sz="1200">
                        <a:effectLst/>
                        <a:latin typeface="Times New Roman" panose="02020603050405020304" pitchFamily="18" charset="0"/>
                        <a:ea typeface="Times New Roman" panose="02020603050405020304" pitchFamily="18" charset="0"/>
                      </a:endParaRPr>
                    </a:p>
                  </a:txBody>
                  <a:tcPr anchor="ctr"/>
                </a:tc>
                <a:extLst>
                  <a:ext uri="{0D108BD9-81ED-4DB2-BD59-A6C34878D82A}">
                    <a16:rowId xmlns:a16="http://schemas.microsoft.com/office/drawing/2014/main" xmlns="" val="3610231422"/>
                  </a:ext>
                </a:extLst>
              </a:tr>
              <a:tr h="0">
                <a:tc>
                  <a:txBody>
                    <a:bodyPr/>
                    <a:lstStyle/>
                    <a:p>
                      <a:pPr>
                        <a:spcAft>
                          <a:spcPts val="0"/>
                        </a:spcAft>
                      </a:pPr>
                      <a:r>
                        <a:rPr lang="en-ZA" sz="1200">
                          <a:effectLst/>
                        </a:rPr>
                        <a:t>Returning students</a:t>
                      </a:r>
                      <a:endParaRPr lang="en-ZA" sz="120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a:effectLst/>
                        </a:rPr>
                        <a:t>110,205</a:t>
                      </a:r>
                      <a:endParaRPr lang="en-ZA" sz="120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dirty="0">
                          <a:effectLst/>
                        </a:rPr>
                        <a:t>94,448</a:t>
                      </a:r>
                      <a:endParaRPr lang="en-ZA" sz="1200" dirty="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a:effectLst/>
                        </a:rPr>
                        <a:t>204,653</a:t>
                      </a:r>
                      <a:endParaRPr lang="en-ZA" sz="1200">
                        <a:effectLst/>
                        <a:latin typeface="Times New Roman" panose="02020603050405020304" pitchFamily="18" charset="0"/>
                        <a:ea typeface="Times New Roman" panose="02020603050405020304" pitchFamily="18" charset="0"/>
                      </a:endParaRPr>
                    </a:p>
                  </a:txBody>
                  <a:tcPr anchor="ctr"/>
                </a:tc>
                <a:extLst>
                  <a:ext uri="{0D108BD9-81ED-4DB2-BD59-A6C34878D82A}">
                    <a16:rowId xmlns:a16="http://schemas.microsoft.com/office/drawing/2014/main" xmlns="" val="3595004522"/>
                  </a:ext>
                </a:extLst>
              </a:tr>
              <a:tr h="0">
                <a:tc>
                  <a:txBody>
                    <a:bodyPr/>
                    <a:lstStyle/>
                    <a:p>
                      <a:pPr>
                        <a:spcAft>
                          <a:spcPts val="0"/>
                        </a:spcAft>
                      </a:pPr>
                      <a:r>
                        <a:rPr lang="en-ZA" sz="1200" b="1" dirty="0">
                          <a:effectLst/>
                        </a:rPr>
                        <a:t>TOTAL</a:t>
                      </a:r>
                      <a:endParaRPr lang="en-ZA" sz="1200" b="1" dirty="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b="1" dirty="0">
                          <a:effectLst/>
                        </a:rPr>
                        <a:t>186,282</a:t>
                      </a:r>
                      <a:endParaRPr lang="en-ZA" sz="1200" b="1" dirty="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b="1" dirty="0">
                          <a:effectLst/>
                        </a:rPr>
                        <a:t>120,506</a:t>
                      </a:r>
                      <a:endParaRPr lang="en-ZA" sz="1200" b="1" dirty="0">
                        <a:effectLst/>
                        <a:latin typeface="Times New Roman" panose="02020603050405020304" pitchFamily="18" charset="0"/>
                        <a:ea typeface="Times New Roman" panose="02020603050405020304" pitchFamily="18" charset="0"/>
                      </a:endParaRPr>
                    </a:p>
                  </a:txBody>
                  <a:tcPr anchor="ctr"/>
                </a:tc>
                <a:tc>
                  <a:txBody>
                    <a:bodyPr/>
                    <a:lstStyle/>
                    <a:p>
                      <a:pPr>
                        <a:spcAft>
                          <a:spcPts val="0"/>
                        </a:spcAft>
                      </a:pPr>
                      <a:r>
                        <a:rPr lang="en-ZA" sz="1200" b="1" dirty="0">
                          <a:effectLst/>
                        </a:rPr>
                        <a:t>309,788</a:t>
                      </a:r>
                      <a:endParaRPr lang="en-ZA" sz="1200" b="1" dirty="0">
                        <a:effectLst/>
                        <a:latin typeface="Times New Roman" panose="02020603050405020304" pitchFamily="18" charset="0"/>
                        <a:ea typeface="Times New Roman" panose="02020603050405020304" pitchFamily="18" charset="0"/>
                      </a:endParaRPr>
                    </a:p>
                  </a:txBody>
                  <a:tcPr anchor="ctr"/>
                </a:tc>
                <a:extLst>
                  <a:ext uri="{0D108BD9-81ED-4DB2-BD59-A6C34878D82A}">
                    <a16:rowId xmlns:a16="http://schemas.microsoft.com/office/drawing/2014/main" xmlns="" val="2170717253"/>
                  </a:ext>
                </a:extLst>
              </a:tr>
            </a:tbl>
          </a:graphicData>
        </a:graphic>
      </p:graphicFrame>
    </p:spTree>
    <p:extLst>
      <p:ext uri="{BB962C8B-B14F-4D97-AF65-F5344CB8AC3E}">
        <p14:creationId xmlns:p14="http://schemas.microsoft.com/office/powerpoint/2010/main" xmlns="" val="353510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914"/>
            <a:ext cx="9144000" cy="706090"/>
          </a:xfrm>
        </p:spPr>
        <p:txBody>
          <a:bodyPr>
            <a:noAutofit/>
          </a:bodyPr>
          <a:lstStyle/>
          <a:p>
            <a:r>
              <a:rPr lang="en-ZA" sz="2800" b="1" dirty="0">
                <a:latin typeface="Arial Rounded MT Bold" panose="020F0704030504030204" pitchFamily="34" charset="0"/>
              </a:rPr>
              <a:t>9</a:t>
            </a:r>
            <a:r>
              <a:rPr lang="en-ZA" sz="2800" b="1" dirty="0" smtClean="0">
                <a:latin typeface="Arial Rounded MT Bold" panose="020F0704030504030204" pitchFamily="34" charset="0"/>
              </a:rPr>
              <a:t>. Other funding </a:t>
            </a:r>
            <a:r>
              <a:rPr lang="en-ZA" sz="2800" b="1" dirty="0">
                <a:latin typeface="Arial Rounded MT Bold" panose="020F0704030504030204" pitchFamily="34" charset="0"/>
              </a:rPr>
              <a:t>opportunities </a:t>
            </a:r>
          </a:p>
        </p:txBody>
      </p:sp>
      <p:sp>
        <p:nvSpPr>
          <p:cNvPr id="3" name="Content Placeholder 2"/>
          <p:cNvSpPr>
            <a:spLocks noGrp="1"/>
          </p:cNvSpPr>
          <p:nvPr>
            <p:ph idx="1"/>
          </p:nvPr>
        </p:nvSpPr>
        <p:spPr>
          <a:xfrm>
            <a:off x="0" y="958706"/>
            <a:ext cx="9144000" cy="2160240"/>
          </a:xfrm>
        </p:spPr>
        <p:txBody>
          <a:bodyPr>
            <a:normAutofit/>
          </a:bodyPr>
          <a:lstStyle/>
          <a:p>
            <a:pPr lvl="0" algn="just"/>
            <a:r>
              <a:rPr lang="en-ZA" sz="2400" dirty="0"/>
              <a:t>SETAs have funded over 19 000 students to study at various higher education institutions.</a:t>
            </a:r>
          </a:p>
          <a:p>
            <a:pPr algn="just"/>
            <a:r>
              <a:rPr lang="en-ZA" sz="2400" dirty="0"/>
              <a:t>183 804 students were funded through NSFAS and 195 589 funded in TVET colleges</a:t>
            </a:r>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sp>
        <p:nvSpPr>
          <p:cNvPr id="7" name="Title 1"/>
          <p:cNvSpPr txBox="1">
            <a:spLocks/>
          </p:cNvSpPr>
          <p:nvPr/>
        </p:nvSpPr>
        <p:spPr>
          <a:xfrm>
            <a:off x="0" y="3045997"/>
            <a:ext cx="9144000" cy="7060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ZA" sz="2800" b="1" dirty="0" smtClean="0">
                <a:solidFill>
                  <a:prstClr val="black"/>
                </a:solidFill>
                <a:latin typeface="Arial Rounded MT Bold" panose="020F0704030504030204" pitchFamily="34" charset="0"/>
              </a:rPr>
              <a:t>10</a:t>
            </a:r>
            <a:r>
              <a:rPr kumimoji="0" lang="en-ZA" sz="2800" b="1" i="0" u="none" strike="noStrike" kern="1200" cap="none" spc="0" normalizeH="0" baseline="0" noProof="0" dirty="0" smtClean="0">
                <a:ln>
                  <a:noFill/>
                </a:ln>
                <a:solidFill>
                  <a:prstClr val="black"/>
                </a:solidFill>
                <a:effectLst/>
                <a:uLnTx/>
                <a:uFillTx/>
                <a:latin typeface="Arial Rounded MT Bold" panose="020F0704030504030204" pitchFamily="34" charset="0"/>
              </a:rPr>
              <a:t>. Foundation Programmes</a:t>
            </a:r>
            <a:endParaRPr kumimoji="0" lang="en-ZA" sz="2800" b="1" i="0" u="none" strike="noStrike" kern="1200" cap="none" spc="0" normalizeH="0" baseline="0" noProof="0" dirty="0">
              <a:ln>
                <a:noFill/>
              </a:ln>
              <a:solidFill>
                <a:prstClr val="black"/>
              </a:solidFill>
              <a:effectLst/>
              <a:uLnTx/>
              <a:uFillTx/>
              <a:latin typeface="Arial Rounded MT Bold" panose="020F0704030504030204" pitchFamily="34" charset="0"/>
            </a:endParaRPr>
          </a:p>
        </p:txBody>
      </p:sp>
      <p:sp>
        <p:nvSpPr>
          <p:cNvPr id="8" name="Content Placeholder 2"/>
          <p:cNvSpPr txBox="1">
            <a:spLocks/>
          </p:cNvSpPr>
          <p:nvPr/>
        </p:nvSpPr>
        <p:spPr>
          <a:xfrm>
            <a:off x="0" y="3939125"/>
            <a:ext cx="9144000" cy="2160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ZA" sz="2800" b="0" i="0" u="none" strike="noStrike" kern="1200" cap="none" spc="0" normalizeH="0" baseline="0" noProof="0" dirty="0">
                <a:ln>
                  <a:noFill/>
                </a:ln>
                <a:solidFill>
                  <a:prstClr val="black"/>
                </a:solidFill>
                <a:effectLst/>
                <a:uLnTx/>
                <a:uFillTx/>
                <a:latin typeface="Calibri"/>
                <a:ea typeface="+mn-ea"/>
                <a:cs typeface="+mn-cs"/>
              </a:rPr>
              <a:t>17 977 1</a:t>
            </a:r>
            <a:r>
              <a:rPr kumimoji="0" lang="en-ZA" sz="2800" b="0" i="0" u="none" strike="noStrike" kern="1200" cap="none" spc="0" normalizeH="0" baseline="30000" noProof="0" dirty="0">
                <a:ln>
                  <a:noFill/>
                </a:ln>
                <a:solidFill>
                  <a:prstClr val="black"/>
                </a:solidFill>
                <a:effectLst/>
                <a:uLnTx/>
                <a:uFillTx/>
                <a:latin typeface="Calibri"/>
                <a:ea typeface="+mn-ea"/>
                <a:cs typeface="+mn-cs"/>
              </a:rPr>
              <a:t>st</a:t>
            </a:r>
            <a:r>
              <a:rPr kumimoji="0" lang="en-ZA" sz="2800" b="0" i="0" u="none" strike="noStrike" kern="1200" cap="none" spc="0" normalizeH="0" baseline="0" noProof="0" dirty="0">
                <a:ln>
                  <a:noFill/>
                </a:ln>
                <a:solidFill>
                  <a:prstClr val="black"/>
                </a:solidFill>
                <a:effectLst/>
                <a:uLnTx/>
                <a:uFillTx/>
                <a:latin typeface="Calibri"/>
                <a:ea typeface="+mn-ea"/>
                <a:cs typeface="+mn-cs"/>
              </a:rPr>
              <a:t> year students were admitted in university foundation programmes.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ZA" sz="2800" b="0" i="0" u="none" strike="noStrike" kern="1200" cap="none" spc="0" normalizeH="0" baseline="0" noProof="0" dirty="0">
                <a:ln>
                  <a:noFill/>
                </a:ln>
                <a:solidFill>
                  <a:prstClr val="black"/>
                </a:solidFill>
                <a:effectLst/>
                <a:uLnTx/>
                <a:uFillTx/>
                <a:latin typeface="Calibri"/>
                <a:ea typeface="+mn-ea"/>
                <a:cs typeface="+mn-cs"/>
              </a:rPr>
              <a:t>TVET Colleges have no foundation programmes</a:t>
            </a:r>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77931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l"/>
            <a:r>
              <a:rPr lang="en-ZA" sz="3000" b="1" dirty="0" smtClean="0"/>
              <a:t>11. Research and Development</a:t>
            </a:r>
            <a:endParaRPr lang="en-ZA" sz="3000" b="1" dirty="0"/>
          </a:p>
        </p:txBody>
      </p:sp>
      <p:sp>
        <p:nvSpPr>
          <p:cNvPr id="3" name="Content Placeholder 2"/>
          <p:cNvSpPr>
            <a:spLocks noGrp="1"/>
          </p:cNvSpPr>
          <p:nvPr>
            <p:ph idx="1"/>
          </p:nvPr>
        </p:nvSpPr>
        <p:spPr>
          <a:xfrm>
            <a:off x="480682" y="1196752"/>
            <a:ext cx="8229600" cy="5295488"/>
          </a:xfrm>
        </p:spPr>
        <p:txBody>
          <a:bodyPr>
            <a:normAutofit fontScale="85000" lnSpcReduction="20000"/>
          </a:bodyPr>
          <a:lstStyle/>
          <a:p>
            <a:pPr lvl="0" algn="just"/>
            <a:r>
              <a:rPr lang="en-ZA" dirty="0"/>
              <a:t>7 317 research Masters graduates with 3793 females and 3524 males</a:t>
            </a:r>
          </a:p>
          <a:p>
            <a:pPr algn="just"/>
            <a:r>
              <a:rPr lang="en-ZA" dirty="0"/>
              <a:t>National Skills Fund allocated R296 million for Marine Research Education and training to South African International Maritime Institute for research and knowledge generation and facilitate and coordinate skills development initiatives</a:t>
            </a:r>
          </a:p>
          <a:p>
            <a:pPr lvl="0" algn="just"/>
            <a:r>
              <a:rPr lang="en-ZA" dirty="0" smtClean="0"/>
              <a:t>Department </a:t>
            </a:r>
            <a:r>
              <a:rPr lang="en-ZA" dirty="0"/>
              <a:t>of Home Affairs in collaboration with China </a:t>
            </a:r>
            <a:r>
              <a:rPr lang="en-ZA" dirty="0" smtClean="0"/>
              <a:t>for </a:t>
            </a:r>
            <a:r>
              <a:rPr lang="en-ZA" dirty="0"/>
              <a:t>the purpose of conducting research in biomedical and medical research focusing more on TB, HIV/AIDS biomedical and behavioural science and HIV-related </a:t>
            </a:r>
            <a:r>
              <a:rPr lang="en-ZA" dirty="0" smtClean="0"/>
              <a:t>comorbidities</a:t>
            </a:r>
          </a:p>
          <a:p>
            <a:pPr algn="just"/>
            <a:r>
              <a:rPr lang="en-ZA" dirty="0"/>
              <a:t>A major research </a:t>
            </a:r>
            <a:r>
              <a:rPr lang="en-ZA" dirty="0" smtClean="0"/>
              <a:t>project has been initiated by DHET together </a:t>
            </a:r>
            <a:r>
              <a:rPr lang="en-ZA" dirty="0"/>
              <a:t>with </a:t>
            </a:r>
            <a:r>
              <a:rPr lang="en-ZA" dirty="0" smtClean="0"/>
              <a:t>the Education </a:t>
            </a:r>
            <a:r>
              <a:rPr lang="en-ZA" dirty="0"/>
              <a:t>Policy Consortium, </a:t>
            </a:r>
            <a:r>
              <a:rPr lang="en-ZA" dirty="0" smtClean="0"/>
              <a:t>which includes </a:t>
            </a:r>
            <a:r>
              <a:rPr lang="en-ZA" dirty="0"/>
              <a:t>14 research </a:t>
            </a:r>
            <a:r>
              <a:rPr lang="en-ZA" dirty="0" smtClean="0"/>
              <a:t>projects currently underway</a:t>
            </a:r>
            <a:endParaRPr lang="en-ZA" dirty="0"/>
          </a:p>
          <a:p>
            <a:endParaRPr lang="en-ZA" dirty="0"/>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spTree>
    <p:extLst>
      <p:ext uri="{BB962C8B-B14F-4D97-AF65-F5344CB8AC3E}">
        <p14:creationId xmlns:p14="http://schemas.microsoft.com/office/powerpoint/2010/main" xmlns="" val="226231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chemeClr val="bg1"/>
          </a:solidFill>
          <a:ln>
            <a:solidFill>
              <a:schemeClr val="accent1"/>
            </a:solidFill>
          </a:ln>
        </p:spPr>
        <p:txBody>
          <a:bodyPr>
            <a:noAutofit/>
          </a:bodyPr>
          <a:lstStyle/>
          <a:p>
            <a:r>
              <a:rPr lang="en-ZA" sz="3000" b="1" dirty="0" smtClean="0"/>
              <a:t>12. Prepare </a:t>
            </a:r>
            <a:r>
              <a:rPr lang="en-ZA" sz="3000" b="1" dirty="0"/>
              <a:t>youth for the workplace</a:t>
            </a:r>
          </a:p>
        </p:txBody>
      </p:sp>
      <p:sp>
        <p:nvSpPr>
          <p:cNvPr id="3" name="Content Placeholder 2"/>
          <p:cNvSpPr>
            <a:spLocks noGrp="1"/>
          </p:cNvSpPr>
          <p:nvPr>
            <p:ph idx="1"/>
          </p:nvPr>
        </p:nvSpPr>
        <p:spPr>
          <a:xfrm>
            <a:off x="480682" y="1196754"/>
            <a:ext cx="8229600" cy="1777918"/>
          </a:xfrm>
        </p:spPr>
        <p:txBody>
          <a:bodyPr>
            <a:normAutofit/>
          </a:bodyPr>
          <a:lstStyle/>
          <a:p>
            <a:pPr algn="just"/>
            <a:r>
              <a:rPr lang="en-ZA" sz="2000" dirty="0"/>
              <a:t>73 899 work-based learning opportunities (learnerships, internships, workplace experience) were funded through </a:t>
            </a:r>
            <a:r>
              <a:rPr lang="en-ZA" sz="2000" dirty="0" smtClean="0"/>
              <a:t>SETAs</a:t>
            </a:r>
          </a:p>
          <a:p>
            <a:pPr algn="just"/>
            <a:r>
              <a:rPr lang="en-ZA" sz="2000" dirty="0" smtClean="0"/>
              <a:t>DHET works </a:t>
            </a:r>
            <a:r>
              <a:rPr lang="en-ZA" sz="2000" dirty="0"/>
              <a:t>with the governments of China, Russia, Sweden, Japan, Ireland and Chile, amongst others, on scholarships for South African students</a:t>
            </a:r>
          </a:p>
          <a:p>
            <a:endParaRPr lang="en-ZA" sz="2000" dirty="0" smtClean="0"/>
          </a:p>
          <a:p>
            <a:endParaRPr lang="en-ZA" sz="2000" dirty="0"/>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sp>
        <p:nvSpPr>
          <p:cNvPr id="7" name="Title 1"/>
          <p:cNvSpPr txBox="1">
            <a:spLocks/>
          </p:cNvSpPr>
          <p:nvPr/>
        </p:nvSpPr>
        <p:spPr>
          <a:xfrm>
            <a:off x="454413" y="3458074"/>
            <a:ext cx="8229600" cy="855322"/>
          </a:xfrm>
          <a:prstGeom prst="rect">
            <a:avLst/>
          </a:prstGeom>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3000" b="1" i="0" u="none" strike="noStrike" kern="1200" cap="none" spc="0" normalizeH="0" baseline="0" noProof="0" dirty="0" smtClean="0">
                <a:ln>
                  <a:noFill/>
                </a:ln>
                <a:solidFill>
                  <a:prstClr val="black"/>
                </a:solidFill>
                <a:effectLst/>
                <a:uLnTx/>
                <a:uFillTx/>
                <a:latin typeface="Calibri"/>
                <a:ea typeface="+mj-ea"/>
                <a:cs typeface="+mj-cs"/>
              </a:rPr>
              <a:t>13. Incentives to attract young people into the teaching profession </a:t>
            </a:r>
            <a:endParaRPr kumimoji="0" lang="en-ZA" sz="3000" b="1" i="0" u="none" strike="noStrike" kern="1200" cap="none" spc="0" normalizeH="0" baseline="0" noProof="0" dirty="0">
              <a:ln>
                <a:noFill/>
              </a:ln>
              <a:solidFill>
                <a:prstClr val="black"/>
              </a:solidFill>
              <a:effectLst/>
              <a:uLnTx/>
              <a:uFillTx/>
              <a:latin typeface="Calibri"/>
              <a:ea typeface="+mj-ea"/>
              <a:cs typeface="+mj-cs"/>
            </a:endParaRPr>
          </a:p>
        </p:txBody>
      </p:sp>
      <p:sp>
        <p:nvSpPr>
          <p:cNvPr id="8" name="Content Placeholder 2"/>
          <p:cNvSpPr txBox="1">
            <a:spLocks/>
          </p:cNvSpPr>
          <p:nvPr/>
        </p:nvSpPr>
        <p:spPr>
          <a:xfrm>
            <a:off x="614935" y="4593832"/>
            <a:ext cx="8229600" cy="23762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32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457200" y="4626697"/>
            <a:ext cx="8253081" cy="64633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20 479 teacher education graduates from universities with 14 909 females and 5570 males</a:t>
            </a:r>
          </a:p>
        </p:txBody>
      </p:sp>
    </p:spTree>
    <p:extLst>
      <p:ext uri="{BB962C8B-B14F-4D97-AF65-F5344CB8AC3E}">
        <p14:creationId xmlns:p14="http://schemas.microsoft.com/office/powerpoint/2010/main" xmlns="" val="3783667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l"/>
            <a:r>
              <a:rPr lang="en-ZA" sz="3000" b="1" dirty="0" smtClean="0"/>
              <a:t>14. Career Guidance services</a:t>
            </a:r>
            <a:endParaRPr lang="en-ZA" sz="3000" b="1" dirty="0"/>
          </a:p>
        </p:txBody>
      </p:sp>
      <p:sp>
        <p:nvSpPr>
          <p:cNvPr id="3" name="Content Placeholder 2"/>
          <p:cNvSpPr>
            <a:spLocks noGrp="1"/>
          </p:cNvSpPr>
          <p:nvPr>
            <p:ph idx="1"/>
          </p:nvPr>
        </p:nvSpPr>
        <p:spPr>
          <a:xfrm>
            <a:off x="480682" y="1196752"/>
            <a:ext cx="8229600" cy="5049105"/>
          </a:xfrm>
        </p:spPr>
        <p:txBody>
          <a:bodyPr>
            <a:normAutofit fontScale="70000" lnSpcReduction="20000"/>
          </a:bodyPr>
          <a:lstStyle/>
          <a:p>
            <a:pPr algn="just"/>
            <a:r>
              <a:rPr lang="en-ZA" dirty="0"/>
              <a:t>During 2016 the DHET fully implemented the Career Development Services to all students interested in post school education and training opportunities. </a:t>
            </a:r>
            <a:endParaRPr lang="en-ZA" dirty="0" smtClean="0"/>
          </a:p>
          <a:p>
            <a:pPr algn="just"/>
            <a:r>
              <a:rPr lang="en-ZA" dirty="0" smtClean="0"/>
              <a:t>Ongoing </a:t>
            </a:r>
            <a:r>
              <a:rPr lang="en-ZA" dirty="0"/>
              <a:t>career advice and discussions occurred through the </a:t>
            </a:r>
            <a:r>
              <a:rPr lang="en-ZA" dirty="0" err="1"/>
              <a:t>Ketha</a:t>
            </a:r>
            <a:r>
              <a:rPr lang="en-ZA" dirty="0"/>
              <a:t> Radio campaign and learners from Grades 9 to 12 were targeted to consider their post-school choices. </a:t>
            </a:r>
            <a:endParaRPr lang="en-ZA" dirty="0" smtClean="0"/>
          </a:p>
          <a:p>
            <a:pPr algn="just"/>
            <a:r>
              <a:rPr lang="en-ZA" dirty="0" smtClean="0"/>
              <a:t>The </a:t>
            </a:r>
            <a:r>
              <a:rPr lang="en-ZA" dirty="0"/>
              <a:t>Apply Now Campaign! was ongoing from March 2016 -encourages youth to apply for Post School Education and Training (PSET) opportunities on time. </a:t>
            </a:r>
            <a:endParaRPr lang="en-ZA" dirty="0" smtClean="0"/>
          </a:p>
          <a:p>
            <a:pPr algn="just"/>
            <a:r>
              <a:rPr lang="en-ZA" dirty="0" smtClean="0"/>
              <a:t>Opportunities </a:t>
            </a:r>
            <a:r>
              <a:rPr lang="en-ZA" dirty="0"/>
              <a:t>at universities, TVET colleges, </a:t>
            </a:r>
            <a:r>
              <a:rPr lang="en-ZA" dirty="0" smtClean="0"/>
              <a:t>artisanship, </a:t>
            </a:r>
            <a:r>
              <a:rPr lang="en-ZA" dirty="0"/>
              <a:t>and SETA learnerships are the focus.</a:t>
            </a:r>
          </a:p>
          <a:p>
            <a:pPr algn="just"/>
            <a:r>
              <a:rPr lang="en-ZA" dirty="0"/>
              <a:t>The Centralised Application Clearing House (CACH) service went live on 3 January 2017 and will continue until the end of February 2017. </a:t>
            </a:r>
            <a:endParaRPr lang="en-ZA" dirty="0" smtClean="0"/>
          </a:p>
          <a:p>
            <a:pPr algn="just"/>
            <a:r>
              <a:rPr lang="en-ZA" dirty="0" smtClean="0"/>
              <a:t>CACH </a:t>
            </a:r>
            <a:r>
              <a:rPr lang="en-ZA" dirty="0"/>
              <a:t>is accessed via a toll-free number at 0800 356 635 or by sending an SMS with name and ID number to 49200</a:t>
            </a:r>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spTree>
    <p:extLst>
      <p:ext uri="{BB962C8B-B14F-4D97-AF65-F5344CB8AC3E}">
        <p14:creationId xmlns:p14="http://schemas.microsoft.com/office/powerpoint/2010/main" xmlns="" val="1178225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914400" y="1524000"/>
            <a:ext cx="7848600" cy="158495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Bold"/>
                <a:ea typeface="+mn-ea"/>
                <a:cs typeface="Arial Bold"/>
              </a:rPr>
              <a:t>HEALTH CARE AND COMBATING SUBSTANCE ABUSE</a:t>
            </a:r>
            <a:endParaRPr kumimoji="0" lang="en-US" sz="2800" b="0" i="0" u="none" strike="noStrike" kern="1200" cap="none" spc="0" normalizeH="0" baseline="0" noProof="0" dirty="0" smtClean="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xmlns="" val="821354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19725"/>
          </a:xfrm>
        </p:spPr>
        <p:txBody>
          <a:bodyPr>
            <a:normAutofit/>
          </a:bodyPr>
          <a:lstStyle/>
          <a:p>
            <a:r>
              <a:rPr lang="en-ZA" sz="3200" b="1" dirty="0" smtClean="0">
                <a:solidFill>
                  <a:schemeClr val="tx1"/>
                </a:solidFill>
              </a:rPr>
              <a:t>15. Healthcare </a:t>
            </a:r>
            <a:r>
              <a:rPr lang="en-ZA" sz="3200" b="1" dirty="0">
                <a:solidFill>
                  <a:schemeClr val="tx1"/>
                </a:solidFill>
              </a:rPr>
              <a:t>and </a:t>
            </a:r>
            <a:r>
              <a:rPr lang="en-ZA" sz="3200" b="1" dirty="0" smtClean="0">
                <a:solidFill>
                  <a:schemeClr val="tx1"/>
                </a:solidFill>
              </a:rPr>
              <a:t>Combating Substance Abuse (1)</a:t>
            </a:r>
            <a:endParaRPr lang="en-ZA" sz="3200" b="1" dirty="0">
              <a:solidFill>
                <a:schemeClr val="tx1"/>
              </a:solidFill>
            </a:endParaRPr>
          </a:p>
        </p:txBody>
      </p:sp>
      <p:sp>
        <p:nvSpPr>
          <p:cNvPr id="3" name="Content Placeholder 2"/>
          <p:cNvSpPr>
            <a:spLocks noGrp="1"/>
          </p:cNvSpPr>
          <p:nvPr>
            <p:ph idx="1"/>
          </p:nvPr>
        </p:nvSpPr>
        <p:spPr>
          <a:xfrm>
            <a:off x="0" y="908720"/>
            <a:ext cx="9144000" cy="5112568"/>
          </a:xfrm>
        </p:spPr>
        <p:txBody>
          <a:bodyPr>
            <a:normAutofit/>
          </a:bodyPr>
          <a:lstStyle/>
          <a:p>
            <a:pPr algn="just">
              <a:buClrTx/>
              <a:buFont typeface="Wingdings" panose="05000000000000000000" pitchFamily="2" charset="2"/>
              <a:buChar char="§"/>
            </a:pPr>
            <a:r>
              <a:rPr lang="en-ZA" sz="2200" dirty="0" smtClean="0">
                <a:solidFill>
                  <a:schemeClr val="tx1"/>
                </a:solidFill>
                <a:latin typeface="Arial" panose="020B0604020202020204" pitchFamily="34" charset="0"/>
                <a:cs typeface="Arial" panose="020B0604020202020204" pitchFamily="34" charset="0"/>
              </a:rPr>
              <a:t>SRSA was successful in lobbying for ring-fencing of </a:t>
            </a:r>
            <a:r>
              <a:rPr lang="en-ZA" sz="2200" dirty="0" err="1" smtClean="0">
                <a:solidFill>
                  <a:schemeClr val="tx1"/>
                </a:solidFill>
                <a:latin typeface="Arial" panose="020B0604020202020204" pitchFamily="34" charset="0"/>
                <a:cs typeface="Arial" panose="020B0604020202020204" pitchFamily="34" charset="0"/>
              </a:rPr>
              <a:t>MiG</a:t>
            </a:r>
            <a:r>
              <a:rPr lang="en-ZA" sz="2200" dirty="0" smtClean="0">
                <a:solidFill>
                  <a:schemeClr val="tx1"/>
                </a:solidFill>
                <a:latin typeface="Arial" panose="020B0604020202020204" pitchFamily="34" charset="0"/>
                <a:cs typeface="Arial" panose="020B0604020202020204" pitchFamily="34" charset="0"/>
              </a:rPr>
              <a:t> for provision of sporting and recreation facilities especially in rural areas</a:t>
            </a:r>
          </a:p>
          <a:p>
            <a:pPr algn="just">
              <a:buClrTx/>
              <a:buFont typeface="Wingdings" panose="05000000000000000000" pitchFamily="2" charset="2"/>
              <a:buChar char="§"/>
            </a:pPr>
            <a:r>
              <a:rPr lang="en-ZA" sz="2200" dirty="0" smtClean="0">
                <a:solidFill>
                  <a:schemeClr val="tx1"/>
                </a:solidFill>
                <a:latin typeface="Arial" panose="020B0604020202020204" pitchFamily="34" charset="0"/>
                <a:cs typeface="Arial" panose="020B0604020202020204" pitchFamily="34" charset="0"/>
              </a:rPr>
              <a:t>Utilisation of the B-Wise </a:t>
            </a:r>
            <a:r>
              <a:rPr lang="en-ZA" sz="2200" dirty="0" err="1" smtClean="0">
                <a:solidFill>
                  <a:schemeClr val="tx1"/>
                </a:solidFill>
                <a:latin typeface="Arial" panose="020B0604020202020204" pitchFamily="34" charset="0"/>
                <a:cs typeface="Arial" panose="020B0604020202020204" pitchFamily="34" charset="0"/>
              </a:rPr>
              <a:t>Mobi</a:t>
            </a:r>
            <a:r>
              <a:rPr lang="en-ZA" sz="2200" dirty="0" smtClean="0">
                <a:solidFill>
                  <a:schemeClr val="tx1"/>
                </a:solidFill>
                <a:latin typeface="Arial" panose="020B0604020202020204" pitchFamily="34" charset="0"/>
                <a:cs typeface="Arial" panose="020B0604020202020204" pitchFamily="34" charset="0"/>
              </a:rPr>
              <a:t>-site of the National DoH by youths shows consistently increasing trends (NDoH)</a:t>
            </a:r>
          </a:p>
          <a:p>
            <a:pPr algn="just">
              <a:buClrTx/>
              <a:buFont typeface="Wingdings" panose="05000000000000000000" pitchFamily="2" charset="2"/>
              <a:buChar char="§"/>
            </a:pPr>
            <a:r>
              <a:rPr lang="en-ZA" sz="2200" dirty="0" smtClean="0">
                <a:solidFill>
                  <a:schemeClr val="tx1"/>
                </a:solidFill>
                <a:latin typeface="Arial" panose="020B0604020202020204" pitchFamily="34" charset="0"/>
                <a:cs typeface="Arial" panose="020B0604020202020204" pitchFamily="34" charset="0"/>
              </a:rPr>
              <a:t>The NDoH is reviving the implementation the Adolescent and Youth Friendly Services (</a:t>
            </a:r>
            <a:r>
              <a:rPr lang="en-ZA" sz="2200" dirty="0">
                <a:solidFill>
                  <a:schemeClr val="tx1"/>
                </a:solidFill>
                <a:latin typeface="Arial" panose="020B0604020202020204" pitchFamily="34" charset="0"/>
                <a:cs typeface="Arial" panose="020B0604020202020204" pitchFamily="34" charset="0"/>
              </a:rPr>
              <a:t>AYFS</a:t>
            </a:r>
            <a:r>
              <a:rPr lang="en-ZA" sz="2200" dirty="0" smtClean="0">
                <a:solidFill>
                  <a:schemeClr val="tx1"/>
                </a:solidFill>
                <a:latin typeface="Arial" panose="020B0604020202020204" pitchFamily="34" charset="0"/>
                <a:cs typeface="Arial" panose="020B0604020202020204" pitchFamily="34" charset="0"/>
              </a:rPr>
              <a:t>)</a:t>
            </a:r>
          </a:p>
          <a:p>
            <a:pPr algn="just">
              <a:buClrTx/>
              <a:buFont typeface="Wingdings" panose="05000000000000000000" pitchFamily="2" charset="2"/>
              <a:buChar char="§"/>
            </a:pPr>
            <a:r>
              <a:rPr lang="en-ZA" sz="2200" dirty="0" smtClean="0">
                <a:solidFill>
                  <a:schemeClr val="tx1"/>
                </a:solidFill>
                <a:latin typeface="Arial" panose="020B0604020202020204" pitchFamily="34" charset="0"/>
                <a:cs typeface="Arial" panose="020B0604020202020204" pitchFamily="34" charset="0"/>
              </a:rPr>
              <a:t>The DSD has developed partnerships with institutions of higher learning to intensify education and awareness on abuse of alcohol in particular </a:t>
            </a:r>
          </a:p>
          <a:p>
            <a:pPr algn="just">
              <a:buClrTx/>
              <a:buFont typeface="Wingdings" panose="05000000000000000000" pitchFamily="2" charset="2"/>
              <a:buChar char="§"/>
            </a:pPr>
            <a:r>
              <a:rPr lang="en-ZA" sz="2200" dirty="0" smtClean="0">
                <a:solidFill>
                  <a:schemeClr val="tx1"/>
                </a:solidFill>
                <a:latin typeface="Arial" panose="020B0604020202020204" pitchFamily="34" charset="0"/>
                <a:cs typeface="Arial" panose="020B0604020202020204" pitchFamily="34" charset="0"/>
              </a:rPr>
              <a:t>DCS provides comprehensive packages of health and social services to offenders</a:t>
            </a:r>
          </a:p>
          <a:p>
            <a:pPr algn="just">
              <a:buClrTx/>
              <a:buFont typeface="Wingdings" panose="05000000000000000000" pitchFamily="2" charset="2"/>
              <a:buChar char="§"/>
            </a:pPr>
            <a:r>
              <a:rPr lang="en-ZA" sz="2200" dirty="0" smtClean="0">
                <a:solidFill>
                  <a:schemeClr val="tx1"/>
                </a:solidFill>
                <a:latin typeface="Arial" panose="020B0604020202020204" pitchFamily="34" charset="0"/>
                <a:cs typeface="Arial" panose="020B0604020202020204" pitchFamily="34" charset="0"/>
              </a:rPr>
              <a:t>The DBE has developed the national strategy for </a:t>
            </a:r>
            <a:r>
              <a:rPr lang="en-ZA" sz="2200" dirty="0">
                <a:solidFill>
                  <a:schemeClr val="tx1"/>
                </a:solidFill>
                <a:latin typeface="Arial" panose="020B0604020202020204" pitchFamily="34" charset="0"/>
                <a:cs typeface="Arial" panose="020B0604020202020204" pitchFamily="34" charset="0"/>
              </a:rPr>
              <a:t>the </a:t>
            </a:r>
            <a:r>
              <a:rPr lang="en-ZA" sz="2200" dirty="0" smtClean="0">
                <a:solidFill>
                  <a:schemeClr val="tx1"/>
                </a:solidFill>
                <a:latin typeface="Arial" panose="020B0604020202020204" pitchFamily="34" charset="0"/>
                <a:cs typeface="Arial" panose="020B0604020202020204" pitchFamily="34" charset="0"/>
              </a:rPr>
              <a:t>prevention and management of alcohol and drug use </a:t>
            </a:r>
            <a:r>
              <a:rPr lang="en-ZA" sz="2200" dirty="0">
                <a:solidFill>
                  <a:schemeClr val="tx1"/>
                </a:solidFill>
                <a:latin typeface="Arial" panose="020B0604020202020204" pitchFamily="34" charset="0"/>
                <a:cs typeface="Arial" panose="020B0604020202020204" pitchFamily="34" charset="0"/>
              </a:rPr>
              <a:t>amongst </a:t>
            </a:r>
            <a:r>
              <a:rPr lang="en-ZA" sz="2200" dirty="0" smtClean="0">
                <a:solidFill>
                  <a:schemeClr val="tx1"/>
                </a:solidFill>
                <a:latin typeface="Arial" panose="020B0604020202020204" pitchFamily="34" charset="0"/>
                <a:cs typeface="Arial" panose="020B0604020202020204" pitchFamily="34" charset="0"/>
              </a:rPr>
              <a:t>learners in schools</a:t>
            </a:r>
            <a:endParaRPr lang="en-ZA" sz="22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ZA" sz="22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ZA" sz="22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ZA" sz="2200" dirty="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AA1A3-262B-4979-8C18-306C3DA11E9E}" type="slidenum">
              <a:rPr kumimoji="0" lang="en-ZA" sz="1800" b="0" i="0" u="none" strike="noStrike" kern="1200" cap="none" spc="0" normalizeH="0" baseline="0" noProof="0" smtClean="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ZA" sz="1800" b="0" i="0" u="none" strike="noStrike" kern="1200" cap="none" spc="0" normalizeH="0" baseline="0" noProof="0" dirty="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xmlns="" val="2642360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63"/>
          </a:xfrm>
        </p:spPr>
        <p:txBody>
          <a:bodyPr>
            <a:normAutofit/>
          </a:bodyPr>
          <a:lstStyle/>
          <a:p>
            <a:r>
              <a:rPr lang="en-ZA" sz="3200" b="1" dirty="0" smtClean="0">
                <a:solidFill>
                  <a:schemeClr val="tx1"/>
                </a:solidFill>
              </a:rPr>
              <a:t>16. Healthcare </a:t>
            </a:r>
            <a:r>
              <a:rPr lang="en-ZA" sz="3200" b="1" dirty="0">
                <a:solidFill>
                  <a:schemeClr val="tx1"/>
                </a:solidFill>
              </a:rPr>
              <a:t>and </a:t>
            </a:r>
            <a:r>
              <a:rPr lang="en-ZA" sz="3200" b="1" dirty="0" smtClean="0">
                <a:solidFill>
                  <a:schemeClr val="tx1"/>
                </a:solidFill>
              </a:rPr>
              <a:t>Combating Substance Abuse(2) </a:t>
            </a:r>
            <a:endParaRPr lang="en-ZA" sz="3200" b="1" dirty="0">
              <a:solidFill>
                <a:schemeClr val="tx1"/>
              </a:solidFill>
            </a:endParaRPr>
          </a:p>
        </p:txBody>
      </p:sp>
      <p:sp>
        <p:nvSpPr>
          <p:cNvPr id="4" name="Title 1"/>
          <p:cNvSpPr>
            <a:spLocks noGrp="1"/>
          </p:cNvSpPr>
          <p:nvPr>
            <p:ph idx="1"/>
          </p:nvPr>
        </p:nvSpPr>
        <p:spPr>
          <a:xfrm>
            <a:off x="82832" y="908720"/>
            <a:ext cx="8978336" cy="5328592"/>
          </a:xfrm>
        </p:spPr>
        <p:txBody>
          <a:bodyPr>
            <a:normAutofit/>
          </a:bodyPr>
          <a:lstStyle/>
          <a:p>
            <a:pPr marL="402336" lvl="1" indent="0" algn="just">
              <a:buNone/>
            </a:pPr>
            <a:r>
              <a:rPr lang="en-US" sz="1800" b="1" dirty="0" smtClean="0">
                <a:solidFill>
                  <a:schemeClr val="tx1"/>
                </a:solidFill>
                <a:latin typeface="Arial" panose="020B0604020202020204" pitchFamily="34" charset="0"/>
                <a:cs typeface="Arial" panose="020B0604020202020204" pitchFamily="34" charset="0"/>
              </a:rPr>
              <a:t>SRSA has:</a:t>
            </a:r>
            <a:endParaRPr lang="en-ZA" sz="1800" b="1" dirty="0">
              <a:solidFill>
                <a:schemeClr val="tx1"/>
              </a:solidFill>
              <a:latin typeface="Arial" panose="020B0604020202020204" pitchFamily="34" charset="0"/>
              <a:cs typeface="Arial" panose="020B0604020202020204" pitchFamily="34" charset="0"/>
            </a:endParaRPr>
          </a:p>
          <a:p>
            <a:pPr lvl="1" algn="just"/>
            <a:r>
              <a:rPr lang="en-US" sz="1600" dirty="0" smtClean="0">
                <a:solidFill>
                  <a:schemeClr val="tx1"/>
                </a:solidFill>
                <a:latin typeface="Arial" panose="020B0604020202020204" pitchFamily="34" charset="0"/>
                <a:cs typeface="Arial" panose="020B0604020202020204" pitchFamily="34" charset="0"/>
              </a:rPr>
              <a:t>A </a:t>
            </a:r>
            <a:r>
              <a:rPr lang="en-US" sz="1600" dirty="0">
                <a:solidFill>
                  <a:schemeClr val="tx1"/>
                </a:solidFill>
                <a:latin typeface="Arial" panose="020B0604020202020204" pitchFamily="34" charset="0"/>
                <a:cs typeface="Arial" panose="020B0604020202020204" pitchFamily="34" charset="0"/>
              </a:rPr>
              <a:t>joint task team </a:t>
            </a:r>
            <a:r>
              <a:rPr lang="en-US" sz="1600" dirty="0" smtClean="0">
                <a:solidFill>
                  <a:schemeClr val="tx1"/>
                </a:solidFill>
                <a:latin typeface="Arial" panose="020B0604020202020204" pitchFamily="34" charset="0"/>
                <a:cs typeface="Arial" panose="020B0604020202020204" pitchFamily="34" charset="0"/>
              </a:rPr>
              <a:t>that include </a:t>
            </a:r>
            <a:r>
              <a:rPr lang="en-US" sz="1600" dirty="0">
                <a:solidFill>
                  <a:schemeClr val="tx1"/>
                </a:solidFill>
                <a:latin typeface="Arial" panose="020B0604020202020204" pitchFamily="34" charset="0"/>
                <a:cs typeface="Arial" panose="020B0604020202020204" pitchFamily="34" charset="0"/>
              </a:rPr>
              <a:t>the National Treasury and COGTA on the roll out of sport and recreation facilities using part of the 15% MIG </a:t>
            </a:r>
            <a:r>
              <a:rPr lang="en-US" sz="1600" dirty="0" smtClean="0">
                <a:solidFill>
                  <a:schemeClr val="tx1"/>
                </a:solidFill>
                <a:latin typeface="Arial" panose="020B0604020202020204" pitchFamily="34" charset="0"/>
                <a:cs typeface="Arial" panose="020B0604020202020204" pitchFamily="34" charset="0"/>
              </a:rPr>
              <a:t>ring-fenced </a:t>
            </a:r>
            <a:r>
              <a:rPr lang="en-US" sz="1600" dirty="0">
                <a:solidFill>
                  <a:schemeClr val="tx1"/>
                </a:solidFill>
                <a:latin typeface="Arial" panose="020B0604020202020204" pitchFamily="34" charset="0"/>
                <a:cs typeface="Arial" panose="020B0604020202020204" pitchFamily="34" charset="0"/>
              </a:rPr>
              <a:t>for sport facilities. Sites have been identified and approved, contractors </a:t>
            </a:r>
            <a:r>
              <a:rPr lang="en-US" sz="1600" dirty="0" smtClean="0">
                <a:solidFill>
                  <a:schemeClr val="tx1"/>
                </a:solidFill>
                <a:latin typeface="Arial" panose="020B0604020202020204" pitchFamily="34" charset="0"/>
                <a:cs typeface="Arial" panose="020B0604020202020204" pitchFamily="34" charset="0"/>
              </a:rPr>
              <a:t>appointed</a:t>
            </a:r>
          </a:p>
          <a:p>
            <a:pPr lvl="1" algn="just"/>
            <a:r>
              <a:rPr lang="en-US" sz="1600" dirty="0" smtClean="0">
                <a:solidFill>
                  <a:schemeClr val="tx1"/>
                </a:solidFill>
                <a:latin typeface="Arial" panose="020B0604020202020204" pitchFamily="34" charset="0"/>
                <a:cs typeface="Arial" panose="020B0604020202020204" pitchFamily="34" charset="0"/>
              </a:rPr>
              <a:t>Delivered </a:t>
            </a:r>
            <a:r>
              <a:rPr lang="en-US" sz="1600" b="1" dirty="0" smtClean="0">
                <a:solidFill>
                  <a:schemeClr val="tx1"/>
                </a:solidFill>
                <a:latin typeface="Arial" panose="020B0604020202020204" pitchFamily="34" charset="0"/>
                <a:cs typeface="Arial" panose="020B0604020202020204" pitchFamily="34" charset="0"/>
              </a:rPr>
              <a:t>22 </a:t>
            </a:r>
            <a:r>
              <a:rPr lang="en-US" sz="1600" b="1" dirty="0">
                <a:solidFill>
                  <a:schemeClr val="tx1"/>
                </a:solidFill>
                <a:latin typeface="Arial" panose="020B0604020202020204" pitchFamily="34" charset="0"/>
                <a:cs typeface="Arial" panose="020B0604020202020204" pitchFamily="34" charset="0"/>
              </a:rPr>
              <a:t>multipurpose courts </a:t>
            </a:r>
            <a:r>
              <a:rPr lang="en-US" sz="1600" dirty="0">
                <a:solidFill>
                  <a:schemeClr val="tx1"/>
                </a:solidFill>
                <a:latin typeface="Arial" panose="020B0604020202020204" pitchFamily="34" charset="0"/>
                <a:cs typeface="Arial" panose="020B0604020202020204" pitchFamily="34" charset="0"/>
              </a:rPr>
              <a:t>in different </a:t>
            </a:r>
            <a:r>
              <a:rPr lang="en-US" sz="1600" dirty="0" smtClean="0">
                <a:solidFill>
                  <a:schemeClr val="tx1"/>
                </a:solidFill>
                <a:latin typeface="Arial" panose="020B0604020202020204" pitchFamily="34" charset="0"/>
                <a:cs typeface="Arial" panose="020B0604020202020204" pitchFamily="34" charset="0"/>
              </a:rPr>
              <a:t>school across </a:t>
            </a:r>
            <a:r>
              <a:rPr lang="en-US" sz="1600" dirty="0">
                <a:solidFill>
                  <a:schemeClr val="tx1"/>
                </a:solidFill>
                <a:latin typeface="Arial" panose="020B0604020202020204" pitchFamily="34" charset="0"/>
                <a:cs typeface="Arial" panose="020B0604020202020204" pitchFamily="34" charset="0"/>
              </a:rPr>
              <a:t>the country.</a:t>
            </a:r>
          </a:p>
          <a:p>
            <a:pPr lvl="1" algn="just"/>
            <a:r>
              <a:rPr lang="en-US" sz="1600" dirty="0" smtClean="0">
                <a:solidFill>
                  <a:schemeClr val="tx1"/>
                </a:solidFill>
                <a:latin typeface="Arial" panose="020B0604020202020204" pitchFamily="34" charset="0"/>
                <a:cs typeface="Arial" panose="020B0604020202020204" pitchFamily="34" charset="0"/>
              </a:rPr>
              <a:t>Also delivered </a:t>
            </a:r>
            <a:r>
              <a:rPr lang="en-US" sz="1600" b="1" dirty="0" smtClean="0">
                <a:solidFill>
                  <a:schemeClr val="tx1"/>
                </a:solidFill>
                <a:latin typeface="Arial" panose="020B0604020202020204" pitchFamily="34" charset="0"/>
                <a:cs typeface="Arial" panose="020B0604020202020204" pitchFamily="34" charset="0"/>
              </a:rPr>
              <a:t>15 </a:t>
            </a:r>
            <a:r>
              <a:rPr lang="en-US" sz="1600" b="1" dirty="0">
                <a:solidFill>
                  <a:schemeClr val="tx1"/>
                </a:solidFill>
                <a:latin typeface="Arial" panose="020B0604020202020204" pitchFamily="34" charset="0"/>
                <a:cs typeface="Arial" panose="020B0604020202020204" pitchFamily="34" charset="0"/>
              </a:rPr>
              <a:t>out door </a:t>
            </a:r>
            <a:r>
              <a:rPr lang="en-US" sz="1600" b="1" dirty="0" smtClean="0">
                <a:solidFill>
                  <a:schemeClr val="tx1"/>
                </a:solidFill>
                <a:latin typeface="Arial" panose="020B0604020202020204" pitchFamily="34" charset="0"/>
                <a:cs typeface="Arial" panose="020B0604020202020204" pitchFamily="34" charset="0"/>
              </a:rPr>
              <a:t>gyms </a:t>
            </a:r>
            <a:r>
              <a:rPr lang="en-US" sz="1600" dirty="0" smtClean="0">
                <a:solidFill>
                  <a:schemeClr val="tx1"/>
                </a:solidFill>
                <a:latin typeface="Arial" panose="020B0604020202020204" pitchFamily="34" charset="0"/>
                <a:cs typeface="Arial" panose="020B0604020202020204" pitchFamily="34" charset="0"/>
              </a:rPr>
              <a:t>have delivered in </a:t>
            </a:r>
            <a:r>
              <a:rPr lang="en-US" sz="1600" dirty="0">
                <a:solidFill>
                  <a:schemeClr val="tx1"/>
                </a:solidFill>
                <a:latin typeface="Arial" panose="020B0604020202020204" pitchFamily="34" charset="0"/>
                <a:cs typeface="Arial" panose="020B0604020202020204" pitchFamily="34" charset="0"/>
              </a:rPr>
              <a:t>different sites </a:t>
            </a:r>
            <a:r>
              <a:rPr lang="en-US" sz="1600" dirty="0" smtClean="0">
                <a:solidFill>
                  <a:schemeClr val="tx1"/>
                </a:solidFill>
                <a:latin typeface="Arial" panose="020B0604020202020204" pitchFamily="34" charset="0"/>
                <a:cs typeface="Arial" panose="020B0604020202020204" pitchFamily="34" charset="0"/>
              </a:rPr>
              <a:t>across country</a:t>
            </a:r>
            <a:r>
              <a:rPr lang="en-US" sz="1600" dirty="0">
                <a:solidFill>
                  <a:schemeClr val="tx1"/>
                </a:solidFill>
                <a:latin typeface="Arial" panose="020B0604020202020204" pitchFamily="34" charset="0"/>
                <a:cs typeface="Arial" panose="020B0604020202020204" pitchFamily="34" charset="0"/>
              </a:rPr>
              <a:t>, in </a:t>
            </a:r>
            <a:r>
              <a:rPr lang="en-US" sz="1600" dirty="0" smtClean="0">
                <a:solidFill>
                  <a:schemeClr val="tx1"/>
                </a:solidFill>
                <a:latin typeface="Arial" panose="020B0604020202020204" pitchFamily="34" charset="0"/>
                <a:cs typeface="Arial" panose="020B0604020202020204" pitchFamily="34" charset="0"/>
              </a:rPr>
              <a:t>including kiddies </a:t>
            </a:r>
            <a:r>
              <a:rPr lang="en-US" sz="1600" dirty="0">
                <a:solidFill>
                  <a:schemeClr val="tx1"/>
                </a:solidFill>
                <a:latin typeface="Arial" panose="020B0604020202020204" pitchFamily="34" charset="0"/>
                <a:cs typeface="Arial" panose="020B0604020202020204" pitchFamily="34" charset="0"/>
              </a:rPr>
              <a:t>park </a:t>
            </a:r>
            <a:endParaRPr lang="en-US" sz="1600" dirty="0" smtClean="0">
              <a:solidFill>
                <a:schemeClr val="tx1"/>
              </a:solidFill>
              <a:latin typeface="Arial" panose="020B0604020202020204" pitchFamily="34" charset="0"/>
              <a:cs typeface="Arial" panose="020B0604020202020204" pitchFamily="34" charset="0"/>
            </a:endParaRPr>
          </a:p>
          <a:p>
            <a:pPr lvl="1" algn="just"/>
            <a:endParaRPr lang="en-US" sz="1600" dirty="0">
              <a:solidFill>
                <a:schemeClr val="tx1"/>
              </a:solidFill>
              <a:latin typeface="Arial" panose="020B0604020202020204" pitchFamily="34" charset="0"/>
              <a:cs typeface="Arial" panose="020B0604020202020204" pitchFamily="34" charset="0"/>
            </a:endParaRPr>
          </a:p>
          <a:p>
            <a:pPr marL="402336" lvl="1" indent="0" algn="just">
              <a:buNone/>
            </a:pPr>
            <a:r>
              <a:rPr lang="en-US" sz="1600" b="1" dirty="0">
                <a:solidFill>
                  <a:schemeClr val="tx1"/>
                </a:solidFill>
                <a:latin typeface="Arial" panose="020B0604020202020204" pitchFamily="34" charset="0"/>
                <a:cs typeface="Arial" panose="020B0604020202020204" pitchFamily="34" charset="0"/>
              </a:rPr>
              <a:t>B-WISE MOBI-SITE programme is</a:t>
            </a:r>
            <a:r>
              <a:rPr lang="en-US" sz="1600" dirty="0">
                <a:solidFill>
                  <a:schemeClr val="tx1"/>
                </a:solidFill>
                <a:latin typeface="Arial" panose="020B0604020202020204" pitchFamily="34" charset="0"/>
                <a:cs typeface="Arial" panose="020B0604020202020204" pitchFamily="34" charset="0"/>
              </a:rPr>
              <a:t>; </a:t>
            </a:r>
          </a:p>
          <a:p>
            <a:pPr lvl="1" algn="just"/>
            <a:r>
              <a:rPr lang="en-US" sz="1600" dirty="0">
                <a:solidFill>
                  <a:schemeClr val="tx1"/>
                </a:solidFill>
                <a:latin typeface="Arial" panose="020B0604020202020204" pitchFamily="34" charset="0"/>
                <a:cs typeface="Arial" panose="020B0604020202020204" pitchFamily="34" charset="0"/>
              </a:rPr>
              <a:t>Accessible through internet-enabled phones /computer (URL:www.b-wise.mobi)</a:t>
            </a:r>
          </a:p>
          <a:p>
            <a:pPr lvl="1" algn="just"/>
            <a:r>
              <a:rPr lang="en-US" sz="1600" dirty="0">
                <a:solidFill>
                  <a:schemeClr val="tx1"/>
                </a:solidFill>
                <a:latin typeface="Arial" panose="020B0604020202020204" pitchFamily="34" charset="0"/>
                <a:cs typeface="Arial" panose="020B0604020202020204" pitchFamily="34" charset="0"/>
              </a:rPr>
              <a:t>Access to information, live chat (experts &amp; youth communities), and surveys.</a:t>
            </a:r>
          </a:p>
          <a:p>
            <a:pPr lvl="1" algn="just"/>
            <a:r>
              <a:rPr lang="en-US" sz="1600" dirty="0">
                <a:solidFill>
                  <a:schemeClr val="tx1"/>
                </a:solidFill>
                <a:latin typeface="Arial" panose="020B0604020202020204" pitchFamily="34" charset="0"/>
                <a:cs typeface="Arial" panose="020B0604020202020204" pitchFamily="34" charset="0"/>
              </a:rPr>
              <a:t>There are 54 000 registered youth as at end of the last quarter.</a:t>
            </a:r>
          </a:p>
          <a:p>
            <a:pPr marL="402336" lvl="1" indent="0" algn="just">
              <a:buNone/>
            </a:pPr>
            <a:endParaRPr lang="en-US" sz="1600" dirty="0" smtClean="0">
              <a:solidFill>
                <a:schemeClr val="tx1"/>
              </a:solidFill>
              <a:latin typeface="Arial" panose="020B0604020202020204" pitchFamily="34" charset="0"/>
              <a:cs typeface="Arial" panose="020B0604020202020204" pitchFamily="34" charset="0"/>
            </a:endParaRPr>
          </a:p>
          <a:p>
            <a:pPr lvl="1" algn="just">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The </a:t>
            </a:r>
            <a:r>
              <a:rPr lang="en-US" sz="1600" b="1" dirty="0">
                <a:solidFill>
                  <a:schemeClr val="tx1"/>
                </a:solidFill>
                <a:latin typeface="Arial" panose="020B0604020202020204" pitchFamily="34" charset="0"/>
                <a:cs typeface="Arial" panose="020B0604020202020204" pitchFamily="34" charset="0"/>
              </a:rPr>
              <a:t>ISHP</a:t>
            </a:r>
            <a:r>
              <a:rPr lang="en-US" sz="1600" dirty="0">
                <a:solidFill>
                  <a:schemeClr val="tx1"/>
                </a:solidFill>
                <a:latin typeface="Arial" panose="020B0604020202020204" pitchFamily="34" charset="0"/>
                <a:cs typeface="Arial" panose="020B0604020202020204" pitchFamily="34" charset="0"/>
              </a:rPr>
              <a:t> programme has been provided access to </a:t>
            </a:r>
            <a:r>
              <a:rPr lang="en-US" sz="1600" b="1" dirty="0">
                <a:solidFill>
                  <a:schemeClr val="tx1"/>
                </a:solidFill>
                <a:latin typeface="Arial" panose="020B0604020202020204" pitchFamily="34" charset="0"/>
                <a:cs typeface="Arial" panose="020B0604020202020204" pitchFamily="34" charset="0"/>
              </a:rPr>
              <a:t>LURIS</a:t>
            </a:r>
            <a:r>
              <a:rPr lang="en-US" sz="1600" dirty="0">
                <a:solidFill>
                  <a:schemeClr val="tx1"/>
                </a:solidFill>
                <a:latin typeface="Arial" panose="020B0604020202020204" pitchFamily="34" charset="0"/>
                <a:cs typeface="Arial" panose="020B0604020202020204" pitchFamily="34" charset="0"/>
              </a:rPr>
              <a:t> by </a:t>
            </a:r>
            <a:r>
              <a:rPr lang="en-US" sz="1600" b="1" dirty="0">
                <a:solidFill>
                  <a:schemeClr val="tx1"/>
                </a:solidFill>
                <a:latin typeface="Arial" panose="020B0604020202020204" pitchFamily="34" charset="0"/>
                <a:cs typeface="Arial" panose="020B0604020202020204" pitchFamily="34" charset="0"/>
              </a:rPr>
              <a:t>DBE</a:t>
            </a:r>
            <a:r>
              <a:rPr lang="en-US" sz="1600" dirty="0">
                <a:solidFill>
                  <a:schemeClr val="tx1"/>
                </a:solidFill>
                <a:latin typeface="Arial" panose="020B0604020202020204" pitchFamily="34" charset="0"/>
                <a:cs typeface="Arial" panose="020B0604020202020204" pitchFamily="34" charset="0"/>
              </a:rPr>
              <a:t>, which is important in closing the referral gap.</a:t>
            </a:r>
          </a:p>
          <a:p>
            <a:pPr lvl="1" algn="just">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The Implementers manual for </a:t>
            </a:r>
            <a:r>
              <a:rPr lang="en-US" sz="1600" b="1" dirty="0">
                <a:solidFill>
                  <a:schemeClr val="tx1"/>
                </a:solidFill>
                <a:latin typeface="Arial" panose="020B0604020202020204" pitchFamily="34" charset="0"/>
                <a:cs typeface="Arial" panose="020B0604020202020204" pitchFamily="34" charset="0"/>
              </a:rPr>
              <a:t>AYFS</a:t>
            </a:r>
            <a:r>
              <a:rPr lang="en-US" sz="1600" dirty="0">
                <a:solidFill>
                  <a:schemeClr val="tx1"/>
                </a:solidFill>
                <a:latin typeface="Arial" panose="020B0604020202020204" pitchFamily="34" charset="0"/>
                <a:cs typeface="Arial" panose="020B0604020202020204" pitchFamily="34" charset="0"/>
              </a:rPr>
              <a:t> has been revised, and the training on the manual is focused on the 22 </a:t>
            </a:r>
            <a:r>
              <a:rPr lang="en-US" sz="1600" b="1" dirty="0">
                <a:solidFill>
                  <a:schemeClr val="tx1"/>
                </a:solidFill>
                <a:latin typeface="Arial" panose="020B0604020202020204" pitchFamily="34" charset="0"/>
                <a:cs typeface="Arial" panose="020B0604020202020204" pitchFamily="34" charset="0"/>
              </a:rPr>
              <a:t>She Conquers </a:t>
            </a:r>
            <a:r>
              <a:rPr lang="en-US" sz="1600" dirty="0">
                <a:solidFill>
                  <a:schemeClr val="tx1"/>
                </a:solidFill>
                <a:latin typeface="Arial" panose="020B0604020202020204" pitchFamily="34" charset="0"/>
                <a:cs typeface="Arial" panose="020B0604020202020204" pitchFamily="34" charset="0"/>
              </a:rPr>
              <a:t>districts. </a:t>
            </a:r>
          </a:p>
        </p:txBody>
      </p:sp>
    </p:spTree>
    <p:extLst>
      <p:ext uri="{BB962C8B-B14F-4D97-AF65-F5344CB8AC3E}">
        <p14:creationId xmlns:p14="http://schemas.microsoft.com/office/powerpoint/2010/main" xmlns="" val="666567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746974"/>
          </a:xfrm>
        </p:spPr>
        <p:txBody>
          <a:bodyPr>
            <a:normAutofit/>
          </a:bodyPr>
          <a:lstStyle/>
          <a:p>
            <a:r>
              <a:rPr lang="en-ZA" sz="3200" b="1" dirty="0" smtClean="0">
                <a:solidFill>
                  <a:schemeClr val="tx1"/>
                </a:solidFill>
              </a:rPr>
              <a:t>17. Healthcare </a:t>
            </a:r>
            <a:r>
              <a:rPr lang="en-ZA" sz="3200" b="1" dirty="0">
                <a:solidFill>
                  <a:schemeClr val="tx1"/>
                </a:solidFill>
              </a:rPr>
              <a:t>and Combating Substance </a:t>
            </a:r>
            <a:r>
              <a:rPr lang="en-ZA" sz="3200" b="1" dirty="0" smtClean="0">
                <a:solidFill>
                  <a:schemeClr val="tx1"/>
                </a:solidFill>
              </a:rPr>
              <a:t>Abuse </a:t>
            </a:r>
            <a:r>
              <a:rPr lang="en-ZA" sz="3200" b="1" dirty="0">
                <a:solidFill>
                  <a:schemeClr val="tx1"/>
                </a:solidFill>
              </a:rPr>
              <a:t>(</a:t>
            </a:r>
            <a:r>
              <a:rPr lang="en-ZA" sz="3200" b="1" dirty="0" smtClean="0">
                <a:solidFill>
                  <a:schemeClr val="tx1"/>
                </a:solidFill>
              </a:rPr>
              <a:t>3)</a:t>
            </a:r>
            <a:endParaRPr lang="en-ZA" sz="3200" b="1" dirty="0">
              <a:solidFill>
                <a:schemeClr val="tx1"/>
              </a:solidFill>
            </a:endParaRPr>
          </a:p>
        </p:txBody>
      </p:sp>
      <p:sp>
        <p:nvSpPr>
          <p:cNvPr id="3" name="Content Placeholder 2"/>
          <p:cNvSpPr>
            <a:spLocks noGrp="1"/>
          </p:cNvSpPr>
          <p:nvPr>
            <p:ph idx="1"/>
          </p:nvPr>
        </p:nvSpPr>
        <p:spPr>
          <a:xfrm>
            <a:off x="179512" y="908720"/>
            <a:ext cx="8726816" cy="5472608"/>
          </a:xfrm>
        </p:spPr>
        <p:txBody>
          <a:bodyPr>
            <a:normAutofit/>
          </a:bodyPr>
          <a:lstStyle/>
          <a:p>
            <a:pPr marL="82296" indent="0">
              <a:buNone/>
            </a:pPr>
            <a:endParaRPr lang="en-ZA" sz="2500" dirty="0" smtClean="0">
              <a:latin typeface="Arial" panose="020B0604020202020204" pitchFamily="34" charset="0"/>
              <a:cs typeface="Arial" panose="020B0604020202020204" pitchFamily="34" charset="0"/>
            </a:endParaRPr>
          </a:p>
          <a:p>
            <a:pPr marL="82296" indent="0">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AA1A3-262B-4979-8C18-306C3DA11E9E}" type="slidenum">
              <a:rPr kumimoji="0" lang="en-ZA" sz="1800" b="0" i="0" u="none" strike="noStrike" kern="1200" cap="none" spc="0" normalizeH="0" baseline="0" noProof="0" smtClean="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ZA" sz="1800" b="0" i="0" u="none" strike="noStrike" kern="1200" cap="none" spc="0" normalizeH="0" baseline="0" noProof="0" dirty="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endParaRPr>
          </a:p>
        </p:txBody>
      </p:sp>
      <p:sp>
        <p:nvSpPr>
          <p:cNvPr id="5" name="Rectangle 4"/>
          <p:cNvSpPr/>
          <p:nvPr/>
        </p:nvSpPr>
        <p:spPr>
          <a:xfrm>
            <a:off x="0" y="908720"/>
            <a:ext cx="9144000" cy="5447645"/>
          </a:xfrm>
          <a:prstGeom prst="rect">
            <a:avLst/>
          </a:prstGeom>
        </p:spPr>
        <p:txBody>
          <a:bodyPr wrap="square">
            <a:spAutoFit/>
          </a:bodyPr>
          <a:lstStyle/>
          <a:p>
            <a:pPr marL="457200" marR="0" lvl="1" indent="-228600" algn="just"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DCS provide services to offender that include:</a:t>
            </a:r>
          </a:p>
          <a:p>
            <a:pPr marL="5715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8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Primary </a:t>
            </a: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health care services on a 24 hour </a:t>
            </a:r>
            <a:r>
              <a:rPr kumimoji="0" lang="en-US" altLang="en-US" sz="18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basis, </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including ART - 25 190 of 25 772 are on treatment,</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management and control of TB – the TB cure rate for offenders being 75% </a:t>
            </a:r>
          </a:p>
          <a:p>
            <a:pPr marL="5715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Offenders participate in various </a:t>
            </a:r>
            <a:r>
              <a:rPr kumimoji="0" lang="en-US" altLang="en-US" sz="18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programmes</a:t>
            </a:r>
            <a:r>
              <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and services offered by social workers including substance abuse </a:t>
            </a:r>
            <a:r>
              <a:rPr kumimoji="0" lang="en-US" altLang="en-US" sz="18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programmes</a:t>
            </a:r>
            <a:endParaRPr kumimoji="0" lang="en-US" alt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842 youth offenders, probationers and parolees participated in substance abuse </a:t>
            </a:r>
            <a:r>
              <a:rPr kumimoji="0" lang="en-US" altLang="en-US" sz="18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programmes</a:t>
            </a:r>
            <a:endPar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1" indent="-228600" algn="just"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DSD…</a:t>
            </a:r>
            <a:r>
              <a:rPr kumimoji="0" lang="en-ZA"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t>
            </a:r>
          </a:p>
          <a:p>
            <a:pPr marL="62865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altLang="en-US" sz="2000" b="1" i="0" u="none" strike="noStrike" kern="1200" cap="none" spc="0" normalizeH="0" baseline="0" noProof="0" dirty="0">
                <a:ln>
                  <a:noFill/>
                </a:ln>
                <a:effectLst/>
                <a:uLnTx/>
                <a:uFillTx/>
                <a:latin typeface="Calibri" pitchFamily="34" charset="0"/>
                <a:ea typeface="+mn-ea"/>
                <a:cs typeface="+mn-cs"/>
              </a:rPr>
              <a:t>Noted the high risk of abuse of alcohol as a serious problem in South African tertiary institutions, and thus has: </a:t>
            </a:r>
          </a:p>
          <a:p>
            <a:pPr marL="91440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Developed partnerships </a:t>
            </a:r>
            <a:r>
              <a:rPr kumimoji="0" lang="en-ZA"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with </a:t>
            </a:r>
            <a:r>
              <a:rPr kumimoji="0" lang="en-ZA"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institutions of higher and working </a:t>
            </a:r>
            <a:r>
              <a:rPr kumimoji="0" lang="en-ZA"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closely with HEAIDS (Higher Education, HIV and AIDS training programme</a:t>
            </a:r>
            <a:r>
              <a:rPr kumimoji="0" lang="en-ZA"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intensifies education and awareness of dangers of alcohol abuse.</a:t>
            </a:r>
          </a:p>
          <a:p>
            <a:pPr marL="91440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Focused is also on the different </a:t>
            </a: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levels of interventions </a:t>
            </a:r>
            <a:r>
              <a:rPr kumimoji="0" lang="en-US"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that include Prevention</a:t>
            </a:r>
            <a:r>
              <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Early intervention, Treatment, Aftercare and </a:t>
            </a:r>
            <a:r>
              <a:rPr kumimoji="0" lang="en-US" altLang="en-US" sz="1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Reintegration</a:t>
            </a:r>
            <a:endParaRPr kumimoji="0" lang="en-US" alt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600" b="0" i="0" u="none" strike="noStrike" kern="1200" cap="none" spc="0" normalizeH="0" baseline="0" noProof="0" dirty="0" smtClean="0">
              <a:ln>
                <a:noFill/>
              </a:ln>
              <a:solidFill>
                <a:srgbClr val="874515"/>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600" b="0" i="0" u="none" strike="noStrike" kern="1200" cap="none" spc="0" normalizeH="0" baseline="0" noProof="0" dirty="0">
              <a:ln>
                <a:noFill/>
              </a:ln>
              <a:solidFill>
                <a:srgbClr val="8745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502108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3978"/>
          </a:xfrm>
        </p:spPr>
        <p:txBody>
          <a:bodyPr>
            <a:normAutofit/>
          </a:bodyPr>
          <a:lstStyle/>
          <a:p>
            <a:r>
              <a:rPr lang="en-ZA" sz="3200" b="1" dirty="0" smtClean="0">
                <a:solidFill>
                  <a:schemeClr val="tx1"/>
                </a:solidFill>
              </a:rPr>
              <a:t>18. Healthcare and </a:t>
            </a:r>
            <a:r>
              <a:rPr lang="en-ZA" sz="3200" b="1" dirty="0">
                <a:solidFill>
                  <a:schemeClr val="tx1"/>
                </a:solidFill>
              </a:rPr>
              <a:t>Combating Substance </a:t>
            </a:r>
            <a:r>
              <a:rPr lang="en-ZA" sz="3200" b="1" dirty="0" smtClean="0">
                <a:solidFill>
                  <a:schemeClr val="tx1"/>
                </a:solidFill>
              </a:rPr>
              <a:t>Abuse </a:t>
            </a:r>
            <a:r>
              <a:rPr lang="en-ZA" sz="3200" b="1" dirty="0">
                <a:solidFill>
                  <a:schemeClr val="tx1"/>
                </a:solidFill>
              </a:rPr>
              <a:t>(</a:t>
            </a:r>
            <a:r>
              <a:rPr lang="en-ZA" sz="3200" b="1" dirty="0" smtClean="0">
                <a:solidFill>
                  <a:schemeClr val="tx1"/>
                </a:solidFill>
              </a:rPr>
              <a:t>4) </a:t>
            </a:r>
            <a:endParaRPr lang="en-ZA" sz="3200" b="1" dirty="0">
              <a:solidFill>
                <a:schemeClr val="tx1"/>
              </a:solidFill>
            </a:endParaRPr>
          </a:p>
        </p:txBody>
      </p:sp>
      <p:sp>
        <p:nvSpPr>
          <p:cNvPr id="3" name="Content Placeholder 2"/>
          <p:cNvSpPr>
            <a:spLocks noGrp="1"/>
          </p:cNvSpPr>
          <p:nvPr>
            <p:ph idx="1"/>
          </p:nvPr>
        </p:nvSpPr>
        <p:spPr>
          <a:xfrm>
            <a:off x="0" y="980728"/>
            <a:ext cx="9144000" cy="5256584"/>
          </a:xfrm>
        </p:spPr>
        <p:txBody>
          <a:bodyPr>
            <a:normAutofit lnSpcReduction="10000"/>
          </a:bodyPr>
          <a:lstStyle/>
          <a:p>
            <a:pPr marL="82296" indent="0" algn="just">
              <a:buNone/>
            </a:pPr>
            <a:r>
              <a:rPr lang="en-ZA" sz="2800" b="1" dirty="0">
                <a:solidFill>
                  <a:schemeClr val="tx1"/>
                </a:solidFill>
              </a:rPr>
              <a:t>DBE</a:t>
            </a:r>
            <a:r>
              <a:rPr lang="en-ZA" sz="2800" dirty="0">
                <a:solidFill>
                  <a:schemeClr val="tx1"/>
                </a:solidFill>
              </a:rPr>
              <a:t> </a:t>
            </a:r>
            <a:r>
              <a:rPr lang="en-ZA" sz="2800" dirty="0" smtClean="0">
                <a:solidFill>
                  <a:schemeClr val="tx1"/>
                </a:solidFill>
              </a:rPr>
              <a:t>is playing </a:t>
            </a:r>
            <a:r>
              <a:rPr lang="en-ZA" sz="2800" dirty="0">
                <a:solidFill>
                  <a:schemeClr val="tx1"/>
                </a:solidFill>
              </a:rPr>
              <a:t>a meaningful role towards </a:t>
            </a:r>
            <a:r>
              <a:rPr lang="en-ZA" sz="2800" dirty="0" smtClean="0">
                <a:solidFill>
                  <a:schemeClr val="tx1"/>
                </a:solidFill>
              </a:rPr>
              <a:t>combating alcohol </a:t>
            </a:r>
            <a:r>
              <a:rPr lang="en-ZA" sz="2800" dirty="0">
                <a:solidFill>
                  <a:schemeClr val="tx1"/>
                </a:solidFill>
              </a:rPr>
              <a:t>and drug </a:t>
            </a:r>
            <a:r>
              <a:rPr lang="en-ZA" sz="2800" dirty="0" smtClean="0">
                <a:solidFill>
                  <a:schemeClr val="tx1"/>
                </a:solidFill>
              </a:rPr>
              <a:t>use and trade in illicit substances  by adolescents and youth through:</a:t>
            </a:r>
          </a:p>
          <a:p>
            <a:pPr algn="just">
              <a:buClrTx/>
              <a:buFont typeface="Wingdings" panose="05000000000000000000" pitchFamily="2" charset="2"/>
              <a:buChar char="§"/>
            </a:pPr>
            <a:r>
              <a:rPr lang="en-ZA" sz="2400" dirty="0" smtClean="0">
                <a:solidFill>
                  <a:schemeClr val="tx1"/>
                </a:solidFill>
              </a:rPr>
              <a:t> 80% of school linked to a local police station </a:t>
            </a:r>
          </a:p>
          <a:p>
            <a:pPr algn="just">
              <a:buClrTx/>
              <a:buFont typeface="Wingdings" panose="05000000000000000000" pitchFamily="2" charset="2"/>
              <a:buChar char="§"/>
            </a:pPr>
            <a:r>
              <a:rPr lang="en-ZA" sz="2400" dirty="0" smtClean="0">
                <a:solidFill>
                  <a:schemeClr val="tx1"/>
                </a:solidFill>
              </a:rPr>
              <a:t>185 schools in crime hotspot areas are targeted for interventions like conducting  search and seizures  in line with the South Africa schools Act.  </a:t>
            </a:r>
          </a:p>
          <a:p>
            <a:pPr algn="just">
              <a:buClrTx/>
              <a:buFont typeface="Wingdings" panose="05000000000000000000" pitchFamily="2" charset="2"/>
              <a:buChar char="§"/>
            </a:pPr>
            <a:r>
              <a:rPr lang="en-ZA" sz="2400" dirty="0" smtClean="0">
                <a:solidFill>
                  <a:schemeClr val="tx1"/>
                </a:solidFill>
              </a:rPr>
              <a:t> Effective </a:t>
            </a:r>
            <a:r>
              <a:rPr lang="en-ZA" sz="2400" dirty="0">
                <a:solidFill>
                  <a:schemeClr val="tx1"/>
                </a:solidFill>
              </a:rPr>
              <a:t>alcohol and drug education a</a:t>
            </a:r>
            <a:r>
              <a:rPr lang="en-ZA" sz="2400" dirty="0" smtClean="0">
                <a:solidFill>
                  <a:schemeClr val="tx1"/>
                </a:solidFill>
              </a:rPr>
              <a:t>s part of the Life Orientation curriculum  </a:t>
            </a:r>
          </a:p>
          <a:p>
            <a:pPr algn="just">
              <a:buClrTx/>
              <a:buFont typeface="Wingdings" panose="05000000000000000000" pitchFamily="2" charset="2"/>
              <a:buChar char="§"/>
            </a:pPr>
            <a:r>
              <a:rPr lang="en-ZA" sz="2400" dirty="0" smtClean="0">
                <a:solidFill>
                  <a:schemeClr val="tx1"/>
                </a:solidFill>
              </a:rPr>
              <a:t>Declaring </a:t>
            </a:r>
            <a:r>
              <a:rPr lang="en-ZA" sz="2400" dirty="0">
                <a:solidFill>
                  <a:schemeClr val="tx1"/>
                </a:solidFill>
              </a:rPr>
              <a:t>all schools as drug free </a:t>
            </a:r>
            <a:r>
              <a:rPr lang="en-ZA" sz="2400" dirty="0" smtClean="0">
                <a:solidFill>
                  <a:schemeClr val="tx1"/>
                </a:solidFill>
              </a:rPr>
              <a:t>zones - this has been included in the Code </a:t>
            </a:r>
            <a:r>
              <a:rPr lang="en-ZA" sz="2400" dirty="0">
                <a:solidFill>
                  <a:schemeClr val="tx1"/>
                </a:solidFill>
              </a:rPr>
              <a:t>of Conduct </a:t>
            </a:r>
            <a:r>
              <a:rPr lang="en-ZA" sz="2400" dirty="0" smtClean="0">
                <a:solidFill>
                  <a:schemeClr val="tx1"/>
                </a:solidFill>
              </a:rPr>
              <a:t>for schools and </a:t>
            </a:r>
            <a:r>
              <a:rPr lang="en-ZA" sz="2400" dirty="0">
                <a:solidFill>
                  <a:schemeClr val="tx1"/>
                </a:solidFill>
              </a:rPr>
              <a:t>other </a:t>
            </a:r>
            <a:r>
              <a:rPr lang="en-ZA" sz="2400" dirty="0" smtClean="0">
                <a:solidFill>
                  <a:schemeClr val="tx1"/>
                </a:solidFill>
              </a:rPr>
              <a:t>policies </a:t>
            </a:r>
          </a:p>
          <a:p>
            <a:pPr algn="just">
              <a:buClrTx/>
              <a:buFont typeface="Wingdings" panose="05000000000000000000" pitchFamily="2" charset="2"/>
              <a:buChar char="§"/>
            </a:pPr>
            <a:r>
              <a:rPr lang="en-ZA" sz="2400" dirty="0" smtClean="0">
                <a:solidFill>
                  <a:schemeClr val="tx1"/>
                </a:solidFill>
              </a:rPr>
              <a:t>Management </a:t>
            </a:r>
            <a:r>
              <a:rPr lang="en-ZA" sz="2400" dirty="0">
                <a:solidFill>
                  <a:schemeClr val="tx1"/>
                </a:solidFill>
              </a:rPr>
              <a:t>of learners who abuse substances  </a:t>
            </a:r>
            <a:r>
              <a:rPr lang="en-ZA" sz="2400" dirty="0" smtClean="0">
                <a:solidFill>
                  <a:schemeClr val="tx1"/>
                </a:solidFill>
              </a:rPr>
              <a:t>through the care, support and a functional referral systems </a:t>
            </a:r>
            <a:endParaRPr lang="en-ZA" sz="2400" dirty="0">
              <a:solidFill>
                <a:schemeClr val="tx1"/>
              </a:solidFill>
            </a:endParaRPr>
          </a:p>
          <a:p>
            <a:pPr marL="82296" indent="0" algn="ctr">
              <a:buNone/>
            </a:pPr>
            <a:endParaRPr lang="en-ZA" dirty="0" smtClean="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AA1A3-262B-4979-8C18-306C3DA11E9E}" type="slidenum">
              <a:rPr kumimoji="0" lang="en-ZA" sz="1800" b="0" i="0" u="none" strike="noStrike" kern="1200" cap="none" spc="0" normalizeH="0" baseline="0" noProof="0" smtClean="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ZA" sz="1800" b="0" i="0" u="none" strike="noStrike" kern="1200" cap="none" spc="0" normalizeH="0" baseline="0" noProof="0" dirty="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xmlns="" val="44941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914" y="836712"/>
            <a:ext cx="9186914" cy="6021288"/>
          </a:xfrm>
        </p:spPr>
        <p:txBody>
          <a:bodyPr/>
          <a:lstStyle/>
          <a:p>
            <a:pPr algn="just">
              <a:buClrTx/>
              <a:buFont typeface="Wingdings" panose="05000000000000000000" pitchFamily="2" charset="2"/>
              <a:buChar char="q"/>
            </a:pPr>
            <a:r>
              <a:rPr lang="en-ZA" sz="2800" dirty="0" smtClean="0">
                <a:solidFill>
                  <a:schemeClr val="tx1"/>
                </a:solidFill>
                <a:latin typeface="Cambria" panose="02040503050406030204" pitchFamily="18" charset="0"/>
              </a:rPr>
              <a:t>Department </a:t>
            </a:r>
            <a:r>
              <a:rPr lang="en-ZA" sz="2800" dirty="0">
                <a:solidFill>
                  <a:schemeClr val="tx1"/>
                </a:solidFill>
                <a:latin typeface="Cambria" panose="02040503050406030204" pitchFamily="18" charset="0"/>
              </a:rPr>
              <a:t>of Planning, Monitoring and Evaluation (DPME) has the mandate to ensure development and empowerment of young people in the country. </a:t>
            </a:r>
            <a:endParaRPr lang="en-ZA" sz="2800" dirty="0" smtClean="0">
              <a:solidFill>
                <a:schemeClr val="tx1"/>
              </a:solidFill>
              <a:latin typeface="Cambria" panose="02040503050406030204" pitchFamily="18" charset="0"/>
            </a:endParaRPr>
          </a:p>
          <a:p>
            <a:pPr algn="just">
              <a:buClrTx/>
              <a:buFont typeface="Wingdings" panose="05000000000000000000" pitchFamily="2" charset="2"/>
              <a:buChar char="q"/>
            </a:pPr>
            <a:r>
              <a:rPr lang="en-ZA" sz="2800" dirty="0" smtClean="0">
                <a:solidFill>
                  <a:schemeClr val="tx1"/>
                </a:solidFill>
                <a:latin typeface="Cambria" panose="02040503050406030204" pitchFamily="18" charset="0"/>
              </a:rPr>
              <a:t>In </a:t>
            </a:r>
            <a:r>
              <a:rPr lang="en-ZA" sz="2800" dirty="0">
                <a:solidFill>
                  <a:schemeClr val="tx1"/>
                </a:solidFill>
                <a:latin typeface="Cambria" panose="02040503050406030204" pitchFamily="18" charset="0"/>
              </a:rPr>
              <a:t>this regard, a National Youth Policy (NYP) 2020 was developed and approved by Cabinet in 2015</a:t>
            </a:r>
            <a:r>
              <a:rPr lang="en-ZA" sz="2800" dirty="0" smtClean="0">
                <a:solidFill>
                  <a:schemeClr val="tx1"/>
                </a:solidFill>
                <a:latin typeface="Cambria" panose="02040503050406030204" pitchFamily="18" charset="0"/>
              </a:rPr>
              <a:t>.</a:t>
            </a:r>
          </a:p>
          <a:p>
            <a:pPr algn="just">
              <a:buClrTx/>
              <a:buFont typeface="Wingdings" panose="05000000000000000000" pitchFamily="2" charset="2"/>
              <a:buChar char="q"/>
            </a:pPr>
            <a:r>
              <a:rPr lang="en-GB" sz="2800" dirty="0">
                <a:solidFill>
                  <a:schemeClr val="tx1"/>
                </a:solidFill>
                <a:latin typeface="Cambria" panose="02040503050406030204" pitchFamily="18" charset="0"/>
              </a:rPr>
              <a:t>The NYP 2020 builds on South Africa’s first NYP, which was in effect from 2009-2014. </a:t>
            </a:r>
            <a:endParaRPr lang="en-GB" sz="2800" dirty="0" smtClean="0">
              <a:solidFill>
                <a:schemeClr val="tx1"/>
              </a:solidFill>
              <a:latin typeface="Cambria" panose="02040503050406030204" pitchFamily="18" charset="0"/>
            </a:endParaRPr>
          </a:p>
          <a:p>
            <a:pPr algn="just">
              <a:buClrTx/>
              <a:buFont typeface="Wingdings" panose="05000000000000000000" pitchFamily="2" charset="2"/>
              <a:buChar char="q"/>
            </a:pPr>
            <a:r>
              <a:rPr lang="en-GB" sz="2800" dirty="0" smtClean="0">
                <a:solidFill>
                  <a:schemeClr val="tx1"/>
                </a:solidFill>
                <a:latin typeface="Cambria" panose="02040503050406030204" pitchFamily="18" charset="0"/>
              </a:rPr>
              <a:t>It </a:t>
            </a:r>
            <a:r>
              <a:rPr lang="en-GB" sz="2800" dirty="0">
                <a:solidFill>
                  <a:schemeClr val="tx1"/>
                </a:solidFill>
                <a:latin typeface="Cambria" panose="02040503050406030204" pitchFamily="18" charset="0"/>
              </a:rPr>
              <a:t>is aimed at</a:t>
            </a:r>
            <a:r>
              <a:rPr lang="en-ZA" sz="2800" dirty="0">
                <a:solidFill>
                  <a:schemeClr val="tx1"/>
                </a:solidFill>
                <a:latin typeface="Cambria" panose="02040503050406030204" pitchFamily="18" charset="0"/>
              </a:rPr>
              <a:t> addressing challenges faced by South African youth, to create an environment that will enable them to fulfil their </a:t>
            </a:r>
            <a:r>
              <a:rPr lang="en-ZA" sz="2800" dirty="0" smtClean="0">
                <a:solidFill>
                  <a:schemeClr val="tx1"/>
                </a:solidFill>
                <a:latin typeface="Cambria" panose="02040503050406030204" pitchFamily="18" charset="0"/>
              </a:rPr>
              <a:t>potential.</a:t>
            </a:r>
            <a:endParaRPr lang="en-ZA" sz="2800" dirty="0">
              <a:solidFill>
                <a:schemeClr val="tx1"/>
              </a:solidFill>
              <a:latin typeface="Cambria" panose="02040503050406030204" pitchFamily="18" charset="0"/>
            </a:endParaRPr>
          </a:p>
          <a:p>
            <a:pPr marL="457200" lvl="1" indent="0">
              <a:buNone/>
            </a:pPr>
            <a:endParaRPr lang="en-US" sz="3200" dirty="0" smtClean="0">
              <a:solidFill>
                <a:schemeClr val="tx1"/>
              </a:solidFill>
              <a:latin typeface="Cambria" panose="02040503050406030204" pitchFamily="18" charset="0"/>
            </a:endParaRPr>
          </a:p>
          <a:p>
            <a:pPr lvl="1"/>
            <a:endParaRPr lang="en-US" sz="3200" dirty="0" smtClean="0"/>
          </a:p>
        </p:txBody>
      </p:sp>
      <p:sp>
        <p:nvSpPr>
          <p:cNvPr id="2" name="Title 1"/>
          <p:cNvSpPr>
            <a:spLocks noGrp="1"/>
          </p:cNvSpPr>
          <p:nvPr>
            <p:ph type="title" idx="4294967295"/>
          </p:nvPr>
        </p:nvSpPr>
        <p:spPr>
          <a:xfrm>
            <a:off x="-7194" y="1"/>
            <a:ext cx="6697663" cy="836712"/>
          </a:xfrm>
        </p:spPr>
        <p:txBody>
          <a:bodyPr/>
          <a:lstStyle/>
          <a:p>
            <a:pPr lvl="0" algn="l"/>
            <a:r>
              <a:rPr lang="en-ZA" sz="2800" b="1" cap="all" dirty="0" smtClean="0">
                <a:solidFill>
                  <a:schemeClr val="tx1">
                    <a:lumMod val="95000"/>
                    <a:lumOff val="5000"/>
                  </a:schemeClr>
                </a:solidFill>
                <a:latin typeface="Arial Rounded MT Bold" panose="020F0704030504030204" pitchFamily="34" charset="0"/>
              </a:rPr>
              <a:t>1. background</a:t>
            </a:r>
            <a:endParaRPr lang="en-ZA" sz="2800" b="1" cap="all" dirty="0">
              <a:solidFill>
                <a:schemeClr val="tx1">
                  <a:lumMod val="95000"/>
                  <a:lumOff val="5000"/>
                </a:schemeClr>
              </a:solidFill>
              <a:latin typeface="Arial Rounded MT Bold" panose="020F0704030504030204" pitchFamily="34" charset="0"/>
            </a:endParaRPr>
          </a:p>
        </p:txBody>
      </p:sp>
      <p:sp>
        <p:nvSpPr>
          <p:cNvPr id="3" name="AutoShape 2" descr="http://www.cogta.gov.za/cwp/templates/cwp/images/head-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4147155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914400" y="1524000"/>
            <a:ext cx="7848600" cy="1584959"/>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Bold"/>
                <a:ea typeface="+mn-ea"/>
                <a:cs typeface="Arial Bold"/>
              </a:rPr>
              <a:t>NATION BUILDING AND SOCIAL COHESION</a:t>
            </a:r>
            <a:endParaRPr kumimoji="0" lang="en-US" sz="2800" b="0" i="0" u="none" strike="noStrike" kern="1200" cap="none" spc="0" normalizeH="0" baseline="0" noProof="0" dirty="0" smtClean="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xmlns="" val="3926456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4248"/>
          </a:xfrm>
        </p:spPr>
        <p:txBody>
          <a:bodyPr>
            <a:normAutofit fontScale="90000"/>
          </a:bodyPr>
          <a:lstStyle/>
          <a:p>
            <a:r>
              <a:rPr lang="en-ZA" sz="2325" dirty="0"/>
              <a:t/>
            </a:r>
            <a:br>
              <a:rPr lang="en-ZA" sz="2325" dirty="0"/>
            </a:br>
            <a:r>
              <a:rPr lang="en-ZA" sz="3100" b="1" dirty="0" smtClean="0">
                <a:solidFill>
                  <a:schemeClr val="tx1"/>
                </a:solidFill>
              </a:rPr>
              <a:t>19.  Foster </a:t>
            </a:r>
            <a:r>
              <a:rPr lang="en-ZA" sz="3100" b="1" dirty="0">
                <a:solidFill>
                  <a:schemeClr val="tx1"/>
                </a:solidFill>
              </a:rPr>
              <a:t>Constitutional Values and Transformation</a:t>
            </a:r>
            <a:br>
              <a:rPr lang="en-ZA" sz="3100" b="1" dirty="0">
                <a:solidFill>
                  <a:schemeClr val="tx1"/>
                </a:solidFill>
              </a:rPr>
            </a:br>
            <a:r>
              <a:rPr lang="en-ZA" dirty="0" smtClean="0"/>
              <a:t> </a:t>
            </a:r>
            <a:endParaRPr lang="en-ZA" dirty="0"/>
          </a:p>
        </p:txBody>
      </p:sp>
      <p:sp>
        <p:nvSpPr>
          <p:cNvPr id="3" name="Content Placeholder 2"/>
          <p:cNvSpPr>
            <a:spLocks noGrp="1"/>
          </p:cNvSpPr>
          <p:nvPr>
            <p:ph idx="1"/>
          </p:nvPr>
        </p:nvSpPr>
        <p:spPr>
          <a:xfrm>
            <a:off x="0" y="824248"/>
            <a:ext cx="9144000" cy="5799869"/>
          </a:xfrm>
        </p:spPr>
        <p:txBody>
          <a:bodyPr>
            <a:noAutofit/>
          </a:bodyPr>
          <a:lstStyle/>
          <a:p>
            <a:pPr algn="just">
              <a:buClrTx/>
            </a:pPr>
            <a:r>
              <a:rPr lang="en-ZA" sz="1800" dirty="0">
                <a:solidFill>
                  <a:schemeClr val="tx1"/>
                </a:solidFill>
              </a:rPr>
              <a:t>All young people should familiarise themselves with the Constitution and live the values contained in it: </a:t>
            </a:r>
            <a:r>
              <a:rPr lang="en-ZA" sz="1800" b="1" i="1" dirty="0">
                <a:solidFill>
                  <a:schemeClr val="tx1"/>
                </a:solidFill>
              </a:rPr>
              <a:t>Bills of Responsibilities printed in Workbooks</a:t>
            </a:r>
          </a:p>
          <a:p>
            <a:pPr algn="just">
              <a:buClrTx/>
            </a:pPr>
            <a:r>
              <a:rPr lang="en-ZA" sz="1800" dirty="0">
                <a:solidFill>
                  <a:schemeClr val="tx1"/>
                </a:solidFill>
              </a:rPr>
              <a:t>Recital of the Preamble which embodies the values of the Constitution and its recital might help young people internalise those values: </a:t>
            </a:r>
            <a:r>
              <a:rPr lang="en-ZA" sz="1800" b="1" i="1" dirty="0">
                <a:solidFill>
                  <a:schemeClr val="tx1"/>
                </a:solidFill>
              </a:rPr>
              <a:t>Difficult to monitor but out of a possible of over 25 000, only 129 schools recited the preamble during the 60th commemoration of the 1956 women’s march</a:t>
            </a:r>
            <a:r>
              <a:rPr lang="en-ZA" sz="1800" dirty="0">
                <a:solidFill>
                  <a:schemeClr val="tx1"/>
                </a:solidFill>
              </a:rPr>
              <a:t>.  </a:t>
            </a:r>
          </a:p>
          <a:p>
            <a:pPr algn="just">
              <a:buClrTx/>
            </a:pPr>
            <a:r>
              <a:rPr lang="en-ZA" sz="1800" dirty="0">
                <a:solidFill>
                  <a:schemeClr val="tx1"/>
                </a:solidFill>
              </a:rPr>
              <a:t>Student representative councils should push for transformation in schools and institutions of higher learning and ensure that their institutions develop and implement strategies to build a non-racial and inclusive culture, ethos and curriculum: </a:t>
            </a:r>
            <a:r>
              <a:rPr lang="en-ZA" sz="1800" b="1" i="1" dirty="0">
                <a:solidFill>
                  <a:schemeClr val="tx1"/>
                </a:solidFill>
              </a:rPr>
              <a:t>The #fees must fall campaign calls for inclusive and decolonised higher </a:t>
            </a:r>
            <a:r>
              <a:rPr lang="en-ZA" sz="1800" b="1" i="1" dirty="0" smtClean="0">
                <a:solidFill>
                  <a:schemeClr val="tx1"/>
                </a:solidFill>
              </a:rPr>
              <a:t>education.</a:t>
            </a:r>
            <a:endParaRPr lang="en-ZA" sz="1800" b="1" i="1" dirty="0">
              <a:solidFill>
                <a:schemeClr val="tx1"/>
              </a:solidFill>
            </a:endParaRPr>
          </a:p>
          <a:p>
            <a:pPr algn="just">
              <a:buClrTx/>
            </a:pPr>
            <a:r>
              <a:rPr lang="en-ZA" sz="1800" dirty="0">
                <a:solidFill>
                  <a:schemeClr val="tx1"/>
                </a:solidFill>
              </a:rPr>
              <a:t>Young people working in the media should lobby for the media to promote the non-racial, non-sexist and democratic values of the </a:t>
            </a:r>
            <a:r>
              <a:rPr lang="en-ZA" sz="1800" dirty="0" smtClean="0">
                <a:solidFill>
                  <a:schemeClr val="tx1"/>
                </a:solidFill>
              </a:rPr>
              <a:t>Constitution.</a:t>
            </a:r>
            <a:endParaRPr lang="en-ZA" sz="1800" b="1" i="1" dirty="0">
              <a:solidFill>
                <a:schemeClr val="tx1"/>
              </a:solidFill>
            </a:endParaRPr>
          </a:p>
          <a:p>
            <a:pPr algn="just">
              <a:buClrTx/>
            </a:pPr>
            <a:r>
              <a:rPr lang="en-ZA" sz="1800" dirty="0">
                <a:solidFill>
                  <a:schemeClr val="tx1"/>
                </a:solidFill>
              </a:rPr>
              <a:t>The Department of Arts and Culture should continue to make national symbols readily available in schools and institutions of learning: </a:t>
            </a:r>
            <a:r>
              <a:rPr lang="en-ZA" sz="1800" b="1" i="1" dirty="0">
                <a:solidFill>
                  <a:schemeClr val="tx1"/>
                </a:solidFill>
              </a:rPr>
              <a:t>Flags have been distributed in all schools and attempts are now being made to install  the African Union flag as well. </a:t>
            </a:r>
            <a:endParaRPr lang="en-ZA" sz="18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21</a:t>
            </a:fld>
            <a:endParaRPr lang="en-ZA" dirty="0">
              <a:solidFill>
                <a:srgbClr val="531A17">
                  <a:satMod val="130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4289" y="5505450"/>
            <a:ext cx="469930" cy="469930"/>
          </a:xfrm>
          <a:prstGeom prst="rect">
            <a:avLst/>
          </a:prstGeom>
        </p:spPr>
      </p:pic>
    </p:spTree>
    <p:extLst>
      <p:ext uri="{BB962C8B-B14F-4D97-AF65-F5344CB8AC3E}">
        <p14:creationId xmlns:p14="http://schemas.microsoft.com/office/powerpoint/2010/main" xmlns="" val="2864769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0"/>
            <a:ext cx="7924855" cy="718457"/>
          </a:xfrm>
        </p:spPr>
        <p:txBody>
          <a:bodyPr>
            <a:normAutofit fontScale="90000"/>
          </a:bodyPr>
          <a:lstStyle/>
          <a:p>
            <a:r>
              <a:rPr lang="en-ZA" sz="3200" b="1" dirty="0" smtClean="0">
                <a:solidFill>
                  <a:schemeClr val="tx1"/>
                </a:solidFill>
              </a:rPr>
              <a:t>20. Redress and sharing of common spaces (1)</a:t>
            </a:r>
            <a:endParaRPr lang="en-GB" sz="3200" b="1" dirty="0">
              <a:solidFill>
                <a:schemeClr val="tx1"/>
              </a:solidFill>
            </a:endParaRPr>
          </a:p>
        </p:txBody>
      </p:sp>
      <p:sp>
        <p:nvSpPr>
          <p:cNvPr id="3" name="Content Placeholder 2"/>
          <p:cNvSpPr>
            <a:spLocks noGrp="1"/>
          </p:cNvSpPr>
          <p:nvPr>
            <p:ph idx="1"/>
          </p:nvPr>
        </p:nvSpPr>
        <p:spPr>
          <a:xfrm>
            <a:off x="169818" y="718457"/>
            <a:ext cx="8673736" cy="6105716"/>
          </a:xfrm>
        </p:spPr>
        <p:txBody>
          <a:bodyPr>
            <a:noAutofit/>
          </a:bodyPr>
          <a:lstStyle/>
          <a:p>
            <a:pPr algn="just">
              <a:buClrTx/>
              <a:buFont typeface="Wingdings" panose="05000000000000000000" pitchFamily="2" charset="2"/>
              <a:buChar char="q"/>
            </a:pPr>
            <a:r>
              <a:rPr lang="en-ZA" sz="1600" dirty="0">
                <a:solidFill>
                  <a:schemeClr val="tx1"/>
                </a:solidFill>
              </a:rPr>
              <a:t>Young people should educate each other by producing stories that facilitate healing, nation-building and dialogue: </a:t>
            </a:r>
            <a:endParaRPr lang="en-ZA" sz="1600" dirty="0" smtClean="0">
              <a:solidFill>
                <a:schemeClr val="tx1"/>
              </a:solidFill>
            </a:endParaRPr>
          </a:p>
          <a:p>
            <a:pPr lvl="1" algn="just">
              <a:buClrTx/>
            </a:pPr>
            <a:r>
              <a:rPr lang="en-ZA" sz="1600" b="1" dirty="0" smtClean="0">
                <a:solidFill>
                  <a:schemeClr val="tx1"/>
                </a:solidFill>
              </a:rPr>
              <a:t>For </a:t>
            </a:r>
            <a:r>
              <a:rPr lang="en-ZA" sz="1600" b="1" dirty="0">
                <a:solidFill>
                  <a:schemeClr val="tx1"/>
                </a:solidFill>
              </a:rPr>
              <a:t>the Financial Year 2016, IDC Funded Films for which youth had shareholding of over 25% amounting to R275 039 970</a:t>
            </a:r>
            <a:r>
              <a:rPr lang="en-ZA" sz="1600" b="1" dirty="0" smtClean="0">
                <a:solidFill>
                  <a:schemeClr val="tx1"/>
                </a:solidFill>
              </a:rPr>
              <a:t>. </a:t>
            </a:r>
            <a:r>
              <a:rPr lang="en-ZA" sz="1600" b="1" dirty="0">
                <a:solidFill>
                  <a:schemeClr val="tx1"/>
                </a:solidFill>
              </a:rPr>
              <a:t>The NFVF is the only institution that provides development funding and the only organisation that funds culturally significant films that have limited commercial return. Assessment and approval for funding is divided into three tiers: new entrants;  limited experience; experienced film makers. This financial year 66 projects are being financed and 38 are in development. These are divided into five slates; Women, Youth, Fiction, Documentary and Animation. Animation </a:t>
            </a:r>
            <a:r>
              <a:rPr lang="en-ZA" sz="1600" b="1" dirty="0" smtClean="0">
                <a:solidFill>
                  <a:schemeClr val="tx1"/>
                </a:solidFill>
              </a:rPr>
              <a:t>Slate - The </a:t>
            </a:r>
            <a:r>
              <a:rPr lang="en-ZA" sz="1600" b="1" dirty="0">
                <a:solidFill>
                  <a:schemeClr val="tx1"/>
                </a:solidFill>
              </a:rPr>
              <a:t>total value for the slate is R7.5m over a period of 3 </a:t>
            </a:r>
            <a:r>
              <a:rPr lang="en-ZA" sz="1600" b="1" dirty="0" smtClean="0">
                <a:solidFill>
                  <a:schemeClr val="tx1"/>
                </a:solidFill>
              </a:rPr>
              <a:t>years, to </a:t>
            </a:r>
            <a:r>
              <a:rPr lang="en-ZA" sz="1600" b="1" dirty="0">
                <a:solidFill>
                  <a:schemeClr val="tx1"/>
                </a:solidFill>
              </a:rPr>
              <a:t>a young company called Digital Characters in alignment with the mandate for youth development and innovation. The NFVF has continued to financially support the Female and Youth Filmmaker Projects which are now in their final year of the 3-year deal. Both projects produce 10 short films on an annual basis that are directed and written by youth filmmakers and tier 2 female filmmakers</a:t>
            </a:r>
          </a:p>
          <a:p>
            <a:pPr lvl="1" algn="just">
              <a:buClrTx/>
            </a:pPr>
            <a:r>
              <a:rPr lang="en-ZA" sz="1600" b="1" dirty="0">
                <a:solidFill>
                  <a:schemeClr val="tx1"/>
                </a:solidFill>
              </a:rPr>
              <a:t>2016 projects included films that mark the 40th anniversary of the Soweto uprisings and the 60th anniversary of the Women’s march; Films released this year include </a:t>
            </a:r>
            <a:r>
              <a:rPr lang="en-ZA" sz="1600" b="1" dirty="0" err="1">
                <a:solidFill>
                  <a:schemeClr val="tx1"/>
                </a:solidFill>
              </a:rPr>
              <a:t>Kalushi</a:t>
            </a:r>
            <a:r>
              <a:rPr lang="en-ZA" sz="1600" b="1" dirty="0">
                <a:solidFill>
                  <a:schemeClr val="tx1"/>
                </a:solidFill>
              </a:rPr>
              <a:t> (the story of Solomon Mahlangu) and Beyond the river. </a:t>
            </a:r>
            <a:endParaRPr lang="en-ZA" sz="1600" b="1" dirty="0" smtClean="0">
              <a:solidFill>
                <a:schemeClr val="tx1"/>
              </a:solidFill>
            </a:endParaRPr>
          </a:p>
          <a:p>
            <a:pPr lvl="1" algn="just">
              <a:buClrTx/>
            </a:pPr>
            <a:r>
              <a:rPr lang="en-ZA" sz="1600" b="1" dirty="0" smtClean="0">
                <a:solidFill>
                  <a:schemeClr val="tx1"/>
                </a:solidFill>
              </a:rPr>
              <a:t>NFVF </a:t>
            </a:r>
            <a:r>
              <a:rPr lang="en-ZA" sz="1600" b="1" dirty="0">
                <a:solidFill>
                  <a:schemeClr val="tx1"/>
                </a:solidFill>
              </a:rPr>
              <a:t>granted total of 163 national bursary beneficiaries in 2016/17 financial year. Of the 163 </a:t>
            </a:r>
            <a:r>
              <a:rPr lang="en-ZA" sz="1600" b="1" dirty="0" smtClean="0">
                <a:solidFill>
                  <a:schemeClr val="tx1"/>
                </a:solidFill>
              </a:rPr>
              <a:t>beneficiaries: 81 </a:t>
            </a:r>
            <a:r>
              <a:rPr lang="en-ZA" sz="1600" b="1" dirty="0">
                <a:solidFill>
                  <a:schemeClr val="tx1"/>
                </a:solidFill>
              </a:rPr>
              <a:t>applications were from NFVF pre-existing bursary </a:t>
            </a:r>
            <a:r>
              <a:rPr lang="en-ZA" sz="1600" b="1" dirty="0" smtClean="0">
                <a:solidFill>
                  <a:schemeClr val="tx1"/>
                </a:solidFill>
              </a:rPr>
              <a:t>beneficiaries; 89 </a:t>
            </a:r>
            <a:r>
              <a:rPr lang="en-ZA" sz="1600" b="1" dirty="0">
                <a:solidFill>
                  <a:schemeClr val="tx1"/>
                </a:solidFill>
              </a:rPr>
              <a:t>applications were from new </a:t>
            </a:r>
            <a:r>
              <a:rPr lang="en-ZA" sz="1600" b="1" dirty="0" smtClean="0">
                <a:solidFill>
                  <a:schemeClr val="tx1"/>
                </a:solidFill>
              </a:rPr>
              <a:t>applicants; 7 </a:t>
            </a:r>
            <a:r>
              <a:rPr lang="en-ZA" sz="1600" b="1" dirty="0">
                <a:solidFill>
                  <a:schemeClr val="tx1"/>
                </a:solidFill>
              </a:rPr>
              <a:t>students cancelled their bursary with </a:t>
            </a:r>
            <a:r>
              <a:rPr lang="en-ZA" sz="1600" b="1" dirty="0" smtClean="0">
                <a:solidFill>
                  <a:schemeClr val="tx1"/>
                </a:solidFill>
              </a:rPr>
              <a:t>NFVF; NFVF </a:t>
            </a:r>
            <a:r>
              <a:rPr lang="en-ZA" sz="1600" b="1" dirty="0">
                <a:solidFill>
                  <a:schemeClr val="tx1"/>
                </a:solidFill>
              </a:rPr>
              <a:t>also received 24 applications for International bursary and only 6 were approved for 2017 academic year, 5  were from NFVF pre-existing bursary beneficiaries and 1 was a new applicant</a:t>
            </a:r>
          </a:p>
          <a:p>
            <a:pPr algn="just">
              <a:spcBef>
                <a:spcPts val="0"/>
              </a:spcBef>
            </a:pPr>
            <a:endParaRPr lang="en-ZA" sz="16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22</a:t>
            </a:fld>
            <a:endParaRPr lang="en-ZA" dirty="0">
              <a:solidFill>
                <a:srgbClr val="531A17">
                  <a:satMod val="130000"/>
                </a:srgbClr>
              </a:solidFill>
            </a:endParaRPr>
          </a:p>
        </p:txBody>
      </p:sp>
    </p:spTree>
    <p:extLst>
      <p:ext uri="{BB962C8B-B14F-4D97-AF65-F5344CB8AC3E}">
        <p14:creationId xmlns:p14="http://schemas.microsoft.com/office/powerpoint/2010/main" xmlns="" val="2935340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7249"/>
            <a:ext cx="9143999" cy="1175658"/>
          </a:xfrm>
        </p:spPr>
        <p:txBody>
          <a:bodyPr>
            <a:normAutofit/>
          </a:bodyPr>
          <a:lstStyle/>
          <a:p>
            <a:r>
              <a:rPr lang="en-ZA" sz="3200" b="1" dirty="0" smtClean="0">
                <a:solidFill>
                  <a:schemeClr val="tx1"/>
                </a:solidFill>
              </a:rPr>
              <a:t>21. Redress and sharing of common spaces (2)</a:t>
            </a:r>
            <a:endParaRPr lang="en-GB" sz="3200" b="1" dirty="0">
              <a:solidFill>
                <a:schemeClr val="tx1"/>
              </a:solidFill>
            </a:endParaRPr>
          </a:p>
        </p:txBody>
      </p:sp>
      <p:sp>
        <p:nvSpPr>
          <p:cNvPr id="3" name="Content Placeholder 2"/>
          <p:cNvSpPr>
            <a:spLocks noGrp="1"/>
          </p:cNvSpPr>
          <p:nvPr>
            <p:ph idx="1"/>
          </p:nvPr>
        </p:nvSpPr>
        <p:spPr>
          <a:xfrm>
            <a:off x="522514" y="1005839"/>
            <a:ext cx="8046719" cy="5590903"/>
          </a:xfrm>
        </p:spPr>
        <p:txBody>
          <a:bodyPr>
            <a:noAutofit/>
          </a:bodyPr>
          <a:lstStyle/>
          <a:p>
            <a:pPr lvl="0" algn="just">
              <a:buClrTx/>
              <a:buFont typeface="Wingdings" panose="05000000000000000000" pitchFamily="2" charset="2"/>
              <a:buChar char="q"/>
            </a:pPr>
            <a:r>
              <a:rPr lang="en-ZA" sz="1800" dirty="0" smtClean="0">
                <a:solidFill>
                  <a:prstClr val="black"/>
                </a:solidFill>
              </a:rPr>
              <a:t>Campaigns </a:t>
            </a:r>
            <a:r>
              <a:rPr lang="en-ZA" sz="1800" dirty="0">
                <a:solidFill>
                  <a:prstClr val="black"/>
                </a:solidFill>
              </a:rPr>
              <a:t>focusing on raising awareness and changing attitudes and behaviour in relation to racist and xenophobic tendencies should be implemented</a:t>
            </a:r>
            <a:r>
              <a:rPr lang="en-ZA" sz="1800" b="1" i="1" dirty="0">
                <a:solidFill>
                  <a:prstClr val="black"/>
                </a:solidFill>
              </a:rPr>
              <a:t>: </a:t>
            </a:r>
            <a:r>
              <a:rPr lang="en-ZA" sz="1800" b="1" i="1" dirty="0" err="1">
                <a:solidFill>
                  <a:prstClr val="black"/>
                </a:solidFill>
              </a:rPr>
              <a:t>BrandSA</a:t>
            </a:r>
            <a:r>
              <a:rPr lang="en-ZA" sz="1800" b="1" i="1" dirty="0">
                <a:solidFill>
                  <a:prstClr val="black"/>
                </a:solidFill>
              </a:rPr>
              <a:t> has conducted six media campaigns around constitutional values. </a:t>
            </a:r>
          </a:p>
          <a:p>
            <a:pPr lvl="0" algn="just">
              <a:buClrTx/>
              <a:buFont typeface="Wingdings" panose="05000000000000000000" pitchFamily="2" charset="2"/>
              <a:buChar char="q"/>
            </a:pPr>
            <a:r>
              <a:rPr lang="en-ZA" sz="1800" dirty="0">
                <a:solidFill>
                  <a:prstClr val="black"/>
                </a:solidFill>
              </a:rPr>
              <a:t>Government, business and non-profit organisations should help young people play authentic and meaningful leadership roles and remove barriers that prevent youth from having leadership </a:t>
            </a:r>
            <a:r>
              <a:rPr lang="en-ZA" sz="1800" dirty="0" smtClean="0">
                <a:solidFill>
                  <a:prstClr val="black"/>
                </a:solidFill>
              </a:rPr>
              <a:t>roles.</a:t>
            </a:r>
            <a:endParaRPr lang="en-ZA" sz="1800" b="1" i="1" dirty="0">
              <a:solidFill>
                <a:prstClr val="black"/>
              </a:solidFill>
            </a:endParaRPr>
          </a:p>
          <a:p>
            <a:pPr lvl="0" algn="just">
              <a:buClrTx/>
              <a:buFont typeface="Wingdings" panose="05000000000000000000" pitchFamily="2" charset="2"/>
              <a:buChar char="q"/>
            </a:pPr>
            <a:r>
              <a:rPr lang="en-ZA" sz="1800" dirty="0" smtClean="0">
                <a:solidFill>
                  <a:prstClr val="black"/>
                </a:solidFill>
              </a:rPr>
              <a:t>Numbers </a:t>
            </a:r>
            <a:r>
              <a:rPr lang="en-ZA" sz="1800" dirty="0">
                <a:solidFill>
                  <a:prstClr val="black"/>
                </a:solidFill>
              </a:rPr>
              <a:t>to enable the sharing of common space and the discovering of common humanity across race and class and </a:t>
            </a:r>
            <a:r>
              <a:rPr lang="en-ZA" sz="1800" dirty="0" smtClean="0">
                <a:solidFill>
                  <a:prstClr val="black"/>
                </a:solidFill>
              </a:rPr>
              <a:t>transformation:</a:t>
            </a:r>
          </a:p>
          <a:p>
            <a:pPr lvl="1" algn="just">
              <a:buClrTx/>
            </a:pPr>
            <a:r>
              <a:rPr lang="en-ZA" sz="1600" dirty="0" smtClean="0">
                <a:solidFill>
                  <a:prstClr val="black"/>
                </a:solidFill>
              </a:rPr>
              <a:t>in </a:t>
            </a:r>
            <a:r>
              <a:rPr lang="en-ZA" sz="1600" dirty="0">
                <a:solidFill>
                  <a:prstClr val="black"/>
                </a:solidFill>
              </a:rPr>
              <a:t>sport: </a:t>
            </a:r>
            <a:r>
              <a:rPr lang="en-ZA" sz="1600" b="1" dirty="0">
                <a:solidFill>
                  <a:prstClr val="black"/>
                </a:solidFill>
              </a:rPr>
              <a:t>In this quarter 24 910 people participated in organised sport and 7553 were learners; Only 76 schools, clubs, and hubs were provided with sport equipment or attire (poor reporting and budgetary constraints) </a:t>
            </a:r>
            <a:endParaRPr lang="en-ZA" sz="1600" b="1" dirty="0" smtClean="0">
              <a:solidFill>
                <a:prstClr val="black"/>
              </a:solidFill>
            </a:endParaRPr>
          </a:p>
          <a:p>
            <a:pPr lvl="1" algn="just">
              <a:buClrTx/>
            </a:pPr>
            <a:r>
              <a:rPr lang="en-ZA" sz="1600" dirty="0" smtClean="0">
                <a:solidFill>
                  <a:prstClr val="black"/>
                </a:solidFill>
              </a:rPr>
              <a:t>IN NYS: </a:t>
            </a:r>
            <a:r>
              <a:rPr lang="en-ZA" sz="1600" b="1" dirty="0" smtClean="0">
                <a:solidFill>
                  <a:prstClr val="black"/>
                </a:solidFill>
              </a:rPr>
              <a:t>Recruitment </a:t>
            </a:r>
            <a:r>
              <a:rPr lang="en-ZA" sz="1600" b="1" dirty="0">
                <a:solidFill>
                  <a:prstClr val="black"/>
                </a:solidFill>
              </a:rPr>
              <a:t>of Young Patriots by NYDA has started. 300 Young Patriots are being recruited. The programme is the initiative of the by the Department of Arts and </a:t>
            </a:r>
            <a:r>
              <a:rPr lang="en-ZA" sz="1600" b="1" dirty="0" smtClean="0">
                <a:solidFill>
                  <a:prstClr val="black"/>
                </a:solidFill>
              </a:rPr>
              <a:t>Culture The </a:t>
            </a:r>
            <a:r>
              <a:rPr lang="en-ZA" sz="1600" b="1" dirty="0">
                <a:solidFill>
                  <a:prstClr val="black"/>
                </a:solidFill>
              </a:rPr>
              <a:t>Young Patriots will perform acts of patriotism and their first mission is to audit the availability of flags in schools.</a:t>
            </a:r>
          </a:p>
          <a:p>
            <a:pPr lvl="1" algn="just">
              <a:buClrTx/>
            </a:pPr>
            <a:r>
              <a:rPr lang="en-ZA" sz="1600" b="1" dirty="0">
                <a:solidFill>
                  <a:prstClr val="black"/>
                </a:solidFill>
              </a:rPr>
              <a:t>The NYS framework is currently being </a:t>
            </a:r>
            <a:r>
              <a:rPr lang="en-ZA" sz="1600" b="1" dirty="0" smtClean="0">
                <a:solidFill>
                  <a:prstClr val="black"/>
                </a:solidFill>
              </a:rPr>
              <a:t>refined and will soon be presented to cabinet for approval. </a:t>
            </a:r>
            <a:endParaRPr lang="en-ZA" sz="1600" b="1" dirty="0">
              <a:solidFill>
                <a:prstClr val="black"/>
              </a:solidFill>
            </a:endParaRPr>
          </a:p>
          <a:p>
            <a:pPr lvl="0" algn="just">
              <a:buClr>
                <a:srgbClr val="4F81BD"/>
              </a:buClr>
            </a:pPr>
            <a:endParaRPr lang="en-ZA" sz="1800" b="1" dirty="0" smtClean="0">
              <a:solidFill>
                <a:prstClr val="black"/>
              </a:solidFill>
            </a:endParaRPr>
          </a:p>
          <a:p>
            <a:pPr lvl="0" algn="just">
              <a:buClr>
                <a:srgbClr val="4F81BD"/>
              </a:buClr>
            </a:pPr>
            <a:endParaRPr lang="en-GB" sz="1800" b="1" dirty="0">
              <a:solidFill>
                <a:prstClr val="black"/>
              </a:solidFill>
            </a:endParaRPr>
          </a:p>
          <a:p>
            <a:pPr marL="61722" indent="0" algn="just">
              <a:buNone/>
            </a:pPr>
            <a:endParaRPr lang="en-ZA" sz="12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23</a:t>
            </a:fld>
            <a:endParaRPr lang="en-ZA" dirty="0">
              <a:solidFill>
                <a:srgbClr val="531A17">
                  <a:satMod val="130000"/>
                </a:srgbClr>
              </a:solidFill>
            </a:endParaRPr>
          </a:p>
        </p:txBody>
      </p:sp>
    </p:spTree>
    <p:extLst>
      <p:ext uri="{BB962C8B-B14F-4D97-AF65-F5344CB8AC3E}">
        <p14:creationId xmlns:p14="http://schemas.microsoft.com/office/powerpoint/2010/main" xmlns="" val="2771272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335"/>
            <a:ext cx="9144000" cy="927279"/>
          </a:xfrm>
        </p:spPr>
        <p:txBody>
          <a:bodyPr/>
          <a:lstStyle/>
          <a:p>
            <a:r>
              <a:rPr lang="en-ZA" dirty="0" smtClean="0">
                <a:solidFill>
                  <a:schemeClr val="tx1"/>
                </a:solidFill>
              </a:rPr>
              <a:t>22. National Youth Service programme</a:t>
            </a:r>
            <a:endParaRPr lang="en-ZA" dirty="0">
              <a:solidFill>
                <a:schemeClr val="tx1"/>
              </a:solidFill>
            </a:endParaRPr>
          </a:p>
        </p:txBody>
      </p:sp>
      <p:sp>
        <p:nvSpPr>
          <p:cNvPr id="3" name="Content Placeholder 2"/>
          <p:cNvSpPr>
            <a:spLocks noGrp="1"/>
          </p:cNvSpPr>
          <p:nvPr>
            <p:ph idx="1"/>
          </p:nvPr>
        </p:nvSpPr>
        <p:spPr>
          <a:xfrm>
            <a:off x="0" y="643944"/>
            <a:ext cx="9144000" cy="5619126"/>
          </a:xfrm>
        </p:spPr>
        <p:txBody>
          <a:bodyPr>
            <a:normAutofit fontScale="85000" lnSpcReduction="10000"/>
          </a:bodyPr>
          <a:lstStyle/>
          <a:p>
            <a:pPr>
              <a:buClrTx/>
            </a:pPr>
            <a:r>
              <a:rPr lang="en-ZA" dirty="0" smtClean="0">
                <a:solidFill>
                  <a:schemeClr val="tx1"/>
                </a:solidFill>
              </a:rPr>
              <a:t>NYS Task Team developed the NYSP Framework</a:t>
            </a:r>
          </a:p>
          <a:p>
            <a:pPr>
              <a:buClrTx/>
            </a:pPr>
            <a:r>
              <a:rPr lang="en-ZA" dirty="0" smtClean="0">
                <a:solidFill>
                  <a:schemeClr val="tx1"/>
                </a:solidFill>
              </a:rPr>
              <a:t>Presented to Cabinet Committee on Social Protection in May 2016</a:t>
            </a:r>
          </a:p>
          <a:p>
            <a:pPr>
              <a:buClrTx/>
            </a:pPr>
            <a:r>
              <a:rPr lang="en-ZA" dirty="0" smtClean="0">
                <a:solidFill>
                  <a:schemeClr val="tx1"/>
                </a:solidFill>
              </a:rPr>
              <a:t>Based on cabinet input the NYSP Framework was redrafted</a:t>
            </a:r>
          </a:p>
          <a:p>
            <a:pPr>
              <a:buClrTx/>
            </a:pPr>
            <a:r>
              <a:rPr lang="en-ZA" dirty="0" smtClean="0">
                <a:solidFill>
                  <a:schemeClr val="tx1"/>
                </a:solidFill>
              </a:rPr>
              <a:t>Presented to PEP-IMC in September 2016</a:t>
            </a:r>
          </a:p>
          <a:p>
            <a:pPr>
              <a:buClrTx/>
            </a:pPr>
            <a:r>
              <a:rPr lang="en-ZA" dirty="0" smtClean="0">
                <a:solidFill>
                  <a:schemeClr val="tx1"/>
                </a:solidFill>
              </a:rPr>
              <a:t>GTAC requested to assess NYSP Framework in October 2016</a:t>
            </a:r>
          </a:p>
          <a:p>
            <a:pPr>
              <a:buClrTx/>
            </a:pPr>
            <a:r>
              <a:rPr lang="en-ZA" dirty="0" smtClean="0">
                <a:solidFill>
                  <a:schemeClr val="tx1"/>
                </a:solidFill>
              </a:rPr>
              <a:t>GTAC recommendations incorporated into NYSP Framework in November 2016</a:t>
            </a:r>
          </a:p>
          <a:p>
            <a:pPr>
              <a:buClrTx/>
            </a:pPr>
            <a:r>
              <a:rPr lang="en-ZA" dirty="0" smtClean="0">
                <a:solidFill>
                  <a:schemeClr val="tx1"/>
                </a:solidFill>
              </a:rPr>
              <a:t>NYSP Framework to be presented to PEP-IMC and to be presented to cabinet </a:t>
            </a:r>
          </a:p>
          <a:p>
            <a:pPr>
              <a:buClrTx/>
            </a:pPr>
            <a:r>
              <a:rPr lang="en-ZA" dirty="0" smtClean="0">
                <a:solidFill>
                  <a:schemeClr val="tx1"/>
                </a:solidFill>
              </a:rPr>
              <a:t>Partnerships for implementation being formed donors and with the private sector</a:t>
            </a:r>
            <a:endParaRPr lang="en-ZA" dirty="0">
              <a:solidFill>
                <a:schemeClr val="tx1"/>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AA1A3-262B-4979-8C18-306C3DA11E9E}" type="slidenum">
              <a:rPr kumimoji="0" lang="en-ZA" sz="1800" b="0" i="0" u="none" strike="noStrike" kern="1200" cap="none" spc="0" normalizeH="0" baseline="0" noProof="0" smtClean="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ZA" sz="1800" b="0" i="0" u="none" strike="noStrike" kern="1200" cap="none" spc="0" normalizeH="0" baseline="0" noProof="0" dirty="0">
              <a:ln>
                <a:noFill/>
              </a:ln>
              <a:solidFill>
                <a:srgbClr val="531A17">
                  <a:satMod val="130000"/>
                </a:srgbClr>
              </a:solidFill>
              <a:effectLst>
                <a:outerShdw blurRad="50000" dist="30000" dir="5400000" algn="tl" rotWithShape="0">
                  <a:srgbClr val="000000">
                    <a:alpha val="30000"/>
                  </a:srgbClr>
                </a:outerShdw>
              </a:effectLst>
              <a:uLnTx/>
              <a:uFillTx/>
              <a:latin typeface="Calibri" pitchFamily="34" charset="0"/>
              <a:ea typeface="+mn-ea"/>
              <a:cs typeface="+mn-cs"/>
            </a:endParaRPr>
          </a:p>
        </p:txBody>
      </p:sp>
    </p:spTree>
    <p:extLst>
      <p:ext uri="{BB962C8B-B14F-4D97-AF65-F5344CB8AC3E}">
        <p14:creationId xmlns:p14="http://schemas.microsoft.com/office/powerpoint/2010/main" xmlns="" val="306474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914400" y="1524000"/>
            <a:ext cx="7848600" cy="1584959"/>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Bold"/>
                <a:ea typeface="+mn-ea"/>
                <a:cs typeface="Arial Bold"/>
              </a:rPr>
              <a:t>OPTIMISING THE YOUTH DEVELOPMENT MACHINERY </a:t>
            </a:r>
            <a:endParaRPr kumimoji="0" lang="en-US" sz="2800" b="0" i="0" u="none" strike="noStrike" kern="1200" cap="none" spc="0" normalizeH="0" baseline="0" noProof="0" dirty="0" smtClean="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xmlns="" val="2662576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3406"/>
          </a:xfrm>
        </p:spPr>
        <p:txBody>
          <a:bodyPr>
            <a:normAutofit/>
          </a:bodyPr>
          <a:lstStyle/>
          <a:p>
            <a:r>
              <a:rPr lang="en-ZA" b="1" dirty="0" smtClean="0">
                <a:latin typeface="Arial Rounded MT Bold" panose="020F0704030504030204" pitchFamily="34" charset="0"/>
              </a:rPr>
              <a:t> </a:t>
            </a:r>
            <a:r>
              <a:rPr lang="en-ZA" sz="3200" b="1" dirty="0" smtClean="0">
                <a:solidFill>
                  <a:schemeClr val="tx1"/>
                </a:solidFill>
                <a:latin typeface="Arial Rounded MT Bold" panose="020F0704030504030204" pitchFamily="34" charset="0"/>
              </a:rPr>
              <a:t>23. </a:t>
            </a:r>
            <a:r>
              <a:rPr lang="en-ZA" sz="3200" b="1" dirty="0" err="1" smtClean="0">
                <a:solidFill>
                  <a:schemeClr val="tx1"/>
                </a:solidFill>
                <a:latin typeface="Arial Rounded MT Bold" panose="020F0704030504030204" pitchFamily="34" charset="0"/>
              </a:rPr>
              <a:t>W</a:t>
            </a:r>
            <a:r>
              <a:rPr lang="en-ZA" sz="3200" b="1" dirty="0" err="1" smtClean="0">
                <a:solidFill>
                  <a:schemeClr val="tx1"/>
                </a:solidFill>
              </a:rPr>
              <a:t>orkstream</a:t>
            </a:r>
            <a:r>
              <a:rPr lang="en-ZA" sz="3200" b="1" dirty="0" smtClean="0">
                <a:solidFill>
                  <a:schemeClr val="tx1"/>
                </a:solidFill>
              </a:rPr>
              <a:t> output priorities</a:t>
            </a:r>
            <a:endParaRPr lang="en-ZA" sz="3200" b="1" dirty="0">
              <a:solidFill>
                <a:schemeClr val="tx1"/>
              </a:solidFill>
            </a:endParaRPr>
          </a:p>
        </p:txBody>
      </p:sp>
      <p:sp>
        <p:nvSpPr>
          <p:cNvPr id="3" name="Content Placeholder 2"/>
          <p:cNvSpPr>
            <a:spLocks noGrp="1"/>
          </p:cNvSpPr>
          <p:nvPr>
            <p:ph idx="1"/>
          </p:nvPr>
        </p:nvSpPr>
        <p:spPr>
          <a:xfrm>
            <a:off x="0" y="1214847"/>
            <a:ext cx="9144000" cy="4785904"/>
          </a:xfrm>
        </p:spPr>
        <p:txBody>
          <a:bodyPr>
            <a:normAutofit lnSpcReduction="10000"/>
          </a:bodyPr>
          <a:lstStyle/>
          <a:p>
            <a:pPr>
              <a:buClrTx/>
              <a:buFont typeface="Wingdings" panose="05000000000000000000" pitchFamily="2" charset="2"/>
              <a:buChar char="q"/>
            </a:pPr>
            <a:r>
              <a:rPr lang="en-ZA" sz="2800" dirty="0" smtClean="0">
                <a:solidFill>
                  <a:schemeClr val="tx1"/>
                </a:solidFill>
                <a:latin typeface="Arial" panose="020B0604020202020204" pitchFamily="34" charset="0"/>
                <a:cs typeface="Arial" panose="020B0604020202020204" pitchFamily="34" charset="0"/>
              </a:rPr>
              <a:t>The </a:t>
            </a:r>
            <a:r>
              <a:rPr lang="en-ZA" sz="2800" dirty="0" err="1" smtClean="0">
                <a:solidFill>
                  <a:schemeClr val="tx1"/>
                </a:solidFill>
                <a:latin typeface="Arial" panose="020B0604020202020204" pitchFamily="34" charset="0"/>
                <a:cs typeface="Arial" panose="020B0604020202020204" pitchFamily="34" charset="0"/>
              </a:rPr>
              <a:t>workstream</a:t>
            </a:r>
            <a:r>
              <a:rPr lang="en-ZA" sz="2800" dirty="0" smtClean="0">
                <a:solidFill>
                  <a:schemeClr val="tx1"/>
                </a:solidFill>
                <a:latin typeface="Arial" panose="020B0604020202020204" pitchFamily="34" charset="0"/>
                <a:cs typeface="Arial" panose="020B0604020202020204" pitchFamily="34" charset="0"/>
              </a:rPr>
              <a:t> on optimisation </a:t>
            </a:r>
            <a:r>
              <a:rPr lang="en-US" sz="2800" dirty="0" smtClean="0">
                <a:solidFill>
                  <a:schemeClr val="tx1"/>
                </a:solidFill>
                <a:latin typeface="Arial" panose="020B0604020202020204" pitchFamily="34" charset="0"/>
                <a:cs typeface="Arial" panose="020B0604020202020204" pitchFamily="34" charset="0"/>
              </a:rPr>
              <a:t>identified the following as </a:t>
            </a:r>
            <a:r>
              <a:rPr lang="en-US" sz="2800" dirty="0">
                <a:solidFill>
                  <a:schemeClr val="tx1"/>
                </a:solidFill>
                <a:latin typeface="Arial" panose="020B0604020202020204" pitchFamily="34" charset="0"/>
                <a:cs typeface="Arial" panose="020B0604020202020204" pitchFamily="34" charset="0"/>
              </a:rPr>
              <a:t>critical output p</a:t>
            </a:r>
            <a:r>
              <a:rPr lang="en-US" sz="2800" dirty="0" smtClean="0">
                <a:solidFill>
                  <a:schemeClr val="tx1"/>
                </a:solidFill>
                <a:latin typeface="Arial" panose="020B0604020202020204" pitchFamily="34" charset="0"/>
                <a:cs typeface="Arial" panose="020B0604020202020204" pitchFamily="34" charset="0"/>
              </a:rPr>
              <a:t>riorities:  </a:t>
            </a:r>
          </a:p>
          <a:p>
            <a:pPr lvl="1">
              <a:lnSpc>
                <a:spcPct val="150000"/>
              </a:lnSpc>
              <a:buClrTx/>
              <a:buFont typeface="Wingdings" panose="05000000000000000000" pitchFamily="2" charset="2"/>
              <a:buChar char="ü"/>
            </a:pPr>
            <a:r>
              <a:rPr lang="en-US" sz="2100" dirty="0">
                <a:solidFill>
                  <a:schemeClr val="tx1"/>
                </a:solidFill>
                <a:latin typeface="Arial" panose="020B0604020202020204" pitchFamily="34" charset="0"/>
                <a:cs typeface="Arial" panose="020B0604020202020204" pitchFamily="34" charset="0"/>
              </a:rPr>
              <a:t> institutionalized and well coordinated youth work;</a:t>
            </a:r>
            <a:endParaRPr lang="en-ZA" sz="2100" dirty="0">
              <a:solidFill>
                <a:schemeClr val="tx1"/>
              </a:solidFill>
              <a:latin typeface="Arial" panose="020B0604020202020204" pitchFamily="34" charset="0"/>
              <a:cs typeface="Arial" panose="020B0604020202020204" pitchFamily="34" charset="0"/>
            </a:endParaRPr>
          </a:p>
          <a:p>
            <a:pPr lvl="1">
              <a:lnSpc>
                <a:spcPct val="150000"/>
              </a:lnSpc>
              <a:buClrTx/>
              <a:buFont typeface="Wingdings" panose="05000000000000000000" pitchFamily="2" charset="2"/>
              <a:buChar char="ü"/>
            </a:pPr>
            <a:r>
              <a:rPr lang="en-US" sz="2100" dirty="0">
                <a:solidFill>
                  <a:schemeClr val="tx1"/>
                </a:solidFill>
                <a:latin typeface="Arial" panose="020B0604020202020204" pitchFamily="34" charset="0"/>
                <a:cs typeface="Arial" panose="020B0604020202020204" pitchFamily="34" charset="0"/>
              </a:rPr>
              <a:t> increased responsiveness and accountability to the youth;</a:t>
            </a:r>
            <a:endParaRPr lang="en-ZA" sz="2100" dirty="0">
              <a:solidFill>
                <a:schemeClr val="tx1"/>
              </a:solidFill>
              <a:latin typeface="Arial" panose="020B0604020202020204" pitchFamily="34" charset="0"/>
              <a:cs typeface="Arial" panose="020B0604020202020204" pitchFamily="34" charset="0"/>
            </a:endParaRPr>
          </a:p>
          <a:p>
            <a:pPr lvl="1">
              <a:lnSpc>
                <a:spcPct val="150000"/>
              </a:lnSpc>
              <a:buClrTx/>
              <a:buFont typeface="Wingdings" panose="05000000000000000000" pitchFamily="2" charset="2"/>
              <a:buChar char="ü"/>
            </a:pPr>
            <a:r>
              <a:rPr lang="en-US" sz="2100" dirty="0">
                <a:solidFill>
                  <a:schemeClr val="tx1"/>
                </a:solidFill>
                <a:latin typeface="Arial" panose="020B0604020202020204" pitchFamily="34" charset="0"/>
                <a:cs typeface="Arial" panose="020B0604020202020204" pitchFamily="34" charset="0"/>
              </a:rPr>
              <a:t> improved mainstreaming of youth development;</a:t>
            </a:r>
            <a:endParaRPr lang="en-ZA" sz="2100" dirty="0">
              <a:solidFill>
                <a:schemeClr val="tx1"/>
              </a:solidFill>
              <a:latin typeface="Arial" panose="020B0604020202020204" pitchFamily="34" charset="0"/>
              <a:cs typeface="Arial" panose="020B0604020202020204" pitchFamily="34" charset="0"/>
            </a:endParaRPr>
          </a:p>
          <a:p>
            <a:pPr lvl="1">
              <a:lnSpc>
                <a:spcPct val="150000"/>
              </a:lnSpc>
              <a:buClrTx/>
              <a:buFont typeface="Wingdings" panose="05000000000000000000" pitchFamily="2" charset="2"/>
              <a:buChar char="ü"/>
            </a:pPr>
            <a:r>
              <a:rPr lang="en-US" sz="2100" dirty="0">
                <a:solidFill>
                  <a:schemeClr val="tx1"/>
                </a:solidFill>
                <a:latin typeface="Arial" panose="020B0604020202020204" pitchFamily="34" charset="0"/>
                <a:cs typeface="Arial" panose="020B0604020202020204" pitchFamily="34" charset="0"/>
              </a:rPr>
              <a:t> improved inter-sectoral collaboration;</a:t>
            </a:r>
          </a:p>
          <a:p>
            <a:pPr lvl="1">
              <a:lnSpc>
                <a:spcPct val="150000"/>
              </a:lnSpc>
              <a:buClrTx/>
              <a:buFont typeface="Wingdings" panose="05000000000000000000" pitchFamily="2" charset="2"/>
              <a:buChar char="ü"/>
            </a:pPr>
            <a:r>
              <a:rPr lang="en-US" sz="2100" dirty="0">
                <a:solidFill>
                  <a:schemeClr val="tx1"/>
                </a:solidFill>
                <a:latin typeface="Arial" panose="020B0604020202020204" pitchFamily="34" charset="0"/>
                <a:cs typeface="Arial" panose="020B0604020202020204" pitchFamily="34" charset="0"/>
              </a:rPr>
              <a:t> increased accountability and enhanced service provision;</a:t>
            </a:r>
          </a:p>
          <a:p>
            <a:pPr lvl="1">
              <a:lnSpc>
                <a:spcPct val="150000"/>
              </a:lnSpc>
              <a:buClrTx/>
              <a:buFont typeface="Wingdings" panose="05000000000000000000" pitchFamily="2" charset="2"/>
              <a:buChar char="ü"/>
            </a:pPr>
            <a:r>
              <a:rPr lang="en-US" sz="2100" dirty="0">
                <a:solidFill>
                  <a:schemeClr val="tx1"/>
                </a:solidFill>
                <a:latin typeface="Arial" panose="020B0604020202020204" pitchFamily="34" charset="0"/>
                <a:cs typeface="Arial" panose="020B0604020202020204" pitchFamily="34" charset="0"/>
              </a:rPr>
              <a:t>professional and ethical behavior within the youth sector;</a:t>
            </a:r>
          </a:p>
          <a:p>
            <a:pPr lvl="1">
              <a:lnSpc>
                <a:spcPct val="150000"/>
              </a:lnSpc>
              <a:buClrTx/>
              <a:buFont typeface="Wingdings" panose="05000000000000000000" pitchFamily="2" charset="2"/>
              <a:buChar char="ü"/>
            </a:pPr>
            <a:r>
              <a:rPr lang="en-ZA" sz="2250" dirty="0">
                <a:solidFill>
                  <a:schemeClr val="tx1"/>
                </a:solidFill>
                <a:ea typeface="Calibri" panose="020F0502020204030204" pitchFamily="34" charset="0"/>
                <a:cs typeface="Times New Roman" panose="02020603050405020304" pitchFamily="18" charset="0"/>
              </a:rPr>
              <a:t>improved international relations</a:t>
            </a:r>
          </a:p>
          <a:p>
            <a:pPr marL="342900" lvl="1" indent="0">
              <a:lnSpc>
                <a:spcPct val="150000"/>
              </a:lnSpc>
              <a:buNone/>
            </a:pPr>
            <a:endParaRPr lang="en-ZA"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861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549"/>
            <a:ext cx="9144000" cy="540474"/>
          </a:xfrm>
        </p:spPr>
        <p:txBody>
          <a:bodyPr>
            <a:normAutofit/>
          </a:bodyPr>
          <a:lstStyle/>
          <a:p>
            <a:r>
              <a:rPr lang="en-ZA" sz="2700" dirty="0" smtClean="0">
                <a:solidFill>
                  <a:schemeClr val="tx1"/>
                </a:solidFill>
                <a:latin typeface="Arial Rounded MT Bold" panose="020F0704030504030204" pitchFamily="34" charset="0"/>
              </a:rPr>
              <a:t>24. Youth work responsiveness and mainstreaming</a:t>
            </a:r>
            <a:endParaRPr lang="en-ZA" sz="2700"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0" y="1093774"/>
            <a:ext cx="9144000" cy="5435815"/>
          </a:xfrm>
        </p:spPr>
        <p:txBody>
          <a:bodyPr>
            <a:normAutofit fontScale="47500" lnSpcReduction="20000"/>
          </a:bodyPr>
          <a:lstStyle/>
          <a:p>
            <a:pPr marL="342900" lvl="1" indent="-342900">
              <a:spcBef>
                <a:spcPts val="750"/>
              </a:spcBef>
              <a:buClrTx/>
              <a:buFont typeface="Wingdings" panose="05000000000000000000" pitchFamily="2" charset="2"/>
              <a:buChar char="q"/>
            </a:pPr>
            <a:r>
              <a:rPr lang="en-US" sz="3400" b="1" dirty="0">
                <a:solidFill>
                  <a:schemeClr val="tx1"/>
                </a:solidFill>
                <a:latin typeface="Arial" panose="020B0604020202020204" pitchFamily="34" charset="0"/>
                <a:cs typeface="Arial" panose="020B0604020202020204" pitchFamily="34" charset="0"/>
              </a:rPr>
              <a:t>Sub-Outcome: Institutionalized and well coordinated youth work</a:t>
            </a:r>
          </a:p>
          <a:p>
            <a:pPr marL="342900" lvl="1" indent="-342900">
              <a:spcBef>
                <a:spcPts val="750"/>
              </a:spcBef>
              <a:buClrTx/>
              <a:buFont typeface="Wingdings" panose="05000000000000000000" pitchFamily="2" charset="2"/>
              <a:buChar char="q"/>
            </a:pPr>
            <a:r>
              <a:rPr lang="en-US" sz="3400" b="1" dirty="0">
                <a:solidFill>
                  <a:schemeClr val="tx1"/>
                </a:solidFill>
                <a:latin typeface="Arial" panose="020B0604020202020204" pitchFamily="34" charset="0"/>
                <a:cs typeface="Arial" panose="020B0604020202020204" pitchFamily="34" charset="0"/>
              </a:rPr>
              <a:t>Progress and Further Action/s:</a:t>
            </a:r>
            <a:endParaRPr lang="en-ZA" sz="3400" b="1" dirty="0">
              <a:solidFill>
                <a:schemeClr val="tx1"/>
              </a:solidFill>
              <a:latin typeface="Arial" panose="020B0604020202020204" pitchFamily="34" charset="0"/>
              <a:cs typeface="Arial" panose="020B0604020202020204" pitchFamily="34" charset="0"/>
            </a:endParaRPr>
          </a:p>
          <a:p>
            <a:pPr lvl="1" algn="just">
              <a:buClrTx/>
            </a:pPr>
            <a:r>
              <a:rPr lang="en-ZA" sz="2900" dirty="0" smtClean="0">
                <a:solidFill>
                  <a:schemeClr val="tx1"/>
                </a:solidFill>
              </a:rPr>
              <a:t>Strengthening </a:t>
            </a:r>
            <a:r>
              <a:rPr lang="en-ZA" sz="2900" dirty="0">
                <a:solidFill>
                  <a:schemeClr val="tx1"/>
                </a:solidFill>
              </a:rPr>
              <a:t>the Youth Directorate in the DPME to ensure better coordination of youth development services</a:t>
            </a:r>
            <a:r>
              <a:rPr lang="en-ZA" sz="2900" dirty="0" smtClean="0">
                <a:solidFill>
                  <a:schemeClr val="tx1"/>
                </a:solidFill>
              </a:rPr>
              <a:t>. There is progress in translating a youth desk in the DPME into a youth directorate. Improved structure for the youth directorate will be approved soon. </a:t>
            </a:r>
          </a:p>
          <a:p>
            <a:pPr marL="402336" lvl="1" indent="0" algn="just">
              <a:buClrTx/>
              <a:buNone/>
            </a:pPr>
            <a:endParaRPr lang="en-ZA" sz="2900" dirty="0" smtClean="0">
              <a:solidFill>
                <a:schemeClr val="tx1"/>
              </a:solidFill>
            </a:endParaRPr>
          </a:p>
          <a:p>
            <a:pPr marL="342900" lvl="1" indent="-342900">
              <a:spcBef>
                <a:spcPts val="750"/>
              </a:spcBef>
              <a:buClrTx/>
              <a:buFont typeface="Wingdings" panose="05000000000000000000" pitchFamily="2" charset="2"/>
              <a:buChar char="q"/>
            </a:pPr>
            <a:r>
              <a:rPr lang="en-US" sz="2900" b="1" dirty="0">
                <a:solidFill>
                  <a:schemeClr val="tx1"/>
                </a:solidFill>
                <a:latin typeface="Arial" panose="020B0604020202020204" pitchFamily="34" charset="0"/>
                <a:cs typeface="Arial" panose="020B0604020202020204" pitchFamily="34" charset="0"/>
              </a:rPr>
              <a:t>Sub-Outcome: </a:t>
            </a:r>
            <a:r>
              <a:rPr lang="en-US" sz="2900" b="1" dirty="0" smtClean="0">
                <a:solidFill>
                  <a:schemeClr val="tx1"/>
                </a:solidFill>
                <a:latin typeface="Arial" panose="020B0604020202020204" pitchFamily="34" charset="0"/>
                <a:cs typeface="Arial" panose="020B0604020202020204" pitchFamily="34" charset="0"/>
              </a:rPr>
              <a:t>Increased </a:t>
            </a:r>
            <a:r>
              <a:rPr lang="en-US" sz="2900" b="1" dirty="0">
                <a:solidFill>
                  <a:schemeClr val="tx1"/>
                </a:solidFill>
                <a:latin typeface="Arial" panose="020B0604020202020204" pitchFamily="34" charset="0"/>
                <a:cs typeface="Arial" panose="020B0604020202020204" pitchFamily="34" charset="0"/>
              </a:rPr>
              <a:t>responsiveness and accountability to the </a:t>
            </a:r>
            <a:r>
              <a:rPr lang="en-US" sz="2900" b="1" dirty="0" smtClean="0">
                <a:solidFill>
                  <a:schemeClr val="tx1"/>
                </a:solidFill>
                <a:latin typeface="Arial" panose="020B0604020202020204" pitchFamily="34" charset="0"/>
                <a:cs typeface="Arial" panose="020B0604020202020204" pitchFamily="34" charset="0"/>
              </a:rPr>
              <a:t>youth</a:t>
            </a:r>
            <a:endParaRPr lang="en-ZA" sz="2900" b="1" dirty="0" smtClean="0">
              <a:solidFill>
                <a:schemeClr val="tx1"/>
              </a:solidFill>
              <a:latin typeface="Arial" panose="020B0604020202020204" pitchFamily="34" charset="0"/>
              <a:cs typeface="Arial" panose="020B0604020202020204" pitchFamily="34" charset="0"/>
            </a:endParaRPr>
          </a:p>
          <a:p>
            <a:pPr marL="342900" lvl="1" indent="-342900">
              <a:spcBef>
                <a:spcPts val="750"/>
              </a:spcBef>
              <a:buClrTx/>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Progress </a:t>
            </a:r>
            <a:r>
              <a:rPr lang="en-US" sz="2900" b="1" dirty="0">
                <a:solidFill>
                  <a:schemeClr val="tx1"/>
                </a:solidFill>
                <a:latin typeface="Arial" panose="020B0604020202020204" pitchFamily="34" charset="0"/>
                <a:cs typeface="Arial" panose="020B0604020202020204" pitchFamily="34" charset="0"/>
              </a:rPr>
              <a:t>and Further Action/s:</a:t>
            </a:r>
            <a:endParaRPr lang="en-ZA" sz="2900" b="1" dirty="0">
              <a:solidFill>
                <a:schemeClr val="tx1"/>
              </a:solidFill>
              <a:latin typeface="Arial" panose="020B0604020202020204" pitchFamily="34" charset="0"/>
              <a:cs typeface="Arial" panose="020B0604020202020204" pitchFamily="34" charset="0"/>
            </a:endParaRPr>
          </a:p>
          <a:p>
            <a:pPr lvl="1" algn="just">
              <a:buClrTx/>
            </a:pPr>
            <a:r>
              <a:rPr lang="en-ZA" sz="2900" dirty="0" smtClean="0">
                <a:solidFill>
                  <a:schemeClr val="tx1"/>
                </a:solidFill>
              </a:rPr>
              <a:t>The NYDA ACT is being amended from section 75 to 76 to expand services and products to provinces. The NYDA Bill is in place and will be submitted to the State Law Advisors for finalisation. It will soon be released for public comment.</a:t>
            </a:r>
          </a:p>
          <a:p>
            <a:pPr lvl="1" algn="just">
              <a:buClrTx/>
            </a:pPr>
            <a:r>
              <a:rPr lang="en-ZA" sz="2900" dirty="0" smtClean="0">
                <a:solidFill>
                  <a:schemeClr val="tx1"/>
                </a:solidFill>
              </a:rPr>
              <a:t>The M&amp;E Framework is being developed to track implementation of the NYP 2020</a:t>
            </a:r>
          </a:p>
          <a:p>
            <a:pPr marL="402336" lvl="1" indent="0" algn="just">
              <a:buClrTx/>
              <a:buNone/>
            </a:pPr>
            <a:endParaRPr lang="en-ZA" sz="2900" dirty="0" smtClean="0">
              <a:solidFill>
                <a:schemeClr val="tx1"/>
              </a:solidFill>
            </a:endParaRPr>
          </a:p>
          <a:p>
            <a:pPr marL="342900" lvl="1" indent="-342900">
              <a:spcBef>
                <a:spcPts val="750"/>
              </a:spcBef>
              <a:buClrTx/>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Sub-Outcome: Improved mainstreaming of youth development </a:t>
            </a:r>
          </a:p>
          <a:p>
            <a:pPr marL="342900" lvl="1" indent="-342900">
              <a:spcBef>
                <a:spcPts val="750"/>
              </a:spcBef>
              <a:buClrTx/>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Progress and Further Action/s:</a:t>
            </a:r>
            <a:endParaRPr lang="en-ZA" sz="2900" b="1" dirty="0" smtClean="0">
              <a:solidFill>
                <a:schemeClr val="tx1"/>
              </a:solidFill>
              <a:latin typeface="Arial" panose="020B0604020202020204" pitchFamily="34" charset="0"/>
              <a:cs typeface="Arial" panose="020B0604020202020204" pitchFamily="34" charset="0"/>
            </a:endParaRPr>
          </a:p>
          <a:p>
            <a:pPr lvl="1" algn="just">
              <a:buClrTx/>
            </a:pPr>
            <a:r>
              <a:rPr lang="en-ZA" sz="2900" dirty="0" smtClean="0">
                <a:solidFill>
                  <a:schemeClr val="tx1"/>
                </a:solidFill>
              </a:rPr>
              <a:t>There is a need to establish </a:t>
            </a:r>
            <a:r>
              <a:rPr lang="en-ZA" sz="2900" dirty="0">
                <a:solidFill>
                  <a:schemeClr val="tx1"/>
                </a:solidFill>
              </a:rPr>
              <a:t>and or </a:t>
            </a:r>
            <a:r>
              <a:rPr lang="en-ZA" sz="2900" dirty="0" smtClean="0">
                <a:solidFill>
                  <a:schemeClr val="tx1"/>
                </a:solidFill>
              </a:rPr>
              <a:t>strengthen </a:t>
            </a:r>
            <a:r>
              <a:rPr lang="en-ZA" sz="2900" dirty="0">
                <a:solidFill>
                  <a:schemeClr val="tx1"/>
                </a:solidFill>
              </a:rPr>
              <a:t>youth </a:t>
            </a:r>
            <a:r>
              <a:rPr lang="en-ZA" sz="2900" dirty="0" smtClean="0">
                <a:solidFill>
                  <a:schemeClr val="tx1"/>
                </a:solidFill>
              </a:rPr>
              <a:t>directorates in line with Cabinet decision of 2006. Some departments </a:t>
            </a:r>
            <a:r>
              <a:rPr lang="en-ZA" sz="2900" dirty="0">
                <a:solidFill>
                  <a:schemeClr val="tx1"/>
                </a:solidFill>
              </a:rPr>
              <a:t>across all spheres of government </a:t>
            </a:r>
            <a:r>
              <a:rPr lang="en-ZA" sz="2900" dirty="0" smtClean="0">
                <a:solidFill>
                  <a:schemeClr val="tx1"/>
                </a:solidFill>
              </a:rPr>
              <a:t>already have youth directorates. However, where these structures exist, they are understaffed, insufficiently funded, not properly located, and or managed at very low level. In some cases, the youth directorates have been disestablished. </a:t>
            </a:r>
          </a:p>
          <a:p>
            <a:pPr lvl="1" algn="just">
              <a:buClrTx/>
            </a:pPr>
            <a:r>
              <a:rPr lang="en-ZA" sz="2900" dirty="0" smtClean="0">
                <a:solidFill>
                  <a:schemeClr val="tx1"/>
                </a:solidFill>
              </a:rPr>
              <a:t>There is a need to further lobby and advocate for establishing these structures and thus ensuring uniformity and adequate  resourcing. </a:t>
            </a:r>
          </a:p>
          <a:p>
            <a:pPr marL="0" indent="0">
              <a:buClrTx/>
              <a:buNone/>
            </a:pPr>
            <a:endParaRPr lang="en-ZA" b="1" dirty="0">
              <a:latin typeface="Calibri" panose="020F0502020204030204" pitchFamily="34" charset="0"/>
              <a:ea typeface="Calibri" panose="020F0502020204030204" pitchFamily="34" charset="0"/>
              <a:cs typeface="Times New Roman" panose="02020603050405020304" pitchFamily="18" charset="0"/>
            </a:endParaRPr>
          </a:p>
          <a:p>
            <a:endParaRPr lang="en-ZA" b="1"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xmlns="" val="331508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131"/>
            <a:ext cx="9144000" cy="744583"/>
          </a:xfrm>
        </p:spPr>
        <p:txBody>
          <a:bodyPr>
            <a:normAutofit fontScale="90000"/>
          </a:bodyPr>
          <a:lstStyle/>
          <a:p>
            <a:r>
              <a:rPr lang="en-ZA" sz="2700" dirty="0" smtClean="0">
                <a:solidFill>
                  <a:schemeClr val="tx1"/>
                </a:solidFill>
                <a:latin typeface="Arial Rounded MT Bold" panose="020F0704030504030204" pitchFamily="34" charset="0"/>
              </a:rPr>
              <a:t>25. </a:t>
            </a:r>
            <a:r>
              <a:rPr lang="en-ZA" sz="2700" dirty="0" err="1" smtClean="0">
                <a:solidFill>
                  <a:schemeClr val="tx1"/>
                </a:solidFill>
                <a:latin typeface="Arial Rounded MT Bold" panose="020F0704030504030204" pitchFamily="34" charset="0"/>
              </a:rPr>
              <a:t>Intersectoral</a:t>
            </a:r>
            <a:r>
              <a:rPr lang="en-ZA" sz="2700" dirty="0" smtClean="0">
                <a:solidFill>
                  <a:schemeClr val="tx1"/>
                </a:solidFill>
                <a:latin typeface="Arial Rounded MT Bold" panose="020F0704030504030204" pitchFamily="34" charset="0"/>
              </a:rPr>
              <a:t> collaboration, increased accountability, enhanced service provision  </a:t>
            </a:r>
            <a:endParaRPr lang="en-ZA" sz="2700"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0" y="979715"/>
            <a:ext cx="9144000" cy="5525588"/>
          </a:xfrm>
        </p:spPr>
        <p:txBody>
          <a:bodyPr>
            <a:normAutofit fontScale="62500" lnSpcReduction="20000"/>
          </a:bodyPr>
          <a:lstStyle/>
          <a:p>
            <a:pPr marL="342900" lvl="1" indent="-342900">
              <a:spcBef>
                <a:spcPts val="750"/>
              </a:spcBef>
              <a:buFont typeface="Wingdings" panose="05000000000000000000" pitchFamily="2" charset="2"/>
              <a:buChar char="q"/>
            </a:pPr>
            <a:endParaRPr lang="en-US" b="1" dirty="0" smtClean="0">
              <a:solidFill>
                <a:schemeClr val="tx1"/>
              </a:solidFill>
              <a:latin typeface="Arial" panose="020B0604020202020204" pitchFamily="34" charset="0"/>
              <a:cs typeface="Arial" panose="020B0604020202020204" pitchFamily="34" charset="0"/>
            </a:endParaRPr>
          </a:p>
          <a:p>
            <a:pPr marL="342900" lvl="1" indent="-342900">
              <a:spcBef>
                <a:spcPts val="750"/>
              </a:spcBef>
              <a:buClrTx/>
              <a:buFont typeface="Wingdings" panose="05000000000000000000" pitchFamily="2" charset="2"/>
              <a:buChar char="q"/>
            </a:pPr>
            <a:r>
              <a:rPr lang="en-US" b="1" dirty="0" smtClean="0">
                <a:solidFill>
                  <a:schemeClr val="tx1"/>
                </a:solidFill>
                <a:latin typeface="Arial" panose="020B0604020202020204" pitchFamily="34" charset="0"/>
                <a:cs typeface="Arial" panose="020B0604020202020204" pitchFamily="34" charset="0"/>
              </a:rPr>
              <a:t>Sub-Outcome: Improved </a:t>
            </a:r>
            <a:r>
              <a:rPr lang="en-US" b="1" dirty="0">
                <a:solidFill>
                  <a:schemeClr val="tx1"/>
                </a:solidFill>
                <a:latin typeface="Arial" panose="020B0604020202020204" pitchFamily="34" charset="0"/>
                <a:cs typeface="Arial" panose="020B0604020202020204" pitchFamily="34" charset="0"/>
              </a:rPr>
              <a:t>inter-sectoral collaboration</a:t>
            </a:r>
          </a:p>
          <a:p>
            <a:pPr marL="342900" lvl="1" indent="-342900">
              <a:spcBef>
                <a:spcPts val="750"/>
              </a:spcBef>
              <a:buClrTx/>
              <a:buFont typeface="Wingdings" panose="05000000000000000000" pitchFamily="2" charset="2"/>
              <a:buChar char="q"/>
            </a:pPr>
            <a:r>
              <a:rPr lang="en-US" b="1" dirty="0">
                <a:solidFill>
                  <a:schemeClr val="tx1"/>
                </a:solidFill>
                <a:latin typeface="Arial" panose="020B0604020202020204" pitchFamily="34" charset="0"/>
                <a:cs typeface="Arial" panose="020B0604020202020204" pitchFamily="34" charset="0"/>
              </a:rPr>
              <a:t>Progress and Further Action/s:</a:t>
            </a:r>
            <a:endParaRPr lang="en-ZA" b="1" dirty="0">
              <a:solidFill>
                <a:schemeClr val="tx1"/>
              </a:solidFill>
              <a:latin typeface="Arial" panose="020B0604020202020204" pitchFamily="34" charset="0"/>
              <a:cs typeface="Arial" panose="020B0604020202020204" pitchFamily="34" charset="0"/>
            </a:endParaRPr>
          </a:p>
          <a:p>
            <a:pPr lvl="1" algn="just" fontAlgn="ctr">
              <a:buClrTx/>
            </a:pPr>
            <a:r>
              <a:rPr lang="en-US" dirty="0">
                <a:solidFill>
                  <a:schemeClr val="tx1"/>
                </a:solidFill>
              </a:rPr>
              <a:t>The NYP 2020 acknowledges the role of the South African Youth Council (SAYC) and other civil society youth formations in youth development space. The youth policy goes further </a:t>
            </a:r>
            <a:r>
              <a:rPr lang="en-US" dirty="0" smtClean="0">
                <a:solidFill>
                  <a:schemeClr val="tx1"/>
                </a:solidFill>
              </a:rPr>
              <a:t>emphasizes the need for institutional </a:t>
            </a:r>
            <a:r>
              <a:rPr lang="en-US" dirty="0">
                <a:solidFill>
                  <a:schemeClr val="tx1"/>
                </a:solidFill>
              </a:rPr>
              <a:t>support and capacity building for </a:t>
            </a:r>
            <a:r>
              <a:rPr lang="en-US" dirty="0" smtClean="0">
                <a:solidFill>
                  <a:schemeClr val="tx1"/>
                </a:solidFill>
              </a:rPr>
              <a:t>SAYC. It </a:t>
            </a:r>
            <a:r>
              <a:rPr lang="en-US" dirty="0">
                <a:solidFill>
                  <a:schemeClr val="tx1"/>
                </a:solidFill>
              </a:rPr>
              <a:t>is recommended that SAYC be legislated either through development of a new </a:t>
            </a:r>
            <a:r>
              <a:rPr lang="en-US" dirty="0" smtClean="0">
                <a:solidFill>
                  <a:schemeClr val="tx1"/>
                </a:solidFill>
              </a:rPr>
              <a:t>legislation; </a:t>
            </a:r>
            <a:r>
              <a:rPr lang="en-US" dirty="0">
                <a:solidFill>
                  <a:schemeClr val="tx1"/>
                </a:solidFill>
              </a:rPr>
              <a:t>the NYDA </a:t>
            </a:r>
            <a:r>
              <a:rPr lang="en-US" dirty="0" smtClean="0">
                <a:solidFill>
                  <a:schemeClr val="tx1"/>
                </a:solidFill>
              </a:rPr>
              <a:t>Act; </a:t>
            </a:r>
            <a:r>
              <a:rPr lang="en-US" dirty="0">
                <a:solidFill>
                  <a:schemeClr val="tx1"/>
                </a:solidFill>
              </a:rPr>
              <a:t>or the </a:t>
            </a:r>
            <a:r>
              <a:rPr lang="en-US" dirty="0" smtClean="0">
                <a:solidFill>
                  <a:schemeClr val="tx1"/>
                </a:solidFill>
              </a:rPr>
              <a:t>country’s </a:t>
            </a:r>
            <a:r>
              <a:rPr lang="en-US" dirty="0">
                <a:solidFill>
                  <a:schemeClr val="tx1"/>
                </a:solidFill>
              </a:rPr>
              <a:t>youth development legislation. This would enable </a:t>
            </a:r>
            <a:r>
              <a:rPr lang="en-US" dirty="0" smtClean="0">
                <a:solidFill>
                  <a:schemeClr val="tx1"/>
                </a:solidFill>
              </a:rPr>
              <a:t>in </a:t>
            </a:r>
            <a:r>
              <a:rPr lang="en-US" dirty="0">
                <a:solidFill>
                  <a:schemeClr val="tx1"/>
                </a:solidFill>
              </a:rPr>
              <a:t>relation to government, NYDA and the private sector. </a:t>
            </a:r>
            <a:r>
              <a:rPr lang="en-US" dirty="0" smtClean="0">
                <a:solidFill>
                  <a:schemeClr val="tx1"/>
                </a:solidFill>
              </a:rPr>
              <a:t>Having </a:t>
            </a:r>
            <a:r>
              <a:rPr lang="en-US" dirty="0">
                <a:solidFill>
                  <a:schemeClr val="tx1"/>
                </a:solidFill>
              </a:rPr>
              <a:t>SAYC legislated </a:t>
            </a:r>
            <a:r>
              <a:rPr lang="en-US" dirty="0" smtClean="0">
                <a:solidFill>
                  <a:schemeClr val="tx1"/>
                </a:solidFill>
              </a:rPr>
              <a:t>would clearly articulate its </a:t>
            </a:r>
            <a:r>
              <a:rPr lang="en-US" dirty="0">
                <a:solidFill>
                  <a:schemeClr val="tx1"/>
                </a:solidFill>
              </a:rPr>
              <a:t>role </a:t>
            </a:r>
            <a:r>
              <a:rPr lang="en-US" dirty="0" smtClean="0">
                <a:solidFill>
                  <a:schemeClr val="tx1"/>
                </a:solidFill>
              </a:rPr>
              <a:t> and promote </a:t>
            </a:r>
            <a:r>
              <a:rPr lang="en-US" dirty="0">
                <a:solidFill>
                  <a:schemeClr val="tx1"/>
                </a:solidFill>
              </a:rPr>
              <a:t>accountability</a:t>
            </a:r>
            <a:r>
              <a:rPr lang="en-US" dirty="0" smtClean="0">
                <a:solidFill>
                  <a:schemeClr val="tx1"/>
                </a:solidFill>
              </a:rPr>
              <a:t>.</a:t>
            </a:r>
          </a:p>
          <a:p>
            <a:pPr lvl="1" algn="just" fontAlgn="ctr">
              <a:buClrTx/>
            </a:pPr>
            <a:r>
              <a:rPr lang="en-ZA" dirty="0">
                <a:solidFill>
                  <a:schemeClr val="tx1"/>
                </a:solidFill>
              </a:rPr>
              <a:t>A Technical committee on youth development  has been established for  improved inter-sectoral and inter-departmental  collaboration. The Terms of Reference were drafted. At national level, coordination will be  performed by the DPME nationally and the Offices of the Premiers provincially.  </a:t>
            </a:r>
            <a:endParaRPr lang="en-ZA" dirty="0">
              <a:solidFill>
                <a:schemeClr val="tx1"/>
              </a:solidFill>
              <a:ea typeface="Calibri" panose="020F0502020204030204" pitchFamily="34" charset="0"/>
              <a:cs typeface="Times New Roman" panose="02020603050405020304" pitchFamily="18" charset="0"/>
            </a:endParaRPr>
          </a:p>
          <a:p>
            <a:pPr marL="342900" lvl="1" indent="-342900">
              <a:spcBef>
                <a:spcPts val="750"/>
              </a:spcBef>
              <a:buClrTx/>
              <a:buFont typeface="Wingdings" panose="05000000000000000000" pitchFamily="2" charset="2"/>
              <a:buChar char="q"/>
            </a:pPr>
            <a:r>
              <a:rPr lang="en-US" b="1" dirty="0" smtClean="0">
                <a:solidFill>
                  <a:schemeClr val="tx1"/>
                </a:solidFill>
                <a:latin typeface="Arial" panose="020B0604020202020204" pitchFamily="34" charset="0"/>
                <a:cs typeface="Arial" panose="020B0604020202020204" pitchFamily="34" charset="0"/>
              </a:rPr>
              <a:t>Sub-Outcome: Increased </a:t>
            </a:r>
            <a:r>
              <a:rPr lang="en-US" b="1" dirty="0">
                <a:solidFill>
                  <a:schemeClr val="tx1"/>
                </a:solidFill>
                <a:latin typeface="Arial" panose="020B0604020202020204" pitchFamily="34" charset="0"/>
                <a:cs typeface="Arial" panose="020B0604020202020204" pitchFamily="34" charset="0"/>
              </a:rPr>
              <a:t>accountability and enhanced service provision</a:t>
            </a:r>
          </a:p>
          <a:p>
            <a:pPr marL="342900" lvl="1" indent="-342900">
              <a:spcBef>
                <a:spcPts val="750"/>
              </a:spcBef>
              <a:buClrTx/>
              <a:buFont typeface="Wingdings" panose="05000000000000000000" pitchFamily="2" charset="2"/>
              <a:buChar char="q"/>
            </a:pPr>
            <a:r>
              <a:rPr lang="en-US" b="1" dirty="0" smtClean="0">
                <a:solidFill>
                  <a:schemeClr val="tx1"/>
                </a:solidFill>
                <a:latin typeface="Arial" panose="020B0604020202020204" pitchFamily="34" charset="0"/>
                <a:cs typeface="Arial" panose="020B0604020202020204" pitchFamily="34" charset="0"/>
              </a:rPr>
              <a:t>Progress </a:t>
            </a:r>
            <a:r>
              <a:rPr lang="en-US" b="1" dirty="0">
                <a:solidFill>
                  <a:schemeClr val="tx1"/>
                </a:solidFill>
                <a:latin typeface="Arial" panose="020B0604020202020204" pitchFamily="34" charset="0"/>
                <a:cs typeface="Arial" panose="020B0604020202020204" pitchFamily="34" charset="0"/>
              </a:rPr>
              <a:t>and Further Action/s</a:t>
            </a:r>
            <a:r>
              <a:rPr lang="en-US" b="1" dirty="0" smtClean="0">
                <a:solidFill>
                  <a:schemeClr val="tx1"/>
                </a:solidFill>
                <a:latin typeface="Arial" panose="020B0604020202020204" pitchFamily="34" charset="0"/>
                <a:cs typeface="Arial" panose="020B0604020202020204" pitchFamily="34" charset="0"/>
              </a:rPr>
              <a:t>:</a:t>
            </a:r>
          </a:p>
          <a:p>
            <a:pPr lvl="1" algn="just">
              <a:lnSpc>
                <a:spcPct val="120000"/>
              </a:lnSpc>
              <a:buClrTx/>
            </a:pPr>
            <a:r>
              <a:rPr lang="en-ZA" sz="2900" dirty="0">
                <a:solidFill>
                  <a:schemeClr val="tx1"/>
                </a:solidFill>
              </a:rPr>
              <a:t>Draft M&amp;E framework has been developed. Southern Hemisphere is appointed as the service provider. Stakeholder consultations be held to enrich the draft and ensure its finalisation by the end of April 2017. </a:t>
            </a:r>
          </a:p>
          <a:p>
            <a:pPr marL="0" lvl="1" indent="0">
              <a:spcBef>
                <a:spcPts val="750"/>
              </a:spcBef>
              <a:buNone/>
            </a:pPr>
            <a:endParaRPr lang="en-ZA" sz="2900" dirty="0">
              <a:solidFill>
                <a:srgbClr val="FF0000"/>
              </a:solidFill>
              <a:latin typeface="Arial" panose="020B0604020202020204" pitchFamily="34" charset="0"/>
              <a:cs typeface="Arial" panose="020B0604020202020204" pitchFamily="34" charset="0"/>
            </a:endParaRPr>
          </a:p>
          <a:p>
            <a:pPr algn="just" fontAlgn="ctr"/>
            <a:endParaRPr lang="en-ZA" dirty="0"/>
          </a:p>
          <a:p>
            <a:endParaRPr lang="en-ZA" b="1" dirty="0"/>
          </a:p>
          <a:p>
            <a:pPr marL="0" lvl="1" indent="0">
              <a:spcBef>
                <a:spcPts val="750"/>
              </a:spcBef>
              <a:buNone/>
            </a:pPr>
            <a:endParaRPr lang="en-ZA" b="1" dirty="0">
              <a:ea typeface="Calibri" panose="020F0502020204030204" pitchFamily="34" charset="0"/>
              <a:cs typeface="Times New Roman" panose="02020603050405020304" pitchFamily="18" charset="0"/>
            </a:endParaRPr>
          </a:p>
          <a:p>
            <a:endParaRPr lang="en-ZA" b="1" dirty="0"/>
          </a:p>
          <a:p>
            <a:endParaRPr lang="en-ZA" b="1" dirty="0">
              <a:latin typeface="Calibri" panose="020F0502020204030204" pitchFamily="34" charset="0"/>
              <a:ea typeface="Calibri" panose="020F0502020204030204" pitchFamily="34" charset="0"/>
              <a:cs typeface="Times New Roman" panose="02020603050405020304" pitchFamily="18" charset="0"/>
            </a:endParaRPr>
          </a:p>
          <a:p>
            <a:endParaRPr lang="en-ZA" b="1"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xmlns="" val="138635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3771"/>
          </a:xfrm>
        </p:spPr>
        <p:txBody>
          <a:bodyPr>
            <a:normAutofit fontScale="90000"/>
          </a:bodyPr>
          <a:lstStyle/>
          <a:p>
            <a:r>
              <a:rPr lang="en-ZA" sz="2700" dirty="0" smtClean="0">
                <a:solidFill>
                  <a:schemeClr val="tx1"/>
                </a:solidFill>
                <a:latin typeface="Arial Rounded MT Bold" panose="020F0704030504030204" pitchFamily="34" charset="0"/>
              </a:rPr>
              <a:t>26. Professional and Ethical behaviour, improved international relations </a:t>
            </a:r>
            <a:endParaRPr lang="en-ZA" sz="2700"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0" y="901336"/>
            <a:ext cx="9144000" cy="5564777"/>
          </a:xfrm>
        </p:spPr>
        <p:txBody>
          <a:bodyPr>
            <a:normAutofit fontScale="55000" lnSpcReduction="20000"/>
          </a:bodyPr>
          <a:lstStyle/>
          <a:p>
            <a:pPr marL="0" lvl="1" indent="0">
              <a:spcBef>
                <a:spcPts val="750"/>
              </a:spcBef>
              <a:buNone/>
            </a:pPr>
            <a:r>
              <a:rPr lang="en-US" dirty="0" smtClean="0">
                <a:solidFill>
                  <a:srgbClr val="FF0000"/>
                </a:solidFill>
                <a:latin typeface="Arial" panose="020B0604020202020204" pitchFamily="34" charset="0"/>
                <a:cs typeface="Arial" panose="020B0604020202020204" pitchFamily="34" charset="0"/>
              </a:rPr>
              <a:t> </a:t>
            </a:r>
          </a:p>
          <a:p>
            <a:pPr marL="257175" lvl="1" indent="-257175">
              <a:spcBef>
                <a:spcPts val="750"/>
              </a:spcBef>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Sub-Outcome</a:t>
            </a:r>
            <a:r>
              <a:rPr lang="en-US" sz="2900" b="1" dirty="0">
                <a:solidFill>
                  <a:schemeClr val="tx1"/>
                </a:solidFill>
                <a:latin typeface="Arial" panose="020B0604020202020204" pitchFamily="34" charset="0"/>
                <a:cs typeface="Arial" panose="020B0604020202020204" pitchFamily="34" charset="0"/>
              </a:rPr>
              <a:t>: Professional and ethical behavior within the youth </a:t>
            </a:r>
            <a:r>
              <a:rPr lang="en-US" sz="2900" b="1" dirty="0" smtClean="0">
                <a:solidFill>
                  <a:schemeClr val="tx1"/>
                </a:solidFill>
                <a:latin typeface="Arial" panose="020B0604020202020204" pitchFamily="34" charset="0"/>
                <a:cs typeface="Arial" panose="020B0604020202020204" pitchFamily="34" charset="0"/>
              </a:rPr>
              <a:t>sector</a:t>
            </a:r>
          </a:p>
          <a:p>
            <a:pPr marL="342900" lvl="1" indent="-342900">
              <a:spcBef>
                <a:spcPts val="750"/>
              </a:spcBef>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Progress </a:t>
            </a:r>
            <a:r>
              <a:rPr lang="en-US" sz="2900" b="1" dirty="0">
                <a:solidFill>
                  <a:schemeClr val="tx1"/>
                </a:solidFill>
                <a:latin typeface="Arial" panose="020B0604020202020204" pitchFamily="34" charset="0"/>
                <a:cs typeface="Arial" panose="020B0604020202020204" pitchFamily="34" charset="0"/>
              </a:rPr>
              <a:t>and Further Action/s</a:t>
            </a:r>
            <a:r>
              <a:rPr lang="en-US" sz="2900" b="1" dirty="0" smtClean="0">
                <a:solidFill>
                  <a:schemeClr val="tx1"/>
                </a:solidFill>
                <a:latin typeface="Arial" panose="020B0604020202020204" pitchFamily="34" charset="0"/>
                <a:cs typeface="Arial" panose="020B0604020202020204" pitchFamily="34" charset="0"/>
              </a:rPr>
              <a:t>:</a:t>
            </a:r>
          </a:p>
          <a:p>
            <a:pPr lvl="1" algn="just"/>
            <a:r>
              <a:rPr lang="en-US" sz="2900" dirty="0">
                <a:solidFill>
                  <a:schemeClr val="tx1"/>
                </a:solidFill>
              </a:rPr>
              <a:t>To date, South Africa successfully hosted two international conferences and an Indaba on youth work. A decision to ensure recognition of youth work was re-affirmed. </a:t>
            </a:r>
            <a:r>
              <a:rPr lang="en-US" sz="2900" dirty="0" smtClean="0">
                <a:solidFill>
                  <a:schemeClr val="tx1"/>
                </a:solidFill>
              </a:rPr>
              <a:t>Progress in that regard include: drafting of a </a:t>
            </a:r>
            <a:r>
              <a:rPr lang="en-US" sz="2900" dirty="0">
                <a:solidFill>
                  <a:schemeClr val="tx1"/>
                </a:solidFill>
              </a:rPr>
              <a:t>Y</a:t>
            </a:r>
            <a:r>
              <a:rPr lang="en-US" sz="2900" dirty="0" smtClean="0">
                <a:solidFill>
                  <a:schemeClr val="tx1"/>
                </a:solidFill>
              </a:rPr>
              <a:t>outh </a:t>
            </a:r>
            <a:r>
              <a:rPr lang="en-US" sz="2900" dirty="0">
                <a:solidFill>
                  <a:schemeClr val="tx1"/>
                </a:solidFill>
              </a:rPr>
              <a:t>W</a:t>
            </a:r>
            <a:r>
              <a:rPr lang="en-US" sz="2900" dirty="0" smtClean="0">
                <a:solidFill>
                  <a:schemeClr val="tx1"/>
                </a:solidFill>
              </a:rPr>
              <a:t>ork Bill; drafting of  </a:t>
            </a:r>
            <a:r>
              <a:rPr lang="en-US" sz="2900" dirty="0">
                <a:solidFill>
                  <a:schemeClr val="tx1"/>
                </a:solidFill>
              </a:rPr>
              <a:t>Code of </a:t>
            </a:r>
            <a:r>
              <a:rPr lang="en-US" sz="2900" dirty="0" smtClean="0">
                <a:solidFill>
                  <a:schemeClr val="tx1"/>
                </a:solidFill>
              </a:rPr>
              <a:t>Ethics; drafting of the  </a:t>
            </a:r>
            <a:r>
              <a:rPr lang="en-US" sz="2900" dirty="0">
                <a:solidFill>
                  <a:schemeClr val="tx1"/>
                </a:solidFill>
              </a:rPr>
              <a:t>constitution for the </a:t>
            </a:r>
            <a:r>
              <a:rPr lang="en-US" sz="2900" dirty="0" smtClean="0">
                <a:solidFill>
                  <a:schemeClr val="tx1"/>
                </a:solidFill>
              </a:rPr>
              <a:t>Youth Work Association. </a:t>
            </a:r>
          </a:p>
          <a:p>
            <a:pPr lvl="1" algn="just"/>
            <a:r>
              <a:rPr lang="en-US" sz="2900" dirty="0" smtClean="0">
                <a:solidFill>
                  <a:schemeClr val="tx1"/>
                </a:solidFill>
              </a:rPr>
              <a:t>A proposal for </a:t>
            </a:r>
            <a:r>
              <a:rPr lang="en-US" sz="2900" dirty="0">
                <a:solidFill>
                  <a:schemeClr val="tx1"/>
                </a:solidFill>
              </a:rPr>
              <a:t>establishing </a:t>
            </a:r>
            <a:r>
              <a:rPr lang="en-US" sz="2900" dirty="0" smtClean="0">
                <a:solidFill>
                  <a:schemeClr val="tx1"/>
                </a:solidFill>
              </a:rPr>
              <a:t>Africa </a:t>
            </a:r>
            <a:r>
              <a:rPr lang="en-US" sz="2900" dirty="0">
                <a:solidFill>
                  <a:schemeClr val="tx1"/>
                </a:solidFill>
              </a:rPr>
              <a:t>Institute for Youth </a:t>
            </a:r>
            <a:r>
              <a:rPr lang="en-US" sz="2900" dirty="0" smtClean="0">
                <a:solidFill>
                  <a:schemeClr val="tx1"/>
                </a:solidFill>
              </a:rPr>
              <a:t>Development at UNISA to build </a:t>
            </a:r>
            <a:r>
              <a:rPr lang="en-US" sz="2900" dirty="0">
                <a:solidFill>
                  <a:schemeClr val="tx1"/>
                </a:solidFill>
              </a:rPr>
              <a:t>capacity for youth workers and youth leaders across the </a:t>
            </a:r>
            <a:r>
              <a:rPr lang="en-US" sz="2900" dirty="0" smtClean="0">
                <a:solidFill>
                  <a:schemeClr val="tx1"/>
                </a:solidFill>
              </a:rPr>
              <a:t>continent </a:t>
            </a:r>
            <a:r>
              <a:rPr lang="en-US" sz="2900" dirty="0">
                <a:solidFill>
                  <a:schemeClr val="tx1"/>
                </a:solidFill>
              </a:rPr>
              <a:t>has been underway. </a:t>
            </a:r>
            <a:r>
              <a:rPr lang="en-US" sz="2900" dirty="0" smtClean="0">
                <a:solidFill>
                  <a:schemeClr val="tx1"/>
                </a:solidFill>
              </a:rPr>
              <a:t>There is little progress. It is recommended that there should be allocation of financial </a:t>
            </a:r>
            <a:r>
              <a:rPr lang="en-US" sz="2900" dirty="0">
                <a:solidFill>
                  <a:schemeClr val="tx1"/>
                </a:solidFill>
              </a:rPr>
              <a:t>resources for facilitation of </a:t>
            </a:r>
            <a:r>
              <a:rPr lang="en-US" sz="2900" dirty="0" smtClean="0">
                <a:solidFill>
                  <a:schemeClr val="tx1"/>
                </a:solidFill>
              </a:rPr>
              <a:t>professionalization. </a:t>
            </a:r>
            <a:r>
              <a:rPr lang="en-ZA" sz="2900" dirty="0">
                <a:solidFill>
                  <a:schemeClr val="tx1"/>
                </a:solidFill>
              </a:rPr>
              <a:t>International youth work consortium is </a:t>
            </a:r>
            <a:r>
              <a:rPr lang="en-ZA" sz="2900" dirty="0" smtClean="0">
                <a:solidFill>
                  <a:schemeClr val="tx1"/>
                </a:solidFill>
              </a:rPr>
              <a:t>also in place</a:t>
            </a:r>
            <a:r>
              <a:rPr lang="en-ZA" sz="2900" dirty="0">
                <a:solidFill>
                  <a:schemeClr val="tx1"/>
                </a:solidFill>
              </a:rPr>
              <a:t> </a:t>
            </a:r>
            <a:r>
              <a:rPr lang="en-ZA" sz="2900" dirty="0" smtClean="0">
                <a:solidFill>
                  <a:schemeClr val="tx1"/>
                </a:solidFill>
              </a:rPr>
              <a:t>and universities (UNISA &amp; UNIVEN) have been approached to sign the Memoranda of Agreement. </a:t>
            </a:r>
          </a:p>
          <a:p>
            <a:pPr marL="257175" lvl="1" indent="-257175">
              <a:spcBef>
                <a:spcPts val="750"/>
              </a:spcBef>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 Sub-Outcome: </a:t>
            </a:r>
            <a:r>
              <a:rPr lang="en-ZA" sz="3300" b="1" dirty="0">
                <a:solidFill>
                  <a:schemeClr val="tx1"/>
                </a:solidFill>
                <a:latin typeface="Arial" panose="020B0604020202020204" pitchFamily="34" charset="0"/>
                <a:cs typeface="Arial" panose="020B0604020202020204" pitchFamily="34" charset="0"/>
              </a:rPr>
              <a:t>Improved international relations</a:t>
            </a:r>
          </a:p>
          <a:p>
            <a:pPr marL="342900" lvl="1" indent="-342900">
              <a:spcBef>
                <a:spcPts val="750"/>
              </a:spcBef>
              <a:buFont typeface="Wingdings" panose="05000000000000000000" pitchFamily="2" charset="2"/>
              <a:buChar char="q"/>
            </a:pPr>
            <a:r>
              <a:rPr lang="en-US" sz="3300" b="1" dirty="0">
                <a:solidFill>
                  <a:schemeClr val="tx1"/>
                </a:solidFill>
                <a:latin typeface="Arial" panose="020B0604020202020204" pitchFamily="34" charset="0"/>
                <a:cs typeface="Arial" panose="020B0604020202020204" pitchFamily="34" charset="0"/>
              </a:rPr>
              <a:t>Progress and Further Action/s:</a:t>
            </a:r>
          </a:p>
          <a:p>
            <a:pPr lvl="1" algn="just"/>
            <a:r>
              <a:rPr lang="en-US" sz="2900" dirty="0" smtClean="0">
                <a:solidFill>
                  <a:schemeClr val="tx1"/>
                </a:solidFill>
              </a:rPr>
              <a:t>Effective and meaningful youth participation in bilateral and multilateral engagements is marred by several challenges, including the fact that youth issues are attended to in an unstructured ad-hoc manner; engagement opportunities are often restricted to an elite group of youth, who have access to the internet and computers. </a:t>
            </a:r>
          </a:p>
          <a:p>
            <a:pPr lvl="1" algn="just"/>
            <a:r>
              <a:rPr lang="en-US" sz="2900" dirty="0" smtClean="0">
                <a:solidFill>
                  <a:schemeClr val="tx1"/>
                </a:solidFill>
              </a:rPr>
              <a:t>There is a need to familiarize the youth with national policy positions and the agenda they have to pursue when they are in various international platforms so that they can advocate for themselves. It is recommended that there be central coordination of international engagements within the youth sector.</a:t>
            </a:r>
            <a:endParaRPr lang="en-ZA" sz="1600" dirty="0">
              <a:solidFill>
                <a:schemeClr val="tx1"/>
              </a:solidFill>
            </a:endParaRPr>
          </a:p>
          <a:p>
            <a:pPr marL="402336" lvl="1" indent="0">
              <a:buNone/>
            </a:pPr>
            <a:endParaRPr lang="en-ZA" dirty="0">
              <a:solidFill>
                <a:schemeClr val="tx1"/>
              </a:solidFill>
            </a:endParaRPr>
          </a:p>
          <a:p>
            <a:endParaRPr lang="en-US" dirty="0">
              <a:solidFill>
                <a:srgbClr val="FF0000"/>
              </a:solidFill>
              <a:latin typeface="Arial" panose="020B0604020202020204" pitchFamily="34" charset="0"/>
              <a:cs typeface="Arial" panose="020B0604020202020204" pitchFamily="34" charset="0"/>
            </a:endParaRPr>
          </a:p>
          <a:p>
            <a:pPr marL="0" lvl="1" indent="0">
              <a:spcBef>
                <a:spcPts val="750"/>
              </a:spcBef>
              <a:buNone/>
            </a:pPr>
            <a:endParaRPr lang="en-ZA" dirty="0">
              <a:solidFill>
                <a:srgbClr val="FF0000"/>
              </a:solidFill>
              <a:latin typeface="Arial" panose="020B0604020202020204" pitchFamily="34" charset="0"/>
              <a:cs typeface="Arial" panose="020B0604020202020204" pitchFamily="34" charset="0"/>
            </a:endParaRPr>
          </a:p>
          <a:p>
            <a:pPr algn="just" fontAlgn="ctr"/>
            <a:endParaRPr lang="en-ZA" dirty="0"/>
          </a:p>
          <a:p>
            <a:endParaRPr lang="en-ZA" b="1" dirty="0"/>
          </a:p>
          <a:p>
            <a:pPr marL="0" lvl="1" indent="0">
              <a:spcBef>
                <a:spcPts val="750"/>
              </a:spcBef>
              <a:buNone/>
            </a:pPr>
            <a:endParaRPr lang="en-ZA" b="1" dirty="0">
              <a:ea typeface="Calibri" panose="020F0502020204030204" pitchFamily="34" charset="0"/>
              <a:cs typeface="Times New Roman" panose="02020603050405020304" pitchFamily="18" charset="0"/>
            </a:endParaRPr>
          </a:p>
          <a:p>
            <a:endParaRPr lang="en-ZA" b="1" dirty="0"/>
          </a:p>
          <a:p>
            <a:endParaRPr lang="en-ZA" b="1" dirty="0">
              <a:latin typeface="Calibri" panose="020F0502020204030204" pitchFamily="34" charset="0"/>
              <a:ea typeface="Calibri" panose="020F0502020204030204" pitchFamily="34" charset="0"/>
              <a:cs typeface="Times New Roman" panose="02020603050405020304" pitchFamily="18" charset="0"/>
            </a:endParaRPr>
          </a:p>
          <a:p>
            <a:endParaRPr lang="en-ZA" b="1"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xmlns="" val="1184153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36712"/>
            <a:ext cx="9144000" cy="6021287"/>
          </a:xfrm>
        </p:spPr>
        <p:txBody>
          <a:bodyPr/>
          <a:lstStyle/>
          <a:p>
            <a:pPr marL="0" lvl="1" indent="355600" algn="just">
              <a:buClrTx/>
              <a:buFont typeface="Wingdings" panose="05000000000000000000" pitchFamily="2" charset="2"/>
              <a:buChar char="q"/>
            </a:pPr>
            <a:r>
              <a:rPr lang="en-ZA" dirty="0" smtClean="0">
                <a:solidFill>
                  <a:schemeClr val="tx1"/>
                </a:solidFill>
                <a:latin typeface="Cambria" panose="02040503050406030204" pitchFamily="18" charset="0"/>
              </a:rPr>
              <a:t> NYP </a:t>
            </a:r>
            <a:r>
              <a:rPr lang="en-ZA" dirty="0">
                <a:solidFill>
                  <a:schemeClr val="tx1"/>
                </a:solidFill>
                <a:latin typeface="Cambria" panose="02040503050406030204" pitchFamily="18" charset="0"/>
              </a:rPr>
              <a:t>defines youth as young people aged 14-35 </a:t>
            </a:r>
            <a:endParaRPr lang="en-ZA" dirty="0" smtClean="0">
              <a:solidFill>
                <a:schemeClr val="tx1"/>
              </a:solidFill>
              <a:latin typeface="Cambria" panose="02040503050406030204" pitchFamily="18" charset="0"/>
            </a:endParaRPr>
          </a:p>
          <a:p>
            <a:pPr marL="0" lvl="1" indent="0" algn="just">
              <a:buClrTx/>
              <a:buNone/>
            </a:pPr>
            <a:r>
              <a:rPr lang="en-ZA" dirty="0">
                <a:solidFill>
                  <a:schemeClr val="tx1"/>
                </a:solidFill>
                <a:latin typeface="Cambria" panose="02040503050406030204" pitchFamily="18" charset="0"/>
              </a:rPr>
              <a:t> </a:t>
            </a:r>
            <a:r>
              <a:rPr lang="en-ZA" dirty="0" smtClean="0">
                <a:solidFill>
                  <a:schemeClr val="tx1"/>
                </a:solidFill>
                <a:latin typeface="Cambria" panose="02040503050406030204" pitchFamily="18" charset="0"/>
              </a:rPr>
              <a:t>     years old</a:t>
            </a:r>
            <a:endParaRPr lang="en-ZA" dirty="0">
              <a:solidFill>
                <a:schemeClr val="tx1"/>
              </a:solidFill>
              <a:latin typeface="Cambria" panose="02040503050406030204" pitchFamily="18" charset="0"/>
            </a:endParaRPr>
          </a:p>
          <a:p>
            <a:pPr marL="457200" lvl="1" indent="-457200" algn="just">
              <a:buClrTx/>
              <a:buFont typeface="Wingdings" panose="05000000000000000000" pitchFamily="2" charset="2"/>
              <a:buChar char="q"/>
            </a:pPr>
            <a:r>
              <a:rPr lang="en-ZA" dirty="0" smtClean="0">
                <a:solidFill>
                  <a:schemeClr val="tx1"/>
                </a:solidFill>
                <a:latin typeface="Cambria" panose="02040503050406030204" pitchFamily="18" charset="0"/>
              </a:rPr>
              <a:t>It focuses on the following policy imperatives:</a:t>
            </a:r>
            <a:endParaRPr lang="en-US" dirty="0" smtClean="0">
              <a:solidFill>
                <a:schemeClr val="tx1"/>
              </a:solidFill>
              <a:latin typeface="Cambria" panose="02040503050406030204" pitchFamily="18" charset="0"/>
            </a:endParaRPr>
          </a:p>
          <a:p>
            <a:pPr marL="1181100" lvl="1" indent="-457200" algn="just">
              <a:buClrTx/>
              <a:buFont typeface="Wingdings" panose="05000000000000000000" pitchFamily="2" charset="2"/>
              <a:buChar char="ü"/>
            </a:pPr>
            <a:r>
              <a:rPr lang="en-ZA" dirty="0">
                <a:solidFill>
                  <a:schemeClr val="tx1"/>
                </a:solidFill>
                <a:latin typeface="Cambria" panose="02040503050406030204" pitchFamily="18" charset="0"/>
              </a:rPr>
              <a:t>Economic Participation and Transformation</a:t>
            </a:r>
          </a:p>
          <a:p>
            <a:pPr marL="1181100" lvl="1" indent="-457200" algn="just">
              <a:buClrTx/>
              <a:buFont typeface="Wingdings" panose="05000000000000000000" pitchFamily="2" charset="2"/>
              <a:buChar char="ü"/>
            </a:pPr>
            <a:r>
              <a:rPr lang="en-ZA" dirty="0" smtClean="0">
                <a:solidFill>
                  <a:schemeClr val="tx1"/>
                </a:solidFill>
                <a:latin typeface="Cambria" panose="02040503050406030204" pitchFamily="18" charset="0"/>
              </a:rPr>
              <a:t>Education</a:t>
            </a:r>
            <a:r>
              <a:rPr lang="en-ZA" dirty="0">
                <a:solidFill>
                  <a:schemeClr val="tx1"/>
                </a:solidFill>
                <a:latin typeface="Cambria" panose="02040503050406030204" pitchFamily="18" charset="0"/>
              </a:rPr>
              <a:t>, Skills and Second chances</a:t>
            </a:r>
          </a:p>
          <a:p>
            <a:pPr marL="1181100" lvl="1" indent="-457200" algn="just">
              <a:buClrTx/>
              <a:buFont typeface="Wingdings" panose="05000000000000000000" pitchFamily="2" charset="2"/>
              <a:buChar char="ü"/>
            </a:pPr>
            <a:r>
              <a:rPr lang="en-ZA" dirty="0" smtClean="0">
                <a:solidFill>
                  <a:schemeClr val="tx1"/>
                </a:solidFill>
                <a:latin typeface="Cambria" panose="02040503050406030204" pitchFamily="18" charset="0"/>
              </a:rPr>
              <a:t>Health </a:t>
            </a:r>
            <a:r>
              <a:rPr lang="en-ZA" dirty="0">
                <a:solidFill>
                  <a:schemeClr val="tx1"/>
                </a:solidFill>
                <a:latin typeface="Cambria" panose="02040503050406030204" pitchFamily="18" charset="0"/>
              </a:rPr>
              <a:t>Care and Combating Substance Abuse</a:t>
            </a:r>
          </a:p>
          <a:p>
            <a:pPr marL="1181100" lvl="1" indent="-457200" algn="just">
              <a:buClrTx/>
              <a:buFont typeface="Wingdings" panose="05000000000000000000" pitchFamily="2" charset="2"/>
              <a:buChar char="ü"/>
            </a:pPr>
            <a:r>
              <a:rPr lang="en-ZA" dirty="0" smtClean="0">
                <a:solidFill>
                  <a:schemeClr val="tx1"/>
                </a:solidFill>
                <a:latin typeface="Cambria" panose="02040503050406030204" pitchFamily="18" charset="0"/>
              </a:rPr>
              <a:t>Social </a:t>
            </a:r>
            <a:r>
              <a:rPr lang="en-ZA" dirty="0">
                <a:solidFill>
                  <a:schemeClr val="tx1"/>
                </a:solidFill>
                <a:latin typeface="Cambria" panose="02040503050406030204" pitchFamily="18" charset="0"/>
              </a:rPr>
              <a:t>Cohesion and Nation building </a:t>
            </a:r>
          </a:p>
          <a:p>
            <a:pPr marL="1181100" lvl="1" indent="-457200" algn="just">
              <a:buClrTx/>
              <a:buFont typeface="Wingdings" panose="05000000000000000000" pitchFamily="2" charset="2"/>
              <a:buChar char="ü"/>
            </a:pPr>
            <a:r>
              <a:rPr lang="en-ZA" dirty="0" smtClean="0">
                <a:solidFill>
                  <a:schemeClr val="tx1"/>
                </a:solidFill>
                <a:latin typeface="Cambria" panose="02040503050406030204" pitchFamily="18" charset="0"/>
              </a:rPr>
              <a:t>Optimising </a:t>
            </a:r>
            <a:r>
              <a:rPr lang="en-ZA" dirty="0">
                <a:solidFill>
                  <a:schemeClr val="tx1"/>
                </a:solidFill>
                <a:latin typeface="Cambria" panose="02040503050406030204" pitchFamily="18" charset="0"/>
              </a:rPr>
              <a:t>the Youth Development Machinery</a:t>
            </a:r>
          </a:p>
          <a:p>
            <a:pPr>
              <a:buClrTx/>
              <a:buFont typeface="Wingdings" panose="05000000000000000000" pitchFamily="2" charset="2"/>
              <a:buChar char="ü"/>
            </a:pPr>
            <a:endParaRPr lang="en-ZA" dirty="0">
              <a:solidFill>
                <a:schemeClr val="tx1"/>
              </a:solidFill>
            </a:endParaRPr>
          </a:p>
          <a:p>
            <a:pPr lvl="1"/>
            <a:endParaRPr lang="en-US" sz="3200" dirty="0" smtClean="0"/>
          </a:p>
          <a:p>
            <a:pPr lvl="1"/>
            <a:endParaRPr lang="en-US" sz="3200" dirty="0" smtClean="0"/>
          </a:p>
        </p:txBody>
      </p:sp>
      <p:sp>
        <p:nvSpPr>
          <p:cNvPr id="2" name="Title 1"/>
          <p:cNvSpPr>
            <a:spLocks noGrp="1"/>
          </p:cNvSpPr>
          <p:nvPr>
            <p:ph type="title" idx="4294967295"/>
          </p:nvPr>
        </p:nvSpPr>
        <p:spPr>
          <a:xfrm>
            <a:off x="0" y="0"/>
            <a:ext cx="6697663" cy="836713"/>
          </a:xfrm>
        </p:spPr>
        <p:txBody>
          <a:bodyPr/>
          <a:lstStyle/>
          <a:p>
            <a:pPr lvl="0" algn="l"/>
            <a:r>
              <a:rPr lang="en-ZA" sz="2800" b="1" cap="all" dirty="0" smtClean="0">
                <a:solidFill>
                  <a:schemeClr val="tx1"/>
                </a:solidFill>
                <a:latin typeface="Arial Rounded MT Bold" panose="020F0704030504030204" pitchFamily="34" charset="0"/>
              </a:rPr>
              <a:t>2. KEY FOCUS OF THE NYP 2020</a:t>
            </a:r>
            <a:endParaRPr lang="en-ZA" sz="2800" b="1" cap="all" dirty="0">
              <a:solidFill>
                <a:schemeClr val="tx1"/>
              </a:solidFill>
              <a:latin typeface="Arial Rounded MT Bold" panose="020F0704030504030204" pitchFamily="34" charset="0"/>
            </a:endParaRPr>
          </a:p>
        </p:txBody>
      </p:sp>
      <p:sp>
        <p:nvSpPr>
          <p:cNvPr id="3" name="AutoShape 2" descr="http://www.cogta.gov.za/cwp/templates/cwp/images/head-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60781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365760" y="1524000"/>
            <a:ext cx="8397240" cy="2290354"/>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sz="2800" b="1" noProof="0" dirty="0" smtClean="0">
                <a:solidFill>
                  <a:prstClr val="white"/>
                </a:solidFill>
                <a:latin typeface="Arial Bold"/>
                <a:cs typeface="Arial Bold"/>
              </a:rPr>
              <a:t>RECOMMENDATIONS</a:t>
            </a:r>
          </a:p>
        </p:txBody>
      </p:sp>
    </p:spTree>
    <p:extLst>
      <p:ext uri="{BB962C8B-B14F-4D97-AF65-F5344CB8AC3E}">
        <p14:creationId xmlns:p14="http://schemas.microsoft.com/office/powerpoint/2010/main" xmlns="" val="726839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53037"/>
          </a:xfrm>
        </p:spPr>
        <p:txBody>
          <a:bodyPr>
            <a:noAutofit/>
          </a:bodyPr>
          <a:lstStyle/>
          <a:p>
            <a:r>
              <a:rPr lang="en-ZA" sz="2800" b="1" dirty="0" smtClean="0">
                <a:latin typeface="Arial Rounded MT Bold" panose="020F0704030504030204" pitchFamily="34" charset="0"/>
              </a:rPr>
              <a:t>27. RECOMMENDATIONS FOR NYP 2020</a:t>
            </a:r>
            <a:endParaRPr lang="en-ZA" sz="2800" b="1" dirty="0">
              <a:latin typeface="Arial Rounded MT Bold" panose="020F0704030504030204" pitchFamily="34" charset="0"/>
            </a:endParaRPr>
          </a:p>
        </p:txBody>
      </p:sp>
      <p:sp>
        <p:nvSpPr>
          <p:cNvPr id="3" name="Content Placeholder 2"/>
          <p:cNvSpPr>
            <a:spLocks noGrp="1"/>
          </p:cNvSpPr>
          <p:nvPr>
            <p:ph idx="1"/>
          </p:nvPr>
        </p:nvSpPr>
        <p:spPr>
          <a:xfrm>
            <a:off x="0" y="1236372"/>
            <a:ext cx="9144000" cy="5621628"/>
          </a:xfrm>
        </p:spPr>
        <p:txBody>
          <a:bodyPr>
            <a:normAutofit fontScale="85000" lnSpcReduction="20000"/>
          </a:bodyPr>
          <a:lstStyle/>
          <a:p>
            <a:pPr lvl="0" algn="just">
              <a:buFont typeface="Wingdings" panose="05000000000000000000" pitchFamily="2" charset="2"/>
              <a:buChar char="q"/>
            </a:pPr>
            <a:r>
              <a:rPr lang="en-US" sz="2800" dirty="0" smtClean="0">
                <a:latin typeface="Cambria" panose="02040503050406030204" pitchFamily="18" charset="0"/>
              </a:rPr>
              <a:t>The department is presently developing the M&amp;E Framework to ensure uniform implementation of the youth policy. </a:t>
            </a:r>
          </a:p>
          <a:p>
            <a:pPr lvl="0" algn="just">
              <a:buFont typeface="Wingdings" panose="05000000000000000000" pitchFamily="2" charset="2"/>
              <a:buChar char="q"/>
            </a:pPr>
            <a:r>
              <a:rPr lang="en-US" sz="2800" dirty="0" smtClean="0">
                <a:latin typeface="Cambria" panose="02040503050406030204" pitchFamily="18" charset="0"/>
              </a:rPr>
              <a:t>In developing the framework, a </a:t>
            </a:r>
            <a:r>
              <a:rPr lang="en-US" sz="2800" dirty="0">
                <a:latin typeface="Cambria" panose="02040503050406030204" pitchFamily="18" charset="0"/>
              </a:rPr>
              <a:t>Theory of Change for youth development </a:t>
            </a:r>
            <a:r>
              <a:rPr lang="en-US" sz="2800" dirty="0" smtClean="0">
                <a:latin typeface="Cambria" panose="02040503050406030204" pitchFamily="18" charset="0"/>
              </a:rPr>
              <a:t>would be developed, </a:t>
            </a:r>
            <a:r>
              <a:rPr lang="en-US" sz="2800" dirty="0">
                <a:latin typeface="Cambria" panose="02040503050406030204" pitchFamily="18" charset="0"/>
              </a:rPr>
              <a:t>so that all stakeholders can have a shared understanding of what they are trying to achieve and where they ‘fit in’ to the big picture. </a:t>
            </a:r>
            <a:endParaRPr lang="en-ZA" sz="2800" dirty="0">
              <a:latin typeface="Cambria" panose="02040503050406030204" pitchFamily="18" charset="0"/>
            </a:endParaRPr>
          </a:p>
          <a:p>
            <a:pPr lvl="0" algn="just">
              <a:buFont typeface="Wingdings" panose="05000000000000000000" pitchFamily="2" charset="2"/>
              <a:buChar char="q"/>
            </a:pPr>
            <a:r>
              <a:rPr lang="en-US" sz="2800" dirty="0">
                <a:latin typeface="Cambria" panose="02040503050406030204" pitchFamily="18" charset="0"/>
              </a:rPr>
              <a:t>The roles and responsibilities of the key stakeholders in the youth sector </a:t>
            </a:r>
            <a:r>
              <a:rPr lang="en-US" sz="2800" dirty="0" smtClean="0">
                <a:latin typeface="Cambria" panose="02040503050406030204" pitchFamily="18" charset="0"/>
              </a:rPr>
              <a:t>would also be clearly defined.</a:t>
            </a:r>
          </a:p>
          <a:p>
            <a:pPr lvl="0" algn="just">
              <a:buFont typeface="Wingdings" panose="05000000000000000000" pitchFamily="2" charset="2"/>
              <a:buChar char="q"/>
            </a:pPr>
            <a:r>
              <a:rPr lang="en-US" sz="2800" dirty="0" smtClean="0">
                <a:latin typeface="Cambria" panose="02040503050406030204" pitchFamily="18" charset="0"/>
              </a:rPr>
              <a:t>The Portfolio committee should note that the framework is presently in a draft form and will soon be presented to Cabinet. </a:t>
            </a:r>
          </a:p>
          <a:p>
            <a:pPr lvl="0" algn="just">
              <a:buFont typeface="Wingdings" panose="05000000000000000000" pitchFamily="2" charset="2"/>
              <a:buChar char="q"/>
            </a:pPr>
            <a:r>
              <a:rPr lang="en-US" sz="2800" dirty="0">
                <a:latin typeface="Cambria" panose="02040503050406030204" pitchFamily="18" charset="0"/>
              </a:rPr>
              <a:t>Data collection and reporting systems would be streamlined through development of the M&amp;E plan which specifies the flow of information on youth development.</a:t>
            </a:r>
            <a:endParaRPr lang="en-ZA" sz="2800" dirty="0">
              <a:latin typeface="Cambria" panose="02040503050406030204" pitchFamily="18" charset="0"/>
            </a:endParaRPr>
          </a:p>
          <a:p>
            <a:pPr lvl="0" algn="just">
              <a:buFont typeface="Wingdings" panose="05000000000000000000" pitchFamily="2" charset="2"/>
              <a:buChar char="q"/>
            </a:pPr>
            <a:r>
              <a:rPr lang="en-US" sz="2800" dirty="0">
                <a:latin typeface="Cambria" panose="02040503050406030204" pitchFamily="18" charset="0"/>
              </a:rPr>
              <a:t>The institutional arrangements for improved coordination were explored and would be specified.</a:t>
            </a:r>
          </a:p>
          <a:p>
            <a:pPr lvl="0" algn="just">
              <a:buFont typeface="Wingdings" panose="05000000000000000000" pitchFamily="2" charset="2"/>
              <a:buChar char="q"/>
            </a:pPr>
            <a:r>
              <a:rPr lang="en-US" sz="2800" dirty="0">
                <a:latin typeface="Cambria" panose="02040503050406030204" pitchFamily="18" charset="0"/>
              </a:rPr>
              <a:t>Key youth development related indicators for which data is currently being collected across government were extracted.</a:t>
            </a:r>
            <a:endParaRPr lang="en-ZA" sz="2800" dirty="0">
              <a:latin typeface="Cambria" panose="02040503050406030204" pitchFamily="18" charset="0"/>
            </a:endParaRPr>
          </a:p>
          <a:p>
            <a:pPr lvl="0" algn="just">
              <a:buFont typeface="Wingdings" panose="05000000000000000000" pitchFamily="2" charset="2"/>
              <a:buChar char="q"/>
            </a:pPr>
            <a:endParaRPr lang="en-ZA" sz="2800" dirty="0">
              <a:latin typeface="Cambria" panose="02040503050406030204" pitchFamily="18" charset="0"/>
            </a:endParaRPr>
          </a:p>
        </p:txBody>
      </p:sp>
    </p:spTree>
    <p:extLst>
      <p:ext uri="{BB962C8B-B14F-4D97-AF65-F5344CB8AC3E}">
        <p14:creationId xmlns:p14="http://schemas.microsoft.com/office/powerpoint/2010/main" xmlns="" val="3195034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1673"/>
          </a:xfrm>
        </p:spPr>
        <p:txBody>
          <a:bodyPr>
            <a:normAutofit/>
          </a:bodyPr>
          <a:lstStyle/>
          <a:p>
            <a:pPr marL="531813" indent="-531813" algn="just"/>
            <a:r>
              <a:rPr lang="en-ZA" sz="2800" b="1" dirty="0" smtClean="0">
                <a:latin typeface="Arial Rounded MT Bold" panose="020F0704030504030204" pitchFamily="34" charset="0"/>
              </a:rPr>
              <a:t>28. OVERVIEW OF THE DRAFT M&amp;E FRAMEWORK FOR NYP</a:t>
            </a:r>
            <a:endParaRPr lang="en-ZA" sz="2800" b="1" dirty="0">
              <a:latin typeface="Arial Rounded MT Bold" panose="020F0704030504030204" pitchFamily="34" charset="0"/>
            </a:endParaRPr>
          </a:p>
        </p:txBody>
      </p:sp>
      <p:sp>
        <p:nvSpPr>
          <p:cNvPr id="3" name="Content Placeholder 2"/>
          <p:cNvSpPr>
            <a:spLocks noGrp="1"/>
          </p:cNvSpPr>
          <p:nvPr>
            <p:ph idx="1"/>
          </p:nvPr>
        </p:nvSpPr>
        <p:spPr>
          <a:xfrm>
            <a:off x="2" y="1556792"/>
            <a:ext cx="9324526" cy="5301208"/>
          </a:xfrm>
        </p:spPr>
        <p:txBody>
          <a:bodyPr>
            <a:normAutofit fontScale="25000" lnSpcReduction="20000"/>
          </a:bodyPr>
          <a:lstStyle/>
          <a:p>
            <a:pPr algn="just">
              <a:buFont typeface="Wingdings" panose="05000000000000000000" pitchFamily="2" charset="2"/>
              <a:buChar char="q"/>
            </a:pPr>
            <a:r>
              <a:rPr lang="en-ZA" sz="11200" dirty="0" smtClean="0">
                <a:latin typeface="Cambria" panose="02040503050406030204" pitchFamily="18" charset="0"/>
              </a:rPr>
              <a:t>The framework contains the following….</a:t>
            </a:r>
          </a:p>
          <a:p>
            <a:pPr algn="just">
              <a:buFont typeface="Wingdings" panose="05000000000000000000" pitchFamily="2" charset="2"/>
              <a:buChar char="q"/>
            </a:pPr>
            <a:endParaRPr lang="en-ZA" sz="11200" dirty="0" smtClean="0">
              <a:latin typeface="Cambria" panose="02040503050406030204" pitchFamily="18" charset="0"/>
            </a:endParaRPr>
          </a:p>
          <a:p>
            <a:pPr algn="just">
              <a:buFont typeface="Wingdings" panose="05000000000000000000" pitchFamily="2" charset="2"/>
              <a:buChar char="ü"/>
            </a:pPr>
            <a:r>
              <a:rPr lang="en-ZA" sz="11200" dirty="0" smtClean="0">
                <a:latin typeface="Cambria" panose="02040503050406030204" pitchFamily="18" charset="0"/>
              </a:rPr>
              <a:t>Background of the policy and key policy imperatives.</a:t>
            </a:r>
          </a:p>
          <a:p>
            <a:pPr algn="just">
              <a:buFont typeface="Wingdings" panose="05000000000000000000" pitchFamily="2" charset="2"/>
              <a:buChar char="ü"/>
            </a:pPr>
            <a:r>
              <a:rPr lang="en-ZA" sz="11200" dirty="0" smtClean="0">
                <a:latin typeface="Cambria" panose="02040503050406030204" pitchFamily="18" charset="0"/>
              </a:rPr>
              <a:t>Legislative and policy framework.</a:t>
            </a:r>
          </a:p>
          <a:p>
            <a:pPr algn="just">
              <a:buFont typeface="Wingdings" panose="05000000000000000000" pitchFamily="2" charset="2"/>
              <a:buChar char="ü"/>
            </a:pPr>
            <a:r>
              <a:rPr lang="en-ZA" sz="11200" dirty="0" smtClean="0">
                <a:latin typeface="Cambria" panose="02040503050406030204" pitchFamily="18" charset="0"/>
              </a:rPr>
              <a:t>Purpose  of the M&amp;E framework.</a:t>
            </a:r>
          </a:p>
          <a:p>
            <a:pPr algn="just">
              <a:buFont typeface="Wingdings" panose="05000000000000000000" pitchFamily="2" charset="2"/>
              <a:buChar char="ü"/>
            </a:pPr>
            <a:r>
              <a:rPr lang="en-ZA" sz="11200" dirty="0" smtClean="0">
                <a:latin typeface="Cambria" panose="02040503050406030204" pitchFamily="18" charset="0"/>
              </a:rPr>
              <a:t>Theory of change.</a:t>
            </a:r>
          </a:p>
          <a:p>
            <a:pPr algn="just">
              <a:buFont typeface="Wingdings" panose="05000000000000000000" pitchFamily="2" charset="2"/>
              <a:buChar char="ü"/>
            </a:pPr>
            <a:r>
              <a:rPr lang="en-ZA" sz="11200" dirty="0" smtClean="0">
                <a:latin typeface="Cambria" panose="02040503050406030204" pitchFamily="18" charset="0"/>
              </a:rPr>
              <a:t>Draft NYP 2020 goal, outcomes, outputs and indicators (32 indicators have been proposed).</a:t>
            </a:r>
          </a:p>
          <a:p>
            <a:pPr algn="just">
              <a:buFont typeface="Wingdings" panose="05000000000000000000" pitchFamily="2" charset="2"/>
              <a:buChar char="ü"/>
            </a:pPr>
            <a:r>
              <a:rPr lang="en-ZA" sz="11200" dirty="0" smtClean="0">
                <a:latin typeface="Cambria" panose="02040503050406030204" pitchFamily="18" charset="0"/>
              </a:rPr>
              <a:t>SDGs relevant to NYP.</a:t>
            </a:r>
          </a:p>
          <a:p>
            <a:pPr algn="just">
              <a:buFont typeface="Wingdings" panose="05000000000000000000" pitchFamily="2" charset="2"/>
              <a:buChar char="ü"/>
            </a:pPr>
            <a:r>
              <a:rPr lang="en-ZA" sz="11200" dirty="0" smtClean="0">
                <a:latin typeface="Cambria" panose="02040503050406030204" pitchFamily="18" charset="0"/>
              </a:rPr>
              <a:t>M&amp;E plan with: objectives, indicators, data disaggregation baseline, targets, stakeholder responsible for collecting data on the indicator, reporting time lines.</a:t>
            </a:r>
          </a:p>
          <a:p>
            <a:pPr algn="just">
              <a:buFont typeface="Wingdings" panose="05000000000000000000" pitchFamily="2" charset="2"/>
              <a:buChar char="ü"/>
            </a:pPr>
            <a:r>
              <a:rPr lang="en-ZA" sz="11200" dirty="0" smtClean="0">
                <a:latin typeface="Cambria" panose="02040503050406030204" pitchFamily="18" charset="0"/>
              </a:rPr>
              <a:t>Institutional arrangements and reporting flows.</a:t>
            </a:r>
          </a:p>
          <a:p>
            <a:pPr marL="0" indent="0">
              <a:buNone/>
            </a:pPr>
            <a:endParaRPr lang="en-ZA" sz="2800" dirty="0" smtClean="0"/>
          </a:p>
        </p:txBody>
      </p:sp>
    </p:spTree>
    <p:extLst>
      <p:ext uri="{BB962C8B-B14F-4D97-AF65-F5344CB8AC3E}">
        <p14:creationId xmlns:p14="http://schemas.microsoft.com/office/powerpoint/2010/main" xmlns="" val="4252884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068"/>
          </a:xfrm>
        </p:spPr>
        <p:txBody>
          <a:bodyPr>
            <a:normAutofit/>
          </a:bodyPr>
          <a:lstStyle/>
          <a:p>
            <a:r>
              <a:rPr lang="en-ZA" sz="2800" b="1" dirty="0" smtClean="0">
                <a:latin typeface="Arial Rounded MT Bold" panose="020F0704030504030204" pitchFamily="34" charset="0"/>
              </a:rPr>
              <a:t>29. OVERVIEW OF TOC FOR NYP 2020</a:t>
            </a:r>
            <a:endParaRPr lang="en-ZA" sz="2800" b="1" dirty="0">
              <a:latin typeface="Arial Rounded MT Bold" panose="020F0704030504030204" pitchFamily="34" charset="0"/>
            </a:endParaRP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24220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9252520" cy="692696"/>
          </a:xfrm>
        </p:spPr>
        <p:txBody>
          <a:bodyPr>
            <a:noAutofit/>
          </a:bodyPr>
          <a:lstStyle/>
          <a:p>
            <a:pPr algn="l"/>
            <a:r>
              <a:rPr lang="en-ZA" sz="2800" b="1" dirty="0" smtClean="0">
                <a:latin typeface="Arial Rounded MT Bold" panose="020F0704030504030204" pitchFamily="34" charset="0"/>
              </a:rPr>
              <a:t>30. THEORY OF CHANGE</a:t>
            </a:r>
            <a:endParaRPr lang="en-ZA" sz="2800" b="1" dirty="0">
              <a:latin typeface="Arial Rounded MT Bold" panose="020F0704030504030204" pitchFamily="34" charset="0"/>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714" y="1600200"/>
            <a:ext cx="8156572" cy="4525963"/>
          </a:xfrm>
          <a:prstGeom prst="rect">
            <a:avLst/>
          </a:prstGeom>
          <a:noFill/>
        </p:spPr>
      </p:pic>
    </p:spTree>
    <p:extLst>
      <p:ext uri="{BB962C8B-B14F-4D97-AF65-F5344CB8AC3E}">
        <p14:creationId xmlns:p14="http://schemas.microsoft.com/office/powerpoint/2010/main" xmlns="" val="1593625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8034"/>
            <a:ext cx="9144000" cy="1417638"/>
          </a:xfrm>
        </p:spPr>
        <p:txBody>
          <a:bodyPr>
            <a:normAutofit/>
          </a:bodyPr>
          <a:lstStyle/>
          <a:p>
            <a:pPr algn="l"/>
            <a:r>
              <a:rPr lang="en-ZA" sz="2800" dirty="0" smtClean="0">
                <a:latin typeface="Arial Rounded MT Bold" panose="020F0704030504030204" pitchFamily="34" charset="0"/>
              </a:rPr>
              <a:t>31.CONCLUSION</a:t>
            </a:r>
            <a:endParaRPr lang="en-ZA" sz="2800" dirty="0">
              <a:latin typeface="Arial Rounded MT Bold" panose="020F0704030504030204" pitchFamily="34" charset="0"/>
            </a:endParaRPr>
          </a:p>
        </p:txBody>
      </p:sp>
      <p:sp>
        <p:nvSpPr>
          <p:cNvPr id="3" name="Content Placeholder 2"/>
          <p:cNvSpPr>
            <a:spLocks noGrp="1"/>
          </p:cNvSpPr>
          <p:nvPr>
            <p:ph idx="1"/>
          </p:nvPr>
        </p:nvSpPr>
        <p:spPr>
          <a:xfrm>
            <a:off x="0" y="672921"/>
            <a:ext cx="9144000" cy="4525963"/>
          </a:xfrm>
        </p:spPr>
        <p:txBody>
          <a:bodyPr>
            <a:normAutofit/>
          </a:bodyPr>
          <a:lstStyle/>
          <a:p>
            <a:pPr algn="just">
              <a:buFont typeface="Wingdings" panose="05000000000000000000" pitchFamily="2" charset="2"/>
              <a:buChar char="q"/>
            </a:pPr>
            <a:r>
              <a:rPr lang="en-ZA" sz="2800" dirty="0" smtClean="0">
                <a:latin typeface="Cambria" panose="02040503050406030204" pitchFamily="18" charset="0"/>
              </a:rPr>
              <a:t>The Portfolio Committee should note the following:</a:t>
            </a:r>
          </a:p>
          <a:p>
            <a:pPr algn="just">
              <a:buFont typeface="Wingdings" panose="05000000000000000000" pitchFamily="2" charset="2"/>
              <a:buChar char="q"/>
            </a:pPr>
            <a:r>
              <a:rPr lang="en-ZA" sz="2800" dirty="0" smtClean="0">
                <a:latin typeface="Cambria" panose="02040503050406030204" pitchFamily="18" charset="0"/>
              </a:rPr>
              <a:t>monitoring report for NYP 2020.</a:t>
            </a:r>
          </a:p>
          <a:p>
            <a:pPr algn="just">
              <a:buFont typeface="Wingdings" panose="05000000000000000000" pitchFamily="2" charset="2"/>
              <a:buChar char="q"/>
            </a:pPr>
            <a:r>
              <a:rPr lang="en-ZA" sz="2800" dirty="0">
                <a:latin typeface="Cambria" panose="02040503050406030204" pitchFamily="18" charset="0"/>
              </a:rPr>
              <a:t>d</a:t>
            </a:r>
            <a:r>
              <a:rPr lang="en-ZA" sz="2800" dirty="0" smtClean="0">
                <a:latin typeface="Cambria" panose="02040503050406030204" pitchFamily="18" charset="0"/>
              </a:rPr>
              <a:t>ata gaps due to lack of an M&amp;E framework.</a:t>
            </a:r>
          </a:p>
          <a:p>
            <a:pPr algn="just">
              <a:buFont typeface="Wingdings" panose="05000000000000000000" pitchFamily="2" charset="2"/>
              <a:buChar char="q"/>
            </a:pPr>
            <a:r>
              <a:rPr lang="en-ZA" sz="2800" dirty="0" smtClean="0">
                <a:latin typeface="Cambria" panose="02040503050406030204" pitchFamily="18" charset="0"/>
              </a:rPr>
              <a:t>M&amp;E framework is being developed and will be presented to Cabinet for approval.</a:t>
            </a:r>
          </a:p>
        </p:txBody>
      </p:sp>
      <p:sp>
        <p:nvSpPr>
          <p:cNvPr id="4" name="Slide Number Placeholder 3"/>
          <p:cNvSpPr>
            <a:spLocks noGrp="1"/>
          </p:cNvSpPr>
          <p:nvPr>
            <p:ph type="sldNum" sz="quarter" idx="12"/>
          </p:nvPr>
        </p:nvSpPr>
        <p:spPr/>
        <p:txBody>
          <a:bodyPr/>
          <a:lstStyle/>
          <a:p>
            <a:pPr>
              <a:defRPr/>
            </a:pPr>
            <a:fld id="{335176F7-BC0B-4CC5-8CDB-ABC48562CD85}" type="slidenum">
              <a:rPr lang="en-ZA" smtClean="0"/>
              <a:pPr>
                <a:defRPr/>
              </a:pPr>
              <a:t>35</a:t>
            </a:fld>
            <a:endParaRPr lang="en-ZA"/>
          </a:p>
        </p:txBody>
      </p:sp>
    </p:spTree>
    <p:extLst>
      <p:ext uri="{BB962C8B-B14F-4D97-AF65-F5344CB8AC3E}">
        <p14:creationId xmlns:p14="http://schemas.microsoft.com/office/powerpoint/2010/main" xmlns="" val="42520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buNone/>
            </a:pPr>
            <a:endParaRPr lang="en-ZA" dirty="0" smtClean="0"/>
          </a:p>
          <a:p>
            <a:pPr marL="82296" indent="0">
              <a:buNone/>
            </a:pPr>
            <a:endParaRPr lang="en-ZA" dirty="0"/>
          </a:p>
          <a:p>
            <a:pPr marL="82296" indent="0" algn="ctr">
              <a:buNone/>
            </a:pPr>
            <a:r>
              <a:rPr lang="en-ZA" sz="6600" b="1" dirty="0" smtClean="0"/>
              <a:t>Thank-you</a:t>
            </a:r>
            <a:endParaRPr lang="en-ZA" sz="6600" b="1"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36</a:t>
            </a:fld>
            <a:endParaRPr lang="en-ZA" dirty="0">
              <a:solidFill>
                <a:srgbClr val="531A17">
                  <a:satMod val="130000"/>
                </a:srgbClr>
              </a:solidFill>
            </a:endParaRPr>
          </a:p>
        </p:txBody>
      </p:sp>
    </p:spTree>
    <p:extLst>
      <p:ext uri="{BB962C8B-B14F-4D97-AF65-F5344CB8AC3E}">
        <p14:creationId xmlns:p14="http://schemas.microsoft.com/office/powerpoint/2010/main" xmlns="" val="299603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a:bodyPr>
          <a:lstStyle/>
          <a:p>
            <a:pPr algn="l"/>
            <a:r>
              <a:rPr lang="en-ZA" sz="2800" b="1" dirty="0" smtClean="0">
                <a:solidFill>
                  <a:schemeClr val="tx1"/>
                </a:solidFill>
                <a:latin typeface="Arial Rounded MT Bold" panose="020F0704030504030204" pitchFamily="34" charset="0"/>
              </a:rPr>
              <a:t>3. PROBLEM STATEMENT</a:t>
            </a:r>
            <a:endParaRPr lang="en-ZA" sz="2800" b="1"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0" y="1052736"/>
            <a:ext cx="9144000" cy="5805264"/>
          </a:xfrm>
        </p:spPr>
        <p:txBody>
          <a:bodyPr>
            <a:normAutofit/>
          </a:bodyPr>
          <a:lstStyle/>
          <a:p>
            <a:pPr algn="just">
              <a:buClrTx/>
              <a:buFont typeface="Wingdings" panose="05000000000000000000" pitchFamily="2" charset="2"/>
              <a:buChar char="q"/>
            </a:pPr>
            <a:r>
              <a:rPr lang="en-GB" sz="2400" dirty="0">
                <a:solidFill>
                  <a:schemeClr val="tx1"/>
                </a:solidFill>
                <a:latin typeface="Cambria" panose="02040503050406030204" pitchFamily="18" charset="0"/>
              </a:rPr>
              <a:t>The youth policy is being implemented by multiple stakeholders and partners, including government and civil society without any means of </a:t>
            </a:r>
            <a:r>
              <a:rPr lang="en-GB" sz="2400" dirty="0" smtClean="0">
                <a:solidFill>
                  <a:schemeClr val="tx1"/>
                </a:solidFill>
                <a:latin typeface="Cambria" panose="02040503050406030204" pitchFamily="18" charset="0"/>
              </a:rPr>
              <a:t>tracking</a:t>
            </a:r>
          </a:p>
          <a:p>
            <a:pPr algn="just">
              <a:buClrTx/>
              <a:buFont typeface="Wingdings" panose="05000000000000000000" pitchFamily="2" charset="2"/>
              <a:buChar char="q"/>
            </a:pPr>
            <a:r>
              <a:rPr lang="en-GB" sz="2400" dirty="0" smtClean="0">
                <a:solidFill>
                  <a:schemeClr val="tx1"/>
                </a:solidFill>
                <a:latin typeface="Cambria" panose="02040503050406030204" pitchFamily="18" charset="0"/>
              </a:rPr>
              <a:t>This has resulted in poor reporting (lack of uniformity and inaccuracy of data)</a:t>
            </a:r>
          </a:p>
          <a:p>
            <a:pPr algn="just">
              <a:buClrTx/>
              <a:buFont typeface="Wingdings" panose="05000000000000000000" pitchFamily="2" charset="2"/>
              <a:buChar char="q"/>
            </a:pPr>
            <a:r>
              <a:rPr lang="en-GB" sz="2400" dirty="0" smtClean="0">
                <a:solidFill>
                  <a:schemeClr val="tx1"/>
                </a:solidFill>
                <a:latin typeface="Cambria" panose="02040503050406030204" pitchFamily="18" charset="0"/>
              </a:rPr>
              <a:t>To address this the department is </a:t>
            </a:r>
            <a:r>
              <a:rPr lang="en-US" sz="2400" dirty="0" smtClean="0">
                <a:solidFill>
                  <a:schemeClr val="tx1"/>
                </a:solidFill>
                <a:latin typeface="Cambria" panose="02040503050406030204" pitchFamily="18" charset="0"/>
              </a:rPr>
              <a:t>developing </a:t>
            </a:r>
            <a:r>
              <a:rPr lang="en-US" sz="2400" dirty="0">
                <a:solidFill>
                  <a:schemeClr val="tx1"/>
                </a:solidFill>
                <a:latin typeface="Cambria" panose="02040503050406030204" pitchFamily="18" charset="0"/>
              </a:rPr>
              <a:t>a comprehensive, yet user-friendly Monitoring and Evaluation (M&amp;E) </a:t>
            </a:r>
            <a:r>
              <a:rPr lang="en-US" sz="2400" dirty="0" smtClean="0">
                <a:solidFill>
                  <a:schemeClr val="tx1"/>
                </a:solidFill>
                <a:latin typeface="Cambria" panose="02040503050406030204" pitchFamily="18" charset="0"/>
              </a:rPr>
              <a:t>Framework, </a:t>
            </a:r>
            <a:r>
              <a:rPr lang="en-US" sz="2400" dirty="0">
                <a:solidFill>
                  <a:schemeClr val="tx1"/>
                </a:solidFill>
                <a:latin typeface="Cambria" panose="02040503050406030204" pitchFamily="18" charset="0"/>
              </a:rPr>
              <a:t>that is accessible to all those implementing youth </a:t>
            </a:r>
            <a:r>
              <a:rPr lang="en-US" sz="2400" dirty="0" err="1" smtClean="0">
                <a:solidFill>
                  <a:schemeClr val="tx1"/>
                </a:solidFill>
                <a:latin typeface="Cambria" panose="02040503050406030204" pitchFamily="18" charset="0"/>
              </a:rPr>
              <a:t>programmes</a:t>
            </a:r>
            <a:r>
              <a:rPr lang="en-US" sz="2400" dirty="0" smtClean="0">
                <a:solidFill>
                  <a:schemeClr val="tx1"/>
                </a:solidFill>
                <a:latin typeface="Cambria" panose="02040503050406030204" pitchFamily="18" charset="0"/>
              </a:rPr>
              <a:t>.</a:t>
            </a:r>
            <a:r>
              <a:rPr lang="en-GB" sz="2400" dirty="0" smtClean="0">
                <a:solidFill>
                  <a:schemeClr val="tx1"/>
                </a:solidFill>
                <a:latin typeface="Cambria" panose="02040503050406030204" pitchFamily="18" charset="0"/>
              </a:rPr>
              <a:t> </a:t>
            </a:r>
          </a:p>
          <a:p>
            <a:pPr algn="just">
              <a:buClrTx/>
              <a:buFont typeface="Wingdings" panose="05000000000000000000" pitchFamily="2" charset="2"/>
              <a:buChar char="q"/>
            </a:pPr>
            <a:r>
              <a:rPr lang="en-GB" sz="2400" dirty="0" smtClean="0">
                <a:solidFill>
                  <a:schemeClr val="tx1"/>
                </a:solidFill>
                <a:latin typeface="Cambria" panose="02040503050406030204" pitchFamily="18" charset="0"/>
              </a:rPr>
              <a:t>It </a:t>
            </a:r>
            <a:r>
              <a:rPr lang="en-GB" sz="2400" dirty="0">
                <a:solidFill>
                  <a:schemeClr val="tx1"/>
                </a:solidFill>
                <a:latin typeface="Cambria" panose="02040503050406030204" pitchFamily="18" charset="0"/>
              </a:rPr>
              <a:t>will guide implementation through developing measures that would assess if youth development activities are achieving the desired </a:t>
            </a:r>
            <a:r>
              <a:rPr lang="en-GB" sz="2400" dirty="0" smtClean="0">
                <a:solidFill>
                  <a:schemeClr val="tx1"/>
                </a:solidFill>
                <a:latin typeface="Cambria" panose="02040503050406030204" pitchFamily="18" charset="0"/>
              </a:rPr>
              <a:t>results</a:t>
            </a:r>
          </a:p>
          <a:p>
            <a:pPr algn="just">
              <a:buClrTx/>
              <a:buFont typeface="Wingdings" panose="05000000000000000000" pitchFamily="2" charset="2"/>
              <a:buChar char="q"/>
            </a:pPr>
            <a:r>
              <a:rPr lang="en-GB" sz="2400" dirty="0" smtClean="0">
                <a:solidFill>
                  <a:schemeClr val="tx1"/>
                </a:solidFill>
                <a:latin typeface="Cambria" panose="02040503050406030204" pitchFamily="18" charset="0"/>
              </a:rPr>
              <a:t>Data </a:t>
            </a:r>
            <a:r>
              <a:rPr lang="en-GB" sz="2400" dirty="0">
                <a:solidFill>
                  <a:schemeClr val="tx1"/>
                </a:solidFill>
                <a:latin typeface="Cambria" panose="02040503050406030204" pitchFamily="18" charset="0"/>
              </a:rPr>
              <a:t>gathered through the M&amp;E process would also help decision-makers identify and learn from areas of success, pinpoint priority areas and track progress</a:t>
            </a:r>
            <a:endParaRPr lang="en-ZA" sz="2400" dirty="0">
              <a:solidFill>
                <a:schemeClr val="tx1"/>
              </a:solidFill>
              <a:latin typeface="Cambria" panose="02040503050406030204" pitchFamily="18" charset="0"/>
            </a:endParaRPr>
          </a:p>
          <a:p>
            <a:pPr>
              <a:buFont typeface="Wingdings" panose="05000000000000000000" pitchFamily="2" charset="2"/>
              <a:buChar char="q"/>
            </a:pPr>
            <a:endParaRPr lang="en-GB" dirty="0">
              <a:solidFill>
                <a:schemeClr val="tx1"/>
              </a:solidFill>
            </a:endParaRPr>
          </a:p>
          <a:p>
            <a:pPr marL="0" indent="0">
              <a:buNone/>
            </a:pPr>
            <a:endParaRPr lang="en-ZA"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35176F7-BC0B-4CC5-8CDB-ABC48562CD85}" type="slidenum">
              <a:rPr lang="en-ZA" smtClean="0"/>
              <a:pPr>
                <a:defRPr/>
              </a:pPr>
              <a:t>4</a:t>
            </a:fld>
            <a:endParaRPr lang="en-ZA" dirty="0"/>
          </a:p>
        </p:txBody>
      </p:sp>
    </p:spTree>
    <p:extLst>
      <p:ext uri="{BB962C8B-B14F-4D97-AF65-F5344CB8AC3E}">
        <p14:creationId xmlns:p14="http://schemas.microsoft.com/office/powerpoint/2010/main" xmlns="" val="94803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9784"/>
          </a:xfrm>
        </p:spPr>
        <p:txBody>
          <a:bodyPr>
            <a:noAutofit/>
          </a:bodyPr>
          <a:lstStyle/>
          <a:p>
            <a:r>
              <a:rPr lang="en-ZA" sz="3200" dirty="0" smtClean="0">
                <a:solidFill>
                  <a:schemeClr val="tx1"/>
                </a:solidFill>
                <a:latin typeface="Arial Rounded MT Bold" panose="020F0704030504030204" pitchFamily="34" charset="0"/>
              </a:rPr>
              <a:t>4. Expected Outcomes of the NYP 2020</a:t>
            </a:r>
            <a:endParaRPr lang="en-GB" sz="3200"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1" y="1119725"/>
            <a:ext cx="9144001" cy="5245906"/>
          </a:xfrm>
        </p:spPr>
        <p:txBody>
          <a:bodyPr>
            <a:normAutofit fontScale="25000" lnSpcReduction="20000"/>
          </a:bodyPr>
          <a:lstStyle/>
          <a:p>
            <a:pPr algn="just">
              <a:buClrTx/>
              <a:buFont typeface="Wingdings" panose="05000000000000000000" pitchFamily="2" charset="2"/>
              <a:buChar char="q"/>
            </a:pPr>
            <a:r>
              <a:rPr lang="en-ZA" sz="6400" dirty="0" smtClean="0">
                <a:solidFill>
                  <a:schemeClr val="tx1"/>
                </a:solidFill>
                <a:latin typeface="Cambria" panose="02040503050406030204" pitchFamily="18" charset="0"/>
              </a:rPr>
              <a:t>Greater </a:t>
            </a:r>
            <a:r>
              <a:rPr lang="en-ZA" sz="6400" dirty="0">
                <a:solidFill>
                  <a:schemeClr val="tx1"/>
                </a:solidFill>
                <a:latin typeface="Cambria" panose="02040503050406030204" pitchFamily="18" charset="0"/>
              </a:rPr>
              <a:t>economic participation by young </a:t>
            </a:r>
            <a:r>
              <a:rPr lang="en-ZA" sz="6400" dirty="0" smtClean="0">
                <a:solidFill>
                  <a:schemeClr val="tx1"/>
                </a:solidFill>
                <a:latin typeface="Cambria" panose="02040503050406030204" pitchFamily="18" charset="0"/>
              </a:rPr>
              <a:t>people: a </a:t>
            </a:r>
            <a:r>
              <a:rPr lang="en-ZA" sz="6400" dirty="0">
                <a:solidFill>
                  <a:schemeClr val="tx1"/>
                </a:solidFill>
                <a:latin typeface="Cambria" panose="02040503050406030204" pitchFamily="18" charset="0"/>
              </a:rPr>
              <a:t>reduction in the unemployment rate for 18 to 35 year olds and an increase in the number of start-up youth owned enterprises (either as individuals or as cooperatives) that survive the first year of business</a:t>
            </a:r>
            <a:r>
              <a:rPr lang="en-ZA" sz="6400" dirty="0" smtClean="0">
                <a:solidFill>
                  <a:schemeClr val="tx1"/>
                </a:solidFill>
                <a:latin typeface="Cambria" panose="02040503050406030204" pitchFamily="18" charset="0"/>
              </a:rPr>
              <a:t>.</a:t>
            </a:r>
          </a:p>
          <a:p>
            <a:pPr algn="just">
              <a:buClrTx/>
              <a:buFont typeface="Wingdings" panose="05000000000000000000" pitchFamily="2" charset="2"/>
              <a:buChar char="q"/>
            </a:pPr>
            <a:endParaRPr lang="en-ZA" sz="6400" dirty="0" smtClean="0">
              <a:solidFill>
                <a:schemeClr val="tx1"/>
              </a:solidFill>
              <a:latin typeface="Cambria" panose="02040503050406030204" pitchFamily="18" charset="0"/>
            </a:endParaRPr>
          </a:p>
          <a:p>
            <a:pPr algn="just">
              <a:buClrTx/>
              <a:buFont typeface="Wingdings" panose="05000000000000000000" pitchFamily="2" charset="2"/>
              <a:buChar char="q"/>
            </a:pPr>
            <a:r>
              <a:rPr lang="en-ZA" sz="6400" dirty="0" smtClean="0">
                <a:solidFill>
                  <a:schemeClr val="tx1"/>
                </a:solidFill>
                <a:latin typeface="Cambria" panose="02040503050406030204" pitchFamily="18" charset="0"/>
              </a:rPr>
              <a:t>Enhanced </a:t>
            </a:r>
            <a:r>
              <a:rPr lang="en-ZA" sz="6400" dirty="0">
                <a:solidFill>
                  <a:schemeClr val="tx1"/>
                </a:solidFill>
                <a:latin typeface="Cambria" panose="02040503050406030204" pitchFamily="18" charset="0"/>
              </a:rPr>
              <a:t>skills development and second chance </a:t>
            </a:r>
            <a:r>
              <a:rPr lang="en-ZA" sz="6400" dirty="0" smtClean="0">
                <a:solidFill>
                  <a:schemeClr val="tx1"/>
                </a:solidFill>
                <a:latin typeface="Cambria" panose="02040503050406030204" pitchFamily="18" charset="0"/>
              </a:rPr>
              <a:t>opportunities: an increase in the enrolment </a:t>
            </a:r>
            <a:r>
              <a:rPr lang="en-ZA" sz="6400" dirty="0">
                <a:solidFill>
                  <a:schemeClr val="tx1"/>
                </a:solidFill>
                <a:latin typeface="Cambria" panose="02040503050406030204" pitchFamily="18" charset="0"/>
              </a:rPr>
              <a:t>and graduation in second chance programmes,  further and higher education institutions as well as the absorption of young people in workplaces for either work experience or long term employment  </a:t>
            </a:r>
            <a:endParaRPr lang="en-ZA" sz="6400" dirty="0" smtClean="0">
              <a:solidFill>
                <a:schemeClr val="tx1"/>
              </a:solidFill>
              <a:latin typeface="Cambria" panose="02040503050406030204" pitchFamily="18" charset="0"/>
            </a:endParaRPr>
          </a:p>
          <a:p>
            <a:pPr algn="just">
              <a:buClrTx/>
              <a:buFont typeface="Wingdings" panose="05000000000000000000" pitchFamily="2" charset="2"/>
              <a:buChar char="q"/>
            </a:pPr>
            <a:endParaRPr lang="en-ZA" sz="6400" dirty="0">
              <a:solidFill>
                <a:schemeClr val="tx1"/>
              </a:solidFill>
              <a:latin typeface="Cambria" panose="02040503050406030204" pitchFamily="18" charset="0"/>
            </a:endParaRPr>
          </a:p>
          <a:p>
            <a:pPr algn="just">
              <a:buClrTx/>
              <a:buFont typeface="Wingdings" panose="05000000000000000000" pitchFamily="2" charset="2"/>
              <a:buChar char="q"/>
            </a:pPr>
            <a:r>
              <a:rPr lang="en-ZA" sz="6400" dirty="0" smtClean="0">
                <a:solidFill>
                  <a:schemeClr val="tx1"/>
                </a:solidFill>
                <a:latin typeface="Cambria" panose="02040503050406030204" pitchFamily="18" charset="0"/>
              </a:rPr>
              <a:t>Improved </a:t>
            </a:r>
            <a:r>
              <a:rPr lang="en-ZA" sz="6400" dirty="0">
                <a:solidFill>
                  <a:schemeClr val="tx1"/>
                </a:solidFill>
                <a:latin typeface="Cambria" panose="02040503050406030204" pitchFamily="18" charset="0"/>
              </a:rPr>
              <a:t>health status and an increased access to sexual and reproductive health </a:t>
            </a:r>
            <a:r>
              <a:rPr lang="en-ZA" sz="6400" dirty="0" smtClean="0">
                <a:solidFill>
                  <a:schemeClr val="tx1"/>
                </a:solidFill>
                <a:latin typeface="Cambria" panose="02040503050406030204" pitchFamily="18" charset="0"/>
              </a:rPr>
              <a:t>care: a </a:t>
            </a:r>
            <a:r>
              <a:rPr lang="en-ZA" sz="6400" dirty="0">
                <a:solidFill>
                  <a:schemeClr val="tx1"/>
                </a:solidFill>
                <a:latin typeface="Cambria" panose="02040503050406030204" pitchFamily="18" charset="0"/>
              </a:rPr>
              <a:t>decrease in HIV/AIDS infection rate and a decrease in teenage </a:t>
            </a:r>
            <a:r>
              <a:rPr lang="en-ZA" sz="6400" dirty="0" smtClean="0">
                <a:solidFill>
                  <a:schemeClr val="tx1"/>
                </a:solidFill>
                <a:latin typeface="Cambria" panose="02040503050406030204" pitchFamily="18" charset="0"/>
              </a:rPr>
              <a:t>pregnancy</a:t>
            </a:r>
          </a:p>
          <a:p>
            <a:pPr algn="just">
              <a:buClrTx/>
              <a:buFont typeface="Wingdings" panose="05000000000000000000" pitchFamily="2" charset="2"/>
              <a:buChar char="q"/>
            </a:pPr>
            <a:endParaRPr lang="en-ZA" sz="6400" dirty="0">
              <a:solidFill>
                <a:schemeClr val="tx1"/>
              </a:solidFill>
              <a:latin typeface="Cambria" panose="02040503050406030204" pitchFamily="18" charset="0"/>
            </a:endParaRPr>
          </a:p>
          <a:p>
            <a:pPr algn="just">
              <a:buClrTx/>
              <a:buFont typeface="Wingdings" panose="05000000000000000000" pitchFamily="2" charset="2"/>
              <a:buChar char="q"/>
            </a:pPr>
            <a:r>
              <a:rPr lang="en-ZA" sz="6400" dirty="0" smtClean="0">
                <a:solidFill>
                  <a:schemeClr val="tx1"/>
                </a:solidFill>
                <a:latin typeface="Cambria" panose="02040503050406030204" pitchFamily="18" charset="0"/>
              </a:rPr>
              <a:t>Effective </a:t>
            </a:r>
            <a:r>
              <a:rPr lang="en-ZA" sz="6400" dirty="0">
                <a:solidFill>
                  <a:schemeClr val="tx1"/>
                </a:solidFill>
                <a:latin typeface="Cambria" panose="02040503050406030204" pitchFamily="18" charset="0"/>
              </a:rPr>
              <a:t>implementation of the Drug </a:t>
            </a:r>
            <a:r>
              <a:rPr lang="en-ZA" sz="6400" dirty="0" smtClean="0">
                <a:solidFill>
                  <a:schemeClr val="tx1"/>
                </a:solidFill>
                <a:latin typeface="Cambria" panose="02040503050406030204" pitchFamily="18" charset="0"/>
              </a:rPr>
              <a:t>strategy: a </a:t>
            </a:r>
            <a:r>
              <a:rPr lang="en-ZA" sz="6400" dirty="0">
                <a:solidFill>
                  <a:schemeClr val="tx1"/>
                </a:solidFill>
                <a:latin typeface="Cambria" panose="02040503050406030204" pitchFamily="18" charset="0"/>
              </a:rPr>
              <a:t>reduction in drug use and dependency and a decrease in related anti-social </a:t>
            </a:r>
            <a:r>
              <a:rPr lang="en-ZA" sz="6400" dirty="0" smtClean="0">
                <a:solidFill>
                  <a:schemeClr val="tx1"/>
                </a:solidFill>
                <a:latin typeface="Cambria" panose="02040503050406030204" pitchFamily="18" charset="0"/>
              </a:rPr>
              <a:t>behaviour</a:t>
            </a:r>
          </a:p>
          <a:p>
            <a:pPr algn="just">
              <a:buClrTx/>
              <a:buFont typeface="Wingdings" panose="05000000000000000000" pitchFamily="2" charset="2"/>
              <a:buChar char="q"/>
            </a:pPr>
            <a:endParaRPr lang="en-ZA" sz="6400" dirty="0">
              <a:solidFill>
                <a:schemeClr val="tx1"/>
              </a:solidFill>
              <a:latin typeface="Cambria" panose="02040503050406030204" pitchFamily="18" charset="0"/>
            </a:endParaRPr>
          </a:p>
          <a:p>
            <a:pPr algn="just">
              <a:buClrTx/>
              <a:buFont typeface="Wingdings" panose="05000000000000000000" pitchFamily="2" charset="2"/>
              <a:buChar char="q"/>
            </a:pPr>
            <a:r>
              <a:rPr lang="en-ZA" sz="6400" dirty="0" smtClean="0">
                <a:solidFill>
                  <a:schemeClr val="tx1"/>
                </a:solidFill>
                <a:latin typeface="Cambria" panose="02040503050406030204" pitchFamily="18" charset="0"/>
              </a:rPr>
              <a:t>Increased </a:t>
            </a:r>
            <a:r>
              <a:rPr lang="en-ZA" sz="6400" dirty="0">
                <a:solidFill>
                  <a:schemeClr val="tx1"/>
                </a:solidFill>
                <a:latin typeface="Cambria" panose="02040503050406030204" pitchFamily="18" charset="0"/>
              </a:rPr>
              <a:t>social </a:t>
            </a:r>
            <a:r>
              <a:rPr lang="en-ZA" sz="6400" dirty="0" smtClean="0">
                <a:solidFill>
                  <a:schemeClr val="tx1"/>
                </a:solidFill>
                <a:latin typeface="Cambria" panose="02040503050406030204" pitchFamily="18" charset="0"/>
              </a:rPr>
              <a:t>cohesion: </a:t>
            </a:r>
            <a:r>
              <a:rPr lang="en-ZA" sz="6400" dirty="0">
                <a:solidFill>
                  <a:schemeClr val="tx1"/>
                </a:solidFill>
                <a:latin typeface="Cambria" panose="02040503050406030204" pitchFamily="18" charset="0"/>
              </a:rPr>
              <a:t>greater participation by young people in volunteer activities</a:t>
            </a:r>
            <a:r>
              <a:rPr lang="en-ZA" sz="6400" dirty="0" smtClean="0">
                <a:solidFill>
                  <a:schemeClr val="tx1"/>
                </a:solidFill>
                <a:latin typeface="Cambria" panose="02040503050406030204" pitchFamily="18" charset="0"/>
              </a:rPr>
              <a:t>.</a:t>
            </a:r>
          </a:p>
          <a:p>
            <a:pPr algn="just">
              <a:buClrTx/>
              <a:buFont typeface="Wingdings" panose="05000000000000000000" pitchFamily="2" charset="2"/>
              <a:buChar char="q"/>
            </a:pPr>
            <a:endParaRPr lang="en-ZA" sz="6400" dirty="0">
              <a:solidFill>
                <a:schemeClr val="tx1"/>
              </a:solidFill>
              <a:latin typeface="Cambria" panose="02040503050406030204" pitchFamily="18" charset="0"/>
            </a:endParaRPr>
          </a:p>
          <a:p>
            <a:pPr algn="just">
              <a:buClrTx/>
              <a:buFont typeface="Wingdings" panose="05000000000000000000" pitchFamily="2" charset="2"/>
              <a:buChar char="q"/>
            </a:pPr>
            <a:r>
              <a:rPr lang="en-ZA" sz="6400" dirty="0" smtClean="0">
                <a:solidFill>
                  <a:schemeClr val="tx1"/>
                </a:solidFill>
                <a:latin typeface="Cambria" panose="02040503050406030204" pitchFamily="18" charset="0"/>
              </a:rPr>
              <a:t>Optimised </a:t>
            </a:r>
            <a:r>
              <a:rPr lang="en-ZA" sz="6400" dirty="0">
                <a:solidFill>
                  <a:schemeClr val="tx1"/>
                </a:solidFill>
                <a:latin typeface="Cambria" panose="02040503050406030204" pitchFamily="18" charset="0"/>
              </a:rPr>
              <a:t>youth </a:t>
            </a:r>
            <a:r>
              <a:rPr lang="en-ZA" sz="6400" dirty="0" smtClean="0">
                <a:solidFill>
                  <a:schemeClr val="tx1"/>
                </a:solidFill>
                <a:latin typeface="Cambria" panose="02040503050406030204" pitchFamily="18" charset="0"/>
              </a:rPr>
              <a:t>machinery: increased </a:t>
            </a:r>
            <a:r>
              <a:rPr lang="en-ZA" sz="6400" dirty="0">
                <a:solidFill>
                  <a:schemeClr val="tx1"/>
                </a:solidFill>
                <a:latin typeface="Cambria" panose="02040503050406030204" pitchFamily="18" charset="0"/>
              </a:rPr>
              <a:t>capability of largely the NYDA and the Youth Desks/focal points in departments to drive the youth development agenda</a:t>
            </a:r>
            <a:r>
              <a:rPr lang="en-ZA" sz="6400" dirty="0" smtClean="0">
                <a:solidFill>
                  <a:schemeClr val="tx1"/>
                </a:solidFill>
                <a:latin typeface="Cambria" panose="02040503050406030204" pitchFamily="18" charset="0"/>
              </a:rPr>
              <a:t>.</a:t>
            </a:r>
          </a:p>
          <a:p>
            <a:pPr marL="82296" indent="0" algn="just">
              <a:buNone/>
            </a:pPr>
            <a:endParaRPr lang="en-ZA" sz="4000" dirty="0" smtClean="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5</a:t>
            </a:fld>
            <a:endParaRPr lang="en-ZA" dirty="0">
              <a:solidFill>
                <a:srgbClr val="531A17">
                  <a:satMod val="130000"/>
                </a:srgbClr>
              </a:solidFill>
            </a:endParaRPr>
          </a:p>
        </p:txBody>
      </p:sp>
    </p:spTree>
    <p:extLst>
      <p:ext uri="{BB962C8B-B14F-4D97-AF65-F5344CB8AC3E}">
        <p14:creationId xmlns:p14="http://schemas.microsoft.com/office/powerpoint/2010/main" xmlns="" val="169719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914400" y="1524001"/>
            <a:ext cx="7848600" cy="1066800"/>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Bold"/>
                <a:ea typeface="+mn-ea"/>
                <a:cs typeface="Arial Bold"/>
              </a:rPr>
              <a:t>EDUCATION, SKILLS DEVELOPMENT AND SECOND CHANCES</a:t>
            </a:r>
            <a:endParaRPr kumimoji="0" lang="en-US" sz="2800" b="0" i="0" u="none" strike="noStrike" kern="1200" cap="none" spc="0" normalizeH="0" baseline="0" noProof="0" dirty="0" smtClean="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xmlns="" val="158749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l"/>
            <a:r>
              <a:rPr lang="en-ZA" sz="3000" b="1" dirty="0" smtClean="0">
                <a:latin typeface="Arial Rounded MT Bold" panose="020F0704030504030204" pitchFamily="34" charset="0"/>
              </a:rPr>
              <a:t>5. Articulation</a:t>
            </a:r>
            <a:endParaRPr lang="en-ZA" sz="3000" b="1" dirty="0">
              <a:latin typeface="Arial Rounded MT Bold" panose="020F0704030504030204" pitchFamily="34" charset="0"/>
            </a:endParaRPr>
          </a:p>
        </p:txBody>
      </p:sp>
      <p:sp>
        <p:nvSpPr>
          <p:cNvPr id="3" name="Content Placeholder 2"/>
          <p:cNvSpPr>
            <a:spLocks noGrp="1"/>
          </p:cNvSpPr>
          <p:nvPr>
            <p:ph idx="1"/>
          </p:nvPr>
        </p:nvSpPr>
        <p:spPr>
          <a:xfrm>
            <a:off x="480682" y="1196752"/>
            <a:ext cx="8229600" cy="4525963"/>
          </a:xfrm>
        </p:spPr>
        <p:txBody>
          <a:bodyPr/>
          <a:lstStyle/>
          <a:p>
            <a:pPr algn="just">
              <a:buFont typeface="Wingdings" panose="05000000000000000000" pitchFamily="2" charset="2"/>
              <a:buChar char="q"/>
            </a:pPr>
            <a:r>
              <a:rPr lang="en-ZA" dirty="0"/>
              <a:t>Articulation Policy has been finalised </a:t>
            </a:r>
            <a:r>
              <a:rPr lang="en-ZA" dirty="0" smtClean="0"/>
              <a:t>focusing on </a:t>
            </a:r>
            <a:r>
              <a:rPr lang="en-ZA" dirty="0"/>
              <a:t>inter-institutional pathways such as vertical, lateral or diagonal articulation between two or more (cluster) </a:t>
            </a:r>
            <a:r>
              <a:rPr lang="en-ZA" dirty="0" smtClean="0"/>
              <a:t>institutions offering </a:t>
            </a:r>
            <a:r>
              <a:rPr lang="en-ZA" dirty="0"/>
              <a:t>learning programmes at different levels</a:t>
            </a:r>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spTree>
    <p:extLst>
      <p:ext uri="{BB962C8B-B14F-4D97-AF65-F5344CB8AC3E}">
        <p14:creationId xmlns:p14="http://schemas.microsoft.com/office/powerpoint/2010/main" xmlns="" val="2172668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ZA" sz="3000" b="1" dirty="0" smtClean="0"/>
              <a:t>6. Increase participation rate in TVET Colleges</a:t>
            </a:r>
            <a:br>
              <a:rPr lang="en-ZA" sz="3000" b="1" dirty="0" smtClean="0"/>
            </a:br>
            <a:r>
              <a:rPr lang="en-ZA" sz="3000" b="1" dirty="0" smtClean="0"/>
              <a:t>Partnerships between industry and TVET Colleges </a:t>
            </a:r>
            <a:endParaRPr lang="en-ZA" sz="3000" b="1" dirty="0"/>
          </a:p>
        </p:txBody>
      </p:sp>
      <p:sp>
        <p:nvSpPr>
          <p:cNvPr id="3" name="Content Placeholder 2"/>
          <p:cNvSpPr>
            <a:spLocks noGrp="1"/>
          </p:cNvSpPr>
          <p:nvPr>
            <p:ph idx="1"/>
          </p:nvPr>
        </p:nvSpPr>
        <p:spPr>
          <a:xfrm>
            <a:off x="480681" y="1196752"/>
            <a:ext cx="8349809" cy="5151797"/>
          </a:xfrm>
        </p:spPr>
        <p:txBody>
          <a:bodyPr>
            <a:noAutofit/>
          </a:bodyPr>
          <a:lstStyle/>
          <a:p>
            <a:pPr algn="just"/>
            <a:r>
              <a:rPr lang="en-ZA" sz="1900" dirty="0" smtClean="0"/>
              <a:t>813 374 headcount enrolment (preliminary data)</a:t>
            </a:r>
          </a:p>
          <a:p>
            <a:pPr marL="342900" lvl="1" indent="-342900" algn="just">
              <a:buFont typeface="Arial"/>
              <a:buChar char="•"/>
            </a:pPr>
            <a:r>
              <a:rPr lang="en-ZA" sz="1900" dirty="0"/>
              <a:t>University of the Western Cape has been accredited to offer post-graduate qualification to TVET lecturers and 11 universities have submitted applications for accreditation</a:t>
            </a:r>
          </a:p>
          <a:p>
            <a:pPr algn="just"/>
            <a:r>
              <a:rPr lang="en-ZA" sz="1900" dirty="0" smtClean="0"/>
              <a:t> National Skills Fund Projects:  </a:t>
            </a:r>
          </a:p>
          <a:p>
            <a:pPr lvl="1" algn="just"/>
            <a:r>
              <a:rPr lang="en-ZA" sz="1900" dirty="0" smtClean="0"/>
              <a:t>R113 </a:t>
            </a:r>
            <a:r>
              <a:rPr lang="en-ZA" sz="1900" dirty="0"/>
              <a:t>million towards systematic improvement of the public TVET colleges, focusing on improving financial and human resources management capabilities of the</a:t>
            </a:r>
          </a:p>
          <a:p>
            <a:pPr lvl="1" algn="just"/>
            <a:r>
              <a:rPr lang="en-ZA" sz="1900" dirty="0" smtClean="0"/>
              <a:t>R340 </a:t>
            </a:r>
            <a:r>
              <a:rPr lang="en-ZA" sz="1900" dirty="0"/>
              <a:t>million towards the construction of 3 TVET college campuses at Thabazimbi, Bambanani and Nkandla A</a:t>
            </a:r>
          </a:p>
          <a:p>
            <a:pPr lvl="1" algn="just"/>
            <a:r>
              <a:rPr lang="en-ZA" sz="1900" dirty="0" smtClean="0"/>
              <a:t>Over </a:t>
            </a:r>
            <a:r>
              <a:rPr lang="en-ZA" sz="1900" dirty="0"/>
              <a:t>R81 million to University of Johannesburg to establish work-integrated learning facilities for engineering students such as training workshop, design centre and industrialization centre.</a:t>
            </a:r>
          </a:p>
          <a:p>
            <a:pPr lvl="1" algn="just"/>
            <a:r>
              <a:rPr lang="en-ZA" sz="1900" dirty="0" smtClean="0"/>
              <a:t>R54 </a:t>
            </a:r>
            <a:r>
              <a:rPr lang="en-ZA" sz="1900" dirty="0"/>
              <a:t>million to Cape Peninsula University of Technology for establishing renewable energy training facilities.</a:t>
            </a:r>
          </a:p>
          <a:p>
            <a:endParaRPr lang="en-ZA" sz="1900" dirty="0"/>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spTree>
    <p:extLst>
      <p:ext uri="{BB962C8B-B14F-4D97-AF65-F5344CB8AC3E}">
        <p14:creationId xmlns:p14="http://schemas.microsoft.com/office/powerpoint/2010/main" xmlns="" val="3193105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ZA" sz="3000" b="1" dirty="0" smtClean="0">
                <a:latin typeface="Arial Rounded MT Bold" panose="020F0704030504030204" pitchFamily="34" charset="0"/>
              </a:rPr>
              <a:t>7. Community Education and Training Colleges</a:t>
            </a:r>
            <a:endParaRPr lang="en-ZA" sz="3000" b="1" dirty="0">
              <a:latin typeface="Arial Rounded MT Bold" panose="020F0704030504030204" pitchFamily="34" charset="0"/>
            </a:endParaRPr>
          </a:p>
        </p:txBody>
      </p:sp>
      <p:sp>
        <p:nvSpPr>
          <p:cNvPr id="3" name="Content Placeholder 2"/>
          <p:cNvSpPr>
            <a:spLocks noGrp="1"/>
          </p:cNvSpPr>
          <p:nvPr>
            <p:ph idx="1"/>
          </p:nvPr>
        </p:nvSpPr>
        <p:spPr>
          <a:xfrm>
            <a:off x="480682" y="1196752"/>
            <a:ext cx="8229600" cy="4525963"/>
          </a:xfrm>
        </p:spPr>
        <p:txBody>
          <a:bodyPr>
            <a:normAutofit fontScale="77500" lnSpcReduction="20000"/>
          </a:bodyPr>
          <a:lstStyle/>
          <a:p>
            <a:pPr algn="just"/>
            <a:r>
              <a:rPr lang="en-ZA" dirty="0" smtClean="0"/>
              <a:t>275 268 learners were enrolled in both private and public Adult Education and Training centre which are to be converted into CETC</a:t>
            </a:r>
          </a:p>
          <a:p>
            <a:pPr marL="0" indent="0" algn="just">
              <a:buNone/>
            </a:pPr>
            <a:endParaRPr lang="en-ZA" dirty="0" smtClean="0"/>
          </a:p>
          <a:p>
            <a:pPr algn="just"/>
            <a:r>
              <a:rPr lang="en-ZA" dirty="0" smtClean="0"/>
              <a:t>The </a:t>
            </a:r>
            <a:r>
              <a:rPr lang="en-ZA" dirty="0"/>
              <a:t>National Skills Fund </a:t>
            </a:r>
            <a:r>
              <a:rPr lang="en-ZA" dirty="0" smtClean="0"/>
              <a:t>committed </a:t>
            </a:r>
            <a:r>
              <a:rPr lang="en-ZA" dirty="0"/>
              <a:t>R161 million to fund the NARYSEC programmes which is meant to address the challenges of skills development and unemployment for rural youth and job creation in rural communities</a:t>
            </a:r>
            <a:r>
              <a:rPr lang="en-ZA" dirty="0" smtClean="0"/>
              <a:t>.</a:t>
            </a:r>
          </a:p>
          <a:p>
            <a:pPr marL="0" indent="0" algn="just">
              <a:buNone/>
            </a:pPr>
            <a:endParaRPr lang="en-ZA" dirty="0"/>
          </a:p>
          <a:p>
            <a:pPr algn="just"/>
            <a:r>
              <a:rPr lang="en-ZA" dirty="0" smtClean="0"/>
              <a:t>The </a:t>
            </a:r>
            <a:r>
              <a:rPr lang="en-ZA" dirty="0" err="1"/>
              <a:t>Sizimisele-Seto</a:t>
            </a:r>
            <a:r>
              <a:rPr lang="en-ZA" dirty="0"/>
              <a:t> Joint Venture North West Discretionary and Innovation Project which benefited 483 employed and unemployed individuals and a 91% completion rate. The project focused on 240 apprenticeships, 242 learnerships</a:t>
            </a:r>
          </a:p>
          <a:p>
            <a:endParaRPr lang="en-ZA" dirty="0"/>
          </a:p>
        </p:txBody>
      </p:sp>
      <p:pic>
        <p:nvPicPr>
          <p:cNvPr id="4" name="Picture 3"/>
          <p:cNvPicPr>
            <a:picLocks noChangeAspect="1"/>
          </p:cNvPicPr>
          <p:nvPr/>
        </p:nvPicPr>
        <p:blipFill>
          <a:blip r:embed="rId2" cstate="print"/>
          <a:stretch>
            <a:fillRect/>
          </a:stretch>
        </p:blipFill>
        <p:spPr>
          <a:xfrm>
            <a:off x="8460432" y="6184091"/>
            <a:ext cx="609308" cy="609308"/>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07504" y="6245857"/>
            <a:ext cx="1569591" cy="485775"/>
          </a:xfrm>
          <a:prstGeom prst="rect">
            <a:avLst/>
          </a:prstGeom>
        </p:spPr>
      </p:pic>
    </p:spTree>
    <p:extLst>
      <p:ext uri="{BB962C8B-B14F-4D97-AF65-F5344CB8AC3E}">
        <p14:creationId xmlns:p14="http://schemas.microsoft.com/office/powerpoint/2010/main" xmlns="" val="2696814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solidFill>
          <a:srgbClr val="FF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8087</TotalTime>
  <Words>3341</Words>
  <Application>Microsoft Office PowerPoint</Application>
  <PresentationFormat>On-screen Show (4:3)</PresentationFormat>
  <Paragraphs>277</Paragraphs>
  <Slides>36</Slides>
  <Notes>2</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Solstice</vt:lpstr>
      <vt:lpstr>Office Theme</vt:lpstr>
      <vt:lpstr>1_Solstice</vt:lpstr>
      <vt:lpstr>   MONITORING REPORT FOR THE NATIONAL YOUTH POLICY  2015 - 2020</vt:lpstr>
      <vt:lpstr>1. background</vt:lpstr>
      <vt:lpstr>2. KEY FOCUS OF THE NYP 2020</vt:lpstr>
      <vt:lpstr>3. PROBLEM STATEMENT</vt:lpstr>
      <vt:lpstr>4. Expected Outcomes of the NYP 2020</vt:lpstr>
      <vt:lpstr>Slide 6</vt:lpstr>
      <vt:lpstr>5. Articulation</vt:lpstr>
      <vt:lpstr>6. Increase participation rate in TVET Colleges Partnerships between industry and TVET Colleges </vt:lpstr>
      <vt:lpstr>7. Community Education and Training Colleges</vt:lpstr>
      <vt:lpstr>8. Free education for the poor learners until undergraduate level and NSFAS funding</vt:lpstr>
      <vt:lpstr>9. Other funding opportunities </vt:lpstr>
      <vt:lpstr>11. Research and Development</vt:lpstr>
      <vt:lpstr>12. Prepare youth for the workplace</vt:lpstr>
      <vt:lpstr>14. Career Guidance services</vt:lpstr>
      <vt:lpstr>Slide 15</vt:lpstr>
      <vt:lpstr>15. Healthcare and Combating Substance Abuse (1)</vt:lpstr>
      <vt:lpstr>16. Healthcare and Combating Substance Abuse(2) </vt:lpstr>
      <vt:lpstr>17. Healthcare and Combating Substance Abuse (3)</vt:lpstr>
      <vt:lpstr>18. Healthcare and Combating Substance Abuse (4) </vt:lpstr>
      <vt:lpstr>Slide 20</vt:lpstr>
      <vt:lpstr> 19.  Foster Constitutional Values and Transformation  </vt:lpstr>
      <vt:lpstr>20. Redress and sharing of common spaces (1)</vt:lpstr>
      <vt:lpstr>21. Redress and sharing of common spaces (2)</vt:lpstr>
      <vt:lpstr>22. National Youth Service programme</vt:lpstr>
      <vt:lpstr>Slide 25</vt:lpstr>
      <vt:lpstr> 23. Workstream output priorities</vt:lpstr>
      <vt:lpstr>24. Youth work responsiveness and mainstreaming</vt:lpstr>
      <vt:lpstr>25. Intersectoral collaboration, increased accountability, enhanced service provision  </vt:lpstr>
      <vt:lpstr>26. Professional and Ethical behaviour, improved international relations </vt:lpstr>
      <vt:lpstr>Slide 30</vt:lpstr>
      <vt:lpstr>27. RECOMMENDATIONS FOR NYP 2020</vt:lpstr>
      <vt:lpstr>28. OVERVIEW OF THE DRAFT M&amp;E FRAMEWORK FOR NYP</vt:lpstr>
      <vt:lpstr>29. OVERVIEW OF TOC FOR NYP 2020</vt:lpstr>
      <vt:lpstr>30. THEORY OF CHANGE</vt:lpstr>
      <vt:lpstr>31.CONCLUSION</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Parry</dc:creator>
  <cp:lastModifiedBy>PUMZA</cp:lastModifiedBy>
  <cp:revision>172</cp:revision>
  <cp:lastPrinted>2015-01-27T08:27:08Z</cp:lastPrinted>
  <dcterms:created xsi:type="dcterms:W3CDTF">2015-01-26T16:49:17Z</dcterms:created>
  <dcterms:modified xsi:type="dcterms:W3CDTF">2017-06-09T08:12:26Z</dcterms:modified>
</cp:coreProperties>
</file>