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88" r:id="rId4"/>
    <p:sldId id="289" r:id="rId5"/>
    <p:sldId id="290" r:id="rId6"/>
    <p:sldId id="291" r:id="rId7"/>
    <p:sldId id="292" r:id="rId8"/>
    <p:sldId id="293" r:id="rId9"/>
    <p:sldId id="294" r:id="rId10"/>
    <p:sldId id="295" r:id="rId11"/>
    <p:sldId id="297" r:id="rId12"/>
    <p:sldId id="298"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2724" y="-900"/>
      </p:cViewPr>
      <p:guideLst>
        <p:guide orient="horz" pos="2016"/>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xmlns=""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2" name="Picture 1" descr="DOJ&amp;CD revised footer.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xmlns=""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pPr/>
              <a:t>6/9/2017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pPr/>
              <a:t>‹#›</a:t>
            </a:fld>
            <a:endParaRPr lang="en-US"/>
          </a:p>
        </p:txBody>
      </p:sp>
    </p:spTree>
    <p:extLst>
      <p:ext uri="{BB962C8B-B14F-4D97-AF65-F5344CB8AC3E}">
        <p14:creationId xmlns:p14="http://schemas.microsoft.com/office/powerpoint/2010/main" xmlns=""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9067800" cy="1470025"/>
          </a:xfrm>
        </p:spPr>
        <p:txBody>
          <a:bodyPr>
            <a:normAutofit fontScale="90000"/>
          </a:bodyPr>
          <a:lstStyle/>
          <a:p>
            <a:r>
              <a:rPr lang="en-US" dirty="0" smtClean="0"/>
              <a:t/>
            </a:r>
            <a:br>
              <a:rPr lang="en-US" dirty="0" smtClean="0"/>
            </a:br>
            <a:r>
              <a:rPr lang="en-US" dirty="0" smtClean="0"/>
              <a:t>BRIEFING TO THE SELECT COMMITTEE ON SECURITY AND JUSTICE: MUNICIPAL LAW ENFORCEMENT OFFICERS</a:t>
            </a:r>
            <a:br>
              <a:rPr lang="en-US" dirty="0" smtClean="0"/>
            </a:br>
            <a:r>
              <a:rPr lang="en-US" dirty="0" smtClean="0"/>
              <a:t>(</a:t>
            </a:r>
            <a:r>
              <a:rPr lang="en-US" smtClean="0"/>
              <a:t>7 June 2017)</a:t>
            </a:r>
            <a:endParaRPr lang="en-US" dirty="0"/>
          </a:p>
        </p:txBody>
      </p:sp>
      <p:sp>
        <p:nvSpPr>
          <p:cNvPr id="3" name="Subtitle 2"/>
          <p:cNvSpPr>
            <a:spLocks noGrp="1"/>
          </p:cNvSpPr>
          <p:nvPr>
            <p:ph type="subTitle" idx="4294967295"/>
          </p:nvPr>
        </p:nvSpPr>
        <p:spPr>
          <a:xfrm>
            <a:off x="0" y="3429374"/>
            <a:ext cx="9144000" cy="1752600"/>
          </a:xfrm>
        </p:spPr>
        <p:txBody>
          <a:bodyPr/>
          <a:lstStyle/>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xmlns="" val="11955316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305800" cy="5181599"/>
          </a:xfrm>
        </p:spPr>
        <p:txBody>
          <a:bodyPr>
            <a:normAutofit/>
          </a:bodyPr>
          <a:lstStyle/>
          <a:p>
            <a:pPr algn="just">
              <a:buNone/>
            </a:pPr>
            <a:r>
              <a:rPr lang="en-ZA" b="1" dirty="0" smtClean="0"/>
              <a:t>*	Currently the powers of law enforcement officers appointed by municipalities are prescribed in terms of GN No. R. 209 of 19 February 2002, read with GN No. 210 of 16 February 2002 as amended. These powers can be summarised as follows:</a:t>
            </a:r>
            <a:endParaRPr lang="en-US" dirty="0" smtClean="0"/>
          </a:p>
          <a:p>
            <a:pPr>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u="sng" dirty="0" smtClean="0"/>
              <a:t>4. Current powers of law enforcement officers appointed by municipalities </a:t>
            </a:r>
            <a:r>
              <a:rPr lang="en-US" sz="2800" b="1" dirty="0" smtClean="0"/>
              <a: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xmlns="" val="1286084076"/>
              </p:ext>
            </p:extLst>
          </p:nvPr>
        </p:nvGraphicFramePr>
        <p:xfrm>
          <a:off x="457200" y="1676400"/>
          <a:ext cx="8229600" cy="40284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ZA" sz="1800" b="1" kern="1200" dirty="0" smtClean="0">
                          <a:solidFill>
                            <a:schemeClr val="lt1"/>
                          </a:solidFill>
                          <a:latin typeface="+mn-lt"/>
                          <a:ea typeface="+mn-ea"/>
                          <a:cs typeface="+mn-cs"/>
                        </a:rPr>
                        <a:t>Jurisdiction</a:t>
                      </a:r>
                      <a:endParaRPr lang="en-US" dirty="0"/>
                    </a:p>
                  </a:txBody>
                  <a:tcPr/>
                </a:tc>
                <a:tc>
                  <a:txBody>
                    <a:bodyPr/>
                    <a:lstStyle/>
                    <a:p>
                      <a:r>
                        <a:rPr lang="en-ZA" sz="1800" b="1" kern="1200" dirty="0" smtClean="0">
                          <a:solidFill>
                            <a:schemeClr val="lt1"/>
                          </a:solidFill>
                          <a:latin typeface="+mn-lt"/>
                          <a:ea typeface="+mn-ea"/>
                          <a:cs typeface="+mn-cs"/>
                        </a:rPr>
                        <a:t>In respect of which offences</a:t>
                      </a:r>
                      <a:endParaRPr lang="en-US" dirty="0"/>
                    </a:p>
                  </a:txBody>
                  <a:tcPr/>
                </a:tc>
                <a:tc>
                  <a:txBody>
                    <a:bodyPr/>
                    <a:lstStyle/>
                    <a:p>
                      <a:r>
                        <a:rPr lang="en-ZA" sz="1800" b="1" kern="1200" dirty="0" smtClean="0">
                          <a:solidFill>
                            <a:schemeClr val="lt1"/>
                          </a:solidFill>
                          <a:latin typeface="+mn-lt"/>
                          <a:ea typeface="+mn-ea"/>
                          <a:cs typeface="+mn-cs"/>
                        </a:rPr>
                        <a:t>Powers</a:t>
                      </a:r>
                      <a:endParaRPr lang="en-US" dirty="0"/>
                    </a:p>
                  </a:txBody>
                  <a:tcPr/>
                </a:tc>
              </a:tr>
              <a:tr h="370840">
                <a:tc>
                  <a:txBody>
                    <a:bodyPr/>
                    <a:lstStyle/>
                    <a:p>
                      <a:r>
                        <a:rPr lang="en-ZA" sz="1400" b="1" kern="1200" dirty="0" smtClean="0">
                          <a:solidFill>
                            <a:schemeClr val="dk1"/>
                          </a:solidFill>
                          <a:latin typeface="+mn-lt"/>
                          <a:ea typeface="+mn-ea"/>
                          <a:cs typeface="+mn-cs"/>
                        </a:rPr>
                        <a:t>Restricted to area of municipality</a:t>
                      </a:r>
                      <a:endParaRPr lang="en-US" sz="1400" dirty="0"/>
                    </a:p>
                  </a:txBody>
                  <a:tcPr/>
                </a:tc>
                <a:tc>
                  <a:txBody>
                    <a:bodyPr/>
                    <a:lstStyle/>
                    <a:p>
                      <a:r>
                        <a:rPr lang="en-ZA" sz="1600" b="1" kern="1200" dirty="0" smtClean="0">
                          <a:solidFill>
                            <a:schemeClr val="dk1"/>
                          </a:solidFill>
                          <a:latin typeface="+mn-lt"/>
                          <a:ea typeface="+mn-ea"/>
                          <a:cs typeface="+mn-cs"/>
                        </a:rPr>
                        <a:t>By-laws and regulations applicable to municipality but also other laws, among others-</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 Drugs and Drug Trafficking Act</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 Certain offences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Arms and Ammunition Act (Firearms Control Act)</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•Serious offences prescribed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Schedule 1 of the Criminal Procedure Act (the CPA)</a:t>
                      </a:r>
                      <a:endParaRPr lang="en-US" sz="1600" dirty="0"/>
                    </a:p>
                  </a:txBody>
                  <a:tcPr/>
                </a:tc>
                <a:tc>
                  <a:txBody>
                    <a:bodyPr/>
                    <a:lstStyle/>
                    <a:p>
                      <a:r>
                        <a:rPr lang="en-ZA" sz="1600" b="1" kern="1200" dirty="0" smtClean="0">
                          <a:solidFill>
                            <a:schemeClr val="dk1"/>
                          </a:solidFill>
                          <a:latin typeface="+mn-lt"/>
                          <a:ea typeface="+mn-ea"/>
                          <a:cs typeface="+mn-cs"/>
                        </a:rPr>
                        <a:t>• Issue written notices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sect 341 of CPA</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 Issue written notices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section 56 (admission of guilt without appearing in court) of CPA</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 Execution of warrants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sections 44 of the CPA(warrant of arrest issued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any provision of CPA)</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	</a:t>
                      </a:r>
                      <a:endParaRPr lang="en-US" sz="1600" dirty="0"/>
                    </a:p>
                  </a:txBody>
                  <a:tcPr/>
                </a:tc>
              </a:tr>
              <a:tr h="370840">
                <a:tc>
                  <a:txBody>
                    <a:bodyPr/>
                    <a:lstStyle/>
                    <a:p>
                      <a:endParaRPr lang="en-US" dirty="0"/>
                    </a:p>
                  </a:txBody>
                  <a:tcPr/>
                </a:tc>
                <a:tc>
                  <a:txBody>
                    <a:bodyPr/>
                    <a:lstStyle/>
                    <a:p>
                      <a:endParaRPr lang="en-US"/>
                    </a:p>
                  </a:txBody>
                  <a:tcPr/>
                </a:tc>
                <a:tc>
                  <a:txBody>
                    <a:bodyPr/>
                    <a:lstStyle/>
                    <a:p>
                      <a:endParaRPr lang="en-US" sz="1600" dirty="0"/>
                    </a:p>
                  </a:txBody>
                  <a:tcPr/>
                </a:tc>
              </a:tr>
            </a:tbl>
          </a:graphicData>
        </a:graphic>
      </p:graphicFrame>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Powers (cont)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xmlns="" val="3729930108"/>
              </p:ext>
            </p:extLst>
          </p:nvPr>
        </p:nvGraphicFramePr>
        <p:xfrm>
          <a:off x="152400" y="1676400"/>
          <a:ext cx="8763000" cy="4978400"/>
        </p:xfrm>
        <a:graphic>
          <a:graphicData uri="http://schemas.openxmlformats.org/drawingml/2006/table">
            <a:tbl>
              <a:tblPr firstRow="1" bandRow="1">
                <a:tableStyleId>{5C22544A-7EE6-4342-B048-85BDC9FD1C3A}</a:tableStyleId>
              </a:tblPr>
              <a:tblGrid>
                <a:gridCol w="2921000"/>
                <a:gridCol w="2921000"/>
                <a:gridCol w="2921000"/>
              </a:tblGrid>
              <a:tr h="370840">
                <a:tc>
                  <a:txBody>
                    <a:bodyPr/>
                    <a:lstStyle/>
                    <a:p>
                      <a:r>
                        <a:rPr lang="en-ZA" sz="1800" b="1" kern="1200" dirty="0" smtClean="0">
                          <a:solidFill>
                            <a:schemeClr val="lt1"/>
                          </a:solidFill>
                          <a:latin typeface="+mn-lt"/>
                          <a:ea typeface="+mn-ea"/>
                          <a:cs typeface="+mn-cs"/>
                        </a:rPr>
                        <a:t>Jurisdiction</a:t>
                      </a:r>
                      <a:endParaRPr lang="en-US" dirty="0"/>
                    </a:p>
                  </a:txBody>
                  <a:tcPr/>
                </a:tc>
                <a:tc>
                  <a:txBody>
                    <a:bodyPr/>
                    <a:lstStyle/>
                    <a:p>
                      <a:r>
                        <a:rPr lang="en-ZA" sz="1800" b="1" kern="1200" dirty="0" smtClean="0">
                          <a:solidFill>
                            <a:schemeClr val="lt1"/>
                          </a:solidFill>
                          <a:latin typeface="+mn-lt"/>
                          <a:ea typeface="+mn-ea"/>
                          <a:cs typeface="+mn-cs"/>
                        </a:rPr>
                        <a:t>In respect of which offences</a:t>
                      </a:r>
                      <a:endParaRPr lang="en-US" dirty="0"/>
                    </a:p>
                  </a:txBody>
                  <a:tcPr/>
                </a:tc>
                <a:tc>
                  <a:txBody>
                    <a:bodyPr/>
                    <a:lstStyle/>
                    <a:p>
                      <a:r>
                        <a:rPr lang="en-ZA" sz="1800" b="1" kern="1200" dirty="0" smtClean="0">
                          <a:solidFill>
                            <a:schemeClr val="lt1"/>
                          </a:solidFill>
                          <a:latin typeface="+mn-lt"/>
                          <a:ea typeface="+mn-ea"/>
                          <a:cs typeface="+mn-cs"/>
                        </a:rPr>
                        <a:t>Powers</a:t>
                      </a:r>
                      <a:endParaRPr lang="en-US" dirty="0"/>
                    </a:p>
                  </a:txBody>
                  <a:tcPr/>
                </a:tc>
              </a:tr>
              <a:tr h="370840">
                <a:tc>
                  <a:txBody>
                    <a:bodyPr/>
                    <a:lstStyle/>
                    <a:p>
                      <a:endParaRPr lang="en-US" sz="1400" dirty="0"/>
                    </a:p>
                  </a:txBody>
                  <a:tcPr/>
                </a:tc>
                <a:tc>
                  <a:txBody>
                    <a:bodyPr/>
                    <a:lstStyle/>
                    <a:p>
                      <a:endParaRPr lang="en-US" sz="1600" dirty="0"/>
                    </a:p>
                  </a:txBody>
                  <a:tcPr/>
                </a:tc>
                <a:tc>
                  <a:txBody>
                    <a:bodyPr/>
                    <a:lstStyle/>
                    <a:p>
                      <a:r>
                        <a:rPr lang="en-ZA" sz="1600" b="1" kern="1200" dirty="0" smtClean="0">
                          <a:solidFill>
                            <a:schemeClr val="dk1"/>
                          </a:solidFill>
                          <a:latin typeface="+mn-lt"/>
                          <a:ea typeface="+mn-ea"/>
                          <a:cs typeface="+mn-cs"/>
                        </a:rPr>
                        <a:t>•Execution of a warrant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section 55(2) of CPA (failure to appear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warrant issued </a:t>
                      </a:r>
                      <a:r>
                        <a:rPr lang="en-ZA" sz="1600" b="1" kern="1200" dirty="0" err="1" smtClean="0">
                          <a:solidFill>
                            <a:schemeClr val="dk1"/>
                          </a:solidFill>
                          <a:latin typeface="+mn-lt"/>
                          <a:ea typeface="+mn-ea"/>
                          <a:cs typeface="+mn-cs"/>
                        </a:rPr>
                        <a:t>ito</a:t>
                      </a:r>
                      <a:r>
                        <a:rPr lang="en-ZA" sz="1600" b="1" kern="1200" dirty="0" smtClean="0">
                          <a:solidFill>
                            <a:schemeClr val="dk1"/>
                          </a:solidFill>
                          <a:latin typeface="+mn-lt"/>
                          <a:ea typeface="+mn-ea"/>
                          <a:cs typeface="+mn-cs"/>
                        </a:rPr>
                        <a:t> section 54 of the CPA)</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 Request person who the peace officer has power to arrest to furnish particulars to peace officer as contemplated in section 41(1) of CPA</a:t>
                      </a:r>
                      <a:endParaRPr lang="en-US" sz="1600" kern="1200" dirty="0" smtClean="0">
                        <a:solidFill>
                          <a:schemeClr val="dk1"/>
                        </a:solidFill>
                        <a:latin typeface="+mn-lt"/>
                        <a:ea typeface="+mn-ea"/>
                        <a:cs typeface="+mn-cs"/>
                      </a:endParaRPr>
                    </a:p>
                    <a:p>
                      <a:r>
                        <a:rPr lang="en-ZA" sz="1600" b="1" kern="1200" dirty="0" smtClean="0">
                          <a:solidFill>
                            <a:schemeClr val="dk1"/>
                          </a:solidFill>
                          <a:latin typeface="+mn-lt"/>
                          <a:ea typeface="+mn-ea"/>
                          <a:cs typeface="+mn-cs"/>
                        </a:rPr>
                        <a:t>• Arrest person without a warrant where there is a contravention of certain legislative provisions (mentioned in previous Column) or where offence falls within Schedule 1 of the CPA</a:t>
                      </a:r>
                      <a:endParaRPr lang="en-US" sz="1600" dirty="0" smtClean="0"/>
                    </a:p>
                    <a:p>
                      <a:endParaRPr lang="en-US" sz="1600" dirty="0"/>
                    </a:p>
                  </a:txBody>
                  <a:tcPr/>
                </a:tc>
              </a:tr>
              <a:tr h="370840">
                <a:tc>
                  <a:txBody>
                    <a:bodyPr/>
                    <a:lstStyle/>
                    <a:p>
                      <a:endParaRPr lang="en-US"/>
                    </a:p>
                  </a:txBody>
                  <a:tcPr/>
                </a:tc>
                <a:tc>
                  <a:txBody>
                    <a:bodyPr/>
                    <a:lstStyle/>
                    <a:p>
                      <a:endParaRPr lang="en-US"/>
                    </a:p>
                  </a:txBody>
                  <a:tcPr/>
                </a:tc>
                <a:tc>
                  <a:txBody>
                    <a:bodyPr/>
                    <a:lstStyle/>
                    <a:p>
                      <a:endParaRPr lang="en-US" sz="1600" dirty="0"/>
                    </a:p>
                  </a:txBody>
                  <a:tcPr/>
                </a:tc>
              </a:tr>
            </a:tbl>
          </a:graphicData>
        </a:graphic>
      </p:graphicFrame>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Powers (cont)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382000" cy="5181599"/>
          </a:xfrm>
        </p:spPr>
        <p:txBody>
          <a:bodyPr>
            <a:normAutofit/>
          </a:bodyPr>
          <a:lstStyle/>
          <a:p>
            <a:pPr>
              <a:buNone/>
            </a:pPr>
            <a:endParaRPr lang="en-US" dirty="0" smtClean="0"/>
          </a:p>
          <a:p>
            <a:pPr algn="just">
              <a:buNone/>
            </a:pPr>
            <a:r>
              <a:rPr lang="en-ZA" b="1" dirty="0" smtClean="0"/>
              <a:t>*	</a:t>
            </a:r>
            <a:r>
              <a:rPr lang="en-ZA" sz="2600" b="1" dirty="0" smtClean="0"/>
              <a:t>The IMPS-SA, in a letter to the Select Committee on Security and Justice, requested that the powers of law enforcement officers appointed by municipalities be increased.</a:t>
            </a:r>
            <a:endParaRPr lang="en-US" sz="2600" dirty="0" smtClean="0"/>
          </a:p>
          <a:p>
            <a:pPr algn="just">
              <a:buNone/>
            </a:pPr>
            <a:r>
              <a:rPr lang="en-ZA" sz="2600" b="1" dirty="0" smtClean="0"/>
              <a:t> *	The Select Committee on Security and Justice seeks clarity on the policies that must be considered to allow municipal law enforcement officers to increase their powers and other considerations that must be taken into account when considering the request of IMPS-SA</a:t>
            </a:r>
            <a:endParaRPr lang="en-US" sz="2600" dirty="0" smtClean="0"/>
          </a:p>
          <a:p>
            <a:pPr>
              <a:buNone/>
            </a:pPr>
            <a:endParaRPr lang="en-US" dirty="0" smtClean="0"/>
          </a:p>
          <a:p>
            <a:pPr marL="0" indent="0" algn="ctr">
              <a:buNone/>
            </a:pPr>
            <a:endParaRPr lang="en-US" sz="1200"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buAutoNum type="arabicPeriod"/>
            </a:pPr>
            <a:r>
              <a:rPr lang="en-ZA" sz="2800" b="1" u="sng" dirty="0" smtClean="0"/>
              <a:t>Correspondence of Institute for Municipal Public Safety of South Africa (IMPS-SA)</a:t>
            </a:r>
            <a:r>
              <a:rPr lang="en-US" sz="2800" b="1" dirty="0" smtClean="0"/>
              <a: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382000" cy="5181599"/>
          </a:xfrm>
        </p:spPr>
        <p:txBody>
          <a:bodyPr>
            <a:normAutofit/>
          </a:bodyPr>
          <a:lstStyle/>
          <a:p>
            <a:pPr algn="just">
              <a:buNone/>
            </a:pPr>
            <a:r>
              <a:rPr lang="en-ZA" b="1" dirty="0" smtClean="0"/>
              <a:t> *	</a:t>
            </a:r>
            <a:r>
              <a:rPr lang="en-ZA" sz="2200" b="1" dirty="0" smtClean="0"/>
              <a:t>Section 334 of the CPA empowers the Minister of Justice and Correctional Services to declare certain persons as peace officers for specific purposes, and also deals with liability for damages.</a:t>
            </a:r>
            <a:endParaRPr lang="en-US" sz="2200" dirty="0" smtClean="0"/>
          </a:p>
          <a:p>
            <a:pPr algn="just">
              <a:buNone/>
            </a:pPr>
            <a:r>
              <a:rPr lang="en-ZA" sz="2200" b="1" dirty="0" smtClean="0"/>
              <a:t> *	In terms of section 334 of the CPA:</a:t>
            </a:r>
            <a:endParaRPr lang="en-US" sz="2200" dirty="0" smtClean="0"/>
          </a:p>
          <a:p>
            <a:pPr algn="just">
              <a:buNone/>
            </a:pPr>
            <a:r>
              <a:rPr lang="en-ZA" sz="2200" b="1" dirty="0"/>
              <a:t>	</a:t>
            </a:r>
            <a:r>
              <a:rPr lang="en-ZA" sz="2200" b="1" dirty="0" smtClean="0"/>
              <a:t>-	The Minister may by notice in the </a:t>
            </a:r>
            <a:r>
              <a:rPr lang="en-ZA" sz="2200" b="1" i="1" dirty="0" smtClean="0"/>
              <a:t>Gazette</a:t>
            </a:r>
            <a:r>
              <a:rPr lang="en-ZA" sz="2200" b="1" dirty="0" smtClean="0"/>
              <a:t> declare that any person who, by virtue of his office, falls within any category defined in the notice, shall, within an area specified in the notice, be a peace officer for the purpose of exercising, with reference to any provision of the CPA or any offence or any class of offences likewise specified, the powers defined in the notice (section 334(1)(</a:t>
            </a:r>
            <a:r>
              <a:rPr lang="en-ZA" sz="2200" b="1" i="1" dirty="0" smtClean="0"/>
              <a:t>a</a:t>
            </a:r>
            <a:r>
              <a:rPr lang="en-ZA" sz="2200" b="1" dirty="0" smtClean="0"/>
              <a:t>)).</a:t>
            </a:r>
            <a:endParaRPr lang="en-US" sz="2200" dirty="0" smtClean="0"/>
          </a:p>
          <a:p>
            <a:pPr>
              <a:buNone/>
            </a:pPr>
            <a:endParaRPr lang="en-US" dirty="0" smtClean="0"/>
          </a:p>
          <a:p>
            <a:pPr marL="0" indent="0" algn="ctr">
              <a:buNone/>
            </a:pPr>
            <a:endParaRPr lang="en-US" sz="1200"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t>2. </a:t>
            </a:r>
            <a:r>
              <a:rPr lang="en-ZA" sz="2800" b="1" u="sng" dirty="0" smtClean="0"/>
              <a:t>Section 334 of the Criminal Procedure Act, 1977 (Act 51 of 1977) (the CPA) </a:t>
            </a:r>
            <a:r>
              <a:rPr lang="en-US" sz="2800" b="1" dirty="0" smtClean="0"/>
              <a: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153400" cy="5181599"/>
          </a:xfrm>
        </p:spPr>
        <p:txBody>
          <a:bodyPr>
            <a:normAutofit/>
          </a:bodyPr>
          <a:lstStyle/>
          <a:p>
            <a:pPr algn="just">
              <a:buNone/>
            </a:pPr>
            <a:r>
              <a:rPr lang="en-ZA" b="1" dirty="0" smtClean="0"/>
              <a:t>- </a:t>
            </a:r>
            <a:r>
              <a:rPr lang="en-ZA" sz="2400" b="1" dirty="0" smtClean="0"/>
              <a:t>The powers referred to in section 334(1)(a) may include any power which is not conferred upon a peace officer by the CPA (section 334(1)(</a:t>
            </a:r>
            <a:r>
              <a:rPr lang="en-ZA" sz="2400" b="1" i="1" dirty="0" smtClean="0"/>
              <a:t>b</a:t>
            </a:r>
            <a:r>
              <a:rPr lang="en-ZA" sz="2400" b="1" dirty="0" smtClean="0"/>
              <a:t>)).</a:t>
            </a:r>
            <a:endParaRPr lang="en-US" sz="2400" dirty="0" smtClean="0"/>
          </a:p>
          <a:p>
            <a:pPr algn="just">
              <a:buNone/>
            </a:pPr>
            <a:r>
              <a:rPr lang="en-ZA" sz="2400" b="1" dirty="0" smtClean="0"/>
              <a:t> -	No person who is a peace officer by virtue of a notice issued under section 334(1) shall exercise any power conferred upon him or her under that section unless he or she is at the time of exercising such power in possession of a certificate of appointment issued by his or her employer, which certificate shall be produced on demand (section 334(2)(</a:t>
            </a:r>
            <a:r>
              <a:rPr lang="en-ZA" sz="2400" b="1" i="1" dirty="0" smtClean="0"/>
              <a:t>a</a:t>
            </a:r>
            <a:r>
              <a:rPr lang="en-ZA" sz="2400" b="1" dirty="0" smtClean="0"/>
              <a:t>)).</a:t>
            </a:r>
            <a:endParaRPr lang="en-US" sz="2400" dirty="0" smtClean="0"/>
          </a:p>
          <a:p>
            <a:pPr>
              <a:buNone/>
            </a:pPr>
            <a:endParaRPr lang="en-US" dirty="0" smtClean="0"/>
          </a:p>
          <a:p>
            <a:pPr marL="0" indent="0" algn="ctr">
              <a:buNone/>
            </a:pPr>
            <a:endParaRPr lang="en-US" sz="1200"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334(Cont)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229600" cy="5181599"/>
          </a:xfrm>
        </p:spPr>
        <p:txBody>
          <a:bodyPr>
            <a:normAutofit/>
          </a:bodyPr>
          <a:lstStyle/>
          <a:p>
            <a:pPr algn="just">
              <a:buNone/>
            </a:pPr>
            <a:r>
              <a:rPr lang="en-ZA" b="1" dirty="0" smtClean="0"/>
              <a:t>-	</a:t>
            </a:r>
            <a:r>
              <a:rPr lang="en-ZA" sz="2800" b="1" dirty="0" smtClean="0"/>
              <a:t>A power exercised contrary to the provisions of paragraph </a:t>
            </a:r>
            <a:r>
              <a:rPr lang="en-ZA" sz="2800" b="1" i="1" dirty="0" smtClean="0"/>
              <a:t>(a)</a:t>
            </a:r>
            <a:r>
              <a:rPr lang="en-ZA" sz="2800" b="1" dirty="0" smtClean="0"/>
              <a:t> shall have no legal force or effect (section 334(2)(</a:t>
            </a:r>
            <a:r>
              <a:rPr lang="en-ZA" sz="2800" b="1" i="1" dirty="0" smtClean="0"/>
              <a:t>b</a:t>
            </a:r>
            <a:r>
              <a:rPr lang="en-ZA" sz="2800" b="1" dirty="0" smtClean="0"/>
              <a:t>)).</a:t>
            </a:r>
            <a:endParaRPr lang="en-US" sz="2800" dirty="0" smtClean="0"/>
          </a:p>
          <a:p>
            <a:pPr algn="just">
              <a:buNone/>
            </a:pPr>
            <a:r>
              <a:rPr lang="en-ZA" sz="2800" b="1" dirty="0" smtClean="0"/>
              <a:t> -	The Minister may by notice in the </a:t>
            </a:r>
            <a:r>
              <a:rPr lang="en-ZA" sz="2800" b="1" i="1" dirty="0" smtClean="0"/>
              <a:t>Gazette</a:t>
            </a:r>
            <a:r>
              <a:rPr lang="en-ZA" sz="2800" b="1" dirty="0" smtClean="0"/>
              <a:t> prescribe:</a:t>
            </a:r>
            <a:endParaRPr lang="en-US" sz="2800" dirty="0" smtClean="0"/>
          </a:p>
          <a:p>
            <a:pPr algn="just"/>
            <a:r>
              <a:rPr lang="en-ZA" sz="2800" b="1" dirty="0" smtClean="0"/>
              <a:t>			the conditions which shall be complied with before a certificate of appointment may validly be issued under subsection (2)</a:t>
            </a:r>
            <a:r>
              <a:rPr lang="en-ZA" sz="2800" b="1" i="1" dirty="0" smtClean="0"/>
              <a:t>(a)(section 334(3)(a))</a:t>
            </a:r>
            <a:r>
              <a:rPr lang="en-ZA" sz="2800" b="1" dirty="0" smtClean="0"/>
              <a:t>;</a:t>
            </a:r>
            <a:endParaRPr lang="en-US" sz="2800" b="1" dirty="0" smtClean="0"/>
          </a:p>
          <a:p>
            <a:pPr>
              <a:buNone/>
            </a:pPr>
            <a:endParaRPr lang="en-US" dirty="0" smtClean="0"/>
          </a:p>
          <a:p>
            <a:pPr marL="0" indent="0" algn="ctr">
              <a:buNone/>
            </a:pPr>
            <a:endParaRPr lang="en-US" sz="1200"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Sec 334 (cont)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153400" cy="5181599"/>
          </a:xfrm>
        </p:spPr>
        <p:txBody>
          <a:bodyPr>
            <a:normAutofit/>
          </a:bodyPr>
          <a:lstStyle/>
          <a:p>
            <a:pPr algn="just"/>
            <a:r>
              <a:rPr lang="en-ZA" sz="2200" b="1" dirty="0" smtClean="0"/>
              <a:t>  any matter which shall appear in or on such certificate of appointment in addition to any matter which the employer may include in such certificate (section 334(3)(</a:t>
            </a:r>
            <a:r>
              <a:rPr lang="en-ZA" sz="2200" b="1" i="1" dirty="0" smtClean="0"/>
              <a:t>b</a:t>
            </a:r>
            <a:r>
              <a:rPr lang="en-ZA" sz="2200" b="1" dirty="0" smtClean="0"/>
              <a:t>)).</a:t>
            </a:r>
            <a:endParaRPr lang="en-US" sz="2200" dirty="0" smtClean="0"/>
          </a:p>
          <a:p>
            <a:pPr marL="0" indent="0" algn="just">
              <a:buNone/>
            </a:pPr>
            <a:endParaRPr lang="en-US" sz="2200" dirty="0" smtClean="0"/>
          </a:p>
          <a:p>
            <a:pPr marL="0" indent="0" algn="just">
              <a:buNone/>
            </a:pPr>
            <a:r>
              <a:rPr lang="en-ZA" sz="2200" b="1" dirty="0" smtClean="0"/>
              <a:t>-  Where the employer of any person who becomes a peace officer under the provisions of this section would be liable for damages arising out of any act or omission by such person in the discharge of any power conferred upon him or her under section 334, the State shall not be liable for such damages unless the State is the employer of that person, in which event the department of State, including a provincial administration, in whose service such person is, shall be so liable (section 334(4)).</a:t>
            </a:r>
            <a:endParaRPr lang="en-US" sz="2200"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Sect 334 (cont)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153400" cy="5181599"/>
          </a:xfrm>
        </p:spPr>
        <p:txBody>
          <a:bodyPr>
            <a:normAutofit/>
          </a:bodyPr>
          <a:lstStyle/>
          <a:p>
            <a:pPr algn="just">
              <a:buNone/>
            </a:pPr>
            <a:r>
              <a:rPr lang="en-ZA" b="1" dirty="0" smtClean="0"/>
              <a:t>*	</a:t>
            </a:r>
            <a:r>
              <a:rPr lang="en-ZA" sz="2200" b="1" dirty="0" smtClean="0"/>
              <a:t>The following considerations are, among others, taken into account when declaring peace officers:</a:t>
            </a:r>
            <a:endParaRPr lang="en-US" sz="2200" dirty="0" smtClean="0"/>
          </a:p>
          <a:p>
            <a:pPr algn="just">
              <a:buNone/>
            </a:pPr>
            <a:r>
              <a:rPr lang="en-ZA" sz="2200" b="1" dirty="0" smtClean="0"/>
              <a:t>-	The South African Police Service has a constitutional mandate to investigate crime (see section 205 to 208 of the Constitution). The primary function of the SAPS is contained in section 205(3) of the Constitution, where it is stipulated that “The objects of the police service are to prevent, combat and investigate crime, to maintain public order, to protect and secure the inhabitants of the Republic and their property, and to uphold and enforce the law.”.</a:t>
            </a:r>
            <a:endParaRPr lang="en-US" sz="2200" dirty="0" smtClean="0"/>
          </a:p>
          <a:p>
            <a:pPr algn="just">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3. </a:t>
            </a:r>
            <a:r>
              <a:rPr lang="en-ZA" sz="2800" b="1" u="sng" dirty="0" smtClean="0"/>
              <a:t>Considerations to be taken into account when declaring persons as peace officers</a:t>
            </a:r>
            <a:endParaRPr lang="en-US" sz="2800" dirty="0" smtClean="0"/>
          </a:p>
          <a:p>
            <a:r>
              <a:rPr lang="en-US" sz="2800" b="1" dirty="0" smtClean="0"/>
              <a: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305800" cy="5181599"/>
          </a:xfrm>
        </p:spPr>
        <p:txBody>
          <a:bodyPr>
            <a:normAutofit/>
          </a:bodyPr>
          <a:lstStyle/>
          <a:p>
            <a:pPr algn="just">
              <a:buNone/>
            </a:pPr>
            <a:r>
              <a:rPr lang="en-ZA" dirty="0" smtClean="0"/>
              <a:t>-	</a:t>
            </a:r>
            <a:r>
              <a:rPr lang="en-ZA" sz="2400" b="1" dirty="0" smtClean="0"/>
              <a:t>The degree of competency of the prospective category of peace officers to deal with offences in question (See in this regard GN No. R. 210 of 19 February 2002 and GN No. R. 656 of 16 May 2003 – where it is required that the SAPS must certify that a person is competent to exercise the powers entrusted on a specific category of peace officers). </a:t>
            </a:r>
            <a:endParaRPr lang="en-US" sz="2400" dirty="0" smtClean="0"/>
          </a:p>
          <a:p>
            <a:pPr algn="just">
              <a:buNone/>
            </a:pPr>
            <a:r>
              <a:rPr lang="en-ZA" sz="2400" b="1" dirty="0" smtClean="0"/>
              <a:t>-	Whether a specific need exists to appoint persons as peace officers to enforce legislation which is specific to a Department/ provincial or local government/ agency appointed in terms of legislation.</a:t>
            </a:r>
            <a:endParaRPr lang="en-US" sz="2400" dirty="0" smtClean="0"/>
          </a:p>
          <a:p>
            <a:pPr marL="514350" indent="-51435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Considerations (cont)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8382000" cy="5181599"/>
          </a:xfrm>
        </p:spPr>
        <p:txBody>
          <a:bodyPr>
            <a:normAutofit/>
          </a:bodyPr>
          <a:lstStyle/>
          <a:p>
            <a:pPr>
              <a:buNone/>
            </a:pPr>
            <a:r>
              <a:rPr lang="en-ZA" b="1" dirty="0" smtClean="0"/>
              <a:t>-	Possible infringement on functions of the SAPS.</a:t>
            </a:r>
            <a:endParaRPr lang="en-US" dirty="0" smtClean="0"/>
          </a:p>
          <a:p>
            <a:pPr>
              <a:buNone/>
            </a:pPr>
            <a:r>
              <a:rPr lang="en-ZA" b="1" dirty="0" smtClean="0"/>
              <a:t> -	Support which the prospective category of peace officers may render to the SAPS in the investigation of specific offences.</a:t>
            </a:r>
            <a:endParaRPr lang="en-US" dirty="0" smtClean="0"/>
          </a:p>
          <a:p>
            <a:pPr>
              <a:buNone/>
            </a:pPr>
            <a:r>
              <a:rPr lang="en-ZA" b="1" dirty="0" smtClean="0"/>
              <a:t> -	Civil liability which the employer of persons appointed as peace officers may incur for wrongful acts.</a:t>
            </a:r>
            <a:endParaRPr lang="en-US" dirty="0" smtClean="0"/>
          </a:p>
          <a:p>
            <a:pPr>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Considerations (Cont)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TotalTime>
  <Words>320</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BRIEFING TO THE SELECT COMMITTEE ON SECURITY AND JUSTICE: MUNICIPAL LAW ENFORCEMENT OFFICERS (7 June 2017)</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PUMZA</cp:lastModifiedBy>
  <cp:revision>72</cp:revision>
  <cp:lastPrinted>2016-11-07T09:18:10Z</cp:lastPrinted>
  <dcterms:created xsi:type="dcterms:W3CDTF">2015-10-15T09:51:46Z</dcterms:created>
  <dcterms:modified xsi:type="dcterms:W3CDTF">2017-06-09T09:28:21Z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