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handoutMasterIdLst>
    <p:handoutMasterId r:id="rId29"/>
  </p:handoutMasterIdLst>
  <p:sldIdLst>
    <p:sldId id="343" r:id="rId3"/>
    <p:sldId id="392" r:id="rId4"/>
    <p:sldId id="370" r:id="rId5"/>
    <p:sldId id="371" r:id="rId6"/>
    <p:sldId id="372" r:id="rId7"/>
    <p:sldId id="393" r:id="rId8"/>
    <p:sldId id="373" r:id="rId9"/>
    <p:sldId id="374" r:id="rId10"/>
    <p:sldId id="375" r:id="rId11"/>
    <p:sldId id="376" r:id="rId12"/>
    <p:sldId id="377" r:id="rId13"/>
    <p:sldId id="378" r:id="rId14"/>
    <p:sldId id="379" r:id="rId15"/>
    <p:sldId id="380" r:id="rId16"/>
    <p:sldId id="381" r:id="rId17"/>
    <p:sldId id="382" r:id="rId18"/>
    <p:sldId id="383" r:id="rId19"/>
    <p:sldId id="388" r:id="rId20"/>
    <p:sldId id="401" r:id="rId21"/>
    <p:sldId id="402" r:id="rId22"/>
    <p:sldId id="403" r:id="rId23"/>
    <p:sldId id="404" r:id="rId24"/>
    <p:sldId id="405" r:id="rId25"/>
    <p:sldId id="355" r:id="rId26"/>
    <p:sldId id="260"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300"/>
    <a:srgbClr val="003300"/>
    <a:srgbClr val="003D00"/>
    <a:srgbClr val="004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3" autoAdjust="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471AD7C-0173-4710-A164-1DB3FB495F5C}" type="datetimeFigureOut">
              <a:rPr lang="en-ZA" smtClean="0"/>
              <a:pPr/>
              <a:t>2017/07/13</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B65728D-F271-4D22-B7CF-18CECB3ABA08}" type="slidenum">
              <a:rPr lang="en-ZA" smtClean="0"/>
              <a:pPr/>
              <a:t>‹#›</a:t>
            </a:fld>
            <a:endParaRPr lang="en-ZA"/>
          </a:p>
        </p:txBody>
      </p:sp>
    </p:spTree>
    <p:extLst>
      <p:ext uri="{BB962C8B-B14F-4D97-AF65-F5344CB8AC3E}">
        <p14:creationId xmlns:p14="http://schemas.microsoft.com/office/powerpoint/2010/main" xmlns="" val="3945681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7BAFD77-82C8-614A-8E7A-50E0B00609D4}" type="datetimeFigureOut">
              <a:rPr lang="en-US" smtClean="0"/>
              <a:pPr/>
              <a:t>7/13/2017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2282E17-0948-4F4F-BA20-EEDBE7794426}" type="slidenum">
              <a:rPr lang="en-US" smtClean="0"/>
              <a:pPr/>
              <a:t>‹#›</a:t>
            </a:fld>
            <a:endParaRPr lang="en-US"/>
          </a:p>
        </p:txBody>
      </p:sp>
    </p:spTree>
    <p:extLst>
      <p:ext uri="{BB962C8B-B14F-4D97-AF65-F5344CB8AC3E}">
        <p14:creationId xmlns:p14="http://schemas.microsoft.com/office/powerpoint/2010/main" xmlns="" val="24470649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FB7074-691A-4F12-8F8C-9E92933A7F89}" type="datetime1">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91807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5A174-CF6B-4285-A01F-D8EFB2CB2077}" type="datetime1">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86374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F8DD2-BEAE-4498-900A-D0F91C68B003}" type="datetime1">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837499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BF8127-BFE9-4B3C-9F8F-CCBED44831FF}" type="datetime1">
              <a:rPr lang="en-US" smtClean="0">
                <a:solidFill>
                  <a:prstClr val="black">
                    <a:tint val="75000"/>
                  </a:prstClr>
                </a:solidFill>
              </a:rPr>
              <a:pPr/>
              <a:t>7/13/2017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460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C9F93-855C-4450-9633-B6D7F6750DA9}" type="datetime1">
              <a:rPr lang="en-US" smtClean="0">
                <a:solidFill>
                  <a:prstClr val="black">
                    <a:tint val="75000"/>
                  </a:prstClr>
                </a:solidFill>
              </a:rPr>
              <a:pPr/>
              <a:t>7/13/2017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2478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BE73CA-E78A-4A63-AB2F-7AC32D7397EF}" type="datetime1">
              <a:rPr lang="en-US" smtClean="0">
                <a:solidFill>
                  <a:prstClr val="black">
                    <a:tint val="75000"/>
                  </a:prstClr>
                </a:solidFill>
              </a:rPr>
              <a:pPr/>
              <a:t>7/13/2017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42673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512F6-5981-430E-9F75-BB7A3EE8D3FC}" type="datetime1">
              <a:rPr lang="en-US" smtClean="0">
                <a:solidFill>
                  <a:prstClr val="black">
                    <a:tint val="75000"/>
                  </a:prstClr>
                </a:solidFill>
              </a:rPr>
              <a:pPr/>
              <a:t>7/13/2017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3378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EDF75-F3C4-4C0B-BDF4-8DB271528D42}" type="datetime1">
              <a:rPr lang="en-US" smtClean="0">
                <a:solidFill>
                  <a:prstClr val="black">
                    <a:tint val="75000"/>
                  </a:prstClr>
                </a:solidFill>
              </a:rPr>
              <a:pPr/>
              <a:t>7/13/2017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16909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2D5BD-8338-429F-8E74-37C9900A2FE9}" type="datetime1">
              <a:rPr lang="en-US" smtClean="0">
                <a:solidFill>
                  <a:prstClr val="black">
                    <a:tint val="75000"/>
                  </a:prstClr>
                </a:solidFill>
              </a:rPr>
              <a:pPr/>
              <a:t>7/13/2017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34086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A513E-4949-4857-B226-92B2082E964C}" type="datetime1">
              <a:rPr lang="en-US" smtClean="0">
                <a:solidFill>
                  <a:prstClr val="black">
                    <a:tint val="75000"/>
                  </a:prstClr>
                </a:solidFill>
              </a:rPr>
              <a:pPr/>
              <a:t>7/13/2017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73299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CC9B6-396C-4B2B-AE94-1B45F9EA59FA}" type="datetime1">
              <a:rPr lang="en-US" smtClean="0">
                <a:solidFill>
                  <a:prstClr val="black">
                    <a:tint val="75000"/>
                  </a:prstClr>
                </a:solidFill>
              </a:rPr>
              <a:pPr/>
              <a:t>7/13/2017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7732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890DCD-BE55-43B6-983F-B52DDC51DA57}" type="datetime1">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1047678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7CD05-ADB7-49A0-BEFA-B6502F83C802}" type="datetime1">
              <a:rPr lang="en-US" smtClean="0">
                <a:solidFill>
                  <a:prstClr val="black">
                    <a:tint val="75000"/>
                  </a:prstClr>
                </a:solidFill>
              </a:rPr>
              <a:pPr/>
              <a:t>7/13/2017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765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C3934-C18B-4BDE-A233-A71AF002EF10}" type="datetime1">
              <a:rPr lang="en-US" smtClean="0">
                <a:solidFill>
                  <a:prstClr val="black">
                    <a:tint val="75000"/>
                  </a:prstClr>
                </a:solidFill>
              </a:rPr>
              <a:pPr/>
              <a:t>7/13/2017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90056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ECED9-2303-4031-A320-856FF299901E}" type="datetime1">
              <a:rPr lang="en-US" smtClean="0">
                <a:solidFill>
                  <a:prstClr val="black">
                    <a:tint val="75000"/>
                  </a:prstClr>
                </a:solidFill>
              </a:rPr>
              <a:pPr/>
              <a:t>7/13/2017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552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ED119F-202A-4F7D-8566-366774AE90F5}" type="datetime1">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896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80384D-2E6A-4A5A-A57A-AD7EA388C918}" type="datetime1">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28790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F4CB02-77BA-45F3-9FF7-2989435BFF64}" type="datetime1">
              <a:rPr lang="en-US" smtClean="0"/>
              <a:pPr/>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71514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594CC4-DE5C-4E02-8D81-734EE905CAEF}" type="datetime1">
              <a:rPr lang="en-US" smtClean="0"/>
              <a:pPr/>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161616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537C4-08D4-44F4-B187-A4977AAB6514}" type="datetime1">
              <a:rPr lang="en-US" smtClean="0"/>
              <a:pPr/>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177857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3EABEA-C839-4084-A63B-D54F52EBA102}" type="datetime1">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6606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6525A7-AD8F-48AD-B51C-D12B2EABA6A4}" type="datetime1">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97905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E752F-EB95-48BD-B4AD-280BB6B71463}" type="datetime1">
              <a:rPr lang="en-US" smtClean="0"/>
              <a:pPr/>
              <a:t>7/13/2017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16492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D22A0-7AB4-4E19-B36D-3ECD0A956563}" type="datetime1">
              <a:rPr lang="en-US" smtClean="0">
                <a:solidFill>
                  <a:prstClr val="black">
                    <a:tint val="75000"/>
                  </a:prstClr>
                </a:solidFill>
                <a:cs typeface="Arial" charset="0"/>
              </a:rPr>
              <a:pPr/>
              <a:t>7/13/2017</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solidFill>
                  <a:prstClr val="black">
                    <a:tint val="75000"/>
                  </a:prstClr>
                </a:solidFill>
                <a:cs typeface="Arial" charset="0"/>
              </a:rPr>
              <a:pPr/>
              <a:t>‹#›</a:t>
            </a:fld>
            <a:endParaRPr lang="en-US">
              <a:solidFill>
                <a:prstClr val="black">
                  <a:tint val="75000"/>
                </a:prstClr>
              </a:solidFill>
              <a:cs typeface="Arial" charset="0"/>
            </a:endParaRPr>
          </a:p>
        </p:txBody>
      </p:sp>
    </p:spTree>
    <p:extLst>
      <p:ext uri="{BB962C8B-B14F-4D97-AF65-F5344CB8AC3E}">
        <p14:creationId xmlns:p14="http://schemas.microsoft.com/office/powerpoint/2010/main" xmlns="" val="3930491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 Template_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460957" y="606505"/>
            <a:ext cx="5869808" cy="1754326"/>
          </a:xfrm>
          <a:prstGeom prst="rect">
            <a:avLst/>
          </a:prstGeom>
          <a:noFill/>
        </p:spPr>
        <p:txBody>
          <a:bodyPr wrap="square" rtlCol="0">
            <a:spAutoFit/>
          </a:bodyPr>
          <a:lstStyle/>
          <a:p>
            <a:r>
              <a:rPr lang="en-US" sz="3600" dirty="0">
                <a:solidFill>
                  <a:srgbClr val="005300"/>
                </a:solidFill>
                <a:latin typeface="Arial Black"/>
                <a:cs typeface="Arial Black"/>
              </a:rPr>
              <a:t>ANNUAL PERFORMANCE REPORT (2015/2016)</a:t>
            </a:r>
          </a:p>
        </p:txBody>
      </p:sp>
      <p:sp>
        <p:nvSpPr>
          <p:cNvPr id="9" name="Rectangle 8"/>
          <p:cNvSpPr/>
          <p:nvPr/>
        </p:nvSpPr>
        <p:spPr>
          <a:xfrm>
            <a:off x="389702" y="2967335"/>
            <a:ext cx="5746510" cy="923330"/>
          </a:xfrm>
          <a:prstGeom prst="rect">
            <a:avLst/>
          </a:prstGeom>
        </p:spPr>
        <p:txBody>
          <a:bodyPr wrap="none">
            <a:spAutoFit/>
          </a:bodyPr>
          <a:lstStyle/>
          <a:p>
            <a:r>
              <a:rPr lang="en-US" b="1" dirty="0">
                <a:solidFill>
                  <a:srgbClr val="005300"/>
                </a:solidFill>
                <a:latin typeface="Arial Black" panose="020B0A04020102020204" pitchFamily="34" charset="0"/>
              </a:rPr>
              <a:t>PRESENTATION TO STANDING COMMITTEE </a:t>
            </a:r>
          </a:p>
          <a:p>
            <a:r>
              <a:rPr lang="en-US" b="1" dirty="0">
                <a:solidFill>
                  <a:srgbClr val="005300"/>
                </a:solidFill>
                <a:latin typeface="Arial Black" panose="020B0A04020102020204" pitchFamily="34" charset="0"/>
              </a:rPr>
              <a:t>ON PUBLIC </a:t>
            </a:r>
            <a:r>
              <a:rPr lang="en-US" b="1" dirty="0" smtClean="0">
                <a:solidFill>
                  <a:srgbClr val="005300"/>
                </a:solidFill>
                <a:latin typeface="Arial Black" panose="020B0A04020102020204" pitchFamily="34" charset="0"/>
              </a:rPr>
              <a:t>ACCOUNTS (SCOPA)</a:t>
            </a:r>
          </a:p>
          <a:p>
            <a:r>
              <a:rPr lang="en-US" b="1" dirty="0">
                <a:solidFill>
                  <a:srgbClr val="005300"/>
                </a:solidFill>
                <a:latin typeface="Arial Black" panose="020B0A04020102020204" pitchFamily="34" charset="0"/>
              </a:rPr>
              <a:t> </a:t>
            </a:r>
            <a:r>
              <a:rPr lang="en-US" b="1" dirty="0" smtClean="0">
                <a:solidFill>
                  <a:srgbClr val="005300"/>
                </a:solidFill>
                <a:latin typeface="Arial Black" panose="020B0A04020102020204" pitchFamily="34" charset="0"/>
              </a:rPr>
              <a:t>            07 </a:t>
            </a:r>
            <a:r>
              <a:rPr lang="en-US" b="1" dirty="0">
                <a:solidFill>
                  <a:srgbClr val="005300"/>
                </a:solidFill>
                <a:latin typeface="Arial Black" panose="020B0A04020102020204" pitchFamily="34" charset="0"/>
              </a:rPr>
              <a:t>JUNE 2017</a:t>
            </a: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xmlns="" val="2809021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615" y="438742"/>
            <a:ext cx="9144000" cy="861774"/>
          </a:xfrm>
        </p:spPr>
        <p:txBody>
          <a:bodyPr>
            <a:normAutofit lnSpcReduction="10000"/>
          </a:bodyPr>
          <a:lstStyle/>
          <a:p>
            <a:pPr marL="442913" lvl="0" indent="-442913">
              <a:lnSpc>
                <a:spcPct val="100000"/>
              </a:lnSpc>
              <a:buClr>
                <a:srgbClr val="7D0900"/>
              </a:buClr>
              <a:buNone/>
            </a:pPr>
            <a:r>
              <a:rPr lang="en-US" sz="2800" b="1" dirty="0" smtClean="0">
                <a:solidFill>
                  <a:srgbClr val="FF0000"/>
                </a:solidFill>
                <a:latin typeface="Century Gothic" panose="020B0502020202020204" pitchFamily="34" charset="0"/>
                <a:ea typeface="Calibri" panose="020F0502020204030204" pitchFamily="34" charset="0"/>
                <a:cs typeface="Times New Roman" panose="02020603050405020304" pitchFamily="18" charset="0"/>
              </a:rPr>
              <a:t>C. MEASURES TAKEN TO ADDRESS MATTERS OF IRREGULAR EXPENDITURE (</a:t>
            </a:r>
            <a:r>
              <a:rPr lang="en-US" sz="2800" b="1" dirty="0" err="1" smtClean="0">
                <a:solidFill>
                  <a:srgbClr val="FF0000"/>
                </a:solidFill>
                <a:latin typeface="Century Gothic" panose="020B0502020202020204" pitchFamily="34" charset="0"/>
                <a:ea typeface="Calibri" panose="020F0502020204030204" pitchFamily="34" charset="0"/>
                <a:cs typeface="Times New Roman" panose="02020603050405020304" pitchFamily="18" charset="0"/>
              </a:rPr>
              <a:t>cont</a:t>
            </a:r>
            <a:r>
              <a:rPr lang="en-US" sz="2800" b="1" dirty="0" smtClean="0">
                <a:solidFill>
                  <a:srgbClr val="FF0000"/>
                </a:solidFill>
                <a:latin typeface="Century Gothic" panose="020B0502020202020204" pitchFamily="34" charset="0"/>
                <a:ea typeface="Calibri" panose="020F0502020204030204" pitchFamily="34" charset="0"/>
                <a:cs typeface="Times New Roman" panose="02020603050405020304" pitchFamily="18" charset="0"/>
              </a:rPr>
              <a:t>)</a:t>
            </a:r>
            <a:endParaRPr lang="en-US" sz="2800" b="1" dirty="0">
              <a:solidFill>
                <a:srgbClr val="FF0000"/>
              </a:solidFill>
            </a:endParaRPr>
          </a:p>
        </p:txBody>
      </p:sp>
      <p:sp>
        <p:nvSpPr>
          <p:cNvPr id="5" name="Rectangle 4"/>
          <p:cNvSpPr/>
          <p:nvPr/>
        </p:nvSpPr>
        <p:spPr>
          <a:xfrm>
            <a:off x="202482" y="1380067"/>
            <a:ext cx="8824912" cy="4413516"/>
          </a:xfrm>
          <a:prstGeom prst="rect">
            <a:avLst/>
          </a:prstGeom>
        </p:spPr>
        <p:txBody>
          <a:bodyPr wrap="square">
            <a:spAutoFit/>
          </a:bodyPr>
          <a:lstStyle/>
          <a:p>
            <a:pPr marL="342900" indent="-342900" algn="just" defTabSz="914331" eaLnBrk="0" hangingPunct="0">
              <a:lnSpc>
                <a:spcPct val="90000"/>
              </a:lnSpc>
              <a:spcBef>
                <a:spcPct val="90000"/>
              </a:spcBef>
              <a:buClr>
                <a:schemeClr val="tx1">
                  <a:lumMod val="95000"/>
                  <a:lumOff val="5000"/>
                </a:schemeClr>
              </a:buClr>
              <a:buFont typeface="Arial" panose="020B0604020202020204" pitchFamily="34" charset="0"/>
              <a:buChar char="•"/>
              <a:defRPr/>
            </a:pPr>
            <a:r>
              <a:rPr lang="en-ZA" sz="2400" dirty="0" smtClean="0"/>
              <a:t>It is now compulsory for Internal Audit to independently review bids </a:t>
            </a:r>
            <a:r>
              <a:rPr lang="en-ZA" sz="2400" dirty="0"/>
              <a:t>exceeding </a:t>
            </a:r>
            <a:r>
              <a:rPr lang="en-ZA" sz="2400" dirty="0" smtClean="0"/>
              <a:t>R20 million prior to awarding of contracts and table such reports to Bid Adjudication Committee for consideration of their findings and recommendations;</a:t>
            </a:r>
          </a:p>
          <a:p>
            <a:pPr marL="342900" indent="-342900" algn="just" defTabSz="914331" eaLnBrk="0" hangingPunct="0">
              <a:lnSpc>
                <a:spcPct val="90000"/>
              </a:lnSpc>
              <a:spcBef>
                <a:spcPct val="90000"/>
              </a:spcBef>
              <a:buClr>
                <a:schemeClr val="tx1">
                  <a:lumMod val="95000"/>
                  <a:lumOff val="5000"/>
                </a:schemeClr>
              </a:buClr>
              <a:buFont typeface="Arial" panose="020B0604020202020204" pitchFamily="34" charset="0"/>
              <a:buChar char="•"/>
              <a:defRPr/>
            </a:pPr>
            <a:r>
              <a:rPr lang="en-ZA" sz="2400" dirty="0" smtClean="0"/>
              <a:t>Standardization </a:t>
            </a:r>
            <a:r>
              <a:rPr lang="en-ZA" sz="2400" dirty="0"/>
              <a:t>of special conditions of contract for perishable and non-perishable food </a:t>
            </a:r>
            <a:r>
              <a:rPr lang="en-ZA" sz="2400" dirty="0" smtClean="0"/>
              <a:t>items to ensure consistency across regions; </a:t>
            </a:r>
            <a:endParaRPr lang="en-ZA" sz="2400" dirty="0"/>
          </a:p>
          <a:p>
            <a:pPr marL="342900" indent="-342900" algn="just" defTabSz="914331" eaLnBrk="0" hangingPunct="0">
              <a:lnSpc>
                <a:spcPct val="90000"/>
              </a:lnSpc>
              <a:spcBef>
                <a:spcPct val="90000"/>
              </a:spcBef>
              <a:buClr>
                <a:schemeClr val="tx1">
                  <a:lumMod val="95000"/>
                  <a:lumOff val="5000"/>
                </a:schemeClr>
              </a:buClr>
              <a:buFont typeface="Arial" panose="020B0604020202020204" pitchFamily="34" charset="0"/>
              <a:buChar char="•"/>
              <a:defRPr/>
            </a:pPr>
            <a:r>
              <a:rPr lang="en-ZA" sz="2400" dirty="0"/>
              <a:t>Standardization of bid evaluation committee </a:t>
            </a:r>
            <a:r>
              <a:rPr lang="en-ZA" sz="2400" dirty="0" smtClean="0"/>
              <a:t>reports across regions to ensure consistency and compliance of SCM prescripts ;</a:t>
            </a:r>
            <a:endParaRPr lang="en-ZA" sz="2400" dirty="0"/>
          </a:p>
          <a:p>
            <a:pPr marL="342900" indent="-342900" algn="just" defTabSz="914331" eaLnBrk="0" hangingPunct="0">
              <a:lnSpc>
                <a:spcPct val="90000"/>
              </a:lnSpc>
              <a:spcBef>
                <a:spcPct val="90000"/>
              </a:spcBef>
              <a:buClr>
                <a:schemeClr val="tx1">
                  <a:lumMod val="95000"/>
                  <a:lumOff val="5000"/>
                </a:schemeClr>
              </a:buClr>
              <a:buFont typeface="Arial" panose="020B0604020202020204" pitchFamily="34" charset="0"/>
              <a:buChar char="•"/>
              <a:defRPr/>
            </a:pPr>
            <a:r>
              <a:rPr lang="en-ZA" sz="2400" dirty="0" smtClean="0"/>
              <a:t>Signing of contracts exceeding R3 million has been centralized as an complementary additional control measure;  </a:t>
            </a:r>
            <a:endParaRPr lang="en-US" sz="2400" b="1" dirty="0">
              <a:solidFill>
                <a:srgbClr val="000000"/>
              </a:solidFill>
              <a:cs typeface="Arial"/>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10</a:t>
            </a:fld>
            <a:endParaRPr lang="en-US"/>
          </a:p>
        </p:txBody>
      </p:sp>
    </p:spTree>
    <p:extLst>
      <p:ext uri="{BB962C8B-B14F-4D97-AF65-F5344CB8AC3E}">
        <p14:creationId xmlns:p14="http://schemas.microsoft.com/office/powerpoint/2010/main" xmlns="" val="1188102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15" y="517821"/>
            <a:ext cx="9144000" cy="861774"/>
          </a:xfrm>
        </p:spPr>
        <p:txBody>
          <a:bodyPr/>
          <a:lstStyle/>
          <a:p>
            <a:pPr marL="0" lvl="0" indent="0" algn="ctr">
              <a:lnSpc>
                <a:spcPct val="100000"/>
              </a:lnSpc>
              <a:buClr>
                <a:srgbClr val="7D0900"/>
              </a:buClr>
              <a:buNone/>
            </a:pPr>
            <a:r>
              <a:rPr lang="en-US" sz="2800" b="1" dirty="0" smtClean="0">
                <a:solidFill>
                  <a:srgbClr val="FF0000"/>
                </a:solidFill>
              </a:rPr>
              <a:t>D. PREVENTION OF POSSIBLE IRREGULAR EXPENDITURE</a:t>
            </a:r>
            <a:endParaRPr lang="en-US" sz="2800" b="1" dirty="0">
              <a:solidFill>
                <a:srgbClr val="FF0000"/>
              </a:solidFill>
            </a:endParaRPr>
          </a:p>
        </p:txBody>
      </p:sp>
      <p:sp>
        <p:nvSpPr>
          <p:cNvPr id="5" name="Rectangle 4"/>
          <p:cNvSpPr/>
          <p:nvPr/>
        </p:nvSpPr>
        <p:spPr>
          <a:xfrm>
            <a:off x="150359" y="948708"/>
            <a:ext cx="8824912" cy="1369606"/>
          </a:xfrm>
          <a:prstGeom prst="rect">
            <a:avLst/>
          </a:prstGeom>
        </p:spPr>
        <p:txBody>
          <a:bodyPr wrap="square">
            <a:spAutoFit/>
          </a:bodyPr>
          <a:lstStyle/>
          <a:p>
            <a:pPr marL="457200" indent="-457200" algn="just" defTabSz="914331" fontAlgn="auto">
              <a:spcBef>
                <a:spcPts val="0"/>
              </a:spcBef>
              <a:spcAft>
                <a:spcPts val="0"/>
              </a:spcAft>
              <a:buClr>
                <a:schemeClr val="bg2"/>
              </a:buClr>
              <a:buFont typeface="Wingdings" panose="05000000000000000000" pitchFamily="2" charset="2"/>
              <a:buChar char="q"/>
              <a:defRPr/>
            </a:pPr>
            <a:endParaRPr lang="en-US" sz="2800" dirty="0" smtClean="0">
              <a:solidFill>
                <a:srgbClr val="000000"/>
              </a:solidFill>
              <a:latin typeface="+mn-lt"/>
              <a:cs typeface="Arial"/>
            </a:endParaRPr>
          </a:p>
          <a:p>
            <a:pPr marL="977900" algn="just" defTabSz="914331" fontAlgn="auto">
              <a:spcBef>
                <a:spcPts val="0"/>
              </a:spcBef>
              <a:spcAft>
                <a:spcPts val="0"/>
              </a:spcAft>
              <a:defRPr/>
            </a:pPr>
            <a:endParaRPr lang="en-US" sz="2800" dirty="0" smtClean="0">
              <a:solidFill>
                <a:srgbClr val="000000"/>
              </a:solidFill>
              <a:latin typeface="+mn-lt"/>
              <a:cs typeface="Arial"/>
            </a:endParaRPr>
          </a:p>
          <a:p>
            <a:pPr algn="just" defTabSz="914331" fontAlgn="auto">
              <a:lnSpc>
                <a:spcPct val="150000"/>
              </a:lnSpc>
              <a:spcBef>
                <a:spcPts val="0"/>
              </a:spcBef>
              <a:spcAft>
                <a:spcPts val="0"/>
              </a:spcAft>
              <a:defRPr/>
            </a:pPr>
            <a:endParaRPr lang="en-US" sz="1800" b="1" dirty="0">
              <a:solidFill>
                <a:srgbClr val="000000"/>
              </a:solidFill>
              <a:latin typeface="Arial"/>
              <a:cs typeface="Arial"/>
            </a:endParaRPr>
          </a:p>
        </p:txBody>
      </p:sp>
      <p:sp>
        <p:nvSpPr>
          <p:cNvPr id="2" name="Rectangle 1"/>
          <p:cNvSpPr/>
          <p:nvPr/>
        </p:nvSpPr>
        <p:spPr>
          <a:xfrm>
            <a:off x="457200" y="1409461"/>
            <a:ext cx="8153400" cy="3748719"/>
          </a:xfrm>
          <a:prstGeom prst="rect">
            <a:avLst/>
          </a:prstGeom>
        </p:spPr>
        <p:txBody>
          <a:bodyPr wrap="square">
            <a:spAutoFit/>
          </a:bodyPr>
          <a:lstStyle/>
          <a:p>
            <a:pPr marL="342900" indent="-342900" algn="just" defTabSz="914331" eaLnBrk="0" hangingPunct="0">
              <a:lnSpc>
                <a:spcPct val="90000"/>
              </a:lnSpc>
              <a:spcBef>
                <a:spcPct val="90000"/>
              </a:spcBef>
              <a:buClr>
                <a:schemeClr val="tx1">
                  <a:lumMod val="95000"/>
                  <a:lumOff val="5000"/>
                </a:schemeClr>
              </a:buClr>
              <a:buFont typeface="Arial" panose="020B0604020202020204" pitchFamily="34" charset="0"/>
              <a:buChar char="•"/>
              <a:defRPr/>
            </a:pPr>
            <a:r>
              <a:rPr lang="en-US" sz="2400" dirty="0" smtClean="0">
                <a:latin typeface="+mn-lt"/>
                <a:cs typeface="+mn-cs"/>
              </a:rPr>
              <a:t>Twelve </a:t>
            </a:r>
            <a:r>
              <a:rPr lang="en-US" sz="2400" dirty="0">
                <a:latin typeface="+mn-lt"/>
                <a:cs typeface="+mn-cs"/>
              </a:rPr>
              <a:t>(12) bids with an estimated value of R76, 106 million were found to be non-compliance with supply chain management prescripts and regulations and were cancelled after bid review process. </a:t>
            </a:r>
            <a:endParaRPr lang="en-US" sz="2400" dirty="0" smtClean="0">
              <a:latin typeface="+mn-lt"/>
              <a:cs typeface="+mn-cs"/>
            </a:endParaRPr>
          </a:p>
          <a:p>
            <a:pPr marL="342900" indent="-342900" algn="just" defTabSz="914331" eaLnBrk="0" hangingPunct="0">
              <a:lnSpc>
                <a:spcPct val="90000"/>
              </a:lnSpc>
              <a:spcBef>
                <a:spcPct val="90000"/>
              </a:spcBef>
              <a:buClr>
                <a:schemeClr val="tx1">
                  <a:lumMod val="95000"/>
                  <a:lumOff val="5000"/>
                </a:schemeClr>
              </a:buClr>
              <a:buFont typeface="Arial" panose="020B0604020202020204" pitchFamily="34" charset="0"/>
              <a:buChar char="•"/>
              <a:defRPr/>
            </a:pPr>
            <a:r>
              <a:rPr lang="en-ZA" sz="2400" dirty="0" smtClean="0">
                <a:latin typeface="+mn-lt"/>
              </a:rPr>
              <a:t>Procurement conducted workshops to train members of sub bid adjudication committees. Regions covered are Eastern Cape, Kwazulu-Natal, and Limpopo, Mpumalanga and North-West.</a:t>
            </a:r>
          </a:p>
          <a:p>
            <a:pPr marL="342900" indent="-342900" algn="just" defTabSz="914331" eaLnBrk="0" hangingPunct="0">
              <a:lnSpc>
                <a:spcPct val="90000"/>
              </a:lnSpc>
              <a:spcBef>
                <a:spcPct val="90000"/>
              </a:spcBef>
              <a:buClr>
                <a:schemeClr val="tx1">
                  <a:lumMod val="95000"/>
                  <a:lumOff val="5000"/>
                </a:schemeClr>
              </a:buClr>
              <a:buFont typeface="Arial" panose="020B0604020202020204" pitchFamily="34" charset="0"/>
              <a:buChar char="•"/>
              <a:defRPr/>
            </a:pPr>
            <a:r>
              <a:rPr lang="en-ZA" sz="2400" dirty="0" smtClean="0">
                <a:latin typeface="+mn-lt"/>
              </a:rPr>
              <a:t>More workshops to be conducted for other regions </a:t>
            </a:r>
          </a:p>
        </p:txBody>
      </p:sp>
      <p:sp>
        <p:nvSpPr>
          <p:cNvPr id="4" name="Slide Number Placeholder 3"/>
          <p:cNvSpPr>
            <a:spLocks noGrp="1"/>
          </p:cNvSpPr>
          <p:nvPr>
            <p:ph type="sldNum" sz="quarter" idx="12"/>
          </p:nvPr>
        </p:nvSpPr>
        <p:spPr/>
        <p:txBody>
          <a:bodyPr/>
          <a:lstStyle/>
          <a:p>
            <a:fld id="{DCB3B80B-23E3-3948-A741-EEB7CB22DD0C}" type="slidenum">
              <a:rPr lang="en-US" smtClean="0"/>
              <a:pPr/>
              <a:t>11</a:t>
            </a:fld>
            <a:endParaRPr lang="en-US"/>
          </a:p>
        </p:txBody>
      </p:sp>
    </p:spTree>
    <p:extLst>
      <p:ext uri="{BB962C8B-B14F-4D97-AF65-F5344CB8AC3E}">
        <p14:creationId xmlns:p14="http://schemas.microsoft.com/office/powerpoint/2010/main" xmlns="" val="1157506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15" y="517821"/>
            <a:ext cx="8793956" cy="738664"/>
          </a:xfrm>
        </p:spPr>
        <p:txBody>
          <a:bodyPr>
            <a:noAutofit/>
          </a:bodyPr>
          <a:lstStyle/>
          <a:p>
            <a:pPr marL="357188" lvl="0" indent="-357188">
              <a:lnSpc>
                <a:spcPct val="100000"/>
              </a:lnSpc>
              <a:buClr>
                <a:srgbClr val="7D0900"/>
              </a:buClr>
              <a:buNone/>
              <a:tabLst>
                <a:tab pos="442913" algn="l"/>
              </a:tabLst>
            </a:pPr>
            <a:r>
              <a:rPr lang="en-US" sz="2800" b="1" dirty="0" smtClean="0">
                <a:solidFill>
                  <a:srgbClr val="FF0000"/>
                </a:solidFill>
              </a:rPr>
              <a:t>E. SPECIFIC CONTROL MEASURES IMPLEMENTED TO DEAL WITH IRREGULAR EXPENDITURE</a:t>
            </a:r>
            <a:endParaRPr lang="en-US" sz="2800" b="1" dirty="0">
              <a:solidFill>
                <a:srgbClr val="FF0000"/>
              </a:solidFill>
            </a:endParaRPr>
          </a:p>
        </p:txBody>
      </p:sp>
      <p:sp>
        <p:nvSpPr>
          <p:cNvPr id="5" name="Rectangle 4"/>
          <p:cNvSpPr/>
          <p:nvPr/>
        </p:nvSpPr>
        <p:spPr>
          <a:xfrm>
            <a:off x="150359" y="948708"/>
            <a:ext cx="8824912" cy="1369606"/>
          </a:xfrm>
          <a:prstGeom prst="rect">
            <a:avLst/>
          </a:prstGeom>
        </p:spPr>
        <p:txBody>
          <a:bodyPr wrap="square">
            <a:spAutoFit/>
          </a:bodyPr>
          <a:lstStyle/>
          <a:p>
            <a:pPr marL="457200" indent="-457200" algn="just" defTabSz="914331" fontAlgn="auto">
              <a:spcBef>
                <a:spcPts val="0"/>
              </a:spcBef>
              <a:spcAft>
                <a:spcPts val="0"/>
              </a:spcAft>
              <a:buClr>
                <a:schemeClr val="bg2"/>
              </a:buClr>
              <a:buFont typeface="Wingdings" panose="05000000000000000000" pitchFamily="2" charset="2"/>
              <a:buChar char="q"/>
              <a:defRPr/>
            </a:pPr>
            <a:endParaRPr lang="en-US" sz="2800" dirty="0" smtClean="0">
              <a:solidFill>
                <a:srgbClr val="000000"/>
              </a:solidFill>
              <a:latin typeface="+mn-lt"/>
              <a:cs typeface="Arial"/>
            </a:endParaRPr>
          </a:p>
          <a:p>
            <a:pPr marL="977900" algn="just" defTabSz="914331" fontAlgn="auto">
              <a:spcBef>
                <a:spcPts val="0"/>
              </a:spcBef>
              <a:spcAft>
                <a:spcPts val="0"/>
              </a:spcAft>
              <a:defRPr/>
            </a:pPr>
            <a:endParaRPr lang="en-US" sz="2800" dirty="0" smtClean="0">
              <a:solidFill>
                <a:srgbClr val="000000"/>
              </a:solidFill>
              <a:latin typeface="+mn-lt"/>
              <a:cs typeface="Arial"/>
            </a:endParaRPr>
          </a:p>
          <a:p>
            <a:pPr algn="just" defTabSz="914331" fontAlgn="auto">
              <a:lnSpc>
                <a:spcPct val="150000"/>
              </a:lnSpc>
              <a:spcBef>
                <a:spcPts val="0"/>
              </a:spcBef>
              <a:spcAft>
                <a:spcPts val="0"/>
              </a:spcAft>
              <a:defRPr/>
            </a:pPr>
            <a:endParaRPr lang="en-US" sz="1800" b="1" dirty="0">
              <a:solidFill>
                <a:srgbClr val="000000"/>
              </a:solidFill>
              <a:latin typeface="Arial"/>
              <a:cs typeface="Arial"/>
            </a:endParaRPr>
          </a:p>
        </p:txBody>
      </p:sp>
      <p:sp>
        <p:nvSpPr>
          <p:cNvPr id="2" name="Rectangle 1"/>
          <p:cNvSpPr/>
          <p:nvPr/>
        </p:nvSpPr>
        <p:spPr>
          <a:xfrm>
            <a:off x="387293" y="1633511"/>
            <a:ext cx="8382000" cy="6041654"/>
          </a:xfrm>
          <a:prstGeom prst="rect">
            <a:avLst/>
          </a:prstGeom>
        </p:spPr>
        <p:txBody>
          <a:bodyPr wrap="square">
            <a:spAutoFit/>
          </a:bodyPr>
          <a:lstStyle/>
          <a:p>
            <a:pPr algn="just" defTabSz="914331" eaLnBrk="0" hangingPunct="0">
              <a:lnSpc>
                <a:spcPct val="90000"/>
              </a:lnSpc>
              <a:spcBef>
                <a:spcPct val="90000"/>
              </a:spcBef>
              <a:buClr>
                <a:schemeClr val="bg2"/>
              </a:buClr>
              <a:defRPr/>
            </a:pPr>
            <a:r>
              <a:rPr lang="en-US" sz="2200" dirty="0" smtClean="0">
                <a:latin typeface="+mn-lt"/>
                <a:cs typeface="+mn-cs"/>
              </a:rPr>
              <a:t>The department implemented specific control measures to deal with audit queries with more emphasis on root causes on cases of irregular expenditure.</a:t>
            </a:r>
          </a:p>
          <a:p>
            <a:pPr marL="342900" indent="-342900" algn="just" defTabSz="914331" eaLnBrk="0" hangingPunct="0">
              <a:lnSpc>
                <a:spcPct val="90000"/>
              </a:lnSpc>
              <a:spcBef>
                <a:spcPct val="90000"/>
              </a:spcBef>
              <a:buClr>
                <a:schemeClr val="tx1">
                  <a:lumMod val="95000"/>
                  <a:lumOff val="5000"/>
                </a:schemeClr>
              </a:buClr>
              <a:buFont typeface="Arial" panose="020B0604020202020204" pitchFamily="34" charset="0"/>
              <a:buChar char="•"/>
              <a:defRPr/>
            </a:pPr>
            <a:r>
              <a:rPr lang="en-ZA" sz="2200" b="1" dirty="0" smtClean="0"/>
              <a:t>Three </a:t>
            </a:r>
            <a:r>
              <a:rPr lang="en-ZA" sz="2200" b="1" dirty="0"/>
              <a:t>price quotations not invited:</a:t>
            </a:r>
          </a:p>
          <a:p>
            <a:pPr marL="342900" lvl="0" indent="-342900" algn="just">
              <a:buClr>
                <a:schemeClr val="tx1">
                  <a:lumMod val="95000"/>
                  <a:lumOff val="5000"/>
                </a:schemeClr>
              </a:buClr>
              <a:buFont typeface="Calibri" panose="020F0502020204030204" pitchFamily="34" charset="0"/>
              <a:buChar char="−"/>
            </a:pPr>
            <a:r>
              <a:rPr lang="en-ZA" sz="2000" dirty="0" smtClean="0"/>
              <a:t>Quotations </a:t>
            </a:r>
            <a:r>
              <a:rPr lang="en-ZA" sz="2000" dirty="0"/>
              <a:t>are obtained through the Central Supplier Database (CSD);</a:t>
            </a:r>
          </a:p>
          <a:p>
            <a:pPr marL="342900" indent="-342900" algn="just">
              <a:buClr>
                <a:schemeClr val="tx1">
                  <a:lumMod val="95000"/>
                  <a:lumOff val="5000"/>
                </a:schemeClr>
              </a:buClr>
              <a:buFont typeface="Calibri" panose="020F0502020204030204" pitchFamily="34" charset="0"/>
              <a:buChar char="−"/>
            </a:pPr>
            <a:r>
              <a:rPr lang="en-ZA" sz="2000" dirty="0"/>
              <a:t>Where at least 10 suppliers are invited to submit quotations and </a:t>
            </a:r>
            <a:r>
              <a:rPr lang="en-ZA" sz="2000" dirty="0" smtClean="0"/>
              <a:t>the list </a:t>
            </a:r>
            <a:r>
              <a:rPr lang="en-ZA" sz="2000" dirty="0"/>
              <a:t>of suppliers (records) are kept for audit </a:t>
            </a:r>
            <a:r>
              <a:rPr lang="en-ZA" sz="2000" dirty="0" smtClean="0"/>
              <a:t>purpose.</a:t>
            </a:r>
          </a:p>
          <a:p>
            <a:pPr marL="342900" indent="-342900" algn="just" defTabSz="914331" eaLnBrk="0" hangingPunct="0">
              <a:lnSpc>
                <a:spcPct val="90000"/>
              </a:lnSpc>
              <a:spcBef>
                <a:spcPct val="90000"/>
              </a:spcBef>
              <a:buClr>
                <a:schemeClr val="tx1">
                  <a:lumMod val="95000"/>
                  <a:lumOff val="5000"/>
                </a:schemeClr>
              </a:buClr>
              <a:buFont typeface="Arial" panose="020B0604020202020204" pitchFamily="34" charset="0"/>
              <a:buChar char="•"/>
              <a:defRPr/>
            </a:pPr>
            <a:r>
              <a:rPr lang="en-ZA" sz="2200" b="1" dirty="0"/>
              <a:t>Splitting of a cases:</a:t>
            </a:r>
          </a:p>
          <a:p>
            <a:pPr marL="342900" lvl="0" indent="-342900" algn="just">
              <a:buFont typeface="Calibri" panose="020F0502020204030204" pitchFamily="34" charset="0"/>
              <a:buChar char="−"/>
            </a:pPr>
            <a:r>
              <a:rPr lang="en-ZA" sz="2000" dirty="0"/>
              <a:t>Procurement has implemented </a:t>
            </a:r>
            <a:r>
              <a:rPr lang="en-ZA" sz="2000" dirty="0" smtClean="0"/>
              <a:t>a </a:t>
            </a:r>
            <a:r>
              <a:rPr lang="en-ZA" sz="2000" dirty="0"/>
              <a:t>Demand Management Plan which includes all the requirements of each region including head office;</a:t>
            </a:r>
          </a:p>
          <a:p>
            <a:pPr marL="342900" indent="-342900" algn="just">
              <a:buFont typeface="Calibri" panose="020F0502020204030204" pitchFamily="34" charset="0"/>
              <a:buChar char="−"/>
            </a:pPr>
            <a:r>
              <a:rPr lang="en-ZA" sz="2000" dirty="0"/>
              <a:t>Where requirements of each region </a:t>
            </a:r>
            <a:r>
              <a:rPr lang="en-ZA" sz="2000" dirty="0" smtClean="0"/>
              <a:t>that are </a:t>
            </a:r>
            <a:r>
              <a:rPr lang="en-ZA" sz="2000" dirty="0"/>
              <a:t>listed more than once they are consolidated into </a:t>
            </a:r>
            <a:r>
              <a:rPr lang="en-ZA" sz="2000" dirty="0" smtClean="0"/>
              <a:t>the Department Annual Procurement Plan.</a:t>
            </a:r>
            <a:endParaRPr lang="en-US" sz="2000" dirty="0"/>
          </a:p>
          <a:p>
            <a:pPr algn="just" defTabSz="914331" eaLnBrk="0" hangingPunct="0">
              <a:lnSpc>
                <a:spcPct val="90000"/>
              </a:lnSpc>
              <a:spcBef>
                <a:spcPct val="90000"/>
              </a:spcBef>
              <a:buClr>
                <a:schemeClr val="bg2"/>
              </a:buClr>
              <a:defRPr/>
            </a:pPr>
            <a:endParaRPr lang="en-US" sz="2000" dirty="0" smtClean="0">
              <a:latin typeface="+mn-lt"/>
              <a:cs typeface="+mn-cs"/>
            </a:endParaRPr>
          </a:p>
          <a:p>
            <a:pPr marL="266700" indent="-266700" algn="just" defTabSz="914331" eaLnBrk="0" hangingPunct="0">
              <a:lnSpc>
                <a:spcPct val="90000"/>
              </a:lnSpc>
              <a:spcBef>
                <a:spcPct val="90000"/>
              </a:spcBef>
              <a:buClr>
                <a:schemeClr val="bg2"/>
              </a:buClr>
              <a:buFont typeface="Wingdings" pitchFamily="2" charset="2"/>
              <a:buChar char="n"/>
              <a:defRPr/>
            </a:pPr>
            <a:endParaRPr lang="en-US" sz="2000" dirty="0">
              <a:latin typeface="+mn-lt"/>
              <a:cs typeface="+mn-cs"/>
            </a:endParaRPr>
          </a:p>
          <a:p>
            <a:pPr marL="266700" indent="-266700" algn="just" defTabSz="914331" eaLnBrk="0" hangingPunct="0">
              <a:lnSpc>
                <a:spcPct val="90000"/>
              </a:lnSpc>
              <a:spcBef>
                <a:spcPct val="90000"/>
              </a:spcBef>
              <a:buClr>
                <a:schemeClr val="bg2"/>
              </a:buClr>
              <a:buFont typeface="Wingdings" pitchFamily="2" charset="2"/>
              <a:buChar char="n"/>
              <a:defRPr/>
            </a:pPr>
            <a:endParaRPr lang="en-US" sz="2000" dirty="0" smtClean="0">
              <a:latin typeface="+mn-lt"/>
              <a:cs typeface="+mn-cs"/>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pPr/>
              <a:t>12</a:t>
            </a:fld>
            <a:endParaRPr lang="en-US"/>
          </a:p>
        </p:txBody>
      </p:sp>
    </p:spTree>
    <p:extLst>
      <p:ext uri="{BB962C8B-B14F-4D97-AF65-F5344CB8AC3E}">
        <p14:creationId xmlns:p14="http://schemas.microsoft.com/office/powerpoint/2010/main" xmlns="" val="3631701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15" y="242090"/>
            <a:ext cx="8793956" cy="738664"/>
          </a:xfrm>
        </p:spPr>
        <p:txBody>
          <a:bodyPr>
            <a:noAutofit/>
          </a:bodyPr>
          <a:lstStyle/>
          <a:p>
            <a:pPr marL="357188" lvl="0" indent="-357188">
              <a:lnSpc>
                <a:spcPct val="100000"/>
              </a:lnSpc>
              <a:buClr>
                <a:srgbClr val="7D0900"/>
              </a:buClr>
              <a:buNone/>
            </a:pPr>
            <a:r>
              <a:rPr lang="en-US" sz="2800" b="1" dirty="0" smtClean="0">
                <a:solidFill>
                  <a:srgbClr val="FF0000"/>
                </a:solidFill>
              </a:rPr>
              <a:t>E. SPECIFIC CONTROL MEASURES IMPLEMENTED TO DEAL WITH IRREGULAR EXPENDITURE (CONT)</a:t>
            </a:r>
            <a:endParaRPr lang="en-US" sz="2800" b="1" dirty="0">
              <a:solidFill>
                <a:srgbClr val="FF0000"/>
              </a:solidFill>
            </a:endParaRPr>
          </a:p>
        </p:txBody>
      </p:sp>
      <p:sp>
        <p:nvSpPr>
          <p:cNvPr id="5" name="Rectangle 4"/>
          <p:cNvSpPr/>
          <p:nvPr/>
        </p:nvSpPr>
        <p:spPr>
          <a:xfrm>
            <a:off x="150359" y="948708"/>
            <a:ext cx="8824912" cy="1369606"/>
          </a:xfrm>
          <a:prstGeom prst="rect">
            <a:avLst/>
          </a:prstGeom>
        </p:spPr>
        <p:txBody>
          <a:bodyPr wrap="square">
            <a:spAutoFit/>
          </a:bodyPr>
          <a:lstStyle/>
          <a:p>
            <a:pPr marL="457200" indent="-457200" algn="just" defTabSz="914331" fontAlgn="auto">
              <a:spcBef>
                <a:spcPts val="0"/>
              </a:spcBef>
              <a:spcAft>
                <a:spcPts val="0"/>
              </a:spcAft>
              <a:buClr>
                <a:schemeClr val="bg2"/>
              </a:buClr>
              <a:buFont typeface="Wingdings" panose="05000000000000000000" pitchFamily="2" charset="2"/>
              <a:buChar char="q"/>
              <a:defRPr/>
            </a:pPr>
            <a:endParaRPr lang="en-US" sz="2800" dirty="0" smtClean="0">
              <a:solidFill>
                <a:srgbClr val="000000"/>
              </a:solidFill>
              <a:latin typeface="+mn-lt"/>
              <a:cs typeface="Arial"/>
            </a:endParaRPr>
          </a:p>
          <a:p>
            <a:pPr marL="977900" algn="just" defTabSz="914331" fontAlgn="auto">
              <a:spcBef>
                <a:spcPts val="0"/>
              </a:spcBef>
              <a:spcAft>
                <a:spcPts val="0"/>
              </a:spcAft>
              <a:defRPr/>
            </a:pPr>
            <a:endParaRPr lang="en-US" sz="2800" dirty="0" smtClean="0">
              <a:solidFill>
                <a:srgbClr val="000000"/>
              </a:solidFill>
              <a:latin typeface="+mn-lt"/>
              <a:cs typeface="Arial"/>
            </a:endParaRPr>
          </a:p>
          <a:p>
            <a:pPr algn="just" defTabSz="914331" fontAlgn="auto">
              <a:lnSpc>
                <a:spcPct val="150000"/>
              </a:lnSpc>
              <a:spcBef>
                <a:spcPts val="0"/>
              </a:spcBef>
              <a:spcAft>
                <a:spcPts val="0"/>
              </a:spcAft>
              <a:defRPr/>
            </a:pPr>
            <a:endParaRPr lang="en-US" sz="1800" b="1" dirty="0">
              <a:solidFill>
                <a:srgbClr val="000000"/>
              </a:solidFill>
              <a:latin typeface="Arial"/>
              <a:cs typeface="Arial"/>
            </a:endParaRPr>
          </a:p>
        </p:txBody>
      </p:sp>
      <p:sp>
        <p:nvSpPr>
          <p:cNvPr id="2" name="Rectangle 1"/>
          <p:cNvSpPr/>
          <p:nvPr/>
        </p:nvSpPr>
        <p:spPr>
          <a:xfrm>
            <a:off x="457200" y="1409461"/>
            <a:ext cx="8382000" cy="4413516"/>
          </a:xfrm>
          <a:prstGeom prst="rect">
            <a:avLst/>
          </a:prstGeom>
        </p:spPr>
        <p:txBody>
          <a:bodyPr wrap="square">
            <a:spAutoFit/>
          </a:bodyPr>
          <a:lstStyle/>
          <a:p>
            <a:pPr marL="342900" indent="-342900" algn="just" defTabSz="914331" eaLnBrk="0" hangingPunct="0">
              <a:lnSpc>
                <a:spcPct val="90000"/>
              </a:lnSpc>
              <a:spcBef>
                <a:spcPct val="90000"/>
              </a:spcBef>
              <a:buClr>
                <a:schemeClr val="tx1">
                  <a:lumMod val="95000"/>
                  <a:lumOff val="5000"/>
                </a:schemeClr>
              </a:buClr>
              <a:buFont typeface="Arial" panose="020B0604020202020204" pitchFamily="34" charset="0"/>
              <a:buChar char="•"/>
              <a:defRPr/>
            </a:pPr>
            <a:r>
              <a:rPr lang="en-ZA" sz="2400" b="1" dirty="0"/>
              <a:t>Procurement done with prohibited </a:t>
            </a:r>
            <a:r>
              <a:rPr lang="en-ZA" sz="2400" b="1" dirty="0" smtClean="0"/>
              <a:t>Suppliers:</a:t>
            </a:r>
          </a:p>
          <a:p>
            <a:pPr marL="342900" lvl="0" indent="-342900" algn="just">
              <a:buFont typeface="Calibri" panose="020F0502020204030204" pitchFamily="34" charset="0"/>
              <a:buChar char="−"/>
            </a:pPr>
            <a:r>
              <a:rPr lang="en-ZA" sz="2400" dirty="0"/>
              <a:t>Prior to the bid being </a:t>
            </a:r>
            <a:r>
              <a:rPr lang="en-ZA" sz="2400" dirty="0" smtClean="0"/>
              <a:t>awarded, SCM verifies </a:t>
            </a:r>
            <a:r>
              <a:rPr lang="en-ZA" sz="2400" dirty="0"/>
              <a:t>the bidder’s information on the register of restricted suppliers and tender defaulters on National </a:t>
            </a:r>
            <a:r>
              <a:rPr lang="en-ZA" sz="2400" dirty="0" smtClean="0"/>
              <a:t>Treasury website.</a:t>
            </a:r>
            <a:endParaRPr lang="en-ZA" sz="2400" dirty="0"/>
          </a:p>
          <a:p>
            <a:pPr marL="342900" lvl="0" indent="-342900" algn="just">
              <a:buFont typeface="Calibri" panose="020F0502020204030204" pitchFamily="34" charset="0"/>
              <a:buChar char="−"/>
            </a:pPr>
            <a:r>
              <a:rPr lang="en-ZA" sz="2400" dirty="0"/>
              <a:t>The Bid Evaluation Committee also certifies that they have verified </a:t>
            </a:r>
            <a:r>
              <a:rPr lang="en-ZA" sz="2400" dirty="0" smtClean="0"/>
              <a:t>these by </a:t>
            </a:r>
            <a:r>
              <a:rPr lang="en-ZA" sz="2400" dirty="0"/>
              <a:t>signing a verification </a:t>
            </a:r>
            <a:r>
              <a:rPr lang="en-ZA" sz="2400" dirty="0" smtClean="0"/>
              <a:t>certificate. </a:t>
            </a:r>
            <a:endParaRPr lang="en-ZA" sz="2400" dirty="0"/>
          </a:p>
          <a:p>
            <a:pPr marL="342900" indent="-342900" algn="just">
              <a:buFont typeface="Calibri" panose="020F0502020204030204" pitchFamily="34" charset="0"/>
              <a:buChar char="−"/>
            </a:pPr>
            <a:r>
              <a:rPr lang="en-ZA" sz="2400" dirty="0"/>
              <a:t>Verification reports are kept for audit purpose. </a:t>
            </a:r>
            <a:endParaRPr lang="en-US" sz="2400" dirty="0"/>
          </a:p>
          <a:p>
            <a:pPr marL="342900" indent="-342900" algn="just" defTabSz="914331" eaLnBrk="0" hangingPunct="0">
              <a:lnSpc>
                <a:spcPct val="90000"/>
              </a:lnSpc>
              <a:spcBef>
                <a:spcPct val="90000"/>
              </a:spcBef>
              <a:buClr>
                <a:schemeClr val="tx1">
                  <a:lumMod val="95000"/>
                  <a:lumOff val="5000"/>
                </a:schemeClr>
              </a:buClr>
              <a:buFont typeface="Arial" panose="020B0604020202020204" pitchFamily="34" charset="0"/>
              <a:buChar char="•"/>
              <a:defRPr/>
            </a:pPr>
            <a:r>
              <a:rPr lang="en-ZA" sz="2400" b="1" dirty="0"/>
              <a:t>Officials who failed to declare </a:t>
            </a:r>
            <a:r>
              <a:rPr lang="en-ZA" sz="2400" b="1" dirty="0" smtClean="0"/>
              <a:t>interest:</a:t>
            </a:r>
            <a:endParaRPr lang="en-US" sz="2400" b="1" dirty="0">
              <a:latin typeface="+mn-lt"/>
              <a:cs typeface="+mn-cs"/>
            </a:endParaRPr>
          </a:p>
          <a:p>
            <a:pPr marL="342900" lvl="0" indent="-342900" algn="just">
              <a:buFont typeface="Calibri" panose="020F0502020204030204" pitchFamily="34" charset="0"/>
              <a:buChar char="−"/>
            </a:pPr>
            <a:r>
              <a:rPr lang="en-ZA" sz="2400" dirty="0"/>
              <a:t>Procurement verifies the company's directors ID’s </a:t>
            </a:r>
            <a:r>
              <a:rPr lang="en-ZA" sz="2400" dirty="0" smtClean="0"/>
              <a:t>to check on DPSA website if </a:t>
            </a:r>
            <a:r>
              <a:rPr lang="en-ZA" sz="2400" dirty="0"/>
              <a:t>they are employed in the public </a:t>
            </a:r>
            <a:r>
              <a:rPr lang="en-ZA" sz="2400" dirty="0" smtClean="0"/>
              <a:t>service.</a:t>
            </a:r>
            <a:endParaRPr lang="en-ZA" sz="2400" dirty="0"/>
          </a:p>
          <a:p>
            <a:pPr marL="342900" indent="-342900" algn="just">
              <a:buFont typeface="Calibri" panose="020F0502020204030204" pitchFamily="34" charset="0"/>
              <a:buChar char="−"/>
            </a:pPr>
            <a:r>
              <a:rPr lang="en-ZA" sz="2400" dirty="0"/>
              <a:t>The DPSA </a:t>
            </a:r>
            <a:r>
              <a:rPr lang="en-ZA" sz="2400" dirty="0" smtClean="0"/>
              <a:t>reports are </a:t>
            </a:r>
            <a:r>
              <a:rPr lang="en-ZA" sz="2400" dirty="0"/>
              <a:t>kept for audit purposes. </a:t>
            </a:r>
            <a:endParaRPr lang="en-US" sz="2400" dirty="0"/>
          </a:p>
        </p:txBody>
      </p:sp>
      <p:sp>
        <p:nvSpPr>
          <p:cNvPr id="4" name="Slide Number Placeholder 3"/>
          <p:cNvSpPr>
            <a:spLocks noGrp="1"/>
          </p:cNvSpPr>
          <p:nvPr>
            <p:ph type="sldNum" sz="quarter" idx="12"/>
          </p:nvPr>
        </p:nvSpPr>
        <p:spPr/>
        <p:txBody>
          <a:bodyPr/>
          <a:lstStyle/>
          <a:p>
            <a:fld id="{DCB3B80B-23E3-3948-A741-EEB7CB22DD0C}" type="slidenum">
              <a:rPr lang="en-US" smtClean="0"/>
              <a:pPr/>
              <a:t>13</a:t>
            </a:fld>
            <a:endParaRPr lang="en-US"/>
          </a:p>
        </p:txBody>
      </p:sp>
    </p:spTree>
    <p:extLst>
      <p:ext uri="{BB962C8B-B14F-4D97-AF65-F5344CB8AC3E}">
        <p14:creationId xmlns:p14="http://schemas.microsoft.com/office/powerpoint/2010/main" xmlns="" val="1527792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15" y="210044"/>
            <a:ext cx="8793956" cy="738664"/>
          </a:xfrm>
        </p:spPr>
        <p:txBody>
          <a:bodyPr>
            <a:noAutofit/>
          </a:bodyPr>
          <a:lstStyle/>
          <a:p>
            <a:pPr marL="271463" lvl="0" indent="-271463">
              <a:lnSpc>
                <a:spcPct val="100000"/>
              </a:lnSpc>
              <a:buClr>
                <a:srgbClr val="7D0900"/>
              </a:buClr>
              <a:buNone/>
            </a:pPr>
            <a:r>
              <a:rPr lang="en-US" sz="2800" b="1" dirty="0" smtClean="0">
                <a:solidFill>
                  <a:srgbClr val="FF0000"/>
                </a:solidFill>
              </a:rPr>
              <a:t>E. SPECIFIC CONTROL MEASURES IMPLEMENTED TO DEAL WITH IRREGULAR EXPENDITURE (CONT)</a:t>
            </a:r>
            <a:endParaRPr lang="en-US" sz="2800" b="1" dirty="0">
              <a:solidFill>
                <a:srgbClr val="FF0000"/>
              </a:solidFill>
            </a:endParaRPr>
          </a:p>
        </p:txBody>
      </p:sp>
      <p:sp>
        <p:nvSpPr>
          <p:cNvPr id="5" name="Rectangle 4"/>
          <p:cNvSpPr/>
          <p:nvPr/>
        </p:nvSpPr>
        <p:spPr>
          <a:xfrm>
            <a:off x="150359" y="948708"/>
            <a:ext cx="8824912" cy="1369606"/>
          </a:xfrm>
          <a:prstGeom prst="rect">
            <a:avLst/>
          </a:prstGeom>
        </p:spPr>
        <p:txBody>
          <a:bodyPr wrap="square">
            <a:spAutoFit/>
          </a:bodyPr>
          <a:lstStyle/>
          <a:p>
            <a:pPr marL="457200" indent="-457200" algn="just" defTabSz="914331" fontAlgn="auto">
              <a:spcBef>
                <a:spcPts val="0"/>
              </a:spcBef>
              <a:spcAft>
                <a:spcPts val="0"/>
              </a:spcAft>
              <a:buClr>
                <a:schemeClr val="bg2"/>
              </a:buClr>
              <a:buFont typeface="Wingdings" panose="05000000000000000000" pitchFamily="2" charset="2"/>
              <a:buChar char="q"/>
              <a:defRPr/>
            </a:pPr>
            <a:endParaRPr lang="en-US" sz="2800" dirty="0" smtClean="0">
              <a:solidFill>
                <a:srgbClr val="000000"/>
              </a:solidFill>
              <a:latin typeface="+mn-lt"/>
              <a:cs typeface="Arial"/>
            </a:endParaRPr>
          </a:p>
          <a:p>
            <a:pPr marL="977900" algn="just" defTabSz="914331" fontAlgn="auto">
              <a:spcBef>
                <a:spcPts val="0"/>
              </a:spcBef>
              <a:spcAft>
                <a:spcPts val="0"/>
              </a:spcAft>
              <a:defRPr/>
            </a:pPr>
            <a:endParaRPr lang="en-US" sz="2800" dirty="0" smtClean="0">
              <a:solidFill>
                <a:srgbClr val="000000"/>
              </a:solidFill>
              <a:latin typeface="+mn-lt"/>
              <a:cs typeface="Arial"/>
            </a:endParaRPr>
          </a:p>
          <a:p>
            <a:pPr algn="just" defTabSz="914331" fontAlgn="auto">
              <a:lnSpc>
                <a:spcPct val="150000"/>
              </a:lnSpc>
              <a:spcBef>
                <a:spcPts val="0"/>
              </a:spcBef>
              <a:spcAft>
                <a:spcPts val="0"/>
              </a:spcAft>
              <a:defRPr/>
            </a:pPr>
            <a:endParaRPr lang="en-US" sz="1800" b="1" dirty="0">
              <a:solidFill>
                <a:srgbClr val="000000"/>
              </a:solidFill>
              <a:latin typeface="Arial"/>
              <a:cs typeface="Arial"/>
            </a:endParaRPr>
          </a:p>
        </p:txBody>
      </p:sp>
      <p:sp>
        <p:nvSpPr>
          <p:cNvPr id="2" name="Rectangle 1"/>
          <p:cNvSpPr/>
          <p:nvPr/>
        </p:nvSpPr>
        <p:spPr>
          <a:xfrm>
            <a:off x="457200" y="1409461"/>
            <a:ext cx="8382000" cy="4413516"/>
          </a:xfrm>
          <a:prstGeom prst="rect">
            <a:avLst/>
          </a:prstGeom>
        </p:spPr>
        <p:txBody>
          <a:bodyPr wrap="square">
            <a:spAutoFit/>
          </a:bodyPr>
          <a:lstStyle/>
          <a:p>
            <a:pPr marL="342900" indent="-342900" algn="just" defTabSz="914331" eaLnBrk="0" hangingPunct="0">
              <a:lnSpc>
                <a:spcPct val="90000"/>
              </a:lnSpc>
              <a:spcBef>
                <a:spcPct val="90000"/>
              </a:spcBef>
              <a:buClr>
                <a:schemeClr val="tx1">
                  <a:lumMod val="95000"/>
                  <a:lumOff val="5000"/>
                </a:schemeClr>
              </a:buClr>
              <a:buFont typeface="Arial" panose="020B0604020202020204" pitchFamily="34" charset="0"/>
              <a:buChar char="•"/>
              <a:defRPr/>
            </a:pPr>
            <a:r>
              <a:rPr lang="en-ZA" sz="2400" b="1" dirty="0" smtClean="0"/>
              <a:t>Original </a:t>
            </a:r>
            <a:r>
              <a:rPr lang="en-ZA" sz="2400" b="1" dirty="0"/>
              <a:t>tax certificate not available for audit </a:t>
            </a:r>
            <a:r>
              <a:rPr lang="en-ZA" sz="2400" b="1" dirty="0" smtClean="0"/>
              <a:t>purpose:</a:t>
            </a:r>
          </a:p>
          <a:p>
            <a:pPr algn="just" defTabSz="914331" eaLnBrk="0" hangingPunct="0">
              <a:lnSpc>
                <a:spcPct val="90000"/>
              </a:lnSpc>
              <a:spcBef>
                <a:spcPct val="90000"/>
              </a:spcBef>
              <a:buClr>
                <a:schemeClr val="tx1">
                  <a:lumMod val="95000"/>
                  <a:lumOff val="5000"/>
                </a:schemeClr>
              </a:buClr>
              <a:defRPr/>
            </a:pPr>
            <a:endParaRPr lang="en-ZA" sz="2400" b="1" dirty="0" smtClean="0"/>
          </a:p>
          <a:p>
            <a:pPr marL="542925" lvl="0" indent="-185738" algn="just">
              <a:buClr>
                <a:schemeClr val="tx1">
                  <a:lumMod val="95000"/>
                  <a:lumOff val="5000"/>
                </a:schemeClr>
              </a:buClr>
              <a:buFont typeface="Calibri" panose="020F0502020204030204" pitchFamily="34" charset="0"/>
              <a:buChar char="−"/>
            </a:pPr>
            <a:r>
              <a:rPr lang="en-ZA" sz="2400" dirty="0" smtClean="0"/>
              <a:t>Bidders </a:t>
            </a:r>
            <a:r>
              <a:rPr lang="en-ZA" sz="2400" dirty="0"/>
              <a:t>tax matters are verified on CSD during the </a:t>
            </a:r>
            <a:r>
              <a:rPr lang="en-ZA" sz="2400" dirty="0" smtClean="0"/>
              <a:t>bid </a:t>
            </a:r>
            <a:r>
              <a:rPr lang="en-ZA" sz="2400" dirty="0"/>
              <a:t>e</a:t>
            </a:r>
            <a:r>
              <a:rPr lang="en-ZA" sz="2400" dirty="0" smtClean="0"/>
              <a:t>valuation </a:t>
            </a:r>
            <a:r>
              <a:rPr lang="en-ZA" sz="2400" dirty="0"/>
              <a:t>process;</a:t>
            </a:r>
          </a:p>
          <a:p>
            <a:pPr marL="357187" lvl="0" algn="just">
              <a:buClr>
                <a:schemeClr val="tx1">
                  <a:lumMod val="95000"/>
                  <a:lumOff val="5000"/>
                </a:schemeClr>
              </a:buClr>
            </a:pPr>
            <a:endParaRPr lang="en-ZA" sz="2400" dirty="0" smtClean="0"/>
          </a:p>
          <a:p>
            <a:pPr marL="542925" lvl="0" indent="-185738" algn="just">
              <a:buClr>
                <a:schemeClr val="tx1">
                  <a:lumMod val="95000"/>
                  <a:lumOff val="5000"/>
                </a:schemeClr>
              </a:buClr>
              <a:buFont typeface="Calibri" panose="020F0502020204030204" pitchFamily="34" charset="0"/>
              <a:buChar char="−"/>
            </a:pPr>
            <a:r>
              <a:rPr lang="en-ZA" sz="2400" dirty="0" smtClean="0"/>
              <a:t>Verification </a:t>
            </a:r>
            <a:r>
              <a:rPr lang="en-ZA" sz="2400" dirty="0"/>
              <a:t>is also done before the bid is awarded by the Bid Adjudication Committee;</a:t>
            </a:r>
          </a:p>
          <a:p>
            <a:pPr marL="542925" indent="-185738" algn="just">
              <a:buClr>
                <a:schemeClr val="tx1">
                  <a:lumMod val="95000"/>
                  <a:lumOff val="5000"/>
                </a:schemeClr>
              </a:buClr>
              <a:buFont typeface="Calibri" panose="020F0502020204030204" pitchFamily="34" charset="0"/>
              <a:buChar char="−"/>
            </a:pPr>
            <a:endParaRPr lang="en-ZA" sz="2400" dirty="0" smtClean="0"/>
          </a:p>
          <a:p>
            <a:pPr marL="542925" indent="-185738" algn="just">
              <a:buClr>
                <a:schemeClr val="tx1">
                  <a:lumMod val="95000"/>
                  <a:lumOff val="5000"/>
                </a:schemeClr>
              </a:buClr>
              <a:buFont typeface="Calibri" panose="020F0502020204030204" pitchFamily="34" charset="0"/>
              <a:buChar char="−"/>
            </a:pPr>
            <a:r>
              <a:rPr lang="en-ZA" sz="2400" dirty="0" smtClean="0"/>
              <a:t>Lastly verification is also done before </a:t>
            </a:r>
            <a:r>
              <a:rPr lang="en-ZA" sz="2400" dirty="0"/>
              <a:t>the contract is signed </a:t>
            </a:r>
            <a:endParaRPr lang="en-ZA" sz="2400" dirty="0" smtClean="0"/>
          </a:p>
          <a:p>
            <a:pPr marL="542925" indent="-185738" algn="just">
              <a:buClr>
                <a:schemeClr val="tx1">
                  <a:lumMod val="95000"/>
                  <a:lumOff val="5000"/>
                </a:schemeClr>
              </a:buClr>
              <a:buFont typeface="Calibri" panose="020F0502020204030204" pitchFamily="34" charset="0"/>
              <a:buChar char="−"/>
            </a:pPr>
            <a:endParaRPr lang="en-ZA" sz="2400" dirty="0" smtClean="0"/>
          </a:p>
          <a:p>
            <a:pPr marL="542925" indent="-185738" algn="just">
              <a:buClr>
                <a:schemeClr val="tx1">
                  <a:lumMod val="95000"/>
                  <a:lumOff val="5000"/>
                </a:schemeClr>
              </a:buClr>
              <a:buFont typeface="Calibri" panose="020F0502020204030204" pitchFamily="34" charset="0"/>
              <a:buChar char="−"/>
            </a:pPr>
            <a:r>
              <a:rPr lang="en-ZA" sz="2400" dirty="0" smtClean="0"/>
              <a:t>The CSD registration reports are </a:t>
            </a:r>
            <a:r>
              <a:rPr lang="en-ZA" sz="2400" dirty="0"/>
              <a:t>kept for audit purpose</a:t>
            </a:r>
            <a:r>
              <a:rPr lang="en-ZA" sz="2400" dirty="0" smtClean="0"/>
              <a:t>.</a:t>
            </a:r>
          </a:p>
        </p:txBody>
      </p:sp>
      <p:sp>
        <p:nvSpPr>
          <p:cNvPr id="4" name="Slide Number Placeholder 3"/>
          <p:cNvSpPr>
            <a:spLocks noGrp="1"/>
          </p:cNvSpPr>
          <p:nvPr>
            <p:ph type="sldNum" sz="quarter" idx="12"/>
          </p:nvPr>
        </p:nvSpPr>
        <p:spPr/>
        <p:txBody>
          <a:bodyPr/>
          <a:lstStyle/>
          <a:p>
            <a:fld id="{DCB3B80B-23E3-3948-A741-EEB7CB22DD0C}" type="slidenum">
              <a:rPr lang="en-US" smtClean="0"/>
              <a:pPr/>
              <a:t>14</a:t>
            </a:fld>
            <a:endParaRPr lang="en-US"/>
          </a:p>
        </p:txBody>
      </p:sp>
    </p:spTree>
    <p:extLst>
      <p:ext uri="{BB962C8B-B14F-4D97-AF65-F5344CB8AC3E}">
        <p14:creationId xmlns:p14="http://schemas.microsoft.com/office/powerpoint/2010/main" xmlns="" val="604907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359" y="210044"/>
            <a:ext cx="8793956" cy="738664"/>
          </a:xfrm>
        </p:spPr>
        <p:txBody>
          <a:bodyPr>
            <a:noAutofit/>
          </a:bodyPr>
          <a:lstStyle/>
          <a:p>
            <a:pPr marL="357188" lvl="0" indent="-357188">
              <a:lnSpc>
                <a:spcPct val="100000"/>
              </a:lnSpc>
              <a:buClr>
                <a:srgbClr val="7D0900"/>
              </a:buClr>
              <a:buNone/>
            </a:pPr>
            <a:r>
              <a:rPr lang="en-US" sz="2800" b="1" dirty="0" smtClean="0">
                <a:solidFill>
                  <a:srgbClr val="FF0000"/>
                </a:solidFill>
              </a:rPr>
              <a:t>E. SPECIFIC CONTROL MEASURES IMPLEMENTED TO DEAL WITH IRREGULAR EXPENDITURE (CONT)</a:t>
            </a:r>
            <a:endParaRPr lang="en-US" sz="2800" b="1" dirty="0">
              <a:solidFill>
                <a:srgbClr val="FF0000"/>
              </a:solidFill>
            </a:endParaRPr>
          </a:p>
        </p:txBody>
      </p:sp>
      <p:sp>
        <p:nvSpPr>
          <p:cNvPr id="5" name="Rectangle 4"/>
          <p:cNvSpPr/>
          <p:nvPr/>
        </p:nvSpPr>
        <p:spPr>
          <a:xfrm>
            <a:off x="150359" y="948708"/>
            <a:ext cx="8824912" cy="1369606"/>
          </a:xfrm>
          <a:prstGeom prst="rect">
            <a:avLst/>
          </a:prstGeom>
        </p:spPr>
        <p:txBody>
          <a:bodyPr wrap="square">
            <a:spAutoFit/>
          </a:bodyPr>
          <a:lstStyle/>
          <a:p>
            <a:pPr marL="457200" indent="-457200" algn="just" defTabSz="914331" fontAlgn="auto">
              <a:spcBef>
                <a:spcPts val="0"/>
              </a:spcBef>
              <a:spcAft>
                <a:spcPts val="0"/>
              </a:spcAft>
              <a:buClr>
                <a:schemeClr val="bg2"/>
              </a:buClr>
              <a:buFont typeface="Wingdings" panose="05000000000000000000" pitchFamily="2" charset="2"/>
              <a:buChar char="q"/>
              <a:defRPr/>
            </a:pPr>
            <a:endParaRPr lang="en-US" sz="2800" dirty="0" smtClean="0">
              <a:solidFill>
                <a:srgbClr val="000000"/>
              </a:solidFill>
              <a:latin typeface="+mn-lt"/>
              <a:cs typeface="Arial"/>
            </a:endParaRPr>
          </a:p>
          <a:p>
            <a:pPr marL="977900" algn="just" defTabSz="914331" fontAlgn="auto">
              <a:spcBef>
                <a:spcPts val="0"/>
              </a:spcBef>
              <a:spcAft>
                <a:spcPts val="0"/>
              </a:spcAft>
              <a:defRPr/>
            </a:pPr>
            <a:endParaRPr lang="en-US" sz="2800" dirty="0" smtClean="0">
              <a:solidFill>
                <a:srgbClr val="000000"/>
              </a:solidFill>
              <a:latin typeface="+mn-lt"/>
              <a:cs typeface="Arial"/>
            </a:endParaRPr>
          </a:p>
          <a:p>
            <a:pPr algn="just" defTabSz="914331" fontAlgn="auto">
              <a:lnSpc>
                <a:spcPct val="150000"/>
              </a:lnSpc>
              <a:spcBef>
                <a:spcPts val="0"/>
              </a:spcBef>
              <a:spcAft>
                <a:spcPts val="0"/>
              </a:spcAft>
              <a:defRPr/>
            </a:pPr>
            <a:endParaRPr lang="en-US" sz="1800" b="1" dirty="0">
              <a:solidFill>
                <a:srgbClr val="000000"/>
              </a:solidFill>
              <a:latin typeface="Arial"/>
              <a:cs typeface="Arial"/>
            </a:endParaRPr>
          </a:p>
        </p:txBody>
      </p:sp>
      <p:sp>
        <p:nvSpPr>
          <p:cNvPr id="2" name="Rectangle 1"/>
          <p:cNvSpPr/>
          <p:nvPr/>
        </p:nvSpPr>
        <p:spPr>
          <a:xfrm>
            <a:off x="457200" y="1409461"/>
            <a:ext cx="8382000" cy="5096780"/>
          </a:xfrm>
          <a:prstGeom prst="rect">
            <a:avLst/>
          </a:prstGeom>
        </p:spPr>
        <p:txBody>
          <a:bodyPr wrap="square">
            <a:spAutoFit/>
          </a:bodyPr>
          <a:lstStyle/>
          <a:p>
            <a:pPr marL="342900" indent="-342900" algn="just" defTabSz="914331" eaLnBrk="0" hangingPunct="0">
              <a:lnSpc>
                <a:spcPct val="90000"/>
              </a:lnSpc>
              <a:spcBef>
                <a:spcPct val="90000"/>
              </a:spcBef>
              <a:buFont typeface="Arial" panose="020B0604020202020204" pitchFamily="34" charset="0"/>
              <a:buChar char="•"/>
              <a:defRPr/>
            </a:pPr>
            <a:r>
              <a:rPr lang="en-ZA" sz="2400" b="1" dirty="0"/>
              <a:t>Bid process not followed properly</a:t>
            </a:r>
            <a:r>
              <a:rPr lang="en-ZA" sz="2200" b="1" dirty="0" smtClean="0"/>
              <a:t>:</a:t>
            </a:r>
          </a:p>
          <a:p>
            <a:pPr marL="542925" lvl="0" indent="-185738" algn="just">
              <a:buFont typeface="Calibri" panose="020F0502020204030204" pitchFamily="34" charset="0"/>
              <a:buChar char="−"/>
            </a:pPr>
            <a:r>
              <a:rPr lang="en-ZA" sz="2200" dirty="0" smtClean="0"/>
              <a:t>All bids invitations are advertised in the Government tender bulletin, </a:t>
            </a:r>
            <a:r>
              <a:rPr lang="en-ZA" sz="2200" dirty="0" err="1" smtClean="0"/>
              <a:t>eTender</a:t>
            </a:r>
            <a:r>
              <a:rPr lang="en-ZA" sz="2200" dirty="0" smtClean="0"/>
              <a:t> publication portal and the Departmental website for a period of 30 days.</a:t>
            </a:r>
          </a:p>
          <a:p>
            <a:pPr marL="542925" lvl="0" indent="-185738" algn="just">
              <a:buFont typeface="Calibri" panose="020F0502020204030204" pitchFamily="34" charset="0"/>
              <a:buChar char="−"/>
            </a:pPr>
            <a:r>
              <a:rPr lang="en-ZA" sz="2200" dirty="0" smtClean="0"/>
              <a:t>Where deviation is required for a shorter period of not less than 21 days, approval may only be granted by the CFO provided there is justifiable grounds to do so. </a:t>
            </a:r>
            <a:endParaRPr lang="en-ZA" sz="2200" dirty="0"/>
          </a:p>
          <a:p>
            <a:pPr marL="542925" indent="-185738" algn="just">
              <a:buFont typeface="Calibri" panose="020F0502020204030204" pitchFamily="34" charset="0"/>
              <a:buChar char="−"/>
            </a:pPr>
            <a:r>
              <a:rPr lang="en-ZA" sz="2200" dirty="0"/>
              <a:t>A checklist has been implemented to verify and ensure compliance with the bidding process.</a:t>
            </a:r>
          </a:p>
          <a:p>
            <a:pPr marL="342900" indent="-342900" algn="just" defTabSz="914331" eaLnBrk="0" hangingPunct="0">
              <a:lnSpc>
                <a:spcPct val="90000"/>
              </a:lnSpc>
              <a:spcBef>
                <a:spcPct val="90000"/>
              </a:spcBef>
              <a:buClr>
                <a:schemeClr val="tx1">
                  <a:lumMod val="95000"/>
                  <a:lumOff val="5000"/>
                </a:schemeClr>
              </a:buClr>
              <a:buFont typeface="Arial" panose="020B0604020202020204" pitchFamily="34" charset="0"/>
              <a:buChar char="•"/>
              <a:defRPr/>
            </a:pPr>
            <a:r>
              <a:rPr lang="en-ZA" sz="2200" b="1" dirty="0" smtClean="0"/>
              <a:t>Quotations </a:t>
            </a:r>
            <a:r>
              <a:rPr lang="en-ZA" sz="2200" b="1" dirty="0"/>
              <a:t>not obtained from suppliers registered on Database:</a:t>
            </a:r>
          </a:p>
          <a:p>
            <a:pPr marL="342900" lvl="0" indent="-342900" algn="just">
              <a:buFont typeface="Calibri" panose="020F0502020204030204" pitchFamily="34" charset="0"/>
              <a:buChar char="−"/>
            </a:pPr>
            <a:r>
              <a:rPr lang="en-ZA" sz="2200" dirty="0"/>
              <a:t>Quotations are obtained through the Central Supplier Database (CSD), </a:t>
            </a:r>
          </a:p>
          <a:p>
            <a:pPr marL="342900" indent="-342900" algn="just">
              <a:buFont typeface="Calibri" panose="020F0502020204030204" pitchFamily="34" charset="0"/>
              <a:buChar char="−"/>
            </a:pPr>
            <a:r>
              <a:rPr lang="en-ZA" sz="2200" dirty="0" smtClean="0"/>
              <a:t>At </a:t>
            </a:r>
            <a:r>
              <a:rPr lang="en-ZA" sz="2200" dirty="0"/>
              <a:t>least 10 suppliers are selected and records are kept for audit purpose.</a:t>
            </a:r>
            <a:endParaRPr lang="en-US" sz="2200" dirty="0"/>
          </a:p>
        </p:txBody>
      </p:sp>
      <p:sp>
        <p:nvSpPr>
          <p:cNvPr id="4" name="Slide Number Placeholder 3"/>
          <p:cNvSpPr>
            <a:spLocks noGrp="1"/>
          </p:cNvSpPr>
          <p:nvPr>
            <p:ph type="sldNum" sz="quarter" idx="12"/>
          </p:nvPr>
        </p:nvSpPr>
        <p:spPr/>
        <p:txBody>
          <a:bodyPr/>
          <a:lstStyle/>
          <a:p>
            <a:fld id="{DCB3B80B-23E3-3948-A741-EEB7CB22DD0C}" type="slidenum">
              <a:rPr lang="en-US" smtClean="0"/>
              <a:pPr/>
              <a:t>15</a:t>
            </a:fld>
            <a:endParaRPr lang="en-US"/>
          </a:p>
        </p:txBody>
      </p:sp>
    </p:spTree>
    <p:extLst>
      <p:ext uri="{BB962C8B-B14F-4D97-AF65-F5344CB8AC3E}">
        <p14:creationId xmlns:p14="http://schemas.microsoft.com/office/powerpoint/2010/main" xmlns="" val="1383306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15" y="242090"/>
            <a:ext cx="8793956" cy="738664"/>
          </a:xfrm>
        </p:spPr>
        <p:txBody>
          <a:bodyPr>
            <a:noAutofit/>
          </a:bodyPr>
          <a:lstStyle/>
          <a:p>
            <a:pPr marL="271463" lvl="0" indent="-271463">
              <a:lnSpc>
                <a:spcPct val="100000"/>
              </a:lnSpc>
              <a:buClr>
                <a:srgbClr val="7D0900"/>
              </a:buClr>
              <a:buNone/>
            </a:pPr>
            <a:r>
              <a:rPr lang="en-US" sz="2800" b="1" dirty="0" smtClean="0">
                <a:solidFill>
                  <a:srgbClr val="FF0000"/>
                </a:solidFill>
              </a:rPr>
              <a:t>E. SPECIFIC CONTROL MEASURES IMPLEMENTED TO DEAL WITH IRREGULAR EXPENDITURE (CONT)</a:t>
            </a:r>
            <a:endParaRPr lang="en-US" sz="2800" b="1" dirty="0">
              <a:solidFill>
                <a:srgbClr val="FF0000"/>
              </a:solidFill>
            </a:endParaRPr>
          </a:p>
        </p:txBody>
      </p:sp>
      <p:sp>
        <p:nvSpPr>
          <p:cNvPr id="5" name="Rectangle 4"/>
          <p:cNvSpPr/>
          <p:nvPr/>
        </p:nvSpPr>
        <p:spPr>
          <a:xfrm>
            <a:off x="150359" y="948708"/>
            <a:ext cx="8824912" cy="1369606"/>
          </a:xfrm>
          <a:prstGeom prst="rect">
            <a:avLst/>
          </a:prstGeom>
        </p:spPr>
        <p:txBody>
          <a:bodyPr wrap="square">
            <a:spAutoFit/>
          </a:bodyPr>
          <a:lstStyle/>
          <a:p>
            <a:pPr marL="457200" indent="-457200" algn="just" defTabSz="914331" fontAlgn="auto">
              <a:spcBef>
                <a:spcPts val="0"/>
              </a:spcBef>
              <a:spcAft>
                <a:spcPts val="0"/>
              </a:spcAft>
              <a:buClr>
                <a:schemeClr val="bg2"/>
              </a:buClr>
              <a:buFont typeface="Wingdings" panose="05000000000000000000" pitchFamily="2" charset="2"/>
              <a:buChar char="q"/>
              <a:defRPr/>
            </a:pPr>
            <a:endParaRPr lang="en-US" sz="2800" dirty="0" smtClean="0">
              <a:solidFill>
                <a:srgbClr val="000000"/>
              </a:solidFill>
              <a:latin typeface="+mn-lt"/>
              <a:cs typeface="Arial"/>
            </a:endParaRPr>
          </a:p>
          <a:p>
            <a:pPr marL="977900" algn="just" defTabSz="914331" fontAlgn="auto">
              <a:spcBef>
                <a:spcPts val="0"/>
              </a:spcBef>
              <a:spcAft>
                <a:spcPts val="0"/>
              </a:spcAft>
              <a:defRPr/>
            </a:pPr>
            <a:endParaRPr lang="en-US" sz="2800" dirty="0" smtClean="0">
              <a:solidFill>
                <a:srgbClr val="000000"/>
              </a:solidFill>
              <a:latin typeface="+mn-lt"/>
              <a:cs typeface="Arial"/>
            </a:endParaRPr>
          </a:p>
          <a:p>
            <a:pPr algn="just" defTabSz="914331" fontAlgn="auto">
              <a:lnSpc>
                <a:spcPct val="150000"/>
              </a:lnSpc>
              <a:spcBef>
                <a:spcPts val="0"/>
              </a:spcBef>
              <a:spcAft>
                <a:spcPts val="0"/>
              </a:spcAft>
              <a:defRPr/>
            </a:pPr>
            <a:endParaRPr lang="en-US" sz="1800" b="1" dirty="0">
              <a:solidFill>
                <a:srgbClr val="000000"/>
              </a:solidFill>
              <a:latin typeface="Arial"/>
              <a:cs typeface="Arial"/>
            </a:endParaRPr>
          </a:p>
        </p:txBody>
      </p:sp>
      <p:sp>
        <p:nvSpPr>
          <p:cNvPr id="2" name="Rectangle 1"/>
          <p:cNvSpPr/>
          <p:nvPr/>
        </p:nvSpPr>
        <p:spPr>
          <a:xfrm>
            <a:off x="457200" y="1409461"/>
            <a:ext cx="8382000" cy="4930581"/>
          </a:xfrm>
          <a:prstGeom prst="rect">
            <a:avLst/>
          </a:prstGeom>
        </p:spPr>
        <p:txBody>
          <a:bodyPr wrap="square">
            <a:spAutoFit/>
          </a:bodyPr>
          <a:lstStyle/>
          <a:p>
            <a:pPr marL="457200" indent="-457200" algn="just" defTabSz="914331" eaLnBrk="0" hangingPunct="0">
              <a:lnSpc>
                <a:spcPct val="90000"/>
              </a:lnSpc>
              <a:spcBef>
                <a:spcPct val="90000"/>
              </a:spcBef>
              <a:buClr>
                <a:schemeClr val="tx1">
                  <a:lumMod val="95000"/>
                  <a:lumOff val="5000"/>
                </a:schemeClr>
              </a:buClr>
              <a:buFont typeface="Calibri" panose="020F0502020204030204" pitchFamily="34" charset="0"/>
              <a:buChar char="•"/>
              <a:defRPr/>
            </a:pPr>
            <a:r>
              <a:rPr lang="en-ZA" sz="2800" b="1" dirty="0"/>
              <a:t>Deviation from transversal contracts/ transversal contracts has expired:</a:t>
            </a:r>
          </a:p>
          <a:p>
            <a:pPr marL="342900" lvl="0" indent="-342900" algn="just">
              <a:buFont typeface="Calibri" panose="020F0502020204030204" pitchFamily="34" charset="0"/>
              <a:buChar char="−"/>
            </a:pPr>
            <a:r>
              <a:rPr lang="en-ZA" sz="2400" dirty="0" smtClean="0"/>
              <a:t>With effect </a:t>
            </a:r>
            <a:r>
              <a:rPr lang="en-ZA" sz="2400" dirty="0"/>
              <a:t>from 01 April 2016 the Department is obliged to participate in transversal term contracts arranged </a:t>
            </a:r>
            <a:r>
              <a:rPr lang="en-ZA" sz="2400" dirty="0" smtClean="0"/>
              <a:t>by National Treasury.</a:t>
            </a:r>
          </a:p>
          <a:p>
            <a:pPr marL="342900" lvl="0" indent="-342900" algn="just">
              <a:buFont typeface="Calibri" panose="020F0502020204030204" pitchFamily="34" charset="0"/>
              <a:buChar char="−"/>
            </a:pPr>
            <a:endParaRPr lang="en-ZA" sz="2400" dirty="0" smtClean="0"/>
          </a:p>
          <a:p>
            <a:pPr marL="342900" lvl="0" indent="-342900" algn="just">
              <a:buFont typeface="Calibri" panose="020F0502020204030204" pitchFamily="34" charset="0"/>
              <a:buChar char="−"/>
            </a:pPr>
            <a:r>
              <a:rPr lang="en-ZA" sz="2400" dirty="0" smtClean="0"/>
              <a:t>The Department issued SCM circular on </a:t>
            </a:r>
            <a:r>
              <a:rPr lang="en-ZA" sz="2400" dirty="0"/>
              <a:t>utilization of transversal term </a:t>
            </a:r>
            <a:r>
              <a:rPr lang="en-ZA" sz="2400" dirty="0" smtClean="0"/>
              <a:t>contracts. </a:t>
            </a:r>
            <a:endParaRPr lang="en-ZA" sz="2400" dirty="0"/>
          </a:p>
          <a:p>
            <a:pPr marL="342900" indent="-342900" algn="just">
              <a:buFont typeface="Calibri" panose="020F0502020204030204" pitchFamily="34" charset="0"/>
              <a:buChar char="−"/>
            </a:pPr>
            <a:endParaRPr lang="en-ZA" sz="2400" dirty="0" smtClean="0"/>
          </a:p>
          <a:p>
            <a:pPr marL="342900" indent="-342900" algn="just">
              <a:buFont typeface="Calibri" panose="020F0502020204030204" pitchFamily="34" charset="0"/>
              <a:buChar char="−"/>
            </a:pPr>
            <a:r>
              <a:rPr lang="en-ZA" sz="2400" dirty="0" smtClean="0"/>
              <a:t>Where </a:t>
            </a:r>
            <a:r>
              <a:rPr lang="en-ZA" sz="2400" dirty="0"/>
              <a:t>a</a:t>
            </a:r>
            <a:r>
              <a:rPr lang="en-ZA" sz="2400" dirty="0" smtClean="0"/>
              <a:t> </a:t>
            </a:r>
            <a:r>
              <a:rPr lang="en-ZA" sz="2400" dirty="0"/>
              <a:t>transversal term contract has expired the Department request permission from National Treasury to procure goods, works or services </a:t>
            </a:r>
            <a:r>
              <a:rPr lang="en-ZA" sz="2400" dirty="0" smtClean="0"/>
              <a:t>internally </a:t>
            </a:r>
            <a:r>
              <a:rPr lang="en-ZA" sz="2400" dirty="0"/>
              <a:t>until the contract has been </a:t>
            </a:r>
            <a:r>
              <a:rPr lang="en-ZA" sz="2400" dirty="0" smtClean="0"/>
              <a:t>arranged. </a:t>
            </a:r>
            <a:endParaRPr lang="en-US" sz="2400" dirty="0"/>
          </a:p>
        </p:txBody>
      </p:sp>
      <p:sp>
        <p:nvSpPr>
          <p:cNvPr id="4" name="Slide Number Placeholder 3"/>
          <p:cNvSpPr>
            <a:spLocks noGrp="1"/>
          </p:cNvSpPr>
          <p:nvPr>
            <p:ph type="sldNum" sz="quarter" idx="12"/>
          </p:nvPr>
        </p:nvSpPr>
        <p:spPr/>
        <p:txBody>
          <a:bodyPr/>
          <a:lstStyle/>
          <a:p>
            <a:fld id="{DCB3B80B-23E3-3948-A741-EEB7CB22DD0C}" type="slidenum">
              <a:rPr lang="en-US" smtClean="0"/>
              <a:pPr/>
              <a:t>16</a:t>
            </a:fld>
            <a:endParaRPr lang="en-US"/>
          </a:p>
        </p:txBody>
      </p:sp>
    </p:spTree>
    <p:extLst>
      <p:ext uri="{BB962C8B-B14F-4D97-AF65-F5344CB8AC3E}">
        <p14:creationId xmlns:p14="http://schemas.microsoft.com/office/powerpoint/2010/main" xmlns="" val="3890197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15" y="517821"/>
            <a:ext cx="8793956" cy="738664"/>
          </a:xfrm>
        </p:spPr>
        <p:txBody>
          <a:bodyPr>
            <a:normAutofit fontScale="92500" lnSpcReduction="10000"/>
          </a:bodyPr>
          <a:lstStyle/>
          <a:p>
            <a:pPr marL="0" lvl="0" indent="0">
              <a:lnSpc>
                <a:spcPct val="100000"/>
              </a:lnSpc>
              <a:buClr>
                <a:srgbClr val="7D0900"/>
              </a:buClr>
              <a:buNone/>
            </a:pPr>
            <a:r>
              <a:rPr lang="en-US" sz="2400" b="1" dirty="0" smtClean="0">
                <a:solidFill>
                  <a:srgbClr val="FF0000"/>
                </a:solidFill>
              </a:rPr>
              <a:t>SPECIFIC CONTROL MEASURES IMPLEMENTED TO DEAL WITH IRREGULAR EXPENDITURE (CONT)</a:t>
            </a:r>
            <a:endParaRPr lang="en-US" sz="2400" b="1" dirty="0">
              <a:solidFill>
                <a:srgbClr val="FF0000"/>
              </a:solidFill>
            </a:endParaRPr>
          </a:p>
        </p:txBody>
      </p:sp>
      <p:sp>
        <p:nvSpPr>
          <p:cNvPr id="5" name="Rectangle 4"/>
          <p:cNvSpPr/>
          <p:nvPr/>
        </p:nvSpPr>
        <p:spPr>
          <a:xfrm>
            <a:off x="150359" y="948708"/>
            <a:ext cx="8824912" cy="1369606"/>
          </a:xfrm>
          <a:prstGeom prst="rect">
            <a:avLst/>
          </a:prstGeom>
        </p:spPr>
        <p:txBody>
          <a:bodyPr wrap="square">
            <a:spAutoFit/>
          </a:bodyPr>
          <a:lstStyle/>
          <a:p>
            <a:pPr marL="457200" indent="-457200" algn="just" defTabSz="914331" fontAlgn="auto">
              <a:spcBef>
                <a:spcPts val="0"/>
              </a:spcBef>
              <a:spcAft>
                <a:spcPts val="0"/>
              </a:spcAft>
              <a:buClr>
                <a:schemeClr val="bg2"/>
              </a:buClr>
              <a:buFont typeface="Wingdings" panose="05000000000000000000" pitchFamily="2" charset="2"/>
              <a:buChar char="q"/>
              <a:defRPr/>
            </a:pPr>
            <a:endParaRPr lang="en-US" sz="2800" dirty="0" smtClean="0">
              <a:solidFill>
                <a:srgbClr val="000000"/>
              </a:solidFill>
              <a:latin typeface="+mn-lt"/>
              <a:cs typeface="Arial"/>
            </a:endParaRPr>
          </a:p>
          <a:p>
            <a:pPr marL="977900" algn="just" defTabSz="914331" fontAlgn="auto">
              <a:spcBef>
                <a:spcPts val="0"/>
              </a:spcBef>
              <a:spcAft>
                <a:spcPts val="0"/>
              </a:spcAft>
              <a:defRPr/>
            </a:pPr>
            <a:endParaRPr lang="en-US" sz="2800" dirty="0" smtClean="0">
              <a:solidFill>
                <a:srgbClr val="000000"/>
              </a:solidFill>
              <a:latin typeface="+mn-lt"/>
              <a:cs typeface="Arial"/>
            </a:endParaRPr>
          </a:p>
          <a:p>
            <a:pPr algn="just" defTabSz="914331" fontAlgn="auto">
              <a:lnSpc>
                <a:spcPct val="150000"/>
              </a:lnSpc>
              <a:spcBef>
                <a:spcPts val="0"/>
              </a:spcBef>
              <a:spcAft>
                <a:spcPts val="0"/>
              </a:spcAft>
              <a:defRPr/>
            </a:pPr>
            <a:endParaRPr lang="en-US" sz="1800" b="1" dirty="0">
              <a:solidFill>
                <a:srgbClr val="000000"/>
              </a:solidFill>
              <a:latin typeface="Arial"/>
              <a:cs typeface="Arial"/>
            </a:endParaRPr>
          </a:p>
        </p:txBody>
      </p:sp>
      <p:sp>
        <p:nvSpPr>
          <p:cNvPr id="2" name="Rectangle 1"/>
          <p:cNvSpPr/>
          <p:nvPr/>
        </p:nvSpPr>
        <p:spPr>
          <a:xfrm>
            <a:off x="457200" y="1409461"/>
            <a:ext cx="8382000" cy="4450449"/>
          </a:xfrm>
          <a:prstGeom prst="rect">
            <a:avLst/>
          </a:prstGeom>
        </p:spPr>
        <p:txBody>
          <a:bodyPr wrap="square">
            <a:spAutoFit/>
          </a:bodyPr>
          <a:lstStyle/>
          <a:p>
            <a:pPr marL="342900" indent="-342900" algn="just" defTabSz="914331" eaLnBrk="0" hangingPunct="0">
              <a:lnSpc>
                <a:spcPct val="90000"/>
              </a:lnSpc>
              <a:spcBef>
                <a:spcPct val="90000"/>
              </a:spcBef>
              <a:buClr>
                <a:schemeClr val="tx1"/>
              </a:buClr>
              <a:buFont typeface="Arial" panose="020B0604020202020204" pitchFamily="34" charset="0"/>
              <a:buChar char="•"/>
              <a:defRPr/>
            </a:pPr>
            <a:r>
              <a:rPr lang="en-ZA" sz="2400" b="1" dirty="0"/>
              <a:t>State Information Technology (SITA) Act not complied with</a:t>
            </a:r>
            <a:r>
              <a:rPr lang="en-ZA" sz="2400" b="1" dirty="0" smtClean="0"/>
              <a:t>:</a:t>
            </a:r>
          </a:p>
          <a:p>
            <a:pPr marL="342900" indent="-342900" algn="just" defTabSz="914331" eaLnBrk="0" hangingPunct="0">
              <a:lnSpc>
                <a:spcPct val="90000"/>
              </a:lnSpc>
              <a:spcBef>
                <a:spcPct val="90000"/>
              </a:spcBef>
              <a:buClr>
                <a:schemeClr val="tx1">
                  <a:lumMod val="95000"/>
                  <a:lumOff val="5000"/>
                </a:schemeClr>
              </a:buClr>
              <a:buFont typeface="Calibri" panose="020F0502020204030204" pitchFamily="34" charset="0"/>
              <a:buChar char="−"/>
              <a:defRPr/>
            </a:pPr>
            <a:r>
              <a:rPr lang="en-ZA" sz="2400" dirty="0" smtClean="0"/>
              <a:t>All ICT software, products and services are procured through SITA.</a:t>
            </a:r>
          </a:p>
          <a:p>
            <a:pPr marL="342900" indent="-342900" algn="just" defTabSz="914331" eaLnBrk="0" hangingPunct="0">
              <a:lnSpc>
                <a:spcPct val="90000"/>
              </a:lnSpc>
              <a:spcBef>
                <a:spcPct val="90000"/>
              </a:spcBef>
              <a:buClr>
                <a:schemeClr val="tx1">
                  <a:lumMod val="95000"/>
                  <a:lumOff val="5000"/>
                </a:schemeClr>
              </a:buClr>
              <a:buFont typeface="Calibri" panose="020F0502020204030204" pitchFamily="34" charset="0"/>
              <a:buChar char="−"/>
              <a:defRPr/>
            </a:pPr>
            <a:r>
              <a:rPr lang="en-ZA" sz="2400" dirty="0" smtClean="0"/>
              <a:t>Other ICT equipment such as computers, laptops and server hardware are procured through transversal contracts arranged by SITA.</a:t>
            </a:r>
          </a:p>
          <a:p>
            <a:pPr marL="266700" indent="-266700" algn="just" defTabSz="914331" eaLnBrk="0" hangingPunct="0">
              <a:lnSpc>
                <a:spcPct val="90000"/>
              </a:lnSpc>
              <a:spcBef>
                <a:spcPct val="90000"/>
              </a:spcBef>
              <a:buClr>
                <a:schemeClr val="bg2"/>
              </a:buClr>
              <a:buFont typeface="Wingdings" pitchFamily="2" charset="2"/>
              <a:buChar char="n"/>
              <a:defRPr/>
            </a:pPr>
            <a:endParaRPr lang="en-ZA" sz="2400" b="1" dirty="0" smtClean="0"/>
          </a:p>
          <a:p>
            <a:pPr marL="342900" indent="-342900" algn="just" defTabSz="914331" eaLnBrk="0" hangingPunct="0">
              <a:lnSpc>
                <a:spcPct val="90000"/>
              </a:lnSpc>
              <a:spcBef>
                <a:spcPct val="90000"/>
              </a:spcBef>
              <a:buClr>
                <a:schemeClr val="bg2"/>
              </a:buClr>
              <a:buFont typeface="Wingdings" panose="05000000000000000000" pitchFamily="2" charset="2"/>
              <a:buChar char="Ø"/>
              <a:defRPr/>
            </a:pPr>
            <a:endParaRPr lang="en-ZA" sz="2400" b="1" dirty="0" smtClean="0"/>
          </a:p>
          <a:p>
            <a:pPr marL="342900" lvl="0" indent="-342900" algn="just">
              <a:buFont typeface="Wingdings" panose="05000000000000000000" pitchFamily="2" charset="2"/>
              <a:buChar char="Ø"/>
            </a:pPr>
            <a:endParaRPr lang="en-ZA" sz="2400" dirty="0" smtClean="0"/>
          </a:p>
        </p:txBody>
      </p:sp>
      <p:sp>
        <p:nvSpPr>
          <p:cNvPr id="4" name="Slide Number Placeholder 3"/>
          <p:cNvSpPr>
            <a:spLocks noGrp="1"/>
          </p:cNvSpPr>
          <p:nvPr>
            <p:ph type="sldNum" sz="quarter" idx="12"/>
          </p:nvPr>
        </p:nvSpPr>
        <p:spPr/>
        <p:txBody>
          <a:bodyPr/>
          <a:lstStyle/>
          <a:p>
            <a:fld id="{DCB3B80B-23E3-3948-A741-EEB7CB22DD0C}" type="slidenum">
              <a:rPr lang="en-US" smtClean="0"/>
              <a:pPr/>
              <a:t>17</a:t>
            </a:fld>
            <a:endParaRPr lang="en-US"/>
          </a:p>
        </p:txBody>
      </p:sp>
    </p:spTree>
    <p:extLst>
      <p:ext uri="{BB962C8B-B14F-4D97-AF65-F5344CB8AC3E}">
        <p14:creationId xmlns:p14="http://schemas.microsoft.com/office/powerpoint/2010/main" xmlns="" val="1217800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15" y="517821"/>
            <a:ext cx="8793956" cy="738664"/>
          </a:xfrm>
        </p:spPr>
        <p:txBody>
          <a:bodyPr>
            <a:normAutofit/>
          </a:bodyPr>
          <a:lstStyle/>
          <a:p>
            <a:pPr marL="0" lvl="0" indent="0" algn="ctr">
              <a:lnSpc>
                <a:spcPct val="100000"/>
              </a:lnSpc>
              <a:buClr>
                <a:srgbClr val="7D0900"/>
              </a:buClr>
              <a:buNone/>
            </a:pPr>
            <a:r>
              <a:rPr lang="en-US" sz="2400" b="1" dirty="0" smtClean="0">
                <a:solidFill>
                  <a:srgbClr val="FF0000"/>
                </a:solidFill>
              </a:rPr>
              <a:t>CONSULTANTS USED, SERVICES OFFERED AND AMOUNTS INVOLVED</a:t>
            </a:r>
            <a:endParaRPr lang="en-US" sz="2400" b="1" dirty="0">
              <a:solidFill>
                <a:srgbClr val="FF0000"/>
              </a:solidFill>
            </a:endParaRPr>
          </a:p>
        </p:txBody>
      </p:sp>
      <p:sp>
        <p:nvSpPr>
          <p:cNvPr id="5" name="Rectangle 4"/>
          <p:cNvSpPr/>
          <p:nvPr/>
        </p:nvSpPr>
        <p:spPr>
          <a:xfrm>
            <a:off x="150359" y="948708"/>
            <a:ext cx="8824912" cy="1369606"/>
          </a:xfrm>
          <a:prstGeom prst="rect">
            <a:avLst/>
          </a:prstGeom>
        </p:spPr>
        <p:txBody>
          <a:bodyPr wrap="square">
            <a:spAutoFit/>
          </a:bodyPr>
          <a:lstStyle/>
          <a:p>
            <a:pPr marL="457200" indent="-457200" algn="just" defTabSz="914331" fontAlgn="auto">
              <a:spcBef>
                <a:spcPts val="0"/>
              </a:spcBef>
              <a:spcAft>
                <a:spcPts val="0"/>
              </a:spcAft>
              <a:buClr>
                <a:schemeClr val="bg2"/>
              </a:buClr>
              <a:buFont typeface="Wingdings" panose="05000000000000000000" pitchFamily="2" charset="2"/>
              <a:buChar char="q"/>
              <a:defRPr/>
            </a:pPr>
            <a:endParaRPr lang="en-US" sz="2800" dirty="0" smtClean="0">
              <a:solidFill>
                <a:srgbClr val="000000"/>
              </a:solidFill>
              <a:latin typeface="+mn-lt"/>
              <a:cs typeface="Arial"/>
            </a:endParaRPr>
          </a:p>
          <a:p>
            <a:pPr marL="977900" algn="just" defTabSz="914331" fontAlgn="auto">
              <a:spcBef>
                <a:spcPts val="0"/>
              </a:spcBef>
              <a:spcAft>
                <a:spcPts val="0"/>
              </a:spcAft>
              <a:defRPr/>
            </a:pPr>
            <a:endParaRPr lang="en-US" sz="2800" dirty="0" smtClean="0">
              <a:solidFill>
                <a:srgbClr val="000000"/>
              </a:solidFill>
              <a:latin typeface="+mn-lt"/>
              <a:cs typeface="Arial"/>
            </a:endParaRPr>
          </a:p>
          <a:p>
            <a:pPr algn="just" defTabSz="914331" fontAlgn="auto">
              <a:lnSpc>
                <a:spcPct val="150000"/>
              </a:lnSpc>
              <a:spcBef>
                <a:spcPts val="0"/>
              </a:spcBef>
              <a:spcAft>
                <a:spcPts val="0"/>
              </a:spcAft>
              <a:defRPr/>
            </a:pPr>
            <a:endParaRPr lang="en-US" sz="1800" b="1" dirty="0">
              <a:solidFill>
                <a:srgbClr val="000000"/>
              </a:solidFill>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xmlns="" val="3557858854"/>
              </p:ext>
            </p:extLst>
          </p:nvPr>
        </p:nvGraphicFramePr>
        <p:xfrm>
          <a:off x="391887" y="1218131"/>
          <a:ext cx="8368935" cy="2866189"/>
        </p:xfrm>
        <a:graphic>
          <a:graphicData uri="http://schemas.openxmlformats.org/drawingml/2006/table">
            <a:tbl>
              <a:tblPr firstRow="1" bandRow="1">
                <a:tableStyleId>{F5AB1C69-6EDB-4FF4-983F-18BD219EF322}</a:tableStyleId>
              </a:tblPr>
              <a:tblGrid>
                <a:gridCol w="1673787"/>
                <a:gridCol w="825572"/>
                <a:gridCol w="905691"/>
                <a:gridCol w="992777"/>
                <a:gridCol w="3971108"/>
              </a:tblGrid>
              <a:tr h="370840">
                <a:tc>
                  <a:txBody>
                    <a:bodyPr/>
                    <a:lstStyle/>
                    <a:p>
                      <a:pPr algn="ctr" fontAlgn="b"/>
                      <a:r>
                        <a:rPr lang="en-ZA" sz="1100" b="1" i="0" u="none" strike="noStrike" dirty="0">
                          <a:solidFill>
                            <a:srgbClr val="000000"/>
                          </a:solidFill>
                          <a:effectLst/>
                          <a:latin typeface="Arial" panose="020B0604020202020204" pitchFamily="34" charset="0"/>
                        </a:rPr>
                        <a:t> Description </a:t>
                      </a:r>
                    </a:p>
                  </a:txBody>
                  <a:tcPr marL="9525" marR="9525" marT="9525" marB="0" anchor="b"/>
                </a:tc>
                <a:tc>
                  <a:txBody>
                    <a:bodyPr/>
                    <a:lstStyle/>
                    <a:p>
                      <a:pPr algn="ctr" fontAlgn="t"/>
                      <a:r>
                        <a:rPr lang="en-ZA" sz="1100" b="1" i="0" u="none" strike="noStrike">
                          <a:solidFill>
                            <a:srgbClr val="000000"/>
                          </a:solidFill>
                          <a:effectLst/>
                          <a:latin typeface="Arial" panose="020B0604020202020204" pitchFamily="34" charset="0"/>
                        </a:rPr>
                        <a:t> Audited     2014/15               R'000 </a:t>
                      </a:r>
                    </a:p>
                  </a:txBody>
                  <a:tcPr marL="9525" marR="9525" marT="9525" marB="0"/>
                </a:tc>
                <a:tc>
                  <a:txBody>
                    <a:bodyPr/>
                    <a:lstStyle/>
                    <a:p>
                      <a:pPr algn="ctr" fontAlgn="t"/>
                      <a:r>
                        <a:rPr lang="en-ZA" sz="1100" b="1" i="0" u="none" strike="noStrike">
                          <a:solidFill>
                            <a:srgbClr val="000000"/>
                          </a:solidFill>
                          <a:effectLst/>
                          <a:latin typeface="Arial" panose="020B0604020202020204" pitchFamily="34" charset="0"/>
                        </a:rPr>
                        <a:t> Audited         2015/16               R'000 </a:t>
                      </a:r>
                    </a:p>
                  </a:txBody>
                  <a:tcPr marL="9525" marR="9525" marT="9525" marB="0"/>
                </a:tc>
                <a:tc>
                  <a:txBody>
                    <a:bodyPr/>
                    <a:lstStyle/>
                    <a:p>
                      <a:pPr algn="ctr" fontAlgn="t"/>
                      <a:r>
                        <a:rPr lang="en-ZA" sz="1100" b="1" i="0" u="none" strike="noStrike">
                          <a:solidFill>
                            <a:srgbClr val="000000"/>
                          </a:solidFill>
                          <a:effectLst/>
                          <a:latin typeface="Arial" panose="020B0604020202020204" pitchFamily="34" charset="0"/>
                        </a:rPr>
                        <a:t> Increase / (Decrease)              % </a:t>
                      </a:r>
                    </a:p>
                  </a:txBody>
                  <a:tcPr marL="9525" marR="9525" marT="9525" marB="0"/>
                </a:tc>
                <a:tc>
                  <a:txBody>
                    <a:bodyPr/>
                    <a:lstStyle/>
                    <a:p>
                      <a:pPr algn="ctr" fontAlgn="t"/>
                      <a:r>
                        <a:rPr lang="en-ZA" sz="1100" b="1" i="0" u="none" strike="noStrike" dirty="0">
                          <a:solidFill>
                            <a:srgbClr val="000000"/>
                          </a:solidFill>
                          <a:effectLst/>
                          <a:latin typeface="Arial" panose="020B0604020202020204" pitchFamily="34" charset="0"/>
                        </a:rPr>
                        <a:t> Notes </a:t>
                      </a:r>
                    </a:p>
                  </a:txBody>
                  <a:tcPr marL="9525" marR="9525" marT="9525" marB="0"/>
                </a:tc>
              </a:tr>
              <a:tr h="1831230">
                <a:tc>
                  <a:txBody>
                    <a:bodyPr/>
                    <a:lstStyle/>
                    <a:p>
                      <a:pPr algn="l" fontAlgn="b"/>
                      <a:r>
                        <a:rPr lang="en-ZA" sz="1400" b="0" i="0" u="none" strike="noStrike" dirty="0" smtClean="0">
                          <a:solidFill>
                            <a:srgbClr val="000000"/>
                          </a:solidFill>
                          <a:effectLst/>
                          <a:latin typeface="Arial" panose="020B0604020202020204" pitchFamily="34" charset="0"/>
                        </a:rPr>
                        <a:t>Consultants</a:t>
                      </a:r>
                      <a:r>
                        <a:rPr lang="en-ZA" sz="1400" b="0" i="0" u="none" strike="noStrike" dirty="0">
                          <a:solidFill>
                            <a:srgbClr val="000000"/>
                          </a:solidFill>
                          <a:effectLst/>
                          <a:latin typeface="Arial" panose="020B0604020202020204" pitchFamily="34" charset="0"/>
                        </a:rPr>
                        <a:t>: Business and advisory services </a:t>
                      </a:r>
                    </a:p>
                  </a:txBody>
                  <a:tcPr marL="9525" marR="9525" marT="9525" marB="0" anchor="ctr"/>
                </a:tc>
                <a:tc>
                  <a:txBody>
                    <a:bodyPr/>
                    <a:lstStyle/>
                    <a:p>
                      <a:pPr algn="r" fontAlgn="b"/>
                      <a:r>
                        <a:rPr lang="en-ZA" sz="1400" b="0" i="0" u="none" strike="noStrike">
                          <a:solidFill>
                            <a:srgbClr val="000000"/>
                          </a:solidFill>
                          <a:effectLst/>
                          <a:latin typeface="Arial" panose="020B0604020202020204" pitchFamily="34" charset="0"/>
                        </a:rPr>
                        <a:t>40 488 </a:t>
                      </a:r>
                    </a:p>
                  </a:txBody>
                  <a:tcPr marL="9525" marR="9525" marT="9525" marB="0" anchor="ctr"/>
                </a:tc>
                <a:tc>
                  <a:txBody>
                    <a:bodyPr/>
                    <a:lstStyle/>
                    <a:p>
                      <a:pPr algn="r" fontAlgn="b"/>
                      <a:r>
                        <a:rPr lang="en-ZA" sz="1400" b="0" i="0" u="none" strike="noStrike">
                          <a:solidFill>
                            <a:srgbClr val="000000"/>
                          </a:solidFill>
                          <a:effectLst/>
                          <a:latin typeface="Arial" panose="020B0604020202020204" pitchFamily="34" charset="0"/>
                        </a:rPr>
                        <a:t>29 078 </a:t>
                      </a:r>
                    </a:p>
                  </a:txBody>
                  <a:tcPr marL="9525" marR="9525" marT="9525" marB="0" anchor="ctr"/>
                </a:tc>
                <a:tc>
                  <a:txBody>
                    <a:bodyPr/>
                    <a:lstStyle/>
                    <a:p>
                      <a:pPr algn="r" fontAlgn="b"/>
                      <a:r>
                        <a:rPr lang="en-ZA" sz="1400" b="0" i="0" u="none" strike="noStrike" dirty="0" smtClean="0">
                          <a:solidFill>
                            <a:srgbClr val="000000"/>
                          </a:solidFill>
                          <a:effectLst/>
                          <a:latin typeface="Arial" panose="020B0604020202020204" pitchFamily="34" charset="0"/>
                        </a:rPr>
                        <a:t>(28%)</a:t>
                      </a:r>
                      <a:endParaRPr lang="en-ZA"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b"/>
                      <a:r>
                        <a:rPr lang="en-ZA" sz="1400" b="0" i="0" u="none" strike="noStrike" dirty="0">
                          <a:solidFill>
                            <a:srgbClr val="000000"/>
                          </a:solidFill>
                          <a:effectLst/>
                          <a:latin typeface="Arial" panose="020B0604020202020204" pitchFamily="34" charset="0"/>
                        </a:rPr>
                        <a:t>The item is used to acquire services such as quality control on material for uniform by South African Bureau of Standards, </a:t>
                      </a:r>
                      <a:r>
                        <a:rPr lang="en-ZA" sz="1400" b="0" i="0" u="none" strike="noStrike" dirty="0" smtClean="0">
                          <a:solidFill>
                            <a:srgbClr val="000000"/>
                          </a:solidFill>
                          <a:effectLst/>
                          <a:latin typeface="Arial" panose="020B0604020202020204" pitchFamily="34" charset="0"/>
                        </a:rPr>
                        <a:t>verification</a:t>
                      </a:r>
                      <a:r>
                        <a:rPr lang="en-ZA" sz="1400" b="0" i="0" u="none" strike="noStrike" baseline="0" dirty="0" smtClean="0">
                          <a:solidFill>
                            <a:srgbClr val="000000"/>
                          </a:solidFill>
                          <a:effectLst/>
                          <a:latin typeface="Arial" panose="020B0604020202020204" pitchFamily="34" charset="0"/>
                        </a:rPr>
                        <a:t> of </a:t>
                      </a:r>
                      <a:r>
                        <a:rPr lang="en-ZA" sz="1400" b="0" i="0" u="none" strike="noStrike" dirty="0" smtClean="0">
                          <a:solidFill>
                            <a:srgbClr val="000000"/>
                          </a:solidFill>
                          <a:effectLst/>
                          <a:latin typeface="Arial" panose="020B0604020202020204" pitchFamily="34" charset="0"/>
                        </a:rPr>
                        <a:t>qualifications with </a:t>
                      </a:r>
                      <a:r>
                        <a:rPr lang="en-ZA" sz="1400" b="0" i="0" u="none" strike="noStrike" dirty="0">
                          <a:solidFill>
                            <a:srgbClr val="000000"/>
                          </a:solidFill>
                          <a:effectLst/>
                          <a:latin typeface="Arial" panose="020B0604020202020204" pitchFamily="34" charset="0"/>
                        </a:rPr>
                        <a:t>SAQA for job </a:t>
                      </a:r>
                      <a:r>
                        <a:rPr lang="en-ZA" sz="1400" b="0" i="0" u="none" strike="noStrike" dirty="0" smtClean="0">
                          <a:solidFill>
                            <a:srgbClr val="000000"/>
                          </a:solidFill>
                          <a:effectLst/>
                          <a:latin typeface="Arial" panose="020B0604020202020204" pitchFamily="34" charset="0"/>
                        </a:rPr>
                        <a:t>applicants, </a:t>
                      </a:r>
                      <a:r>
                        <a:rPr lang="en-ZA" sz="1400" b="0" i="0" u="none" strike="noStrike" dirty="0">
                          <a:solidFill>
                            <a:srgbClr val="000000"/>
                          </a:solidFill>
                          <a:effectLst/>
                          <a:latin typeface="Arial" panose="020B0604020202020204" pitchFamily="34" charset="0"/>
                        </a:rPr>
                        <a:t>IT services and </a:t>
                      </a:r>
                      <a:r>
                        <a:rPr lang="en-ZA" sz="1400" b="0" i="0" u="none" strike="noStrike" dirty="0" smtClean="0">
                          <a:solidFill>
                            <a:srgbClr val="000000"/>
                          </a:solidFill>
                          <a:effectLst/>
                          <a:latin typeface="Arial" panose="020B0604020202020204" pitchFamily="34" charset="0"/>
                        </a:rPr>
                        <a:t>Health </a:t>
                      </a:r>
                      <a:r>
                        <a:rPr lang="en-ZA" sz="1400" b="0" i="0" u="none" strike="noStrike" dirty="0">
                          <a:solidFill>
                            <a:srgbClr val="000000"/>
                          </a:solidFill>
                          <a:effectLst/>
                          <a:latin typeface="Arial" panose="020B0604020202020204" pitchFamily="34" charset="0"/>
                        </a:rPr>
                        <a:t>Risk Manager for processing of temporary incapacity leave applications </a:t>
                      </a:r>
                      <a:r>
                        <a:rPr lang="en-ZA" sz="1400" b="0" i="0" u="none" strike="noStrike" dirty="0" smtClean="0">
                          <a:solidFill>
                            <a:srgbClr val="000000"/>
                          </a:solidFill>
                          <a:effectLst/>
                          <a:latin typeface="Arial" panose="020B0604020202020204" pitchFamily="34" charset="0"/>
                        </a:rPr>
                        <a:t>as well as IT </a:t>
                      </a:r>
                      <a:r>
                        <a:rPr lang="en-ZA" sz="1400" b="0" i="0" u="none" strike="noStrike" dirty="0">
                          <a:solidFill>
                            <a:srgbClr val="000000"/>
                          </a:solidFill>
                          <a:effectLst/>
                          <a:latin typeface="Arial" panose="020B0604020202020204" pitchFamily="34" charset="0"/>
                        </a:rPr>
                        <a:t>audits outsourced by Internal Audit</a:t>
                      </a:r>
                    </a:p>
                  </a:txBody>
                  <a:tcPr marL="9525" marR="9525" marT="9525" marB="0" anchor="ctr"/>
                </a:tc>
              </a:tr>
              <a:tr h="522514">
                <a:tc>
                  <a:txBody>
                    <a:bodyPr/>
                    <a:lstStyle/>
                    <a:p>
                      <a:pPr algn="l" fontAlgn="b"/>
                      <a:r>
                        <a:rPr lang="en-ZA" sz="1400" b="1" i="0" u="none" strike="noStrike">
                          <a:solidFill>
                            <a:srgbClr val="000000"/>
                          </a:solidFill>
                          <a:effectLst/>
                          <a:latin typeface="Arial" panose="020B0604020202020204" pitchFamily="34" charset="0"/>
                        </a:rPr>
                        <a:t> Total </a:t>
                      </a:r>
                    </a:p>
                  </a:txBody>
                  <a:tcPr marL="9525" marR="9525" marT="9525" marB="0" anchor="b"/>
                </a:tc>
                <a:tc>
                  <a:txBody>
                    <a:bodyPr/>
                    <a:lstStyle/>
                    <a:p>
                      <a:pPr algn="r" fontAlgn="b"/>
                      <a:r>
                        <a:rPr lang="en-ZA" sz="1400" b="1" i="0" u="none" strike="noStrike">
                          <a:solidFill>
                            <a:srgbClr val="000000"/>
                          </a:solidFill>
                          <a:effectLst/>
                          <a:latin typeface="Arial" panose="020B0604020202020204" pitchFamily="34" charset="0"/>
                        </a:rPr>
                        <a:t>40 488 </a:t>
                      </a:r>
                    </a:p>
                  </a:txBody>
                  <a:tcPr marL="9525" marR="9525" marT="9525" marB="0" anchor="b"/>
                </a:tc>
                <a:tc>
                  <a:txBody>
                    <a:bodyPr/>
                    <a:lstStyle/>
                    <a:p>
                      <a:pPr algn="r" fontAlgn="b"/>
                      <a:r>
                        <a:rPr lang="en-ZA" sz="1400" b="1" i="0" u="none" strike="noStrike">
                          <a:solidFill>
                            <a:srgbClr val="000000"/>
                          </a:solidFill>
                          <a:effectLst/>
                          <a:latin typeface="Arial" panose="020B0604020202020204" pitchFamily="34" charset="0"/>
                        </a:rPr>
                        <a:t>29 078 </a:t>
                      </a:r>
                    </a:p>
                  </a:txBody>
                  <a:tcPr marL="9525" marR="9525" marT="9525" marB="0" anchor="b"/>
                </a:tc>
                <a:tc>
                  <a:txBody>
                    <a:bodyPr/>
                    <a:lstStyle/>
                    <a:p>
                      <a:pPr algn="r" fontAlgn="b"/>
                      <a:r>
                        <a:rPr lang="en-ZA" sz="1400" b="1" i="0" u="none" strike="noStrike" dirty="0" smtClean="0">
                          <a:solidFill>
                            <a:srgbClr val="000000"/>
                          </a:solidFill>
                          <a:effectLst/>
                          <a:latin typeface="Arial" panose="020B0604020202020204" pitchFamily="34" charset="0"/>
                        </a:rPr>
                        <a:t>(28%)</a:t>
                      </a:r>
                      <a:endParaRPr lang="en-ZA"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ZA" sz="1400" b="0" i="0" u="none" strike="noStrike" dirty="0" smtClean="0">
                          <a:solidFill>
                            <a:srgbClr val="000000"/>
                          </a:solidFill>
                          <a:effectLst/>
                          <a:latin typeface="Arial" panose="020B0604020202020204" pitchFamily="34" charset="0"/>
                        </a:rPr>
                        <a:t>Consultants</a:t>
                      </a:r>
                      <a:r>
                        <a:rPr lang="en-ZA" sz="1400" b="0" i="0" u="none" strike="noStrike" baseline="0" dirty="0" smtClean="0">
                          <a:solidFill>
                            <a:srgbClr val="000000"/>
                          </a:solidFill>
                          <a:effectLst/>
                          <a:latin typeface="Arial" panose="020B0604020202020204" pitchFamily="34" charset="0"/>
                        </a:rPr>
                        <a:t> reduced as a result of termination of consultancy contracts for IT</a:t>
                      </a:r>
                      <a:endParaRPr lang="en-ZA" sz="1400" b="0" i="0" u="none" strike="noStrike" dirty="0">
                        <a:solidFill>
                          <a:srgbClr val="000000"/>
                        </a:solidFill>
                        <a:effectLst/>
                        <a:latin typeface="Arial" panose="020B0604020202020204" pitchFamily="34" charset="0"/>
                      </a:endParaRPr>
                    </a:p>
                  </a:txBody>
                  <a:tcPr marL="9525" marR="9525" marT="9525" marB="0" anchor="b"/>
                </a:tc>
              </a:tr>
            </a:tbl>
          </a:graphicData>
        </a:graphic>
      </p:graphicFrame>
      <p:sp>
        <p:nvSpPr>
          <p:cNvPr id="2" name="Slide Number Placeholder 1"/>
          <p:cNvSpPr>
            <a:spLocks noGrp="1"/>
          </p:cNvSpPr>
          <p:nvPr>
            <p:ph type="sldNum" sz="quarter" idx="12"/>
          </p:nvPr>
        </p:nvSpPr>
        <p:spPr/>
        <p:txBody>
          <a:bodyPr/>
          <a:lstStyle/>
          <a:p>
            <a:fld id="{DCB3B80B-23E3-3948-A741-EEB7CB22DD0C}" type="slidenum">
              <a:rPr lang="en-US" smtClean="0"/>
              <a:pPr/>
              <a:t>18</a:t>
            </a:fld>
            <a:endParaRPr lang="en-US"/>
          </a:p>
        </p:txBody>
      </p:sp>
    </p:spTree>
    <p:extLst>
      <p:ext uri="{BB962C8B-B14F-4D97-AF65-F5344CB8AC3E}">
        <p14:creationId xmlns:p14="http://schemas.microsoft.com/office/powerpoint/2010/main" xmlns="" val="4115875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15" y="517821"/>
            <a:ext cx="8793956" cy="738664"/>
          </a:xfrm>
        </p:spPr>
        <p:txBody>
          <a:bodyPr>
            <a:normAutofit/>
          </a:bodyPr>
          <a:lstStyle/>
          <a:p>
            <a:pPr marL="0" lvl="0" indent="0" algn="ctr">
              <a:lnSpc>
                <a:spcPct val="100000"/>
              </a:lnSpc>
              <a:buClr>
                <a:srgbClr val="7D0900"/>
              </a:buClr>
              <a:buNone/>
            </a:pPr>
            <a:r>
              <a:rPr lang="en-US" sz="2400" b="1" dirty="0" smtClean="0">
                <a:solidFill>
                  <a:srgbClr val="FF0000"/>
                </a:solidFill>
              </a:rPr>
              <a:t>COMMITMENTS, ACCRUALS AND RECEIVABLES</a:t>
            </a:r>
            <a:endParaRPr lang="en-US" sz="2400" b="1" dirty="0">
              <a:solidFill>
                <a:srgbClr val="FF0000"/>
              </a:solidFill>
            </a:endParaRPr>
          </a:p>
        </p:txBody>
      </p:sp>
      <p:sp>
        <p:nvSpPr>
          <p:cNvPr id="5" name="Rectangle 4"/>
          <p:cNvSpPr/>
          <p:nvPr/>
        </p:nvSpPr>
        <p:spPr>
          <a:xfrm>
            <a:off x="150359" y="948708"/>
            <a:ext cx="8824912" cy="1369606"/>
          </a:xfrm>
          <a:prstGeom prst="rect">
            <a:avLst/>
          </a:prstGeom>
        </p:spPr>
        <p:txBody>
          <a:bodyPr wrap="square">
            <a:spAutoFit/>
          </a:bodyPr>
          <a:lstStyle/>
          <a:p>
            <a:pPr marL="457200" indent="-457200" algn="just" defTabSz="914331" fontAlgn="auto">
              <a:spcBef>
                <a:spcPts val="0"/>
              </a:spcBef>
              <a:spcAft>
                <a:spcPts val="0"/>
              </a:spcAft>
              <a:buClr>
                <a:schemeClr val="bg2"/>
              </a:buClr>
              <a:buFont typeface="Wingdings" panose="05000000000000000000" pitchFamily="2" charset="2"/>
              <a:buChar char="q"/>
              <a:defRPr/>
            </a:pPr>
            <a:endParaRPr lang="en-US" sz="2800" dirty="0" smtClean="0">
              <a:solidFill>
                <a:srgbClr val="000000"/>
              </a:solidFill>
              <a:latin typeface="+mn-lt"/>
              <a:cs typeface="Arial"/>
            </a:endParaRPr>
          </a:p>
          <a:p>
            <a:pPr marL="977900" algn="just" defTabSz="914331" fontAlgn="auto">
              <a:spcBef>
                <a:spcPts val="0"/>
              </a:spcBef>
              <a:spcAft>
                <a:spcPts val="0"/>
              </a:spcAft>
              <a:defRPr/>
            </a:pPr>
            <a:endParaRPr lang="en-US" sz="2800" dirty="0" smtClean="0">
              <a:solidFill>
                <a:srgbClr val="000000"/>
              </a:solidFill>
              <a:latin typeface="+mn-lt"/>
              <a:cs typeface="Arial"/>
            </a:endParaRPr>
          </a:p>
          <a:p>
            <a:pPr algn="just" defTabSz="914331" fontAlgn="auto">
              <a:lnSpc>
                <a:spcPct val="150000"/>
              </a:lnSpc>
              <a:spcBef>
                <a:spcPts val="0"/>
              </a:spcBef>
              <a:spcAft>
                <a:spcPts val="0"/>
              </a:spcAft>
              <a:defRPr/>
            </a:pPr>
            <a:endParaRPr lang="en-US" sz="1800" b="1" dirty="0">
              <a:solidFill>
                <a:srgbClr val="000000"/>
              </a:solidFill>
              <a:latin typeface="Arial"/>
              <a:cs typeface="Arial"/>
            </a:endParaRPr>
          </a:p>
        </p:txBody>
      </p:sp>
      <p:sp>
        <p:nvSpPr>
          <p:cNvPr id="2" name="Rectangle 1"/>
          <p:cNvSpPr/>
          <p:nvPr/>
        </p:nvSpPr>
        <p:spPr>
          <a:xfrm>
            <a:off x="457200" y="1409461"/>
            <a:ext cx="8382000" cy="5841599"/>
          </a:xfrm>
          <a:prstGeom prst="rect">
            <a:avLst/>
          </a:prstGeom>
        </p:spPr>
        <p:txBody>
          <a:bodyPr wrap="square">
            <a:spAutoFit/>
          </a:bodyPr>
          <a:lstStyle/>
          <a:p>
            <a:pPr marL="266700" indent="-266700" algn="just" defTabSz="914331" eaLnBrk="0" hangingPunct="0">
              <a:lnSpc>
                <a:spcPct val="90000"/>
              </a:lnSpc>
              <a:spcBef>
                <a:spcPct val="90000"/>
              </a:spcBef>
              <a:buClr>
                <a:schemeClr val="bg2"/>
              </a:buClr>
              <a:buFont typeface="Wingdings" pitchFamily="2" charset="2"/>
              <a:buChar char="n"/>
              <a:defRPr/>
            </a:pPr>
            <a:r>
              <a:rPr lang="en-ZA" sz="2400" b="1" dirty="0" smtClean="0"/>
              <a:t>Commitments </a:t>
            </a:r>
            <a:endParaRPr lang="en-ZA" sz="2200" b="1" dirty="0" smtClean="0"/>
          </a:p>
          <a:p>
            <a:pPr marL="342900" lvl="0" indent="-342900" algn="just">
              <a:buFont typeface="Wingdings" panose="05000000000000000000" pitchFamily="2" charset="2"/>
              <a:buChar char="Ø"/>
            </a:pPr>
            <a:r>
              <a:rPr lang="en-ZA" sz="2200" dirty="0" smtClean="0"/>
              <a:t>Items are classified as commitments when the department has entered into agreements or contracts that will normally result in the outflow of cash, for example, multi year contracts for goods and services.  </a:t>
            </a:r>
          </a:p>
          <a:p>
            <a:pPr marL="342900" lvl="0" indent="-342900" algn="just">
              <a:buFont typeface="Wingdings" panose="05000000000000000000" pitchFamily="2" charset="2"/>
              <a:buChar char="Ø"/>
            </a:pPr>
            <a:endParaRPr lang="en-ZA" sz="2200" dirty="0" smtClean="0"/>
          </a:p>
          <a:p>
            <a:pPr marL="342900" lvl="0" indent="-342900" algn="just">
              <a:buFont typeface="Wingdings" panose="05000000000000000000" pitchFamily="2" charset="2"/>
              <a:buChar char="Ø"/>
            </a:pPr>
            <a:r>
              <a:rPr lang="en-ZA" sz="2200" dirty="0" smtClean="0"/>
              <a:t>The department’s commitments comprises, operating leases, finance leases, approved contracts for goods such as steel, wood, agricultural products for productions and agricultural workshops. Other major contracts include, PPP correctional centres, nutritional services, IT contracts with SITA and other services providers. See notes 21, 24  and 29</a:t>
            </a:r>
            <a:endParaRPr lang="en-ZA" sz="2200" dirty="0"/>
          </a:p>
          <a:p>
            <a:pPr marL="342900" indent="-342900" algn="just">
              <a:buFont typeface="Wingdings" panose="05000000000000000000" pitchFamily="2" charset="2"/>
              <a:buChar char="Ø"/>
            </a:pPr>
            <a:endParaRPr lang="en-ZA" sz="2200" dirty="0" smtClean="0"/>
          </a:p>
          <a:p>
            <a:pPr marL="342900" indent="-342900" algn="just">
              <a:buFont typeface="Wingdings" panose="05000000000000000000" pitchFamily="2" charset="2"/>
              <a:buChar char="Ø"/>
            </a:pPr>
            <a:r>
              <a:rPr lang="en-ZA" sz="2200" dirty="0" smtClean="0"/>
              <a:t>During 2015-16, financial statements submitted for audit were adjusted due to material misstatements of commitments in relation to leases and approved contracts disclosed in note 21 and 24. </a:t>
            </a:r>
          </a:p>
          <a:p>
            <a:pPr marL="342900" indent="-342900" algn="just">
              <a:buFont typeface="Wingdings" panose="05000000000000000000" pitchFamily="2" charset="2"/>
              <a:buChar char="Ø"/>
            </a:pPr>
            <a:endParaRPr lang="en-US" sz="2200" dirty="0"/>
          </a:p>
        </p:txBody>
      </p:sp>
    </p:spTree>
    <p:extLst>
      <p:ext uri="{BB962C8B-B14F-4D97-AF65-F5344CB8AC3E}">
        <p14:creationId xmlns:p14="http://schemas.microsoft.com/office/powerpoint/2010/main" xmlns="" val="855484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82625"/>
          </a:xfrm>
        </p:spPr>
        <p:txBody>
          <a:bodyPr>
            <a:normAutofit/>
          </a:bodyPr>
          <a:lstStyle/>
          <a:p>
            <a:pPr algn="l"/>
            <a:r>
              <a:rPr lang="en-ZA" sz="3600" b="1" dirty="0">
                <a:solidFill>
                  <a:srgbClr val="FF0000"/>
                </a:solidFill>
              </a:rPr>
              <a:t>SCOPA FOCUS AREAS</a:t>
            </a:r>
            <a:endParaRPr lang="en-ZA" sz="3600" dirty="0">
              <a:solidFill>
                <a:srgbClr val="FF0000"/>
              </a:solidFill>
            </a:endParaRPr>
          </a:p>
        </p:txBody>
      </p:sp>
      <p:sp>
        <p:nvSpPr>
          <p:cNvPr id="5" name="Content Placeholder 4"/>
          <p:cNvSpPr>
            <a:spLocks noGrp="1"/>
          </p:cNvSpPr>
          <p:nvPr>
            <p:ph idx="1"/>
          </p:nvPr>
        </p:nvSpPr>
        <p:spPr>
          <a:xfrm>
            <a:off x="457200" y="1157288"/>
            <a:ext cx="8229600" cy="4968875"/>
          </a:xfrm>
        </p:spPr>
        <p:txBody>
          <a:bodyPr>
            <a:normAutofit/>
          </a:bodyPr>
          <a:lstStyle/>
          <a:p>
            <a:pPr lvl="0" defTabSz="914400" eaLnBrk="0" fontAlgn="base" hangingPunct="0">
              <a:lnSpc>
                <a:spcPct val="90000"/>
              </a:lnSpc>
              <a:spcBef>
                <a:spcPct val="90000"/>
              </a:spcBef>
              <a:spcAft>
                <a:spcPct val="0"/>
              </a:spcAft>
              <a:buClr>
                <a:srgbClr val="7D0900"/>
              </a:buClr>
              <a:buFont typeface="Arial" panose="020B0604020202020204" pitchFamily="34" charset="0"/>
              <a:buChar char="•"/>
            </a:pPr>
            <a:r>
              <a:rPr lang="en-US" sz="2800" kern="0" dirty="0" smtClean="0">
                <a:solidFill>
                  <a:srgbClr val="000000"/>
                </a:solidFill>
                <a:latin typeface="Calibri" panose="020F0502020204030204" pitchFamily="34" charset="0"/>
                <a:cs typeface="Arial"/>
              </a:rPr>
              <a:t>Irregular, fruitless and wasteful expenditure incurred by the department</a:t>
            </a:r>
          </a:p>
          <a:p>
            <a:pPr lvl="0" defTabSz="914400" eaLnBrk="0" fontAlgn="base" hangingPunct="0">
              <a:lnSpc>
                <a:spcPct val="90000"/>
              </a:lnSpc>
              <a:spcBef>
                <a:spcPct val="90000"/>
              </a:spcBef>
              <a:spcAft>
                <a:spcPct val="0"/>
              </a:spcAft>
              <a:buClr>
                <a:srgbClr val="7D0900"/>
              </a:buClr>
              <a:buFont typeface="Arial" panose="020B0604020202020204" pitchFamily="34" charset="0"/>
              <a:buChar char="•"/>
            </a:pPr>
            <a:r>
              <a:rPr lang="en-US" sz="2800" kern="0" dirty="0" smtClean="0">
                <a:solidFill>
                  <a:srgbClr val="000000"/>
                </a:solidFill>
                <a:latin typeface="Calibri" panose="020F0502020204030204" pitchFamily="34" charset="0"/>
                <a:cs typeface="Arial"/>
              </a:rPr>
              <a:t>Consultants used, services they offer and amounts involved</a:t>
            </a:r>
          </a:p>
          <a:p>
            <a:pPr lvl="0" defTabSz="914400" eaLnBrk="0" fontAlgn="base" hangingPunct="0">
              <a:lnSpc>
                <a:spcPct val="90000"/>
              </a:lnSpc>
              <a:spcBef>
                <a:spcPct val="90000"/>
              </a:spcBef>
              <a:spcAft>
                <a:spcPct val="0"/>
              </a:spcAft>
              <a:buClr>
                <a:srgbClr val="7D0900"/>
              </a:buClr>
              <a:buFont typeface="Arial" panose="020B0604020202020204" pitchFamily="34" charset="0"/>
              <a:buChar char="•"/>
            </a:pPr>
            <a:r>
              <a:rPr lang="en-US" sz="2800" kern="0" dirty="0" smtClean="0">
                <a:solidFill>
                  <a:srgbClr val="000000"/>
                </a:solidFill>
                <a:latin typeface="Calibri" panose="020F0502020204030204" pitchFamily="34" charset="0"/>
                <a:cs typeface="Arial"/>
              </a:rPr>
              <a:t>Investigations conducted and outcomes</a:t>
            </a:r>
          </a:p>
          <a:p>
            <a:pPr lvl="0" defTabSz="914400" eaLnBrk="0" fontAlgn="base" hangingPunct="0">
              <a:lnSpc>
                <a:spcPct val="90000"/>
              </a:lnSpc>
              <a:spcBef>
                <a:spcPct val="90000"/>
              </a:spcBef>
              <a:spcAft>
                <a:spcPct val="0"/>
              </a:spcAft>
              <a:buClr>
                <a:srgbClr val="7D0900"/>
              </a:buClr>
              <a:buFont typeface="Arial" panose="020B0604020202020204" pitchFamily="34" charset="0"/>
              <a:buChar char="•"/>
            </a:pPr>
            <a:r>
              <a:rPr lang="en-US" sz="2800" kern="0" dirty="0" smtClean="0">
                <a:solidFill>
                  <a:srgbClr val="000000"/>
                </a:solidFill>
                <a:latin typeface="Calibri" panose="020F0502020204030204" pitchFamily="34" charset="0"/>
                <a:cs typeface="Arial"/>
              </a:rPr>
              <a:t>Accruals, commitments and </a:t>
            </a:r>
            <a:r>
              <a:rPr lang="en-US" sz="2800" kern="0" dirty="0" smtClean="0">
                <a:solidFill>
                  <a:srgbClr val="000000"/>
                </a:solidFill>
                <a:latin typeface="+mj-lt"/>
                <a:cs typeface="Arial"/>
              </a:rPr>
              <a:t>receivables</a:t>
            </a:r>
          </a:p>
          <a:p>
            <a:endParaRPr lang="en-ZA" dirty="0"/>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xmlns="" val="3150937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15" y="517821"/>
            <a:ext cx="8793956" cy="738664"/>
          </a:xfrm>
        </p:spPr>
        <p:txBody>
          <a:bodyPr>
            <a:normAutofit/>
          </a:bodyPr>
          <a:lstStyle/>
          <a:p>
            <a:pPr marL="0" lvl="0" indent="0" algn="ctr">
              <a:lnSpc>
                <a:spcPct val="100000"/>
              </a:lnSpc>
              <a:buClr>
                <a:srgbClr val="7D0900"/>
              </a:buClr>
              <a:buNone/>
            </a:pPr>
            <a:r>
              <a:rPr lang="en-US" sz="2400" b="1" dirty="0" smtClean="0">
                <a:solidFill>
                  <a:srgbClr val="FF0000"/>
                </a:solidFill>
              </a:rPr>
              <a:t>COMMITMENTS, ACCRUALS AND RECEIVABLES</a:t>
            </a:r>
            <a:endParaRPr lang="en-US" sz="2400" b="1" dirty="0">
              <a:solidFill>
                <a:srgbClr val="FF0000"/>
              </a:solidFill>
            </a:endParaRPr>
          </a:p>
        </p:txBody>
      </p:sp>
      <p:sp>
        <p:nvSpPr>
          <p:cNvPr id="5" name="Rectangle 4"/>
          <p:cNvSpPr/>
          <p:nvPr/>
        </p:nvSpPr>
        <p:spPr>
          <a:xfrm>
            <a:off x="150359" y="948708"/>
            <a:ext cx="8824912" cy="1369606"/>
          </a:xfrm>
          <a:prstGeom prst="rect">
            <a:avLst/>
          </a:prstGeom>
        </p:spPr>
        <p:txBody>
          <a:bodyPr wrap="square">
            <a:spAutoFit/>
          </a:bodyPr>
          <a:lstStyle/>
          <a:p>
            <a:pPr marL="457200" indent="-457200" algn="just" defTabSz="914331" fontAlgn="auto">
              <a:spcBef>
                <a:spcPts val="0"/>
              </a:spcBef>
              <a:spcAft>
                <a:spcPts val="0"/>
              </a:spcAft>
              <a:buClr>
                <a:schemeClr val="bg2"/>
              </a:buClr>
              <a:buFont typeface="Wingdings" panose="05000000000000000000" pitchFamily="2" charset="2"/>
              <a:buChar char="q"/>
              <a:defRPr/>
            </a:pPr>
            <a:endParaRPr lang="en-US" sz="2800" dirty="0" smtClean="0">
              <a:solidFill>
                <a:srgbClr val="000000"/>
              </a:solidFill>
              <a:latin typeface="+mn-lt"/>
              <a:cs typeface="Arial"/>
            </a:endParaRPr>
          </a:p>
          <a:p>
            <a:pPr marL="977900" algn="just" defTabSz="914331" fontAlgn="auto">
              <a:spcBef>
                <a:spcPts val="0"/>
              </a:spcBef>
              <a:spcAft>
                <a:spcPts val="0"/>
              </a:spcAft>
              <a:defRPr/>
            </a:pPr>
            <a:endParaRPr lang="en-US" sz="2800" dirty="0" smtClean="0">
              <a:solidFill>
                <a:srgbClr val="000000"/>
              </a:solidFill>
              <a:latin typeface="+mn-lt"/>
              <a:cs typeface="Arial"/>
            </a:endParaRPr>
          </a:p>
          <a:p>
            <a:pPr algn="just" defTabSz="914331" fontAlgn="auto">
              <a:lnSpc>
                <a:spcPct val="150000"/>
              </a:lnSpc>
              <a:spcBef>
                <a:spcPts val="0"/>
              </a:spcBef>
              <a:spcAft>
                <a:spcPts val="0"/>
              </a:spcAft>
              <a:defRPr/>
            </a:pPr>
            <a:endParaRPr lang="en-US" sz="1800" b="1" dirty="0">
              <a:solidFill>
                <a:srgbClr val="000000"/>
              </a:solidFill>
              <a:latin typeface="Arial"/>
              <a:cs typeface="Arial"/>
            </a:endParaRPr>
          </a:p>
        </p:txBody>
      </p:sp>
      <p:sp>
        <p:nvSpPr>
          <p:cNvPr id="2" name="Rectangle 1"/>
          <p:cNvSpPr/>
          <p:nvPr/>
        </p:nvSpPr>
        <p:spPr>
          <a:xfrm>
            <a:off x="457200" y="1409461"/>
            <a:ext cx="8382000" cy="4487382"/>
          </a:xfrm>
          <a:prstGeom prst="rect">
            <a:avLst/>
          </a:prstGeom>
        </p:spPr>
        <p:txBody>
          <a:bodyPr wrap="square">
            <a:spAutoFit/>
          </a:bodyPr>
          <a:lstStyle/>
          <a:p>
            <a:pPr marL="266700" indent="-266700" algn="just" defTabSz="914331" eaLnBrk="0" hangingPunct="0">
              <a:lnSpc>
                <a:spcPct val="90000"/>
              </a:lnSpc>
              <a:spcBef>
                <a:spcPct val="90000"/>
              </a:spcBef>
              <a:buClr>
                <a:schemeClr val="bg2"/>
              </a:buClr>
              <a:buFont typeface="Wingdings" pitchFamily="2" charset="2"/>
              <a:buChar char="n"/>
              <a:defRPr/>
            </a:pPr>
            <a:r>
              <a:rPr lang="en-ZA" sz="2400" b="1" dirty="0" smtClean="0"/>
              <a:t>Commitments </a:t>
            </a:r>
            <a:endParaRPr lang="en-ZA" sz="2200" b="1" dirty="0" smtClean="0"/>
          </a:p>
          <a:p>
            <a:pPr marL="342900" lvl="0" indent="-342900" algn="just">
              <a:buFont typeface="Wingdings" panose="05000000000000000000" pitchFamily="2" charset="2"/>
              <a:buChar char="Ø"/>
            </a:pPr>
            <a:r>
              <a:rPr lang="en-ZA" sz="2200" dirty="0" smtClean="0"/>
              <a:t>Remedial actions put in place to resolve the weaknesses in control regarding commitments are the following:</a:t>
            </a:r>
          </a:p>
          <a:p>
            <a:pPr marL="800100" lvl="1" indent="-342900" algn="just">
              <a:buFont typeface="Wingdings" panose="05000000000000000000" pitchFamily="2" charset="2"/>
              <a:buChar char="Ø"/>
            </a:pPr>
            <a:endParaRPr lang="en-ZA" sz="2200" dirty="0" smtClean="0"/>
          </a:p>
          <a:p>
            <a:pPr marL="800100" lvl="1" indent="-342900" algn="just">
              <a:buFont typeface="Wingdings" panose="05000000000000000000" pitchFamily="2" charset="2"/>
              <a:buChar char="Ø"/>
            </a:pPr>
            <a:r>
              <a:rPr lang="en-ZA" sz="2200" dirty="0" smtClean="0"/>
              <a:t>Reconciliation of commitments was conducted to ensure completeness of the commitment register</a:t>
            </a:r>
          </a:p>
          <a:p>
            <a:pPr marL="800100" lvl="1" indent="-342900" algn="just">
              <a:buFont typeface="Wingdings" panose="05000000000000000000" pitchFamily="2" charset="2"/>
              <a:buChar char="Ø"/>
            </a:pPr>
            <a:r>
              <a:rPr lang="en-ZA" sz="2200" dirty="0" smtClean="0"/>
              <a:t>Contract payment certificates were introduced through a circular to ensure that payments against contracts are updated regularly by respective regions.</a:t>
            </a:r>
          </a:p>
          <a:p>
            <a:pPr marL="800100" lvl="1" indent="-342900" algn="just">
              <a:buFont typeface="Wingdings" panose="05000000000000000000" pitchFamily="2" charset="2"/>
              <a:buChar char="Ø"/>
            </a:pPr>
            <a:r>
              <a:rPr lang="en-ZA" sz="2200" dirty="0" smtClean="0"/>
              <a:t>Training intervention for SCM officials was implemented whereby all regions were visited by HO Contract management directorate</a:t>
            </a:r>
          </a:p>
          <a:p>
            <a:pPr marL="800100" lvl="1" indent="-342900" algn="just">
              <a:buFont typeface="Wingdings" panose="05000000000000000000" pitchFamily="2" charset="2"/>
              <a:buChar char="Ø"/>
            </a:pPr>
            <a:endParaRPr lang="en-ZA" sz="2200" dirty="0" smtClean="0"/>
          </a:p>
          <a:p>
            <a:pPr marL="342900" indent="-342900" algn="just">
              <a:buFont typeface="Wingdings" panose="05000000000000000000" pitchFamily="2" charset="2"/>
              <a:buChar char="Ø"/>
            </a:pPr>
            <a:endParaRPr lang="en-US" sz="2200" dirty="0"/>
          </a:p>
        </p:txBody>
      </p:sp>
    </p:spTree>
    <p:extLst>
      <p:ext uri="{BB962C8B-B14F-4D97-AF65-F5344CB8AC3E}">
        <p14:creationId xmlns:p14="http://schemas.microsoft.com/office/powerpoint/2010/main" xmlns="" val="3432983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15" y="517821"/>
            <a:ext cx="8793956" cy="738664"/>
          </a:xfrm>
        </p:spPr>
        <p:txBody>
          <a:bodyPr>
            <a:normAutofit/>
          </a:bodyPr>
          <a:lstStyle/>
          <a:p>
            <a:pPr marL="0" lvl="0" indent="0" algn="ctr">
              <a:lnSpc>
                <a:spcPct val="100000"/>
              </a:lnSpc>
              <a:buClr>
                <a:srgbClr val="7D0900"/>
              </a:buClr>
              <a:buNone/>
            </a:pPr>
            <a:r>
              <a:rPr lang="en-US" sz="2400" b="1" dirty="0" smtClean="0">
                <a:solidFill>
                  <a:srgbClr val="FF0000"/>
                </a:solidFill>
              </a:rPr>
              <a:t>COMMITMENTS, ACCRUALS AND RECEIVABLES</a:t>
            </a:r>
            <a:endParaRPr lang="en-US" sz="2400" b="1" dirty="0">
              <a:solidFill>
                <a:srgbClr val="FF0000"/>
              </a:solidFill>
            </a:endParaRPr>
          </a:p>
        </p:txBody>
      </p:sp>
      <p:sp>
        <p:nvSpPr>
          <p:cNvPr id="5" name="Rectangle 4"/>
          <p:cNvSpPr/>
          <p:nvPr/>
        </p:nvSpPr>
        <p:spPr>
          <a:xfrm>
            <a:off x="150359" y="948708"/>
            <a:ext cx="8824912" cy="1369606"/>
          </a:xfrm>
          <a:prstGeom prst="rect">
            <a:avLst/>
          </a:prstGeom>
        </p:spPr>
        <p:txBody>
          <a:bodyPr wrap="square">
            <a:spAutoFit/>
          </a:bodyPr>
          <a:lstStyle/>
          <a:p>
            <a:pPr marL="457200" indent="-457200" algn="just" defTabSz="914331" fontAlgn="auto">
              <a:spcBef>
                <a:spcPts val="0"/>
              </a:spcBef>
              <a:spcAft>
                <a:spcPts val="0"/>
              </a:spcAft>
              <a:buClr>
                <a:schemeClr val="bg2"/>
              </a:buClr>
              <a:buFont typeface="Wingdings" panose="05000000000000000000" pitchFamily="2" charset="2"/>
              <a:buChar char="q"/>
              <a:defRPr/>
            </a:pPr>
            <a:endParaRPr lang="en-US" sz="2800" dirty="0" smtClean="0">
              <a:solidFill>
                <a:srgbClr val="000000"/>
              </a:solidFill>
              <a:latin typeface="+mn-lt"/>
              <a:cs typeface="Arial"/>
            </a:endParaRPr>
          </a:p>
          <a:p>
            <a:pPr marL="977900" algn="just" defTabSz="914331" fontAlgn="auto">
              <a:spcBef>
                <a:spcPts val="0"/>
              </a:spcBef>
              <a:spcAft>
                <a:spcPts val="0"/>
              </a:spcAft>
              <a:defRPr/>
            </a:pPr>
            <a:endParaRPr lang="en-US" sz="2800" dirty="0" smtClean="0">
              <a:solidFill>
                <a:srgbClr val="000000"/>
              </a:solidFill>
              <a:latin typeface="+mn-lt"/>
              <a:cs typeface="Arial"/>
            </a:endParaRPr>
          </a:p>
          <a:p>
            <a:pPr algn="just" defTabSz="914331" fontAlgn="auto">
              <a:lnSpc>
                <a:spcPct val="150000"/>
              </a:lnSpc>
              <a:spcBef>
                <a:spcPts val="0"/>
              </a:spcBef>
              <a:spcAft>
                <a:spcPts val="0"/>
              </a:spcAft>
              <a:defRPr/>
            </a:pPr>
            <a:endParaRPr lang="en-US" sz="1800" b="1" dirty="0">
              <a:solidFill>
                <a:srgbClr val="000000"/>
              </a:solidFill>
              <a:latin typeface="Arial"/>
              <a:cs typeface="Arial"/>
            </a:endParaRPr>
          </a:p>
        </p:txBody>
      </p:sp>
      <p:sp>
        <p:nvSpPr>
          <p:cNvPr id="2" name="Rectangle 1"/>
          <p:cNvSpPr/>
          <p:nvPr/>
        </p:nvSpPr>
        <p:spPr>
          <a:xfrm>
            <a:off x="457200" y="1409461"/>
            <a:ext cx="8382000" cy="4487382"/>
          </a:xfrm>
          <a:prstGeom prst="rect">
            <a:avLst/>
          </a:prstGeom>
        </p:spPr>
        <p:txBody>
          <a:bodyPr wrap="square">
            <a:spAutoFit/>
          </a:bodyPr>
          <a:lstStyle/>
          <a:p>
            <a:pPr marL="266700" indent="-266700" algn="just" defTabSz="914331" eaLnBrk="0" hangingPunct="0">
              <a:lnSpc>
                <a:spcPct val="90000"/>
              </a:lnSpc>
              <a:spcBef>
                <a:spcPct val="90000"/>
              </a:spcBef>
              <a:buClr>
                <a:schemeClr val="bg2"/>
              </a:buClr>
              <a:buFont typeface="Wingdings" pitchFamily="2" charset="2"/>
              <a:buChar char="n"/>
              <a:defRPr/>
            </a:pPr>
            <a:r>
              <a:rPr lang="en-ZA" sz="2400" b="1" dirty="0" smtClean="0"/>
              <a:t>Accruals and Payables not recognised</a:t>
            </a:r>
            <a:endParaRPr lang="en-ZA" sz="2200" b="1" dirty="0" smtClean="0"/>
          </a:p>
          <a:p>
            <a:pPr marL="342900" lvl="0" indent="-342900" algn="just">
              <a:buFont typeface="Wingdings" panose="05000000000000000000" pitchFamily="2" charset="2"/>
              <a:buChar char="Ø"/>
            </a:pPr>
            <a:r>
              <a:rPr lang="en-ZA" sz="2200" b="1" dirty="0" smtClean="0"/>
              <a:t>Accruals</a:t>
            </a:r>
            <a:r>
              <a:rPr lang="en-ZA" sz="2200" dirty="0" smtClean="0"/>
              <a:t> are liabilities to pay for goods or services that have been received or supplied but have not been invoiced or formally agreed with the supplier. </a:t>
            </a:r>
          </a:p>
          <a:p>
            <a:pPr marL="342900" lvl="0" indent="-342900" algn="just">
              <a:buFont typeface="Wingdings" panose="05000000000000000000" pitchFamily="2" charset="2"/>
              <a:buChar char="Ø"/>
            </a:pPr>
            <a:endParaRPr lang="en-ZA" sz="2200" dirty="0" smtClean="0"/>
          </a:p>
          <a:p>
            <a:pPr marL="342900" lvl="0" indent="-342900" algn="just">
              <a:buFont typeface="Wingdings" panose="05000000000000000000" pitchFamily="2" charset="2"/>
              <a:buChar char="Ø"/>
            </a:pPr>
            <a:r>
              <a:rPr lang="en-ZA" sz="2200" b="1" dirty="0" smtClean="0"/>
              <a:t>Payables</a:t>
            </a:r>
            <a:r>
              <a:rPr lang="en-ZA" sz="2200" dirty="0" smtClean="0"/>
              <a:t> not recognised are liabilities to pay for goods and services that have been received or supplied and have been received and invoiced or formally agreed with the supplier or confirmed intergovernmental claims. </a:t>
            </a:r>
          </a:p>
          <a:p>
            <a:pPr marL="342900" lvl="0" indent="-342900" algn="just">
              <a:buFont typeface="Wingdings" panose="05000000000000000000" pitchFamily="2" charset="2"/>
              <a:buChar char="Ø"/>
            </a:pPr>
            <a:endParaRPr lang="en-ZA" sz="2200" dirty="0" smtClean="0"/>
          </a:p>
          <a:p>
            <a:pPr marL="342900" lvl="0" indent="-342900" algn="just">
              <a:buFont typeface="Wingdings" panose="05000000000000000000" pitchFamily="2" charset="2"/>
              <a:buChar char="Ø"/>
            </a:pPr>
            <a:r>
              <a:rPr lang="en-ZA" sz="2200" dirty="0" smtClean="0"/>
              <a:t>2015-16 was the first reporting period where MCS required separate disclosure of accruals and payables not recognised.</a:t>
            </a:r>
          </a:p>
          <a:p>
            <a:pPr marL="342900" indent="-342900" algn="just">
              <a:buFont typeface="Wingdings" panose="05000000000000000000" pitchFamily="2" charset="2"/>
              <a:buChar char="Ø"/>
            </a:pPr>
            <a:endParaRPr lang="en-US" sz="2200" dirty="0"/>
          </a:p>
        </p:txBody>
      </p:sp>
    </p:spTree>
    <p:extLst>
      <p:ext uri="{BB962C8B-B14F-4D97-AF65-F5344CB8AC3E}">
        <p14:creationId xmlns:p14="http://schemas.microsoft.com/office/powerpoint/2010/main" xmlns="" val="3733266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15" y="517821"/>
            <a:ext cx="8793956" cy="738664"/>
          </a:xfrm>
        </p:spPr>
        <p:txBody>
          <a:bodyPr>
            <a:normAutofit/>
          </a:bodyPr>
          <a:lstStyle/>
          <a:p>
            <a:pPr marL="0" lvl="0" indent="0" algn="ctr">
              <a:lnSpc>
                <a:spcPct val="100000"/>
              </a:lnSpc>
              <a:buClr>
                <a:srgbClr val="7D0900"/>
              </a:buClr>
              <a:buNone/>
            </a:pPr>
            <a:r>
              <a:rPr lang="en-US" sz="2400" b="1" dirty="0" smtClean="0">
                <a:solidFill>
                  <a:srgbClr val="FF0000"/>
                </a:solidFill>
              </a:rPr>
              <a:t>COMMITMENTS, ACCRUALS AND RECEIVABLES</a:t>
            </a:r>
            <a:endParaRPr lang="en-US" sz="2400" b="1" dirty="0">
              <a:solidFill>
                <a:srgbClr val="FF0000"/>
              </a:solidFill>
            </a:endParaRPr>
          </a:p>
        </p:txBody>
      </p:sp>
      <p:sp>
        <p:nvSpPr>
          <p:cNvPr id="5" name="Rectangle 4"/>
          <p:cNvSpPr/>
          <p:nvPr/>
        </p:nvSpPr>
        <p:spPr>
          <a:xfrm>
            <a:off x="150359" y="948708"/>
            <a:ext cx="8824912" cy="1369606"/>
          </a:xfrm>
          <a:prstGeom prst="rect">
            <a:avLst/>
          </a:prstGeom>
        </p:spPr>
        <p:txBody>
          <a:bodyPr wrap="square">
            <a:spAutoFit/>
          </a:bodyPr>
          <a:lstStyle/>
          <a:p>
            <a:pPr marL="457200" indent="-457200" algn="just" defTabSz="914331" fontAlgn="auto">
              <a:spcBef>
                <a:spcPts val="0"/>
              </a:spcBef>
              <a:spcAft>
                <a:spcPts val="0"/>
              </a:spcAft>
              <a:buClr>
                <a:schemeClr val="bg2"/>
              </a:buClr>
              <a:buFont typeface="Wingdings" panose="05000000000000000000" pitchFamily="2" charset="2"/>
              <a:buChar char="q"/>
              <a:defRPr/>
            </a:pPr>
            <a:endParaRPr lang="en-US" sz="2800" dirty="0" smtClean="0">
              <a:solidFill>
                <a:srgbClr val="000000"/>
              </a:solidFill>
              <a:latin typeface="+mn-lt"/>
              <a:cs typeface="Arial"/>
            </a:endParaRPr>
          </a:p>
          <a:p>
            <a:pPr marL="977900" algn="just" defTabSz="914331" fontAlgn="auto">
              <a:spcBef>
                <a:spcPts val="0"/>
              </a:spcBef>
              <a:spcAft>
                <a:spcPts val="0"/>
              </a:spcAft>
              <a:defRPr/>
            </a:pPr>
            <a:endParaRPr lang="en-US" sz="2800" dirty="0" smtClean="0">
              <a:solidFill>
                <a:srgbClr val="000000"/>
              </a:solidFill>
              <a:latin typeface="+mn-lt"/>
              <a:cs typeface="Arial"/>
            </a:endParaRPr>
          </a:p>
          <a:p>
            <a:pPr algn="just" defTabSz="914331" fontAlgn="auto">
              <a:lnSpc>
                <a:spcPct val="150000"/>
              </a:lnSpc>
              <a:spcBef>
                <a:spcPts val="0"/>
              </a:spcBef>
              <a:spcAft>
                <a:spcPts val="0"/>
              </a:spcAft>
              <a:defRPr/>
            </a:pPr>
            <a:endParaRPr lang="en-US" sz="1800" b="1" dirty="0">
              <a:solidFill>
                <a:srgbClr val="000000"/>
              </a:solidFill>
              <a:latin typeface="Arial"/>
              <a:cs typeface="Arial"/>
            </a:endParaRPr>
          </a:p>
        </p:txBody>
      </p:sp>
      <p:sp>
        <p:nvSpPr>
          <p:cNvPr id="2" name="Rectangle 1"/>
          <p:cNvSpPr/>
          <p:nvPr/>
        </p:nvSpPr>
        <p:spPr>
          <a:xfrm>
            <a:off x="457200" y="1409461"/>
            <a:ext cx="8382000" cy="4825937"/>
          </a:xfrm>
          <a:prstGeom prst="rect">
            <a:avLst/>
          </a:prstGeom>
        </p:spPr>
        <p:txBody>
          <a:bodyPr wrap="square">
            <a:spAutoFit/>
          </a:bodyPr>
          <a:lstStyle/>
          <a:p>
            <a:pPr marL="266700" indent="-266700" algn="just" defTabSz="914331" eaLnBrk="0" hangingPunct="0">
              <a:lnSpc>
                <a:spcPct val="90000"/>
              </a:lnSpc>
              <a:spcBef>
                <a:spcPct val="90000"/>
              </a:spcBef>
              <a:buClr>
                <a:schemeClr val="bg2"/>
              </a:buClr>
              <a:buFont typeface="Wingdings" pitchFamily="2" charset="2"/>
              <a:buChar char="n"/>
              <a:defRPr/>
            </a:pPr>
            <a:r>
              <a:rPr lang="en-ZA" sz="2400" b="1" dirty="0" smtClean="0"/>
              <a:t>Accruals and Payables not recognised</a:t>
            </a:r>
            <a:endParaRPr lang="en-ZA" sz="2200" b="1" dirty="0" smtClean="0"/>
          </a:p>
          <a:p>
            <a:pPr marL="342900" lvl="0" indent="-342900" algn="just">
              <a:buFont typeface="Wingdings" panose="05000000000000000000" pitchFamily="2" charset="2"/>
              <a:buChar char="Ø"/>
            </a:pPr>
            <a:r>
              <a:rPr lang="en-ZA" sz="2200" b="1" dirty="0" smtClean="0"/>
              <a:t>Accruals</a:t>
            </a:r>
            <a:r>
              <a:rPr lang="en-ZA" sz="2200" dirty="0" smtClean="0"/>
              <a:t> amounted to R137 million . </a:t>
            </a:r>
          </a:p>
          <a:p>
            <a:pPr marL="342900" lvl="0" indent="-342900" algn="just">
              <a:buFont typeface="Wingdings" panose="05000000000000000000" pitchFamily="2" charset="2"/>
              <a:buChar char="Ø"/>
            </a:pPr>
            <a:endParaRPr lang="en-ZA" sz="2200" dirty="0" smtClean="0"/>
          </a:p>
          <a:p>
            <a:pPr marL="342900" lvl="0" indent="-342900" algn="just">
              <a:buFont typeface="Wingdings" panose="05000000000000000000" pitchFamily="2" charset="2"/>
              <a:buChar char="Ø"/>
            </a:pPr>
            <a:r>
              <a:rPr lang="en-ZA" sz="2200" b="1" dirty="0" smtClean="0"/>
              <a:t>Payables</a:t>
            </a:r>
            <a:r>
              <a:rPr lang="en-ZA" sz="2200" dirty="0" smtClean="0"/>
              <a:t> </a:t>
            </a:r>
            <a:r>
              <a:rPr lang="en-ZA" sz="2200" b="1" dirty="0" smtClean="0"/>
              <a:t>not recognised</a:t>
            </a:r>
            <a:r>
              <a:rPr lang="en-ZA" sz="2200" dirty="0" smtClean="0"/>
              <a:t> amounted R358 million of which R232 million (65%) were confirmed intergovernmental claims. The main payable relates to PMTE for municipal service charges i.e. water and electricity to the value R193 million (83% of payables older than 30 days which were reported by AGSA p 115-116 paragraph 9). </a:t>
            </a:r>
          </a:p>
          <a:p>
            <a:pPr marL="342900" lvl="0" indent="-342900" algn="just">
              <a:buFont typeface="Wingdings" panose="05000000000000000000" pitchFamily="2" charset="2"/>
              <a:buChar char="Ø"/>
            </a:pPr>
            <a:endParaRPr lang="en-ZA" sz="2200" dirty="0" smtClean="0"/>
          </a:p>
          <a:p>
            <a:pPr marL="342900" lvl="0" indent="-342900" algn="just">
              <a:buFont typeface="Wingdings" panose="05000000000000000000" pitchFamily="2" charset="2"/>
              <a:buChar char="Ø"/>
            </a:pPr>
            <a:r>
              <a:rPr lang="en-ZA" sz="2200" dirty="0" smtClean="0"/>
              <a:t> The earmarked allocation for municipal service charges is inadequate to fund the actual consumption on water and electricity. In 2015-16 the earmarked allocation was R860 million, and supplemented the budget by R59 million through virements. The final appropriation for this item was R919 million.  </a:t>
            </a:r>
            <a:endParaRPr lang="en-US" sz="2200" dirty="0"/>
          </a:p>
        </p:txBody>
      </p:sp>
    </p:spTree>
    <p:extLst>
      <p:ext uri="{BB962C8B-B14F-4D97-AF65-F5344CB8AC3E}">
        <p14:creationId xmlns:p14="http://schemas.microsoft.com/office/powerpoint/2010/main" xmlns="" val="3675072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15" y="517821"/>
            <a:ext cx="8793956" cy="738664"/>
          </a:xfrm>
        </p:spPr>
        <p:txBody>
          <a:bodyPr>
            <a:normAutofit/>
          </a:bodyPr>
          <a:lstStyle/>
          <a:p>
            <a:pPr marL="0" lvl="0" indent="0" algn="ctr">
              <a:lnSpc>
                <a:spcPct val="100000"/>
              </a:lnSpc>
              <a:buClr>
                <a:srgbClr val="7D0900"/>
              </a:buClr>
              <a:buNone/>
            </a:pPr>
            <a:r>
              <a:rPr lang="en-US" sz="2400" b="1" dirty="0" smtClean="0">
                <a:solidFill>
                  <a:srgbClr val="FF0000"/>
                </a:solidFill>
              </a:rPr>
              <a:t>COMMITMENTS, ACCRUALS AND RECEIVABLES</a:t>
            </a:r>
            <a:endParaRPr lang="en-US" sz="2400" b="1" dirty="0">
              <a:solidFill>
                <a:srgbClr val="FF0000"/>
              </a:solidFill>
            </a:endParaRPr>
          </a:p>
        </p:txBody>
      </p:sp>
      <p:sp>
        <p:nvSpPr>
          <p:cNvPr id="5" name="Rectangle 4"/>
          <p:cNvSpPr/>
          <p:nvPr/>
        </p:nvSpPr>
        <p:spPr>
          <a:xfrm>
            <a:off x="150359" y="948708"/>
            <a:ext cx="8824912" cy="1369606"/>
          </a:xfrm>
          <a:prstGeom prst="rect">
            <a:avLst/>
          </a:prstGeom>
        </p:spPr>
        <p:txBody>
          <a:bodyPr wrap="square">
            <a:spAutoFit/>
          </a:bodyPr>
          <a:lstStyle/>
          <a:p>
            <a:pPr marL="457200" indent="-457200" algn="just" defTabSz="914331" fontAlgn="auto">
              <a:spcBef>
                <a:spcPts val="0"/>
              </a:spcBef>
              <a:spcAft>
                <a:spcPts val="0"/>
              </a:spcAft>
              <a:buClr>
                <a:schemeClr val="bg2"/>
              </a:buClr>
              <a:buFont typeface="Wingdings" panose="05000000000000000000" pitchFamily="2" charset="2"/>
              <a:buChar char="q"/>
              <a:defRPr/>
            </a:pPr>
            <a:endParaRPr lang="en-US" sz="2800" dirty="0" smtClean="0">
              <a:solidFill>
                <a:srgbClr val="000000"/>
              </a:solidFill>
              <a:latin typeface="+mn-lt"/>
              <a:cs typeface="Arial"/>
            </a:endParaRPr>
          </a:p>
          <a:p>
            <a:pPr marL="977900" algn="just" defTabSz="914331" fontAlgn="auto">
              <a:spcBef>
                <a:spcPts val="0"/>
              </a:spcBef>
              <a:spcAft>
                <a:spcPts val="0"/>
              </a:spcAft>
              <a:defRPr/>
            </a:pPr>
            <a:endParaRPr lang="en-US" sz="2800" dirty="0" smtClean="0">
              <a:solidFill>
                <a:srgbClr val="000000"/>
              </a:solidFill>
              <a:latin typeface="+mn-lt"/>
              <a:cs typeface="Arial"/>
            </a:endParaRPr>
          </a:p>
          <a:p>
            <a:pPr algn="just" defTabSz="914331" fontAlgn="auto">
              <a:lnSpc>
                <a:spcPct val="150000"/>
              </a:lnSpc>
              <a:spcBef>
                <a:spcPts val="0"/>
              </a:spcBef>
              <a:spcAft>
                <a:spcPts val="0"/>
              </a:spcAft>
              <a:defRPr/>
            </a:pPr>
            <a:endParaRPr lang="en-US" sz="1800" b="1" dirty="0">
              <a:solidFill>
                <a:srgbClr val="000000"/>
              </a:solidFill>
              <a:latin typeface="Arial"/>
              <a:cs typeface="Arial"/>
            </a:endParaRPr>
          </a:p>
        </p:txBody>
      </p:sp>
      <p:sp>
        <p:nvSpPr>
          <p:cNvPr id="2" name="Rectangle 1"/>
          <p:cNvSpPr/>
          <p:nvPr/>
        </p:nvSpPr>
        <p:spPr>
          <a:xfrm>
            <a:off x="457200" y="1409461"/>
            <a:ext cx="8382000" cy="4148828"/>
          </a:xfrm>
          <a:prstGeom prst="rect">
            <a:avLst/>
          </a:prstGeom>
        </p:spPr>
        <p:txBody>
          <a:bodyPr wrap="square">
            <a:spAutoFit/>
          </a:bodyPr>
          <a:lstStyle/>
          <a:p>
            <a:pPr marL="266700" indent="-266700" algn="just" defTabSz="914331" eaLnBrk="0" hangingPunct="0">
              <a:lnSpc>
                <a:spcPct val="90000"/>
              </a:lnSpc>
              <a:spcBef>
                <a:spcPct val="90000"/>
              </a:spcBef>
              <a:buClr>
                <a:schemeClr val="bg2"/>
              </a:buClr>
              <a:buFont typeface="Wingdings" pitchFamily="2" charset="2"/>
              <a:buChar char="n"/>
              <a:defRPr/>
            </a:pPr>
            <a:r>
              <a:rPr lang="en-ZA" sz="2400" b="1" dirty="0" smtClean="0"/>
              <a:t>Receivables</a:t>
            </a:r>
            <a:endParaRPr lang="en-ZA" sz="2200" b="1" dirty="0" smtClean="0"/>
          </a:p>
          <a:p>
            <a:pPr marL="342900" lvl="0" indent="-342900" algn="just">
              <a:buFont typeface="Wingdings" panose="05000000000000000000" pitchFamily="2" charset="2"/>
              <a:buChar char="Ø"/>
            </a:pPr>
            <a:r>
              <a:rPr lang="en-ZA" sz="2200" b="1" dirty="0" smtClean="0"/>
              <a:t>Receivables </a:t>
            </a:r>
            <a:r>
              <a:rPr lang="en-ZA" sz="2200" dirty="0" smtClean="0"/>
              <a:t>amounted to R228 million of which R111 million (49%) relates to debt owed by Bloemfontein Correctional Centre (PPP).  The process of recovery is regulated by the Concession Agreement between the State and the contractor, which includes mediation processes. Premeditation processes were completed in March 2017, and mediation is scheduled to convene on 7 to 9 June 2017. </a:t>
            </a:r>
          </a:p>
          <a:p>
            <a:pPr marL="342900" lvl="0" indent="-342900" algn="just">
              <a:buFont typeface="Wingdings" panose="05000000000000000000" pitchFamily="2" charset="2"/>
              <a:buChar char="Ø"/>
            </a:pPr>
            <a:endParaRPr lang="en-ZA" sz="2200" dirty="0" smtClean="0"/>
          </a:p>
          <a:p>
            <a:pPr marL="342900" lvl="0" indent="-342900" algn="just">
              <a:buFont typeface="Wingdings" panose="05000000000000000000" pitchFamily="2" charset="2"/>
              <a:buChar char="Ø"/>
            </a:pPr>
            <a:r>
              <a:rPr lang="en-ZA" sz="2200" dirty="0" smtClean="0"/>
              <a:t>Other receivables mainly comprise of staff debtors (mainly leave without pay, temporary incapacity leave, and other HR related matters. </a:t>
            </a:r>
          </a:p>
          <a:p>
            <a:pPr marL="342900" lvl="0" indent="-342900" algn="just">
              <a:buFont typeface="Wingdings" panose="05000000000000000000" pitchFamily="2" charset="2"/>
              <a:buChar char="Ø"/>
            </a:pPr>
            <a:endParaRPr lang="en-ZA" sz="2200" dirty="0"/>
          </a:p>
        </p:txBody>
      </p:sp>
    </p:spTree>
    <p:extLst>
      <p:ext uri="{BB962C8B-B14F-4D97-AF65-F5344CB8AC3E}">
        <p14:creationId xmlns:p14="http://schemas.microsoft.com/office/powerpoint/2010/main" xmlns="" val="2016140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marL="0" lvl="0" indent="0" algn="ctr" defTabSz="914400" eaLnBrk="0" fontAlgn="base" hangingPunct="0">
              <a:spcBef>
                <a:spcPct val="90000"/>
              </a:spcBef>
              <a:spcAft>
                <a:spcPct val="0"/>
              </a:spcAft>
              <a:buClr>
                <a:srgbClr val="7D0900"/>
              </a:buClr>
              <a:buNone/>
            </a:pPr>
            <a:r>
              <a:rPr lang="en-ZA" sz="4400" b="1" kern="0" cap="all" dirty="0">
                <a:solidFill>
                  <a:srgbClr val="7D0900">
                    <a:lumMod val="60000"/>
                    <a:lumOff val="40000"/>
                  </a:srgbClr>
                </a:solidFill>
                <a:effectLst>
                  <a:outerShdw blurRad="38100" dist="38100" dir="2700000" algn="tl">
                    <a:srgbClr val="000000">
                      <a:alpha val="43137"/>
                    </a:srgbClr>
                  </a:outerShdw>
                </a:effectLst>
                <a:latin typeface="Arial"/>
                <a:cs typeface="Arial"/>
              </a:rPr>
              <a:t>4</a:t>
            </a:r>
            <a:r>
              <a:rPr lang="en-ZA" sz="4400" b="1" kern="0" cap="all" dirty="0" smtClean="0">
                <a:solidFill>
                  <a:srgbClr val="7D0900">
                    <a:lumMod val="60000"/>
                    <a:lumOff val="40000"/>
                  </a:srgbClr>
                </a:solidFill>
                <a:effectLst>
                  <a:outerShdw blurRad="38100" dist="38100" dir="2700000" algn="tl">
                    <a:srgbClr val="000000">
                      <a:alpha val="43137"/>
                    </a:srgbClr>
                  </a:outerShdw>
                </a:effectLst>
                <a:latin typeface="Arial"/>
                <a:cs typeface="Arial"/>
              </a:rPr>
              <a:t>. INVESTIGATIONS </a:t>
            </a:r>
            <a:r>
              <a:rPr lang="en-ZA" sz="4400" b="1" kern="0" cap="all" dirty="0">
                <a:solidFill>
                  <a:srgbClr val="7D0900">
                    <a:lumMod val="60000"/>
                    <a:lumOff val="40000"/>
                  </a:srgbClr>
                </a:solidFill>
                <a:effectLst>
                  <a:outerShdw blurRad="38100" dist="38100" dir="2700000" algn="tl">
                    <a:srgbClr val="000000">
                      <a:alpha val="43137"/>
                    </a:srgbClr>
                  </a:outerShdw>
                </a:effectLst>
                <a:latin typeface="Arial"/>
                <a:cs typeface="Arial"/>
              </a:rPr>
              <a:t>CONDUCTED AND </a:t>
            </a:r>
            <a:r>
              <a:rPr lang="en-ZA" sz="4400" b="1" kern="0" cap="all" dirty="0" smtClean="0">
                <a:solidFill>
                  <a:srgbClr val="7D0900">
                    <a:lumMod val="60000"/>
                    <a:lumOff val="40000"/>
                  </a:srgbClr>
                </a:solidFill>
                <a:effectLst>
                  <a:outerShdw blurRad="38100" dist="38100" dir="2700000" algn="tl">
                    <a:srgbClr val="000000">
                      <a:alpha val="43137"/>
                    </a:srgbClr>
                  </a:outerShdw>
                </a:effectLst>
                <a:latin typeface="Arial"/>
                <a:cs typeface="Arial"/>
              </a:rPr>
              <a:t>OUTCOMES</a:t>
            </a:r>
          </a:p>
          <a:p>
            <a:pPr marL="0" lvl="0" indent="0" algn="ctr" defTabSz="914400" eaLnBrk="0" fontAlgn="base" hangingPunct="0">
              <a:spcBef>
                <a:spcPct val="90000"/>
              </a:spcBef>
              <a:spcAft>
                <a:spcPct val="0"/>
              </a:spcAft>
              <a:buClr>
                <a:srgbClr val="7D0900"/>
              </a:buClr>
              <a:buNone/>
            </a:pPr>
            <a:endParaRPr lang="en-ZA" sz="1400" b="1" kern="0" cap="all" dirty="0" smtClean="0">
              <a:solidFill>
                <a:srgbClr val="7D0900">
                  <a:lumMod val="60000"/>
                  <a:lumOff val="40000"/>
                </a:srgbClr>
              </a:solidFill>
              <a:effectLst>
                <a:outerShdw blurRad="38100" dist="38100" dir="2700000" algn="tl">
                  <a:srgbClr val="000000">
                    <a:alpha val="43137"/>
                  </a:srgbClr>
                </a:outerShdw>
              </a:effectLst>
              <a:latin typeface="Arial"/>
              <a:cs typeface="Arial"/>
            </a:endParaRPr>
          </a:p>
          <a:p>
            <a:pPr marL="0" lvl="0" indent="0" algn="ctr" defTabSz="914400" eaLnBrk="0" fontAlgn="base" hangingPunct="0">
              <a:spcBef>
                <a:spcPct val="90000"/>
              </a:spcBef>
              <a:spcAft>
                <a:spcPct val="0"/>
              </a:spcAft>
              <a:buClr>
                <a:srgbClr val="7D0900"/>
              </a:buClr>
              <a:buNone/>
            </a:pPr>
            <a:r>
              <a:rPr lang="en-ZA" sz="1400" b="1" kern="0" cap="all" dirty="0" smtClean="0">
                <a:solidFill>
                  <a:srgbClr val="7D0900">
                    <a:lumMod val="60000"/>
                    <a:lumOff val="40000"/>
                  </a:srgbClr>
                </a:solidFill>
                <a:effectLst>
                  <a:outerShdw blurRad="38100" dist="38100" dir="2700000" algn="tl">
                    <a:srgbClr val="000000">
                      <a:alpha val="43137"/>
                    </a:srgbClr>
                  </a:outerShdw>
                </a:effectLst>
                <a:latin typeface="Arial"/>
                <a:cs typeface="Arial"/>
              </a:rPr>
              <a:t>(A separate report is attached hereto on irregular, fruitless and wasteful expenditure)</a:t>
            </a:r>
            <a:endParaRPr lang="en-ZA" sz="1400" b="1" kern="0" cap="all" dirty="0">
              <a:solidFill>
                <a:srgbClr val="7D0900">
                  <a:lumMod val="60000"/>
                  <a:lumOff val="40000"/>
                </a:srgbClr>
              </a:solidFill>
              <a:effectLst>
                <a:outerShdw blurRad="38100" dist="38100" dir="2700000" algn="tl">
                  <a:srgbClr val="000000">
                    <a:alpha val="43137"/>
                  </a:srgbClr>
                </a:outerShdw>
              </a:effectLst>
              <a:latin typeface="Arial"/>
              <a:cs typeface="Arial"/>
            </a:endParaRPr>
          </a:p>
          <a:p>
            <a:pPr marL="0" indent="0">
              <a:buNone/>
            </a:pPr>
            <a:endParaRPr lang="en-ZA" dirty="0"/>
          </a:p>
        </p:txBody>
      </p:sp>
      <p:sp>
        <p:nvSpPr>
          <p:cNvPr id="4" name="Slide Number Placeholder 3"/>
          <p:cNvSpPr>
            <a:spLocks noGrp="1"/>
          </p:cNvSpPr>
          <p:nvPr>
            <p:ph type="sldNum" sz="quarter" idx="12"/>
          </p:nvPr>
        </p:nvSpPr>
        <p:spPr/>
        <p:txBody>
          <a:bodyPr/>
          <a:lstStyle/>
          <a:p>
            <a:fld id="{DCB3B80B-23E3-3948-A741-EEB7CB22DD0C}" type="slidenum">
              <a:rPr lang="en-US" smtClean="0"/>
              <a:pPr/>
              <a:t>24</a:t>
            </a:fld>
            <a:endParaRPr lang="en-US"/>
          </a:p>
        </p:txBody>
      </p:sp>
    </p:spTree>
    <p:extLst>
      <p:ext uri="{BB962C8B-B14F-4D97-AF65-F5344CB8AC3E}">
        <p14:creationId xmlns:p14="http://schemas.microsoft.com/office/powerpoint/2010/main" xmlns="" val="1251122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234528" y="271596"/>
            <a:ext cx="4522887" cy="707894"/>
          </a:xfrm>
          <a:prstGeom prst="rect">
            <a:avLst/>
          </a:prstGeom>
          <a:noFill/>
        </p:spPr>
        <p:txBody>
          <a:bodyPr wrap="square" rtlCol="0">
            <a:spAutoFit/>
          </a:bodyPr>
          <a:lstStyle/>
          <a:p>
            <a:r>
              <a:rPr lang="en-US" sz="4000" dirty="0" smtClean="0">
                <a:solidFill>
                  <a:schemeClr val="bg1"/>
                </a:solidFill>
                <a:cs typeface="Arial Black"/>
              </a:rPr>
              <a:t>Thank You</a:t>
            </a:r>
            <a:endParaRPr lang="en-US" sz="4000" dirty="0">
              <a:solidFill>
                <a:schemeClr val="bg1"/>
              </a:solidFill>
              <a:cs typeface="Arial Black"/>
            </a:endParaRPr>
          </a:p>
        </p:txBody>
      </p:sp>
      <p:sp>
        <p:nvSpPr>
          <p:cNvPr id="13" name="TextBox 12"/>
          <p:cNvSpPr txBox="1"/>
          <p:nvPr/>
        </p:nvSpPr>
        <p:spPr>
          <a:xfrm>
            <a:off x="1079500" y="423996"/>
            <a:ext cx="6338176" cy="1323439"/>
          </a:xfrm>
          <a:prstGeom prst="rect">
            <a:avLst/>
          </a:prstGeom>
          <a:noFill/>
        </p:spPr>
        <p:txBody>
          <a:bodyPr wrap="square" rtlCol="0">
            <a:spAutoFit/>
          </a:bodyPr>
          <a:lstStyle/>
          <a:p>
            <a:pPr algn="ctr"/>
            <a:r>
              <a:rPr lang="en-ZA" sz="2000" b="1" dirty="0">
                <a:solidFill>
                  <a:srgbClr val="005300"/>
                </a:solidFill>
                <a:cs typeface="Arial Black"/>
              </a:rPr>
              <a:t>THANK YOU</a:t>
            </a:r>
          </a:p>
          <a:p>
            <a:pPr algn="ctr"/>
            <a:endParaRPr lang="en-ZA" sz="2000" b="1" dirty="0">
              <a:solidFill>
                <a:srgbClr val="005300"/>
              </a:solidFill>
              <a:cs typeface="Arial Black"/>
            </a:endParaRPr>
          </a:p>
          <a:p>
            <a:pPr algn="ctr"/>
            <a:r>
              <a:rPr lang="en-ZA" sz="2000" b="1" dirty="0">
                <a:solidFill>
                  <a:srgbClr val="005300"/>
                </a:solidFill>
                <a:cs typeface="Arial Black"/>
              </a:rPr>
              <a:t>STRIVING FOR A SOUTH AFRICA IN WHICH PEOPLE ARE AND FEEL SAFE</a:t>
            </a:r>
          </a:p>
        </p:txBody>
      </p:sp>
      <p:sp>
        <p:nvSpPr>
          <p:cNvPr id="2" name="Slide Number Placeholder 1"/>
          <p:cNvSpPr>
            <a:spLocks noGrp="1"/>
          </p:cNvSpPr>
          <p:nvPr>
            <p:ph type="sldNum" sz="quarter" idx="12"/>
          </p:nvPr>
        </p:nvSpPr>
        <p:spPr/>
        <p:txBody>
          <a:bodyPr/>
          <a:lstStyle/>
          <a:p>
            <a:fld id="{DCB3B80B-23E3-3948-A741-EEB7CB22DD0C}" type="slidenum">
              <a:rPr lang="en-US" smtClean="0"/>
              <a:pPr/>
              <a:t>25</a:t>
            </a:fld>
            <a:endParaRPr lang="en-US"/>
          </a:p>
        </p:txBody>
      </p:sp>
    </p:spTree>
    <p:extLst>
      <p:ext uri="{BB962C8B-B14F-4D97-AF65-F5344CB8AC3E}">
        <p14:creationId xmlns:p14="http://schemas.microsoft.com/office/powerpoint/2010/main" xmlns="" val="2816442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387798"/>
          </a:xfrm>
        </p:spPr>
        <p:txBody>
          <a:bodyPr>
            <a:noAutofit/>
          </a:bodyPr>
          <a:lstStyle/>
          <a:p>
            <a:pPr algn="l"/>
            <a:r>
              <a:rPr lang="en-US" sz="2800" b="1" dirty="0" smtClean="0">
                <a:solidFill>
                  <a:srgbClr val="FF0000"/>
                </a:solidFill>
              </a:rPr>
              <a:t>PRESENTATION OUTLINE</a:t>
            </a:r>
            <a:endParaRPr lang="en-US" sz="2800" b="1" dirty="0">
              <a:solidFill>
                <a:srgbClr val="FF0000"/>
              </a:solidFill>
            </a:endParaRPr>
          </a:p>
        </p:txBody>
      </p:sp>
      <p:sp>
        <p:nvSpPr>
          <p:cNvPr id="3" name="Content Placeholder 2"/>
          <p:cNvSpPr>
            <a:spLocks noGrp="1"/>
          </p:cNvSpPr>
          <p:nvPr>
            <p:ph idx="1"/>
          </p:nvPr>
        </p:nvSpPr>
        <p:spPr>
          <a:xfrm>
            <a:off x="152400" y="1066800"/>
            <a:ext cx="8647112" cy="4598182"/>
          </a:xfrm>
        </p:spPr>
        <p:txBody>
          <a:bodyPr>
            <a:normAutofit lnSpcReduction="10000"/>
          </a:bodyPr>
          <a:lstStyle/>
          <a:p>
            <a:pPr marL="342900" indent="-342900">
              <a:buFont typeface="Wingdings" pitchFamily="2" charset="2"/>
              <a:buAutoNum type="arabicPeriod"/>
            </a:pPr>
            <a:endParaRPr lang="en-US" sz="2400" dirty="0" smtClean="0"/>
          </a:p>
          <a:p>
            <a:pPr marL="457200" indent="-457200">
              <a:buFont typeface="+mj-lt"/>
              <a:buAutoNum type="alphaUcPeriod"/>
            </a:pPr>
            <a:r>
              <a:rPr lang="en-US" sz="2200" dirty="0" smtClean="0"/>
              <a:t>BACKGROUND OF AGSA FINDINGS 2015/2016</a:t>
            </a:r>
          </a:p>
          <a:p>
            <a:pPr marL="457200" indent="-457200">
              <a:buFont typeface="+mj-lt"/>
              <a:buAutoNum type="alphaUcPeriod"/>
            </a:pPr>
            <a:endParaRPr lang="en-US" sz="2200" dirty="0" smtClean="0"/>
          </a:p>
          <a:p>
            <a:pPr marL="457200" indent="-457200">
              <a:buFont typeface="+mj-lt"/>
              <a:buAutoNum type="alphaUcPeriod"/>
            </a:pPr>
            <a:r>
              <a:rPr lang="en-US" sz="2200" dirty="0" smtClean="0"/>
              <a:t>IRREGULAR EXPENDITURE 2015/2016</a:t>
            </a:r>
          </a:p>
          <a:p>
            <a:pPr marL="457200" indent="-457200">
              <a:buFont typeface="+mj-lt"/>
              <a:buAutoNum type="alphaUcPeriod"/>
            </a:pPr>
            <a:endParaRPr lang="en-US" sz="2200" dirty="0" smtClean="0"/>
          </a:p>
          <a:p>
            <a:pPr marL="457200" indent="-457200">
              <a:buFont typeface="+mj-lt"/>
              <a:buAutoNum type="alphaUcPeriod"/>
            </a:pPr>
            <a:r>
              <a:rPr lang="en-US" sz="2200" dirty="0" smtClean="0"/>
              <a:t>MEASURES TAKEN TO ADDRESS MATTERS OF IRREGULAR EXPENDITURE</a:t>
            </a:r>
          </a:p>
          <a:p>
            <a:pPr marL="457200" indent="-457200">
              <a:buFont typeface="+mj-lt"/>
              <a:buAutoNum type="alphaUcPeriod"/>
            </a:pPr>
            <a:endParaRPr lang="en-US" sz="2200" dirty="0" smtClean="0"/>
          </a:p>
          <a:p>
            <a:pPr marL="457200" lvl="0" indent="-457200">
              <a:buFont typeface="+mj-lt"/>
              <a:buAutoNum type="alphaUcPeriod"/>
            </a:pPr>
            <a:r>
              <a:rPr lang="en-US" sz="2200" dirty="0" smtClean="0"/>
              <a:t>PREVENTION OF POSSIBLE IRREGULAR EXPENDITURE</a:t>
            </a:r>
          </a:p>
          <a:p>
            <a:pPr marL="0" lvl="0" indent="0">
              <a:buNone/>
            </a:pPr>
            <a:endParaRPr lang="en-US" sz="2200" dirty="0" smtClean="0"/>
          </a:p>
          <a:p>
            <a:pPr marL="0" indent="0">
              <a:buNone/>
            </a:pPr>
            <a:r>
              <a:rPr lang="en-US" sz="2200" dirty="0" smtClean="0"/>
              <a:t>E.	SPECIFIC CONTROL MEASURES IMPLEMENTED TO DEAL WITH 	IRREGULAR EXPENDITURE </a:t>
            </a:r>
          </a:p>
          <a:p>
            <a:pPr marL="0" indent="0">
              <a:buNone/>
            </a:pPr>
            <a:endParaRPr lang="en-US" sz="2200" b="1" dirty="0"/>
          </a:p>
        </p:txBody>
      </p:sp>
      <p:sp>
        <p:nvSpPr>
          <p:cNvPr id="4" name="Slide Number Placeholder 3"/>
          <p:cNvSpPr>
            <a:spLocks noGrp="1"/>
          </p:cNvSpPr>
          <p:nvPr>
            <p:ph type="sldNum" sz="quarter" idx="12"/>
          </p:nvPr>
        </p:nvSpPr>
        <p:spPr/>
        <p:txBody>
          <a:bodyPr/>
          <a:lstStyle/>
          <a:p>
            <a:fld id="{DCB3B80B-23E3-3948-A741-EEB7CB22DD0C}" type="slidenum">
              <a:rPr lang="en-US" smtClean="0"/>
              <a:pPr/>
              <a:t>3</a:t>
            </a:fld>
            <a:endParaRPr lang="en-US"/>
          </a:p>
        </p:txBody>
      </p:sp>
    </p:spTree>
    <p:extLst>
      <p:ext uri="{BB962C8B-B14F-4D97-AF65-F5344CB8AC3E}">
        <p14:creationId xmlns:p14="http://schemas.microsoft.com/office/powerpoint/2010/main" xmlns="" val="3822470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47112" cy="369332"/>
          </a:xfrm>
        </p:spPr>
        <p:txBody>
          <a:bodyPr>
            <a:normAutofit fontScale="90000"/>
          </a:bodyPr>
          <a:lstStyle/>
          <a:p>
            <a:pPr lvl="0">
              <a:lnSpc>
                <a:spcPct val="100000"/>
              </a:lnSpc>
              <a:spcBef>
                <a:spcPct val="90000"/>
              </a:spcBef>
            </a:pPr>
            <a:r>
              <a:rPr lang="en-US" sz="26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 BACKGROUND AND AGSA AUDIT FINDINGS 2015/16</a:t>
            </a:r>
          </a:p>
        </p:txBody>
      </p:sp>
      <p:sp>
        <p:nvSpPr>
          <p:cNvPr id="3" name="Content Placeholder 2"/>
          <p:cNvSpPr>
            <a:spLocks noGrp="1"/>
          </p:cNvSpPr>
          <p:nvPr>
            <p:ph idx="1"/>
          </p:nvPr>
        </p:nvSpPr>
        <p:spPr>
          <a:xfrm>
            <a:off x="152400" y="1371600"/>
            <a:ext cx="8763000" cy="5983176"/>
          </a:xfrm>
        </p:spPr>
        <p:txBody>
          <a:bodyPr/>
          <a:lstStyle/>
          <a:p>
            <a:pPr marL="0" indent="0" algn="just">
              <a:buNone/>
            </a:pPr>
            <a:r>
              <a:rPr lang="en-ZA" sz="2400" dirty="0" smtClean="0"/>
              <a:t>During </a:t>
            </a:r>
            <a:r>
              <a:rPr lang="en-ZA" sz="2400" dirty="0"/>
              <a:t>the 2015/2016 financial year end, the </a:t>
            </a:r>
            <a:r>
              <a:rPr lang="en-ZA" sz="2400" dirty="0" smtClean="0"/>
              <a:t>regulatory audit </a:t>
            </a:r>
            <a:r>
              <a:rPr lang="en-ZA" sz="2400" dirty="0"/>
              <a:t>on procurement revealed a number of internal control weaknesses in relation to bidding processes and procedures. Amongst others, </a:t>
            </a:r>
            <a:r>
              <a:rPr lang="en-ZA" sz="2400" dirty="0" smtClean="0"/>
              <a:t>the following issues were identified.</a:t>
            </a:r>
          </a:p>
          <a:p>
            <a:pPr marL="0" indent="0" algn="just">
              <a:buNone/>
            </a:pPr>
            <a:endParaRPr lang="en-ZA" sz="2400" dirty="0"/>
          </a:p>
          <a:p>
            <a:pPr algn="just"/>
            <a:r>
              <a:rPr lang="en-ZA" sz="2400" dirty="0" smtClean="0"/>
              <a:t>Bidders Incorrectly ranked;</a:t>
            </a:r>
          </a:p>
          <a:p>
            <a:pPr algn="just"/>
            <a:r>
              <a:rPr lang="en-ZA" sz="2400" dirty="0" smtClean="0"/>
              <a:t>Bids not advertised for a minimum period of 21 days;</a:t>
            </a:r>
          </a:p>
          <a:p>
            <a:pPr algn="just"/>
            <a:r>
              <a:rPr lang="en-ZA" sz="2400" dirty="0" smtClean="0"/>
              <a:t>Unjustifiable or unreasonable grounds for disqualification of bidders;</a:t>
            </a:r>
          </a:p>
          <a:p>
            <a:pPr algn="just"/>
            <a:r>
              <a:rPr lang="en-ZA" sz="2400" dirty="0" smtClean="0"/>
              <a:t>Vast Discrepancies in points allocated for functionality criteria by members of Bid Evaluation Committees (BEC);</a:t>
            </a:r>
          </a:p>
          <a:p>
            <a:pPr marL="0" indent="0" algn="just">
              <a:buNone/>
            </a:pPr>
            <a:endParaRPr lang="en-ZA" sz="2400" dirty="0" smtClean="0"/>
          </a:p>
          <a:p>
            <a:pPr algn="just"/>
            <a:endParaRPr lang="en-ZA" sz="2400" dirty="0"/>
          </a:p>
        </p:txBody>
      </p:sp>
      <p:sp>
        <p:nvSpPr>
          <p:cNvPr id="4" name="Slide Number Placeholder 3"/>
          <p:cNvSpPr>
            <a:spLocks noGrp="1"/>
          </p:cNvSpPr>
          <p:nvPr>
            <p:ph type="sldNum" sz="quarter" idx="12"/>
          </p:nvPr>
        </p:nvSpPr>
        <p:spPr/>
        <p:txBody>
          <a:bodyPr/>
          <a:lstStyle/>
          <a:p>
            <a:fld id="{DCB3B80B-23E3-3948-A741-EEB7CB22DD0C}" type="slidenum">
              <a:rPr lang="en-US" smtClean="0"/>
              <a:pPr/>
              <a:t>4</a:t>
            </a:fld>
            <a:endParaRPr lang="en-US"/>
          </a:p>
        </p:txBody>
      </p:sp>
    </p:spTree>
    <p:extLst>
      <p:ext uri="{BB962C8B-B14F-4D97-AF65-F5344CB8AC3E}">
        <p14:creationId xmlns:p14="http://schemas.microsoft.com/office/powerpoint/2010/main" xmlns="" val="2914843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47112" cy="738664"/>
          </a:xfrm>
        </p:spPr>
        <p:txBody>
          <a:bodyPr>
            <a:normAutofit fontScale="90000"/>
          </a:bodyPr>
          <a:lstStyle/>
          <a:p>
            <a:pPr lvl="0" algn="l">
              <a:lnSpc>
                <a:spcPct val="100000"/>
              </a:lnSpc>
              <a:spcBef>
                <a:spcPct val="90000"/>
              </a:spcBef>
            </a:pPr>
            <a:r>
              <a:rPr lang="en-US" sz="26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 BACKGROUND AND AGSA AUDIT FINDINGS </a:t>
            </a:r>
            <a:r>
              <a:rPr lang="en-US" sz="2600" b="1" dirty="0" smtClean="0">
                <a:solidFill>
                  <a:srgbClr val="FF0000"/>
                </a:solidFill>
                <a:latin typeface="Century Gothic" panose="020B0502020202020204" pitchFamily="34" charset="0"/>
                <a:ea typeface="Calibri" panose="020F0502020204030204" pitchFamily="34" charset="0"/>
                <a:cs typeface="Times New Roman" panose="02020603050405020304" pitchFamily="18" charset="0"/>
              </a:rPr>
              <a:t>2015/16</a:t>
            </a:r>
            <a:br>
              <a:rPr lang="en-US" sz="2600" b="1" dirty="0" smtClean="0">
                <a:solidFill>
                  <a:srgbClr val="FF0000"/>
                </a:solidFill>
                <a:latin typeface="Century Gothic" panose="020B0502020202020204" pitchFamily="34" charset="0"/>
                <a:ea typeface="Calibri" panose="020F0502020204030204" pitchFamily="34" charset="0"/>
                <a:cs typeface="Times New Roman" panose="02020603050405020304" pitchFamily="18" charset="0"/>
              </a:rPr>
            </a:br>
            <a:r>
              <a:rPr lang="en-US" sz="2600" b="1" dirty="0" smtClean="0">
                <a:solidFill>
                  <a:srgbClr val="FF0000"/>
                </a:solidFill>
                <a:latin typeface="Century Gothic" panose="020B0502020202020204" pitchFamily="34" charset="0"/>
                <a:ea typeface="Calibri" panose="020F0502020204030204" pitchFamily="34" charset="0"/>
                <a:cs typeface="Times New Roman" panose="02020603050405020304" pitchFamily="18" charset="0"/>
              </a:rPr>
              <a:t>                                            </a:t>
            </a:r>
            <a:r>
              <a:rPr lang="en-US" sz="26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t>
            </a:r>
            <a:r>
              <a:rPr lang="en-US" sz="2600" b="1" dirty="0" smtClean="0">
                <a:solidFill>
                  <a:srgbClr val="FF0000"/>
                </a:solidFill>
                <a:latin typeface="Century Gothic" panose="020B0502020202020204" pitchFamily="34" charset="0"/>
                <a:ea typeface="Calibri" panose="020F0502020204030204" pitchFamily="34" charset="0"/>
                <a:cs typeface="Times New Roman" panose="02020603050405020304" pitchFamily="18" charset="0"/>
              </a:rPr>
              <a:t>Continued)</a:t>
            </a:r>
            <a:endParaRPr lang="en-US" sz="26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152400" y="1371600"/>
            <a:ext cx="8763000" cy="3656386"/>
          </a:xfrm>
        </p:spPr>
        <p:txBody>
          <a:bodyPr/>
          <a:lstStyle/>
          <a:p>
            <a:pPr algn="just"/>
            <a:endParaRPr lang="en-ZA" sz="2400" dirty="0" smtClean="0"/>
          </a:p>
          <a:p>
            <a:pPr algn="just"/>
            <a:r>
              <a:rPr lang="en-ZA" sz="2400" dirty="0" smtClean="0"/>
              <a:t>Bidders names not advertised on the website;</a:t>
            </a:r>
          </a:p>
          <a:p>
            <a:pPr algn="just"/>
            <a:r>
              <a:rPr lang="en-ZA" sz="2400" dirty="0" smtClean="0"/>
              <a:t>Inadequate budget availability controls;</a:t>
            </a:r>
          </a:p>
          <a:p>
            <a:pPr algn="just"/>
            <a:r>
              <a:rPr lang="en-ZA" sz="2400" dirty="0" smtClean="0"/>
              <a:t>BEE </a:t>
            </a:r>
            <a:r>
              <a:rPr lang="en-ZA" sz="2400" dirty="0"/>
              <a:t>points incorrectly awarded.</a:t>
            </a:r>
          </a:p>
          <a:p>
            <a:pPr marL="0" indent="0" algn="just">
              <a:buNone/>
            </a:pPr>
            <a:endParaRPr lang="en-ZA" sz="2400" dirty="0" smtClean="0"/>
          </a:p>
          <a:p>
            <a:pPr algn="just"/>
            <a:endParaRPr lang="en-ZA" sz="2400" dirty="0"/>
          </a:p>
        </p:txBody>
      </p:sp>
      <p:sp>
        <p:nvSpPr>
          <p:cNvPr id="4" name="Slide Number Placeholder 3"/>
          <p:cNvSpPr>
            <a:spLocks noGrp="1"/>
          </p:cNvSpPr>
          <p:nvPr>
            <p:ph type="sldNum" sz="quarter" idx="12"/>
          </p:nvPr>
        </p:nvSpPr>
        <p:spPr/>
        <p:txBody>
          <a:bodyPr/>
          <a:lstStyle/>
          <a:p>
            <a:fld id="{DCB3B80B-23E3-3948-A741-EEB7CB22DD0C}" type="slidenum">
              <a:rPr lang="en-US" smtClean="0"/>
              <a:pPr/>
              <a:t>5</a:t>
            </a:fld>
            <a:endParaRPr lang="en-US"/>
          </a:p>
        </p:txBody>
      </p:sp>
    </p:spTree>
    <p:extLst>
      <p:ext uri="{BB962C8B-B14F-4D97-AF65-F5344CB8AC3E}">
        <p14:creationId xmlns:p14="http://schemas.microsoft.com/office/powerpoint/2010/main" xmlns="" val="2557761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2625"/>
          </a:xfrm>
        </p:spPr>
        <p:txBody>
          <a:bodyPr>
            <a:normAutofit/>
          </a:bodyPr>
          <a:lstStyle/>
          <a:p>
            <a:pPr algn="l"/>
            <a:r>
              <a:rPr lang="en-ZA" sz="2800" b="1" dirty="0" smtClean="0">
                <a:solidFill>
                  <a:srgbClr val="FF0000"/>
                </a:solidFill>
              </a:rPr>
              <a:t>DEFINITIONS</a:t>
            </a:r>
            <a:endParaRPr lang="en-ZA" sz="2800" b="1" dirty="0">
              <a:solidFill>
                <a:srgbClr val="FF0000"/>
              </a:solidFill>
            </a:endParaRPr>
          </a:p>
        </p:txBody>
      </p:sp>
      <p:sp>
        <p:nvSpPr>
          <p:cNvPr id="3" name="Content Placeholder 2"/>
          <p:cNvSpPr>
            <a:spLocks noGrp="1"/>
          </p:cNvSpPr>
          <p:nvPr>
            <p:ph idx="1"/>
          </p:nvPr>
        </p:nvSpPr>
        <p:spPr>
          <a:xfrm>
            <a:off x="457200" y="1143000"/>
            <a:ext cx="8229600" cy="5213350"/>
          </a:xfrm>
        </p:spPr>
        <p:txBody>
          <a:bodyPr>
            <a:normAutofit fontScale="77500" lnSpcReduction="20000"/>
          </a:bodyPr>
          <a:lstStyle/>
          <a:p>
            <a:pPr marL="0" indent="0">
              <a:buNone/>
            </a:pPr>
            <a:r>
              <a:rPr lang="en-US" b="1" dirty="0" smtClean="0"/>
              <a:t>  </a:t>
            </a:r>
            <a:r>
              <a:rPr lang="en-US" b="1" dirty="0"/>
              <a:t> </a:t>
            </a:r>
            <a:endParaRPr lang="en-ZA" sz="3100" dirty="0"/>
          </a:p>
          <a:p>
            <a:r>
              <a:rPr lang="en-US" sz="3100" dirty="0"/>
              <a:t>“</a:t>
            </a:r>
            <a:r>
              <a:rPr lang="en-US" sz="3100" b="1" dirty="0"/>
              <a:t>Irregular Expenditure</a:t>
            </a:r>
            <a:r>
              <a:rPr lang="en-US" sz="3100" dirty="0"/>
              <a:t>”  as amended by s. 1(d) of  the Public Finance Management Act 29 of 1999 </a:t>
            </a:r>
            <a:r>
              <a:rPr lang="en-ZA" sz="3100" dirty="0"/>
              <a:t>means expenditure, other than unauthorised expenditure, incurred in contravention of or that is not in accordance with a requirement of any applicable legislation, including:-</a:t>
            </a:r>
          </a:p>
          <a:p>
            <a:r>
              <a:rPr lang="en-ZA" sz="3100" dirty="0"/>
              <a:t>(</a:t>
            </a:r>
            <a:r>
              <a:rPr lang="en-ZA" sz="3100" i="1" dirty="0"/>
              <a:t>a</a:t>
            </a:r>
            <a:r>
              <a:rPr lang="en-ZA" sz="3100" dirty="0"/>
              <a:t>) The Public Finance Management Act 1 of 1999 or</a:t>
            </a:r>
          </a:p>
          <a:p>
            <a:r>
              <a:rPr lang="en-ZA" sz="3100" dirty="0"/>
              <a:t>(</a:t>
            </a:r>
            <a:r>
              <a:rPr lang="en-ZA" sz="3100" i="1" dirty="0"/>
              <a:t>b</a:t>
            </a:r>
            <a:r>
              <a:rPr lang="en-ZA" sz="3100" dirty="0"/>
              <a:t>) the State Tender Board Act, 1968 (Act No. 86 of 1968), or any regulations made in terms of that Act; or</a:t>
            </a:r>
          </a:p>
          <a:p>
            <a:r>
              <a:rPr lang="en-ZA" sz="3100" dirty="0"/>
              <a:t>(</a:t>
            </a:r>
            <a:r>
              <a:rPr lang="en-ZA" sz="3100" i="1" dirty="0"/>
              <a:t>c</a:t>
            </a:r>
            <a:r>
              <a:rPr lang="en-ZA" sz="3100" dirty="0"/>
              <a:t>) any provincial legislation providing for procurement procedures in that provincial government;</a:t>
            </a:r>
          </a:p>
          <a:p>
            <a:pPr marL="0" indent="0">
              <a:buNone/>
            </a:pPr>
            <a:endParaRPr lang="en-ZA" sz="3100" dirty="0"/>
          </a:p>
          <a:p>
            <a:r>
              <a:rPr lang="en-ZA" sz="3100" b="1" dirty="0"/>
              <a:t>“Fruitless and Wasteful expenditure” </a:t>
            </a:r>
            <a:r>
              <a:rPr lang="en-ZA" sz="3100" dirty="0"/>
              <a:t>means expenditure which was made in vain and would have been avoided had reasonable care been exercised</a:t>
            </a:r>
          </a:p>
        </p:txBody>
      </p:sp>
      <p:sp>
        <p:nvSpPr>
          <p:cNvPr id="4" name="Slide Number Placeholder 3"/>
          <p:cNvSpPr>
            <a:spLocks noGrp="1"/>
          </p:cNvSpPr>
          <p:nvPr>
            <p:ph type="sldNum" sz="quarter" idx="12"/>
          </p:nvPr>
        </p:nvSpPr>
        <p:spPr/>
        <p:txBody>
          <a:bodyPr/>
          <a:lstStyle/>
          <a:p>
            <a:fld id="{DCB3B80B-23E3-3948-A741-EEB7CB22DD0C}" type="slidenum">
              <a:rPr lang="en-US" smtClean="0"/>
              <a:pPr/>
              <a:t>6</a:t>
            </a:fld>
            <a:endParaRPr lang="en-US"/>
          </a:p>
        </p:txBody>
      </p:sp>
    </p:spTree>
    <p:extLst>
      <p:ext uri="{BB962C8B-B14F-4D97-AF65-F5344CB8AC3E}">
        <p14:creationId xmlns:p14="http://schemas.microsoft.com/office/powerpoint/2010/main" xmlns="" val="291413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15" y="517821"/>
            <a:ext cx="9144000" cy="430887"/>
          </a:xfrm>
        </p:spPr>
        <p:txBody>
          <a:bodyPr>
            <a:normAutofit fontScale="92500" lnSpcReduction="20000"/>
          </a:bodyPr>
          <a:lstStyle/>
          <a:p>
            <a:pPr marL="0" lvl="0" indent="0">
              <a:lnSpc>
                <a:spcPct val="100000"/>
              </a:lnSpc>
              <a:buClr>
                <a:srgbClr val="7D0900"/>
              </a:buClr>
              <a:buNone/>
            </a:pPr>
            <a:r>
              <a:rPr lang="en-US" sz="2800" b="1" dirty="0" smtClean="0">
                <a:solidFill>
                  <a:srgbClr val="FF0000"/>
                </a:solidFill>
                <a:latin typeface="Century Gothic" panose="020B0502020202020204" pitchFamily="34" charset="0"/>
                <a:ea typeface="Calibri" panose="020F0502020204030204" pitchFamily="34" charset="0"/>
                <a:cs typeface="Times New Roman" panose="02020603050405020304" pitchFamily="18" charset="0"/>
              </a:rPr>
              <a:t>B. IRREGULAR EXPENDITURE 2015/2016</a:t>
            </a:r>
            <a:endParaRPr lang="en-US" sz="2800" b="1" dirty="0">
              <a:solidFill>
                <a:srgbClr val="FF0000"/>
              </a:solidFill>
            </a:endParaRPr>
          </a:p>
        </p:txBody>
      </p:sp>
      <p:sp>
        <p:nvSpPr>
          <p:cNvPr id="5" name="Rectangle 4"/>
          <p:cNvSpPr/>
          <p:nvPr/>
        </p:nvSpPr>
        <p:spPr>
          <a:xfrm>
            <a:off x="150359" y="948708"/>
            <a:ext cx="8824912" cy="1369606"/>
          </a:xfrm>
          <a:prstGeom prst="rect">
            <a:avLst/>
          </a:prstGeom>
        </p:spPr>
        <p:txBody>
          <a:bodyPr wrap="square">
            <a:spAutoFit/>
          </a:bodyPr>
          <a:lstStyle/>
          <a:p>
            <a:pPr marL="457200" indent="-457200" algn="just" defTabSz="914331" fontAlgn="auto">
              <a:spcBef>
                <a:spcPts val="0"/>
              </a:spcBef>
              <a:spcAft>
                <a:spcPts val="0"/>
              </a:spcAft>
              <a:buClr>
                <a:schemeClr val="bg2"/>
              </a:buClr>
              <a:buFont typeface="Wingdings" panose="05000000000000000000" pitchFamily="2" charset="2"/>
              <a:buChar char="q"/>
              <a:defRPr/>
            </a:pPr>
            <a:endParaRPr lang="en-US" sz="2800" dirty="0" smtClean="0">
              <a:solidFill>
                <a:srgbClr val="000000"/>
              </a:solidFill>
              <a:latin typeface="+mn-lt"/>
              <a:cs typeface="Arial"/>
            </a:endParaRPr>
          </a:p>
          <a:p>
            <a:pPr marL="977900" algn="just" defTabSz="914331" fontAlgn="auto">
              <a:spcBef>
                <a:spcPts val="0"/>
              </a:spcBef>
              <a:spcAft>
                <a:spcPts val="0"/>
              </a:spcAft>
              <a:defRPr/>
            </a:pPr>
            <a:endParaRPr lang="en-US" sz="2800" dirty="0" smtClean="0">
              <a:solidFill>
                <a:srgbClr val="000000"/>
              </a:solidFill>
              <a:latin typeface="+mn-lt"/>
              <a:cs typeface="Arial"/>
            </a:endParaRPr>
          </a:p>
          <a:p>
            <a:pPr algn="just" defTabSz="914331" fontAlgn="auto">
              <a:lnSpc>
                <a:spcPct val="150000"/>
              </a:lnSpc>
              <a:spcBef>
                <a:spcPts val="0"/>
              </a:spcBef>
              <a:spcAft>
                <a:spcPts val="0"/>
              </a:spcAft>
              <a:defRPr/>
            </a:pPr>
            <a:endParaRPr lang="en-US" sz="1800" b="1" dirty="0">
              <a:solidFill>
                <a:srgbClr val="000000"/>
              </a:solidFill>
              <a:latin typeface="Arial"/>
              <a:cs typeface="Arial"/>
            </a:endParaRPr>
          </a:p>
        </p:txBody>
      </p:sp>
      <p:graphicFrame>
        <p:nvGraphicFramePr>
          <p:cNvPr id="6" name="Table 5"/>
          <p:cNvGraphicFramePr>
            <a:graphicFrameLocks noGrp="1"/>
          </p:cNvGraphicFramePr>
          <p:nvPr>
            <p:extLst/>
          </p:nvPr>
        </p:nvGraphicFramePr>
        <p:xfrm>
          <a:off x="533400" y="1219200"/>
          <a:ext cx="8305800" cy="4719773"/>
        </p:xfrm>
        <a:graphic>
          <a:graphicData uri="http://schemas.openxmlformats.org/drawingml/2006/table">
            <a:tbl>
              <a:tblPr>
                <a:tableStyleId>{073A0DAA-6AF3-43AB-8588-CEC1D06C72B9}</a:tableStyleId>
              </a:tblPr>
              <a:tblGrid>
                <a:gridCol w="3248374"/>
                <a:gridCol w="1358294"/>
                <a:gridCol w="1486022"/>
                <a:gridCol w="1040215"/>
                <a:gridCol w="1172895"/>
              </a:tblGrid>
              <a:tr h="762001">
                <a:tc rowSpan="2">
                  <a:txBody>
                    <a:bodyPr/>
                    <a:lstStyle/>
                    <a:p>
                      <a:pPr algn="l" fontAlgn="t"/>
                      <a:r>
                        <a:rPr lang="en-ZA" sz="1600" u="none" strike="noStrike" dirty="0">
                          <a:effectLst/>
                        </a:rPr>
                        <a:t> </a:t>
                      </a:r>
                      <a:endParaRPr lang="en-ZA" sz="1600" b="1"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t"/>
                      <a:r>
                        <a:rPr lang="en-ZA" sz="1600" b="1" u="none" strike="noStrike" dirty="0">
                          <a:effectLst/>
                        </a:rPr>
                        <a:t>Opening </a:t>
                      </a:r>
                      <a:r>
                        <a:rPr lang="en-ZA" sz="1600" b="1" u="none" strike="noStrike" dirty="0" smtClean="0">
                          <a:effectLst/>
                        </a:rPr>
                        <a:t>Balance</a:t>
                      </a: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t"/>
                      <a:r>
                        <a:rPr lang="en-ZA" sz="1600" b="1" u="none" strike="noStrike" dirty="0" smtClean="0">
                          <a:effectLst/>
                        </a:rPr>
                        <a:t>Addition</a:t>
                      </a:r>
                    </a:p>
                    <a:p>
                      <a:pPr algn="ctr" fontAlgn="t"/>
                      <a:endParaRPr lang="en-ZA" sz="1600" b="1" u="none" strike="noStrike" dirty="0" smtClean="0">
                        <a:effectLst/>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t"/>
                      <a:r>
                        <a:rPr lang="en-ZA" sz="1600" b="1" u="none" strike="noStrike" dirty="0" smtClean="0">
                          <a:effectLst/>
                        </a:rPr>
                        <a:t>Minus</a:t>
                      </a:r>
                    </a:p>
                    <a:p>
                      <a:pPr algn="ctr" fontAlgn="t"/>
                      <a:endParaRPr lang="en-ZA" sz="1600" b="1" u="none" strike="noStrike" dirty="0" smtClean="0">
                        <a:effectLst/>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t"/>
                      <a:r>
                        <a:rPr lang="en-ZA" sz="1600" b="1" u="none" strike="noStrike" dirty="0" smtClean="0">
                          <a:effectLst/>
                        </a:rPr>
                        <a:t>Balance</a:t>
                      </a:r>
                    </a:p>
                    <a:p>
                      <a:pPr algn="ctr" fontAlgn="t"/>
                      <a:endParaRPr lang="en-ZA" sz="1600" b="1" u="none" strike="noStrike" dirty="0" smtClean="0">
                        <a:effectLst/>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304800">
                <a:tc vMerge="1">
                  <a:txBody>
                    <a:bodyPr/>
                    <a:lstStyle/>
                    <a:p>
                      <a:pPr algn="l" fontAlgn="t"/>
                      <a:endParaRPr lang="en-ZA" sz="18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ZA" sz="1600" b="1" u="none" strike="noStrike" dirty="0" smtClean="0">
                          <a:effectLst/>
                        </a:rPr>
                        <a:t>R‘000</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ZA" sz="1600" b="1" u="none" strike="noStrike" dirty="0" smtClean="0">
                          <a:effectLst/>
                        </a:rPr>
                        <a:t>R‘000</a:t>
                      </a:r>
                      <a:endParaRPr lang="en-ZA" sz="1600" b="1" i="0" u="none" strike="noStrike" dirty="0" smtClean="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ZA" sz="1600" b="1" u="none" strike="noStrike" dirty="0" smtClean="0">
                          <a:effectLst/>
                        </a:rPr>
                        <a:t>R‘000</a:t>
                      </a:r>
                      <a:endParaRPr lang="en-ZA" sz="1600" b="1" i="0" u="none" strike="noStrike" dirty="0" smtClean="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ZA" sz="1600" b="1" u="none" strike="noStrike" dirty="0" smtClean="0">
                          <a:effectLst/>
                        </a:rPr>
                        <a:t>R‘000</a:t>
                      </a:r>
                      <a:endParaRPr lang="en-ZA" sz="1600" b="1" i="0" u="none" strike="noStrike" dirty="0" smtClean="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31285">
                <a:tc>
                  <a:txBody>
                    <a:bodyPr/>
                    <a:lstStyle/>
                    <a:p>
                      <a:pPr algn="l" fontAlgn="t"/>
                      <a:r>
                        <a:rPr lang="en-ZA" sz="1600" u="none" strike="noStrike" dirty="0">
                          <a:effectLst/>
                        </a:rPr>
                        <a:t>Closing balance as per Annual Statement of 2014/15</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ZA" sz="1600" u="none" strike="noStrike" dirty="0">
                          <a:effectLst/>
                        </a:rPr>
                        <a:t>287 514</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dirty="0">
                          <a:effectLst/>
                        </a:rPr>
                        <a:t> </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dirty="0">
                          <a:effectLst/>
                        </a:rPr>
                        <a:t> </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dirty="0">
                          <a:effectLst/>
                        </a:rPr>
                        <a:t> </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31285">
                <a:tc>
                  <a:txBody>
                    <a:bodyPr/>
                    <a:lstStyle/>
                    <a:p>
                      <a:pPr algn="l" fontAlgn="t"/>
                      <a:r>
                        <a:rPr lang="en-ZA" sz="1600" u="none" strike="noStrike" dirty="0">
                          <a:effectLst/>
                        </a:rPr>
                        <a:t>New cases reported for 2015/16-financial year</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dirty="0">
                          <a:effectLst/>
                        </a:rPr>
                        <a:t> </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ZA" sz="1600" u="none" strike="noStrike" dirty="0">
                          <a:effectLst/>
                        </a:rPr>
                        <a:t>219 </a:t>
                      </a:r>
                      <a:r>
                        <a:rPr lang="en-ZA" sz="1600" u="none" strike="noStrike" dirty="0" smtClean="0">
                          <a:effectLst/>
                        </a:rPr>
                        <a:t>333</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dirty="0">
                          <a:effectLst/>
                        </a:rPr>
                        <a:t> </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dirty="0">
                          <a:effectLst/>
                        </a:rPr>
                        <a:t> </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5944">
                <a:tc>
                  <a:txBody>
                    <a:bodyPr/>
                    <a:lstStyle/>
                    <a:p>
                      <a:pPr algn="l" fontAlgn="t"/>
                      <a:r>
                        <a:rPr lang="en-ZA" sz="1600" u="none" strike="noStrike">
                          <a:effectLst/>
                        </a:rPr>
                        <a:t>Cases condoned</a:t>
                      </a:r>
                      <a:endParaRPr lang="en-ZA" sz="1600" b="0" i="0" u="none" strike="noStrike">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a:effectLst/>
                        </a:rPr>
                        <a:t> </a:t>
                      </a:r>
                      <a:endParaRPr lang="en-ZA" sz="1600" b="0" i="0" u="none" strike="noStrike">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dirty="0">
                          <a:effectLst/>
                        </a:rPr>
                        <a:t> </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ZA" sz="1600" u="none" strike="noStrike" dirty="0">
                          <a:effectLst/>
                        </a:rPr>
                        <a:t>11 154</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dirty="0">
                          <a:effectLst/>
                        </a:rPr>
                        <a:t> </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5944">
                <a:tc>
                  <a:txBody>
                    <a:bodyPr/>
                    <a:lstStyle/>
                    <a:p>
                      <a:pPr algn="l" fontAlgn="t"/>
                      <a:r>
                        <a:rPr lang="en-ZA" sz="1600" u="none" strike="noStrike">
                          <a:effectLst/>
                        </a:rPr>
                        <a:t>Cases not condoned</a:t>
                      </a:r>
                      <a:endParaRPr lang="en-ZA" sz="1600" b="0" i="0" u="none" strike="noStrike">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a:effectLst/>
                        </a:rPr>
                        <a:t> </a:t>
                      </a:r>
                      <a:endParaRPr lang="en-ZA" sz="1600" b="0" i="0" u="none" strike="noStrike">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dirty="0">
                          <a:effectLst/>
                        </a:rPr>
                        <a:t> </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ZA" sz="1600" u="none" strike="noStrike" dirty="0">
                          <a:effectLst/>
                        </a:rPr>
                        <a:t>0</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dirty="0">
                          <a:effectLst/>
                        </a:rPr>
                        <a:t> </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31285">
                <a:tc>
                  <a:txBody>
                    <a:bodyPr/>
                    <a:lstStyle/>
                    <a:p>
                      <a:pPr algn="l" fontAlgn="t"/>
                      <a:r>
                        <a:rPr lang="en-ZA" sz="1600" u="none" strike="noStrike" dirty="0">
                          <a:effectLst/>
                        </a:rPr>
                        <a:t>Cases proved not to be irregular</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dirty="0">
                          <a:effectLst/>
                        </a:rPr>
                        <a:t> </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a:effectLst/>
                        </a:rPr>
                        <a:t> </a:t>
                      </a:r>
                      <a:endParaRPr lang="en-ZA" sz="1600" b="0" i="0" u="none" strike="noStrike">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ZA" sz="1600" u="none" strike="noStrike" dirty="0">
                          <a:effectLst/>
                        </a:rPr>
                        <a:t>781</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dirty="0">
                          <a:effectLst/>
                        </a:rPr>
                        <a:t> </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5944">
                <a:tc>
                  <a:txBody>
                    <a:bodyPr/>
                    <a:lstStyle/>
                    <a:p>
                      <a:pPr algn="l" fontAlgn="t"/>
                      <a:r>
                        <a:rPr lang="en-ZA" sz="1600" u="none" strike="noStrike">
                          <a:effectLst/>
                        </a:rPr>
                        <a:t>Cases recoverable</a:t>
                      </a:r>
                      <a:endParaRPr lang="en-ZA" sz="1600" b="0" i="0" u="none" strike="noStrike">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a:effectLst/>
                        </a:rPr>
                        <a:t> </a:t>
                      </a:r>
                      <a:endParaRPr lang="en-ZA" sz="1600" b="0" i="0" u="none" strike="noStrike">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a:effectLst/>
                        </a:rPr>
                        <a:t> </a:t>
                      </a:r>
                      <a:endParaRPr lang="en-ZA" sz="1600" b="0" i="0" u="none" strike="noStrike">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ZA" sz="1600" u="none" strike="noStrike" dirty="0">
                          <a:effectLst/>
                        </a:rPr>
                        <a:t>1</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dirty="0">
                          <a:effectLst/>
                        </a:rPr>
                        <a:t> </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31285">
                <a:tc>
                  <a:txBody>
                    <a:bodyPr/>
                    <a:lstStyle/>
                    <a:p>
                      <a:pPr algn="l" fontAlgn="t"/>
                      <a:r>
                        <a:rPr lang="en-ZA" sz="1600" u="none" strike="noStrike" dirty="0">
                          <a:effectLst/>
                        </a:rPr>
                        <a:t>Investigation/condonation pending</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a:effectLst/>
                        </a:rPr>
                        <a:t> </a:t>
                      </a:r>
                      <a:endParaRPr lang="en-ZA" sz="1600" b="0" i="0" u="none" strike="noStrike">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a:effectLst/>
                        </a:rPr>
                        <a:t> </a:t>
                      </a:r>
                      <a:endParaRPr lang="en-ZA" sz="1600" b="0" i="0" u="none" strike="noStrike">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u="none" strike="noStrike" dirty="0">
                          <a:effectLst/>
                        </a:rPr>
                        <a:t> </a:t>
                      </a:r>
                      <a:endParaRPr lang="en-ZA" sz="1600" b="0"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ZA" sz="1600" b="1" u="none" strike="noStrike" dirty="0">
                          <a:effectLst/>
                        </a:rPr>
                        <a:t>494 </a:t>
                      </a:r>
                      <a:r>
                        <a:rPr lang="en-ZA" sz="1600" b="1" u="none" strike="noStrike" dirty="0" smtClean="0">
                          <a:effectLst/>
                        </a:rPr>
                        <a:t>911</a:t>
                      </a:r>
                      <a:endParaRPr lang="en-ZA" sz="1600" b="1" i="0" u="none" strike="noStrike" dirty="0">
                        <a:solidFill>
                          <a:srgbClr val="000000"/>
                        </a:solidFill>
                        <a:effectLst/>
                        <a:latin typeface="Arial Narrow" panose="020B0606020202030204" pitchFamily="34" charset="0"/>
                      </a:endParaRPr>
                    </a:p>
                  </a:txBody>
                  <a:tcPr marL="9497" marR="9497" marT="949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Slide Number Placeholder 1"/>
          <p:cNvSpPr>
            <a:spLocks noGrp="1"/>
          </p:cNvSpPr>
          <p:nvPr>
            <p:ph type="sldNum" sz="quarter" idx="12"/>
          </p:nvPr>
        </p:nvSpPr>
        <p:spPr/>
        <p:txBody>
          <a:bodyPr/>
          <a:lstStyle/>
          <a:p>
            <a:fld id="{DCB3B80B-23E3-3948-A741-EEB7CB22DD0C}" type="slidenum">
              <a:rPr lang="en-US" smtClean="0"/>
              <a:pPr/>
              <a:t>7</a:t>
            </a:fld>
            <a:endParaRPr lang="en-US"/>
          </a:p>
        </p:txBody>
      </p:sp>
    </p:spTree>
    <p:extLst>
      <p:ext uri="{BB962C8B-B14F-4D97-AF65-F5344CB8AC3E}">
        <p14:creationId xmlns:p14="http://schemas.microsoft.com/office/powerpoint/2010/main" xmlns="" val="912460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615" y="438742"/>
            <a:ext cx="8858779" cy="861774"/>
          </a:xfrm>
        </p:spPr>
        <p:txBody>
          <a:bodyPr>
            <a:normAutofit lnSpcReduction="10000"/>
          </a:bodyPr>
          <a:lstStyle/>
          <a:p>
            <a:pPr marL="442913" lvl="0" indent="-442913">
              <a:lnSpc>
                <a:spcPct val="100000"/>
              </a:lnSpc>
              <a:buClr>
                <a:srgbClr val="7D0900"/>
              </a:buClr>
              <a:buNone/>
            </a:pPr>
            <a:r>
              <a:rPr lang="en-US" sz="2800" b="1" dirty="0" smtClean="0">
                <a:solidFill>
                  <a:srgbClr val="FF0000"/>
                </a:solidFill>
                <a:latin typeface="Century Gothic" panose="020B0502020202020204" pitchFamily="34" charset="0"/>
                <a:ea typeface="Calibri" panose="020F0502020204030204" pitchFamily="34" charset="0"/>
                <a:cs typeface="Times New Roman" panose="02020603050405020304" pitchFamily="18" charset="0"/>
              </a:rPr>
              <a:t>C. MEASURES TAKEN TO ADDRESS MATTERS OF IRREGULAR EXPENDITURE</a:t>
            </a:r>
            <a:endParaRPr lang="en-US" sz="2800" b="1" dirty="0">
              <a:solidFill>
                <a:srgbClr val="FF0000"/>
              </a:solidFill>
            </a:endParaRPr>
          </a:p>
        </p:txBody>
      </p:sp>
      <p:sp>
        <p:nvSpPr>
          <p:cNvPr id="5" name="Rectangle 4"/>
          <p:cNvSpPr/>
          <p:nvPr/>
        </p:nvSpPr>
        <p:spPr>
          <a:xfrm>
            <a:off x="202482" y="1371600"/>
            <a:ext cx="8384306" cy="3416320"/>
          </a:xfrm>
          <a:prstGeom prst="rect">
            <a:avLst/>
          </a:prstGeom>
        </p:spPr>
        <p:txBody>
          <a:bodyPr wrap="square">
            <a:spAutoFit/>
          </a:bodyPr>
          <a:lstStyle/>
          <a:p>
            <a:pPr algn="just" defTabSz="914331" eaLnBrk="0" hangingPunct="0">
              <a:lnSpc>
                <a:spcPct val="90000"/>
              </a:lnSpc>
              <a:spcBef>
                <a:spcPct val="90000"/>
              </a:spcBef>
              <a:buClr>
                <a:schemeClr val="bg2"/>
              </a:buClr>
              <a:defRPr/>
            </a:pPr>
            <a:endParaRPr lang="en-ZA" sz="2400" dirty="0" smtClean="0">
              <a:latin typeface="+mn-lt"/>
              <a:cs typeface="+mn-cs"/>
            </a:endParaRPr>
          </a:p>
          <a:p>
            <a:pPr marL="271463" algn="just" defTabSz="914331" eaLnBrk="0" hangingPunct="0">
              <a:lnSpc>
                <a:spcPct val="90000"/>
              </a:lnSpc>
              <a:spcBef>
                <a:spcPct val="90000"/>
              </a:spcBef>
              <a:buClr>
                <a:schemeClr val="bg2"/>
              </a:buClr>
              <a:defRPr/>
            </a:pPr>
            <a:r>
              <a:rPr lang="en-ZA" sz="2400" dirty="0" smtClean="0">
                <a:latin typeface="+mn-lt"/>
                <a:cs typeface="+mn-cs"/>
              </a:rPr>
              <a:t>During 2016-17 financial year, </a:t>
            </a:r>
            <a:r>
              <a:rPr lang="en-ZA" sz="2400" dirty="0">
                <a:latin typeface="+mn-lt"/>
                <a:cs typeface="+mn-cs"/>
              </a:rPr>
              <a:t>the Department </a:t>
            </a:r>
            <a:r>
              <a:rPr lang="en-ZA" sz="2400" dirty="0" smtClean="0">
                <a:latin typeface="+mn-lt"/>
                <a:cs typeface="+mn-cs"/>
              </a:rPr>
              <a:t>strengthened </a:t>
            </a:r>
            <a:r>
              <a:rPr lang="en-ZA" sz="2400" dirty="0">
                <a:latin typeface="+mn-lt"/>
                <a:cs typeface="+mn-cs"/>
              </a:rPr>
              <a:t>and </a:t>
            </a:r>
            <a:r>
              <a:rPr lang="en-ZA" sz="2400" dirty="0" smtClean="0">
                <a:latin typeface="+mn-lt"/>
                <a:cs typeface="+mn-cs"/>
              </a:rPr>
              <a:t>enhanced </a:t>
            </a:r>
            <a:r>
              <a:rPr lang="en-ZA" sz="2400" dirty="0">
                <a:latin typeface="+mn-lt"/>
                <a:cs typeface="+mn-cs"/>
              </a:rPr>
              <a:t>internal controls </a:t>
            </a:r>
            <a:r>
              <a:rPr lang="en-ZA" sz="2400" dirty="0" smtClean="0">
                <a:latin typeface="+mn-lt"/>
                <a:cs typeface="+mn-cs"/>
              </a:rPr>
              <a:t>for </a:t>
            </a:r>
            <a:r>
              <a:rPr lang="en-ZA" sz="2400" dirty="0">
                <a:latin typeface="+mn-lt"/>
                <a:cs typeface="+mn-cs"/>
              </a:rPr>
              <a:t>procurement processes, procedures and contract management </a:t>
            </a:r>
            <a:r>
              <a:rPr lang="en-ZA" sz="2400" dirty="0" smtClean="0">
                <a:latin typeface="+mn-lt"/>
                <a:cs typeface="+mn-cs"/>
              </a:rPr>
              <a:t>so as to address root causes of irregular, fruitless and wasteful expenditure by implementing a circular and directives which deals with amongst others the </a:t>
            </a:r>
            <a:r>
              <a:rPr lang="en-ZA" sz="2400" dirty="0">
                <a:latin typeface="+mn-lt"/>
                <a:cs typeface="+mn-cs"/>
              </a:rPr>
              <a:t>following</a:t>
            </a:r>
            <a:r>
              <a:rPr lang="en-ZA" sz="2400" dirty="0" smtClean="0">
                <a:latin typeface="+mn-lt"/>
                <a:cs typeface="+mn-cs"/>
              </a:rPr>
              <a:t>:</a:t>
            </a:r>
          </a:p>
          <a:p>
            <a:pPr marL="266700" indent="-266700" algn="just" defTabSz="914331" eaLnBrk="0" hangingPunct="0">
              <a:lnSpc>
                <a:spcPct val="90000"/>
              </a:lnSpc>
              <a:spcBef>
                <a:spcPct val="90000"/>
              </a:spcBef>
              <a:buClr>
                <a:schemeClr val="bg2"/>
              </a:buClr>
              <a:buFont typeface="Wingdings" pitchFamily="2" charset="2"/>
              <a:buChar char="n"/>
              <a:defRPr/>
            </a:pPr>
            <a:endParaRPr lang="en-ZA" sz="2400" dirty="0">
              <a:latin typeface="+mn-lt"/>
              <a:cs typeface="+mn-cs"/>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8</a:t>
            </a:fld>
            <a:endParaRPr lang="en-US"/>
          </a:p>
        </p:txBody>
      </p:sp>
    </p:spTree>
    <p:extLst>
      <p:ext uri="{BB962C8B-B14F-4D97-AF65-F5344CB8AC3E}">
        <p14:creationId xmlns:p14="http://schemas.microsoft.com/office/powerpoint/2010/main" xmlns="" val="1834191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615" y="438742"/>
            <a:ext cx="9144000" cy="861774"/>
          </a:xfrm>
        </p:spPr>
        <p:txBody>
          <a:bodyPr>
            <a:normAutofit lnSpcReduction="10000"/>
          </a:bodyPr>
          <a:lstStyle/>
          <a:p>
            <a:pPr marL="442913" lvl="0" indent="-442913">
              <a:lnSpc>
                <a:spcPct val="100000"/>
              </a:lnSpc>
              <a:buClr>
                <a:srgbClr val="7D0900"/>
              </a:buClr>
              <a:buNone/>
            </a:pPr>
            <a:r>
              <a:rPr lang="en-US" sz="2800" b="1" dirty="0" smtClean="0">
                <a:solidFill>
                  <a:srgbClr val="FF0000"/>
                </a:solidFill>
                <a:latin typeface="Century Gothic" panose="020B0502020202020204" pitchFamily="34" charset="0"/>
                <a:ea typeface="Calibri" panose="020F0502020204030204" pitchFamily="34" charset="0"/>
                <a:cs typeface="Times New Roman" panose="02020603050405020304" pitchFamily="18" charset="0"/>
              </a:rPr>
              <a:t>C. MEASURES TAKEN TO ADDRESS MATTERS OF IRREGULAR EXPENDITURE (continued)</a:t>
            </a:r>
            <a:endParaRPr lang="en-US" sz="2800" b="1" dirty="0">
              <a:solidFill>
                <a:srgbClr val="FF0000"/>
              </a:solidFill>
            </a:endParaRPr>
          </a:p>
        </p:txBody>
      </p:sp>
      <p:sp>
        <p:nvSpPr>
          <p:cNvPr id="5" name="Rectangle 4"/>
          <p:cNvSpPr/>
          <p:nvPr/>
        </p:nvSpPr>
        <p:spPr>
          <a:xfrm>
            <a:off x="202482" y="1371600"/>
            <a:ext cx="8698631" cy="4290405"/>
          </a:xfrm>
          <a:prstGeom prst="rect">
            <a:avLst/>
          </a:prstGeom>
        </p:spPr>
        <p:txBody>
          <a:bodyPr wrap="square">
            <a:spAutoFit/>
          </a:bodyPr>
          <a:lstStyle/>
          <a:p>
            <a:pPr algn="just" defTabSz="914331" eaLnBrk="0" hangingPunct="0">
              <a:lnSpc>
                <a:spcPct val="90000"/>
              </a:lnSpc>
              <a:spcBef>
                <a:spcPts val="0"/>
              </a:spcBef>
              <a:buClr>
                <a:schemeClr val="tx1">
                  <a:lumMod val="95000"/>
                  <a:lumOff val="5000"/>
                </a:schemeClr>
              </a:buClr>
              <a:defRPr/>
            </a:pPr>
            <a:endParaRPr lang="en-ZA" sz="2400" dirty="0">
              <a:latin typeface="+mn-lt"/>
              <a:cs typeface="+mn-cs"/>
            </a:endParaRPr>
          </a:p>
          <a:p>
            <a:pPr marL="342900" indent="-342900" algn="just" defTabSz="914331" eaLnBrk="0" hangingPunct="0">
              <a:spcBef>
                <a:spcPts val="0"/>
              </a:spcBef>
              <a:buClr>
                <a:schemeClr val="tx1">
                  <a:lumMod val="95000"/>
                  <a:lumOff val="5000"/>
                </a:schemeClr>
              </a:buClr>
              <a:buFont typeface="Arial" panose="020B0604020202020204" pitchFamily="34" charset="0"/>
              <a:buChar char="•"/>
              <a:defRPr/>
            </a:pPr>
            <a:r>
              <a:rPr lang="en-ZA" sz="2400" b="1" dirty="0"/>
              <a:t>Bid reviews prior to </a:t>
            </a:r>
            <a:r>
              <a:rPr lang="en-ZA" sz="2400" b="1" dirty="0" smtClean="0"/>
              <a:t>award:</a:t>
            </a:r>
          </a:p>
          <a:p>
            <a:pPr algn="just" defTabSz="914331" eaLnBrk="0" hangingPunct="0">
              <a:spcBef>
                <a:spcPts val="0"/>
              </a:spcBef>
              <a:buClr>
                <a:schemeClr val="tx1">
                  <a:lumMod val="95000"/>
                  <a:lumOff val="5000"/>
                </a:schemeClr>
              </a:buClr>
              <a:defRPr/>
            </a:pPr>
            <a:endParaRPr lang="en-ZA" sz="2400" b="1" dirty="0" smtClean="0"/>
          </a:p>
          <a:p>
            <a:pPr marL="342900" indent="-342900" algn="just" defTabSz="914331" eaLnBrk="0" hangingPunct="0">
              <a:spcBef>
                <a:spcPts val="0"/>
              </a:spcBef>
              <a:buClr>
                <a:schemeClr val="tx1">
                  <a:lumMod val="95000"/>
                  <a:lumOff val="5000"/>
                </a:schemeClr>
              </a:buClr>
              <a:buFont typeface="Calibri" panose="020F0502020204030204" pitchFamily="34" charset="0"/>
              <a:buChar char="−"/>
              <a:defRPr/>
            </a:pPr>
            <a:r>
              <a:rPr lang="en-ZA" sz="2000" dirty="0" smtClean="0"/>
              <a:t>Conducting </a:t>
            </a:r>
            <a:r>
              <a:rPr lang="en-ZA" sz="2000" dirty="0"/>
              <a:t>due diligence on outcomes of bid evaluation processes and issuing a</a:t>
            </a:r>
            <a:r>
              <a:rPr lang="en-ZA" sz="2000" dirty="0" smtClean="0"/>
              <a:t> </a:t>
            </a:r>
            <a:r>
              <a:rPr lang="en-ZA" sz="2000" dirty="0"/>
              <a:t>compliance certificate to the respective bid adjudication </a:t>
            </a:r>
            <a:r>
              <a:rPr lang="en-ZA" sz="2000" dirty="0" smtClean="0"/>
              <a:t>committees;</a:t>
            </a:r>
          </a:p>
          <a:p>
            <a:pPr algn="just" defTabSz="914331" eaLnBrk="0" hangingPunct="0">
              <a:spcBef>
                <a:spcPts val="0"/>
              </a:spcBef>
              <a:buClr>
                <a:schemeClr val="tx1">
                  <a:lumMod val="95000"/>
                  <a:lumOff val="5000"/>
                </a:schemeClr>
              </a:buClr>
              <a:defRPr/>
            </a:pPr>
            <a:endParaRPr lang="en-ZA" sz="2000" dirty="0" smtClean="0"/>
          </a:p>
          <a:p>
            <a:pPr marL="342900" indent="-342900" algn="just" defTabSz="914331" eaLnBrk="0" hangingPunct="0">
              <a:spcBef>
                <a:spcPts val="0"/>
              </a:spcBef>
              <a:buClr>
                <a:schemeClr val="tx1">
                  <a:lumMod val="95000"/>
                  <a:lumOff val="5000"/>
                </a:schemeClr>
              </a:buClr>
              <a:buFont typeface="Calibri" panose="020F0502020204030204" pitchFamily="34" charset="0"/>
              <a:buChar char="−"/>
              <a:defRPr/>
            </a:pPr>
            <a:r>
              <a:rPr lang="en-ZA" sz="2000" dirty="0" smtClean="0"/>
              <a:t>Where </a:t>
            </a:r>
            <a:r>
              <a:rPr lang="en-ZA" sz="2000" dirty="0"/>
              <a:t>non-compliance </a:t>
            </a:r>
            <a:r>
              <a:rPr lang="en-ZA" sz="2000" dirty="0" smtClean="0"/>
              <a:t>which may result in irregular expenditure is </a:t>
            </a:r>
            <a:r>
              <a:rPr lang="en-ZA" sz="2000" dirty="0"/>
              <a:t>detected, the Director </a:t>
            </a:r>
            <a:r>
              <a:rPr lang="en-ZA" sz="2000" dirty="0" smtClean="0"/>
              <a:t>responsible for Procurement makes recommendations </a:t>
            </a:r>
            <a:r>
              <a:rPr lang="en-ZA" sz="2000" dirty="0"/>
              <a:t>to the relevant BAC and the Accounting Officer to either withdraw, cancel the bid or other appropriate recommendation on how to proceed with the procurement processes.</a:t>
            </a:r>
          </a:p>
          <a:p>
            <a:pPr marL="266700" indent="-266700" algn="just" defTabSz="914331" eaLnBrk="0" hangingPunct="0">
              <a:lnSpc>
                <a:spcPct val="90000"/>
              </a:lnSpc>
              <a:spcBef>
                <a:spcPct val="90000"/>
              </a:spcBef>
              <a:buClr>
                <a:schemeClr val="bg2"/>
              </a:buClr>
              <a:buFont typeface="Wingdings" pitchFamily="2" charset="2"/>
              <a:buChar char="n"/>
              <a:defRPr/>
            </a:pPr>
            <a:endParaRPr lang="en-ZA" sz="2400" dirty="0">
              <a:latin typeface="+mn-lt"/>
              <a:cs typeface="+mn-cs"/>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9</a:t>
            </a:fld>
            <a:endParaRPr lang="en-US"/>
          </a:p>
        </p:txBody>
      </p:sp>
    </p:spTree>
    <p:extLst>
      <p:ext uri="{BB962C8B-B14F-4D97-AF65-F5344CB8AC3E}">
        <p14:creationId xmlns:p14="http://schemas.microsoft.com/office/powerpoint/2010/main" xmlns="" val="2832332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2788</TotalTime>
  <Words>1804</Words>
  <Application>Microsoft Office PowerPoint</Application>
  <PresentationFormat>On-screen Show (4:3)</PresentationFormat>
  <Paragraphs>241</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Slide 1</vt:lpstr>
      <vt:lpstr>SCOPA FOCUS AREAS</vt:lpstr>
      <vt:lpstr>PRESENTATION OUTLINE</vt:lpstr>
      <vt:lpstr>A. BACKGROUND AND AGSA AUDIT FINDINGS 2015/16</vt:lpstr>
      <vt:lpstr>A. BACKGROUND AND AGSA AUDIT FINDINGS 2015/16                                             (Continued)</vt:lpstr>
      <vt:lpstr>DEFINITIONS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PUMZA</cp:lastModifiedBy>
  <cp:revision>186</cp:revision>
  <cp:lastPrinted>2017-06-05T10:35:25Z</cp:lastPrinted>
  <dcterms:created xsi:type="dcterms:W3CDTF">2016-05-03T08:35:15Z</dcterms:created>
  <dcterms:modified xsi:type="dcterms:W3CDTF">2017-07-13T11:50:59Z</dcterms:modified>
</cp:coreProperties>
</file>