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20"/>
  </p:notesMasterIdLst>
  <p:handoutMasterIdLst>
    <p:handoutMasterId r:id="rId21"/>
  </p:handoutMasterIdLst>
  <p:sldIdLst>
    <p:sldId id="256" r:id="rId3"/>
    <p:sldId id="277" r:id="rId4"/>
    <p:sldId id="312" r:id="rId5"/>
    <p:sldId id="276" r:id="rId6"/>
    <p:sldId id="279" r:id="rId7"/>
    <p:sldId id="296" r:id="rId8"/>
    <p:sldId id="299" r:id="rId9"/>
    <p:sldId id="313" r:id="rId10"/>
    <p:sldId id="314" r:id="rId11"/>
    <p:sldId id="300" r:id="rId12"/>
    <p:sldId id="303" r:id="rId13"/>
    <p:sldId id="310" r:id="rId14"/>
    <p:sldId id="301" r:id="rId15"/>
    <p:sldId id="316" r:id="rId16"/>
    <p:sldId id="311" r:id="rId17"/>
    <p:sldId id="315" r:id="rId18"/>
    <p:sldId id="259" r:id="rId19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F3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0"/>
    <p:restoredTop sz="94609"/>
  </p:normalViewPr>
  <p:slideViewPr>
    <p:cSldViewPr snapToGrid="0" snapToObjects="1">
      <p:cViewPr varScale="1">
        <p:scale>
          <a:sx n="110" d="100"/>
          <a:sy n="110" d="100"/>
        </p:scale>
        <p:origin x="-18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localhost\Users\Letlhogonolo\Dropbox\SAWS\2016_17%20Review\Aviation_Dashboard_2016_17ver1.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\\localhost\Users\Letlhogonolo\Documents\Aviation_TMod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style val="5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US" b="1" dirty="0"/>
              <a:t>Service Units</a:t>
            </a:r>
          </a:p>
        </c:rich>
      </c:tx>
      <c:spPr>
        <a:noFill/>
        <a:ln>
          <a:noFill/>
        </a:ln>
        <a:effectLst/>
      </c:spPr>
    </c:title>
    <c:plotArea>
      <c:layout/>
      <c:lineChart>
        <c:grouping val="standard"/>
        <c:ser>
          <c:idx val="0"/>
          <c:order val="0"/>
          <c:tx>
            <c:strRef>
              <c:f>input!$BE$3</c:f>
              <c:strCache>
                <c:ptCount val="1"/>
                <c:pt idx="0">
                  <c:v>Actual</c:v>
                </c:pt>
              </c:strCache>
            </c:strRef>
          </c:tx>
          <c:spPr>
            <a:ln w="28575" cap="rnd" cmpd="sng" algn="ctr">
              <a:solidFill>
                <a:schemeClr val="accent3">
                  <a:shade val="76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#,##0\ &quot;k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t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input!$BD$4:$BD$15</c:f>
              <c:strCache>
                <c:ptCount val="12"/>
                <c:pt idx="0">
                  <c:v>Apr</c:v>
                </c:pt>
                <c:pt idx="1">
                  <c:v>May</c:v>
                </c:pt>
                <c:pt idx="2">
                  <c:v>Jun</c:v>
                </c:pt>
                <c:pt idx="3">
                  <c:v>Jul</c:v>
                </c:pt>
                <c:pt idx="4">
                  <c:v>Aug</c:v>
                </c:pt>
                <c:pt idx="5">
                  <c:v>Sep</c:v>
                </c:pt>
                <c:pt idx="6">
                  <c:v>Oct</c:v>
                </c:pt>
                <c:pt idx="7">
                  <c:v>Nov</c:v>
                </c:pt>
                <c:pt idx="8">
                  <c:v>Dec</c:v>
                </c:pt>
                <c:pt idx="9">
                  <c:v>Jan</c:v>
                </c:pt>
                <c:pt idx="10">
                  <c:v>Feb</c:v>
                </c:pt>
                <c:pt idx="11">
                  <c:v>Mar</c:v>
                </c:pt>
              </c:strCache>
            </c:strRef>
          </c:cat>
          <c:val>
            <c:numRef>
              <c:f>input!$BE$4:$BE$15</c:f>
              <c:numCache>
                <c:formatCode>_ * #,##0_ ;_ * \-#,##0_ ;_ * "-"??_ ;_ @_ </c:formatCode>
                <c:ptCount val="12"/>
                <c:pt idx="0">
                  <c:v>202016.54181282799</c:v>
                </c:pt>
                <c:pt idx="1">
                  <c:v>204698.40938658649</c:v>
                </c:pt>
                <c:pt idx="2">
                  <c:v>196208.75074402141</c:v>
                </c:pt>
                <c:pt idx="3">
                  <c:v>209121.283840574</c:v>
                </c:pt>
                <c:pt idx="4">
                  <c:v>209026.66692518682</c:v>
                </c:pt>
                <c:pt idx="5">
                  <c:v>204184.50804255711</c:v>
                </c:pt>
              </c:numCache>
            </c:numRef>
          </c:val>
        </c:ser>
        <c:ser>
          <c:idx val="1"/>
          <c:order val="1"/>
          <c:tx>
            <c:strRef>
              <c:f>input!$BF$3</c:f>
              <c:strCache>
                <c:ptCount val="1"/>
                <c:pt idx="0">
                  <c:v>Forecast</c:v>
                </c:pt>
              </c:strCache>
            </c:strRef>
          </c:tx>
          <c:spPr>
            <a:ln w="28575" cap="rnd" cmpd="sng" algn="ctr">
              <a:solidFill>
                <a:schemeClr val="accent3">
                  <a:tint val="77000"/>
                  <a:shade val="95000"/>
                  <a:satMod val="105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dLbls>
            <c:numFmt formatCode="#,##0\ &quot;k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accent3">
                        <a:lumMod val="50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b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input!$BD$4:$BD$15</c:f>
              <c:strCache>
                <c:ptCount val="12"/>
                <c:pt idx="0">
                  <c:v>Apr</c:v>
                </c:pt>
                <c:pt idx="1">
                  <c:v>May</c:v>
                </c:pt>
                <c:pt idx="2">
                  <c:v>Jun</c:v>
                </c:pt>
                <c:pt idx="3">
                  <c:v>Jul</c:v>
                </c:pt>
                <c:pt idx="4">
                  <c:v>Aug</c:v>
                </c:pt>
                <c:pt idx="5">
                  <c:v>Sep</c:v>
                </c:pt>
                <c:pt idx="6">
                  <c:v>Oct</c:v>
                </c:pt>
                <c:pt idx="7">
                  <c:v>Nov</c:v>
                </c:pt>
                <c:pt idx="8">
                  <c:v>Dec</c:v>
                </c:pt>
                <c:pt idx="9">
                  <c:v>Jan</c:v>
                </c:pt>
                <c:pt idx="10">
                  <c:v>Feb</c:v>
                </c:pt>
                <c:pt idx="11">
                  <c:v>Mar</c:v>
                </c:pt>
              </c:strCache>
            </c:strRef>
          </c:cat>
          <c:val>
            <c:numRef>
              <c:f>input!$BF$4:$BF$15</c:f>
              <c:numCache>
                <c:formatCode>General</c:formatCode>
                <c:ptCount val="12"/>
                <c:pt idx="5" formatCode="_ * #,##0_ ;_ * \-#,##0_ ;_ * &quot;-&quot;??_ ;_ @_ ">
                  <c:v>204184.50804255711</c:v>
                </c:pt>
                <c:pt idx="6" formatCode="_ * #,##0_ ;_ * \-#,##0_ ;_ * &quot;-&quot;??_ ;_ @_ ">
                  <c:v>215664.76027079031</c:v>
                </c:pt>
                <c:pt idx="7" formatCode="_ * #,##0_ ;_ * \-#,##0_ ;_ * &quot;-&quot;??_ ;_ @_ ">
                  <c:v>198830.4518494044</c:v>
                </c:pt>
                <c:pt idx="8" formatCode="_ * #,##0_ ;_ * \-#,##0_ ;_ * &quot;-&quot;??_ ;_ @_ ">
                  <c:v>215570.4255803678</c:v>
                </c:pt>
                <c:pt idx="9" formatCode="_ * #,##0_ ;_ * \-#,##0_ ;_ * &quot;-&quot;??_ ;_ @_ ">
                  <c:v>212494.67961022208</c:v>
                </c:pt>
                <c:pt idx="10" formatCode="_ * #,##0_ ;_ * \-#,##0_ ;_ * &quot;-&quot;??_ ;_ @_ ">
                  <c:v>205005.27916612578</c:v>
                </c:pt>
                <c:pt idx="11" formatCode="_ * #,##0_ ;_ * \-#,##0_ ;_ * &quot;-&quot;??_ ;_ @_ ">
                  <c:v>219656.15922681711</c:v>
                </c:pt>
              </c:numCache>
            </c:numRef>
          </c:val>
        </c:ser>
        <c:dLbls/>
        <c:marker val="1"/>
        <c:axId val="54408320"/>
        <c:axId val="54409856"/>
      </c:lineChart>
      <c:catAx>
        <c:axId val="544083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pPr>
            <a:endParaRPr lang="en-US"/>
          </a:p>
        </c:txPr>
        <c:crossAx val="54409856"/>
        <c:crosses val="autoZero"/>
        <c:auto val="1"/>
        <c:lblAlgn val="ctr"/>
        <c:lblOffset val="100"/>
      </c:catAx>
      <c:valAx>
        <c:axId val="5440985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prstDash val="solid"/>
              <a:round/>
            </a:ln>
            <a:effectLst/>
          </c:spPr>
        </c:majorGridlines>
        <c:numFmt formatCode="#,##0\ &quot;k&quot;" sourceLinked="0"/>
        <c:maj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pPr>
            <a:endParaRPr lang="en-US"/>
          </a:p>
        </c:txPr>
        <c:crossAx val="54408320"/>
        <c:crosses val="autoZero"/>
        <c:crossBetween val="between"/>
        <c:majorUnit val="10000"/>
        <c:minorUnit val="2000"/>
        <c:dispUnits>
          <c:builtInUnit val="thousands"/>
        </c:dispUnits>
      </c:valAx>
      <c:spPr>
        <a:noFill/>
        <a:ln>
          <a:noFill/>
        </a:ln>
        <a:effectLst/>
      </c:spPr>
    </c:plotArea>
    <c:legend>
      <c:legendPos val="t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defRPr>
          </a:pPr>
          <a:endParaRPr lang="en-US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rgbClr val="800000"/>
      </a:solidFill>
      <a:prstDash val="solid"/>
      <a:round/>
    </a:ln>
    <a:effectLst/>
  </c:spPr>
  <c:txPr>
    <a:bodyPr/>
    <a:lstStyle/>
    <a:p>
      <a:pPr>
        <a:defRPr>
          <a:latin typeface="Arial" charset="0"/>
          <a:ea typeface="Arial" charset="0"/>
          <a:cs typeface="Arial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style val="5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US" b="1" dirty="0"/>
              <a:t>3  Year Projection </a:t>
            </a:r>
            <a:r>
              <a:rPr lang="mr-IN" b="1"/>
              <a:t>–</a:t>
            </a:r>
            <a:r>
              <a:rPr lang="en-US" b="1" dirty="0"/>
              <a:t> Service Units</a:t>
            </a:r>
          </a:p>
        </c:rich>
      </c:tx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Sheet1!$B$5</c:f>
              <c:strCache>
                <c:ptCount val="1"/>
                <c:pt idx="0">
                  <c:v>RCMS Projection</c:v>
                </c:pt>
              </c:strCache>
            </c:strRef>
          </c:tx>
          <c:spPr>
            <a:solidFill>
              <a:schemeClr val="accent3">
                <a:shade val="65000"/>
              </a:schemeClr>
            </a:solidFill>
            <a:ln>
              <a:noFill/>
            </a:ln>
            <a:effectLst/>
          </c:spPr>
          <c:dLbls>
            <c:numFmt formatCode="#,##0\ &quot;k&quot;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Sheet1!$D$4:$F$4</c:f>
              <c:strCache>
                <c:ptCount val="3"/>
                <c:pt idx="0">
                  <c:v>2017/18</c:v>
                </c:pt>
                <c:pt idx="1">
                  <c:v>2018/19</c:v>
                </c:pt>
                <c:pt idx="2">
                  <c:v>2019/20</c:v>
                </c:pt>
              </c:strCache>
            </c:strRef>
          </c:cat>
          <c:val>
            <c:numRef>
              <c:f>Sheet1!$D$5:$F$5</c:f>
              <c:numCache>
                <c:formatCode>_(* #,##0_);_(* \(#,##0\);_(* "-"??_);_(@_)</c:formatCode>
                <c:ptCount val="3"/>
                <c:pt idx="0">
                  <c:v>2583358</c:v>
                </c:pt>
                <c:pt idx="1">
                  <c:v>2660790</c:v>
                </c:pt>
                <c:pt idx="2">
                  <c:v>2740514</c:v>
                </c:pt>
              </c:numCache>
            </c:numRef>
          </c:val>
        </c:ser>
        <c:ser>
          <c:idx val="1"/>
          <c:order val="1"/>
          <c:tx>
            <c:strRef>
              <c:f>Sheet1!$B$6</c:f>
              <c:strCache>
                <c:ptCount val="1"/>
                <c:pt idx="0">
                  <c:v>SAWS Projection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numFmt formatCode="#,##0\ &quot;k&quot;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Sheet1!$D$4:$F$4</c:f>
              <c:strCache>
                <c:ptCount val="3"/>
                <c:pt idx="0">
                  <c:v>2017/18</c:v>
                </c:pt>
                <c:pt idx="1">
                  <c:v>2018/19</c:v>
                </c:pt>
                <c:pt idx="2">
                  <c:v>2019/20</c:v>
                </c:pt>
              </c:strCache>
            </c:strRef>
          </c:cat>
          <c:val>
            <c:numRef>
              <c:f>Sheet1!$D$6:$F$6</c:f>
              <c:numCache>
                <c:formatCode>_(* #,##0_);_(* \(#,##0\);_(* "-"??_);_(@_)</c:formatCode>
                <c:ptCount val="3"/>
                <c:pt idx="0">
                  <c:v>2504975</c:v>
                </c:pt>
                <c:pt idx="1">
                  <c:v>2555075</c:v>
                </c:pt>
                <c:pt idx="2">
                  <c:v>2606176</c:v>
                </c:pt>
              </c:numCache>
            </c:numRef>
          </c:val>
        </c:ser>
        <c:ser>
          <c:idx val="2"/>
          <c:order val="2"/>
          <c:tx>
            <c:strRef>
              <c:f>Sheet1!$B$7</c:f>
              <c:strCache>
                <c:ptCount val="1"/>
                <c:pt idx="0">
                  <c:v>Variance</c:v>
                </c:pt>
              </c:strCache>
            </c:strRef>
          </c:tx>
          <c:spPr>
            <a:solidFill>
              <a:schemeClr val="accent3">
                <a:tint val="65000"/>
              </a:schemeClr>
            </a:solidFill>
            <a:ln>
              <a:noFill/>
            </a:ln>
            <a:effectLst/>
          </c:spPr>
          <c:dLbls>
            <c:numFmt formatCode="#,##0\ &quot;k&quot;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Base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Sheet1!$D$4:$F$4</c:f>
              <c:strCache>
                <c:ptCount val="3"/>
                <c:pt idx="0">
                  <c:v>2017/18</c:v>
                </c:pt>
                <c:pt idx="1">
                  <c:v>2018/19</c:v>
                </c:pt>
                <c:pt idx="2">
                  <c:v>2019/20</c:v>
                </c:pt>
              </c:strCache>
            </c:strRef>
          </c:cat>
          <c:val>
            <c:numRef>
              <c:f>Sheet1!$D$7:$F$7</c:f>
              <c:numCache>
                <c:formatCode>_(* #,##0_);_(* \(#,##0\);_(* "-"??_);_(@_)</c:formatCode>
                <c:ptCount val="3"/>
                <c:pt idx="0">
                  <c:v>78383</c:v>
                </c:pt>
                <c:pt idx="1">
                  <c:v>105715</c:v>
                </c:pt>
                <c:pt idx="2">
                  <c:v>134338</c:v>
                </c:pt>
              </c:numCache>
            </c:numRef>
          </c:val>
        </c:ser>
        <c:dLbls/>
        <c:gapWidth val="219"/>
        <c:overlap val="-27"/>
        <c:axId val="61822464"/>
        <c:axId val="61824000"/>
      </c:barChart>
      <c:catAx>
        <c:axId val="618224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pPr>
            <a:endParaRPr lang="en-US"/>
          </a:p>
        </c:txPr>
        <c:crossAx val="61824000"/>
        <c:crosses val="autoZero"/>
        <c:auto val="1"/>
        <c:lblAlgn val="ctr"/>
        <c:lblOffset val="100"/>
      </c:catAx>
      <c:valAx>
        <c:axId val="6182400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&quot;k&quot;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pPr>
            <a:endParaRPr lang="en-US"/>
          </a:p>
        </c:txPr>
        <c:crossAx val="61822464"/>
        <c:crosses val="autoZero"/>
        <c:crossBetween val="between"/>
        <c:dispUnits>
          <c:builtInUnit val="thousands"/>
        </c:dispUnits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defRPr>
          </a:pPr>
          <a:endParaRPr lang="en-US"/>
        </a:p>
      </c:txPr>
    </c:legend>
    <c:plotVisOnly val="1"/>
    <c:dispBlanksAs val="gap"/>
  </c:chart>
  <c:spPr>
    <a:noFill/>
    <a:ln>
      <a:solidFill>
        <a:srgbClr val="800000"/>
      </a:solidFill>
    </a:ln>
    <a:effectLst/>
  </c:spPr>
  <c:txPr>
    <a:bodyPr/>
    <a:lstStyle/>
    <a:p>
      <a:pPr>
        <a:defRPr>
          <a:latin typeface="Arial" charset="0"/>
          <a:ea typeface="Arial" charset="0"/>
          <a:cs typeface="Arial" charset="0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style val="5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US" b="1" dirty="0"/>
              <a:t>YoY </a:t>
            </a:r>
            <a:r>
              <a:rPr lang="en-US" b="1" dirty="0" smtClean="0"/>
              <a:t>Growth Projection </a:t>
            </a:r>
            <a:r>
              <a:rPr lang="en-US" b="1" dirty="0"/>
              <a:t>- Service Units</a:t>
            </a:r>
          </a:p>
        </c:rich>
      </c:tx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Sheet1!$C$10</c:f>
              <c:strCache>
                <c:ptCount val="1"/>
                <c:pt idx="0">
                  <c:v> RCMS Projection </c:v>
                </c:pt>
              </c:strCache>
            </c:strRef>
          </c:tx>
          <c:spPr>
            <a:solidFill>
              <a:schemeClr val="accent3">
                <a:shade val="76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Sheet1!$D$9:$F$9</c:f>
              <c:strCache>
                <c:ptCount val="3"/>
                <c:pt idx="0">
                  <c:v> 2017/18 </c:v>
                </c:pt>
                <c:pt idx="1">
                  <c:v> 2018/19 </c:v>
                </c:pt>
                <c:pt idx="2">
                  <c:v> 2019/20 </c:v>
                </c:pt>
              </c:strCache>
            </c:strRef>
          </c:cat>
          <c:val>
            <c:numRef>
              <c:f>Sheet1!$D$10:$F$10</c:f>
              <c:numCache>
                <c:formatCode>0.0%</c:formatCode>
                <c:ptCount val="3"/>
                <c:pt idx="0">
                  <c:v>3.5071355134532599E-2</c:v>
                </c:pt>
                <c:pt idx="1">
                  <c:v>2.9973391221812803E-2</c:v>
                </c:pt>
                <c:pt idx="2">
                  <c:v>2.9962529925322896E-2</c:v>
                </c:pt>
              </c:numCache>
            </c:numRef>
          </c:val>
        </c:ser>
        <c:ser>
          <c:idx val="1"/>
          <c:order val="1"/>
          <c:tx>
            <c:strRef>
              <c:f>Sheet1!$C$11</c:f>
              <c:strCache>
                <c:ptCount val="1"/>
                <c:pt idx="0">
                  <c:v> SAWS Projection </c:v>
                </c:pt>
              </c:strCache>
            </c:strRef>
          </c:tx>
          <c:spPr>
            <a:solidFill>
              <a:schemeClr val="accent3">
                <a:tint val="77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Sheet1!$D$9:$F$9</c:f>
              <c:strCache>
                <c:ptCount val="3"/>
                <c:pt idx="0">
                  <c:v> 2017/18 </c:v>
                </c:pt>
                <c:pt idx="1">
                  <c:v> 2018/19 </c:v>
                </c:pt>
                <c:pt idx="2">
                  <c:v> 2019/20 </c:v>
                </c:pt>
              </c:strCache>
            </c:strRef>
          </c:cat>
          <c:val>
            <c:numRef>
              <c:f>Sheet1!$D$11:$F$11</c:f>
              <c:numCache>
                <c:formatCode>0.0%</c:formatCode>
                <c:ptCount val="3"/>
                <c:pt idx="0">
                  <c:v>3.6657202865904913E-3</c:v>
                </c:pt>
                <c:pt idx="1">
                  <c:v>2.0000199602790401E-2</c:v>
                </c:pt>
                <c:pt idx="2">
                  <c:v>1.9999804311028005E-2</c:v>
                </c:pt>
              </c:numCache>
            </c:numRef>
          </c:val>
        </c:ser>
        <c:dLbls/>
        <c:gapWidth val="219"/>
        <c:overlap val="-27"/>
        <c:axId val="62210816"/>
        <c:axId val="62212352"/>
      </c:barChart>
      <c:catAx>
        <c:axId val="6221081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pPr>
            <a:endParaRPr lang="en-US"/>
          </a:p>
        </c:txPr>
        <c:crossAx val="62212352"/>
        <c:crosses val="autoZero"/>
        <c:auto val="1"/>
        <c:lblAlgn val="ctr"/>
        <c:lblOffset val="100"/>
      </c:catAx>
      <c:valAx>
        <c:axId val="6221235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pPr>
            <a:endParaRPr lang="en-US"/>
          </a:p>
        </c:txPr>
        <c:crossAx val="62210816"/>
        <c:crosses val="autoZero"/>
        <c:crossBetween val="between"/>
        <c:minorUnit val="1.0000000000000002E-2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defRPr>
          </a:pPr>
          <a:endParaRPr lang="en-US"/>
        </a:p>
      </c:txPr>
    </c:legend>
    <c:plotVisOnly val="1"/>
    <c:dispBlanksAs val="gap"/>
  </c:chart>
  <c:spPr>
    <a:noFill/>
    <a:ln>
      <a:solidFill>
        <a:srgbClr val="800000"/>
      </a:solidFill>
    </a:ln>
    <a:effectLst/>
  </c:spPr>
  <c:txPr>
    <a:bodyPr/>
    <a:lstStyle/>
    <a:p>
      <a:pPr>
        <a:defRPr>
          <a:latin typeface="Arial" charset="0"/>
          <a:ea typeface="Arial" charset="0"/>
          <a:cs typeface="Arial" charset="0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US" sz="1000" b="1"/>
              <a:t>Projected YoY % tariffs increase</a:t>
            </a:r>
          </a:p>
        </c:rich>
      </c:tx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16714387974230499"/>
          <c:y val="0.18395448695427205"/>
          <c:w val="0.8276868148834341"/>
          <c:h val="0.65549227827044509"/>
        </c:manualLayout>
      </c:layout>
      <c:lineChart>
        <c:grouping val="standard"/>
        <c:ser>
          <c:idx val="0"/>
          <c:order val="0"/>
          <c:tx>
            <c:strRef>
              <c:f>Tariff_model!$H$134</c:f>
              <c:strCache>
                <c:ptCount val="1"/>
                <c:pt idx="0">
                  <c:v>Projected tariffs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rgbClr val="007F3B"/>
                      </a:solidFill>
                      <a:latin typeface="Arial" charset="0"/>
                      <a:ea typeface="Arial" charset="0"/>
                      <a:cs typeface="Arial" charset="0"/>
                    </a:defRPr>
                  </a:pPr>
                  <a:endParaRPr lang="en-US"/>
                </a:p>
              </c:txPr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t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Tariff_model!$I$2:$L$2</c:f>
              <c:strCache>
                <c:ptCount val="4"/>
                <c:pt idx="0">
                  <c:v>2016/17</c:v>
                </c:pt>
                <c:pt idx="1">
                  <c:v>2017/18</c:v>
                </c:pt>
                <c:pt idx="2">
                  <c:v>2018/19</c:v>
                </c:pt>
                <c:pt idx="3">
                  <c:v>2019/20</c:v>
                </c:pt>
              </c:strCache>
            </c:strRef>
          </c:cat>
          <c:val>
            <c:numRef>
              <c:f>Tariff_model!$I$134:$L$134</c:f>
              <c:numCache>
                <c:formatCode>0.00%</c:formatCode>
                <c:ptCount val="4"/>
                <c:pt idx="0">
                  <c:v>3.4000000000000002E-2</c:v>
                </c:pt>
                <c:pt idx="1">
                  <c:v>-5.0366472467581309E-2</c:v>
                </c:pt>
                <c:pt idx="2">
                  <c:v>0.10211755392835901</c:v>
                </c:pt>
                <c:pt idx="3">
                  <c:v>6.6439217094631815E-3</c:v>
                </c:pt>
              </c:numCache>
            </c:numRef>
          </c:val>
          <c:smooth val="1"/>
        </c:ser>
        <c:dLbls/>
        <c:marker val="1"/>
        <c:axId val="62320640"/>
        <c:axId val="62322176"/>
      </c:lineChart>
      <c:catAx>
        <c:axId val="62320640"/>
        <c:scaling>
          <c:orientation val="minMax"/>
        </c:scaling>
        <c:axPos val="b"/>
        <c:numFmt formatCode="General" sourceLinked="1"/>
        <c:maj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pPr>
            <a:endParaRPr lang="en-US"/>
          </a:p>
        </c:txPr>
        <c:crossAx val="62322176"/>
        <c:crosses val="autoZero"/>
        <c:auto val="1"/>
        <c:lblAlgn val="ctr"/>
        <c:lblOffset val="100"/>
      </c:catAx>
      <c:valAx>
        <c:axId val="6232217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.00%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pPr>
            <a:endParaRPr lang="en-US"/>
          </a:p>
        </c:txPr>
        <c:crossAx val="62320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700">
          <a:latin typeface="Arial" charset="0"/>
          <a:ea typeface="Arial" charset="0"/>
          <a:cs typeface="Arial" charset="0"/>
        </a:defRPr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7B211-5D99-064C-959C-97D9DED4B85E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BDF16-EF08-284F-BA4B-DF2E33188D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5329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064EED6-B1AA-C24A-9910-294773C6B748}" type="datetimeFigureOut">
              <a:rPr lang="en-US" altLang="en-US"/>
              <a:pPr/>
              <a:t>6/8/2017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E7887DA-D481-A44E-B48D-5D0A96828E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398381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4B73A7-224C-5C4A-A40D-CB51F0944686}" type="datetimeFigureOut">
              <a:rPr lang="en-US" altLang="en-US"/>
              <a:pPr/>
              <a:t>6/8/2017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BB94A-B7BE-0C44-8497-608529522C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250848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720450-693A-7241-8D9E-1BF694AFC6E8}" type="datetimeFigureOut">
              <a:rPr lang="en-US" altLang="en-US"/>
              <a:pPr/>
              <a:t>6/8/2017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7CE1D-D8D6-2B4C-9EB5-CDBF1A8774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6707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85DBD1-B077-2F4C-BB95-1CDC131D0F7C}" type="datetimeFigureOut">
              <a:rPr lang="en-US" altLang="en-US"/>
              <a:pPr/>
              <a:t>6/8/2017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88093-62A5-E749-8474-583CC41C9F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103107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4B73A7-224C-5C4A-A40D-CB51F0944686}" type="datetimeFigureOut">
              <a:rPr lang="en-US" altLang="en-US"/>
              <a:pPr/>
              <a:t>6/8/2017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BB94A-B7BE-0C44-8497-608529522C5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654568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ACA4CF-96D6-1E44-B9C2-B3768D271B5D}" type="datetimeFigureOut">
              <a:rPr lang="en-US" altLang="en-US"/>
              <a:pPr/>
              <a:t>6/8/2017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76004C-A575-7442-AE0E-9F4FFE8AECF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244707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94F9D0-9DC0-AC42-9E26-F2BF2BFAD28C}" type="datetimeFigureOut">
              <a:rPr lang="en-US" altLang="en-US"/>
              <a:pPr/>
              <a:t>6/8/2017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455163-F230-9E40-9810-7AACB4968C4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5615165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EF50C-79FA-7E43-B7F4-8FF38D7E0273}" type="datetimeFigureOut">
              <a:rPr lang="en-US" altLang="en-US"/>
              <a:pPr/>
              <a:t>6/8/2017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5B970-8721-5B44-8C10-9EF78A69A34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507775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AB49C4-98F3-634B-A7CA-CC706DB2183A}" type="datetimeFigureOut">
              <a:rPr lang="en-US" altLang="en-US"/>
              <a:pPr/>
              <a:t>6/8/2017</a:t>
            </a:fld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A59826-1E6F-7248-B301-FD3F81D200F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7774229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35CD81-3F43-4D4F-AD7D-D9521F3B25C5}" type="datetimeFigureOut">
              <a:rPr lang="en-US" altLang="en-US"/>
              <a:pPr/>
              <a:t>6/8/2017</a:t>
            </a:fld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5873C-21D0-6D4C-9B17-288D4198F8B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264549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F08191-5028-BD43-B222-2CC1DEF20EE2}" type="datetimeFigureOut">
              <a:rPr lang="en-US" altLang="en-US"/>
              <a:pPr/>
              <a:t>6/8/2017</a:t>
            </a:fld>
            <a:endParaRPr lang="en-US" alt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F6785-735E-C344-AF65-6443C4FB16A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658978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47AD8F-9F07-9F4B-8CDB-4E75AD8E02BA}" type="datetimeFigureOut">
              <a:rPr lang="en-US" altLang="en-US"/>
              <a:pPr/>
              <a:t>6/8/2017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5E6E0A-715D-2C42-AB62-A791878C6BA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4213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ACA4CF-96D6-1E44-B9C2-B3768D271B5D}" type="datetimeFigureOut">
              <a:rPr lang="en-US" altLang="en-US"/>
              <a:pPr/>
              <a:t>6/8/2017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76004C-A575-7442-AE0E-9F4FFE8AEC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2850499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D52C49-259F-DC4F-AF8B-B60225A7BF43}" type="datetimeFigureOut">
              <a:rPr lang="en-US" altLang="en-US"/>
              <a:pPr/>
              <a:t>6/8/2017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BAAE4-AE45-8D49-B0FD-C2A3A9ABF46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376999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720450-693A-7241-8D9E-1BF694AFC6E8}" type="datetimeFigureOut">
              <a:rPr lang="en-US" altLang="en-US"/>
              <a:pPr/>
              <a:t>6/8/2017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7CE1D-D8D6-2B4C-9EB5-CDBF1A8774E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326204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85DBD1-B077-2F4C-BB95-1CDC131D0F7C}" type="datetimeFigureOut">
              <a:rPr lang="en-US" altLang="en-US"/>
              <a:pPr/>
              <a:t>6/8/2017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88093-62A5-E749-8474-583CC41C9FA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186881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94F9D0-9DC0-AC42-9E26-F2BF2BFAD28C}" type="datetimeFigureOut">
              <a:rPr lang="en-US" altLang="en-US"/>
              <a:pPr/>
              <a:t>6/8/2017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455163-F230-9E40-9810-7AACB4968C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91858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EF50C-79FA-7E43-B7F4-8FF38D7E0273}" type="datetimeFigureOut">
              <a:rPr lang="en-US" altLang="en-US"/>
              <a:pPr/>
              <a:t>6/8/2017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5B970-8721-5B44-8C10-9EF78A69A3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18733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AB49C4-98F3-634B-A7CA-CC706DB2183A}" type="datetimeFigureOut">
              <a:rPr lang="en-US" altLang="en-US"/>
              <a:pPr/>
              <a:t>6/8/2017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A59826-1E6F-7248-B301-FD3F81D200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901347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35CD81-3F43-4D4F-AD7D-D9521F3B25C5}" type="datetimeFigureOut">
              <a:rPr lang="en-US" altLang="en-US"/>
              <a:pPr/>
              <a:t>6/8/2017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5873C-21D0-6D4C-9B17-288D4198F8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38442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F08191-5028-BD43-B222-2CC1DEF20EE2}" type="datetimeFigureOut">
              <a:rPr lang="en-US" altLang="en-US"/>
              <a:pPr/>
              <a:t>6/8/2017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F6785-735E-C344-AF65-6443C4FB16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1223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47AD8F-9F07-9F4B-8CDB-4E75AD8E02BA}" type="datetimeFigureOut">
              <a:rPr lang="en-US" altLang="en-US"/>
              <a:pPr/>
              <a:t>6/8/2017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5E6E0A-715D-2C42-AB62-A791878C6B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028675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D52C49-259F-DC4F-AF8B-B60225A7BF43}" type="datetimeFigureOut">
              <a:rPr lang="en-US" altLang="en-US"/>
              <a:pPr/>
              <a:t>6/8/2017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BAAE4-AE45-8D49-B0FD-C2A3A9ABF4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09871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E5774881-9127-1748-B1A6-29C64C4BB8F8}" type="datetimeFigureOut">
              <a:rPr lang="en-US" altLang="en-US"/>
              <a:pPr/>
              <a:t>6/8/2017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17F8D7F0-1A44-9A4F-ACFF-1CBEB9206C0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E5774881-9127-1748-B1A6-29C64C4BB8F8}" type="datetimeFigureOut">
              <a:rPr lang="en-US" altLang="en-US"/>
              <a:pPr/>
              <a:t>6/8/2017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17F8D7F0-1A44-9A4F-ACFF-1CBEB9206C0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495720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06425" y="1271590"/>
            <a:ext cx="8029575" cy="492125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chemeClr val="bg1"/>
                </a:solidFill>
              </a:rPr>
              <a:t/>
            </a:r>
            <a:br>
              <a:rPr lang="en-US" altLang="en-US" sz="2400" dirty="0">
                <a:solidFill>
                  <a:schemeClr val="bg1"/>
                </a:solidFill>
              </a:rPr>
            </a:br>
            <a:r>
              <a:rPr lang="en-US" altLang="en-US" sz="3600" b="1" dirty="0">
                <a:solidFill>
                  <a:schemeClr val="bg1"/>
                </a:solidFill>
              </a:rPr>
              <a:t> AVIATION TARIFF REVIEW PROCESS AND METHODOLOGY</a:t>
            </a:r>
            <a:endParaRPr lang="en-US" altLang="en-US" sz="36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2"/>
            <a:ext cx="6400800" cy="950913"/>
          </a:xfrm>
        </p:spPr>
        <p:txBody>
          <a:bodyPr/>
          <a:lstStyle/>
          <a:p>
            <a:pPr eaLnBrk="1" hangingPunct="1"/>
            <a:r>
              <a:rPr lang="en-GB" altLang="en-US" sz="2400" b="1" dirty="0">
                <a:solidFill>
                  <a:srgbClr val="898989"/>
                </a:solidFill>
              </a:rPr>
              <a:t>REGULATING COMMITTEE FOR METEOROLOGICAL SERVICES</a:t>
            </a:r>
            <a:endParaRPr lang="en-US" altLang="en-US" sz="240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316" name="TextBox 8"/>
          <p:cNvSpPr txBox="1">
            <a:spLocks noChangeArrowheads="1"/>
          </p:cNvSpPr>
          <p:nvPr/>
        </p:nvSpPr>
        <p:spPr bwMode="auto">
          <a:xfrm>
            <a:off x="3201988" y="5011738"/>
            <a:ext cx="24193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FFFFFF"/>
                </a:solidFill>
              </a:rPr>
              <a:t>Climate Change and Air Quality</a:t>
            </a:r>
            <a:endParaRPr lang="en-US" altLang="en-US" sz="120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1" y="484190"/>
            <a:ext cx="8512175" cy="649287"/>
          </a:xfrm>
        </p:spPr>
        <p:txBody>
          <a:bodyPr/>
          <a:lstStyle/>
          <a:p>
            <a:pPr eaLnBrk="1" hangingPunct="1"/>
            <a:r>
              <a:rPr lang="en-US" altLang="en-US" sz="2800" b="1">
                <a:latin typeface="Arial" charset="0"/>
                <a:ea typeface="Arial" charset="0"/>
                <a:cs typeface="Arial" charset="0"/>
              </a:rPr>
              <a:t>CORRECTION FACTOR</a:t>
            </a:r>
            <a:endParaRPr lang="en-US" altLang="en-US" sz="2800">
              <a:solidFill>
                <a:srgbClr val="008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147" name="Content Placeholder 1"/>
          <p:cNvSpPr>
            <a:spLocks noGrp="1"/>
          </p:cNvSpPr>
          <p:nvPr>
            <p:ph idx="1"/>
          </p:nvPr>
        </p:nvSpPr>
        <p:spPr>
          <a:xfrm>
            <a:off x="457200" y="1185863"/>
            <a:ext cx="8229600" cy="4525962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endParaRPr lang="en-GB" altLang="en-US" sz="1600" dirty="0">
              <a:latin typeface="Arial" charset="0"/>
              <a:ea typeface="Arial" charset="0"/>
              <a:cs typeface="Arial" charset="0"/>
            </a:endParaRPr>
          </a:p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ZA" altLang="en-US" sz="1600" dirty="0">
                <a:latin typeface="Arial" charset="0"/>
                <a:ea typeface="Arial" charset="0"/>
                <a:cs typeface="Arial" charset="0"/>
              </a:rPr>
              <a:t>Should there be a shortfall or surplus in the audited financial year the difference is passed </a:t>
            </a:r>
            <a:r>
              <a:rPr lang="en-ZA" altLang="en-US" sz="1600" dirty="0" smtClean="0">
                <a:latin typeface="Arial" charset="0"/>
                <a:ea typeface="Arial" charset="0"/>
                <a:cs typeface="Arial" charset="0"/>
              </a:rPr>
              <a:t>through or clawed back from the industry using the formula below:</a:t>
            </a:r>
            <a:endParaRPr lang="en-ZA" altLang="en-US" sz="1600" dirty="0">
              <a:latin typeface="Arial" charset="0"/>
              <a:ea typeface="Arial" charset="0"/>
              <a:cs typeface="Arial" charset="0"/>
            </a:endParaRPr>
          </a:p>
          <a:p>
            <a:pPr marL="342900" lvl="1" indent="-342900" algn="ctr">
              <a:lnSpc>
                <a:spcPct val="90000"/>
              </a:lnSpc>
              <a:buClr>
                <a:srgbClr val="018C3F"/>
              </a:buClr>
              <a:buFont typeface="Arial" charset="0"/>
              <a:buNone/>
            </a:pPr>
            <a:endParaRPr lang="en-ZA" altLang="en-US" sz="1200" dirty="0">
              <a:latin typeface="Arial" charset="0"/>
              <a:ea typeface="Arial" charset="0"/>
              <a:cs typeface="Arial" charset="0"/>
            </a:endParaRPr>
          </a:p>
          <a:p>
            <a:pPr marL="342900" lvl="1" indent="-342900" algn="ctr">
              <a:lnSpc>
                <a:spcPct val="90000"/>
              </a:lnSpc>
              <a:buClr>
                <a:srgbClr val="018C3F"/>
              </a:buClr>
              <a:buFont typeface="Arial" charset="0"/>
              <a:buNone/>
            </a:pPr>
            <a:r>
              <a:rPr lang="en-ZA" altLang="en-US" sz="2000" b="1" dirty="0" smtClean="0">
                <a:latin typeface="Arial" charset="0"/>
                <a:ea typeface="Arial" charset="0"/>
                <a:cs typeface="Arial" charset="0"/>
              </a:rPr>
              <a:t>X </a:t>
            </a:r>
            <a:r>
              <a:rPr lang="en-ZA" altLang="en-US" sz="2000" b="1" dirty="0">
                <a:latin typeface="Arial" charset="0"/>
                <a:ea typeface="Arial" charset="0"/>
                <a:cs typeface="Arial" charset="0"/>
              </a:rPr>
              <a:t>= (E </a:t>
            </a:r>
            <a:r>
              <a:rPr lang="en-ZA" altLang="en-US" sz="2000" b="1" baseline="-25000" dirty="0">
                <a:latin typeface="Arial" charset="0"/>
                <a:ea typeface="Arial" charset="0"/>
                <a:cs typeface="Arial" charset="0"/>
              </a:rPr>
              <a:t>actual </a:t>
            </a:r>
            <a:r>
              <a:rPr lang="en-ZA" altLang="en-US" sz="2000" b="1" dirty="0">
                <a:latin typeface="Arial" charset="0"/>
                <a:ea typeface="Arial" charset="0"/>
                <a:cs typeface="Arial" charset="0"/>
              </a:rPr>
              <a:t>– E </a:t>
            </a:r>
            <a:r>
              <a:rPr lang="en-ZA" altLang="en-US" sz="2000" b="1" baseline="-25000" dirty="0">
                <a:latin typeface="Arial" charset="0"/>
                <a:ea typeface="Arial" charset="0"/>
                <a:cs typeface="Arial" charset="0"/>
              </a:rPr>
              <a:t>budget</a:t>
            </a:r>
            <a:r>
              <a:rPr lang="en-ZA" altLang="en-US" sz="2000" b="1" dirty="0">
                <a:latin typeface="Arial" charset="0"/>
                <a:ea typeface="Arial" charset="0"/>
                <a:cs typeface="Arial" charset="0"/>
              </a:rPr>
              <a:t>) + (R </a:t>
            </a:r>
            <a:r>
              <a:rPr lang="en-ZA" altLang="en-US" sz="2000" b="1" baseline="-25000" dirty="0">
                <a:latin typeface="Arial" charset="0"/>
                <a:ea typeface="Arial" charset="0"/>
                <a:cs typeface="Arial" charset="0"/>
              </a:rPr>
              <a:t>actual</a:t>
            </a:r>
            <a:r>
              <a:rPr lang="en-ZA" altLang="en-US" sz="2000" b="1" dirty="0">
                <a:latin typeface="Arial" charset="0"/>
                <a:ea typeface="Arial" charset="0"/>
                <a:cs typeface="Arial" charset="0"/>
              </a:rPr>
              <a:t> – R </a:t>
            </a:r>
            <a:r>
              <a:rPr lang="en-ZA" altLang="en-US" sz="2000" b="1" baseline="-25000" dirty="0">
                <a:latin typeface="Arial" charset="0"/>
                <a:ea typeface="Arial" charset="0"/>
                <a:cs typeface="Arial" charset="0"/>
              </a:rPr>
              <a:t>budget</a:t>
            </a:r>
            <a:r>
              <a:rPr lang="en-ZA" altLang="en-US" sz="2000" b="1" dirty="0">
                <a:latin typeface="Arial" charset="0"/>
                <a:ea typeface="Arial" charset="0"/>
                <a:cs typeface="Arial" charset="0"/>
              </a:rPr>
              <a:t>)+ (RAB </a:t>
            </a:r>
            <a:r>
              <a:rPr lang="en-ZA" altLang="en-US" sz="2000" b="1" baseline="-25000" dirty="0">
                <a:latin typeface="Arial" charset="0"/>
                <a:ea typeface="Arial" charset="0"/>
                <a:cs typeface="Arial" charset="0"/>
              </a:rPr>
              <a:t>actual</a:t>
            </a:r>
            <a:r>
              <a:rPr lang="en-ZA" altLang="en-US" sz="2000" b="1" dirty="0">
                <a:latin typeface="Arial" charset="0"/>
                <a:ea typeface="Arial" charset="0"/>
                <a:cs typeface="Arial" charset="0"/>
              </a:rPr>
              <a:t> – RAB </a:t>
            </a:r>
            <a:r>
              <a:rPr lang="en-ZA" altLang="en-US" sz="2000" b="1" baseline="-25000" dirty="0">
                <a:latin typeface="Arial" charset="0"/>
                <a:ea typeface="Arial" charset="0"/>
                <a:cs typeface="Arial" charset="0"/>
              </a:rPr>
              <a:t>budget</a:t>
            </a:r>
            <a:r>
              <a:rPr lang="en-ZA" altLang="en-US" sz="2000" b="1" dirty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endParaRPr lang="en-ZA" altLang="en-US" sz="1600" dirty="0">
              <a:latin typeface="Arial" charset="0"/>
              <a:ea typeface="Arial" charset="0"/>
              <a:cs typeface="Arial" charset="0"/>
            </a:endParaRPr>
          </a:p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ZA" altLang="en-US" sz="1600" dirty="0">
                <a:latin typeface="Arial" charset="0"/>
                <a:ea typeface="Arial" charset="0"/>
                <a:cs typeface="Arial" charset="0"/>
              </a:rPr>
              <a:t>X =  Correction factor</a:t>
            </a:r>
          </a:p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ZA" altLang="en-US" sz="1600" dirty="0">
                <a:latin typeface="Arial" charset="0"/>
                <a:ea typeface="Arial" charset="0"/>
                <a:cs typeface="Arial" charset="0"/>
              </a:rPr>
              <a:t>E = Operating Expenditure</a:t>
            </a:r>
          </a:p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ZA" altLang="en-US" sz="1600" dirty="0">
                <a:latin typeface="Arial" charset="0"/>
                <a:ea typeface="Arial" charset="0"/>
                <a:cs typeface="Arial" charset="0"/>
              </a:rPr>
              <a:t>R = Required Revenue</a:t>
            </a:r>
          </a:p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ZA" altLang="en-US" sz="1600" dirty="0">
                <a:latin typeface="Arial" charset="0"/>
                <a:ea typeface="Arial" charset="0"/>
                <a:cs typeface="Arial" charset="0"/>
              </a:rPr>
              <a:t>RAB = Regulated Asset Base</a:t>
            </a:r>
            <a:endParaRPr lang="en-GB" altLang="en-US" sz="1600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1" y="484190"/>
            <a:ext cx="8512175" cy="649287"/>
          </a:xfrm>
        </p:spPr>
        <p:txBody>
          <a:bodyPr/>
          <a:lstStyle/>
          <a:p>
            <a:pPr eaLnBrk="1" hangingPunct="1"/>
            <a:r>
              <a:rPr lang="en-US" altLang="en-US" sz="2800" b="1" dirty="0">
                <a:latin typeface="Arial" charset="0"/>
                <a:ea typeface="Arial" charset="0"/>
                <a:cs typeface="Arial" charset="0"/>
              </a:rPr>
              <a:t>EUROCONTROL FORMULA</a:t>
            </a:r>
            <a:endParaRPr lang="en-US" altLang="en-US" sz="2800" dirty="0">
              <a:solidFill>
                <a:srgbClr val="008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147" name="Content Placeholder 1"/>
          <p:cNvSpPr>
            <a:spLocks noGrp="1"/>
          </p:cNvSpPr>
          <p:nvPr>
            <p:ph idx="1"/>
          </p:nvPr>
        </p:nvSpPr>
        <p:spPr>
          <a:xfrm>
            <a:off x="457200" y="803277"/>
            <a:ext cx="8229600" cy="4525963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endParaRPr lang="en-GB" altLang="en-US" sz="2000" dirty="0">
              <a:latin typeface="Arial" charset="0"/>
              <a:ea typeface="Arial" charset="0"/>
              <a:cs typeface="Arial" charset="0"/>
            </a:endParaRPr>
          </a:p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endParaRPr lang="en-ZA" altLang="en-US" sz="2000" dirty="0" smtClean="0">
              <a:latin typeface="Arial" charset="0"/>
              <a:ea typeface="Arial" charset="0"/>
              <a:cs typeface="Arial" charset="0"/>
            </a:endParaRPr>
          </a:p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ZA" altLang="en-US" sz="2000" dirty="0" smtClean="0">
                <a:latin typeface="Arial" charset="0"/>
                <a:ea typeface="Arial" charset="0"/>
                <a:cs typeface="Arial" charset="0"/>
              </a:rPr>
              <a:t>EUROCONTROL </a:t>
            </a:r>
            <a:r>
              <a:rPr lang="en-ZA" altLang="en-US" sz="2000" dirty="0">
                <a:latin typeface="Arial" charset="0"/>
                <a:ea typeface="Arial" charset="0"/>
                <a:cs typeface="Arial" charset="0"/>
              </a:rPr>
              <a:t>Formula:</a:t>
            </a:r>
          </a:p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endParaRPr lang="en-ZA" altLang="en-US" sz="2000" dirty="0">
              <a:latin typeface="Arial" charset="0"/>
              <a:ea typeface="Arial" charset="0"/>
              <a:cs typeface="Arial" charset="0"/>
            </a:endParaRPr>
          </a:p>
          <a:p>
            <a:pPr marL="342900" lvl="1" indent="-342900" algn="ctr">
              <a:lnSpc>
                <a:spcPct val="90000"/>
              </a:lnSpc>
              <a:buClr>
                <a:srgbClr val="018C3F"/>
              </a:buClr>
              <a:buFont typeface="Arial" charset="0"/>
              <a:buNone/>
            </a:pPr>
            <a:r>
              <a:rPr lang="en-ZA" altLang="en-US" dirty="0">
                <a:latin typeface="Arial" charset="0"/>
                <a:ea typeface="Arial" charset="0"/>
                <a:cs typeface="Arial" charset="0"/>
              </a:rPr>
              <a:t>Charge = W x D x T </a:t>
            </a:r>
          </a:p>
          <a:p>
            <a:pPr marL="342900" lvl="1" indent="-342900" algn="ctr">
              <a:lnSpc>
                <a:spcPct val="90000"/>
              </a:lnSpc>
              <a:buClr>
                <a:srgbClr val="018C3F"/>
              </a:buClr>
              <a:buFont typeface="Arial" charset="0"/>
              <a:buNone/>
            </a:pPr>
            <a:endParaRPr lang="en-ZA" altLang="en-US" dirty="0">
              <a:latin typeface="Arial" charset="0"/>
              <a:ea typeface="Arial" charset="0"/>
              <a:cs typeface="Arial" charset="0"/>
            </a:endParaRPr>
          </a:p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ZA" altLang="en-US" sz="1600" dirty="0">
                <a:latin typeface="Arial" charset="0"/>
                <a:ea typeface="Arial" charset="0"/>
                <a:cs typeface="Arial" charset="0"/>
              </a:rPr>
              <a:t>W = Weight (</a:t>
            </a:r>
            <a:r>
              <a:rPr lang="en-ZA" altLang="en-US" sz="1600" dirty="0" smtClean="0">
                <a:latin typeface="Arial" charset="0"/>
                <a:ea typeface="Arial" charset="0"/>
                <a:cs typeface="Arial" charset="0"/>
              </a:rPr>
              <a:t>SQRT{MTOW/50</a:t>
            </a:r>
            <a:r>
              <a:rPr lang="en-ZA" altLang="en-US" sz="1600" dirty="0">
                <a:latin typeface="Arial" charset="0"/>
                <a:ea typeface="Arial" charset="0"/>
                <a:cs typeface="Arial" charset="0"/>
              </a:rPr>
              <a:t>})</a:t>
            </a:r>
          </a:p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endParaRPr lang="en-ZA" altLang="en-US" sz="1600" dirty="0">
              <a:latin typeface="Arial" charset="0"/>
              <a:ea typeface="Arial" charset="0"/>
              <a:cs typeface="Arial" charset="0"/>
            </a:endParaRPr>
          </a:p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ZA" altLang="en-US" sz="1600" dirty="0">
                <a:latin typeface="Arial" charset="0"/>
                <a:ea typeface="Arial" charset="0"/>
                <a:cs typeface="Arial" charset="0"/>
              </a:rPr>
              <a:t>D = Distance (KMS/100</a:t>
            </a:r>
            <a:r>
              <a:rPr lang="en-ZA" altLang="en-US" sz="1600" dirty="0" smtClean="0">
                <a:latin typeface="Arial" charset="0"/>
                <a:ea typeface="Arial" charset="0"/>
                <a:cs typeface="Arial" charset="0"/>
              </a:rPr>
              <a:t>)</a:t>
            </a:r>
            <a:endParaRPr lang="en-ZA" altLang="en-US" sz="1600" dirty="0">
              <a:latin typeface="Arial" charset="0"/>
              <a:ea typeface="Arial" charset="0"/>
              <a:cs typeface="Arial" charset="0"/>
            </a:endParaRPr>
          </a:p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endParaRPr lang="en-ZA" altLang="en-US" sz="1600" dirty="0">
              <a:latin typeface="Arial" charset="0"/>
              <a:ea typeface="Arial" charset="0"/>
              <a:cs typeface="Arial" charset="0"/>
            </a:endParaRPr>
          </a:p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ZA" altLang="en-US" sz="1600" dirty="0">
                <a:latin typeface="Arial" charset="0"/>
                <a:ea typeface="Arial" charset="0"/>
                <a:cs typeface="Arial" charset="0"/>
              </a:rPr>
              <a:t>T = Tariff in </a:t>
            </a:r>
            <a:r>
              <a:rPr lang="en-ZA" altLang="en-US" sz="1600" dirty="0" err="1" smtClean="0">
                <a:latin typeface="Arial" charset="0"/>
                <a:ea typeface="Arial" charset="0"/>
                <a:cs typeface="Arial" charset="0"/>
              </a:rPr>
              <a:t>Rands</a:t>
            </a:r>
            <a:endParaRPr lang="en-ZA" altLang="en-US" sz="1600" dirty="0" smtClean="0">
              <a:latin typeface="Arial" charset="0"/>
              <a:ea typeface="Arial" charset="0"/>
              <a:cs typeface="Arial" charset="0"/>
            </a:endParaRPr>
          </a:p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endParaRPr lang="en-ZA" altLang="en-US" sz="1600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1" y="484190"/>
            <a:ext cx="8512175" cy="649287"/>
          </a:xfrm>
        </p:spPr>
        <p:txBody>
          <a:bodyPr/>
          <a:lstStyle/>
          <a:p>
            <a:pPr eaLnBrk="1" hangingPunct="1"/>
            <a:r>
              <a:rPr lang="en-US" altLang="en-US" sz="2800" b="1" dirty="0" smtClean="0">
                <a:latin typeface="Arial" charset="0"/>
                <a:ea typeface="Arial" charset="0"/>
                <a:cs typeface="Arial" charset="0"/>
              </a:rPr>
              <a:t>CALCULATING SERVICE UNITS</a:t>
            </a:r>
            <a:endParaRPr lang="en-US" altLang="en-US" sz="2800" dirty="0">
              <a:solidFill>
                <a:srgbClr val="008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147" name="Content Placeholder 1"/>
          <p:cNvSpPr>
            <a:spLocks noGrp="1"/>
          </p:cNvSpPr>
          <p:nvPr>
            <p:ph idx="1"/>
          </p:nvPr>
        </p:nvSpPr>
        <p:spPr>
          <a:xfrm>
            <a:off x="457200" y="1133477"/>
            <a:ext cx="8229600" cy="4195763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endParaRPr lang="en-GB" altLang="en-US" sz="2000" dirty="0">
              <a:latin typeface="Arial" charset="0"/>
              <a:ea typeface="Arial" charset="0"/>
              <a:cs typeface="Arial" charset="0"/>
            </a:endParaRPr>
          </a:p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ZA" altLang="en-US" sz="2000" dirty="0" smtClean="0">
                <a:latin typeface="Arial" charset="0"/>
                <a:ea typeface="Arial" charset="0"/>
                <a:cs typeface="Arial" charset="0"/>
              </a:rPr>
              <a:t>Service Units are calculated using the EUROCONTROL </a:t>
            </a:r>
            <a:r>
              <a:rPr lang="en-ZA" altLang="en-US" sz="2000" dirty="0">
                <a:latin typeface="Arial" charset="0"/>
                <a:ea typeface="Arial" charset="0"/>
                <a:cs typeface="Arial" charset="0"/>
              </a:rPr>
              <a:t>Formula:</a:t>
            </a:r>
          </a:p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endParaRPr lang="en-ZA" altLang="en-US" sz="2000" dirty="0">
              <a:latin typeface="Arial" charset="0"/>
              <a:ea typeface="Arial" charset="0"/>
              <a:cs typeface="Arial" charset="0"/>
            </a:endParaRPr>
          </a:p>
          <a:p>
            <a:pPr marL="342900" lvl="1" indent="-342900" algn="ctr">
              <a:lnSpc>
                <a:spcPct val="90000"/>
              </a:lnSpc>
              <a:buClr>
                <a:srgbClr val="018C3F"/>
              </a:buClr>
              <a:buFont typeface="Arial" charset="0"/>
              <a:buNone/>
            </a:pPr>
            <a:r>
              <a:rPr lang="en-ZA" altLang="en-US" dirty="0" smtClean="0">
                <a:latin typeface="Arial" charset="0"/>
                <a:ea typeface="Arial" charset="0"/>
                <a:cs typeface="Arial" charset="0"/>
              </a:rPr>
              <a:t>TSU </a:t>
            </a:r>
            <a:r>
              <a:rPr lang="en-ZA" altLang="en-US" dirty="0">
                <a:latin typeface="Arial" charset="0"/>
                <a:ea typeface="Arial" charset="0"/>
                <a:cs typeface="Arial" charset="0"/>
              </a:rPr>
              <a:t>= W x D x f</a:t>
            </a:r>
            <a:r>
              <a:rPr lang="en-ZA" alt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endParaRPr lang="en-ZA" altLang="en-US" dirty="0">
              <a:latin typeface="Arial" charset="0"/>
              <a:ea typeface="Arial" charset="0"/>
              <a:cs typeface="Arial" charset="0"/>
            </a:endParaRPr>
          </a:p>
          <a:p>
            <a:pPr marL="342900" lvl="1" indent="-342900" algn="ctr">
              <a:lnSpc>
                <a:spcPct val="90000"/>
              </a:lnSpc>
              <a:buClr>
                <a:srgbClr val="018C3F"/>
              </a:buClr>
              <a:buFont typeface="Arial" charset="0"/>
              <a:buNone/>
            </a:pPr>
            <a:endParaRPr lang="en-ZA" altLang="en-US" dirty="0">
              <a:latin typeface="Arial" charset="0"/>
              <a:ea typeface="Arial" charset="0"/>
              <a:cs typeface="Arial" charset="0"/>
            </a:endParaRPr>
          </a:p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ZA" altLang="en-US" sz="1600" dirty="0">
                <a:latin typeface="Arial" charset="0"/>
                <a:ea typeface="Arial" charset="0"/>
                <a:cs typeface="Arial" charset="0"/>
              </a:rPr>
              <a:t>W = Weight (</a:t>
            </a:r>
            <a:r>
              <a:rPr lang="en-ZA" altLang="en-US" sz="1600" dirty="0" smtClean="0">
                <a:latin typeface="Arial" charset="0"/>
                <a:ea typeface="Arial" charset="0"/>
                <a:cs typeface="Arial" charset="0"/>
              </a:rPr>
              <a:t>SQRT{MTOW/50</a:t>
            </a:r>
            <a:r>
              <a:rPr lang="en-ZA" altLang="en-US" sz="1600" dirty="0">
                <a:latin typeface="Arial" charset="0"/>
                <a:ea typeface="Arial" charset="0"/>
                <a:cs typeface="Arial" charset="0"/>
              </a:rPr>
              <a:t>})</a:t>
            </a:r>
          </a:p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endParaRPr lang="en-ZA" altLang="en-US" sz="1600" dirty="0">
              <a:latin typeface="Arial" charset="0"/>
              <a:ea typeface="Arial" charset="0"/>
              <a:cs typeface="Arial" charset="0"/>
            </a:endParaRPr>
          </a:p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ZA" altLang="en-US" sz="1600" dirty="0">
                <a:latin typeface="Arial" charset="0"/>
                <a:ea typeface="Arial" charset="0"/>
                <a:cs typeface="Arial" charset="0"/>
              </a:rPr>
              <a:t>D = Distance (KMS/100) </a:t>
            </a:r>
          </a:p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endParaRPr lang="en-ZA" altLang="en-US" sz="1600" dirty="0">
              <a:latin typeface="Arial" charset="0"/>
              <a:ea typeface="Arial" charset="0"/>
              <a:cs typeface="Arial" charset="0"/>
            </a:endParaRPr>
          </a:p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ZA" altLang="en-US" sz="1600" dirty="0">
                <a:latin typeface="Arial" charset="0"/>
                <a:ea typeface="Arial" charset="0"/>
                <a:cs typeface="Arial" charset="0"/>
              </a:rPr>
              <a:t>f</a:t>
            </a:r>
            <a:r>
              <a:rPr lang="en-ZA" altLang="en-US" sz="16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ZA" altLang="en-US" sz="1600" dirty="0"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ZA" altLang="en-US" sz="1600" dirty="0" smtClean="0">
                <a:latin typeface="Arial" charset="0"/>
                <a:ea typeface="Arial" charset="0"/>
                <a:cs typeface="Arial" charset="0"/>
              </a:rPr>
              <a:t>Number of flights</a:t>
            </a:r>
          </a:p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endParaRPr lang="en-ZA" altLang="en-US" sz="16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811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1" y="484190"/>
            <a:ext cx="8512175" cy="649287"/>
          </a:xfrm>
        </p:spPr>
        <p:txBody>
          <a:bodyPr/>
          <a:lstStyle/>
          <a:p>
            <a:pPr eaLnBrk="1" hangingPunct="1"/>
            <a:r>
              <a:rPr lang="en-US" altLang="en-US" sz="2800" b="1">
                <a:latin typeface="Arial" charset="0"/>
                <a:ea typeface="Arial" charset="0"/>
                <a:cs typeface="Arial" charset="0"/>
              </a:rPr>
              <a:t>TARIFF FORMULA</a:t>
            </a:r>
            <a:endParaRPr lang="en-US" altLang="en-US" sz="2800">
              <a:solidFill>
                <a:srgbClr val="008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147" name="Content Placeholder 1"/>
          <p:cNvSpPr>
            <a:spLocks noGrp="1"/>
          </p:cNvSpPr>
          <p:nvPr>
            <p:ph idx="1"/>
          </p:nvPr>
        </p:nvSpPr>
        <p:spPr>
          <a:xfrm>
            <a:off x="457200" y="1133477"/>
            <a:ext cx="8229600" cy="4195763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endParaRPr lang="en-ZA" altLang="en-US" sz="2000" dirty="0">
              <a:latin typeface="Arial" charset="0"/>
              <a:ea typeface="Arial" charset="0"/>
              <a:cs typeface="Arial" charset="0"/>
            </a:endParaRPr>
          </a:p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endParaRPr lang="en-ZA" altLang="en-US" sz="2000" dirty="0">
              <a:latin typeface="Arial" charset="0"/>
              <a:ea typeface="Arial" charset="0"/>
              <a:cs typeface="Arial" charset="0"/>
            </a:endParaRPr>
          </a:p>
          <a:p>
            <a:pPr marL="342900" lvl="1" indent="-342900" algn="ctr">
              <a:lnSpc>
                <a:spcPct val="90000"/>
              </a:lnSpc>
              <a:buClr>
                <a:srgbClr val="018C3F"/>
              </a:buClr>
              <a:buFont typeface="Arial" charset="0"/>
              <a:buNone/>
            </a:pPr>
            <a:r>
              <a:rPr lang="en-ZA" altLang="en-US" sz="4000" baseline="30000" dirty="0">
                <a:latin typeface="Arial" charset="0"/>
                <a:ea typeface="Arial" charset="0"/>
                <a:cs typeface="Arial" charset="0"/>
              </a:rPr>
              <a:t>T = R</a:t>
            </a:r>
            <a:r>
              <a:rPr lang="en-ZA" altLang="en-US" sz="4000" dirty="0">
                <a:latin typeface="Arial" charset="0"/>
                <a:ea typeface="Arial" charset="0"/>
                <a:cs typeface="Arial" charset="0"/>
              </a:rPr>
              <a:t>/</a:t>
            </a:r>
            <a:r>
              <a:rPr lang="en-ZA" altLang="en-US" sz="4000" baseline="-25000" dirty="0">
                <a:latin typeface="Arial" charset="0"/>
                <a:ea typeface="Arial" charset="0"/>
                <a:cs typeface="Arial" charset="0"/>
              </a:rPr>
              <a:t>TSU</a:t>
            </a:r>
            <a:r>
              <a:rPr lang="en-ZA" altLang="en-US" sz="4000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marL="342900" lvl="1" indent="-342900" algn="ctr">
              <a:lnSpc>
                <a:spcPct val="90000"/>
              </a:lnSpc>
              <a:buClr>
                <a:srgbClr val="018C3F"/>
              </a:buClr>
              <a:buFont typeface="Arial" charset="0"/>
              <a:buNone/>
            </a:pPr>
            <a:endParaRPr lang="en-ZA" altLang="en-US" dirty="0">
              <a:latin typeface="Arial" charset="0"/>
              <a:ea typeface="Arial" charset="0"/>
              <a:cs typeface="Arial" charset="0"/>
            </a:endParaRPr>
          </a:p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ZA" altLang="en-US" sz="1600" dirty="0">
                <a:latin typeface="Arial" charset="0"/>
                <a:ea typeface="Arial" charset="0"/>
                <a:cs typeface="Arial" charset="0"/>
              </a:rPr>
              <a:t>T = Tariff in </a:t>
            </a:r>
            <a:r>
              <a:rPr lang="en-ZA" altLang="en-US" sz="1600" dirty="0" err="1">
                <a:latin typeface="Arial" charset="0"/>
                <a:ea typeface="Arial" charset="0"/>
                <a:cs typeface="Arial" charset="0"/>
              </a:rPr>
              <a:t>Rands</a:t>
            </a:r>
            <a:endParaRPr lang="en-GB" altLang="en-US" sz="1600" dirty="0">
              <a:latin typeface="Arial" charset="0"/>
              <a:ea typeface="Arial" charset="0"/>
              <a:cs typeface="Arial" charset="0"/>
            </a:endParaRPr>
          </a:p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endParaRPr lang="en-ZA" altLang="en-US" sz="1600" dirty="0">
              <a:latin typeface="Arial" charset="0"/>
              <a:ea typeface="Arial" charset="0"/>
              <a:cs typeface="Arial" charset="0"/>
            </a:endParaRPr>
          </a:p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GB" altLang="en-US" sz="1600" dirty="0">
                <a:latin typeface="Arial" charset="0"/>
                <a:ea typeface="Arial" charset="0"/>
                <a:cs typeface="Arial" charset="0"/>
              </a:rPr>
              <a:t>R = Required </a:t>
            </a:r>
            <a:r>
              <a:rPr lang="en-GB" altLang="en-US" sz="1600" dirty="0" smtClean="0">
                <a:latin typeface="Arial" charset="0"/>
                <a:ea typeface="Arial" charset="0"/>
                <a:cs typeface="Arial" charset="0"/>
              </a:rPr>
              <a:t>Revenue (using </a:t>
            </a:r>
            <a:r>
              <a:rPr lang="en-GB" altLang="en-US" sz="1600" dirty="0" err="1" smtClean="0">
                <a:latin typeface="Arial" charset="0"/>
                <a:ea typeface="Arial" charset="0"/>
                <a:cs typeface="Arial" charset="0"/>
              </a:rPr>
              <a:t>RoR</a:t>
            </a:r>
            <a:r>
              <a:rPr lang="en-GB" altLang="en-US" sz="1600" dirty="0" smtClean="0">
                <a:latin typeface="Arial" charset="0"/>
                <a:ea typeface="Arial" charset="0"/>
                <a:cs typeface="Arial" charset="0"/>
              </a:rPr>
              <a:t>)</a:t>
            </a:r>
            <a:endParaRPr lang="en-GB" altLang="en-US" sz="1600" dirty="0">
              <a:latin typeface="Arial" charset="0"/>
              <a:ea typeface="Arial" charset="0"/>
              <a:cs typeface="Arial" charset="0"/>
            </a:endParaRPr>
          </a:p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endParaRPr lang="en-ZA" altLang="en-US" sz="1600" dirty="0">
              <a:latin typeface="Arial" charset="0"/>
              <a:ea typeface="Arial" charset="0"/>
              <a:cs typeface="Arial" charset="0"/>
            </a:endParaRPr>
          </a:p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ZA" altLang="en-US" sz="1600" dirty="0">
                <a:latin typeface="Arial" charset="0"/>
                <a:ea typeface="Arial" charset="0"/>
                <a:cs typeface="Arial" charset="0"/>
              </a:rPr>
              <a:t>TSU = Transaction Service </a:t>
            </a:r>
            <a:r>
              <a:rPr lang="en-ZA" altLang="en-US" sz="1600" dirty="0" smtClean="0">
                <a:latin typeface="Arial" charset="0"/>
                <a:ea typeface="Arial" charset="0"/>
                <a:cs typeface="Arial" charset="0"/>
              </a:rPr>
              <a:t>Units (using the EUROCONTROL Formula)</a:t>
            </a:r>
            <a:endParaRPr lang="en-ZA" altLang="en-US" sz="1600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118587" y="692696"/>
            <a:ext cx="8568222" cy="40259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018C3F"/>
              </a:buClr>
            </a:pPr>
            <a:r>
              <a:rPr lang="en-ZA" altLang="en-US" sz="2000" dirty="0" smtClean="0">
                <a:latin typeface="Arial" charset="0"/>
                <a:ea typeface="Arial" charset="0"/>
                <a:cs typeface="Arial" charset="0"/>
              </a:rPr>
              <a:t>RCMS Model Results:</a:t>
            </a:r>
            <a:endParaRPr lang="en-ZA" altLang="en-US" sz="2000" dirty="0">
              <a:latin typeface="Arial" charset="0"/>
              <a:ea typeface="Arial" charset="0"/>
              <a:cs typeface="Arial" charset="0"/>
            </a:endParaRPr>
          </a:p>
          <a:p>
            <a:endParaRPr lang="en-ZA" altLang="en-US" sz="1800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ZA" altLang="en-US" sz="1800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ZA" altLang="en-US" sz="1800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ZA" altLang="en-US" sz="1800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ZA" altLang="en-US" sz="1800" dirty="0">
              <a:latin typeface="Arial" charset="0"/>
              <a:ea typeface="Arial" charset="0"/>
              <a:cs typeface="Arial" charset="0"/>
            </a:endParaRPr>
          </a:p>
          <a:p>
            <a:endParaRPr lang="en-ZA" altLang="en-US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Rectangle 4"/>
          <p:cNvSpPr txBox="1">
            <a:spLocks noChangeArrowheads="1"/>
          </p:cNvSpPr>
          <p:nvPr/>
        </p:nvSpPr>
        <p:spPr bwMode="auto">
          <a:xfrm>
            <a:off x="650334" y="116641"/>
            <a:ext cx="7643926" cy="484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ZA" sz="2400" dirty="0" smtClean="0">
                <a:solidFill>
                  <a:prstClr val="black"/>
                </a:solidFill>
                <a:latin typeface="Arial Black"/>
                <a:cs typeface="Arial Black"/>
              </a:rPr>
              <a:t>RCMS Observation and Trend Analysis</a:t>
            </a:r>
            <a:endParaRPr lang="en-ZA" sz="2400" dirty="0">
              <a:solidFill>
                <a:prstClr val="black"/>
              </a:solidFill>
              <a:latin typeface="Arial Black"/>
              <a:cs typeface="Arial Black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xmlns="" val="807352327"/>
              </p:ext>
            </p:extLst>
          </p:nvPr>
        </p:nvGraphicFramePr>
        <p:xfrm>
          <a:off x="353664" y="1196755"/>
          <a:ext cx="4181327" cy="3613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75359170"/>
              </p:ext>
            </p:extLst>
          </p:nvPr>
        </p:nvGraphicFramePr>
        <p:xfrm>
          <a:off x="4905495" y="2708920"/>
          <a:ext cx="3920517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02729764"/>
              </p:ext>
            </p:extLst>
          </p:nvPr>
        </p:nvGraphicFramePr>
        <p:xfrm>
          <a:off x="4904345" y="620688"/>
          <a:ext cx="3921666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87271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1" y="484190"/>
            <a:ext cx="8512175" cy="649287"/>
          </a:xfrm>
        </p:spPr>
        <p:txBody>
          <a:bodyPr/>
          <a:lstStyle/>
          <a:p>
            <a:pPr eaLnBrk="1" hangingPunct="1"/>
            <a:r>
              <a:rPr lang="en-ZA" altLang="en-US" sz="2800" b="1" dirty="0" smtClean="0">
                <a:latin typeface="Arial" charset="0"/>
                <a:ea typeface="Arial" charset="0"/>
                <a:cs typeface="Arial" charset="0"/>
              </a:rPr>
              <a:t>PROPOSED TARIFF </a:t>
            </a:r>
            <a:r>
              <a:rPr lang="mr-IN" altLang="en-US" sz="2800" b="1" dirty="0" smtClean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ZA" altLang="en-US" sz="2800" b="1" dirty="0" smtClean="0">
                <a:latin typeface="Arial" charset="0"/>
                <a:ea typeface="Arial" charset="0"/>
                <a:cs typeface="Arial" charset="0"/>
              </a:rPr>
              <a:t> 3 YEAR MTREF</a:t>
            </a:r>
            <a:endParaRPr lang="en-US" altLang="en-US" sz="2800" b="1" dirty="0">
              <a:solidFill>
                <a:srgbClr val="008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84209313"/>
              </p:ext>
            </p:extLst>
          </p:nvPr>
        </p:nvGraphicFramePr>
        <p:xfrm>
          <a:off x="170696" y="1391083"/>
          <a:ext cx="4712200" cy="172250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614067"/>
                <a:gridCol w="1060130"/>
                <a:gridCol w="1060130"/>
                <a:gridCol w="977873"/>
              </a:tblGrid>
              <a:tr h="219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b">
                    <a:solidFill>
                      <a:srgbClr val="007F3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2017/18</a:t>
                      </a:r>
                      <a:endParaRPr lang="en-US" sz="11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b">
                    <a:solidFill>
                      <a:srgbClr val="007F3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2018/19</a:t>
                      </a:r>
                      <a:endParaRPr lang="en-US" sz="11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b">
                    <a:solidFill>
                      <a:srgbClr val="007F3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ZA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2019/20</a:t>
                      </a:r>
                      <a:endParaRPr lang="en-US" sz="11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b">
                    <a:solidFill>
                      <a:srgbClr val="007F3B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ZA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Projected Operating Expenditure</a:t>
                      </a:r>
                      <a:endParaRPr lang="en-US" sz="11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b">
                    <a:solidFill>
                      <a:srgbClr val="007F3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ZA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R128 442 139</a:t>
                      </a:r>
                      <a:endParaRPr lang="en-US" sz="11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R143 429 729</a:t>
                      </a:r>
                      <a:endParaRPr lang="en-US" sz="11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R147 749 975</a:t>
                      </a:r>
                      <a:endParaRPr lang="en-US" sz="11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b"/>
                </a:tc>
              </a:tr>
              <a:tr h="16510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ZA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Capital Allowance</a:t>
                      </a:r>
                      <a:endParaRPr lang="en-US" sz="11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b">
                    <a:solidFill>
                      <a:srgbClr val="007F3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ZA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R3 983 152</a:t>
                      </a:r>
                      <a:endParaRPr lang="en-US" sz="11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R4 739 339</a:t>
                      </a:r>
                      <a:endParaRPr lang="en-US" sz="11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R5 884 636</a:t>
                      </a:r>
                      <a:endParaRPr lang="en-US" sz="11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b"/>
                </a:tc>
              </a:tr>
              <a:tr h="16510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ZA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Recovery Factor</a:t>
                      </a:r>
                      <a:endParaRPr lang="en-US" sz="11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b">
                    <a:solidFill>
                      <a:srgbClr val="007F3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ZA" sz="900" b="1" dirty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-R1 895 349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b"/>
                </a:tc>
              </a:tr>
              <a:tr h="16510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ZA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Projected Revenue</a:t>
                      </a:r>
                      <a:endParaRPr lang="en-US" sz="11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b">
                    <a:solidFill>
                      <a:srgbClr val="007F3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R130 529 942</a:t>
                      </a:r>
                      <a:endParaRPr lang="en-US" sz="11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R148 169 068</a:t>
                      </a:r>
                      <a:endParaRPr lang="en-US" sz="11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R153 634 612</a:t>
                      </a:r>
                      <a:endParaRPr lang="en-US" sz="11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b"/>
                </a:tc>
              </a:tr>
              <a:tr h="16510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ZA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Projected Service Units</a:t>
                      </a:r>
                      <a:endParaRPr lang="en-US" sz="11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b">
                    <a:solidFill>
                      <a:srgbClr val="007F3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2 583 358 </a:t>
                      </a:r>
                      <a:endParaRPr lang="en-US" sz="11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2 660 790 </a:t>
                      </a:r>
                      <a:endParaRPr lang="en-US" sz="11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2 740 514 </a:t>
                      </a:r>
                      <a:endParaRPr lang="en-US" sz="11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b"/>
                </a:tc>
              </a:tr>
              <a:tr h="16510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ZA" sz="9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Proposed tariff</a:t>
                      </a:r>
                      <a:endParaRPr lang="en-US" sz="11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b">
                    <a:solidFill>
                      <a:srgbClr val="007F3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ZA" sz="9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R50,53</a:t>
                      </a:r>
                      <a:endParaRPr lang="en-US" sz="1100" b="1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ZA" sz="9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R55,69</a:t>
                      </a:r>
                      <a:endParaRPr lang="en-US" sz="1100" b="1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ZA" sz="9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R56,06</a:t>
                      </a:r>
                      <a:endParaRPr lang="en-US" sz="11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b"/>
                </a:tc>
              </a:tr>
              <a:tr h="16510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ZA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YoY % change in projected tariffs</a:t>
                      </a:r>
                      <a:endParaRPr lang="en-US" sz="11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b">
                    <a:solidFill>
                      <a:srgbClr val="007F3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-5,04%</a:t>
                      </a:r>
                      <a:endParaRPr lang="en-US" sz="11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10,21%</a:t>
                      </a:r>
                      <a:endParaRPr lang="en-US" sz="11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ZA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0,66%</a:t>
                      </a:r>
                      <a:endParaRPr lang="en-US" sz="11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82764320"/>
              </p:ext>
            </p:extLst>
          </p:nvPr>
        </p:nvGraphicFramePr>
        <p:xfrm>
          <a:off x="5040392" y="1372159"/>
          <a:ext cx="3737847" cy="326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53553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1" y="484190"/>
            <a:ext cx="8512175" cy="649287"/>
          </a:xfrm>
        </p:spPr>
        <p:txBody>
          <a:bodyPr/>
          <a:lstStyle/>
          <a:p>
            <a:pPr eaLnBrk="1" hangingPunct="1"/>
            <a:r>
              <a:rPr lang="en-US" altLang="en-US" sz="2800" b="1" dirty="0" smtClean="0">
                <a:latin typeface="Arial" charset="0"/>
                <a:ea typeface="Arial" charset="0"/>
                <a:cs typeface="Arial" charset="0"/>
              </a:rPr>
              <a:t>ANNUAL CALENDAR</a:t>
            </a:r>
            <a:endParaRPr lang="en-US" altLang="en-US" sz="2800" b="1" dirty="0">
              <a:solidFill>
                <a:srgbClr val="008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94978965"/>
              </p:ext>
            </p:extLst>
          </p:nvPr>
        </p:nvGraphicFramePr>
        <p:xfrm>
          <a:off x="175655" y="1888920"/>
          <a:ext cx="8793720" cy="2796568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732810"/>
                <a:gridCol w="732810"/>
                <a:gridCol w="732810"/>
                <a:gridCol w="732810"/>
                <a:gridCol w="732810"/>
                <a:gridCol w="732810"/>
                <a:gridCol w="732810"/>
                <a:gridCol w="732810"/>
                <a:gridCol w="732810"/>
                <a:gridCol w="732810"/>
                <a:gridCol w="732810"/>
                <a:gridCol w="732810"/>
              </a:tblGrid>
              <a:tr h="486363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April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May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June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July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Aug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Sep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Oct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Nov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Dec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Jan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Feb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Marc</a:t>
                      </a:r>
                      <a:endParaRPr lang="en-GB" sz="1000" dirty="0"/>
                    </a:p>
                  </a:txBody>
                  <a:tcPr anchor="ctr"/>
                </a:tc>
              </a:tr>
              <a:tr h="231020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 rot="5400000">
            <a:off x="-270137" y="3135536"/>
            <a:ext cx="1643755" cy="4001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Promulgation of the new tariffs 1</a:t>
            </a:r>
            <a:r>
              <a:rPr lang="en-GB" sz="1000" baseline="300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st</a:t>
            </a:r>
            <a:r>
              <a:rPr lang="en-GB" sz="10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of the month.</a:t>
            </a:r>
            <a:endParaRPr lang="en-GB" sz="10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07482" y="2450459"/>
            <a:ext cx="1870498" cy="26161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Review of previous cycle</a:t>
            </a:r>
            <a:endParaRPr lang="en-GB" sz="11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08453" y="2450461"/>
            <a:ext cx="3142015" cy="24622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Consultation process</a:t>
            </a:r>
            <a:endParaRPr lang="en-GB" sz="10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6-Point Star 32"/>
          <p:cNvSpPr/>
          <p:nvPr/>
        </p:nvSpPr>
        <p:spPr>
          <a:xfrm>
            <a:off x="3276015" y="2777743"/>
            <a:ext cx="169455" cy="143437"/>
          </a:xfrm>
          <a:prstGeom prst="star6">
            <a:avLst/>
          </a:prstGeom>
          <a:solidFill>
            <a:srgbClr val="D2232A"/>
          </a:solidFill>
          <a:ln>
            <a:solidFill>
              <a:srgbClr val="D2232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6-Point Star 33"/>
          <p:cNvSpPr/>
          <p:nvPr/>
        </p:nvSpPr>
        <p:spPr>
          <a:xfrm>
            <a:off x="1577271" y="3011203"/>
            <a:ext cx="169455" cy="143437"/>
          </a:xfrm>
          <a:prstGeom prst="star6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5" name="Straight Connector 34"/>
          <p:cNvCxnSpPr>
            <a:stCxn id="33" idx="0"/>
            <a:endCxn id="45" idx="2"/>
          </p:cNvCxnSpPr>
          <p:nvPr/>
        </p:nvCxnSpPr>
        <p:spPr>
          <a:xfrm flipV="1">
            <a:off x="1658342" y="3154640"/>
            <a:ext cx="3656" cy="265613"/>
          </a:xfrm>
          <a:prstGeom prst="line">
            <a:avLst/>
          </a:prstGeom>
          <a:ln w="3175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6-Point Star 35"/>
          <p:cNvSpPr/>
          <p:nvPr/>
        </p:nvSpPr>
        <p:spPr>
          <a:xfrm>
            <a:off x="1918839" y="3001483"/>
            <a:ext cx="169455" cy="143437"/>
          </a:xfrm>
          <a:prstGeom prst="star6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430256" y="4111566"/>
            <a:ext cx="1079040" cy="553998"/>
          </a:xfrm>
          <a:prstGeom prst="rect">
            <a:avLst/>
          </a:prstGeom>
          <a:solidFill>
            <a:srgbClr val="D9D9D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Arial" charset="0"/>
              </a:rPr>
              <a:t>Meeting with Aviation industry</a:t>
            </a:r>
            <a:endParaRPr lang="en-GB" sz="1000" dirty="0">
              <a:latin typeface="Arial" charset="0"/>
            </a:endParaRPr>
          </a:p>
        </p:txBody>
      </p:sp>
      <p:cxnSp>
        <p:nvCxnSpPr>
          <p:cNvPr id="38" name="Straight Connector 37"/>
          <p:cNvCxnSpPr>
            <a:stCxn id="50" idx="0"/>
          </p:cNvCxnSpPr>
          <p:nvPr/>
        </p:nvCxnSpPr>
        <p:spPr>
          <a:xfrm flipV="1">
            <a:off x="1969777" y="3144918"/>
            <a:ext cx="17168" cy="966648"/>
          </a:xfrm>
          <a:prstGeom prst="line">
            <a:avLst/>
          </a:prstGeom>
          <a:ln w="3175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252993" y="3420251"/>
            <a:ext cx="810698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Arial" charset="0"/>
              </a:rPr>
              <a:t>Meeting with SAWS</a:t>
            </a:r>
            <a:endParaRPr lang="en-GB" sz="1000" dirty="0">
              <a:latin typeface="Arial" charset="0"/>
            </a:endParaRPr>
          </a:p>
        </p:txBody>
      </p:sp>
      <p:sp>
        <p:nvSpPr>
          <p:cNvPr id="40" name="6-Point Star 39"/>
          <p:cNvSpPr/>
          <p:nvPr/>
        </p:nvSpPr>
        <p:spPr>
          <a:xfrm>
            <a:off x="2557671" y="2991763"/>
            <a:ext cx="169455" cy="143437"/>
          </a:xfrm>
          <a:prstGeom prst="star6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103895" y="3515348"/>
            <a:ext cx="1079040" cy="553998"/>
          </a:xfrm>
          <a:prstGeom prst="rect">
            <a:avLst/>
          </a:prstGeom>
          <a:solidFill>
            <a:srgbClr val="D9D9D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Arial" charset="0"/>
              </a:rPr>
              <a:t>Review &amp; prepare for consultation </a:t>
            </a:r>
            <a:endParaRPr lang="en-GB" sz="1000" dirty="0">
              <a:latin typeface="Arial" charset="0"/>
            </a:endParaRPr>
          </a:p>
        </p:txBody>
      </p:sp>
      <p:cxnSp>
        <p:nvCxnSpPr>
          <p:cNvPr id="42" name="Straight Connector 41"/>
          <p:cNvCxnSpPr>
            <a:stCxn id="55" idx="0"/>
            <a:endCxn id="54" idx="2"/>
          </p:cNvCxnSpPr>
          <p:nvPr/>
        </p:nvCxnSpPr>
        <p:spPr>
          <a:xfrm flipH="1" flipV="1">
            <a:off x="2642398" y="3135198"/>
            <a:ext cx="1017" cy="380150"/>
          </a:xfrm>
          <a:prstGeom prst="line">
            <a:avLst/>
          </a:prstGeom>
          <a:ln w="3175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59" idx="0"/>
            <a:endCxn id="32" idx="2"/>
          </p:cNvCxnSpPr>
          <p:nvPr/>
        </p:nvCxnSpPr>
        <p:spPr>
          <a:xfrm flipV="1">
            <a:off x="3353270" y="2921178"/>
            <a:ext cx="7472" cy="233460"/>
          </a:xfrm>
          <a:prstGeom prst="line">
            <a:avLst/>
          </a:prstGeom>
          <a:ln w="3175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6-Point Star 43"/>
          <p:cNvSpPr/>
          <p:nvPr/>
        </p:nvSpPr>
        <p:spPr>
          <a:xfrm>
            <a:off x="3766215" y="2781533"/>
            <a:ext cx="169455" cy="143437"/>
          </a:xfrm>
          <a:prstGeom prst="star6">
            <a:avLst/>
          </a:prstGeom>
          <a:solidFill>
            <a:srgbClr val="D2232A"/>
          </a:solidFill>
          <a:ln>
            <a:solidFill>
              <a:srgbClr val="D2232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262626" y="3740778"/>
            <a:ext cx="1194271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Arial" charset="0"/>
              </a:rPr>
              <a:t>SAWS presents proposed the industry for comments</a:t>
            </a:r>
            <a:endParaRPr lang="en-GB" sz="1000" dirty="0">
              <a:latin typeface="Arial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flipH="1" flipV="1">
            <a:off x="3850942" y="2924968"/>
            <a:ext cx="8819" cy="815810"/>
          </a:xfrm>
          <a:prstGeom prst="line">
            <a:avLst/>
          </a:prstGeom>
          <a:ln w="3175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756134" y="3154638"/>
            <a:ext cx="1194271" cy="5539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Arial" charset="0"/>
              </a:rPr>
              <a:t>SAWS presents proposed tariffs to RCMS</a:t>
            </a:r>
            <a:endParaRPr lang="en-GB" sz="1000" dirty="0">
              <a:latin typeface="Arial" charset="0"/>
            </a:endParaRPr>
          </a:p>
        </p:txBody>
      </p:sp>
      <p:sp>
        <p:nvSpPr>
          <p:cNvPr id="48" name="6-Point Star 47"/>
          <p:cNvSpPr/>
          <p:nvPr/>
        </p:nvSpPr>
        <p:spPr>
          <a:xfrm>
            <a:off x="4188855" y="2785323"/>
            <a:ext cx="169455" cy="143437"/>
          </a:xfrm>
          <a:prstGeom prst="star6">
            <a:avLst/>
          </a:prstGeom>
          <a:solidFill>
            <a:srgbClr val="D2232A"/>
          </a:solidFill>
          <a:ln>
            <a:solidFill>
              <a:srgbClr val="D2232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196055" y="3169551"/>
            <a:ext cx="1057552" cy="86177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Arial" charset="0"/>
              </a:rPr>
              <a:t>SAWS responding to aviation comments and submissions</a:t>
            </a:r>
            <a:endParaRPr lang="en-GB" sz="1000" dirty="0">
              <a:latin typeface="Arial" charset="0"/>
            </a:endParaRPr>
          </a:p>
        </p:txBody>
      </p:sp>
      <p:cxnSp>
        <p:nvCxnSpPr>
          <p:cNvPr id="50" name="Elbow Connector 49"/>
          <p:cNvCxnSpPr/>
          <p:nvPr/>
        </p:nvCxnSpPr>
        <p:spPr>
          <a:xfrm rot="10800000" flipH="1">
            <a:off x="4196055" y="2928758"/>
            <a:ext cx="77527" cy="671680"/>
          </a:xfrm>
          <a:prstGeom prst="bentConnector4">
            <a:avLst>
              <a:gd name="adj1" fmla="val -294865"/>
              <a:gd name="adj2" fmla="val 82075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6-Point Star 50"/>
          <p:cNvSpPr/>
          <p:nvPr/>
        </p:nvSpPr>
        <p:spPr>
          <a:xfrm>
            <a:off x="5026599" y="2785323"/>
            <a:ext cx="169455" cy="143437"/>
          </a:xfrm>
          <a:prstGeom prst="star6">
            <a:avLst/>
          </a:prstGeom>
          <a:solidFill>
            <a:srgbClr val="D2232A"/>
          </a:solidFill>
          <a:ln>
            <a:solidFill>
              <a:srgbClr val="D2232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737335" y="3957151"/>
            <a:ext cx="1194271" cy="5539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Arial" charset="0"/>
              </a:rPr>
              <a:t>2</a:t>
            </a:r>
            <a:r>
              <a:rPr lang="en-GB" sz="1000" baseline="30000" dirty="0" smtClean="0">
                <a:latin typeface="Arial" charset="0"/>
              </a:rPr>
              <a:t>nd</a:t>
            </a:r>
            <a:r>
              <a:rPr lang="en-GB" sz="1000" dirty="0" smtClean="0">
                <a:latin typeface="Arial" charset="0"/>
              </a:rPr>
              <a:t> regulated stakeholder meeting</a:t>
            </a:r>
            <a:endParaRPr lang="en-GB" sz="1000" dirty="0">
              <a:latin typeface="Arial" charset="0"/>
            </a:endParaRPr>
          </a:p>
        </p:txBody>
      </p:sp>
      <p:cxnSp>
        <p:nvCxnSpPr>
          <p:cNvPr id="53" name="Elbow Connector 52"/>
          <p:cNvCxnSpPr/>
          <p:nvPr/>
        </p:nvCxnSpPr>
        <p:spPr>
          <a:xfrm rot="16200000" flipV="1">
            <a:off x="4708704" y="3331383"/>
            <a:ext cx="1028393" cy="223145"/>
          </a:xfrm>
          <a:prstGeom prst="bentConnector3">
            <a:avLst>
              <a:gd name="adj1" fmla="val 81529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6-Point Star 53"/>
          <p:cNvSpPr/>
          <p:nvPr/>
        </p:nvSpPr>
        <p:spPr>
          <a:xfrm>
            <a:off x="5638407" y="2789113"/>
            <a:ext cx="169455" cy="143437"/>
          </a:xfrm>
          <a:prstGeom prst="star6">
            <a:avLst/>
          </a:prstGeom>
          <a:solidFill>
            <a:srgbClr val="D2232A"/>
          </a:solidFill>
          <a:ln>
            <a:solidFill>
              <a:srgbClr val="D2232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462751" y="3160878"/>
            <a:ext cx="1194271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Arial" charset="0"/>
              </a:rPr>
              <a:t>RCMS notice to stakeholders on recommendation to Minister</a:t>
            </a:r>
            <a:endParaRPr lang="en-GB" sz="1000" dirty="0">
              <a:latin typeface="Arial" charset="0"/>
            </a:endParaRPr>
          </a:p>
        </p:txBody>
      </p:sp>
      <p:cxnSp>
        <p:nvCxnSpPr>
          <p:cNvPr id="56" name="Elbow Connector 55"/>
          <p:cNvCxnSpPr/>
          <p:nvPr/>
        </p:nvCxnSpPr>
        <p:spPr>
          <a:xfrm rot="16200000" flipV="1">
            <a:off x="5777345" y="2878338"/>
            <a:ext cx="228330" cy="3367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6-Point Star 56"/>
          <p:cNvSpPr/>
          <p:nvPr/>
        </p:nvSpPr>
        <p:spPr>
          <a:xfrm>
            <a:off x="6088071" y="2792903"/>
            <a:ext cx="169455" cy="143437"/>
          </a:xfrm>
          <a:prstGeom prst="star6">
            <a:avLst/>
          </a:prstGeom>
          <a:solidFill>
            <a:srgbClr val="D2232A"/>
          </a:solidFill>
          <a:ln>
            <a:solidFill>
              <a:srgbClr val="D2232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023919" y="3984969"/>
            <a:ext cx="897274" cy="5539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Arial" charset="0"/>
              </a:rPr>
              <a:t>Submission to the minister</a:t>
            </a:r>
            <a:endParaRPr lang="en-GB" sz="1000" dirty="0">
              <a:latin typeface="Arial" charset="0"/>
            </a:endParaRPr>
          </a:p>
        </p:txBody>
      </p:sp>
      <p:cxnSp>
        <p:nvCxnSpPr>
          <p:cNvPr id="59" name="Elbow Connector 58"/>
          <p:cNvCxnSpPr/>
          <p:nvPr/>
        </p:nvCxnSpPr>
        <p:spPr>
          <a:xfrm flipH="1" flipV="1">
            <a:off x="6257525" y="2828760"/>
            <a:ext cx="663668" cy="1398276"/>
          </a:xfrm>
          <a:prstGeom prst="bentConnector3">
            <a:avLst>
              <a:gd name="adj1" fmla="val -34445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823376" y="2451210"/>
            <a:ext cx="2040258" cy="24622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Promulgation process</a:t>
            </a:r>
            <a:endParaRPr lang="en-GB" sz="10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176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2" grpId="1" animBg="1"/>
      <p:bldP spid="33" grpId="0" animBg="1"/>
      <p:bldP spid="34" grpId="0" animBg="1"/>
      <p:bldP spid="34" grpId="1" animBg="1"/>
      <p:bldP spid="36" grpId="0" animBg="1"/>
      <p:bldP spid="37" grpId="0" animBg="1"/>
      <p:bldP spid="39" grpId="0" animBg="1"/>
      <p:bldP spid="39" grpId="1" animBg="1"/>
      <p:bldP spid="40" grpId="0" animBg="1"/>
      <p:bldP spid="41" grpId="0" animBg="1"/>
      <p:bldP spid="44" grpId="0" animBg="1"/>
      <p:bldP spid="45" grpId="0" animBg="1"/>
      <p:bldP spid="47" grpId="0" animBg="1"/>
      <p:bldP spid="48" grpId="0" animBg="1"/>
      <p:bldP spid="49" grpId="0" animBg="1"/>
      <p:bldP spid="51" grpId="0" animBg="1"/>
      <p:bldP spid="52" grpId="0" animBg="1"/>
      <p:bldP spid="54" grpId="0" animBg="1"/>
      <p:bldP spid="55" grpId="0" animBg="1"/>
      <p:bldP spid="55" grpId="1" animBg="1"/>
      <p:bldP spid="57" grpId="0" animBg="1"/>
      <p:bldP spid="58" grpId="0" animBg="1"/>
      <p:bldP spid="6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93701" y="109540"/>
            <a:ext cx="8512175" cy="649287"/>
          </a:xfrm>
        </p:spPr>
        <p:txBody>
          <a:bodyPr/>
          <a:lstStyle/>
          <a:p>
            <a:pPr eaLnBrk="1" hangingPunct="1"/>
            <a:r>
              <a:rPr lang="en-GB" altLang="en-US" sz="2800" b="1" dirty="0" smtClean="0">
                <a:latin typeface="Arial" charset="0"/>
                <a:ea typeface="Arial" charset="0"/>
                <a:cs typeface="Arial" charset="0"/>
              </a:rPr>
              <a:t>CONTENTS OF THE PRESENTATION</a:t>
            </a:r>
            <a:endParaRPr lang="en-US" altLang="en-US" sz="2800" b="1" dirty="0">
              <a:solidFill>
                <a:srgbClr val="008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75" name="Content Placeholder 1"/>
          <p:cNvSpPr>
            <a:spLocks noGrp="1"/>
          </p:cNvSpPr>
          <p:nvPr>
            <p:ph idx="1"/>
          </p:nvPr>
        </p:nvSpPr>
        <p:spPr>
          <a:xfrm>
            <a:off x="457200" y="1093788"/>
            <a:ext cx="8229600" cy="4525962"/>
          </a:xfrm>
        </p:spPr>
        <p:txBody>
          <a:bodyPr/>
          <a:lstStyle/>
          <a:p>
            <a:pPr marL="457200" lvl="1" indent="0">
              <a:buFont typeface="Arial" charset="0"/>
              <a:buNone/>
            </a:pPr>
            <a:endParaRPr lang="en-ZA" altLang="en-US" sz="14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ZA" altLang="en-US" sz="1600" dirty="0" smtClean="0">
                <a:latin typeface="Arial" charset="0"/>
                <a:ea typeface="Arial" charset="0"/>
                <a:cs typeface="Arial" charset="0"/>
              </a:rPr>
              <a:t>Purpose</a:t>
            </a:r>
          </a:p>
          <a:p>
            <a:pPr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ZA" altLang="en-US" sz="1600" dirty="0" smtClean="0">
                <a:latin typeface="Arial" charset="0"/>
                <a:ea typeface="Arial" charset="0"/>
                <a:cs typeface="Arial" charset="0"/>
              </a:rPr>
              <a:t>Introduction and Background</a:t>
            </a:r>
          </a:p>
          <a:p>
            <a:pPr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ZA" altLang="en-US" sz="1600" dirty="0" smtClean="0">
                <a:latin typeface="Arial" charset="0"/>
                <a:ea typeface="Arial" charset="0"/>
                <a:cs typeface="Arial" charset="0"/>
              </a:rPr>
              <a:t>Overview of RCMS</a:t>
            </a:r>
          </a:p>
          <a:p>
            <a:pPr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ZA" altLang="en-US" sz="1600" dirty="0" smtClean="0">
                <a:latin typeface="Arial" charset="0"/>
                <a:ea typeface="Arial" charset="0"/>
                <a:cs typeface="Arial" charset="0"/>
              </a:rPr>
              <a:t>Legal and Legislative Background</a:t>
            </a:r>
          </a:p>
          <a:p>
            <a:pPr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ZA" altLang="en-US" sz="1600" dirty="0" smtClean="0">
                <a:latin typeface="Arial" charset="0"/>
                <a:ea typeface="Arial" charset="0"/>
                <a:cs typeface="Arial" charset="0"/>
              </a:rPr>
              <a:t>Background of Methodology</a:t>
            </a:r>
          </a:p>
          <a:p>
            <a:pPr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ZA" altLang="en-US" sz="1600" dirty="0" smtClean="0">
                <a:latin typeface="Arial" charset="0"/>
                <a:ea typeface="Arial" charset="0"/>
                <a:cs typeface="Arial" charset="0"/>
              </a:rPr>
              <a:t>Revenue Requirement</a:t>
            </a:r>
          </a:p>
          <a:p>
            <a:pPr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ZA" altLang="en-US" sz="1600" dirty="0" smtClean="0">
                <a:latin typeface="Arial" charset="0"/>
                <a:ea typeface="Arial" charset="0"/>
                <a:cs typeface="Arial" charset="0"/>
              </a:rPr>
              <a:t>Weighted Average Cost of Capital</a:t>
            </a:r>
          </a:p>
          <a:p>
            <a:pPr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ZA" altLang="en-US" sz="1600" dirty="0" smtClean="0">
                <a:latin typeface="Arial" charset="0"/>
                <a:ea typeface="Arial" charset="0"/>
                <a:cs typeface="Arial" charset="0"/>
              </a:rPr>
              <a:t>Correction Factor</a:t>
            </a:r>
          </a:p>
          <a:p>
            <a:pPr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ZA" altLang="en-US" sz="1600" dirty="0" smtClean="0">
                <a:latin typeface="Arial" charset="0"/>
                <a:ea typeface="Arial" charset="0"/>
                <a:cs typeface="Arial" charset="0"/>
              </a:rPr>
              <a:t>EUROCONTROL Formula</a:t>
            </a:r>
          </a:p>
          <a:p>
            <a:pPr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ZA" altLang="en-US" sz="1600" dirty="0" smtClean="0">
                <a:latin typeface="Arial" charset="0"/>
                <a:ea typeface="Arial" charset="0"/>
                <a:cs typeface="Arial" charset="0"/>
              </a:rPr>
              <a:t>Calculating Service Units</a:t>
            </a:r>
          </a:p>
          <a:p>
            <a:pPr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ZA" altLang="en-US" sz="1600" dirty="0" smtClean="0">
                <a:latin typeface="Arial" charset="0"/>
                <a:ea typeface="Arial" charset="0"/>
                <a:cs typeface="Arial" charset="0"/>
              </a:rPr>
              <a:t>Tariff Formula</a:t>
            </a:r>
          </a:p>
          <a:p>
            <a:pPr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ZA" altLang="en-US" sz="1600" dirty="0" smtClean="0">
                <a:latin typeface="Arial" charset="0"/>
                <a:ea typeface="Arial" charset="0"/>
                <a:cs typeface="Arial" charset="0"/>
              </a:rPr>
              <a:t>Proposed Tariffs </a:t>
            </a:r>
            <a:r>
              <a:rPr lang="mr-IN" altLang="en-US" sz="1600" dirty="0" smtClean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ZA" altLang="en-US" sz="1600" dirty="0" smtClean="0">
                <a:latin typeface="Arial" charset="0"/>
                <a:ea typeface="Arial" charset="0"/>
                <a:cs typeface="Arial" charset="0"/>
              </a:rPr>
              <a:t> 3 Year MTREF</a:t>
            </a:r>
          </a:p>
          <a:p>
            <a:pPr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ZA" altLang="en-US" sz="1600" dirty="0" smtClean="0">
                <a:latin typeface="Arial" charset="0"/>
                <a:ea typeface="Arial" charset="0"/>
                <a:cs typeface="Arial" charset="0"/>
              </a:rPr>
              <a:t>Annual Calendar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93701" y="109540"/>
            <a:ext cx="8512175" cy="649287"/>
          </a:xfrm>
        </p:spPr>
        <p:txBody>
          <a:bodyPr/>
          <a:lstStyle/>
          <a:p>
            <a:pPr eaLnBrk="1" hangingPunct="1"/>
            <a:r>
              <a:rPr lang="en-GB" altLang="en-US" sz="2800" b="1">
                <a:latin typeface="Arial" charset="0"/>
                <a:ea typeface="Arial" charset="0"/>
                <a:cs typeface="Arial" charset="0"/>
              </a:rPr>
              <a:t>PURPOSE</a:t>
            </a:r>
            <a:endParaRPr lang="en-US" altLang="en-US" sz="2800" b="1">
              <a:solidFill>
                <a:srgbClr val="008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75" name="Content Placeholder 1"/>
          <p:cNvSpPr>
            <a:spLocks noGrp="1"/>
          </p:cNvSpPr>
          <p:nvPr>
            <p:ph idx="1"/>
          </p:nvPr>
        </p:nvSpPr>
        <p:spPr>
          <a:xfrm>
            <a:off x="457200" y="1093788"/>
            <a:ext cx="8229600" cy="4525962"/>
          </a:xfrm>
        </p:spPr>
        <p:txBody>
          <a:bodyPr/>
          <a:lstStyle/>
          <a:p>
            <a:pPr marL="457200" lvl="1" indent="0">
              <a:buFont typeface="Arial" charset="0"/>
              <a:buNone/>
            </a:pPr>
            <a:endParaRPr lang="en-ZA" altLang="en-US" sz="20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GB" altLang="en-US" sz="2400" dirty="0">
                <a:latin typeface="Arial" charset="0"/>
                <a:ea typeface="Arial" charset="0"/>
                <a:cs typeface="Arial" charset="0"/>
              </a:rPr>
              <a:t>The purpose of this presentation is </a:t>
            </a:r>
            <a:r>
              <a:rPr lang="en-GB" altLang="en-US" sz="2400" dirty="0" smtClean="0">
                <a:latin typeface="Arial" charset="0"/>
                <a:ea typeface="Arial" charset="0"/>
                <a:cs typeface="Arial" charset="0"/>
              </a:rPr>
              <a:t>to provide and overview of :</a:t>
            </a:r>
          </a:p>
          <a:p>
            <a:endParaRPr lang="en-GB" altLang="en-US" sz="2400" dirty="0" smtClean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ZA" sz="1800" dirty="0" smtClean="0">
                <a:latin typeface="Arial" charset="0"/>
                <a:ea typeface="Arial" charset="0"/>
                <a:cs typeface="Arial" charset="0"/>
              </a:rPr>
              <a:t>Multi-year Price Determination methodology for Aviation Tariffs and Revenue</a:t>
            </a:r>
          </a:p>
          <a:p>
            <a:pPr lvl="1"/>
            <a:endParaRPr lang="en-GB" sz="1800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altLang="en-US" sz="1800" dirty="0" smtClean="0">
                <a:latin typeface="Arial" charset="0"/>
                <a:ea typeface="Arial" charset="0"/>
                <a:cs typeface="Arial" charset="0"/>
              </a:rPr>
              <a:t>Annual Calendar for the Regulatory Process</a:t>
            </a:r>
            <a:endParaRPr lang="en-GB" altLang="en-US" sz="18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227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68301" y="92075"/>
            <a:ext cx="8512175" cy="649288"/>
          </a:xfrm>
        </p:spPr>
        <p:txBody>
          <a:bodyPr/>
          <a:lstStyle/>
          <a:p>
            <a:pPr eaLnBrk="1" hangingPunct="1"/>
            <a:r>
              <a:rPr lang="en-US" altLang="en-US" sz="2800" b="1">
                <a:latin typeface="Arial" charset="0"/>
                <a:ea typeface="Arial" charset="0"/>
                <a:cs typeface="Arial" charset="0"/>
              </a:rPr>
              <a:t>INTRODUCTION AND BACKGROUND</a:t>
            </a:r>
            <a:endParaRPr lang="en-US" altLang="en-US" sz="2800">
              <a:solidFill>
                <a:srgbClr val="008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99" name="Content Placeholder 1"/>
          <p:cNvSpPr>
            <a:spLocks noGrp="1"/>
          </p:cNvSpPr>
          <p:nvPr>
            <p:ph idx="1"/>
          </p:nvPr>
        </p:nvSpPr>
        <p:spPr>
          <a:xfrm>
            <a:off x="563564" y="850900"/>
            <a:ext cx="8123237" cy="40259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ZA" altLang="en-US" sz="2000" dirty="0">
                <a:latin typeface="Arial" charset="0"/>
                <a:ea typeface="Arial" charset="0"/>
                <a:cs typeface="Arial" charset="0"/>
              </a:rPr>
              <a:t>The Aviation Industry regarded SAWS as a monopoly as they </a:t>
            </a:r>
            <a:r>
              <a:rPr lang="en-ZA" altLang="en-US" sz="1800" dirty="0">
                <a:latin typeface="Arial" charset="0"/>
                <a:ea typeface="Arial" charset="0"/>
                <a:cs typeface="Arial" charset="0"/>
              </a:rPr>
              <a:t>are</a:t>
            </a:r>
            <a:r>
              <a:rPr lang="en-ZA" altLang="en-US" sz="2000" dirty="0">
                <a:latin typeface="Arial" charset="0"/>
                <a:ea typeface="Arial" charset="0"/>
                <a:cs typeface="Arial" charset="0"/>
              </a:rPr>
              <a:t> the only authorised provider of AMS in RSA</a:t>
            </a:r>
          </a:p>
          <a:p>
            <a:pPr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endParaRPr lang="en-ZA" altLang="en-US" sz="2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ZA" altLang="en-US" sz="2000" dirty="0">
                <a:latin typeface="Arial" charset="0"/>
                <a:ea typeface="Arial" charset="0"/>
                <a:cs typeface="Arial" charset="0"/>
              </a:rPr>
              <a:t>In 2000, Aviation formally requested that their interests be protected and that a Regulator be appointed</a:t>
            </a:r>
          </a:p>
          <a:p>
            <a:pPr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endParaRPr lang="en-US" altLang="en-US" sz="2000" dirty="0">
              <a:latin typeface="Arial" charset="0"/>
              <a:ea typeface="Arial" charset="0"/>
              <a:cs typeface="Arial" charset="0"/>
            </a:endParaRPr>
          </a:p>
          <a:p>
            <a:pPr>
              <a:buClr>
                <a:srgbClr val="018C3F"/>
              </a:buClr>
              <a:buFont typeface="Wingdings" charset="2"/>
              <a:buChar char="q"/>
            </a:pPr>
            <a:r>
              <a:rPr lang="en-US" altLang="en-US" sz="2000" dirty="0">
                <a:latin typeface="Arial" charset="0"/>
                <a:ea typeface="Arial" charset="0"/>
                <a:cs typeface="Arial" charset="0"/>
              </a:rPr>
              <a:t>The Regulating</a:t>
            </a:r>
            <a:r>
              <a:rPr lang="en-GB" altLang="en-US" sz="2000" dirty="0">
                <a:latin typeface="Arial" charset="0"/>
                <a:ea typeface="Arial" charset="0"/>
                <a:cs typeface="Arial" charset="0"/>
              </a:rPr>
              <a:t> Committee for Meteorological Services</a:t>
            </a:r>
            <a:r>
              <a:rPr lang="en-US" alt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altLang="en-US" sz="2000" dirty="0">
                <a:latin typeface="Arial" charset="0"/>
                <a:ea typeface="Arial" charset="0"/>
                <a:cs typeface="Arial" charset="0"/>
              </a:rPr>
              <a:t>was established in terms of Section 20(1)(a) of the South African Weather Service Act (Act No. 8 of 2001) which reads </a:t>
            </a:r>
            <a:r>
              <a:rPr lang="en-GB" altLang="en-US" sz="2000" dirty="0" smtClean="0">
                <a:latin typeface="Arial" charset="0"/>
                <a:ea typeface="Arial" charset="0"/>
                <a:cs typeface="Arial" charset="0"/>
              </a:rPr>
              <a:t>–</a:t>
            </a:r>
          </a:p>
          <a:p>
            <a:pPr lvl="1">
              <a:buClr>
                <a:srgbClr val="018C3F"/>
              </a:buClr>
              <a:buFont typeface="Wingdings" charset="2"/>
              <a:buChar char="q"/>
            </a:pPr>
            <a:r>
              <a:rPr lang="en-GB" altLang="en-US" sz="1600" b="1" dirty="0" smtClean="0">
                <a:solidFill>
                  <a:srgbClr val="007F3B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altLang="en-US" sz="1600" b="1" dirty="0">
                <a:solidFill>
                  <a:srgbClr val="007F3B"/>
                </a:solidFill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GB" altLang="en-US" sz="1600" b="1" i="1" dirty="0">
                <a:solidFill>
                  <a:srgbClr val="007F3B"/>
                </a:solidFill>
                <a:latin typeface="Arial" charset="0"/>
                <a:ea typeface="Arial" charset="0"/>
                <a:cs typeface="Arial" charset="0"/>
              </a:rPr>
              <a:t>The Minister must establish a committee, to be known as the regulating Committee for Meteorological Services</a:t>
            </a:r>
            <a:r>
              <a:rPr lang="en-GB" altLang="en-US" sz="1600" b="1" dirty="0">
                <a:solidFill>
                  <a:srgbClr val="007F3B"/>
                </a:solidFill>
                <a:latin typeface="Arial" charset="0"/>
                <a:ea typeface="Arial" charset="0"/>
                <a:cs typeface="Arial" charset="0"/>
              </a:rPr>
              <a:t>.”</a:t>
            </a:r>
          </a:p>
          <a:p>
            <a:pPr>
              <a:buFont typeface="Arial" charset="0"/>
              <a:buNone/>
            </a:pPr>
            <a:endParaRPr lang="en-GB" altLang="en-US" sz="2400" dirty="0">
              <a:latin typeface="Arial" charset="0"/>
              <a:ea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en-ZA" altLang="en-US" sz="1800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ZA" altLang="en-US" sz="1800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ZA" altLang="en-US" sz="1800" dirty="0">
              <a:latin typeface="Arial" charset="0"/>
              <a:ea typeface="Arial" charset="0"/>
              <a:cs typeface="Arial" charset="0"/>
            </a:endParaRPr>
          </a:p>
          <a:p>
            <a:pPr lvl="1">
              <a:buFont typeface="Arial" charset="0"/>
              <a:buNone/>
            </a:pPr>
            <a:endParaRPr lang="en-ZA" altLang="en-US" sz="1800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ZA" altLang="en-US" sz="1800" dirty="0">
              <a:latin typeface="Arial" charset="0"/>
              <a:ea typeface="Arial" charset="0"/>
              <a:cs typeface="Arial" charset="0"/>
            </a:endParaRPr>
          </a:p>
          <a:p>
            <a:endParaRPr lang="en-ZA" altLang="en-US" sz="2800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15914" y="122240"/>
            <a:ext cx="8512175" cy="649287"/>
          </a:xfrm>
        </p:spPr>
        <p:txBody>
          <a:bodyPr/>
          <a:lstStyle/>
          <a:p>
            <a:pPr eaLnBrk="1" hangingPunct="1"/>
            <a:r>
              <a:rPr lang="en-US" altLang="en-US" sz="2800" b="1" dirty="0" smtClean="0">
                <a:latin typeface="Arial" charset="0"/>
                <a:ea typeface="Arial" charset="0"/>
                <a:cs typeface="Arial" charset="0"/>
              </a:rPr>
              <a:t>OVERVIEW OF THE RCMS</a:t>
            </a:r>
            <a:endParaRPr lang="en-US" altLang="en-US" sz="2800" dirty="0">
              <a:solidFill>
                <a:srgbClr val="008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99" name="Content Placeholder 1"/>
          <p:cNvSpPr>
            <a:spLocks noGrp="1"/>
          </p:cNvSpPr>
          <p:nvPr>
            <p:ph idx="1"/>
          </p:nvPr>
        </p:nvSpPr>
        <p:spPr>
          <a:xfrm>
            <a:off x="457200" y="1016001"/>
            <a:ext cx="8229600" cy="364744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GB" altLang="en-US" sz="2000" dirty="0">
                <a:latin typeface="Arial" charset="0"/>
                <a:ea typeface="Arial" charset="0"/>
                <a:cs typeface="Arial" charset="0"/>
              </a:rPr>
              <a:t>The name of this committee must be carefully noted as this, in itself, provides some insight into its role and function – i.e. it is the </a:t>
            </a:r>
            <a:endParaRPr lang="en-GB" altLang="en-US" sz="2000" dirty="0" smtClean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endParaRPr lang="en-GB" altLang="en-US" sz="16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GB" altLang="en-US" sz="1600" b="1" dirty="0" smtClean="0">
                <a:solidFill>
                  <a:srgbClr val="007F3B"/>
                </a:solidFill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en-US" sz="1600" b="1" dirty="0">
                <a:solidFill>
                  <a:srgbClr val="007F3B"/>
                </a:solidFill>
                <a:latin typeface="Arial" charset="0"/>
                <a:ea typeface="Arial" charset="0"/>
                <a:cs typeface="Arial" charset="0"/>
              </a:rPr>
              <a:t>Regulating</a:t>
            </a:r>
            <a:r>
              <a:rPr lang="en-GB" altLang="en-US" sz="1600" b="1" dirty="0">
                <a:solidFill>
                  <a:srgbClr val="007F3B"/>
                </a:solidFill>
                <a:latin typeface="Arial" charset="0"/>
                <a:ea typeface="Arial" charset="0"/>
                <a:cs typeface="Arial" charset="0"/>
              </a:rPr>
              <a:t> Committee for Meteorological Services”</a:t>
            </a:r>
            <a:r>
              <a:rPr lang="en-GB" altLang="en-US" sz="1600" dirty="0">
                <a:latin typeface="Arial" charset="0"/>
                <a:ea typeface="Arial" charset="0"/>
                <a:cs typeface="Arial" charset="0"/>
              </a:rPr>
              <a:t> and not the</a:t>
            </a:r>
            <a:r>
              <a:rPr lang="en-GB" altLang="en-US" sz="1600" b="1" strike="sngStrike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 “South African Weather Service (SAWS) </a:t>
            </a:r>
            <a:r>
              <a:rPr lang="en-US" altLang="en-US" sz="1600" b="1" strike="sngStrike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Regulating</a:t>
            </a:r>
            <a:r>
              <a:rPr lang="en-GB" altLang="en-US" sz="1600" b="1" strike="sngStrike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 Committee”.</a:t>
            </a:r>
            <a:endParaRPr lang="en-US" altLang="en-US" sz="1600" b="1" strike="sngStrike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endParaRPr lang="en-GB" altLang="en-US" sz="2000" dirty="0">
              <a:latin typeface="Arial" charset="0"/>
              <a:ea typeface="Arial" charset="0"/>
              <a:cs typeface="Arial" charset="0"/>
            </a:endParaRPr>
          </a:p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GB" altLang="en-US" sz="2000" dirty="0">
                <a:latin typeface="Arial" charset="0"/>
                <a:ea typeface="Arial" charset="0"/>
                <a:cs typeface="Arial" charset="0"/>
              </a:rPr>
              <a:t>The Regulating Committee must, on behalf of the Minister and civil society, ensure that </a:t>
            </a:r>
            <a:r>
              <a:rPr lang="en-GB" altLang="en-US" sz="2000" dirty="0" smtClean="0">
                <a:latin typeface="Arial" charset="0"/>
                <a:ea typeface="Arial" charset="0"/>
                <a:cs typeface="Arial" charset="0"/>
              </a:rPr>
              <a:t>SAWS implements </a:t>
            </a:r>
            <a:r>
              <a:rPr lang="en-GB" altLang="en-US" sz="2000" dirty="0">
                <a:latin typeface="Arial" charset="0"/>
                <a:ea typeface="Arial" charset="0"/>
                <a:cs typeface="Arial" charset="0"/>
              </a:rPr>
              <a:t>its statutory mandate in respect of the delivery of meteorological services in an efficient, effective, fair and transparent manner in line with government policy and legislation. </a:t>
            </a:r>
          </a:p>
          <a:p>
            <a:pPr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endParaRPr lang="en-GB" altLang="en-US" sz="2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endParaRPr lang="en-GB" altLang="en-US" sz="2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endParaRPr lang="en-ZA" altLang="en-US" sz="2000" dirty="0">
              <a:latin typeface="Arial" charset="0"/>
              <a:ea typeface="Arial" charset="0"/>
              <a:cs typeface="Arial" charset="0"/>
            </a:endParaRPr>
          </a:p>
          <a:p>
            <a:pPr marL="342900" lvl="1" indent="-342900"/>
            <a:endParaRPr lang="en-ZA" altLang="en-US" sz="1800" dirty="0">
              <a:latin typeface="Arial" charset="0"/>
              <a:ea typeface="Arial" charset="0"/>
              <a:cs typeface="Arial" charset="0"/>
            </a:endParaRPr>
          </a:p>
          <a:p>
            <a:pPr marL="342900" lvl="1" indent="-342900"/>
            <a:endParaRPr lang="en-ZA" altLang="en-US" sz="1800" dirty="0">
              <a:latin typeface="Arial" charset="0"/>
              <a:ea typeface="Arial" charset="0"/>
              <a:cs typeface="Arial" charset="0"/>
            </a:endParaRPr>
          </a:p>
          <a:p>
            <a:pPr marL="342900" lvl="1" indent="-342900"/>
            <a:endParaRPr lang="en-ZA" altLang="en-US" sz="1800" dirty="0">
              <a:latin typeface="Arial" charset="0"/>
              <a:ea typeface="Arial" charset="0"/>
              <a:cs typeface="Arial" charset="0"/>
            </a:endParaRPr>
          </a:p>
          <a:p>
            <a:pPr marL="342900" lvl="1" indent="-342900"/>
            <a:endParaRPr lang="en-ZA" altLang="en-US" sz="1800" dirty="0">
              <a:latin typeface="Arial" charset="0"/>
              <a:ea typeface="Arial" charset="0"/>
              <a:cs typeface="Arial" charset="0"/>
            </a:endParaRPr>
          </a:p>
          <a:p>
            <a:pPr marL="342900" lvl="1" indent="-342900"/>
            <a:endParaRPr lang="en-ZA" altLang="en-US" sz="1800" dirty="0">
              <a:latin typeface="Arial" charset="0"/>
              <a:ea typeface="Arial" charset="0"/>
              <a:cs typeface="Arial" charset="0"/>
            </a:endParaRPr>
          </a:p>
          <a:p>
            <a:pPr marL="342900" lvl="1" indent="-342900"/>
            <a:endParaRPr lang="en-ZA" altLang="en-US" sz="18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endParaRPr lang="en-ZA" altLang="en-US" sz="2000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1" y="484190"/>
            <a:ext cx="8512175" cy="649287"/>
          </a:xfrm>
        </p:spPr>
        <p:txBody>
          <a:bodyPr/>
          <a:lstStyle/>
          <a:p>
            <a:pPr eaLnBrk="1" hangingPunct="1"/>
            <a:r>
              <a:rPr lang="en-US" altLang="en-US" sz="2800" b="1" dirty="0">
                <a:latin typeface="Arial" charset="0"/>
                <a:ea typeface="Arial" charset="0"/>
                <a:cs typeface="Arial" charset="0"/>
              </a:rPr>
              <a:t>LEGAL AND LEGISLATIVE </a:t>
            </a:r>
            <a:r>
              <a:rPr lang="en-US" altLang="en-US" sz="2800" b="1" dirty="0" smtClean="0">
                <a:latin typeface="Arial" charset="0"/>
                <a:ea typeface="Arial" charset="0"/>
                <a:cs typeface="Arial" charset="0"/>
              </a:rPr>
              <a:t>BACKGROUND</a:t>
            </a:r>
            <a:endParaRPr lang="en-US" altLang="en-US" sz="2800" dirty="0">
              <a:solidFill>
                <a:srgbClr val="008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411" name="Content Placeholder 1"/>
          <p:cNvSpPr>
            <a:spLocks noGrp="1"/>
          </p:cNvSpPr>
          <p:nvPr>
            <p:ph idx="1"/>
          </p:nvPr>
        </p:nvSpPr>
        <p:spPr>
          <a:xfrm>
            <a:off x="457200" y="1525588"/>
            <a:ext cx="8229600" cy="3119564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ZA" altLang="en-US" sz="2000" dirty="0">
                <a:latin typeface="Arial" charset="0"/>
                <a:ea typeface="Arial" charset="0"/>
                <a:cs typeface="Arial" charset="0"/>
              </a:rPr>
              <a:t>South Africa, as a member and signatory, is obliged to enforce the rules and regulations of :</a:t>
            </a:r>
          </a:p>
          <a:p>
            <a:pPr marL="742950" lvl="2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§"/>
            </a:pPr>
            <a:r>
              <a:rPr lang="en-ZA" altLang="en-US" sz="1600" dirty="0" smtClean="0">
                <a:latin typeface="Arial" charset="0"/>
                <a:ea typeface="Arial" charset="0"/>
                <a:cs typeface="Arial" charset="0"/>
              </a:rPr>
              <a:t>ICAO (</a:t>
            </a:r>
            <a:r>
              <a:rPr lang="en-ZA" sz="1600" dirty="0" smtClean="0"/>
              <a:t>International </a:t>
            </a:r>
            <a:r>
              <a:rPr lang="en-ZA" sz="1600" dirty="0"/>
              <a:t>Civil Aviation </a:t>
            </a:r>
            <a:r>
              <a:rPr lang="en-ZA" sz="1600" dirty="0" smtClean="0"/>
              <a:t>Organization)</a:t>
            </a:r>
            <a:r>
              <a:rPr lang="en-ZA" altLang="en-US" sz="1600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ZA" altLang="en-US" sz="1600" dirty="0">
                <a:latin typeface="Arial" charset="0"/>
                <a:ea typeface="Arial" charset="0"/>
                <a:cs typeface="Arial" charset="0"/>
              </a:rPr>
              <a:t>Chicago Convention</a:t>
            </a:r>
          </a:p>
          <a:p>
            <a:pPr marL="742950" lvl="2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§"/>
            </a:pPr>
            <a:r>
              <a:rPr lang="en-ZA" altLang="en-US" sz="1600" dirty="0" smtClean="0">
                <a:latin typeface="Arial" charset="0"/>
                <a:ea typeface="Arial" charset="0"/>
                <a:cs typeface="Arial" charset="0"/>
              </a:rPr>
              <a:t>WMO (World Meteorological Organisation) </a:t>
            </a:r>
            <a:endParaRPr lang="en-ZA" altLang="en-US" sz="1600" dirty="0">
              <a:latin typeface="Arial" charset="0"/>
              <a:ea typeface="Arial" charset="0"/>
              <a:cs typeface="Arial" charset="0"/>
            </a:endParaRPr>
          </a:p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endParaRPr lang="en-GB" altLang="en-US" sz="2000" dirty="0">
              <a:latin typeface="Arial" charset="0"/>
              <a:ea typeface="Arial" charset="0"/>
              <a:cs typeface="Arial" charset="0"/>
            </a:endParaRPr>
          </a:p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ZA" altLang="en-US" sz="2000" dirty="0">
                <a:latin typeface="Arial" charset="0"/>
                <a:ea typeface="Arial" charset="0"/>
                <a:cs typeface="Arial" charset="0"/>
              </a:rPr>
              <a:t>The Aviation Industry is governed by “rules and guidelines” from ICAO and are obliged to use specialised services from SAWS</a:t>
            </a:r>
          </a:p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endParaRPr lang="en-ZA" altLang="en-US" sz="2000" dirty="0">
              <a:latin typeface="Arial" charset="0"/>
              <a:ea typeface="Arial" charset="0"/>
              <a:cs typeface="Arial" charset="0"/>
            </a:endParaRPr>
          </a:p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ZA" altLang="en-US" sz="2000" dirty="0">
                <a:latin typeface="Arial" charset="0"/>
                <a:ea typeface="Arial" charset="0"/>
                <a:cs typeface="Arial" charset="0"/>
              </a:rPr>
              <a:t>SAWS is the sole authorised provider of AMS in South Africa</a:t>
            </a:r>
          </a:p>
          <a:p>
            <a:pPr marL="742950" lvl="2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endParaRPr lang="en-GB" altLang="en-US" sz="1600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1" y="484190"/>
            <a:ext cx="8512175" cy="649287"/>
          </a:xfrm>
        </p:spPr>
        <p:txBody>
          <a:bodyPr/>
          <a:lstStyle/>
          <a:p>
            <a:pPr eaLnBrk="1" hangingPunct="1"/>
            <a:r>
              <a:rPr lang="en-US" altLang="en-US" sz="2800" b="1" dirty="0" smtClean="0">
                <a:latin typeface="Arial" charset="0"/>
                <a:ea typeface="Arial" charset="0"/>
                <a:cs typeface="Arial" charset="0"/>
              </a:rPr>
              <a:t>BACKGROUND OF THE METHODOLOGY</a:t>
            </a:r>
            <a:endParaRPr lang="en-US" altLang="en-US" sz="2800" dirty="0">
              <a:solidFill>
                <a:srgbClr val="008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147" name="Content Placeholder 1"/>
          <p:cNvSpPr>
            <a:spLocks noGrp="1"/>
          </p:cNvSpPr>
          <p:nvPr>
            <p:ph idx="1"/>
          </p:nvPr>
        </p:nvSpPr>
        <p:spPr>
          <a:xfrm>
            <a:off x="598487" y="1351917"/>
            <a:ext cx="8229600" cy="3402965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endParaRPr lang="en-GB" altLang="en-US" sz="2000" dirty="0">
              <a:latin typeface="Arial" charset="0"/>
              <a:ea typeface="Arial" charset="0"/>
              <a:cs typeface="Arial" charset="0"/>
            </a:endParaRPr>
          </a:p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ZA" altLang="en-US" sz="2000" dirty="0">
                <a:latin typeface="Arial" charset="0"/>
                <a:ea typeface="Arial" charset="0"/>
                <a:cs typeface="Arial" charset="0"/>
              </a:rPr>
              <a:t>The RCMS uses the Rate of Return (ROR) Regulatory </a:t>
            </a:r>
            <a:r>
              <a:rPr lang="en-ZA" altLang="en-US" sz="2000" dirty="0" smtClean="0">
                <a:latin typeface="Arial" charset="0"/>
                <a:ea typeface="Arial" charset="0"/>
                <a:cs typeface="Arial" charset="0"/>
              </a:rPr>
              <a:t>Framework to determine SAWS’ revenue from the provision of aviation services:</a:t>
            </a:r>
          </a:p>
          <a:p>
            <a:pPr marL="742950" lvl="2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ZA" altLang="en-US" sz="1600" dirty="0" smtClean="0">
                <a:latin typeface="Arial" charset="0"/>
                <a:ea typeface="Arial" charset="0"/>
                <a:cs typeface="Arial" charset="0"/>
              </a:rPr>
              <a:t>SAWS generates  revenue that is sufficient to fund its operating budget for the provision of aviation services (only)</a:t>
            </a:r>
          </a:p>
          <a:p>
            <a:pPr marL="742950" lvl="2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ZA" altLang="en-US" sz="1600" dirty="0" smtClean="0">
                <a:latin typeface="Arial" charset="0"/>
                <a:ea typeface="Arial" charset="0"/>
                <a:cs typeface="Arial" charset="0"/>
              </a:rPr>
              <a:t>Generate a fair and reasonable return from infrastructure investment into aviation</a:t>
            </a:r>
          </a:p>
          <a:p>
            <a:pPr marL="742950" lvl="2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ZA" altLang="en-US" sz="1600" dirty="0" smtClean="0">
                <a:latin typeface="Arial" charset="0"/>
                <a:ea typeface="Arial" charset="0"/>
                <a:cs typeface="Arial" charset="0"/>
              </a:rPr>
              <a:t>Clawback or pass through any losses or surpluses below or in  access of budget</a:t>
            </a:r>
            <a:endParaRPr lang="en-ZA" altLang="en-US" sz="1600" dirty="0">
              <a:latin typeface="Arial" charset="0"/>
              <a:ea typeface="Arial" charset="0"/>
              <a:cs typeface="Arial" charset="0"/>
            </a:endParaRPr>
          </a:p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endParaRPr lang="en-ZA" altLang="en-US" sz="2000" dirty="0">
              <a:latin typeface="Arial" charset="0"/>
              <a:ea typeface="Arial" charset="0"/>
              <a:cs typeface="Arial" charset="0"/>
            </a:endParaRPr>
          </a:p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ZA" altLang="en-US" sz="2000" dirty="0" smtClean="0">
                <a:latin typeface="Arial" charset="0"/>
                <a:ea typeface="Arial" charset="0"/>
                <a:cs typeface="Arial" charset="0"/>
              </a:rPr>
              <a:t>EUROCONTROL Formula is used to determine the actual tariff</a:t>
            </a:r>
          </a:p>
          <a:p>
            <a:pPr marL="742950" lvl="2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ZA" altLang="en-US" sz="1600" dirty="0" smtClean="0">
                <a:latin typeface="Arial" charset="0"/>
                <a:ea typeface="Arial" charset="0"/>
                <a:cs typeface="Arial" charset="0"/>
              </a:rPr>
              <a:t>As per ICAO member states</a:t>
            </a:r>
            <a:endParaRPr lang="en-ZA" altLang="en-US" sz="1600" dirty="0">
              <a:latin typeface="Arial" charset="0"/>
              <a:ea typeface="Arial" charset="0"/>
              <a:cs typeface="Arial" charset="0"/>
            </a:endParaRPr>
          </a:p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endParaRPr lang="en-ZA" altLang="en-US" sz="2000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1" y="484190"/>
            <a:ext cx="8512175" cy="649287"/>
          </a:xfrm>
        </p:spPr>
        <p:txBody>
          <a:bodyPr/>
          <a:lstStyle/>
          <a:p>
            <a:pPr eaLnBrk="1" hangingPunct="1"/>
            <a:r>
              <a:rPr lang="en-US" altLang="en-US" sz="2800" b="1" dirty="0" smtClean="0">
                <a:latin typeface="Arial" charset="0"/>
                <a:ea typeface="Arial" charset="0"/>
                <a:cs typeface="Arial" charset="0"/>
              </a:rPr>
              <a:t>REVENUE </a:t>
            </a:r>
            <a:r>
              <a:rPr lang="en-US" altLang="en-US" sz="2800" b="1" dirty="0">
                <a:latin typeface="Arial" charset="0"/>
                <a:ea typeface="Arial" charset="0"/>
                <a:cs typeface="Arial" charset="0"/>
              </a:rPr>
              <a:t>REQUIREMENT</a:t>
            </a:r>
            <a:endParaRPr lang="en-US" altLang="en-US" sz="2800" dirty="0">
              <a:solidFill>
                <a:srgbClr val="008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147" name="Content Placeholder 1"/>
          <p:cNvSpPr>
            <a:spLocks noGrp="1"/>
          </p:cNvSpPr>
          <p:nvPr>
            <p:ph idx="1"/>
          </p:nvPr>
        </p:nvSpPr>
        <p:spPr>
          <a:xfrm>
            <a:off x="457200" y="803277"/>
            <a:ext cx="8229600" cy="4525963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endParaRPr lang="en-GB" altLang="en-US" sz="2000" dirty="0">
              <a:latin typeface="Arial" charset="0"/>
              <a:ea typeface="Arial" charset="0"/>
              <a:cs typeface="Arial" charset="0"/>
            </a:endParaRPr>
          </a:p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ZA" altLang="en-US" sz="2000" dirty="0" err="1" smtClean="0">
                <a:latin typeface="Arial" charset="0"/>
                <a:ea typeface="Arial" charset="0"/>
                <a:cs typeface="Arial" charset="0"/>
              </a:rPr>
              <a:t>RoR</a:t>
            </a:r>
            <a:r>
              <a:rPr lang="en-ZA" altLang="en-US" sz="2000" dirty="0" smtClean="0">
                <a:latin typeface="Arial" charset="0"/>
                <a:ea typeface="Arial" charset="0"/>
                <a:cs typeface="Arial" charset="0"/>
              </a:rPr>
              <a:t> formula used to determine the required revenue</a:t>
            </a:r>
            <a:endParaRPr lang="en-ZA" altLang="en-US" sz="2000" dirty="0">
              <a:latin typeface="Arial" charset="0"/>
              <a:ea typeface="Arial" charset="0"/>
              <a:cs typeface="Arial" charset="0"/>
            </a:endParaRPr>
          </a:p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endParaRPr lang="en-ZA" altLang="en-US" sz="2000" dirty="0">
              <a:latin typeface="Arial" charset="0"/>
              <a:ea typeface="Arial" charset="0"/>
              <a:cs typeface="Arial" charset="0"/>
            </a:endParaRPr>
          </a:p>
          <a:p>
            <a:pPr marL="342900" lvl="1" indent="-342900" algn="ctr">
              <a:lnSpc>
                <a:spcPct val="90000"/>
              </a:lnSpc>
              <a:buClr>
                <a:srgbClr val="018C3F"/>
              </a:buClr>
              <a:buFont typeface="Arial" charset="0"/>
              <a:buNone/>
            </a:pPr>
            <a:r>
              <a:rPr lang="en-ZA" altLang="en-US" dirty="0">
                <a:latin typeface="Arial" charset="0"/>
                <a:ea typeface="Arial" charset="0"/>
                <a:cs typeface="Arial" charset="0"/>
              </a:rPr>
              <a:t>R = E + (</a:t>
            </a:r>
            <a:r>
              <a:rPr lang="en-ZA" altLang="en-US" dirty="0" err="1">
                <a:latin typeface="Arial" charset="0"/>
                <a:ea typeface="Arial" charset="0"/>
                <a:cs typeface="Arial" charset="0"/>
              </a:rPr>
              <a:t>V-d+w</a:t>
            </a:r>
            <a:r>
              <a:rPr lang="en-ZA" altLang="en-US" dirty="0">
                <a:latin typeface="Arial" charset="0"/>
                <a:ea typeface="Arial" charset="0"/>
                <a:cs typeface="Arial" charset="0"/>
              </a:rPr>
              <a:t>) </a:t>
            </a:r>
            <a:r>
              <a:rPr lang="en-ZA" altLang="en-US" i="1" dirty="0" err="1"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ZA" altLang="en-US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ZA" altLang="en-US" dirty="0">
                <a:latin typeface="Arial" charset="0"/>
                <a:ea typeface="Arial" charset="0"/>
                <a:cs typeface="Arial" charset="0"/>
              </a:rPr>
              <a:t>+ X</a:t>
            </a:r>
          </a:p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GB" altLang="en-US" sz="1600" dirty="0">
                <a:latin typeface="Arial" charset="0"/>
                <a:ea typeface="Arial" charset="0"/>
                <a:cs typeface="Arial" charset="0"/>
              </a:rPr>
              <a:t>R = Revenue</a:t>
            </a:r>
          </a:p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GB" altLang="en-US" sz="1600" dirty="0">
                <a:latin typeface="Arial" charset="0"/>
                <a:ea typeface="Arial" charset="0"/>
                <a:cs typeface="Arial" charset="0"/>
              </a:rPr>
              <a:t>E = Operating Expenditure Budget</a:t>
            </a:r>
          </a:p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GB" altLang="en-US" sz="1600" dirty="0">
                <a:latin typeface="Arial" charset="0"/>
                <a:ea typeface="Arial" charset="0"/>
                <a:cs typeface="Arial" charset="0"/>
              </a:rPr>
              <a:t>V = Carrying Value of Regulated Asset Base (RAB)</a:t>
            </a:r>
          </a:p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GB" altLang="en-US" sz="1600" dirty="0">
                <a:latin typeface="Arial" charset="0"/>
                <a:ea typeface="Arial" charset="0"/>
                <a:cs typeface="Arial" charset="0"/>
              </a:rPr>
              <a:t>d = Accumulated depreciation on RAB</a:t>
            </a:r>
          </a:p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GB" altLang="en-US" sz="1600" i="1" dirty="0" err="1"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GB" altLang="en-US" sz="1600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altLang="en-US" sz="1600" dirty="0">
                <a:latin typeface="Arial" charset="0"/>
                <a:ea typeface="Arial" charset="0"/>
                <a:cs typeface="Arial" charset="0"/>
              </a:rPr>
              <a:t>=  Expected return on infrastructure investment based on Weighted Average Cost of Capital (WACC)</a:t>
            </a:r>
          </a:p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GB" altLang="en-US" sz="1600" dirty="0">
                <a:latin typeface="Arial" charset="0"/>
                <a:ea typeface="Arial" charset="0"/>
                <a:cs typeface="Arial" charset="0"/>
              </a:rPr>
              <a:t>X = Recovery factor</a:t>
            </a:r>
          </a:p>
        </p:txBody>
      </p:sp>
    </p:spTree>
    <p:extLst>
      <p:ext uri="{BB962C8B-B14F-4D97-AF65-F5344CB8AC3E}">
        <p14:creationId xmlns:p14="http://schemas.microsoft.com/office/powerpoint/2010/main" xmlns="" val="147164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1" y="484190"/>
            <a:ext cx="8512175" cy="649287"/>
          </a:xfrm>
        </p:spPr>
        <p:txBody>
          <a:bodyPr/>
          <a:lstStyle/>
          <a:p>
            <a:pPr eaLnBrk="1" hangingPunct="1"/>
            <a:r>
              <a:rPr lang="en-US" altLang="en-US" sz="2800" b="1" dirty="0" smtClean="0">
                <a:latin typeface="Arial" charset="0"/>
                <a:ea typeface="Arial" charset="0"/>
                <a:cs typeface="Arial" charset="0"/>
              </a:rPr>
              <a:t>WACC</a:t>
            </a:r>
            <a:endParaRPr lang="en-US" altLang="en-US" sz="2800" dirty="0">
              <a:solidFill>
                <a:srgbClr val="008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147" name="Content Placeholder 1"/>
          <p:cNvSpPr>
            <a:spLocks noGrp="1"/>
          </p:cNvSpPr>
          <p:nvPr>
            <p:ph idx="1"/>
          </p:nvPr>
        </p:nvSpPr>
        <p:spPr>
          <a:xfrm>
            <a:off x="457200" y="803277"/>
            <a:ext cx="8229600" cy="4525963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endParaRPr lang="en-GB" altLang="en-US" sz="2000" dirty="0">
              <a:latin typeface="Arial" charset="0"/>
              <a:ea typeface="Arial" charset="0"/>
              <a:cs typeface="Arial" charset="0"/>
            </a:endParaRPr>
          </a:p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GB" altLang="en-US" sz="2000" dirty="0" smtClean="0">
                <a:latin typeface="Arial" charset="0"/>
                <a:ea typeface="Arial" charset="0"/>
                <a:cs typeface="Arial" charset="0"/>
              </a:rPr>
              <a:t>U</a:t>
            </a:r>
            <a:r>
              <a:rPr lang="en-ZA" altLang="en-US" sz="2000" dirty="0" err="1" smtClean="0">
                <a:latin typeface="Arial" charset="0"/>
                <a:ea typeface="Arial" charset="0"/>
                <a:cs typeface="Arial" charset="0"/>
              </a:rPr>
              <a:t>ses</a:t>
            </a:r>
            <a:r>
              <a:rPr lang="en-ZA" altLang="en-US" sz="2000" dirty="0" smtClean="0">
                <a:latin typeface="Arial" charset="0"/>
                <a:ea typeface="Arial" charset="0"/>
                <a:cs typeface="Arial" charset="0"/>
              </a:rPr>
              <a:t> the Capital Asset Pricing Model (CAPM) to determine a reasonable return on infrastructure investment </a:t>
            </a:r>
          </a:p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ZA" altLang="en-US" sz="2000" dirty="0" smtClean="0">
                <a:latin typeface="Arial" charset="0"/>
                <a:ea typeface="Arial" charset="0"/>
                <a:cs typeface="Arial" charset="0"/>
              </a:rPr>
              <a:t>Infrastructure that is deem essential in the provision of aviation services included in the Regulated Asset Base (RAB) i.e. </a:t>
            </a:r>
            <a:r>
              <a:rPr lang="mr-IN" altLang="en-US" sz="2000" dirty="0" smtClean="0">
                <a:latin typeface="Arial" charset="0"/>
                <a:ea typeface="Arial" charset="0"/>
                <a:cs typeface="Arial" charset="0"/>
              </a:rPr>
              <a:t>–</a:t>
            </a:r>
            <a:endParaRPr lang="en-ZA" altLang="en-US" sz="2000" dirty="0" smtClean="0">
              <a:latin typeface="Arial" charset="0"/>
              <a:ea typeface="Arial" charset="0"/>
              <a:cs typeface="Arial" charset="0"/>
            </a:endParaRPr>
          </a:p>
          <a:p>
            <a:pPr marL="742950" lvl="2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ZA" altLang="en-US" sz="1600" dirty="0" smtClean="0">
                <a:latin typeface="Arial" charset="0"/>
                <a:ea typeface="Arial" charset="0"/>
                <a:cs typeface="Arial" charset="0"/>
              </a:rPr>
              <a:t>Computer Software and Hardware</a:t>
            </a:r>
          </a:p>
          <a:p>
            <a:pPr marL="742950" lvl="2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ZA" altLang="en-US" sz="1600" dirty="0" smtClean="0">
                <a:latin typeface="Arial" charset="0"/>
                <a:ea typeface="Arial" charset="0"/>
                <a:cs typeface="Arial" charset="0"/>
              </a:rPr>
              <a:t>Meteorological Equipment</a:t>
            </a:r>
          </a:p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endParaRPr lang="en-ZA" altLang="en-US" sz="2000" dirty="0">
              <a:latin typeface="Arial" charset="0"/>
              <a:ea typeface="Arial" charset="0"/>
              <a:cs typeface="Arial" charset="0"/>
            </a:endParaRPr>
          </a:p>
          <a:p>
            <a:pPr marL="342900" lvl="1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ZA" altLang="en-US" sz="2000" dirty="0"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ZA" altLang="en-US" sz="2000" dirty="0" smtClean="0">
                <a:latin typeface="Arial" charset="0"/>
                <a:ea typeface="Arial" charset="0"/>
                <a:cs typeface="Arial" charset="0"/>
              </a:rPr>
              <a:t>nfrastructure typically not </a:t>
            </a:r>
            <a:r>
              <a:rPr lang="en-ZA" altLang="en-US" sz="2000" dirty="0">
                <a:latin typeface="Arial" charset="0"/>
                <a:ea typeface="Arial" charset="0"/>
                <a:cs typeface="Arial" charset="0"/>
              </a:rPr>
              <a:t>included in </a:t>
            </a:r>
            <a:r>
              <a:rPr lang="en-ZA" altLang="en-US" sz="2000" dirty="0" smtClean="0">
                <a:latin typeface="Arial" charset="0"/>
                <a:ea typeface="Arial" charset="0"/>
                <a:cs typeface="Arial" charset="0"/>
              </a:rPr>
              <a:t>RAB </a:t>
            </a:r>
            <a:r>
              <a:rPr lang="en-ZA" altLang="en-US" sz="2000" dirty="0" err="1" smtClean="0"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altLang="en-US" sz="2000" dirty="0" smtClean="0">
                <a:latin typeface="Arial" charset="0"/>
                <a:ea typeface="Arial" charset="0"/>
                <a:cs typeface="Arial" charset="0"/>
              </a:rPr>
              <a:t>included the following</a:t>
            </a:r>
            <a:endParaRPr lang="en-ZA" altLang="en-US" sz="2000" dirty="0">
              <a:latin typeface="Arial" charset="0"/>
              <a:ea typeface="Arial" charset="0"/>
              <a:cs typeface="Arial" charset="0"/>
            </a:endParaRPr>
          </a:p>
          <a:p>
            <a:pPr marL="742950" lvl="2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ZA" altLang="en-US" sz="1600" dirty="0" smtClean="0">
                <a:latin typeface="Arial" charset="0"/>
                <a:ea typeface="Arial" charset="0"/>
                <a:cs typeface="Arial" charset="0"/>
              </a:rPr>
              <a:t>Vacant Land</a:t>
            </a:r>
            <a:endParaRPr lang="en-ZA" altLang="en-US" sz="1600" dirty="0">
              <a:latin typeface="Arial" charset="0"/>
              <a:ea typeface="Arial" charset="0"/>
              <a:cs typeface="Arial" charset="0"/>
            </a:endParaRPr>
          </a:p>
          <a:p>
            <a:pPr marL="742950" lvl="2" indent="-342900">
              <a:lnSpc>
                <a:spcPct val="90000"/>
              </a:lnSpc>
              <a:buClr>
                <a:srgbClr val="018C3F"/>
              </a:buClr>
              <a:buFont typeface="Wingdings" charset="2"/>
              <a:buChar char="q"/>
            </a:pPr>
            <a:r>
              <a:rPr lang="en-ZA" altLang="en-US" sz="1600" dirty="0" smtClean="0">
                <a:latin typeface="Arial" charset="0"/>
                <a:ea typeface="Arial" charset="0"/>
                <a:cs typeface="Arial" charset="0"/>
              </a:rPr>
              <a:t>Head Office Furniture and Equipment</a:t>
            </a:r>
            <a:endParaRPr lang="en-ZA" altLang="en-US" sz="16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70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892</Words>
  <Application>Microsoft Office PowerPoint</Application>
  <PresentationFormat>On-screen Show (4:3)</PresentationFormat>
  <Paragraphs>198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4_Office Theme</vt:lpstr>
      <vt:lpstr>  AVIATION TARIFF REVIEW PROCESS AND METHODOLOGY</vt:lpstr>
      <vt:lpstr>CONTENTS OF THE PRESENTATION</vt:lpstr>
      <vt:lpstr>PURPOSE</vt:lpstr>
      <vt:lpstr>INTRODUCTION AND BACKGROUND</vt:lpstr>
      <vt:lpstr>OVERVIEW OF THE RCMS</vt:lpstr>
      <vt:lpstr>LEGAL AND LEGISLATIVE BACKGROUND</vt:lpstr>
      <vt:lpstr>BACKGROUND OF THE METHODOLOGY</vt:lpstr>
      <vt:lpstr>REVENUE REQUIREMENT</vt:lpstr>
      <vt:lpstr>WACC</vt:lpstr>
      <vt:lpstr>CORRECTION FACTOR</vt:lpstr>
      <vt:lpstr>EUROCONTROL FORMULA</vt:lpstr>
      <vt:lpstr>CALCULATING SERVICE UNITS</vt:lpstr>
      <vt:lpstr>TARIFF FORMULA</vt:lpstr>
      <vt:lpstr>Slide 14</vt:lpstr>
      <vt:lpstr>PROPOSED TARIFF – 3 YEAR MTREF</vt:lpstr>
      <vt:lpstr>ANNUAL CALENDAR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INTERPRETING THE ROLE AND FUNCTION OF THE</dc:title>
  <dc:creator>Letlhogonolo Shoai</dc:creator>
  <cp:lastModifiedBy>PUMZA</cp:lastModifiedBy>
  <cp:revision>48</cp:revision>
  <dcterms:created xsi:type="dcterms:W3CDTF">2016-02-19T04:32:05Z</dcterms:created>
  <dcterms:modified xsi:type="dcterms:W3CDTF">2017-06-08T10:46:58Z</dcterms:modified>
</cp:coreProperties>
</file>