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8" r:id="rId3"/>
    <p:sldId id="345" r:id="rId4"/>
    <p:sldId id="347" r:id="rId5"/>
    <p:sldId id="355" r:id="rId6"/>
    <p:sldId id="415" r:id="rId7"/>
    <p:sldId id="359" r:id="rId8"/>
    <p:sldId id="361" r:id="rId9"/>
    <p:sldId id="357" r:id="rId10"/>
    <p:sldId id="380" r:id="rId11"/>
    <p:sldId id="382" r:id="rId12"/>
    <p:sldId id="394" r:id="rId13"/>
    <p:sldId id="399" r:id="rId14"/>
    <p:sldId id="407" r:id="rId15"/>
    <p:sldId id="349" r:id="rId16"/>
    <p:sldId id="408" r:id="rId17"/>
    <p:sldId id="409" r:id="rId18"/>
    <p:sldId id="410" r:id="rId19"/>
    <p:sldId id="411" r:id="rId20"/>
    <p:sldId id="412" r:id="rId21"/>
    <p:sldId id="413" r:id="rId22"/>
    <p:sldId id="373" r:id="rId23"/>
    <p:sldId id="402" r:id="rId24"/>
    <p:sldId id="400" r:id="rId25"/>
    <p:sldId id="403" r:id="rId26"/>
    <p:sldId id="404" r:id="rId27"/>
    <p:sldId id="405" r:id="rId28"/>
    <p:sldId id="414" r:id="rId29"/>
    <p:sldId id="350" r:id="rId30"/>
    <p:sldId id="366" r:id="rId31"/>
    <p:sldId id="367" r:id="rId32"/>
    <p:sldId id="370" r:id="rId33"/>
    <p:sldId id="375" r:id="rId34"/>
    <p:sldId id="378" r:id="rId35"/>
    <p:sldId id="353" r:id="rId36"/>
    <p:sldId id="352" r:id="rId37"/>
    <p:sldId id="406" r:id="rId38"/>
    <p:sldId id="295" r:id="rId39"/>
  </p:sldIdLst>
  <p:sldSz cx="9144000" cy="6858000" type="screen4x3"/>
  <p:notesSz cx="6858000" cy="9144000"/>
  <p:defaultTextStyle>
    <a:defPPr>
      <a:defRPr lang="en-ZA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99"/>
    <a:srgbClr val="FF9900"/>
    <a:srgbClr val="1B2461"/>
    <a:srgbClr val="0D035D"/>
    <a:srgbClr val="00007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287" autoAdjust="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130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blic\Elize%20Documents\FASSET\2012%20Sector%20Survey\Report\Report%20Tables\Copy%20of%20Tables%20employer%20survey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2430920933270398"/>
          <c:y val="4.5779755256267096E-2"/>
          <c:w val="0.87569079066729616"/>
          <c:h val="0.75164726624881217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'Fig 2-1'!$D$3</c:f>
              <c:strCache>
                <c:ptCount val="1"/>
                <c:pt idx="0">
                  <c:v>% Organisations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dkEdge">
              <a:bevelT w="114300"/>
            </a:sp3d>
          </c:spPr>
          <c:cat>
            <c:strRef>
              <c:f>'Fig 2-1'!$B$4:$B$8</c:f>
              <c:strCache>
                <c:ptCount val="5"/>
                <c:pt idx="0">
                  <c:v>1 - 9 employees</c:v>
                </c:pt>
                <c:pt idx="1">
                  <c:v>10 - 19 employees</c:v>
                </c:pt>
                <c:pt idx="2">
                  <c:v>20 - 49 employees</c:v>
                </c:pt>
                <c:pt idx="3">
                  <c:v>50 - 149 employees</c:v>
                </c:pt>
                <c:pt idx="4">
                  <c:v>150+ employees</c:v>
                </c:pt>
              </c:strCache>
            </c:strRef>
          </c:cat>
          <c:val>
            <c:numRef>
              <c:f>'Fig 2-1'!$D$4:$D$8</c:f>
              <c:numCache>
                <c:formatCode>0.0%</c:formatCode>
                <c:ptCount val="5"/>
                <c:pt idx="0">
                  <c:v>0.53620122237893808</c:v>
                </c:pt>
                <c:pt idx="1">
                  <c:v>0.23201692524682699</c:v>
                </c:pt>
                <c:pt idx="2">
                  <c:v>0.14974141984015002</c:v>
                </c:pt>
                <c:pt idx="3">
                  <c:v>6.01786553831688E-2</c:v>
                </c:pt>
                <c:pt idx="4">
                  <c:v>2.1861777150916809E-2</c:v>
                </c:pt>
              </c:numCache>
            </c:numRef>
          </c:val>
        </c:ser>
        <c:dLbls/>
        <c:shape val="cylinder"/>
        <c:axId val="76719616"/>
        <c:axId val="76721152"/>
        <c:axId val="0"/>
      </c:bar3DChart>
      <c:catAx>
        <c:axId val="76719616"/>
        <c:scaling>
          <c:orientation val="minMax"/>
        </c:scaling>
        <c:axPos val="b"/>
        <c:numFmt formatCode="General" sourceLinked="0"/>
        <c:majorTickMark val="none"/>
        <c:tickLblPos val="nextTo"/>
        <c:crossAx val="76721152"/>
        <c:crosses val="autoZero"/>
        <c:auto val="1"/>
        <c:lblAlgn val="ctr"/>
        <c:lblOffset val="100"/>
      </c:catAx>
      <c:valAx>
        <c:axId val="76721152"/>
        <c:scaling>
          <c:orientation val="minMax"/>
        </c:scaling>
        <c:axPos val="l"/>
        <c:majorGridlines/>
        <c:numFmt formatCode="0%" sourceLinked="0"/>
        <c:majorTickMark val="none"/>
        <c:tickLblPos val="nextTo"/>
        <c:txPr>
          <a:bodyPr/>
          <a:lstStyle/>
          <a:p>
            <a:pPr>
              <a:defRPr sz="1400" b="0" i="0" baseline="0">
                <a:latin typeface="Calibri" pitchFamily="34" charset="0"/>
              </a:defRPr>
            </a:pPr>
            <a:endParaRPr lang="en-US"/>
          </a:p>
        </c:txPr>
        <c:crossAx val="76719616"/>
        <c:crosses val="autoZero"/>
        <c:crossBetween val="between"/>
      </c:valAx>
      <c:dTable>
        <c:showHorzBorder val="1"/>
        <c:showVertBorder val="1"/>
        <c:showOutline val="1"/>
        <c:txPr>
          <a:bodyPr/>
          <a:lstStyle/>
          <a:p>
            <a:pPr rtl="0">
              <a:defRPr sz="1400" baseline="0">
                <a:latin typeface="Calibri" pitchFamily="34" charset="0"/>
              </a:defRPr>
            </a:pPr>
            <a:endParaRPr lang="en-US"/>
          </a:p>
        </c:txPr>
      </c:dTable>
    </c:plotArea>
    <c:plotVisOnly val="1"/>
    <c:dispBlanksAs val="gap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B43AF24-3898-453A-BB1F-72E093733196}" type="datetimeFigureOut">
              <a:rPr lang="en-ZA" altLang="en-US"/>
              <a:pPr>
                <a:defRPr/>
              </a:pPr>
              <a:t>2017/06/08</a:t>
            </a:fld>
            <a:endParaRPr lang="en-ZA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5851DDC-F92B-4E67-BB86-459BC0687FAD}" type="slidenum">
              <a:rPr lang="en-ZA" altLang="en-US"/>
              <a:pPr>
                <a:defRPr/>
              </a:pPr>
              <a:t>‹#›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xmlns="" val="2727629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ED3A385-6555-454A-9C5C-F2E19FE79DD9}" type="datetimeFigureOut">
              <a:rPr lang="en-ZA" altLang="en-US"/>
              <a:pPr>
                <a:defRPr/>
              </a:pPr>
              <a:t>2017/06/08</a:t>
            </a:fld>
            <a:endParaRPr lang="en-ZA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A7E79A3-136C-49F1-BC27-72048D130DD9}" type="slidenum">
              <a:rPr lang="en-ZA" altLang="en-US"/>
              <a:pPr>
                <a:defRPr/>
              </a:pPr>
              <a:t>‹#›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163073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7E79A3-136C-49F1-BC27-72048D130DD9}" type="slidenum">
              <a:rPr lang="en-ZA" altLang="en-US" smtClean="0"/>
              <a:pPr>
                <a:defRPr/>
              </a:pPr>
              <a:t>1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xmlns="" val="24058084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8523C9A-AEAC-48A2-B941-3669D4F3B444}" type="slidenum">
              <a:rPr lang="en-ZA" altLang="en-US"/>
              <a:pPr eaLnBrk="1" hangingPunct="1">
                <a:spcBef>
                  <a:spcPct val="0"/>
                </a:spcBef>
              </a:pPr>
              <a:t>10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xmlns="" val="71267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8523C9A-AEAC-48A2-B941-3669D4F3B444}" type="slidenum">
              <a:rPr lang="en-ZA" altLang="en-US"/>
              <a:pPr eaLnBrk="1" hangingPunct="1">
                <a:spcBef>
                  <a:spcPct val="0"/>
                </a:spcBef>
              </a:pPr>
              <a:t>11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xmlns="" val="38498978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8523C9A-AEAC-48A2-B941-3669D4F3B444}" type="slidenum">
              <a:rPr lang="en-ZA" altLang="en-US"/>
              <a:pPr eaLnBrk="1" hangingPunct="1">
                <a:spcBef>
                  <a:spcPct val="0"/>
                </a:spcBef>
              </a:pPr>
              <a:t>12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xmlns="" val="4335473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8523C9A-AEAC-48A2-B941-3669D4F3B444}" type="slidenum">
              <a:rPr lang="en-ZA" altLang="en-US"/>
              <a:pPr eaLnBrk="1" hangingPunct="1">
                <a:spcBef>
                  <a:spcPct val="0"/>
                </a:spcBef>
              </a:pPr>
              <a:t>13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720084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8523C9A-AEAC-48A2-B941-3669D4F3B444}" type="slidenum">
              <a:rPr lang="en-ZA" altLang="en-US"/>
              <a:pPr eaLnBrk="1" hangingPunct="1">
                <a:spcBef>
                  <a:spcPct val="0"/>
                </a:spcBef>
              </a:pPr>
              <a:t>14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681578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8523C9A-AEAC-48A2-B941-3669D4F3B444}" type="slidenum">
              <a:rPr lang="en-ZA" altLang="en-US"/>
              <a:pPr eaLnBrk="1" hangingPunct="1">
                <a:spcBef>
                  <a:spcPct val="0"/>
                </a:spcBef>
              </a:pPr>
              <a:t>15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xmlns="" val="15640679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8523C9A-AEAC-48A2-B941-3669D4F3B444}" type="slidenum">
              <a:rPr lang="en-ZA" altLang="en-US"/>
              <a:pPr eaLnBrk="1" hangingPunct="1">
                <a:spcBef>
                  <a:spcPct val="0"/>
                </a:spcBef>
              </a:pPr>
              <a:t>16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xmlns="" val="40982653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8523C9A-AEAC-48A2-B941-3669D4F3B444}" type="slidenum">
              <a:rPr lang="en-ZA" altLang="en-US"/>
              <a:pPr eaLnBrk="1" hangingPunct="1">
                <a:spcBef>
                  <a:spcPct val="0"/>
                </a:spcBef>
              </a:pPr>
              <a:t>17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xmlns="" val="279191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8523C9A-AEAC-48A2-B941-3669D4F3B444}" type="slidenum">
              <a:rPr lang="en-ZA" altLang="en-US"/>
              <a:pPr eaLnBrk="1" hangingPunct="1">
                <a:spcBef>
                  <a:spcPct val="0"/>
                </a:spcBef>
              </a:pPr>
              <a:t>18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xmlns="" val="40945160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8523C9A-AEAC-48A2-B941-3669D4F3B444}" type="slidenum">
              <a:rPr lang="en-ZA" altLang="en-US"/>
              <a:pPr eaLnBrk="1" hangingPunct="1">
                <a:spcBef>
                  <a:spcPct val="0"/>
                </a:spcBef>
              </a:pPr>
              <a:t>19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xmlns="" val="2791867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8523C9A-AEAC-48A2-B941-3669D4F3B444}" type="slidenum">
              <a:rPr lang="en-ZA" altLang="en-US"/>
              <a:pPr eaLnBrk="1" hangingPunct="1">
                <a:spcBef>
                  <a:spcPct val="0"/>
                </a:spcBef>
              </a:pPr>
              <a:t>2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xmlns="" val="10079285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8523C9A-AEAC-48A2-B941-3669D4F3B444}" type="slidenum">
              <a:rPr lang="en-ZA" altLang="en-US"/>
              <a:pPr eaLnBrk="1" hangingPunct="1">
                <a:spcBef>
                  <a:spcPct val="0"/>
                </a:spcBef>
              </a:pPr>
              <a:t>20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xmlns="" val="37670729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8523C9A-AEAC-48A2-B941-3669D4F3B444}" type="slidenum">
              <a:rPr lang="en-ZA" altLang="en-US"/>
              <a:pPr eaLnBrk="1" hangingPunct="1">
                <a:spcBef>
                  <a:spcPct val="0"/>
                </a:spcBef>
              </a:pPr>
              <a:t>21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xmlns="" val="13656751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8523C9A-AEAC-48A2-B941-3669D4F3B444}" type="slidenum">
              <a:rPr lang="en-ZA" altLang="en-US"/>
              <a:pPr eaLnBrk="1" hangingPunct="1">
                <a:spcBef>
                  <a:spcPct val="0"/>
                </a:spcBef>
              </a:pPr>
              <a:t>22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xmlns="" val="4398102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8523C9A-AEAC-48A2-B941-3669D4F3B444}" type="slidenum">
              <a:rPr lang="en-ZA" altLang="en-US"/>
              <a:pPr eaLnBrk="1" hangingPunct="1">
                <a:spcBef>
                  <a:spcPct val="0"/>
                </a:spcBef>
              </a:pPr>
              <a:t>23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xmlns="" val="28648134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8523C9A-AEAC-48A2-B941-3669D4F3B444}" type="slidenum">
              <a:rPr lang="en-ZA" altLang="en-US"/>
              <a:pPr eaLnBrk="1" hangingPunct="1">
                <a:spcBef>
                  <a:spcPct val="0"/>
                </a:spcBef>
              </a:pPr>
              <a:t>24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xmlns="" val="22605226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8523C9A-AEAC-48A2-B941-3669D4F3B444}" type="slidenum">
              <a:rPr lang="en-ZA" altLang="en-US"/>
              <a:pPr eaLnBrk="1" hangingPunct="1">
                <a:spcBef>
                  <a:spcPct val="0"/>
                </a:spcBef>
              </a:pPr>
              <a:t>25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xmlns="" val="33513811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8523C9A-AEAC-48A2-B941-3669D4F3B444}" type="slidenum">
              <a:rPr lang="en-ZA" altLang="en-US"/>
              <a:pPr eaLnBrk="1" hangingPunct="1">
                <a:spcBef>
                  <a:spcPct val="0"/>
                </a:spcBef>
              </a:pPr>
              <a:t>26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425545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8523C9A-AEAC-48A2-B941-3669D4F3B444}" type="slidenum">
              <a:rPr lang="en-ZA" altLang="en-US"/>
              <a:pPr eaLnBrk="1" hangingPunct="1">
                <a:spcBef>
                  <a:spcPct val="0"/>
                </a:spcBef>
              </a:pPr>
              <a:t>27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xmlns="" val="4629484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8523C9A-AEAC-48A2-B941-3669D4F3B444}" type="slidenum">
              <a:rPr lang="en-ZA" altLang="en-US"/>
              <a:pPr eaLnBrk="1" hangingPunct="1">
                <a:spcBef>
                  <a:spcPct val="0"/>
                </a:spcBef>
              </a:pPr>
              <a:t>28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xmlns="" val="7553830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8523C9A-AEAC-48A2-B941-3669D4F3B444}" type="slidenum">
              <a:rPr lang="en-ZA" altLang="en-US"/>
              <a:pPr eaLnBrk="1" hangingPunct="1">
                <a:spcBef>
                  <a:spcPct val="0"/>
                </a:spcBef>
              </a:pPr>
              <a:t>29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xmlns="" val="2424013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8523C9A-AEAC-48A2-B941-3669D4F3B444}" type="slidenum">
              <a:rPr lang="en-ZA" altLang="en-US"/>
              <a:pPr eaLnBrk="1" hangingPunct="1">
                <a:spcBef>
                  <a:spcPct val="0"/>
                </a:spcBef>
              </a:pPr>
              <a:t>3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492209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8523C9A-AEAC-48A2-B941-3669D4F3B444}" type="slidenum">
              <a:rPr lang="en-ZA" altLang="en-US"/>
              <a:pPr eaLnBrk="1" hangingPunct="1">
                <a:spcBef>
                  <a:spcPct val="0"/>
                </a:spcBef>
              </a:pPr>
              <a:t>30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xmlns="" val="19553417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8523C9A-AEAC-48A2-B941-3669D4F3B444}" type="slidenum">
              <a:rPr lang="en-ZA" altLang="en-US"/>
              <a:pPr eaLnBrk="1" hangingPunct="1">
                <a:spcBef>
                  <a:spcPct val="0"/>
                </a:spcBef>
              </a:pPr>
              <a:t>31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xmlns="" val="24800919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8523C9A-AEAC-48A2-B941-3669D4F3B444}" type="slidenum">
              <a:rPr lang="en-ZA" altLang="en-US"/>
              <a:pPr eaLnBrk="1" hangingPunct="1">
                <a:spcBef>
                  <a:spcPct val="0"/>
                </a:spcBef>
              </a:pPr>
              <a:t>32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xmlns="" val="8824567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8523C9A-AEAC-48A2-B941-3669D4F3B444}" type="slidenum">
              <a:rPr lang="en-ZA" altLang="en-US"/>
              <a:pPr eaLnBrk="1" hangingPunct="1">
                <a:spcBef>
                  <a:spcPct val="0"/>
                </a:spcBef>
              </a:pPr>
              <a:t>33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xmlns="" val="40481607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8523C9A-AEAC-48A2-B941-3669D4F3B444}" type="slidenum">
              <a:rPr lang="en-ZA" altLang="en-US"/>
              <a:pPr eaLnBrk="1" hangingPunct="1">
                <a:spcBef>
                  <a:spcPct val="0"/>
                </a:spcBef>
              </a:pPr>
              <a:t>34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xmlns="" val="41211932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8523C9A-AEAC-48A2-B941-3669D4F3B444}" type="slidenum">
              <a:rPr lang="en-ZA" altLang="en-US"/>
              <a:pPr eaLnBrk="1" hangingPunct="1">
                <a:spcBef>
                  <a:spcPct val="0"/>
                </a:spcBef>
              </a:pPr>
              <a:t>35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xmlns="" val="9182400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8523C9A-AEAC-48A2-B941-3669D4F3B444}" type="slidenum">
              <a:rPr lang="en-ZA" altLang="en-US"/>
              <a:pPr eaLnBrk="1" hangingPunct="1">
                <a:spcBef>
                  <a:spcPct val="0"/>
                </a:spcBef>
              </a:pPr>
              <a:t>36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xmlns="" val="309034297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8523C9A-AEAC-48A2-B941-3669D4F3B444}" type="slidenum">
              <a:rPr lang="en-ZA" altLang="en-US"/>
              <a:pPr eaLnBrk="1" hangingPunct="1">
                <a:spcBef>
                  <a:spcPct val="0"/>
                </a:spcBef>
              </a:pPr>
              <a:t>37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1564923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70F61C5-8C31-49B6-8E70-45E96ED3E396}" type="slidenum">
              <a:rPr lang="en-ZA" altLang="en-US"/>
              <a:pPr eaLnBrk="1" hangingPunct="1">
                <a:spcBef>
                  <a:spcPct val="0"/>
                </a:spcBef>
              </a:pPr>
              <a:t>38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xmlns="" val="3101577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8523C9A-AEAC-48A2-B941-3669D4F3B444}" type="slidenum">
              <a:rPr lang="en-ZA" altLang="en-US"/>
              <a:pPr eaLnBrk="1" hangingPunct="1">
                <a:spcBef>
                  <a:spcPct val="0"/>
                </a:spcBef>
              </a:pPr>
              <a:t>4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75122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8523C9A-AEAC-48A2-B941-3669D4F3B444}" type="slidenum">
              <a:rPr lang="en-ZA" altLang="en-US"/>
              <a:pPr eaLnBrk="1" hangingPunct="1">
                <a:spcBef>
                  <a:spcPct val="0"/>
                </a:spcBef>
              </a:pPr>
              <a:t>5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xmlns="" val="3751712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8523C9A-AEAC-48A2-B941-3669D4F3B444}" type="slidenum">
              <a:rPr lang="en-ZA" altLang="en-US"/>
              <a:pPr eaLnBrk="1" hangingPunct="1">
                <a:spcBef>
                  <a:spcPct val="0"/>
                </a:spcBef>
              </a:pPr>
              <a:t>6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xmlns="" val="3485861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8523C9A-AEAC-48A2-B941-3669D4F3B444}" type="slidenum">
              <a:rPr lang="en-ZA" altLang="en-US"/>
              <a:pPr eaLnBrk="1" hangingPunct="1">
                <a:spcBef>
                  <a:spcPct val="0"/>
                </a:spcBef>
              </a:pPr>
              <a:t>7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66845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8523C9A-AEAC-48A2-B941-3669D4F3B444}" type="slidenum">
              <a:rPr lang="en-ZA" altLang="en-US"/>
              <a:pPr eaLnBrk="1" hangingPunct="1">
                <a:spcBef>
                  <a:spcPct val="0"/>
                </a:spcBef>
              </a:pPr>
              <a:t>8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xmlns="" val="4143011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8523C9A-AEAC-48A2-B941-3669D4F3B444}" type="slidenum">
              <a:rPr lang="en-ZA" altLang="en-US"/>
              <a:pPr eaLnBrk="1" hangingPunct="1">
                <a:spcBef>
                  <a:spcPct val="0"/>
                </a:spcBef>
              </a:pPr>
              <a:t>9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xmlns="" val="1545560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681FB-1DFA-4082-B47A-2C6A0F55532F}" type="datetime1">
              <a:rPr lang="en-ZA" altLang="en-US" smtClean="0"/>
              <a:pPr>
                <a:defRPr/>
              </a:pPr>
              <a:t>2017/06/08</a:t>
            </a:fld>
            <a:endParaRPr lang="en-ZA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Parliament: 7 June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A1A27-DB7D-4FEC-90ED-C3551AF0A6B4}" type="slidenum">
              <a:rPr lang="en-ZA" altLang="en-US"/>
              <a:pPr>
                <a:defRPr/>
              </a:pPr>
              <a:t>‹#›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xmlns="" val="2230730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CBE84-6233-438B-B217-60A93552F107}" type="datetime1">
              <a:rPr lang="en-ZA" altLang="en-US" smtClean="0"/>
              <a:pPr>
                <a:defRPr/>
              </a:pPr>
              <a:t>2017/06/08</a:t>
            </a:fld>
            <a:endParaRPr lang="en-ZA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Parliament: 7 June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214D9-4AD1-4B4C-A68A-8F232761D6BC}" type="slidenum">
              <a:rPr lang="en-ZA" altLang="en-US"/>
              <a:pPr>
                <a:defRPr/>
              </a:pPr>
              <a:t>‹#›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xmlns="" val="472918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2629E-71D6-44F5-A22B-C7C124ECFBAE}" type="datetime1">
              <a:rPr lang="en-ZA" altLang="en-US" smtClean="0"/>
              <a:pPr>
                <a:defRPr/>
              </a:pPr>
              <a:t>2017/06/08</a:t>
            </a:fld>
            <a:endParaRPr lang="en-ZA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Parliament: 7 June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B88DC-22EE-433F-A43C-077137A83DFE}" type="slidenum">
              <a:rPr lang="en-ZA" altLang="en-US"/>
              <a:pPr>
                <a:defRPr/>
              </a:pPr>
              <a:t>‹#›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xmlns="" val="3113230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C18C6-184E-4400-AB66-08C94F03EB4D}" type="datetime1">
              <a:rPr lang="en-ZA" altLang="en-US" smtClean="0"/>
              <a:pPr>
                <a:defRPr/>
              </a:pPr>
              <a:t>2017/06/08</a:t>
            </a:fld>
            <a:endParaRPr lang="en-ZA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Parliament: 7 June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68C3D-26E2-458D-9CE5-D29CBBCD5A1A}" type="slidenum">
              <a:rPr lang="en-ZA" altLang="en-US"/>
              <a:pPr>
                <a:defRPr/>
              </a:pPr>
              <a:t>‹#›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xmlns="" val="4165720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4A1C5-DE17-41EF-A58E-58A98129EE42}" type="datetime1">
              <a:rPr lang="en-ZA" altLang="en-US" smtClean="0"/>
              <a:pPr>
                <a:defRPr/>
              </a:pPr>
              <a:t>2017/06/08</a:t>
            </a:fld>
            <a:endParaRPr lang="en-ZA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Parliament: 7 June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0D8E3-F13F-4087-8D68-FDC243F7D5E9}" type="slidenum">
              <a:rPr lang="en-ZA" altLang="en-US"/>
              <a:pPr>
                <a:defRPr/>
              </a:pPr>
              <a:t>‹#›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xmlns="" val="3699406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500D3-8579-4F97-BEFF-B0402AD052C4}" type="datetime1">
              <a:rPr lang="en-ZA" altLang="en-US" smtClean="0"/>
              <a:pPr>
                <a:defRPr/>
              </a:pPr>
              <a:t>2017/06/08</a:t>
            </a:fld>
            <a:endParaRPr lang="en-ZA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Parliament: 7 June 2017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19425-965B-4B50-A82F-C1678793DD2F}" type="slidenum">
              <a:rPr lang="en-ZA" altLang="en-US"/>
              <a:pPr>
                <a:defRPr/>
              </a:pPr>
              <a:t>‹#›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xmlns="" val="4013033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4A1E1-361B-44AE-BF59-3B3EA57D9BC3}" type="datetime1">
              <a:rPr lang="en-ZA" altLang="en-US" smtClean="0"/>
              <a:pPr>
                <a:defRPr/>
              </a:pPr>
              <a:t>2017/06/08</a:t>
            </a:fld>
            <a:endParaRPr lang="en-ZA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Parliament: 7 June 2017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70F82-E562-4576-8473-C67FE42F9E05}" type="slidenum">
              <a:rPr lang="en-ZA" altLang="en-US"/>
              <a:pPr>
                <a:defRPr/>
              </a:pPr>
              <a:t>‹#›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82389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838E8-149A-4921-801C-8C845EA26BB9}" type="datetime1">
              <a:rPr lang="en-ZA" altLang="en-US" smtClean="0"/>
              <a:pPr>
                <a:defRPr/>
              </a:pPr>
              <a:t>2017/06/08</a:t>
            </a:fld>
            <a:endParaRPr lang="en-ZA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Parliament: 7 June 2017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8E4B3-DE6A-444E-B6FB-15AA2201AA56}" type="slidenum">
              <a:rPr lang="en-ZA" altLang="en-US"/>
              <a:pPr>
                <a:defRPr/>
              </a:pPr>
              <a:t>‹#›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xmlns="" val="456866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20A4B-D486-4E86-AE4A-F1260834DA91}" type="datetime1">
              <a:rPr lang="en-ZA" altLang="en-US" smtClean="0"/>
              <a:pPr>
                <a:defRPr/>
              </a:pPr>
              <a:t>2017/06/08</a:t>
            </a:fld>
            <a:endParaRPr lang="en-ZA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Parliament: 7 June 2017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52759-227F-443B-9446-4712C6AC3492}" type="slidenum">
              <a:rPr lang="en-ZA" altLang="en-US"/>
              <a:pPr>
                <a:defRPr/>
              </a:pPr>
              <a:t>‹#›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39575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1C4C7-F9E7-45CB-833F-01E2BAD8F3F6}" type="datetime1">
              <a:rPr lang="en-ZA" altLang="en-US" smtClean="0"/>
              <a:pPr>
                <a:defRPr/>
              </a:pPr>
              <a:t>2017/06/08</a:t>
            </a:fld>
            <a:endParaRPr lang="en-ZA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Parliament: 7 June 2017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1FCE9-A9F7-4892-A8D4-60BD6FCC1344}" type="slidenum">
              <a:rPr lang="en-ZA" altLang="en-US"/>
              <a:pPr>
                <a:defRPr/>
              </a:pPr>
              <a:t>‹#›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xmlns="" val="972306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9CBFC-F67E-419F-8AB6-5AE22AC37BDD}" type="datetime1">
              <a:rPr lang="en-ZA" altLang="en-US" smtClean="0"/>
              <a:pPr>
                <a:defRPr/>
              </a:pPr>
              <a:t>2017/06/08</a:t>
            </a:fld>
            <a:endParaRPr lang="en-ZA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Parliament: 7 June 2017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C89B4-0E95-4DBB-B797-014522627D09}" type="slidenum">
              <a:rPr lang="en-ZA" altLang="en-US"/>
              <a:pPr>
                <a:defRPr/>
              </a:pPr>
              <a:t>‹#›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xmlns="" val="1276107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ZA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ZA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5650A2D-96A9-4DDB-8A68-9942C349254D}" type="datetime1">
              <a:rPr lang="en-ZA" altLang="en-US" smtClean="0"/>
              <a:pPr>
                <a:defRPr/>
              </a:pPr>
              <a:t>2017/06/08</a:t>
            </a:fld>
            <a:endParaRPr lang="en-ZA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Parliament: 7 June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DE6638A-5033-49AF-A054-5F62F0C1720F}" type="slidenum">
              <a:rPr lang="en-ZA" altLang="en-US"/>
              <a:pPr>
                <a:defRPr/>
              </a:pPr>
              <a:t>‹#›</a:t>
            </a:fld>
            <a:endParaRPr lang="en-ZA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9683" y="2075543"/>
            <a:ext cx="5052487" cy="3701143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3000" dirty="0" smtClean="0">
                <a:solidFill>
                  <a:schemeClr val="bg1"/>
                </a:solidFill>
                <a:latin typeface="Corbel"/>
                <a:ea typeface="+mj-ea"/>
                <a:cs typeface="Corbel"/>
              </a:rPr>
              <a:t>Fasset 2017/2018</a:t>
            </a:r>
            <a:br>
              <a:rPr lang="en-US" sz="3000" dirty="0" smtClean="0">
                <a:solidFill>
                  <a:schemeClr val="bg1"/>
                </a:solidFill>
                <a:latin typeface="Corbel"/>
                <a:ea typeface="+mj-ea"/>
                <a:cs typeface="Corbel"/>
              </a:rPr>
            </a:br>
            <a:r>
              <a:rPr lang="en-US" sz="3000" dirty="0" smtClean="0">
                <a:solidFill>
                  <a:schemeClr val="bg1"/>
                </a:solidFill>
                <a:latin typeface="Corbel"/>
                <a:ea typeface="+mj-ea"/>
                <a:cs typeface="Corbel"/>
              </a:rPr>
              <a:t>Strategic Plan &amp; Annual Performance Plan</a:t>
            </a:r>
            <a:br>
              <a:rPr lang="en-US" sz="3000" dirty="0" smtClean="0">
                <a:solidFill>
                  <a:schemeClr val="bg1"/>
                </a:solidFill>
                <a:latin typeface="Corbel"/>
                <a:ea typeface="+mj-ea"/>
                <a:cs typeface="Corbel"/>
              </a:rPr>
            </a:br>
            <a:r>
              <a:rPr lang="en-US" sz="3000" dirty="0" smtClean="0">
                <a:solidFill>
                  <a:schemeClr val="bg1"/>
                </a:solidFill>
                <a:latin typeface="Corbel"/>
                <a:ea typeface="+mj-ea"/>
                <a:cs typeface="Corbel"/>
              </a:rPr>
              <a:t>7 June 2017</a:t>
            </a:r>
            <a:br>
              <a:rPr lang="en-US" sz="3000" dirty="0" smtClean="0">
                <a:solidFill>
                  <a:schemeClr val="bg1"/>
                </a:solidFill>
                <a:latin typeface="Corbel"/>
                <a:ea typeface="+mj-ea"/>
                <a:cs typeface="Corbel"/>
              </a:rPr>
            </a:br>
            <a:r>
              <a:rPr lang="en-US" sz="3000" dirty="0">
                <a:solidFill>
                  <a:schemeClr val="bg1"/>
                </a:solidFill>
                <a:latin typeface="Corbel"/>
                <a:ea typeface="+mj-ea"/>
                <a:cs typeface="Corbel"/>
              </a:rPr>
              <a:t>Presented to: Portfolio Committee on Higher Education and Training</a:t>
            </a:r>
            <a:br>
              <a:rPr lang="en-US" sz="3000" dirty="0">
                <a:solidFill>
                  <a:schemeClr val="bg1"/>
                </a:solidFill>
                <a:latin typeface="Corbel"/>
                <a:ea typeface="+mj-ea"/>
                <a:cs typeface="Corbel"/>
              </a:rPr>
            </a:br>
            <a:r>
              <a:rPr lang="en-US" sz="3000" dirty="0">
                <a:solidFill>
                  <a:schemeClr val="bg1"/>
                </a:solidFill>
                <a:latin typeface="Corbel"/>
                <a:ea typeface="+mj-ea"/>
                <a:cs typeface="Corbel"/>
              </a:rPr>
              <a:t>7 June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776287"/>
          </a:xfrm>
        </p:spPr>
        <p:txBody>
          <a:bodyPr/>
          <a:lstStyle/>
          <a:p>
            <a:pPr marL="400050" lvl="1" indent="-400050" algn="l"/>
            <a:r>
              <a:rPr lang="en-ZA" sz="4000" b="1" dirty="0" smtClean="0">
                <a:solidFill>
                  <a:srgbClr val="000074"/>
                </a:solidFill>
                <a:latin typeface="Corbel" pitchFamily="34" charset="0"/>
              </a:rPr>
              <a:t>Subsector Distribution</a:t>
            </a:r>
            <a:endParaRPr lang="en-ZA" altLang="en-US" sz="4000" b="1" dirty="0">
              <a:solidFill>
                <a:srgbClr val="000074"/>
              </a:solidFill>
              <a:latin typeface="Corbe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868C3D-26E2-458D-9CE5-D29CBBCD5A1A}" type="slidenum">
              <a:rPr lang="en-ZA" altLang="en-US" smtClean="0"/>
              <a:pPr>
                <a:defRPr/>
              </a:pPr>
              <a:t>10</a:t>
            </a:fld>
            <a:endParaRPr lang="en-ZA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Parliament: 7 June 2017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1" y="1787934"/>
            <a:ext cx="8229600" cy="319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580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776287"/>
          </a:xfrm>
        </p:spPr>
        <p:txBody>
          <a:bodyPr/>
          <a:lstStyle/>
          <a:p>
            <a:pPr marL="400050" lvl="1" indent="-400050" algn="l"/>
            <a:r>
              <a:rPr lang="en-ZA" sz="4000" b="1" dirty="0" smtClean="0">
                <a:solidFill>
                  <a:srgbClr val="000074"/>
                </a:solidFill>
                <a:latin typeface="Corbel" pitchFamily="34" charset="0"/>
              </a:rPr>
              <a:t>Organisation Size</a:t>
            </a:r>
            <a:endParaRPr lang="en-ZA" altLang="en-US" sz="4000" b="1" dirty="0">
              <a:solidFill>
                <a:srgbClr val="000074"/>
              </a:solidFill>
              <a:latin typeface="Corbe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868C3D-26E2-458D-9CE5-D29CBBCD5A1A}" type="slidenum">
              <a:rPr lang="en-ZA" altLang="en-US" smtClean="0"/>
              <a:pPr>
                <a:defRPr/>
              </a:pPr>
              <a:t>11</a:t>
            </a:fld>
            <a:endParaRPr lang="en-ZA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Parliament: 7 June 2017</a:t>
            </a:r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xmlns="" val="2224233748"/>
              </p:ext>
            </p:extLst>
          </p:nvPr>
        </p:nvGraphicFramePr>
        <p:xfrm>
          <a:off x="457200" y="2040254"/>
          <a:ext cx="8229600" cy="3960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96342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776287"/>
          </a:xfrm>
        </p:spPr>
        <p:txBody>
          <a:bodyPr/>
          <a:lstStyle/>
          <a:p>
            <a:pPr marL="400050" lvl="1" indent="-400050" algn="l"/>
            <a:r>
              <a:rPr lang="en-US" sz="4000" b="1" dirty="0" smtClean="0">
                <a:solidFill>
                  <a:srgbClr val="000074"/>
                </a:solidFill>
                <a:latin typeface="Corbel" pitchFamily="34" charset="0"/>
              </a:rPr>
              <a:t>Entry Routes to the Sector</a:t>
            </a:r>
            <a:endParaRPr lang="en-ZA" altLang="en-US" sz="4000" b="1" dirty="0">
              <a:solidFill>
                <a:srgbClr val="000074"/>
              </a:solidFill>
              <a:latin typeface="Corbe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868C3D-26E2-458D-9CE5-D29CBBCD5A1A}" type="slidenum">
              <a:rPr lang="en-ZA" altLang="en-US" smtClean="0"/>
              <a:pPr>
                <a:defRPr/>
              </a:pPr>
              <a:t>12</a:t>
            </a:fld>
            <a:endParaRPr lang="en-ZA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Parliament: 7 June 2017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787" y="1622425"/>
            <a:ext cx="8258176" cy="46212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6926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776287"/>
          </a:xfrm>
        </p:spPr>
        <p:txBody>
          <a:bodyPr/>
          <a:lstStyle/>
          <a:p>
            <a:pPr marL="400050" lvl="1" indent="-400050" algn="l"/>
            <a:r>
              <a:rPr lang="en-US" sz="4000" b="1" dirty="0" smtClean="0">
                <a:solidFill>
                  <a:srgbClr val="000074"/>
                </a:solidFill>
                <a:latin typeface="Corbel" pitchFamily="34" charset="0"/>
              </a:rPr>
              <a:t>Top 10 Scarce Skills</a:t>
            </a:r>
            <a:endParaRPr lang="en-ZA" altLang="en-US" sz="4000" b="1" dirty="0">
              <a:solidFill>
                <a:srgbClr val="000074"/>
              </a:solidFill>
              <a:latin typeface="Corbe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868C3D-26E2-458D-9CE5-D29CBBCD5A1A}" type="slidenum">
              <a:rPr lang="en-ZA" altLang="en-US" smtClean="0"/>
              <a:pPr>
                <a:defRPr/>
              </a:pPr>
              <a:t>13</a:t>
            </a:fld>
            <a:endParaRPr lang="en-ZA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Parliament: 7 June 2017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50" y="1622425"/>
            <a:ext cx="7639416" cy="444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811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776287"/>
          </a:xfrm>
        </p:spPr>
        <p:txBody>
          <a:bodyPr/>
          <a:lstStyle/>
          <a:p>
            <a:pPr marL="400050" lvl="1" indent="-400050" algn="l"/>
            <a:r>
              <a:rPr lang="en-ZA" sz="4000" b="1" dirty="0" smtClean="0">
                <a:solidFill>
                  <a:srgbClr val="000074"/>
                </a:solidFill>
                <a:latin typeface="Corbel" pitchFamily="34" charset="0"/>
              </a:rPr>
              <a:t>Strategic </a:t>
            </a:r>
            <a:r>
              <a:rPr lang="en-ZA" sz="4000" b="1" dirty="0">
                <a:solidFill>
                  <a:srgbClr val="000074"/>
                </a:solidFill>
                <a:latin typeface="Corbel" pitchFamily="34" charset="0"/>
              </a:rPr>
              <a:t>Goals &amp; </a:t>
            </a:r>
            <a:r>
              <a:rPr lang="en-ZA" sz="4000" b="1" dirty="0" smtClean="0">
                <a:solidFill>
                  <a:srgbClr val="000074"/>
                </a:solidFill>
                <a:latin typeface="Corbel" pitchFamily="34" charset="0"/>
              </a:rPr>
              <a:t>Objectives (1)</a:t>
            </a:r>
            <a:endParaRPr lang="en-ZA" altLang="en-US" sz="4000" b="1" dirty="0">
              <a:solidFill>
                <a:srgbClr val="000074"/>
              </a:solidFill>
              <a:latin typeface="Corbe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868C3D-26E2-458D-9CE5-D29CBBCD5A1A}" type="slidenum">
              <a:rPr lang="en-ZA" altLang="en-US" smtClean="0"/>
              <a:pPr>
                <a:defRPr/>
              </a:pPr>
              <a:t>14</a:t>
            </a:fld>
            <a:endParaRPr lang="en-ZA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Parliament: 7 June 2017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075544"/>
            <a:ext cx="6271872" cy="4072908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22426"/>
            <a:ext cx="7235371" cy="45311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Source: SP for 2017/2018 (Page 28)</a:t>
            </a: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722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776287"/>
          </a:xfrm>
        </p:spPr>
        <p:txBody>
          <a:bodyPr/>
          <a:lstStyle/>
          <a:p>
            <a:pPr marL="400050" lvl="1" indent="-400050" algn="l"/>
            <a:r>
              <a:rPr lang="en-ZA" sz="4000" b="1" dirty="0" smtClean="0">
                <a:solidFill>
                  <a:srgbClr val="000074"/>
                </a:solidFill>
                <a:latin typeface="Corbel" pitchFamily="34" charset="0"/>
              </a:rPr>
              <a:t>Strategic </a:t>
            </a:r>
            <a:r>
              <a:rPr lang="en-ZA" sz="4000" b="1" dirty="0">
                <a:solidFill>
                  <a:srgbClr val="000074"/>
                </a:solidFill>
                <a:latin typeface="Corbel" pitchFamily="34" charset="0"/>
              </a:rPr>
              <a:t>Goals &amp; </a:t>
            </a:r>
            <a:r>
              <a:rPr lang="en-ZA" sz="4000" b="1" dirty="0" smtClean="0">
                <a:solidFill>
                  <a:srgbClr val="000074"/>
                </a:solidFill>
                <a:latin typeface="Corbel" pitchFamily="34" charset="0"/>
              </a:rPr>
              <a:t>Objectives (2)</a:t>
            </a:r>
            <a:endParaRPr lang="en-ZA" altLang="en-US" sz="4000" b="1" dirty="0">
              <a:solidFill>
                <a:srgbClr val="000074"/>
              </a:solidFill>
              <a:latin typeface="Corbe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868C3D-26E2-458D-9CE5-D29CBBCD5A1A}" type="slidenum">
              <a:rPr lang="en-ZA" altLang="en-US" smtClean="0"/>
              <a:pPr>
                <a:defRPr/>
              </a:pPr>
              <a:t>15</a:t>
            </a:fld>
            <a:endParaRPr lang="en-ZA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Parliament: 7 June 2017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552487"/>
            <a:ext cx="6217436" cy="480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891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776287"/>
          </a:xfrm>
        </p:spPr>
        <p:txBody>
          <a:bodyPr/>
          <a:lstStyle/>
          <a:p>
            <a:pPr marL="400050" lvl="1" indent="-400050" algn="l"/>
            <a:r>
              <a:rPr lang="en-ZA" sz="4000" b="1" dirty="0" smtClean="0">
                <a:solidFill>
                  <a:srgbClr val="000074"/>
                </a:solidFill>
                <a:latin typeface="Corbel" pitchFamily="34" charset="0"/>
              </a:rPr>
              <a:t>Strategic </a:t>
            </a:r>
            <a:r>
              <a:rPr lang="en-ZA" sz="4000" b="1" dirty="0">
                <a:solidFill>
                  <a:srgbClr val="000074"/>
                </a:solidFill>
                <a:latin typeface="Corbel" pitchFamily="34" charset="0"/>
              </a:rPr>
              <a:t>Goals &amp; </a:t>
            </a:r>
            <a:r>
              <a:rPr lang="en-ZA" sz="4000" b="1" dirty="0" smtClean="0">
                <a:solidFill>
                  <a:srgbClr val="000074"/>
                </a:solidFill>
                <a:latin typeface="Corbel" pitchFamily="34" charset="0"/>
              </a:rPr>
              <a:t>Objectives (3)</a:t>
            </a:r>
            <a:endParaRPr lang="en-ZA" altLang="en-US" sz="4000" b="1" dirty="0">
              <a:solidFill>
                <a:srgbClr val="000074"/>
              </a:solidFill>
              <a:latin typeface="Corbe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868C3D-26E2-458D-9CE5-D29CBBCD5A1A}" type="slidenum">
              <a:rPr lang="en-ZA" altLang="en-US" smtClean="0"/>
              <a:pPr>
                <a:defRPr/>
              </a:pPr>
              <a:t>16</a:t>
            </a:fld>
            <a:endParaRPr lang="en-ZA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Parliament: 7 June 2017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622425"/>
            <a:ext cx="6165955" cy="481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1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776287"/>
          </a:xfrm>
        </p:spPr>
        <p:txBody>
          <a:bodyPr/>
          <a:lstStyle/>
          <a:p>
            <a:pPr marL="400050" lvl="1" indent="-400050" algn="l"/>
            <a:r>
              <a:rPr lang="en-ZA" sz="4000" b="1" dirty="0" smtClean="0">
                <a:solidFill>
                  <a:srgbClr val="000074"/>
                </a:solidFill>
                <a:latin typeface="Corbel" pitchFamily="34" charset="0"/>
              </a:rPr>
              <a:t>Strategic </a:t>
            </a:r>
            <a:r>
              <a:rPr lang="en-ZA" sz="4000" b="1" dirty="0">
                <a:solidFill>
                  <a:srgbClr val="000074"/>
                </a:solidFill>
                <a:latin typeface="Corbel" pitchFamily="34" charset="0"/>
              </a:rPr>
              <a:t>Goals &amp; </a:t>
            </a:r>
            <a:r>
              <a:rPr lang="en-ZA" sz="4000" b="1" dirty="0" smtClean="0">
                <a:solidFill>
                  <a:srgbClr val="000074"/>
                </a:solidFill>
                <a:latin typeface="Corbel" pitchFamily="34" charset="0"/>
              </a:rPr>
              <a:t>Objectives (4)</a:t>
            </a:r>
            <a:endParaRPr lang="en-ZA" altLang="en-US" sz="4000" b="1" dirty="0">
              <a:solidFill>
                <a:srgbClr val="000074"/>
              </a:solidFill>
              <a:latin typeface="Corbe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868C3D-26E2-458D-9CE5-D29CBBCD5A1A}" type="slidenum">
              <a:rPr lang="en-ZA" altLang="en-US" smtClean="0"/>
              <a:pPr>
                <a:defRPr/>
              </a:pPr>
              <a:t>17</a:t>
            </a:fld>
            <a:endParaRPr lang="en-ZA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Parliament: 7 June 2017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780607"/>
            <a:ext cx="8174578" cy="248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563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776287"/>
          </a:xfrm>
        </p:spPr>
        <p:txBody>
          <a:bodyPr/>
          <a:lstStyle/>
          <a:p>
            <a:pPr marL="400050" lvl="1" indent="-400050" algn="l"/>
            <a:r>
              <a:rPr lang="en-ZA" sz="4000" b="1" dirty="0" smtClean="0">
                <a:solidFill>
                  <a:srgbClr val="000074"/>
                </a:solidFill>
                <a:latin typeface="Corbel" pitchFamily="34" charset="0"/>
              </a:rPr>
              <a:t>Strategic </a:t>
            </a:r>
            <a:r>
              <a:rPr lang="en-ZA" sz="4000" b="1" dirty="0">
                <a:solidFill>
                  <a:srgbClr val="000074"/>
                </a:solidFill>
                <a:latin typeface="Corbel" pitchFamily="34" charset="0"/>
              </a:rPr>
              <a:t>Goals &amp; </a:t>
            </a:r>
            <a:r>
              <a:rPr lang="en-ZA" sz="4000" b="1" dirty="0" smtClean="0">
                <a:solidFill>
                  <a:srgbClr val="000074"/>
                </a:solidFill>
                <a:latin typeface="Corbel" pitchFamily="34" charset="0"/>
              </a:rPr>
              <a:t>Objectives (5)</a:t>
            </a:r>
            <a:endParaRPr lang="en-ZA" altLang="en-US" sz="4000" b="1" dirty="0">
              <a:solidFill>
                <a:srgbClr val="000074"/>
              </a:solidFill>
              <a:latin typeface="Corbe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868C3D-26E2-458D-9CE5-D29CBBCD5A1A}" type="slidenum">
              <a:rPr lang="en-ZA" altLang="en-US" smtClean="0"/>
              <a:pPr>
                <a:defRPr/>
              </a:pPr>
              <a:t>18</a:t>
            </a:fld>
            <a:endParaRPr lang="en-ZA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Parliament: 7 June 2017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117" y="1622425"/>
            <a:ext cx="8173683" cy="392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103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776287"/>
          </a:xfrm>
        </p:spPr>
        <p:txBody>
          <a:bodyPr/>
          <a:lstStyle/>
          <a:p>
            <a:pPr marL="400050" lvl="1" indent="-400050" algn="l"/>
            <a:r>
              <a:rPr lang="en-ZA" sz="4000" b="1" dirty="0" smtClean="0">
                <a:solidFill>
                  <a:srgbClr val="000074"/>
                </a:solidFill>
                <a:latin typeface="Corbel" pitchFamily="34" charset="0"/>
              </a:rPr>
              <a:t>Strategic </a:t>
            </a:r>
            <a:r>
              <a:rPr lang="en-ZA" sz="4000" b="1" dirty="0">
                <a:solidFill>
                  <a:srgbClr val="000074"/>
                </a:solidFill>
                <a:latin typeface="Corbel" pitchFamily="34" charset="0"/>
              </a:rPr>
              <a:t>Goals &amp; </a:t>
            </a:r>
            <a:r>
              <a:rPr lang="en-ZA" sz="4000" b="1" dirty="0" smtClean="0">
                <a:solidFill>
                  <a:srgbClr val="000074"/>
                </a:solidFill>
                <a:latin typeface="Corbel" pitchFamily="34" charset="0"/>
              </a:rPr>
              <a:t>Objectives (6)</a:t>
            </a:r>
            <a:endParaRPr lang="en-ZA" altLang="en-US" sz="4000" b="1" dirty="0">
              <a:solidFill>
                <a:srgbClr val="000074"/>
              </a:solidFill>
              <a:latin typeface="Corbe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868C3D-26E2-458D-9CE5-D29CBBCD5A1A}" type="slidenum">
              <a:rPr lang="en-ZA" altLang="en-US" smtClean="0"/>
              <a:pPr>
                <a:defRPr/>
              </a:pPr>
              <a:t>19</a:t>
            </a:fld>
            <a:endParaRPr lang="en-ZA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Parliament: 7 June 2017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622425"/>
            <a:ext cx="7454369" cy="376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633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776287"/>
          </a:xfrm>
        </p:spPr>
        <p:txBody>
          <a:bodyPr/>
          <a:lstStyle/>
          <a:p>
            <a:pPr algn="l" eaLnBrk="1" hangingPunct="1"/>
            <a:r>
              <a:rPr lang="en-ZA" altLang="en-US" sz="4000" b="1" dirty="0" smtClean="0">
                <a:solidFill>
                  <a:srgbClr val="000074"/>
                </a:solidFill>
                <a:latin typeface="Corbel" pitchFamily="34" charset="0"/>
              </a:rPr>
              <a:t>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2425"/>
            <a:ext cx="8229600" cy="4503739"/>
          </a:xfrm>
        </p:spPr>
        <p:txBody>
          <a:bodyPr rtlCol="0">
            <a:noAutofit/>
          </a:bodyPr>
          <a:lstStyle/>
          <a:p>
            <a:pPr marL="914400" lvl="1" indent="-514350">
              <a:buFont typeface="Arial" pitchFamily="34" charset="0"/>
              <a:buAutoNum type="arabicPeriod"/>
            </a:pPr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Vision, Mission, Values</a:t>
            </a: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514350">
              <a:buFont typeface="Arial" pitchFamily="34" charset="0"/>
              <a:buAutoNum type="arabicPeriod"/>
            </a:pP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Lasting Legacy Strategy </a:t>
            </a:r>
            <a:endParaRPr lang="en-ZA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514350">
              <a:buAutoNum type="arabicPeriod"/>
            </a:pPr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Skills Formation Process</a:t>
            </a:r>
          </a:p>
          <a:p>
            <a:pPr marL="914400" lvl="1" indent="-514350">
              <a:buAutoNum type="arabicPeriod"/>
            </a:pPr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Skills Development Priorities </a:t>
            </a:r>
          </a:p>
          <a:p>
            <a:pPr marL="914400" lvl="1" indent="-514350">
              <a:buAutoNum type="arabicPeriod"/>
            </a:pPr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SP and APP planning process </a:t>
            </a:r>
          </a:p>
          <a:p>
            <a:pPr marL="914400" lvl="1" indent="-514350">
              <a:buFont typeface="Arial" pitchFamily="34" charset="0"/>
              <a:buAutoNum type="arabicPeriod"/>
            </a:pPr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Sector Profile and Entry routes into the Sector </a:t>
            </a:r>
          </a:p>
          <a:p>
            <a:pPr marL="914400" lvl="1" indent="-514350">
              <a:buFont typeface="Arial" pitchFamily="34" charset="0"/>
              <a:buAutoNum type="arabicPeriod"/>
            </a:pPr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Top 10 Scarce Skills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514350">
              <a:buFont typeface="Arial" pitchFamily="34" charset="0"/>
              <a:buAutoNum type="arabicPeriod"/>
            </a:pPr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Strategic Goals &amp; Objectives</a:t>
            </a:r>
          </a:p>
          <a:p>
            <a:pPr marL="914400" lvl="1" indent="-514350">
              <a:buFont typeface="Arial" pitchFamily="34" charset="0"/>
              <a:buAutoNum type="arabicPeriod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Performance Targets 2017/2018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(and baseline)</a:t>
            </a:r>
          </a:p>
          <a:p>
            <a:pPr marL="914400" lvl="1" indent="-514350">
              <a:buFont typeface="Arial" pitchFamily="34" charset="0"/>
              <a:buAutoNum type="arabicPeriod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Financial Projections: 2015 – 2020</a:t>
            </a:r>
          </a:p>
          <a:p>
            <a:pPr marL="914400" lvl="1" indent="-514350">
              <a:buFont typeface="Arial" pitchFamily="34" charset="0"/>
              <a:buAutoNum type="arabicPeriod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Budget: 2017/ 2018</a:t>
            </a:r>
          </a:p>
          <a:p>
            <a:pPr marL="914400" lvl="1" indent="-514350">
              <a:buFont typeface="Arial" pitchFamily="34" charset="0"/>
              <a:buAutoNum type="arabicPeriod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Budget Allocation per Programme </a:t>
            </a:r>
          </a:p>
          <a:p>
            <a:pPr marL="914400" lvl="1" indent="-514350">
              <a:buFont typeface="Arial" pitchFamily="34" charset="0"/>
              <a:buAutoNum type="arabicPeriod"/>
            </a:pPr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, Monitoring &amp; Progress </a:t>
            </a:r>
            <a:endParaRPr lang="en-ZA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514350">
              <a:buFont typeface="Arial" pitchFamily="34" charset="0"/>
              <a:buAutoNum type="arabicPeriod"/>
            </a:pPr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SETA Challenges and Successes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868C3D-26E2-458D-9CE5-D29CBBCD5A1A}" type="slidenum">
              <a:rPr lang="en-ZA" altLang="en-US" smtClean="0"/>
              <a:pPr>
                <a:defRPr/>
              </a:pPr>
              <a:t>2</a:t>
            </a:fld>
            <a:endParaRPr lang="en-ZA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Parliament: 7 June 2017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776287"/>
          </a:xfrm>
        </p:spPr>
        <p:txBody>
          <a:bodyPr/>
          <a:lstStyle/>
          <a:p>
            <a:pPr marL="400050" lvl="1" indent="-400050" algn="l"/>
            <a:r>
              <a:rPr lang="en-ZA" sz="4000" b="1" dirty="0" smtClean="0">
                <a:solidFill>
                  <a:srgbClr val="000074"/>
                </a:solidFill>
                <a:latin typeface="Corbel" pitchFamily="34" charset="0"/>
              </a:rPr>
              <a:t>Strategic </a:t>
            </a:r>
            <a:r>
              <a:rPr lang="en-ZA" sz="4000" b="1" dirty="0">
                <a:solidFill>
                  <a:srgbClr val="000074"/>
                </a:solidFill>
                <a:latin typeface="Corbel" pitchFamily="34" charset="0"/>
              </a:rPr>
              <a:t>Goals &amp; </a:t>
            </a:r>
            <a:r>
              <a:rPr lang="en-ZA" sz="4000" b="1" dirty="0" smtClean="0">
                <a:solidFill>
                  <a:srgbClr val="000074"/>
                </a:solidFill>
                <a:latin typeface="Corbel" pitchFamily="34" charset="0"/>
              </a:rPr>
              <a:t>Objectives (7)</a:t>
            </a:r>
            <a:endParaRPr lang="en-ZA" altLang="en-US" sz="4000" b="1" dirty="0">
              <a:solidFill>
                <a:srgbClr val="000074"/>
              </a:solidFill>
              <a:latin typeface="Corbe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868C3D-26E2-458D-9CE5-D29CBBCD5A1A}" type="slidenum">
              <a:rPr lang="en-ZA" altLang="en-US" smtClean="0"/>
              <a:pPr>
                <a:defRPr/>
              </a:pPr>
              <a:t>20</a:t>
            </a:fld>
            <a:endParaRPr lang="en-ZA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Parliament: 7 June 2017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574007"/>
            <a:ext cx="7869653" cy="46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881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776287"/>
          </a:xfrm>
        </p:spPr>
        <p:txBody>
          <a:bodyPr/>
          <a:lstStyle/>
          <a:p>
            <a:pPr marL="400050" lvl="1" indent="-400050" algn="l"/>
            <a:r>
              <a:rPr lang="en-ZA" sz="4000" b="1" dirty="0" smtClean="0">
                <a:solidFill>
                  <a:srgbClr val="000074"/>
                </a:solidFill>
                <a:latin typeface="Corbel" pitchFamily="34" charset="0"/>
              </a:rPr>
              <a:t>Strategic </a:t>
            </a:r>
            <a:r>
              <a:rPr lang="en-ZA" sz="4000" b="1" dirty="0">
                <a:solidFill>
                  <a:srgbClr val="000074"/>
                </a:solidFill>
                <a:latin typeface="Corbel" pitchFamily="34" charset="0"/>
              </a:rPr>
              <a:t>Goals &amp; </a:t>
            </a:r>
            <a:r>
              <a:rPr lang="en-ZA" sz="4000" b="1" dirty="0" smtClean="0">
                <a:solidFill>
                  <a:srgbClr val="000074"/>
                </a:solidFill>
                <a:latin typeface="Corbel" pitchFamily="34" charset="0"/>
              </a:rPr>
              <a:t>Objectives (8)</a:t>
            </a:r>
            <a:endParaRPr lang="en-ZA" altLang="en-US" sz="4000" b="1" dirty="0">
              <a:solidFill>
                <a:srgbClr val="000074"/>
              </a:solidFill>
              <a:latin typeface="Corbe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868C3D-26E2-458D-9CE5-D29CBBCD5A1A}" type="slidenum">
              <a:rPr lang="en-ZA" altLang="en-US" smtClean="0"/>
              <a:pPr>
                <a:defRPr/>
              </a:pPr>
              <a:t>21</a:t>
            </a:fld>
            <a:endParaRPr lang="en-ZA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Parliament: 7 June 2017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622425"/>
            <a:ext cx="8229600" cy="114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631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776287"/>
          </a:xfrm>
        </p:spPr>
        <p:txBody>
          <a:bodyPr/>
          <a:lstStyle/>
          <a:p>
            <a:pPr marL="400050" lvl="1" indent="-400050" algn="l"/>
            <a:r>
              <a:rPr lang="en-US" sz="4000" b="1" dirty="0" smtClean="0">
                <a:solidFill>
                  <a:srgbClr val="000074"/>
                </a:solidFill>
                <a:latin typeface="Corbel" pitchFamily="34" charset="0"/>
              </a:rPr>
              <a:t>Performance Targets </a:t>
            </a:r>
            <a:endParaRPr lang="en-ZA" altLang="en-US" sz="4000" b="1" dirty="0">
              <a:solidFill>
                <a:srgbClr val="000074"/>
              </a:solidFill>
              <a:latin typeface="Corbe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2425"/>
            <a:ext cx="8229600" cy="4503739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Current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2017/2018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targets vs previous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2016/2017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targets</a:t>
            </a: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ZA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868C3D-26E2-458D-9CE5-D29CBBCD5A1A}" type="slidenum">
              <a:rPr lang="en-ZA" altLang="en-US" smtClean="0"/>
              <a:pPr>
                <a:defRPr/>
              </a:pPr>
              <a:t>22</a:t>
            </a:fld>
            <a:endParaRPr lang="en-ZA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Parliament: 7 June 2017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86673732"/>
              </p:ext>
            </p:extLst>
          </p:nvPr>
        </p:nvGraphicFramePr>
        <p:xfrm>
          <a:off x="571345" y="2131283"/>
          <a:ext cx="8224968" cy="5110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4263"/>
                <a:gridCol w="2150555"/>
                <a:gridCol w="2271712"/>
                <a:gridCol w="2938438"/>
              </a:tblGrid>
              <a:tr h="148489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dirty="0">
                          <a:effectLst/>
                        </a:rPr>
                        <a:t>#</a:t>
                      </a:r>
                      <a:endParaRPr lang="en-US" sz="1400" dirty="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</a:rPr>
                        <a:t>Target</a:t>
                      </a:r>
                      <a:endParaRPr lang="en-US" sz="140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</a:rPr>
                        <a:t>2016-2017</a:t>
                      </a:r>
                      <a:endParaRPr lang="en-US" sz="140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</a:rPr>
                        <a:t>2017-2018</a:t>
                      </a:r>
                      <a:endParaRPr lang="en-US" sz="140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</a:tr>
              <a:tr h="798277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dirty="0" err="1" smtClean="0">
                          <a:effectLst/>
                        </a:rPr>
                        <a:t>Prog</a:t>
                      </a:r>
                      <a:r>
                        <a:rPr lang="en-GB" sz="1400" baseline="0" dirty="0" smtClean="0">
                          <a:effectLst/>
                        </a:rPr>
                        <a:t> </a:t>
                      </a:r>
                      <a:r>
                        <a:rPr lang="en-GB" sz="1400" dirty="0" smtClean="0">
                          <a:effectLst/>
                        </a:rPr>
                        <a:t>1</a:t>
                      </a:r>
                    </a:p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GB" sz="1400" dirty="0" smtClean="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dirty="0" smtClean="0">
                          <a:effectLst/>
                          <a:latin typeface="Consolas" panose="020B0609020204030204" pitchFamily="49" charset="0"/>
                          <a:ea typeface="Calibri" panose="020F0502020204030204" pitchFamily="34" charset="0"/>
                          <a:cs typeface="Consolas" panose="020B0609020204030204" pitchFamily="49" charset="0"/>
                        </a:rPr>
                        <a:t>a)</a:t>
                      </a:r>
                      <a:endParaRPr lang="en-US" sz="1400" dirty="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dirty="0">
                          <a:effectLst/>
                        </a:rPr>
                        <a:t>Research that enables sector skills planning</a:t>
                      </a:r>
                      <a:endParaRPr lang="en-US" sz="1400" dirty="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</a:rPr>
                        <a:t>Commission and conduct 10 research interventions.</a:t>
                      </a:r>
                      <a:endParaRPr lang="en-US" sz="140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</a:rPr>
                        <a:t>Commission and conduct 10 research interventions on topics of relevant to strategic planning, monitoring and evaluation of SETA interventions and SSP development.</a:t>
                      </a:r>
                      <a:endParaRPr lang="en-US" sz="140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</a:tr>
              <a:tr h="44044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b)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</a:rPr>
                        <a:t>Research that enables sector skills planning</a:t>
                      </a:r>
                      <a:endParaRPr lang="en-US" sz="140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</a:rPr>
                        <a:t>Produce annual SSP update for submission to DHET. </a:t>
                      </a:r>
                      <a:endParaRPr lang="en-US" sz="140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</a:rPr>
                        <a:t>Produce annual SSP update for submission to DHET</a:t>
                      </a:r>
                      <a:endParaRPr lang="en-US" sz="140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</a:tr>
              <a:tr h="44044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dirty="0" err="1" smtClean="0">
                          <a:effectLst/>
                        </a:rPr>
                        <a:t>Prog</a:t>
                      </a:r>
                      <a:r>
                        <a:rPr lang="en-GB" sz="1400" baseline="0" dirty="0" smtClean="0">
                          <a:effectLst/>
                        </a:rPr>
                        <a:t> 2</a:t>
                      </a:r>
                    </a:p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GB" sz="1400" baseline="0" dirty="0" smtClean="0">
                        <a:effectLst/>
                      </a:endParaRPr>
                    </a:p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baseline="0" dirty="0" smtClean="0">
                          <a:effectLst/>
                        </a:rPr>
                        <a:t>a)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</a:rPr>
                        <a:t>Number of learners (employed and unemployed) who </a:t>
                      </a:r>
                      <a:r>
                        <a:rPr lang="en-GB" sz="1400" u="sng">
                          <a:effectLst/>
                        </a:rPr>
                        <a:t>enter</a:t>
                      </a:r>
                      <a:r>
                        <a:rPr lang="en-GB" sz="1400">
                          <a:effectLst/>
                        </a:rPr>
                        <a:t> learning programmes (learnerships)</a:t>
                      </a:r>
                      <a:endParaRPr lang="en-US" sz="140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</a:rPr>
                        <a:t>700 learners (280 employed; 420 unemployed)</a:t>
                      </a:r>
                      <a:endParaRPr lang="en-US" sz="140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</a:rPr>
                        <a:t>700 learners (280 employed; 420 unemployed)</a:t>
                      </a:r>
                      <a:endParaRPr lang="en-US" sz="140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</a:tr>
              <a:tr h="39914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b)</a:t>
                      </a:r>
                      <a:endParaRPr lang="en-US" sz="1400" dirty="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</a:rPr>
                        <a:t>Number of learners (employed and unemployed) who </a:t>
                      </a:r>
                      <a:r>
                        <a:rPr lang="en-GB" sz="1400" u="sng">
                          <a:effectLst/>
                        </a:rPr>
                        <a:t>complete</a:t>
                      </a:r>
                      <a:r>
                        <a:rPr lang="en-GB" sz="1400">
                          <a:effectLst/>
                        </a:rPr>
                        <a:t> learning programmes (learnerships)</a:t>
                      </a:r>
                      <a:endParaRPr lang="en-US" sz="140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</a:rPr>
                        <a:t>450 learners (135 employed; 315 unemployed)</a:t>
                      </a:r>
                      <a:endParaRPr lang="en-US" sz="140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</a:rPr>
                        <a:t>450 learners (135 employed; 315 unemployed)</a:t>
                      </a:r>
                      <a:endParaRPr lang="en-US" sz="140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</a:tr>
              <a:tr h="39914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c)</a:t>
                      </a:r>
                      <a:endParaRPr lang="en-US" sz="1400" dirty="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</a:rPr>
                        <a:t>Number of workers who </a:t>
                      </a:r>
                      <a:r>
                        <a:rPr lang="en-GB" sz="1400" u="sng">
                          <a:effectLst/>
                        </a:rPr>
                        <a:t>enter </a:t>
                      </a:r>
                      <a:r>
                        <a:rPr lang="en-GB" sz="1400">
                          <a:effectLst/>
                        </a:rPr>
                        <a:t>and </a:t>
                      </a:r>
                      <a:r>
                        <a:rPr lang="en-GB" sz="1400" u="sng">
                          <a:effectLst/>
                        </a:rPr>
                        <a:t>complete </a:t>
                      </a:r>
                      <a:r>
                        <a:rPr lang="en-GB" sz="1400">
                          <a:effectLst/>
                        </a:rPr>
                        <a:t>skills programmes – Lifelong Learning</a:t>
                      </a:r>
                      <a:endParaRPr lang="en-US" sz="140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</a:rPr>
                        <a:t>4000 workers </a:t>
                      </a:r>
                      <a:endParaRPr lang="en-US" sz="140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dirty="0">
                          <a:effectLst/>
                        </a:rPr>
                        <a:t>4000 workers</a:t>
                      </a:r>
                      <a:endParaRPr lang="en-US" sz="1400" dirty="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3690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776287"/>
          </a:xfrm>
        </p:spPr>
        <p:txBody>
          <a:bodyPr/>
          <a:lstStyle/>
          <a:p>
            <a:pPr marL="400050" lvl="1" indent="-400050" algn="l"/>
            <a:r>
              <a:rPr lang="en-US" sz="4000" b="1" dirty="0" smtClean="0">
                <a:solidFill>
                  <a:srgbClr val="000074"/>
                </a:solidFill>
                <a:latin typeface="Corbel" pitchFamily="34" charset="0"/>
              </a:rPr>
              <a:t>Performance Targets </a:t>
            </a:r>
            <a:endParaRPr lang="en-ZA" altLang="en-US" sz="4000" b="1" dirty="0">
              <a:solidFill>
                <a:srgbClr val="000074"/>
              </a:solidFill>
              <a:latin typeface="Corbe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2425"/>
            <a:ext cx="8229600" cy="4503739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Current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2017/2018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targets vs previous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2016/2017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targets</a:t>
            </a: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ZA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868C3D-26E2-458D-9CE5-D29CBBCD5A1A}" type="slidenum">
              <a:rPr lang="en-ZA" altLang="en-US" smtClean="0"/>
              <a:pPr>
                <a:defRPr/>
              </a:pPr>
              <a:t>23</a:t>
            </a:fld>
            <a:endParaRPr lang="en-ZA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Parliament: 7 June 2017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56237021"/>
              </p:ext>
            </p:extLst>
          </p:nvPr>
        </p:nvGraphicFramePr>
        <p:xfrm>
          <a:off x="571345" y="2131283"/>
          <a:ext cx="8224967" cy="41711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2551"/>
                <a:gridCol w="2160842"/>
                <a:gridCol w="2502598"/>
                <a:gridCol w="2678976"/>
              </a:tblGrid>
              <a:tr h="148489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dirty="0">
                          <a:effectLst/>
                        </a:rPr>
                        <a:t>#</a:t>
                      </a:r>
                      <a:endParaRPr lang="en-US" sz="1400" dirty="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</a:rPr>
                        <a:t>Target</a:t>
                      </a:r>
                      <a:endParaRPr lang="en-US" sz="140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</a:rPr>
                        <a:t>2016-2017</a:t>
                      </a:r>
                      <a:endParaRPr lang="en-US" sz="140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</a:rPr>
                        <a:t>2017-2018</a:t>
                      </a:r>
                      <a:endParaRPr lang="en-US" sz="140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</a:tr>
              <a:tr h="798277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Prog</a:t>
                      </a:r>
                      <a:r>
                        <a:rPr lang="en-GB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3</a:t>
                      </a:r>
                    </a:p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a)</a:t>
                      </a:r>
                      <a:endParaRPr lang="en-US" sz="1400" dirty="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dirty="0">
                          <a:effectLst/>
                        </a:rPr>
                        <a:t>Number of learners (employed and unemployed) who </a:t>
                      </a:r>
                      <a:r>
                        <a:rPr lang="en-GB" sz="1400" u="sng" dirty="0">
                          <a:effectLst/>
                        </a:rPr>
                        <a:t>enter</a:t>
                      </a:r>
                      <a:r>
                        <a:rPr lang="en-GB" sz="1400" dirty="0">
                          <a:effectLst/>
                        </a:rPr>
                        <a:t> learning programmes (learnerships)</a:t>
                      </a:r>
                      <a:endParaRPr lang="en-US" sz="1400" dirty="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</a:rPr>
                        <a:t>3 330 learners (360 employed; 2970 unemployed)</a:t>
                      </a:r>
                      <a:endParaRPr lang="en-US" sz="140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</a:rPr>
                        <a:t>3 330 learners (360 employed; 2970 unemployed)</a:t>
                      </a:r>
                      <a:endParaRPr lang="en-US" sz="140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</a:tr>
              <a:tr h="44044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b)</a:t>
                      </a:r>
                      <a:endParaRPr lang="en-US" sz="1400" dirty="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</a:rPr>
                        <a:t>Number of learners (employed and unemployed) who </a:t>
                      </a:r>
                      <a:r>
                        <a:rPr lang="en-GB" sz="1400" u="sng">
                          <a:effectLst/>
                        </a:rPr>
                        <a:t>complete</a:t>
                      </a:r>
                      <a:r>
                        <a:rPr lang="en-GB" sz="1400">
                          <a:effectLst/>
                        </a:rPr>
                        <a:t> learning programmes (learnerships)</a:t>
                      </a:r>
                      <a:endParaRPr lang="en-US" sz="140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</a:rPr>
                        <a:t>2 360 learners (95 employed; 2265 unemployed)</a:t>
                      </a:r>
                      <a:endParaRPr lang="en-US" sz="140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</a:rPr>
                        <a:t>2 360 learners (95 employed; 2265 unemployed</a:t>
                      </a:r>
                      <a:endParaRPr lang="en-US" sz="140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</a:tr>
              <a:tr h="44044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c)</a:t>
                      </a:r>
                      <a:endParaRPr lang="en-US" sz="1400" dirty="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dirty="0">
                          <a:effectLst/>
                        </a:rPr>
                        <a:t>Number of unemployed learners on learnerships funded via Learner Employment Grant</a:t>
                      </a:r>
                      <a:endParaRPr lang="en-US" sz="1400" dirty="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</a:rPr>
                        <a:t>4000 unemployed learners </a:t>
                      </a:r>
                      <a:endParaRPr lang="en-US" sz="140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</a:rPr>
                        <a:t>3800 unemployed learners </a:t>
                      </a:r>
                      <a:endParaRPr lang="en-US" sz="140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</a:tr>
              <a:tr h="39914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d)</a:t>
                      </a:r>
                      <a:endParaRPr lang="en-US" sz="1400" dirty="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dirty="0">
                          <a:effectLst/>
                        </a:rPr>
                        <a:t>Number of workers learners who enter and complete skills programme -  Learner Professional Development </a:t>
                      </a:r>
                      <a:endParaRPr lang="en-US" sz="1400" dirty="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29845" indent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dirty="0">
                          <a:effectLst/>
                        </a:rPr>
                        <a:t>3 125 employed</a:t>
                      </a:r>
                      <a:endParaRPr lang="en-US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29845" indent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dirty="0">
                          <a:effectLst/>
                        </a:rPr>
                        <a:t>6000 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29845" indent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dirty="0">
                          <a:effectLst/>
                        </a:rPr>
                        <a:t>employed</a:t>
                      </a:r>
                      <a:endParaRPr lang="en-US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43" marR="2304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8149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776287"/>
          </a:xfrm>
        </p:spPr>
        <p:txBody>
          <a:bodyPr/>
          <a:lstStyle/>
          <a:p>
            <a:pPr marL="400050" lvl="1" indent="-400050" algn="l"/>
            <a:r>
              <a:rPr lang="en-US" sz="4000" b="1" dirty="0" smtClean="0">
                <a:solidFill>
                  <a:srgbClr val="000074"/>
                </a:solidFill>
                <a:latin typeface="Corbel" pitchFamily="34" charset="0"/>
              </a:rPr>
              <a:t>Performance Targets </a:t>
            </a:r>
            <a:endParaRPr lang="en-ZA" altLang="en-US" sz="4000" b="1" dirty="0">
              <a:solidFill>
                <a:srgbClr val="000074"/>
              </a:solidFill>
              <a:latin typeface="Corbe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2425"/>
            <a:ext cx="8229600" cy="4503739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Current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2017/2018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targets vs previous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2016/2017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targets</a:t>
            </a: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ZA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868C3D-26E2-458D-9CE5-D29CBBCD5A1A}" type="slidenum">
              <a:rPr lang="en-ZA" altLang="en-US" smtClean="0"/>
              <a:pPr>
                <a:defRPr/>
              </a:pPr>
              <a:t>24</a:t>
            </a:fld>
            <a:endParaRPr lang="en-ZA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Parliament: 7 June 2017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00223526"/>
              </p:ext>
            </p:extLst>
          </p:nvPr>
        </p:nvGraphicFramePr>
        <p:xfrm>
          <a:off x="571347" y="2131283"/>
          <a:ext cx="7715406" cy="41711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7725"/>
                <a:gridCol w="3910203"/>
                <a:gridCol w="1300163"/>
                <a:gridCol w="1357315"/>
              </a:tblGrid>
              <a:tr h="4711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dirty="0">
                          <a:effectLst/>
                        </a:rPr>
                        <a:t>#</a:t>
                      </a:r>
                      <a:endParaRPr lang="en-US" sz="1400" dirty="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</a:rPr>
                        <a:t>Target</a:t>
                      </a:r>
                      <a:endParaRPr lang="en-US" sz="140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</a:rPr>
                        <a:t>2016-2017</a:t>
                      </a:r>
                      <a:endParaRPr lang="en-US" sz="140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</a:rPr>
                        <a:t>2017-2018</a:t>
                      </a:r>
                      <a:endParaRPr lang="en-US" sz="140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</a:tr>
              <a:tr h="14133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e)</a:t>
                      </a:r>
                      <a:endParaRPr lang="en-US" sz="1400" dirty="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</a:rPr>
                        <a:t>Number of workers who </a:t>
                      </a:r>
                      <a:r>
                        <a:rPr lang="en-GB" sz="1400" u="sng">
                          <a:effectLst/>
                        </a:rPr>
                        <a:t>enter  </a:t>
                      </a:r>
                      <a:r>
                        <a:rPr lang="en-GB" sz="1400">
                          <a:effectLst/>
                        </a:rPr>
                        <a:t>and</a:t>
                      </a:r>
                      <a:r>
                        <a:rPr lang="en-GB" sz="1400" u="sng">
                          <a:effectLst/>
                        </a:rPr>
                        <a:t> complete</a:t>
                      </a:r>
                      <a:r>
                        <a:rPr lang="en-GB" sz="1400">
                          <a:effectLst/>
                        </a:rPr>
                        <a:t> skills programmes – Lifelong Learning</a:t>
                      </a:r>
                      <a:endParaRPr lang="en-US" sz="140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</a:rPr>
                        <a:t>6500 workers </a:t>
                      </a:r>
                      <a:endParaRPr lang="en-US" sz="140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</a:rPr>
                        <a:t>6500 workers </a:t>
                      </a:r>
                      <a:endParaRPr lang="en-US" sz="140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</a:tr>
              <a:tr h="14133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f)</a:t>
                      </a:r>
                      <a:endParaRPr lang="en-US" sz="1400" dirty="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</a:rPr>
                        <a:t>Number of unemployed learners who </a:t>
                      </a:r>
                      <a:r>
                        <a:rPr lang="en-GB" sz="1400" u="sng">
                          <a:effectLst/>
                        </a:rPr>
                        <a:t>enter</a:t>
                      </a:r>
                      <a:r>
                        <a:rPr lang="en-GB" sz="1400">
                          <a:effectLst/>
                        </a:rPr>
                        <a:t> bridging programme for the completion of a qualification  – Universities</a:t>
                      </a:r>
                      <a:endParaRPr lang="en-US" sz="140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29845" indent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</a:rPr>
                        <a:t>1500 unemployed learners</a:t>
                      </a:r>
                      <a:endParaRPr lang="en-US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29845" indent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</a:rPr>
                        <a:t>1500 unemployed learners</a:t>
                      </a:r>
                      <a:endParaRPr lang="en-US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43" marR="23043" marT="0" marB="0"/>
                </a:tc>
              </a:tr>
              <a:tr h="14133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g)</a:t>
                      </a:r>
                      <a:endParaRPr lang="en-US" sz="1400" dirty="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</a:rPr>
                        <a:t>Number of unemployed learners who </a:t>
                      </a:r>
                      <a:r>
                        <a:rPr lang="en-GB" sz="1400" u="sng">
                          <a:effectLst/>
                        </a:rPr>
                        <a:t>complete</a:t>
                      </a:r>
                      <a:r>
                        <a:rPr lang="en-GB" sz="1400">
                          <a:effectLst/>
                        </a:rPr>
                        <a:t> bridging programme for the completion of a qualification - Universities</a:t>
                      </a:r>
                      <a:endParaRPr lang="en-US" sz="140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29845" indent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</a:rPr>
                        <a:t>1050 unemployed learners </a:t>
                      </a:r>
                      <a:endParaRPr lang="en-US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29845" indent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</a:rPr>
                        <a:t>1050 unemployed learners </a:t>
                      </a:r>
                      <a:endParaRPr lang="en-US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43" marR="23043" marT="0" marB="0"/>
                </a:tc>
              </a:tr>
              <a:tr h="18844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h)</a:t>
                      </a:r>
                      <a:endParaRPr lang="en-US" sz="1400" dirty="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</a:rPr>
                        <a:t>Number of unemployed learners who </a:t>
                      </a:r>
                      <a:r>
                        <a:rPr lang="en-GB" sz="1400" u="sng">
                          <a:effectLst/>
                        </a:rPr>
                        <a:t>enter</a:t>
                      </a:r>
                      <a:r>
                        <a:rPr lang="en-GB" sz="1400">
                          <a:effectLst/>
                        </a:rPr>
                        <a:t> bridging programme for the completion of a qualification/designation – Professional Body</a:t>
                      </a:r>
                      <a:endParaRPr lang="en-US" sz="140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29845" indent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</a:rPr>
                        <a:t>330 unemployed learners </a:t>
                      </a:r>
                      <a:endParaRPr lang="en-US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29845" indent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dirty="0">
                          <a:effectLst/>
                        </a:rPr>
                        <a:t>330 unemployed learners </a:t>
                      </a:r>
                      <a:endParaRPr lang="en-US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43" marR="23043" marT="0" marB="0"/>
                </a:tc>
              </a:tr>
              <a:tr h="18844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400" dirty="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</a:rPr>
                        <a:t>Number of unemployed learners who </a:t>
                      </a:r>
                      <a:r>
                        <a:rPr lang="en-GB" sz="1400" u="sng">
                          <a:effectLst/>
                        </a:rPr>
                        <a:t>complete</a:t>
                      </a:r>
                      <a:r>
                        <a:rPr lang="en-GB" sz="1400">
                          <a:effectLst/>
                        </a:rPr>
                        <a:t> bridging programme for the completion of a qualification/designation – Professional Body</a:t>
                      </a:r>
                      <a:endParaRPr lang="en-US" sz="140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29845" indent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</a:rPr>
                        <a:t>231 unemployed learners </a:t>
                      </a:r>
                      <a:endParaRPr lang="en-US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29845" indent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</a:rPr>
                        <a:t>231 unemployed learners </a:t>
                      </a:r>
                      <a:endParaRPr lang="en-US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43" marR="23043" marT="0" marB="0"/>
                </a:tc>
              </a:tr>
              <a:tr h="9422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j)</a:t>
                      </a:r>
                      <a:endParaRPr lang="en-US" sz="1400" dirty="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</a:rPr>
                        <a:t>Number of unemployed learners </a:t>
                      </a:r>
                      <a:r>
                        <a:rPr lang="en-GB" sz="1400" u="sng">
                          <a:effectLst/>
                        </a:rPr>
                        <a:t>funded</a:t>
                      </a:r>
                      <a:r>
                        <a:rPr lang="en-GB" sz="1400">
                          <a:effectLst/>
                        </a:rPr>
                        <a:t> on Bursary Grant</a:t>
                      </a:r>
                      <a:endParaRPr lang="en-US" sz="140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</a:rPr>
                        <a:t>500 unemployed learners </a:t>
                      </a:r>
                      <a:endParaRPr lang="en-US" sz="140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dirty="0">
                          <a:effectLst/>
                        </a:rPr>
                        <a:t>500 unemployed learners </a:t>
                      </a:r>
                      <a:endParaRPr lang="en-US" sz="1400" dirty="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8907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776287"/>
          </a:xfrm>
        </p:spPr>
        <p:txBody>
          <a:bodyPr/>
          <a:lstStyle/>
          <a:p>
            <a:pPr marL="400050" lvl="1" indent="-400050" algn="l"/>
            <a:r>
              <a:rPr lang="en-US" sz="4000" b="1" dirty="0" smtClean="0">
                <a:solidFill>
                  <a:srgbClr val="000074"/>
                </a:solidFill>
                <a:latin typeface="Corbel" pitchFamily="34" charset="0"/>
              </a:rPr>
              <a:t>Performance Targets </a:t>
            </a:r>
            <a:endParaRPr lang="en-ZA" altLang="en-US" sz="4000" b="1" dirty="0">
              <a:solidFill>
                <a:srgbClr val="000074"/>
              </a:solidFill>
              <a:latin typeface="Corbe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2425"/>
            <a:ext cx="8229600" cy="4503739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Current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2017/2018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targets vs previous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2016/2017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targets</a:t>
            </a: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ZA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868C3D-26E2-458D-9CE5-D29CBBCD5A1A}" type="slidenum">
              <a:rPr lang="en-ZA" altLang="en-US" smtClean="0"/>
              <a:pPr>
                <a:defRPr/>
              </a:pPr>
              <a:t>25</a:t>
            </a:fld>
            <a:endParaRPr lang="en-ZA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Parliament: 7 June 2017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21748049"/>
              </p:ext>
            </p:extLst>
          </p:nvPr>
        </p:nvGraphicFramePr>
        <p:xfrm>
          <a:off x="571347" y="2131283"/>
          <a:ext cx="7715406" cy="44221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7957"/>
                <a:gridCol w="3825621"/>
                <a:gridCol w="1571625"/>
                <a:gridCol w="1600203"/>
              </a:tblGrid>
              <a:tr h="4711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dirty="0">
                          <a:effectLst/>
                        </a:rPr>
                        <a:t>#</a:t>
                      </a:r>
                      <a:endParaRPr lang="en-US" sz="1400" dirty="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</a:rPr>
                        <a:t>Target</a:t>
                      </a:r>
                      <a:endParaRPr lang="en-US" sz="140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</a:rPr>
                        <a:t>2016-2017</a:t>
                      </a:r>
                      <a:endParaRPr lang="en-US" sz="140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</a:rPr>
                        <a:t>2017-2018</a:t>
                      </a:r>
                      <a:endParaRPr lang="en-US" sz="140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</a:tr>
              <a:tr h="111289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k)</a:t>
                      </a:r>
                      <a:endParaRPr lang="en-US" sz="1400" dirty="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</a:rPr>
                        <a:t>Number of unemployed learners </a:t>
                      </a:r>
                      <a:r>
                        <a:rPr lang="en-GB" sz="1400" u="sng">
                          <a:effectLst/>
                        </a:rPr>
                        <a:t>funded</a:t>
                      </a:r>
                      <a:r>
                        <a:rPr lang="en-GB" sz="1400">
                          <a:effectLst/>
                        </a:rPr>
                        <a:t> on NSFAS Loan Repayment Grant</a:t>
                      </a:r>
                      <a:endParaRPr lang="en-US" sz="140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</a:rPr>
                        <a:t>150  unemployed learners </a:t>
                      </a:r>
                      <a:endParaRPr lang="en-US" sz="140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</a:rPr>
                        <a:t>200 unemployed learners</a:t>
                      </a:r>
                      <a:endParaRPr lang="en-US" sz="1400">
                        <a:effectLst/>
                      </a:endParaRPr>
                    </a:p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</a:tr>
              <a:tr h="9422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l)</a:t>
                      </a:r>
                      <a:endParaRPr lang="en-US" sz="1400" dirty="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</a:rPr>
                        <a:t>Number of  unemployed learners </a:t>
                      </a:r>
                      <a:r>
                        <a:rPr lang="en-GB" sz="1400" u="sng">
                          <a:effectLst/>
                        </a:rPr>
                        <a:t>entered</a:t>
                      </a:r>
                      <a:r>
                        <a:rPr lang="en-GB" sz="1400">
                          <a:effectLst/>
                        </a:rPr>
                        <a:t> and funded on Fasset Bursary Scheme</a:t>
                      </a:r>
                      <a:endParaRPr lang="en-US" sz="140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</a:rPr>
                        <a:t>330 unemployed learners </a:t>
                      </a:r>
                      <a:endParaRPr lang="en-US" sz="140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</a:rPr>
                        <a:t>330 unemployed learners </a:t>
                      </a:r>
                      <a:endParaRPr lang="en-US" sz="140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</a:tr>
              <a:tr h="14133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m)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</a:rPr>
                        <a:t>Number of unemployed learners </a:t>
                      </a:r>
                      <a:r>
                        <a:rPr lang="en-GB" sz="1400" u="sng">
                          <a:effectLst/>
                        </a:rPr>
                        <a:t>completed</a:t>
                      </a:r>
                      <a:r>
                        <a:rPr lang="en-GB" sz="1400">
                          <a:effectLst/>
                        </a:rPr>
                        <a:t> and funded on Fasset Bursary Scheme</a:t>
                      </a:r>
                      <a:endParaRPr lang="en-US" sz="140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</a:rPr>
                        <a:t>0 </a:t>
                      </a:r>
                      <a:endParaRPr lang="en-US" sz="140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</a:rPr>
                        <a:t>264 unemployed learners </a:t>
                      </a:r>
                      <a:endParaRPr lang="en-US" sz="140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</a:tr>
              <a:tr h="9422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n)</a:t>
                      </a:r>
                      <a:endParaRPr lang="en-US" sz="1400" dirty="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</a:rPr>
                        <a:t>Number of unemployed learners assisted on NSFAS bursary</a:t>
                      </a:r>
                      <a:endParaRPr lang="en-US" sz="140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29845" indent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</a:rPr>
                        <a:t>300 unemployed learners </a:t>
                      </a:r>
                      <a:endParaRPr lang="en-US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29845" indent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</a:rPr>
                        <a:t>150 unemployed  learners</a:t>
                      </a:r>
                      <a:endParaRPr lang="en-US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43" marR="23043" marT="0" marB="0"/>
                </a:tc>
              </a:tr>
              <a:tr h="14133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o)</a:t>
                      </a:r>
                      <a:endParaRPr lang="en-US" sz="1400" dirty="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</a:rPr>
                        <a:t>Number of unemployed leaners funded via Non- PIVOTAL Learner Employment Grant</a:t>
                      </a:r>
                      <a:endParaRPr lang="en-US" sz="140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29845" indent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</a:rPr>
                        <a:t>300 unemployed learners </a:t>
                      </a:r>
                      <a:endParaRPr lang="en-US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29845" indent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</a:rPr>
                        <a:t>300 unemployed learners </a:t>
                      </a:r>
                      <a:endParaRPr lang="en-US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43" marR="23043" marT="0" marB="0"/>
                </a:tc>
              </a:tr>
              <a:tr h="20482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p)</a:t>
                      </a:r>
                      <a:endParaRPr lang="en-US" sz="1400" dirty="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248285" indent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</a:rPr>
                        <a:t>Number of unemployed learners who </a:t>
                      </a:r>
                      <a:r>
                        <a:rPr lang="en-GB" sz="1400" u="sng">
                          <a:effectLst/>
                        </a:rPr>
                        <a:t>enter</a:t>
                      </a:r>
                      <a:r>
                        <a:rPr lang="en-GB" sz="1400">
                          <a:effectLst/>
                        </a:rPr>
                        <a:t> bridging programme for the completion of a qualification/designation  (Non-PIVOTAL)</a:t>
                      </a:r>
                      <a:endParaRPr lang="en-US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29845" indent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</a:rPr>
                        <a:t>160 unemployed learners </a:t>
                      </a:r>
                      <a:endParaRPr lang="en-US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29845" indent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</a:rPr>
                        <a:t>160 unemployed learners </a:t>
                      </a:r>
                      <a:endParaRPr lang="en-US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43" marR="23043" marT="0" marB="0"/>
                </a:tc>
              </a:tr>
              <a:tr h="18844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q)</a:t>
                      </a:r>
                      <a:endParaRPr lang="en-US" sz="1400" dirty="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</a:rPr>
                        <a:t>Number of unemployed learners who </a:t>
                      </a:r>
                      <a:r>
                        <a:rPr lang="en-GB" sz="1400" u="sng">
                          <a:effectLst/>
                        </a:rPr>
                        <a:t>complete</a:t>
                      </a:r>
                      <a:r>
                        <a:rPr lang="en-GB" sz="1400">
                          <a:effectLst/>
                        </a:rPr>
                        <a:t> bridging programmes: Qualification/Professional designations support (Non-PIVOTAL)</a:t>
                      </a:r>
                      <a:endParaRPr lang="en-US" sz="140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29845" indent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</a:rPr>
                        <a:t>N/A</a:t>
                      </a:r>
                      <a:endParaRPr lang="en-US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29845" indent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dirty="0">
                          <a:effectLst/>
                        </a:rPr>
                        <a:t>112 unemployed learners </a:t>
                      </a:r>
                      <a:endParaRPr lang="en-US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43" marR="2304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4298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776287"/>
          </a:xfrm>
        </p:spPr>
        <p:txBody>
          <a:bodyPr/>
          <a:lstStyle/>
          <a:p>
            <a:pPr marL="400050" lvl="1" indent="-400050" algn="l"/>
            <a:r>
              <a:rPr lang="en-US" sz="4000" b="1" dirty="0" smtClean="0">
                <a:solidFill>
                  <a:srgbClr val="000074"/>
                </a:solidFill>
                <a:latin typeface="Corbel" pitchFamily="34" charset="0"/>
              </a:rPr>
              <a:t>Performance Targets </a:t>
            </a:r>
            <a:endParaRPr lang="en-ZA" altLang="en-US" sz="4000" b="1" dirty="0">
              <a:solidFill>
                <a:srgbClr val="000074"/>
              </a:solidFill>
              <a:latin typeface="Corbe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2425"/>
            <a:ext cx="8229600" cy="4503739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Current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2017/2018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targets vs previous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2016/2017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targets</a:t>
            </a: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ZA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868C3D-26E2-458D-9CE5-D29CBBCD5A1A}" type="slidenum">
              <a:rPr lang="en-ZA" altLang="en-US" smtClean="0"/>
              <a:pPr>
                <a:defRPr/>
              </a:pPr>
              <a:t>26</a:t>
            </a:fld>
            <a:endParaRPr lang="en-ZA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Parliament: 7 June 2017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68685325"/>
              </p:ext>
            </p:extLst>
          </p:nvPr>
        </p:nvGraphicFramePr>
        <p:xfrm>
          <a:off x="571347" y="2131283"/>
          <a:ext cx="7715406" cy="41711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4573"/>
                <a:gridCol w="3469005"/>
                <a:gridCol w="1571625"/>
                <a:gridCol w="1600203"/>
              </a:tblGrid>
              <a:tr h="4711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dirty="0">
                          <a:effectLst/>
                        </a:rPr>
                        <a:t>#</a:t>
                      </a:r>
                      <a:endParaRPr lang="en-US" sz="1400" dirty="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</a:rPr>
                        <a:t>Target</a:t>
                      </a:r>
                      <a:endParaRPr lang="en-US" sz="140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</a:rPr>
                        <a:t>2016-2017</a:t>
                      </a:r>
                      <a:endParaRPr lang="en-US" sz="140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</a:rPr>
                        <a:t>2017-2018</a:t>
                      </a:r>
                      <a:endParaRPr lang="en-US" sz="140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</a:tr>
              <a:tr h="9422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Prog</a:t>
                      </a:r>
                      <a:r>
                        <a:rPr lang="en-GB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4 </a:t>
                      </a:r>
                      <a:endParaRPr lang="en-US" sz="1400" dirty="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</a:rPr>
                        <a:t>Number of  unemployed TVET graduates  placed (in in-service training) </a:t>
                      </a:r>
                      <a:endParaRPr lang="en-US" sz="140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</a:rPr>
                        <a:t>300 unemployed learners </a:t>
                      </a:r>
                      <a:endParaRPr lang="en-US" sz="140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</a:rPr>
                        <a:t>480 unemployed  learners</a:t>
                      </a:r>
                      <a:endParaRPr lang="en-US" sz="140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</a:tr>
              <a:tr h="9422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b)</a:t>
                      </a:r>
                      <a:endParaRPr lang="en-US" sz="1400" dirty="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</a:rPr>
                        <a:t>Number of unemployed   TVET graduates  completing in-service training</a:t>
                      </a:r>
                      <a:endParaRPr lang="en-US" sz="140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29845" indent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</a:rPr>
                        <a:t>100 unemployed learners </a:t>
                      </a:r>
                      <a:endParaRPr lang="en-US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29845" indent="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</a:rPr>
                        <a:t>210 unemployed learners</a:t>
                      </a:r>
                      <a:endParaRPr lang="en-US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43" marR="23043" marT="0" marB="0"/>
                </a:tc>
              </a:tr>
              <a:tr h="9422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c)</a:t>
                      </a:r>
                      <a:endParaRPr lang="en-US" sz="1400" dirty="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dirty="0">
                          <a:effectLst/>
                        </a:rPr>
                        <a:t>Number of SETA Employer Partnerships established </a:t>
                      </a:r>
                      <a:endParaRPr lang="en-US" sz="1400" dirty="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</a:rPr>
                        <a:t>10 partnerships established </a:t>
                      </a:r>
                      <a:endParaRPr lang="en-US" sz="140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</a:rPr>
                        <a:t>15 partnerships established </a:t>
                      </a:r>
                      <a:endParaRPr lang="en-US" sz="140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</a:tr>
              <a:tr h="4711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Prog</a:t>
                      </a:r>
                      <a:r>
                        <a:rPr lang="en-GB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5</a:t>
                      </a:r>
                      <a:endParaRPr lang="en-US" sz="1400" dirty="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</a:rPr>
                        <a:t>Large firms (submission of WSP/ATR)</a:t>
                      </a:r>
                      <a:endParaRPr lang="en-US" sz="140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</a:rPr>
                        <a:t>60 large firms </a:t>
                      </a:r>
                      <a:endParaRPr lang="en-US" sz="140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</a:rPr>
                        <a:t>60 large firms </a:t>
                      </a:r>
                      <a:endParaRPr lang="en-US" sz="140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</a:tr>
              <a:tr h="4711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a)</a:t>
                      </a:r>
                      <a:endParaRPr lang="en-US" sz="1400" dirty="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</a:rPr>
                        <a:t>Mediums firms (submission of WSP/ATR)</a:t>
                      </a:r>
                      <a:endParaRPr lang="en-US" sz="140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</a:rPr>
                        <a:t>80 medium firms </a:t>
                      </a:r>
                      <a:endParaRPr lang="en-US" sz="140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</a:rPr>
                        <a:t>80 medium firms </a:t>
                      </a:r>
                      <a:endParaRPr lang="en-US" sz="140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</a:tr>
              <a:tr h="4711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b)</a:t>
                      </a:r>
                      <a:endParaRPr lang="en-US" sz="1400" dirty="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</a:rPr>
                        <a:t>Small firms (submission of WSP/ATR)</a:t>
                      </a:r>
                      <a:endParaRPr lang="en-US" sz="140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</a:rPr>
                        <a:t>600 small firms </a:t>
                      </a:r>
                      <a:endParaRPr lang="en-US" sz="140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</a:rPr>
                        <a:t>600small  firms </a:t>
                      </a:r>
                      <a:endParaRPr lang="en-US" sz="140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</a:tr>
              <a:tr h="4711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c)</a:t>
                      </a:r>
                      <a:endParaRPr lang="en-US" sz="1400" dirty="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</a:rPr>
                        <a:t>Support to non-levy paying firms </a:t>
                      </a:r>
                      <a:endParaRPr lang="en-US" sz="140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</a:rPr>
                        <a:t>320 firms</a:t>
                      </a:r>
                      <a:endParaRPr lang="en-US" sz="140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</a:rPr>
                        <a:t>320 firms</a:t>
                      </a:r>
                      <a:endParaRPr lang="en-US" sz="140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</a:tr>
              <a:tr h="9422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d)</a:t>
                      </a:r>
                      <a:endParaRPr lang="en-US" sz="1400" dirty="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</a:rPr>
                        <a:t>Number of government departments supported</a:t>
                      </a:r>
                      <a:endParaRPr lang="en-US" sz="140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</a:rPr>
                        <a:t>5 departments (submission of WSP/ATR) </a:t>
                      </a:r>
                      <a:endParaRPr lang="en-US" sz="140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</a:rPr>
                        <a:t>5 departments (submission of WSP/ATR)</a:t>
                      </a:r>
                      <a:endParaRPr lang="en-US" sz="140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</a:tr>
              <a:tr h="9422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e)</a:t>
                      </a:r>
                      <a:endParaRPr lang="en-US" sz="1400" dirty="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ZA" sz="1400">
                          <a:effectLst/>
                        </a:rPr>
                        <a:t>Support to small businesses includes attendance at LL. </a:t>
                      </a:r>
                      <a:endParaRPr lang="en-US" sz="140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>
                          <a:effectLst/>
                        </a:rPr>
                        <a:t>400 small firms in sector supported through LL events</a:t>
                      </a:r>
                      <a:endParaRPr lang="en-US" sz="140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400" dirty="0">
                          <a:effectLst/>
                        </a:rPr>
                        <a:t>400 small firms in sector supported through LL events</a:t>
                      </a:r>
                      <a:endParaRPr lang="en-US" sz="1400" dirty="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4563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776287"/>
          </a:xfrm>
        </p:spPr>
        <p:txBody>
          <a:bodyPr/>
          <a:lstStyle/>
          <a:p>
            <a:pPr marL="400050" lvl="1" indent="-400050" algn="l"/>
            <a:r>
              <a:rPr lang="en-US" sz="4000" b="1" dirty="0" smtClean="0">
                <a:solidFill>
                  <a:srgbClr val="000074"/>
                </a:solidFill>
                <a:latin typeface="Corbel" pitchFamily="34" charset="0"/>
              </a:rPr>
              <a:t>Performance Targets </a:t>
            </a:r>
            <a:endParaRPr lang="en-ZA" altLang="en-US" sz="4000" b="1" dirty="0">
              <a:solidFill>
                <a:srgbClr val="000074"/>
              </a:solidFill>
              <a:latin typeface="Corbe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2425"/>
            <a:ext cx="8229600" cy="4503739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Current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2017/2018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targets vs previous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2016/2017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targets</a:t>
            </a: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ZA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868C3D-26E2-458D-9CE5-D29CBBCD5A1A}" type="slidenum">
              <a:rPr lang="en-ZA" altLang="en-US" smtClean="0"/>
              <a:pPr>
                <a:defRPr/>
              </a:pPr>
              <a:t>27</a:t>
            </a:fld>
            <a:endParaRPr lang="en-ZA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Parliament: 7 June 2017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64378424"/>
              </p:ext>
            </p:extLst>
          </p:nvPr>
        </p:nvGraphicFramePr>
        <p:xfrm>
          <a:off x="571347" y="2131283"/>
          <a:ext cx="7915429" cy="36697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6245"/>
                <a:gridCol w="1975625"/>
                <a:gridCol w="2330606"/>
                <a:gridCol w="2872953"/>
              </a:tblGrid>
              <a:tr h="4711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 dirty="0">
                          <a:effectLst/>
                        </a:rPr>
                        <a:t>#</a:t>
                      </a:r>
                      <a:endParaRPr lang="en-US" sz="1200" dirty="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 dirty="0">
                          <a:effectLst/>
                        </a:rPr>
                        <a:t>Target</a:t>
                      </a:r>
                      <a:endParaRPr lang="en-US" sz="1200" dirty="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</a:rPr>
                        <a:t>2016-2017</a:t>
                      </a:r>
                      <a:endParaRPr lang="en-US" sz="120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>
                          <a:effectLst/>
                        </a:rPr>
                        <a:t>2017-2018</a:t>
                      </a:r>
                      <a:endParaRPr lang="en-US" sz="120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</a:tr>
              <a:tr h="565319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 dirty="0" err="1" smtClean="0">
                          <a:effectLst/>
                        </a:rPr>
                        <a:t>Prog</a:t>
                      </a:r>
                      <a:r>
                        <a:rPr lang="en-GB" sz="1200" baseline="0" dirty="0" smtClean="0">
                          <a:effectLst/>
                        </a:rPr>
                        <a:t> 6 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200" dirty="0">
                        <a:effectLst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 dirty="0">
                          <a:effectLst/>
                        </a:rPr>
                        <a:t>Develop career guide and position Fasset as the sector of career choice through various platforms including stakeholder engagement</a:t>
                      </a:r>
                      <a:endParaRPr lang="en-US" sz="1200" dirty="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 dirty="0">
                          <a:effectLst/>
                        </a:rPr>
                        <a:t>The following is planned: </a:t>
                      </a:r>
                      <a:endParaRPr lang="en-GB" sz="1200" dirty="0" smtClean="0">
                        <a:effectLst/>
                      </a:endParaRPr>
                    </a:p>
                    <a:p>
                      <a:pPr marL="342900" marR="0" indent="-34290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AutoNum type="arabicParenR"/>
                      </a:pPr>
                      <a:r>
                        <a:rPr lang="en-GB" sz="1200" dirty="0" smtClean="0">
                          <a:effectLst/>
                        </a:rPr>
                        <a:t>1 </a:t>
                      </a:r>
                      <a:r>
                        <a:rPr lang="en-GB" sz="1200" dirty="0">
                          <a:effectLst/>
                        </a:rPr>
                        <a:t>Career Guide Updated</a:t>
                      </a:r>
                      <a:r>
                        <a:rPr lang="en-GB" sz="1200" dirty="0" smtClean="0">
                          <a:effectLst/>
                        </a:rPr>
                        <a:t>,</a:t>
                      </a:r>
                    </a:p>
                    <a:p>
                      <a:pPr marL="342900" marR="0" indent="-34290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AutoNum type="arabicParenR"/>
                      </a:pPr>
                      <a:r>
                        <a:rPr lang="en-GB" sz="1200" dirty="0" smtClean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</a:rPr>
                        <a:t>2) 1 national learner print media and online campaign update implemented</a:t>
                      </a:r>
                      <a:r>
                        <a:rPr lang="en-GB" sz="1200" dirty="0" smtClean="0">
                          <a:effectLst/>
                        </a:rPr>
                        <a:t>,</a:t>
                      </a:r>
                    </a:p>
                    <a:p>
                      <a:pPr marL="342900" marR="0" indent="-34290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AutoNum type="arabicParenR"/>
                      </a:pPr>
                      <a:r>
                        <a:rPr lang="en-GB" sz="1200" dirty="0" smtClean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</a:rPr>
                        <a:t>3) 32 learner advertisements placed</a:t>
                      </a:r>
                      <a:r>
                        <a:rPr lang="en-GB" sz="1200" dirty="0" smtClean="0">
                          <a:effectLst/>
                        </a:rPr>
                        <a:t>,</a:t>
                      </a:r>
                    </a:p>
                    <a:p>
                      <a:pPr marL="342900" marR="0" indent="-34290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AutoNum type="arabicParenR"/>
                      </a:pPr>
                      <a:r>
                        <a:rPr lang="en-GB" sz="1200" dirty="0" smtClean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</a:rPr>
                        <a:t>4) 20 career event exhibitions attended, </a:t>
                      </a:r>
                      <a:endParaRPr lang="en-GB" sz="1200" dirty="0" smtClean="0">
                        <a:effectLst/>
                      </a:endParaRPr>
                    </a:p>
                    <a:p>
                      <a:pPr marL="342900" marR="0" indent="-34290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AutoNum type="arabicParenR"/>
                      </a:pPr>
                      <a:r>
                        <a:rPr lang="en-GB" sz="1200" dirty="0" smtClean="0">
                          <a:effectLst/>
                        </a:rPr>
                        <a:t>5</a:t>
                      </a:r>
                      <a:r>
                        <a:rPr lang="en-GB" sz="1200" dirty="0">
                          <a:effectLst/>
                        </a:rPr>
                        <a:t>) 5 relationships created and/or career guidance/student support offices at HETs/TVETs created, </a:t>
                      </a:r>
                      <a:endParaRPr lang="en-GB" sz="1200" dirty="0" smtClean="0">
                        <a:effectLst/>
                      </a:endParaRPr>
                    </a:p>
                    <a:p>
                      <a:pPr marL="342900" marR="0" indent="-34290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AutoNum type="arabicParenR"/>
                      </a:pPr>
                      <a:r>
                        <a:rPr lang="en-GB" sz="1200" dirty="0" smtClean="0">
                          <a:effectLst/>
                        </a:rPr>
                        <a:t>6</a:t>
                      </a:r>
                      <a:r>
                        <a:rPr lang="en-GB" sz="1200" dirty="0">
                          <a:effectLst/>
                        </a:rPr>
                        <a:t>) 4 learner e-zine produced and distributed to learners</a:t>
                      </a:r>
                      <a:endParaRPr lang="en-US" sz="1200" dirty="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GB" sz="1200" dirty="0">
                          <a:effectLst/>
                        </a:rPr>
                        <a:t>The following is planned: </a:t>
                      </a:r>
                      <a:endParaRPr lang="en-GB" sz="1200" dirty="0" smtClean="0">
                        <a:effectLst/>
                      </a:endParaRPr>
                    </a:p>
                    <a:p>
                      <a:pPr marL="342900" marR="0" indent="-34290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AutoNum type="arabicParenR"/>
                      </a:pPr>
                      <a:r>
                        <a:rPr lang="en-GB" sz="1200" dirty="0" smtClean="0">
                          <a:effectLst/>
                        </a:rPr>
                        <a:t>1 </a:t>
                      </a:r>
                      <a:r>
                        <a:rPr lang="en-GB" sz="1200" dirty="0">
                          <a:effectLst/>
                        </a:rPr>
                        <a:t>Career Guide Updated, </a:t>
                      </a:r>
                      <a:endParaRPr lang="en-GB" sz="1200" dirty="0" smtClean="0">
                        <a:effectLst/>
                      </a:endParaRPr>
                    </a:p>
                    <a:p>
                      <a:pPr marL="342900" marR="0" indent="-34290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AutoNum type="arabicParenR"/>
                      </a:pPr>
                      <a:r>
                        <a:rPr lang="en-GB" sz="1200" dirty="0" smtClean="0">
                          <a:effectLst/>
                        </a:rPr>
                        <a:t>2</a:t>
                      </a:r>
                      <a:r>
                        <a:rPr lang="en-GB" sz="1200" dirty="0">
                          <a:effectLst/>
                        </a:rPr>
                        <a:t>) 1 national learner print media and online campaign update implemented, </a:t>
                      </a:r>
                      <a:endParaRPr lang="en-GB" sz="1200" dirty="0" smtClean="0">
                        <a:effectLst/>
                      </a:endParaRPr>
                    </a:p>
                    <a:p>
                      <a:pPr marL="342900" marR="0" indent="-34290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AutoNum type="arabicParenR"/>
                      </a:pPr>
                      <a:r>
                        <a:rPr lang="en-GB" sz="1200" dirty="0" smtClean="0">
                          <a:effectLst/>
                        </a:rPr>
                        <a:t>3</a:t>
                      </a:r>
                      <a:r>
                        <a:rPr lang="en-GB" sz="1200" dirty="0">
                          <a:effectLst/>
                        </a:rPr>
                        <a:t>) 32 learner advertisements placed, </a:t>
                      </a:r>
                      <a:endParaRPr lang="en-GB" sz="1200" dirty="0" smtClean="0">
                        <a:effectLst/>
                      </a:endParaRPr>
                    </a:p>
                    <a:p>
                      <a:pPr marL="342900" marR="0" indent="-34290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AutoNum type="arabicParenR"/>
                      </a:pPr>
                      <a:r>
                        <a:rPr lang="en-GB" sz="1200" dirty="0" smtClean="0">
                          <a:effectLst/>
                        </a:rPr>
                        <a:t>4</a:t>
                      </a:r>
                      <a:r>
                        <a:rPr lang="en-GB" sz="1200" dirty="0">
                          <a:effectLst/>
                        </a:rPr>
                        <a:t>) 20 career event exhibitions attended, </a:t>
                      </a:r>
                      <a:endParaRPr lang="en-GB" sz="1200" dirty="0" smtClean="0">
                        <a:effectLst/>
                      </a:endParaRPr>
                    </a:p>
                    <a:p>
                      <a:pPr marL="342900" marR="0" indent="-34290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AutoNum type="arabicParenR"/>
                      </a:pPr>
                      <a:r>
                        <a:rPr lang="en-GB" sz="1200" dirty="0" smtClean="0">
                          <a:effectLst/>
                        </a:rPr>
                        <a:t>5</a:t>
                      </a:r>
                      <a:r>
                        <a:rPr lang="en-GB" sz="1200" dirty="0">
                          <a:effectLst/>
                        </a:rPr>
                        <a:t>) 5 relationships created and/or career guidance/student support offices at HETs/TVETs created, </a:t>
                      </a:r>
                      <a:endParaRPr lang="en-GB" sz="1200" dirty="0" smtClean="0">
                        <a:effectLst/>
                      </a:endParaRPr>
                    </a:p>
                    <a:p>
                      <a:pPr marL="342900" marR="0" indent="-34290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AutoNum type="arabicParenR"/>
                      </a:pPr>
                      <a:r>
                        <a:rPr lang="en-GB" sz="1200" dirty="0" smtClean="0">
                          <a:effectLst/>
                        </a:rPr>
                        <a:t>6</a:t>
                      </a:r>
                      <a:r>
                        <a:rPr lang="en-GB" sz="1200" dirty="0">
                          <a:effectLst/>
                        </a:rPr>
                        <a:t>) 4 learner e-zine produced and distributed to learners</a:t>
                      </a:r>
                      <a:endParaRPr lang="en-US" sz="1200" dirty="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Consolas" panose="020B0609020204030204" pitchFamily="49" charset="0"/>
                      </a:endParaRPr>
                    </a:p>
                  </a:txBody>
                  <a:tcPr marL="23043" marR="2304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4355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382000" cy="776287"/>
          </a:xfrm>
        </p:spPr>
        <p:txBody>
          <a:bodyPr/>
          <a:lstStyle/>
          <a:p>
            <a:pPr marL="400050" lvl="1" indent="-400050" algn="l"/>
            <a:r>
              <a:rPr lang="en-ZA" sz="3400" b="1" dirty="0">
                <a:solidFill>
                  <a:srgbClr val="000074"/>
                </a:solidFill>
                <a:latin typeface="Corbel" pitchFamily="34" charset="0"/>
              </a:rPr>
              <a:t>High </a:t>
            </a:r>
            <a:r>
              <a:rPr lang="en-ZA" sz="3400" b="1" dirty="0" smtClean="0">
                <a:solidFill>
                  <a:srgbClr val="000074"/>
                </a:solidFill>
                <a:latin typeface="Corbel" pitchFamily="34" charset="0"/>
              </a:rPr>
              <a:t>Level Financial Projections </a:t>
            </a:r>
            <a:r>
              <a:rPr lang="en-ZA" sz="3400" b="1" dirty="0">
                <a:solidFill>
                  <a:srgbClr val="000074"/>
                </a:solidFill>
                <a:latin typeface="Corbel" pitchFamily="34" charset="0"/>
              </a:rPr>
              <a:t>2015 - 2020</a:t>
            </a:r>
            <a:endParaRPr lang="en-ZA" altLang="en-US" sz="3400" b="1" dirty="0">
              <a:solidFill>
                <a:srgbClr val="000074"/>
              </a:solidFill>
              <a:latin typeface="Corbe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868C3D-26E2-458D-9CE5-D29CBBCD5A1A}" type="slidenum">
              <a:rPr lang="en-ZA" altLang="en-US" smtClean="0"/>
              <a:pPr>
                <a:defRPr/>
              </a:pPr>
              <a:t>28</a:t>
            </a:fld>
            <a:endParaRPr lang="en-ZA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Parliament: 7 June 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91457"/>
          </a:xfrm>
        </p:spPr>
        <p:txBody>
          <a:bodyPr/>
          <a:lstStyle/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Annexure 3 SP, Page 78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057" y="2037669"/>
            <a:ext cx="8229600" cy="41646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1856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776287"/>
          </a:xfrm>
        </p:spPr>
        <p:txBody>
          <a:bodyPr/>
          <a:lstStyle/>
          <a:p>
            <a:pPr marL="400050" lvl="1" indent="-400050" algn="l"/>
            <a:r>
              <a:rPr lang="en-US" sz="4000" b="1" dirty="0" smtClean="0">
                <a:solidFill>
                  <a:srgbClr val="000074"/>
                </a:solidFill>
                <a:latin typeface="Corbel" pitchFamily="34" charset="0"/>
              </a:rPr>
              <a:t>Budget </a:t>
            </a:r>
            <a:endParaRPr lang="en-ZA" altLang="en-US" sz="4000" b="1" dirty="0">
              <a:solidFill>
                <a:srgbClr val="000074"/>
              </a:solidFill>
              <a:latin typeface="Corbe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2425"/>
            <a:ext cx="8229600" cy="4503739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Current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2017/2018 Budget vs Previous 2016/2017 Budget</a:t>
            </a: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ZA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868C3D-26E2-458D-9CE5-D29CBBCD5A1A}" type="slidenum">
              <a:rPr lang="en-ZA" altLang="en-US" smtClean="0"/>
              <a:pPr>
                <a:defRPr/>
              </a:pPr>
              <a:t>29</a:t>
            </a:fld>
            <a:endParaRPr lang="en-ZA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Parliament: 7 June 2017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68371674"/>
              </p:ext>
            </p:extLst>
          </p:nvPr>
        </p:nvGraphicFramePr>
        <p:xfrm>
          <a:off x="457200" y="2068512"/>
          <a:ext cx="8229601" cy="3124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9125"/>
                <a:gridCol w="1943100"/>
                <a:gridCol w="1857376"/>
              </a:tblGrid>
              <a:tr h="588963">
                <a:tc>
                  <a:txBody>
                    <a:bodyPr/>
                    <a:lstStyle/>
                    <a:p>
                      <a:pPr marL="111125" marR="248285" indent="0" algn="l" defTabSz="457200" rtl="0" eaLnBrk="1" latinLnBrk="0" hangingPunct="1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endParaRPr lang="en-US" sz="1400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248285" indent="0" algn="ctr" defTabSz="457200" rtl="0" eaLnBrk="1" latinLnBrk="0" hangingPunct="1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ZA" sz="1400" kern="1200" spc="3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2016/17</a:t>
                      </a:r>
                      <a:endParaRPr lang="en-US" sz="1400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248285" indent="0" algn="ctr" defTabSz="457200" rtl="0" eaLnBrk="1" latinLnBrk="0" hangingPunct="1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ZA" sz="1400" kern="1200" spc="3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2017/18</a:t>
                      </a:r>
                      <a:endParaRPr lang="en-US" sz="1400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07207">
                <a:tc>
                  <a:txBody>
                    <a:bodyPr/>
                    <a:lstStyle/>
                    <a:p>
                      <a:pPr marL="111125" marR="248285" indent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ZA" sz="1400" kern="1200" spc="3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Income: Total (6.5% increase)</a:t>
                      </a:r>
                      <a:endParaRPr lang="en-US" sz="1400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248285" indent="0" algn="r" defTabSz="457200" rtl="0" eaLnBrk="1" latinLnBrk="0" hangingPunct="1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ZA" sz="1400" kern="1200" spc="3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 460 000 000</a:t>
                      </a:r>
                      <a:endParaRPr lang="en-US" sz="1400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248285" indent="0" algn="r" defTabSz="457200" rtl="0" eaLnBrk="1" latinLnBrk="0" hangingPunct="1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ZA" sz="1400" kern="1200" spc="3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 490 000 000</a:t>
                      </a:r>
                      <a:endParaRPr lang="en-US" sz="1400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07207">
                <a:tc>
                  <a:txBody>
                    <a:bodyPr/>
                    <a:lstStyle/>
                    <a:p>
                      <a:pPr marL="111125" marR="248285" indent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ZA" sz="1400" kern="1200" spc="3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Expenditure: Total</a:t>
                      </a:r>
                      <a:endParaRPr lang="en-US" sz="1400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248285" indent="0" algn="r" defTabSz="457200" rtl="0" eaLnBrk="1" latinLnBrk="0" hangingPunct="1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ZA" sz="1400" kern="1200" spc="3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 339 300 000</a:t>
                      </a:r>
                      <a:endParaRPr lang="en-US" sz="1400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248285" indent="0" algn="r" defTabSz="457200" rtl="0" eaLnBrk="1" latinLnBrk="0" hangingPunct="1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ZA" sz="1400" kern="1200" spc="3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 490 000 000</a:t>
                      </a:r>
                      <a:endParaRPr lang="en-US" sz="1400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07207">
                <a:tc>
                  <a:txBody>
                    <a:bodyPr/>
                    <a:lstStyle/>
                    <a:p>
                      <a:pPr marL="111125" marR="248285" indent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ZA" sz="1400" kern="1200" spc="3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Expenditure: Admin (9.3% increased to 10.5%)</a:t>
                      </a:r>
                      <a:endParaRPr lang="en-US" sz="1400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248285" indent="0" algn="r" defTabSz="457200" rtl="0" eaLnBrk="1" latinLnBrk="0" hangingPunct="1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ZA" sz="1400" kern="1200" spc="3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 52 000 000</a:t>
                      </a:r>
                      <a:endParaRPr lang="en-US" sz="1400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248285" indent="0" algn="r" defTabSz="457200" rtl="0" eaLnBrk="1" latinLnBrk="0" hangingPunct="1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ZA" sz="1400" kern="1200" spc="3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 64 000 000</a:t>
                      </a:r>
                      <a:endParaRPr lang="en-US" sz="1400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07207">
                <a:tc>
                  <a:txBody>
                    <a:bodyPr/>
                    <a:lstStyle/>
                    <a:p>
                      <a:pPr marL="111125" marR="248285" indent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ZA" sz="1400" kern="1200" spc="3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Expenditure: Mandatory Grant (65% pay out rate)</a:t>
                      </a:r>
                      <a:endParaRPr lang="en-US" sz="1400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248285" indent="0" algn="r" defTabSz="457200" rtl="0" eaLnBrk="1" latinLnBrk="0" hangingPunct="1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ZA" sz="1400" kern="1200" spc="3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ZA" sz="1400" kern="1200" spc="3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A" sz="1400" kern="1200" spc="3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73 000 000</a:t>
                      </a:r>
                      <a:endParaRPr lang="en-US" sz="1400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248285" indent="0" algn="r" defTabSz="457200" rtl="0" eaLnBrk="1" latinLnBrk="0" hangingPunct="1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ZA" sz="1400" kern="1200" spc="3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 79 000 000</a:t>
                      </a:r>
                      <a:endParaRPr lang="en-US" sz="1400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07207">
                <a:tc>
                  <a:txBody>
                    <a:bodyPr/>
                    <a:lstStyle/>
                    <a:p>
                      <a:pPr marL="111125" marR="248285" indent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ZA" sz="1400" kern="1200" spc="3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Discretionary Funding</a:t>
                      </a:r>
                      <a:endParaRPr lang="en-US" sz="1400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248285" indent="0" algn="r" defTabSz="457200" rtl="0" eaLnBrk="1" latinLnBrk="0" hangingPunct="1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ZA" sz="1400" kern="1200" spc="3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 214 300 000</a:t>
                      </a:r>
                      <a:endParaRPr lang="en-US" sz="1400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248285" indent="0" algn="r" defTabSz="457200" rtl="0" eaLnBrk="1" latinLnBrk="0" hangingPunct="1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ZA" sz="1400" kern="1200" spc="3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 347 000 000</a:t>
                      </a:r>
                      <a:endParaRPr lang="en-US" sz="1400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88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776287"/>
          </a:xfrm>
        </p:spPr>
        <p:txBody>
          <a:bodyPr/>
          <a:lstStyle/>
          <a:p>
            <a:pPr marL="400050" lvl="1" indent="-400050" algn="l"/>
            <a:r>
              <a:rPr lang="en-ZA" sz="4000" b="1" dirty="0" smtClean="0">
                <a:solidFill>
                  <a:srgbClr val="000074"/>
                </a:solidFill>
                <a:latin typeface="Corbel" pitchFamily="34" charset="0"/>
              </a:rPr>
              <a:t>Vision</a:t>
            </a:r>
            <a:endParaRPr lang="en-ZA" altLang="en-US" sz="4000" b="1" dirty="0">
              <a:solidFill>
                <a:srgbClr val="000074"/>
              </a:solidFill>
              <a:latin typeface="Corbe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2425"/>
            <a:ext cx="8229600" cy="4503739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To facilitate the achievement of world-class finance and accounting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868C3D-26E2-458D-9CE5-D29CBBCD5A1A}" type="slidenum">
              <a:rPr lang="en-ZA" altLang="en-US" smtClean="0"/>
              <a:pPr>
                <a:defRPr/>
              </a:pPr>
              <a:t>3</a:t>
            </a:fld>
            <a:endParaRPr lang="en-ZA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Parliament: 7 June 2017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2532070"/>
            <a:ext cx="822960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400050" lvl="1" indent="-400050" algn="l"/>
            <a:r>
              <a:rPr lang="en-ZA" sz="4000" b="1" kern="0" dirty="0" smtClean="0">
                <a:solidFill>
                  <a:srgbClr val="000074"/>
                </a:solidFill>
                <a:latin typeface="Corbel" pitchFamily="34" charset="0"/>
              </a:rPr>
              <a:t>Mission</a:t>
            </a:r>
            <a:endParaRPr lang="en-ZA" altLang="en-US" sz="4000" b="1" kern="0" dirty="0">
              <a:solidFill>
                <a:srgbClr val="000074"/>
              </a:solidFill>
              <a:latin typeface="Corbel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3308358"/>
            <a:ext cx="82296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ZA" sz="1800" smtClean="0">
                <a:latin typeface="Arial" panose="020B0604020202020204" pitchFamily="34" charset="0"/>
                <a:cs typeface="Arial" panose="020B0604020202020204" pitchFamily="34" charset="0"/>
              </a:rPr>
              <a:t>The Fasset vision and mission are aligned to our organisational strategy and form the foundation upon which we build a pipeline of world-class skills for the broader finance sector whilst driving the transformation agenda. </a:t>
            </a:r>
            <a:endParaRPr lang="en-US" sz="18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18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GB" sz="1800" smtClean="0">
                <a:latin typeface="Arial" panose="020B0604020202020204" pitchFamily="34" charset="0"/>
                <a:cs typeface="Arial" panose="020B0604020202020204" pitchFamily="34" charset="0"/>
              </a:rPr>
              <a:t>Increase the flow of new finance and accountancy entrants into employment </a:t>
            </a:r>
            <a:endParaRPr lang="en-US" sz="18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GB" sz="1800" smtClean="0">
                <a:latin typeface="Arial" panose="020B0604020202020204" pitchFamily="34" charset="0"/>
                <a:cs typeface="Arial" panose="020B0604020202020204" pitchFamily="34" charset="0"/>
              </a:rPr>
              <a:t>Develop and grow the skills required in the sector</a:t>
            </a:r>
            <a:endParaRPr lang="en-US" sz="18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GB" sz="1800" smtClean="0">
                <a:latin typeface="Arial" panose="020B0604020202020204" pitchFamily="34" charset="0"/>
                <a:cs typeface="Arial" panose="020B0604020202020204" pitchFamily="34" charset="0"/>
              </a:rPr>
              <a:t>Facilitate transformation of the finance and accountancy sector</a:t>
            </a:r>
            <a:endParaRPr lang="en-US" sz="18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40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776287"/>
          </a:xfrm>
        </p:spPr>
        <p:txBody>
          <a:bodyPr/>
          <a:lstStyle/>
          <a:p>
            <a:pPr marL="400050" lvl="1" indent="-400050" algn="l"/>
            <a:r>
              <a:rPr lang="en-US" sz="4000" b="1" dirty="0" smtClean="0">
                <a:solidFill>
                  <a:srgbClr val="000074"/>
                </a:solidFill>
                <a:latin typeface="Corbel" pitchFamily="34" charset="0"/>
              </a:rPr>
              <a:t>Budget Allocation per programme</a:t>
            </a:r>
            <a:endParaRPr lang="en-ZA" altLang="en-US" sz="4000" b="1" dirty="0">
              <a:solidFill>
                <a:srgbClr val="000074"/>
              </a:solidFill>
              <a:latin typeface="Corbe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868C3D-26E2-458D-9CE5-D29CBBCD5A1A}" type="slidenum">
              <a:rPr lang="en-ZA" altLang="en-US" smtClean="0"/>
              <a:pPr>
                <a:defRPr/>
              </a:pPr>
              <a:t>30</a:t>
            </a:fld>
            <a:endParaRPr lang="en-ZA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Parliament: 7 June 2017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20567966"/>
              </p:ext>
            </p:extLst>
          </p:nvPr>
        </p:nvGraphicFramePr>
        <p:xfrm>
          <a:off x="250380" y="1771416"/>
          <a:ext cx="8593583" cy="2830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4708"/>
                <a:gridCol w="1802662"/>
                <a:gridCol w="1161199"/>
                <a:gridCol w="1653439"/>
                <a:gridCol w="1171575"/>
              </a:tblGrid>
              <a:tr h="370840">
                <a:tc>
                  <a:txBody>
                    <a:bodyPr/>
                    <a:lstStyle/>
                    <a:p>
                      <a:pPr marL="111125" marR="248285" indent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endParaRPr lang="en-US" sz="1400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248285" indent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ZA" sz="1400" kern="1200" spc="3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2016/2017 Budget</a:t>
                      </a:r>
                      <a:endParaRPr lang="en-US" sz="1400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248285" indent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ZA" sz="1400" kern="1200" spc="3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</a:t>
                      </a:r>
                      <a:endParaRPr lang="en-US" sz="1400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248285" indent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ZA" sz="1400" kern="1200" spc="3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2017/2018 Budget</a:t>
                      </a:r>
                      <a:endParaRPr lang="en-US" sz="1400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248285" indent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ZA" sz="1400" kern="1200" spc="3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</a:t>
                      </a:r>
                      <a:endParaRPr lang="en-US" sz="1400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11125" marR="248285" indent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ZA" sz="1400" kern="1200" spc="3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PIVOTAL Programmes (90%)</a:t>
                      </a:r>
                      <a:endParaRPr lang="en-US" sz="1400" kern="1200" spc="3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1125" marR="248285" lvl="1" indent="0" algn="r" defTabSz="457200" rtl="0" eaLnBrk="1" latinLnBrk="0" hangingPunct="1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ZA" sz="1400" kern="1200" spc="3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 180 850 000 </a:t>
                      </a:r>
                      <a:endParaRPr lang="en-US" sz="1400" kern="1200" spc="3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11125" marR="248285" indent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endParaRPr lang="en-US" sz="1400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1125" marR="248285" indent="0" algn="r" defTabSz="457200" rtl="0" eaLnBrk="1" latinLnBrk="0" hangingPunct="1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ZA" sz="1400" kern="1200" spc="3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 313 500 000</a:t>
                      </a:r>
                      <a:endParaRPr lang="en-US" sz="1400" kern="1200" spc="3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11125" marR="248285" indent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endParaRPr lang="en-US" sz="1400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11125" marR="248285" indent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ZA" sz="1400" b="1" kern="1200" spc="3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PLACEMENT:</a:t>
                      </a:r>
                      <a:endParaRPr lang="en-US" sz="1400" b="1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1125" marR="248285" indent="0" algn="r" defTabSz="457200" rtl="0" eaLnBrk="1" latinLnBrk="0" hangingPunct="1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ZA" sz="1400" b="1" kern="1200" spc="3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 27 850 000</a:t>
                      </a:r>
                      <a:r>
                        <a:rPr lang="en-ZA" sz="1400" b="1" kern="1200" spc="3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11125" marR="248285" indent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endParaRPr lang="en-US" sz="1400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1125" marR="248285" indent="0" algn="r" defTabSz="457200" rtl="0" eaLnBrk="1" latinLnBrk="0" hangingPunct="1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ZA" sz="1400" b="1" kern="1200" spc="3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 164 500 000</a:t>
                      </a:r>
                      <a:endParaRPr lang="en-US" sz="1400" b="1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11125" marR="248285" indent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endParaRPr lang="en-US" sz="1400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11125" marR="248285" indent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ZA" sz="1400" kern="1200" spc="3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Learner Employment Grant (</a:t>
                      </a:r>
                      <a:r>
                        <a:rPr lang="en-ZA" sz="1400" kern="1200" spc="3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R30k</a:t>
                      </a:r>
                      <a:r>
                        <a:rPr lang="en-ZA" sz="1400" kern="1200" spc="3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p/a and max </a:t>
                      </a:r>
                      <a:r>
                        <a:rPr lang="en-ZA" sz="1400" kern="1200" spc="3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R90k</a:t>
                      </a:r>
                      <a:r>
                        <a:rPr lang="en-ZA" sz="1400" kern="1200" spc="3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or 49.5%)</a:t>
                      </a:r>
                      <a:endParaRPr lang="en-US" sz="1400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248285" indent="0" algn="r" defTabSz="457200" rtl="0" eaLnBrk="1" latinLnBrk="0" hangingPunct="1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ZA" sz="1400" kern="1200" spc="3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 120 700 000</a:t>
                      </a:r>
                      <a:endParaRPr lang="en-US" sz="1400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248285" indent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ZA" sz="1400" kern="1200" spc="3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4 000</a:t>
                      </a:r>
                      <a:endParaRPr lang="en-US" sz="1400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248285" indent="0" algn="r" defTabSz="457200" rtl="0" eaLnBrk="1" latinLnBrk="0" hangingPunct="1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ZA" sz="1400" kern="1200" spc="3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 114 500 000</a:t>
                      </a:r>
                      <a:endParaRPr lang="en-US" sz="1400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248285" indent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ZA" sz="1400" kern="1200" spc="3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3 800</a:t>
                      </a:r>
                      <a:endParaRPr lang="en-US" sz="1400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11125" marR="248285" indent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ZA" sz="1400" kern="1200" spc="3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Learner Professional Development </a:t>
                      </a:r>
                      <a:endParaRPr lang="en-US" sz="1400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248285" indent="0" algn="r" defTabSz="457200" rtl="0" eaLnBrk="1" latinLnBrk="0" hangingPunct="1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ZA" sz="1400" kern="1200" spc="3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 5 000 000</a:t>
                      </a:r>
                      <a:endParaRPr lang="en-US" sz="1400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248285" indent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ZA" sz="1400" kern="1200" spc="3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3 000</a:t>
                      </a:r>
                      <a:endParaRPr lang="en-US" sz="1400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248285" indent="0" algn="r" defTabSz="457200" rtl="0" eaLnBrk="1" latinLnBrk="0" hangingPunct="1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ZA" sz="1400" kern="1200" spc="3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 10 000 000</a:t>
                      </a:r>
                      <a:endParaRPr lang="en-US" sz="1400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248285" indent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ZA" sz="1400" kern="1200" spc="3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6 000</a:t>
                      </a:r>
                      <a:endParaRPr lang="en-US" sz="1400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11125" marR="248285" indent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ZA" sz="1400" kern="1200" spc="3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TVET </a:t>
                      </a:r>
                      <a:r>
                        <a:rPr lang="en-ZA" sz="1400" kern="1200" spc="3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WBE</a:t>
                      </a:r>
                      <a:r>
                        <a:rPr lang="en-ZA" sz="1400" kern="1200" spc="3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ZA" sz="1400" kern="1200" spc="3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R82,5k</a:t>
                      </a:r>
                      <a:r>
                        <a:rPr lang="en-ZA" sz="1400" kern="1200" spc="3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248285" indent="0" algn="r" defTabSz="457200" rtl="0" eaLnBrk="1" latinLnBrk="0" hangingPunct="1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ZA" sz="1400" kern="1200" spc="3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 22 850 000</a:t>
                      </a:r>
                      <a:endParaRPr lang="en-US" sz="1400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248285" indent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ZA" sz="1400" kern="1200" spc="3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</a:t>
                      </a:r>
                      <a:endParaRPr lang="en-US" sz="1400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248285" indent="0" algn="r" defTabSz="457200" rtl="0" eaLnBrk="1" latinLnBrk="0" hangingPunct="1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ZA" sz="1400" kern="1200" spc="3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 40 000 000</a:t>
                      </a:r>
                      <a:endParaRPr lang="en-US" sz="1400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248285" indent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ZA" sz="1400" kern="1200" spc="3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480</a:t>
                      </a:r>
                      <a:endParaRPr lang="en-US" sz="1400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0286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776287"/>
          </a:xfrm>
        </p:spPr>
        <p:txBody>
          <a:bodyPr/>
          <a:lstStyle/>
          <a:p>
            <a:pPr marL="400050" lvl="1" indent="-400050" algn="l"/>
            <a:r>
              <a:rPr lang="en-US" sz="4000" b="1" dirty="0" smtClean="0">
                <a:solidFill>
                  <a:srgbClr val="000074"/>
                </a:solidFill>
                <a:latin typeface="Corbel" pitchFamily="34" charset="0"/>
              </a:rPr>
              <a:t>Budget Allocation per programme </a:t>
            </a:r>
            <a:endParaRPr lang="en-ZA" altLang="en-US" sz="4000" b="1" dirty="0">
              <a:solidFill>
                <a:srgbClr val="000074"/>
              </a:solidFill>
              <a:latin typeface="Corbe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868C3D-26E2-458D-9CE5-D29CBBCD5A1A}" type="slidenum">
              <a:rPr lang="en-ZA" altLang="en-US" smtClean="0"/>
              <a:pPr>
                <a:defRPr/>
              </a:pPr>
              <a:t>31</a:t>
            </a:fld>
            <a:endParaRPr lang="en-ZA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Parliament: 7 June 2017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56778017"/>
              </p:ext>
            </p:extLst>
          </p:nvPr>
        </p:nvGraphicFramePr>
        <p:xfrm>
          <a:off x="250380" y="1771416"/>
          <a:ext cx="8593588" cy="3817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4433"/>
                <a:gridCol w="1343026"/>
                <a:gridCol w="1114425"/>
                <a:gridCol w="1257303"/>
                <a:gridCol w="914401"/>
              </a:tblGrid>
              <a:tr h="370840">
                <a:tc>
                  <a:txBody>
                    <a:bodyPr/>
                    <a:lstStyle/>
                    <a:p>
                      <a:pPr marL="111125" marR="248285" indent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endParaRPr lang="en-US" sz="1400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248285" indent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ZA" sz="1400" kern="1200" spc="3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2016/2017 Budget</a:t>
                      </a:r>
                      <a:endParaRPr lang="en-US" sz="1400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248285" indent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ZA" sz="1400" kern="1200" spc="3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</a:t>
                      </a:r>
                      <a:endParaRPr lang="en-US" sz="1400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248285" indent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ZA" sz="1400" kern="1200" spc="3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2017/2018 Budget</a:t>
                      </a:r>
                      <a:endParaRPr lang="en-US" sz="1400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248285" indent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ZA" sz="1400" kern="1200" spc="3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</a:t>
                      </a:r>
                      <a:endParaRPr lang="en-US" sz="1400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 kern="1200" spc="3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ACADEMIC SUPPORT:</a:t>
                      </a:r>
                      <a:endParaRPr lang="en-US" sz="1400" b="1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 kern="1200" spc="3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 153 000 000</a:t>
                      </a:r>
                      <a:endParaRPr lang="en-US" sz="1400" b="1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 kern="1200" spc="3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 149 000 000</a:t>
                      </a:r>
                      <a:endParaRPr lang="en-US" sz="1400" b="1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 spc="3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Bridging Programme for the completion of academic qualification/ designation: Universities (</a:t>
                      </a:r>
                      <a:r>
                        <a:rPr lang="en-ZA" sz="1400" kern="1200" spc="3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R60k</a:t>
                      </a:r>
                      <a:r>
                        <a:rPr lang="en-ZA" sz="1400" kern="1200" spc="3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 spc="3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 60 000 000</a:t>
                      </a:r>
                      <a:endParaRPr lang="en-US" sz="1400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 spc="3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1 500</a:t>
                      </a:r>
                      <a:endParaRPr lang="en-US" sz="1400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 spc="3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 60 000 000</a:t>
                      </a:r>
                      <a:endParaRPr lang="en-US" sz="1400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 spc="3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1 500</a:t>
                      </a:r>
                      <a:endParaRPr lang="en-US" sz="1400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 spc="3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Bridging Programme for the completion of academic qualification/ designation: Professional Body (</a:t>
                      </a:r>
                      <a:r>
                        <a:rPr lang="en-ZA" sz="1400" kern="1200" spc="3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R60k</a:t>
                      </a:r>
                      <a:r>
                        <a:rPr lang="en-ZA" sz="1400" kern="1200" spc="3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 spc="3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 20 000 000</a:t>
                      </a:r>
                      <a:endParaRPr lang="en-US" sz="1400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 spc="3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330</a:t>
                      </a:r>
                      <a:endParaRPr lang="en-US" sz="1400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 spc="3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 20 000 000</a:t>
                      </a:r>
                      <a:endParaRPr lang="en-US" sz="1400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 spc="3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330</a:t>
                      </a:r>
                      <a:endParaRPr lang="en-US" sz="1400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 spc="3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Bursary Grant (R40k)</a:t>
                      </a:r>
                      <a:endParaRPr lang="en-US" sz="1400" kern="1200" spc="3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 spc="3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 20 000 000</a:t>
                      </a:r>
                      <a:endParaRPr lang="en-US" sz="1400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 spc="3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</a:t>
                      </a:r>
                      <a:endParaRPr lang="en-US" sz="1400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 spc="3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 20 000 000</a:t>
                      </a:r>
                      <a:endParaRPr lang="en-US" sz="1400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 spc="3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</a:t>
                      </a:r>
                      <a:endParaRPr lang="en-US" sz="1400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 spc="3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Fasset Bursary scheme (R120k)</a:t>
                      </a:r>
                      <a:endParaRPr lang="en-US" sz="1400" kern="1200" spc="3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 spc="3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 40 000 000</a:t>
                      </a:r>
                      <a:endParaRPr lang="en-US" sz="1400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 spc="3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330</a:t>
                      </a:r>
                      <a:endParaRPr lang="en-US" sz="1400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 spc="3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 40 000 000</a:t>
                      </a:r>
                      <a:endParaRPr lang="en-US" sz="1400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 spc="3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330</a:t>
                      </a:r>
                      <a:endParaRPr lang="en-US" sz="1400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 spc="3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NSFAS Loan Repayment Grant (R20k)</a:t>
                      </a:r>
                      <a:endParaRPr lang="en-US" sz="1400" kern="1200" spc="3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 spc="3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 3 000 000</a:t>
                      </a:r>
                      <a:endParaRPr lang="en-US" sz="1400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 spc="3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n-US" sz="1400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 spc="3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 4 000 000</a:t>
                      </a:r>
                      <a:endParaRPr lang="en-US" sz="1400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 spc="3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  <a:endParaRPr lang="en-US" sz="1400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 spc="3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NSFAS</a:t>
                      </a:r>
                      <a:r>
                        <a:rPr lang="en-ZA" sz="1400" kern="1200" spc="3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Bursaries (flow through)</a:t>
                      </a:r>
                      <a:endParaRPr lang="en-US" sz="1400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 spc="3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 10 000 000</a:t>
                      </a:r>
                      <a:endParaRPr lang="en-US" sz="1400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 spc="3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</a:t>
                      </a:r>
                      <a:endParaRPr lang="en-US" sz="1400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 spc="3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 5 000 000</a:t>
                      </a:r>
                      <a:endParaRPr lang="en-US" sz="1400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 spc="3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n-US" sz="1400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1732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776287"/>
          </a:xfrm>
        </p:spPr>
        <p:txBody>
          <a:bodyPr/>
          <a:lstStyle/>
          <a:p>
            <a:pPr marL="400050" lvl="1" indent="-400050" algn="l"/>
            <a:r>
              <a:rPr lang="en-US" sz="4000" b="1" dirty="0" smtClean="0">
                <a:solidFill>
                  <a:srgbClr val="000074"/>
                </a:solidFill>
                <a:latin typeface="Corbel" pitchFamily="34" charset="0"/>
              </a:rPr>
              <a:t>Budget Allocation per programme </a:t>
            </a:r>
            <a:endParaRPr lang="en-ZA" altLang="en-US" sz="4000" b="1" dirty="0">
              <a:solidFill>
                <a:srgbClr val="000074"/>
              </a:solidFill>
              <a:latin typeface="Corbe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868C3D-26E2-458D-9CE5-D29CBBCD5A1A}" type="slidenum">
              <a:rPr lang="en-ZA" altLang="en-US" smtClean="0"/>
              <a:pPr>
                <a:defRPr/>
              </a:pPr>
              <a:t>32</a:t>
            </a:fld>
            <a:endParaRPr lang="en-ZA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Parliament: 7 June 2017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21329078"/>
              </p:ext>
            </p:extLst>
          </p:nvPr>
        </p:nvGraphicFramePr>
        <p:xfrm>
          <a:off x="250380" y="1771416"/>
          <a:ext cx="8593588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4433"/>
                <a:gridCol w="1343026"/>
                <a:gridCol w="1114425"/>
                <a:gridCol w="1257303"/>
                <a:gridCol w="914401"/>
              </a:tblGrid>
              <a:tr h="370840">
                <a:tc>
                  <a:txBody>
                    <a:bodyPr/>
                    <a:lstStyle/>
                    <a:p>
                      <a:pPr marL="111125" marR="248285" indent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endParaRPr lang="en-US" sz="1400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248285" indent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ZA" sz="1400" kern="1200" spc="3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2016/2017 Budget</a:t>
                      </a:r>
                      <a:endParaRPr lang="en-US" sz="1400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248285" indent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ZA" sz="1400" kern="1200" spc="3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</a:t>
                      </a:r>
                      <a:endParaRPr lang="en-US" sz="1400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248285" indent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ZA" sz="1400" kern="1200" spc="3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2017/2018 Budget</a:t>
                      </a:r>
                      <a:endParaRPr lang="en-US" sz="1400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248285" indent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ZA" sz="1400" kern="1200" spc="3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</a:t>
                      </a:r>
                      <a:endParaRPr lang="en-US" sz="1400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 kern="1200" spc="3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Non-PIVOTAL Programmes (10%) :</a:t>
                      </a:r>
                      <a:endParaRPr lang="en-US" sz="1400" b="1" kern="1200" spc="3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 kern="1200" spc="3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ZA" sz="1400" b="1" kern="1200" spc="3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33 </a:t>
                      </a:r>
                      <a:r>
                        <a:rPr lang="en-ZA" sz="1400" b="1" kern="1200" spc="3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450 000</a:t>
                      </a:r>
                      <a:endParaRPr lang="en-US" sz="1400" b="1" kern="1200" spc="3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1200" spc="3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 kern="1200" spc="3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 33 500 000</a:t>
                      </a:r>
                      <a:endParaRPr lang="en-US" sz="1400" b="1" kern="1200" spc="3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1200" spc="3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 spc="3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Lifelong Learning</a:t>
                      </a:r>
                      <a:endParaRPr lang="en-US" sz="1400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 spc="3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 9 000 000</a:t>
                      </a:r>
                      <a:endParaRPr lang="en-US" sz="1400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 spc="3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10 500</a:t>
                      </a:r>
                      <a:endParaRPr lang="en-US" sz="1400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 spc="3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 9 000 000</a:t>
                      </a:r>
                      <a:endParaRPr lang="en-US" sz="1400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 spc="3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10 500</a:t>
                      </a:r>
                      <a:endParaRPr lang="en-US" sz="1400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 spc="3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Strategic communication</a:t>
                      </a:r>
                      <a:endParaRPr lang="en-US" sz="1400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 spc="3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 4 150 000</a:t>
                      </a:r>
                      <a:endParaRPr lang="en-US" sz="1400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 spc="3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400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 spc="3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 4 000 000</a:t>
                      </a:r>
                      <a:endParaRPr lang="en-US" sz="1400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 spc="3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400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 spc="3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Stakeholder engagement </a:t>
                      </a:r>
                      <a:endParaRPr lang="en-US" sz="1400" kern="1200" spc="3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 spc="3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(advocacy programme for non-PIVOTAL interventions)</a:t>
                      </a:r>
                      <a:endParaRPr lang="en-US" sz="1400" kern="1200" spc="3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 spc="3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 300 000</a:t>
                      </a:r>
                      <a:endParaRPr lang="en-US" sz="1400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 spc="3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400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 spc="3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 500 000</a:t>
                      </a:r>
                      <a:endParaRPr lang="en-US" sz="1400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 spc="3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400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 spc="3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 Pivotal Bridging Programme for the completion of Academic Qualification/ Designation  (R60k)</a:t>
                      </a:r>
                      <a:endParaRPr lang="en-US" sz="1400" kern="1200" spc="3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 spc="3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 10 000 000</a:t>
                      </a:r>
                      <a:endParaRPr lang="en-US" sz="1400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 spc="3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160</a:t>
                      </a:r>
                      <a:endParaRPr lang="en-US" sz="1400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 spc="3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 10 000 000</a:t>
                      </a:r>
                      <a:endParaRPr lang="en-US" sz="1400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 spc="3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160</a:t>
                      </a:r>
                      <a:endParaRPr lang="en-US" sz="1400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 spc="3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Non-Pivotal Learner Employment Grant (</a:t>
                      </a:r>
                      <a:r>
                        <a:rPr lang="en-ZA" sz="1400" kern="1200" spc="3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R30k</a:t>
                      </a:r>
                      <a:r>
                        <a:rPr lang="en-ZA" sz="1400" kern="1200" spc="3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 spc="3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 10 000 000</a:t>
                      </a:r>
                      <a:endParaRPr lang="en-US" sz="1400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 spc="3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</a:t>
                      </a:r>
                      <a:endParaRPr lang="en-US" sz="1400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 spc="3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 10 000 000</a:t>
                      </a:r>
                      <a:endParaRPr lang="en-US" sz="1400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kern="1200" spc="3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</a:t>
                      </a:r>
                      <a:endParaRPr lang="en-US" sz="1400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8255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776287"/>
          </a:xfrm>
        </p:spPr>
        <p:txBody>
          <a:bodyPr/>
          <a:lstStyle/>
          <a:p>
            <a:pPr marL="400050" lvl="1" indent="-400050" algn="l"/>
            <a:r>
              <a:rPr lang="en-ZA" sz="3400" b="1" dirty="0" smtClean="0">
                <a:solidFill>
                  <a:srgbClr val="000074"/>
                </a:solidFill>
                <a:latin typeface="Corbel" pitchFamily="34" charset="0"/>
              </a:rPr>
              <a:t>Implementation, Monitoring &amp; Progress (1)</a:t>
            </a:r>
            <a:endParaRPr lang="en-US" sz="3400" b="1" dirty="0">
              <a:solidFill>
                <a:srgbClr val="000074"/>
              </a:solidFill>
              <a:latin typeface="Corbe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2425"/>
            <a:ext cx="8229600" cy="4503739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Implementation: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Each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area of the SP is allocated to specific management at Fasset who are bound by performance agreements, SLAs and MOUs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Fasset’s participation in a variety of checks and audits provides opportunities for analysis of the Fasset Seta systems and processes and for feedback that could be used for continuous improvement.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Internal auditing monitors the optimal functioning of SETA processes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Interim and final external audits highlights SP implementation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Regular DHET monitoring and feedback on quarterly SETA performance reports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 continually improve Fasset processes, a Quality Assurance department identifies areas for improvement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Regular 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studies undertaken by Fasset for other purposes will be utilised to monitor impact e.g. Customer Satisfaction Surveys and LEG monitoring visits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Ad hoc and additional projects to measure </a:t>
            </a: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  <a:endParaRPr lang="en-Z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868C3D-26E2-458D-9CE5-D29CBBCD5A1A}" type="slidenum">
              <a:rPr lang="en-ZA" altLang="en-US" smtClean="0"/>
              <a:pPr>
                <a:defRPr/>
              </a:pPr>
              <a:t>33</a:t>
            </a:fld>
            <a:endParaRPr lang="en-ZA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Parliament: 7 June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589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199" y="846138"/>
            <a:ext cx="8415339" cy="776287"/>
          </a:xfrm>
        </p:spPr>
        <p:txBody>
          <a:bodyPr/>
          <a:lstStyle/>
          <a:p>
            <a:pPr marL="400050" lvl="1" indent="-400050" algn="l"/>
            <a:r>
              <a:rPr lang="en-ZA" sz="3400" b="1" dirty="0" smtClean="0">
                <a:solidFill>
                  <a:srgbClr val="000074"/>
                </a:solidFill>
                <a:latin typeface="Corbel" pitchFamily="34" charset="0"/>
              </a:rPr>
              <a:t>Implementation, Monitoring &amp; Progress (2)</a:t>
            </a:r>
            <a:endParaRPr lang="en-US" sz="3400" b="1" dirty="0">
              <a:solidFill>
                <a:srgbClr val="000074"/>
              </a:solidFill>
              <a:latin typeface="Corbe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2425"/>
            <a:ext cx="8229600" cy="4503739"/>
          </a:xfrm>
        </p:spPr>
        <p:txBody>
          <a:bodyPr rtlCol="0">
            <a:noAutofit/>
          </a:bodyPr>
          <a:lstStyle/>
          <a:p>
            <a:pPr lvl="1" fontAlgn="auto">
              <a:spcAft>
                <a:spcPts val="0"/>
              </a:spcAft>
              <a:defRPr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on the achievement of interventions and the impact of interventions highlights shortfalls in SETA implementation, especially the evaluation of impact of Mandatory and Discretionary Grants and funded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interventions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Progress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Fasset’s own system – data is collected as part of the execution of Fasset’s normal </a:t>
            </a: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functions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Bi-monthly staff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management meetings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where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progress against NSDS targets and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any associated risks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assessed and processes amended to address concerns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Board and working committee oversight to address progress against target achievement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endParaRPr lang="en-ZA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endParaRPr lang="en-Z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868C3D-26E2-458D-9CE5-D29CBBCD5A1A}" type="slidenum">
              <a:rPr lang="en-ZA" altLang="en-US" smtClean="0"/>
              <a:pPr>
                <a:defRPr/>
              </a:pPr>
              <a:t>34</a:t>
            </a:fld>
            <a:endParaRPr lang="en-ZA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Parliament: 7 June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2644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776287"/>
          </a:xfrm>
        </p:spPr>
        <p:txBody>
          <a:bodyPr/>
          <a:lstStyle/>
          <a:p>
            <a:pPr marL="400050" lvl="1" indent="-400050" algn="l"/>
            <a:r>
              <a:rPr lang="en-ZA" sz="4000" b="1" dirty="0">
                <a:solidFill>
                  <a:srgbClr val="000074"/>
                </a:solidFill>
                <a:latin typeface="Corbel" pitchFamily="34" charset="0"/>
              </a:rPr>
              <a:t>SETA </a:t>
            </a:r>
            <a:r>
              <a:rPr lang="en-ZA" sz="4000" b="1" dirty="0" smtClean="0">
                <a:solidFill>
                  <a:srgbClr val="000074"/>
                </a:solidFill>
                <a:latin typeface="Corbel" pitchFamily="34" charset="0"/>
              </a:rPr>
              <a:t>Challenges</a:t>
            </a:r>
            <a:endParaRPr lang="en-ZA" altLang="en-US" sz="4000" b="1" dirty="0">
              <a:solidFill>
                <a:srgbClr val="000074"/>
              </a:solidFill>
              <a:latin typeface="Corbe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2425"/>
            <a:ext cx="8229600" cy="4503739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2016/2017 has been a challenging year for the SETA</a:t>
            </a:r>
          </a:p>
          <a:p>
            <a:pPr fontAlgn="auto">
              <a:spcAft>
                <a:spcPts val="0"/>
              </a:spcAft>
              <a:defRPr/>
            </a:pPr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Mid-year shift in strategy focus</a:t>
            </a:r>
          </a:p>
          <a:p>
            <a:pPr fontAlgn="auto">
              <a:spcAft>
                <a:spcPts val="0"/>
              </a:spcAft>
              <a:defRPr/>
            </a:pP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Leadership </a:t>
            </a:r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changes</a:t>
            </a:r>
          </a:p>
          <a:p>
            <a:pPr fontAlgn="auto">
              <a:spcAft>
                <a:spcPts val="0"/>
              </a:spcAft>
              <a:defRPr/>
            </a:pP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nvestigation into irregular expenditure disclosure </a:t>
            </a:r>
          </a:p>
          <a:p>
            <a:pPr fontAlgn="auto">
              <a:spcAft>
                <a:spcPts val="0"/>
              </a:spcAft>
              <a:defRPr/>
            </a:pPr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Remaining </a:t>
            </a: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up-to-date with SCM changes and </a:t>
            </a:r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prescripts </a:t>
            </a: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Capacity constraints </a:t>
            </a:r>
          </a:p>
          <a:p>
            <a:pPr fontAlgn="auto">
              <a:spcAft>
                <a:spcPts val="0"/>
              </a:spcAft>
              <a:defRPr/>
            </a:pPr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Robust monitoring and evaluations system</a:t>
            </a:r>
          </a:p>
          <a:p>
            <a:pPr fontAlgn="auto">
              <a:spcAft>
                <a:spcPts val="0"/>
              </a:spcAft>
              <a:defRPr/>
            </a:pPr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Changes in license period of SETA impact on long-term nature of strategy to be decided as well as staff continuity</a:t>
            </a:r>
          </a:p>
          <a:p>
            <a:pPr fontAlgn="auto">
              <a:spcAft>
                <a:spcPts val="0"/>
              </a:spcAft>
              <a:defRPr/>
            </a:pPr>
            <a:endParaRPr lang="en-ZA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868C3D-26E2-458D-9CE5-D29CBBCD5A1A}" type="slidenum">
              <a:rPr lang="en-ZA" altLang="en-US" smtClean="0"/>
              <a:pPr>
                <a:defRPr/>
              </a:pPr>
              <a:t>35</a:t>
            </a:fld>
            <a:endParaRPr lang="en-ZA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Parliament: 7 June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3507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776287"/>
          </a:xfrm>
        </p:spPr>
        <p:txBody>
          <a:bodyPr/>
          <a:lstStyle/>
          <a:p>
            <a:pPr marL="400050" lvl="1" indent="-400050" algn="l"/>
            <a:r>
              <a:rPr lang="en-ZA" sz="4000" b="1" dirty="0">
                <a:solidFill>
                  <a:srgbClr val="000074"/>
                </a:solidFill>
                <a:latin typeface="Corbel" pitchFamily="34" charset="0"/>
              </a:rPr>
              <a:t>SETA </a:t>
            </a:r>
            <a:r>
              <a:rPr lang="en-ZA" sz="4000" b="1" dirty="0" smtClean="0">
                <a:solidFill>
                  <a:srgbClr val="000074"/>
                </a:solidFill>
                <a:latin typeface="Corbel" pitchFamily="34" charset="0"/>
              </a:rPr>
              <a:t>Successes (1)</a:t>
            </a:r>
            <a:endParaRPr lang="en-ZA" altLang="en-US" sz="4000" b="1" dirty="0">
              <a:solidFill>
                <a:srgbClr val="000074"/>
              </a:solidFill>
              <a:latin typeface="Corbe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2425"/>
            <a:ext cx="8229600" cy="4503739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Robust review and implementation of internal controls underway</a:t>
            </a:r>
          </a:p>
          <a:p>
            <a:pPr fontAlgn="auto">
              <a:spcAft>
                <a:spcPts val="0"/>
              </a:spcAft>
              <a:defRPr/>
            </a:pPr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High levels of employer </a:t>
            </a: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engagement in LL and LPD </a:t>
            </a:r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skills programmes</a:t>
            </a:r>
          </a:p>
          <a:p>
            <a:pPr fontAlgn="auto">
              <a:spcAft>
                <a:spcPts val="0"/>
              </a:spcAft>
              <a:defRPr/>
            </a:pPr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Extensive career awareness rural reach achieved</a:t>
            </a:r>
          </a:p>
          <a:p>
            <a:pPr fontAlgn="auto">
              <a:spcAft>
                <a:spcPts val="0"/>
              </a:spcAft>
              <a:defRPr/>
            </a:pPr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Career Portal and Fasset Alumni programme developed</a:t>
            </a: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Focus on research via an internal research department to address scarce skills and sector research</a:t>
            </a:r>
          </a:p>
          <a:p>
            <a:pPr fontAlgn="auto">
              <a:spcAft>
                <a:spcPts val="0"/>
              </a:spcAft>
              <a:defRPr/>
            </a:pPr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Creation of workplace-based opportunities for learners through improved grant scheme</a:t>
            </a:r>
          </a:p>
          <a:p>
            <a:pPr fontAlgn="auto">
              <a:spcAft>
                <a:spcPts val="0"/>
              </a:spcAft>
              <a:defRPr/>
            </a:pP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Active involvement of employers in SETA working committees and grant scheme</a:t>
            </a:r>
          </a:p>
          <a:p>
            <a:pPr fontAlgn="auto">
              <a:spcAft>
                <a:spcPts val="0"/>
              </a:spcAft>
              <a:defRPr/>
            </a:pP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Introduction of comprehensive Fasset Bursary Scheme to support ‘missing middle’ through tertiary institutions to improve education levels in sector</a:t>
            </a:r>
          </a:p>
          <a:p>
            <a:pPr fontAlgn="auto">
              <a:spcAft>
                <a:spcPts val="0"/>
              </a:spcAft>
              <a:defRPr/>
            </a:pP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Partnership agreements created through funding channels to universities and </a:t>
            </a:r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TVET Colleges (</a:t>
            </a: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where learners are placed in industry)</a:t>
            </a:r>
          </a:p>
          <a:p>
            <a:pPr fontAlgn="auto">
              <a:spcAft>
                <a:spcPts val="0"/>
              </a:spcAft>
              <a:defRPr/>
            </a:pPr>
            <a:endParaRPr lang="en-ZA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868C3D-26E2-458D-9CE5-D29CBBCD5A1A}" type="slidenum">
              <a:rPr lang="en-ZA" altLang="en-US" smtClean="0"/>
              <a:pPr>
                <a:defRPr/>
              </a:pPr>
              <a:t>36</a:t>
            </a:fld>
            <a:endParaRPr lang="en-ZA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Parliament: 7 June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4003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776287"/>
          </a:xfrm>
        </p:spPr>
        <p:txBody>
          <a:bodyPr/>
          <a:lstStyle/>
          <a:p>
            <a:pPr marL="400050" lvl="1" indent="-400050" algn="l"/>
            <a:r>
              <a:rPr lang="en-ZA" sz="4000" b="1" dirty="0">
                <a:solidFill>
                  <a:srgbClr val="000074"/>
                </a:solidFill>
                <a:latin typeface="Corbel" pitchFamily="34" charset="0"/>
              </a:rPr>
              <a:t>SETA </a:t>
            </a:r>
            <a:r>
              <a:rPr lang="en-ZA" sz="4000" b="1" dirty="0" smtClean="0">
                <a:solidFill>
                  <a:srgbClr val="000074"/>
                </a:solidFill>
                <a:latin typeface="Corbel" pitchFamily="34" charset="0"/>
              </a:rPr>
              <a:t>Successes (2)</a:t>
            </a:r>
            <a:endParaRPr lang="en-ZA" altLang="en-US" sz="4000" b="1" dirty="0">
              <a:solidFill>
                <a:srgbClr val="000074"/>
              </a:solidFill>
              <a:latin typeface="Corbe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2425"/>
            <a:ext cx="8229600" cy="4503739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Enthusiastic employer uptake of TVET </a:t>
            </a:r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College learners</a:t>
            </a: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Dynamic </a:t>
            </a:r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Professional Body </a:t>
            </a: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involvement brings high quality and competitive programmes to the sector</a:t>
            </a:r>
          </a:p>
          <a:p>
            <a:pPr fontAlgn="auto">
              <a:spcAft>
                <a:spcPts val="0"/>
              </a:spcAft>
              <a:defRPr/>
            </a:pP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Staff morale </a:t>
            </a:r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and stability </a:t>
            </a: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in the context of leadership changes</a:t>
            </a:r>
          </a:p>
          <a:p>
            <a:pPr fontAlgn="auto">
              <a:spcAft>
                <a:spcPts val="0"/>
              </a:spcAft>
              <a:defRPr/>
            </a:pP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868C3D-26E2-458D-9CE5-D29CBBCD5A1A}" type="slidenum">
              <a:rPr lang="en-ZA" altLang="en-US" smtClean="0"/>
              <a:pPr>
                <a:defRPr/>
              </a:pPr>
              <a:t>37</a:t>
            </a:fld>
            <a:endParaRPr lang="en-ZA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Parliament: 7 June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576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2866007"/>
            <a:ext cx="8229600" cy="776287"/>
          </a:xfrm>
        </p:spPr>
        <p:txBody>
          <a:bodyPr/>
          <a:lstStyle/>
          <a:p>
            <a:r>
              <a:rPr lang="en-ZA" altLang="en-US" sz="4000" b="1" dirty="0" smtClean="0">
                <a:solidFill>
                  <a:srgbClr val="000074"/>
                </a:solidFill>
                <a:latin typeface="Corbel" pitchFamily="34" charset="0"/>
              </a:rPr>
              <a:t>Thank You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868C3D-26E2-458D-9CE5-D29CBBCD5A1A}" type="slidenum">
              <a:rPr lang="en-ZA" altLang="en-US" smtClean="0"/>
              <a:pPr>
                <a:defRPr/>
              </a:pPr>
              <a:t>38</a:t>
            </a:fld>
            <a:endParaRPr lang="en-ZA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Parliament: 7 June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498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776287"/>
          </a:xfrm>
        </p:spPr>
        <p:txBody>
          <a:bodyPr/>
          <a:lstStyle/>
          <a:p>
            <a:pPr marL="400050" lvl="1" indent="-400050" algn="l"/>
            <a:r>
              <a:rPr lang="en-ZA" sz="4000" b="1" dirty="0" smtClean="0">
                <a:solidFill>
                  <a:srgbClr val="000074"/>
                </a:solidFill>
                <a:latin typeface="Corbel" pitchFamily="34" charset="0"/>
              </a:rPr>
              <a:t>Fasset Values</a:t>
            </a:r>
            <a:endParaRPr lang="en-ZA" altLang="en-US" sz="4000" b="1" dirty="0">
              <a:solidFill>
                <a:srgbClr val="000074"/>
              </a:solidFill>
              <a:latin typeface="Corbe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868C3D-26E2-458D-9CE5-D29CBBCD5A1A}" type="slidenum">
              <a:rPr lang="en-ZA" altLang="en-US" smtClean="0"/>
              <a:pPr>
                <a:defRPr/>
              </a:pPr>
              <a:t>4</a:t>
            </a:fld>
            <a:endParaRPr lang="en-ZA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Parliament: 7 June 2017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50379636"/>
              </p:ext>
            </p:extLst>
          </p:nvPr>
        </p:nvGraphicFramePr>
        <p:xfrm>
          <a:off x="457200" y="1657352"/>
          <a:ext cx="8229601" cy="4698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1650"/>
                <a:gridCol w="6457951"/>
              </a:tblGrid>
              <a:tr h="762282">
                <a:tc>
                  <a:txBody>
                    <a:bodyPr/>
                    <a:lstStyle/>
                    <a:p>
                      <a:pPr marL="71755" marR="248285" indent="39370" algn="l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ZA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Values</a:t>
                      </a:r>
                      <a:endParaRPr lang="en-US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248285" indent="39370" algn="l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ZA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our values mean to us</a:t>
                      </a:r>
                      <a:endParaRPr lang="en-US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62282">
                <a:tc>
                  <a:txBody>
                    <a:bodyPr/>
                    <a:lstStyle/>
                    <a:p>
                      <a:pPr marL="111125" marR="248285" indent="0" algn="l" defTabSz="457200" rtl="0" eaLnBrk="1" latinLnBrk="0" hangingPunct="1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ZA" sz="1400" b="1" kern="1200" spc="3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Professionalism and accountability</a:t>
                      </a:r>
                      <a:endParaRPr lang="en-US" sz="1400" b="1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1125" marR="248285" indent="0" algn="l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ZA" sz="1400" spc="3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 are a high performance, professional team; we strive for excellence through hard work and by taking responsibility and being accountable within an accepted and agreed code of conduct</a:t>
                      </a:r>
                      <a:endParaRPr lang="en-US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87589">
                <a:tc>
                  <a:txBody>
                    <a:bodyPr/>
                    <a:lstStyle/>
                    <a:p>
                      <a:pPr marL="111125" marR="248285" indent="0" algn="l" defTabSz="457200" rtl="0" eaLnBrk="1" latinLnBrk="0" hangingPunct="1">
                        <a:spcBef>
                          <a:spcPts val="480"/>
                        </a:spcBef>
                        <a:spcAft>
                          <a:spcPts val="480"/>
                        </a:spcAft>
                        <a:tabLst>
                          <a:tab pos="165100" algn="l"/>
                        </a:tabLst>
                      </a:pPr>
                      <a:r>
                        <a:rPr lang="en-ZA" sz="1400" b="1" kern="1200" spc="3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Ethics</a:t>
                      </a:r>
                      <a:endParaRPr lang="en-US" sz="1400" b="1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1125" marR="248285" indent="0" algn="l" defTabSz="457200" rtl="0" eaLnBrk="1" latinLnBrk="0" hangingPunct="1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ZA" sz="1400" kern="1200" spc="3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 work with integrity and honesty and respect internal and external stakeholders at all times</a:t>
                      </a:r>
                      <a:endParaRPr lang="en-US" sz="1400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62282">
                <a:tc>
                  <a:txBody>
                    <a:bodyPr/>
                    <a:lstStyle/>
                    <a:p>
                      <a:pPr marL="111125" marR="248285" indent="0" algn="l" defTabSz="457200" rtl="0" eaLnBrk="1" latinLnBrk="0" hangingPunct="1">
                        <a:spcBef>
                          <a:spcPts val="480"/>
                        </a:spcBef>
                        <a:spcAft>
                          <a:spcPts val="480"/>
                        </a:spcAft>
                        <a:tabLst>
                          <a:tab pos="165100" algn="l"/>
                        </a:tabLst>
                      </a:pPr>
                      <a:r>
                        <a:rPr lang="en-ZA" sz="1400" b="1" kern="1200" spc="3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Making a difference</a:t>
                      </a:r>
                      <a:endParaRPr lang="en-US" sz="1400" b="1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1125" marR="248285" indent="0" algn="l" defTabSz="457200" rtl="0" eaLnBrk="1" latinLnBrk="0" hangingPunct="1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ZA" sz="1400" kern="1200" spc="3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 make a difference to the lives of all our stakeholders by identifying their needs and exceeding expectations</a:t>
                      </a:r>
                      <a:endParaRPr lang="en-US" sz="1400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62282">
                <a:tc>
                  <a:txBody>
                    <a:bodyPr/>
                    <a:lstStyle/>
                    <a:p>
                      <a:pPr marL="111125" marR="248285" indent="0" algn="l" defTabSz="457200" rtl="0" eaLnBrk="1" latinLnBrk="0" hangingPunct="1">
                        <a:spcBef>
                          <a:spcPts val="480"/>
                        </a:spcBef>
                        <a:spcAft>
                          <a:spcPts val="480"/>
                        </a:spcAft>
                        <a:tabLst>
                          <a:tab pos="165100" algn="l"/>
                        </a:tabLst>
                      </a:pPr>
                      <a:r>
                        <a:rPr lang="en-ZA" sz="1400" b="1" kern="1200" spc="3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Valuing </a:t>
                      </a:r>
                      <a:r>
                        <a:rPr lang="en-ZA" sz="1400" b="1" kern="1200" spc="3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people</a:t>
                      </a:r>
                      <a:endParaRPr lang="en-US" sz="1400" b="1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1125" marR="248285" indent="0" algn="l" defTabSz="457200" rtl="0" eaLnBrk="1" latinLnBrk="0" hangingPunct="1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ZA" sz="1400" kern="1200" spc="3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 strive to create a motivating and supportive culture by understanding, respecting, developing and valuing each other</a:t>
                      </a:r>
                      <a:endParaRPr lang="en-US" sz="1400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62282">
                <a:tc>
                  <a:txBody>
                    <a:bodyPr/>
                    <a:lstStyle/>
                    <a:p>
                      <a:pPr marL="111125" marR="248285" indent="0" algn="l" defTabSz="457200" rtl="0" eaLnBrk="1" latinLnBrk="0" hangingPunct="1">
                        <a:spcBef>
                          <a:spcPts val="480"/>
                        </a:spcBef>
                        <a:spcAft>
                          <a:spcPts val="480"/>
                        </a:spcAft>
                        <a:tabLst>
                          <a:tab pos="165100" algn="l"/>
                        </a:tabLst>
                      </a:pPr>
                      <a:r>
                        <a:rPr lang="en-ZA" sz="1400" b="1" kern="1200" spc="3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Innovation</a:t>
                      </a:r>
                      <a:endParaRPr lang="en-US" sz="1400" b="1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1125" marR="248285" indent="0" algn="l" defTabSz="457200" rtl="0" eaLnBrk="1" latinLnBrk="0" hangingPunct="1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ZA" sz="1400" kern="1200" spc="3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 continuously innovate and improve to add value to all our stakeholders</a:t>
                      </a:r>
                      <a:endParaRPr lang="en-US" sz="1400" kern="1200" spc="3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3663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776287"/>
          </a:xfrm>
        </p:spPr>
        <p:txBody>
          <a:bodyPr/>
          <a:lstStyle/>
          <a:p>
            <a:pPr marL="400050" lvl="1" indent="-400050" algn="l"/>
            <a:r>
              <a:rPr lang="en-ZA" sz="4000" b="1" dirty="0">
                <a:solidFill>
                  <a:srgbClr val="000074"/>
                </a:solidFill>
                <a:latin typeface="Corbel" pitchFamily="34" charset="0"/>
              </a:rPr>
              <a:t>Lasting Legacy </a:t>
            </a:r>
            <a:r>
              <a:rPr lang="en-ZA" sz="4000" b="1" dirty="0" smtClean="0">
                <a:solidFill>
                  <a:srgbClr val="000074"/>
                </a:solidFill>
                <a:latin typeface="Corbel" pitchFamily="34" charset="0"/>
              </a:rPr>
              <a:t>Strategy </a:t>
            </a:r>
            <a:endParaRPr lang="en-ZA" altLang="en-US" sz="4000" b="1" dirty="0">
              <a:solidFill>
                <a:srgbClr val="000074"/>
              </a:solidFill>
              <a:latin typeface="Corbe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2425"/>
            <a:ext cx="8229600" cy="4503739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ZA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LastingLegacy</a:t>
            </a:r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was conceptualised to address the following: </a:t>
            </a:r>
          </a:p>
          <a:p>
            <a:pPr fontAlgn="auto">
              <a:spcAft>
                <a:spcPts val="0"/>
              </a:spcAft>
              <a:defRPr/>
            </a:pPr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Aimed to address niche areas which are not adequately funded</a:t>
            </a: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the post school system pipeline and achieve greatest impact </a:t>
            </a: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ZA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Two </a:t>
            </a: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core areas funded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1) Facilitating 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placement of learners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2) Enhancing 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employability </a:t>
            </a: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of learners through funding scarce skills academic and workplace relevant PIVOTAL programmes</a:t>
            </a:r>
          </a:p>
          <a:p>
            <a:pPr fontAlgn="auto">
              <a:spcAft>
                <a:spcPts val="0"/>
              </a:spcAft>
              <a:defRPr/>
            </a:pPr>
            <a:endParaRPr lang="en-ZA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Continued focus to address the transformation imperative </a:t>
            </a:r>
            <a:r>
              <a:rPr lang="en-ZA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ito</a:t>
            </a:r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allocating discretionary funding to Black African and disabled people – the population groups currently under-represented in the Fasset sector</a:t>
            </a:r>
          </a:p>
          <a:p>
            <a:pPr fontAlgn="auto">
              <a:spcAft>
                <a:spcPts val="0"/>
              </a:spcAft>
              <a:defRPr/>
            </a:pPr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 review of the recent sector statistics as well as recent court rulings caused the strategy to shift to include funding Coloured </a:t>
            </a: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people in the Western and Northern </a:t>
            </a:r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Cape (where their employment is under-represented)</a:t>
            </a: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868C3D-26E2-458D-9CE5-D29CBBCD5A1A}" type="slidenum">
              <a:rPr lang="en-ZA" altLang="en-US" smtClean="0"/>
              <a:pPr>
                <a:defRPr/>
              </a:pPr>
              <a:t>5</a:t>
            </a:fld>
            <a:endParaRPr lang="en-ZA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Parliament: 7 June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6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421624" cy="776287"/>
          </a:xfrm>
        </p:spPr>
        <p:txBody>
          <a:bodyPr/>
          <a:lstStyle/>
          <a:p>
            <a:pPr marL="400050" lvl="1" indent="-400050" algn="l"/>
            <a:r>
              <a:rPr lang="en-US" altLang="en-US" sz="3600" b="1" dirty="0" smtClean="0">
                <a:solidFill>
                  <a:srgbClr val="000074"/>
                </a:solidFill>
                <a:latin typeface="Corbel" pitchFamily="34" charset="0"/>
              </a:rPr>
              <a:t>Education and Skills Formation Pipeline </a:t>
            </a:r>
            <a:endParaRPr lang="en-ZA" altLang="en-US" sz="3600" b="1" dirty="0">
              <a:solidFill>
                <a:srgbClr val="000074"/>
              </a:solidFill>
              <a:latin typeface="Corbe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868C3D-26E2-458D-9CE5-D29CBBCD5A1A}" type="slidenum">
              <a:rPr lang="en-ZA" altLang="en-US" smtClean="0"/>
              <a:pPr>
                <a:defRPr/>
              </a:pPr>
              <a:t>6</a:t>
            </a:fld>
            <a:endParaRPr lang="en-ZA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Parliament: 7 June 2017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216" y="2108629"/>
            <a:ext cx="7863839" cy="35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807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776287"/>
          </a:xfrm>
        </p:spPr>
        <p:txBody>
          <a:bodyPr/>
          <a:lstStyle/>
          <a:p>
            <a:pPr marL="400050" lvl="1" indent="-400050" algn="l"/>
            <a:r>
              <a:rPr lang="en-ZA" sz="4000" b="1" dirty="0" smtClean="0">
                <a:solidFill>
                  <a:srgbClr val="000074"/>
                </a:solidFill>
                <a:latin typeface="Corbel" pitchFamily="34" charset="0"/>
              </a:rPr>
              <a:t>Skills Development Priorities</a:t>
            </a:r>
            <a:endParaRPr lang="en-ZA" altLang="en-US" sz="4000" b="1" dirty="0">
              <a:solidFill>
                <a:srgbClr val="000074"/>
              </a:solidFill>
              <a:latin typeface="Corbe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2425"/>
            <a:ext cx="8229600" cy="4503739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The four most important skills issues that Fasset needs to contend with are</a:t>
            </a:r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+mj-lt"/>
              <a:buAutoNum type="arabicPeriod"/>
            </a:pP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The need to retain a long-term and holistic view of the skills pipeline and to address the key challenges that occur in the pipeline</a:t>
            </a:r>
            <a:r>
              <a:rPr lang="en-ZA" sz="1800" cap="all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+mj-lt"/>
              <a:buAutoNum type="arabicPeriod"/>
            </a:pP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Ensuring that new entrants reach professional status;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+mj-lt"/>
              <a:buAutoNum type="arabicPeriod"/>
            </a:pP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Strengthening the capacity of the TVET Colleges and improving the absorption of TVET learners in the labour market and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+mj-lt"/>
              <a:buAutoNum type="arabicPeriod"/>
            </a:pP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Supporting the transformation of the sector</a:t>
            </a:r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868C3D-26E2-458D-9CE5-D29CBBCD5A1A}" type="slidenum">
              <a:rPr lang="en-ZA" altLang="en-US" smtClean="0"/>
              <a:pPr>
                <a:defRPr/>
              </a:pPr>
              <a:t>7</a:t>
            </a:fld>
            <a:endParaRPr lang="en-ZA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Parliament: 7 June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225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776287"/>
          </a:xfrm>
        </p:spPr>
        <p:txBody>
          <a:bodyPr/>
          <a:lstStyle/>
          <a:p>
            <a:pPr marL="400050" lvl="1" indent="-400050" algn="l"/>
            <a:r>
              <a:rPr lang="en-ZA" sz="4000" b="1" dirty="0">
                <a:solidFill>
                  <a:srgbClr val="000074"/>
                </a:solidFill>
                <a:latin typeface="Corbel" pitchFamily="34" charset="0"/>
              </a:rPr>
              <a:t>SP and APP </a:t>
            </a:r>
            <a:r>
              <a:rPr lang="en-ZA" sz="4000" b="1" dirty="0" smtClean="0">
                <a:solidFill>
                  <a:srgbClr val="000074"/>
                </a:solidFill>
                <a:latin typeface="Corbel" pitchFamily="34" charset="0"/>
              </a:rPr>
              <a:t>planning process</a:t>
            </a:r>
            <a:endParaRPr lang="en-ZA" altLang="en-US" sz="4000" b="1" dirty="0">
              <a:solidFill>
                <a:srgbClr val="000074"/>
              </a:solidFill>
              <a:latin typeface="Corbe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868C3D-26E2-458D-9CE5-D29CBBCD5A1A}" type="slidenum">
              <a:rPr lang="en-ZA" altLang="en-US" smtClean="0"/>
              <a:pPr>
                <a:defRPr/>
              </a:pPr>
              <a:t>8</a:t>
            </a:fld>
            <a:endParaRPr lang="en-ZA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Parliament: 7 June 2017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9406" y="1865313"/>
            <a:ext cx="8227394" cy="315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635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776287"/>
          </a:xfrm>
        </p:spPr>
        <p:txBody>
          <a:bodyPr/>
          <a:lstStyle/>
          <a:p>
            <a:pPr marL="400050" lvl="1" indent="-400050" algn="l"/>
            <a:r>
              <a:rPr lang="en-ZA" sz="4000" b="1" dirty="0" smtClean="0">
                <a:solidFill>
                  <a:srgbClr val="000074"/>
                </a:solidFill>
                <a:latin typeface="Corbel" pitchFamily="34" charset="0"/>
              </a:rPr>
              <a:t>Sector Profile</a:t>
            </a:r>
            <a:endParaRPr lang="en-ZA" altLang="en-US" sz="4000" b="1" dirty="0">
              <a:solidFill>
                <a:srgbClr val="000074"/>
              </a:solidFill>
              <a:latin typeface="Corbe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5275"/>
            <a:ext cx="8229600" cy="4791075"/>
          </a:xfrm>
        </p:spPr>
        <p:txBody>
          <a:bodyPr numCol="2"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Based on Fasset </a:t>
            </a:r>
            <a:r>
              <a:rPr lang="en-ZA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SSP</a:t>
            </a:r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(Update for 2017/2018) and Sector Survey (2013)</a:t>
            </a:r>
          </a:p>
          <a:p>
            <a:pPr fontAlgn="auto">
              <a:spcAft>
                <a:spcPts val="0"/>
              </a:spcAft>
              <a:defRPr/>
            </a:pPr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 529 organisations paid the Skills Development Levy (SDL) to </a:t>
            </a:r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Fasset in 2016</a:t>
            </a: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Subsectors</a:t>
            </a:r>
          </a:p>
          <a:p>
            <a:pPr lvl="1"/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Investment Entities and Trusts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Company Secretary Services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Administration of Financial Markets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Security Dealing Activities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Stockbroking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Asset Portfolio Management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Development Corporations and Organisations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Tax Services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Accounting, Bookkeeping and Auditing </a:t>
            </a:r>
            <a:b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Activities, Tax Consultancy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Activities of Accountants and Auditors </a:t>
            </a:r>
            <a:b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Registered in Terms of the Auditing Profession Act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Activities of Cost and Management </a:t>
            </a:r>
            <a:b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Accountants</a:t>
            </a:r>
          </a:p>
          <a:p>
            <a:pPr lvl="1"/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Bookkeeping 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Activities, including Relevant Data Processing and Tabulating Activities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Activities Auxiliary to Financial Intermediation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Business and Management Consulting </a:t>
            </a:r>
            <a:b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Project Financial Management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South African Revenue Service (SARS)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National Treasury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Provincial Treasuries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868C3D-26E2-458D-9CE5-D29CBBCD5A1A}" type="slidenum">
              <a:rPr lang="en-ZA" altLang="en-US" smtClean="0"/>
              <a:pPr>
                <a:defRPr/>
              </a:pPr>
              <a:t>9</a:t>
            </a:fld>
            <a:endParaRPr lang="en-ZA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Parliament: 7 June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196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5 Training Provider CS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2015 Training Provider CSS</Template>
  <TotalTime>4112</TotalTime>
  <Words>2561</Words>
  <Application>Microsoft Office PowerPoint</Application>
  <PresentationFormat>On-screen Show (4:3)</PresentationFormat>
  <Paragraphs>556</Paragraphs>
  <Slides>38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2015 Training Provider CSS</vt:lpstr>
      <vt:lpstr>Fasset 2017/2018 Strategic Plan &amp; Annual Performance Plan 7 June 2017 Presented to: Portfolio Committee on Higher Education and Training 7 June 2017</vt:lpstr>
      <vt:lpstr>Content</vt:lpstr>
      <vt:lpstr>Vision</vt:lpstr>
      <vt:lpstr>Fasset Values</vt:lpstr>
      <vt:lpstr>Lasting Legacy Strategy </vt:lpstr>
      <vt:lpstr>Education and Skills Formation Pipeline </vt:lpstr>
      <vt:lpstr>Skills Development Priorities</vt:lpstr>
      <vt:lpstr>SP and APP planning process</vt:lpstr>
      <vt:lpstr>Sector Profile</vt:lpstr>
      <vt:lpstr>Subsector Distribution</vt:lpstr>
      <vt:lpstr>Organisation Size</vt:lpstr>
      <vt:lpstr>Entry Routes to the Sector</vt:lpstr>
      <vt:lpstr>Top 10 Scarce Skills</vt:lpstr>
      <vt:lpstr>Strategic Goals &amp; Objectives (1)</vt:lpstr>
      <vt:lpstr>Strategic Goals &amp; Objectives (2)</vt:lpstr>
      <vt:lpstr>Strategic Goals &amp; Objectives (3)</vt:lpstr>
      <vt:lpstr>Strategic Goals &amp; Objectives (4)</vt:lpstr>
      <vt:lpstr>Strategic Goals &amp; Objectives (5)</vt:lpstr>
      <vt:lpstr>Strategic Goals &amp; Objectives (6)</vt:lpstr>
      <vt:lpstr>Strategic Goals &amp; Objectives (7)</vt:lpstr>
      <vt:lpstr>Strategic Goals &amp; Objectives (8)</vt:lpstr>
      <vt:lpstr>Performance Targets </vt:lpstr>
      <vt:lpstr>Performance Targets </vt:lpstr>
      <vt:lpstr>Performance Targets </vt:lpstr>
      <vt:lpstr>Performance Targets </vt:lpstr>
      <vt:lpstr>Performance Targets </vt:lpstr>
      <vt:lpstr>Performance Targets </vt:lpstr>
      <vt:lpstr>High Level Financial Projections 2015 - 2020</vt:lpstr>
      <vt:lpstr>Budget </vt:lpstr>
      <vt:lpstr>Budget Allocation per programme</vt:lpstr>
      <vt:lpstr>Budget Allocation per programme </vt:lpstr>
      <vt:lpstr>Budget Allocation per programme </vt:lpstr>
      <vt:lpstr>Implementation, Monitoring &amp; Progress (1)</vt:lpstr>
      <vt:lpstr>Implementation, Monitoring &amp; Progress (2)</vt:lpstr>
      <vt:lpstr>SETA Challenges</vt:lpstr>
      <vt:lpstr>SETA Successes (1)</vt:lpstr>
      <vt:lpstr>SETA Successes (2)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FASSET CSS 2015</dc:title>
  <dc:creator>Biggie Chidzvondo</dc:creator>
  <cp:lastModifiedBy>PUMZA</cp:lastModifiedBy>
  <cp:revision>261</cp:revision>
  <dcterms:created xsi:type="dcterms:W3CDTF">2016-01-26T11:27:14Z</dcterms:created>
  <dcterms:modified xsi:type="dcterms:W3CDTF">2017-06-08T10:41:49Z</dcterms:modified>
</cp:coreProperties>
</file>