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6181" r:id="rId3"/>
    <p:sldMasterId id="2147486193" r:id="rId4"/>
  </p:sldMasterIdLst>
  <p:notesMasterIdLst>
    <p:notesMasterId r:id="rId15"/>
  </p:notesMasterIdLst>
  <p:handoutMasterIdLst>
    <p:handoutMasterId r:id="rId16"/>
  </p:handoutMasterIdLst>
  <p:sldIdLst>
    <p:sldId id="438" r:id="rId5"/>
    <p:sldId id="471" r:id="rId6"/>
    <p:sldId id="472" r:id="rId7"/>
    <p:sldId id="442" r:id="rId8"/>
    <p:sldId id="445" r:id="rId9"/>
    <p:sldId id="473" r:id="rId10"/>
    <p:sldId id="455" r:id="rId11"/>
    <p:sldId id="474" r:id="rId12"/>
    <p:sldId id="476" r:id="rId13"/>
    <p:sldId id="416" r:id="rId14"/>
  </p:sldIdLst>
  <p:sldSz cx="9144000" cy="6858000" type="screen4x3"/>
  <p:notesSz cx="9296400" cy="7010400"/>
  <p:defaultTextStyle>
    <a:defPPr>
      <a:defRPr lang="en-GB"/>
    </a:defPPr>
    <a:lvl1pPr algn="l" rtl="0" fontAlgn="base">
      <a:spcBef>
        <a:spcPct val="0"/>
      </a:spcBef>
      <a:spcAft>
        <a:spcPct val="0"/>
      </a:spcAft>
      <a:defRPr sz="2400" kern="1200">
        <a:solidFill>
          <a:schemeClr val="tx1"/>
        </a:solidFill>
        <a:latin typeface="Times"/>
        <a:ea typeface="+mn-ea"/>
        <a:cs typeface="+mn-cs"/>
      </a:defRPr>
    </a:lvl1pPr>
    <a:lvl2pPr marL="457200" algn="l" rtl="0" fontAlgn="base">
      <a:spcBef>
        <a:spcPct val="0"/>
      </a:spcBef>
      <a:spcAft>
        <a:spcPct val="0"/>
      </a:spcAft>
      <a:defRPr sz="2400" kern="1200">
        <a:solidFill>
          <a:schemeClr val="tx1"/>
        </a:solidFill>
        <a:latin typeface="Times"/>
        <a:ea typeface="+mn-ea"/>
        <a:cs typeface="+mn-cs"/>
      </a:defRPr>
    </a:lvl2pPr>
    <a:lvl3pPr marL="914400" algn="l" rtl="0" fontAlgn="base">
      <a:spcBef>
        <a:spcPct val="0"/>
      </a:spcBef>
      <a:spcAft>
        <a:spcPct val="0"/>
      </a:spcAft>
      <a:defRPr sz="2400" kern="1200">
        <a:solidFill>
          <a:schemeClr val="tx1"/>
        </a:solidFill>
        <a:latin typeface="Times"/>
        <a:ea typeface="+mn-ea"/>
        <a:cs typeface="+mn-cs"/>
      </a:defRPr>
    </a:lvl3pPr>
    <a:lvl4pPr marL="1371600" algn="l" rtl="0" fontAlgn="base">
      <a:spcBef>
        <a:spcPct val="0"/>
      </a:spcBef>
      <a:spcAft>
        <a:spcPct val="0"/>
      </a:spcAft>
      <a:defRPr sz="2400" kern="1200">
        <a:solidFill>
          <a:schemeClr val="tx1"/>
        </a:solidFill>
        <a:latin typeface="Times"/>
        <a:ea typeface="+mn-ea"/>
        <a:cs typeface="+mn-cs"/>
      </a:defRPr>
    </a:lvl4pPr>
    <a:lvl5pPr marL="1828800" algn="l" rtl="0" fontAlgn="base">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EFAFB233-063F-42B5-8137-9DF3F51BA10A}">
      <p15:sldGuideLst xmlns:p15="http://schemas.microsoft.com/office/powerpoint/2012/main" xmlns="">
        <p15:guide id="1" orient="horz" pos="4110" userDrawn="1">
          <p15:clr>
            <a:srgbClr val="A4A3A4"/>
          </p15:clr>
        </p15:guide>
        <p15:guide id="2" pos="3288" userDrawn="1">
          <p15:clr>
            <a:srgbClr val="A4A3A4"/>
          </p15:clr>
        </p15:guide>
      </p15:sldGuideLst>
    </p:ext>
    <p:ext uri="{2D200454-40CA-4A62-9FC3-DE9A4176ACB9}">
      <p15:notesGuideLst xmlns:p15="http://schemas.microsoft.com/office/powerpoint/2012/main" xmlns="">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A2A1C"/>
    <a:srgbClr val="317F49"/>
    <a:srgbClr val="17195F"/>
    <a:srgbClr val="6DB545"/>
    <a:srgbClr val="453090"/>
    <a:srgbClr val="0D21B3"/>
    <a:srgbClr val="1B4A5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15" autoAdjust="0"/>
    <p:restoredTop sz="68043" autoAdjust="0"/>
  </p:normalViewPr>
  <p:slideViewPr>
    <p:cSldViewPr>
      <p:cViewPr varScale="1">
        <p:scale>
          <a:sx n="78" d="100"/>
          <a:sy n="78" d="100"/>
        </p:scale>
        <p:origin x="-2574" y="-90"/>
      </p:cViewPr>
      <p:guideLst>
        <p:guide orient="horz" pos="4110"/>
        <p:guide pos="3288"/>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70" d="100"/>
          <a:sy n="70" d="100"/>
        </p:scale>
        <p:origin x="1926" y="60"/>
      </p:cViewPr>
      <p:guideLst>
        <p:guide orient="horz" pos="2208"/>
        <p:guide pos="292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Header Placeholder 6"/>
          <p:cNvSpPr>
            <a:spLocks noGrp="1"/>
          </p:cNvSpPr>
          <p:nvPr>
            <p:ph type="hdr" sz="quarter"/>
          </p:nvPr>
        </p:nvSpPr>
        <p:spPr>
          <a:xfrm>
            <a:off x="0" y="0"/>
            <a:ext cx="4028440" cy="350520"/>
          </a:xfrm>
          <a:prstGeom prst="rect">
            <a:avLst/>
          </a:prstGeom>
        </p:spPr>
        <p:txBody>
          <a:bodyPr vert="horz" lIns="91440" tIns="45720" rIns="91440" bIns="45720" rtlCol="0"/>
          <a:lstStyle>
            <a:lvl1pPr algn="l">
              <a:defRPr sz="1200"/>
            </a:lvl1pPr>
          </a:lstStyle>
          <a:p>
            <a:r>
              <a:rPr lang="en-ZA" dirty="0" smtClean="0">
                <a:latin typeface="Arial Rounded MT Bold" pitchFamily="34" charset="0"/>
              </a:rPr>
              <a:t>Analysis of the SA-EU Strategic Partnership </a:t>
            </a:r>
            <a:endParaRPr lang="en-US" dirty="0">
              <a:latin typeface="Arial Rounded MT Bold" pitchFamily="34" charset="0"/>
            </a:endParaRPr>
          </a:p>
        </p:txBody>
      </p:sp>
      <p:sp>
        <p:nvSpPr>
          <p:cNvPr id="8" name="Date Placeholder 7"/>
          <p:cNvSpPr>
            <a:spLocks noGrp="1"/>
          </p:cNvSpPr>
          <p:nvPr>
            <p:ph type="dt" sz="quarter" idx="1"/>
          </p:nvPr>
        </p:nvSpPr>
        <p:spPr>
          <a:xfrm>
            <a:off x="5266347" y="0"/>
            <a:ext cx="4028440" cy="350520"/>
          </a:xfrm>
          <a:prstGeom prst="rect">
            <a:avLst/>
          </a:prstGeom>
        </p:spPr>
        <p:txBody>
          <a:bodyPr vert="horz" lIns="91440" tIns="45720" rIns="91440" bIns="45720" rtlCol="0"/>
          <a:lstStyle>
            <a:lvl1pPr algn="r">
              <a:defRPr sz="1200"/>
            </a:lvl1pPr>
          </a:lstStyle>
          <a:p>
            <a:r>
              <a:rPr lang="en-ZA" dirty="0" smtClean="0">
                <a:latin typeface="Arial Rounded MT Bold" pitchFamily="34" charset="0"/>
              </a:rPr>
              <a:t>August 2013</a:t>
            </a:r>
            <a:endParaRPr lang="en-US" dirty="0" smtClean="0">
              <a:latin typeface="Arial Rounded MT Bold" pitchFamily="34" charset="0"/>
            </a:endParaRPr>
          </a:p>
        </p:txBody>
      </p:sp>
      <p:sp>
        <p:nvSpPr>
          <p:cNvPr id="9" name="Slide Number Placeholder 8"/>
          <p:cNvSpPr>
            <a:spLocks noGrp="1"/>
          </p:cNvSpPr>
          <p:nvPr>
            <p:ph type="sldNum" sz="quarter" idx="3"/>
          </p:nvPr>
        </p:nvSpPr>
        <p:spPr>
          <a:xfrm>
            <a:off x="5266347" y="6658258"/>
            <a:ext cx="4028440" cy="350520"/>
          </a:xfrm>
          <a:prstGeom prst="rect">
            <a:avLst/>
          </a:prstGeom>
        </p:spPr>
        <p:txBody>
          <a:bodyPr vert="horz" lIns="91440" tIns="45720" rIns="91440" bIns="45720" rtlCol="0" anchor="b"/>
          <a:lstStyle>
            <a:lvl1pPr algn="r">
              <a:defRPr sz="1200"/>
            </a:lvl1pPr>
          </a:lstStyle>
          <a:p>
            <a:fld id="{28DB56B5-E042-43C4-80F9-ED8D2D7C82E0}" type="slidenum">
              <a:rPr lang="en-US" smtClean="0"/>
              <a:pPr/>
              <a:t>‹#›</a:t>
            </a:fld>
            <a:endParaRPr lang="en-US" dirty="0"/>
          </a:p>
        </p:txBody>
      </p:sp>
      <p:sp>
        <p:nvSpPr>
          <p:cNvPr id="12" name="Footer Placeholder 11"/>
          <p:cNvSpPr>
            <a:spLocks noGrp="1"/>
          </p:cNvSpPr>
          <p:nvPr>
            <p:ph type="ftr" sz="quarter" idx="2"/>
          </p:nvPr>
        </p:nvSpPr>
        <p:spPr>
          <a:xfrm>
            <a:off x="0" y="6499247"/>
            <a:ext cx="4028440" cy="509531"/>
          </a:xfrm>
          <a:prstGeom prst="rect">
            <a:avLst/>
          </a:prstGeom>
        </p:spPr>
        <p:txBody>
          <a:bodyPr vert="horz" lIns="91440" tIns="45720" rIns="91440" bIns="45720" rtlCol="0" anchor="b"/>
          <a:lstStyle>
            <a:lvl1pPr algn="l">
              <a:defRPr sz="1200"/>
            </a:lvl1pPr>
          </a:lstStyle>
          <a:p>
            <a:endParaRPr lang="en-ZA" dirty="0" smtClean="0">
              <a:latin typeface="Arial Rounded MT Bold" pitchFamily="34" charset="0"/>
            </a:endParaRPr>
          </a:p>
          <a:p>
            <a:r>
              <a:rPr lang="en-ZA" dirty="0" smtClean="0">
                <a:latin typeface="Arial Rounded MT Bold" pitchFamily="34" charset="0"/>
              </a:rPr>
              <a:t>CONFIDENTIAL</a:t>
            </a:r>
            <a:endParaRPr lang="en-US" dirty="0" smtClean="0">
              <a:latin typeface="Arial Rounded MT Bold" pitchFamily="34" charset="0"/>
            </a:endParaRPr>
          </a:p>
          <a:p>
            <a:endParaRPr lang="en-US" dirty="0"/>
          </a:p>
        </p:txBody>
      </p:sp>
    </p:spTree>
    <p:extLst>
      <p:ext uri="{BB962C8B-B14F-4D97-AF65-F5344CB8AC3E}">
        <p14:creationId xmlns:p14="http://schemas.microsoft.com/office/powerpoint/2010/main" xmlns="" val="2278849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1440" tIns="45720" rIns="91440" bIns="45720" rtlCol="0"/>
          <a:lstStyle>
            <a:lvl1pPr algn="l" eaLnBrk="0" hangingPunct="0">
              <a:defRPr sz="1200"/>
            </a:lvl1pPr>
          </a:lstStyle>
          <a:p>
            <a:pPr>
              <a:defRPr/>
            </a:pPr>
            <a:endParaRPr lang="en-GB" dirty="0"/>
          </a:p>
        </p:txBody>
      </p:sp>
      <p:sp>
        <p:nvSpPr>
          <p:cNvPr id="3" name="Date Placeholder 2"/>
          <p:cNvSpPr>
            <a:spLocks noGrp="1"/>
          </p:cNvSpPr>
          <p:nvPr>
            <p:ph type="dt" idx="1"/>
          </p:nvPr>
        </p:nvSpPr>
        <p:spPr>
          <a:xfrm>
            <a:off x="5265808" y="0"/>
            <a:ext cx="4028440" cy="350520"/>
          </a:xfrm>
          <a:prstGeom prst="rect">
            <a:avLst/>
          </a:prstGeom>
        </p:spPr>
        <p:txBody>
          <a:bodyPr vert="horz" lIns="91440" tIns="45720" rIns="91440" bIns="45720" rtlCol="0"/>
          <a:lstStyle>
            <a:lvl1pPr algn="r" eaLnBrk="0" hangingPunct="0">
              <a:defRPr sz="1200"/>
            </a:lvl1pPr>
          </a:lstStyle>
          <a:p>
            <a:pPr>
              <a:defRPr/>
            </a:pPr>
            <a:fld id="{4C76F852-0A1E-407A-8CED-6171F92FF0A8}" type="datetimeFigureOut">
              <a:rPr lang="en-US"/>
              <a:pPr>
                <a:defRPr/>
              </a:pPr>
              <a:t>6/9/2017</a:t>
            </a:fld>
            <a:endParaRPr lang="en-GB"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1440" tIns="45720" rIns="91440" bIns="45720" rtlCol="0" anchor="ctr"/>
          <a:lstStyle/>
          <a:p>
            <a:pPr lvl="0"/>
            <a:endParaRPr lang="en-GB" noProof="0" dirty="0" smtClean="0"/>
          </a:p>
        </p:txBody>
      </p:sp>
      <p:sp>
        <p:nvSpPr>
          <p:cNvPr id="5" name="Notes Placeholder 4"/>
          <p:cNvSpPr>
            <a:spLocks noGrp="1"/>
          </p:cNvSpPr>
          <p:nvPr>
            <p:ph type="body" sz="quarter" idx="3"/>
          </p:nvPr>
        </p:nvSpPr>
        <p:spPr>
          <a:xfrm>
            <a:off x="929640" y="3329941"/>
            <a:ext cx="7437120" cy="315468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6658664"/>
            <a:ext cx="4028440" cy="350520"/>
          </a:xfrm>
          <a:prstGeom prst="rect">
            <a:avLst/>
          </a:prstGeom>
        </p:spPr>
        <p:txBody>
          <a:bodyPr vert="horz" lIns="91440" tIns="45720" rIns="91440" bIns="45720" rtlCol="0" anchor="b"/>
          <a:lstStyle>
            <a:lvl1pPr algn="l" eaLnBrk="0" hangingPunct="0">
              <a:defRPr sz="1200"/>
            </a:lvl1pPr>
          </a:lstStyle>
          <a:p>
            <a:pPr>
              <a:defRPr/>
            </a:pPr>
            <a:endParaRPr lang="en-GB" dirty="0"/>
          </a:p>
        </p:txBody>
      </p:sp>
      <p:sp>
        <p:nvSpPr>
          <p:cNvPr id="7" name="Slide Number Placeholder 6"/>
          <p:cNvSpPr>
            <a:spLocks noGrp="1"/>
          </p:cNvSpPr>
          <p:nvPr>
            <p:ph type="sldNum" sz="quarter" idx="5"/>
          </p:nvPr>
        </p:nvSpPr>
        <p:spPr>
          <a:xfrm>
            <a:off x="5265808" y="6658664"/>
            <a:ext cx="4028440" cy="350520"/>
          </a:xfrm>
          <a:prstGeom prst="rect">
            <a:avLst/>
          </a:prstGeom>
        </p:spPr>
        <p:txBody>
          <a:bodyPr vert="horz" lIns="91440" tIns="45720" rIns="91440" bIns="45720" rtlCol="0" anchor="b"/>
          <a:lstStyle>
            <a:lvl1pPr algn="r" eaLnBrk="0" hangingPunct="0">
              <a:defRPr sz="1200"/>
            </a:lvl1pPr>
          </a:lstStyle>
          <a:p>
            <a:pPr>
              <a:defRPr/>
            </a:pPr>
            <a:fld id="{13E60972-BDBC-4D07-8431-39FD30FB17B9}" type="slidenum">
              <a:rPr lang="en-GB"/>
              <a:pPr>
                <a:defRPr/>
              </a:pPr>
              <a:t>‹#›</a:t>
            </a:fld>
            <a:endParaRPr lang="en-GB" dirty="0"/>
          </a:p>
        </p:txBody>
      </p:sp>
    </p:spTree>
    <p:extLst>
      <p:ext uri="{BB962C8B-B14F-4D97-AF65-F5344CB8AC3E}">
        <p14:creationId xmlns:p14="http://schemas.microsoft.com/office/powerpoint/2010/main" xmlns="" val="35880761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13E60972-BDBC-4D07-8431-39FD30FB17B9}" type="slidenum">
              <a:rPr lang="en-GB" smtClean="0"/>
              <a:pPr>
                <a:defRPr/>
              </a:pPr>
              <a:t>1</a:t>
            </a:fld>
            <a:endParaRPr lang="en-GB" dirty="0"/>
          </a:p>
        </p:txBody>
      </p:sp>
    </p:spTree>
    <p:extLst>
      <p:ext uri="{BB962C8B-B14F-4D97-AF65-F5344CB8AC3E}">
        <p14:creationId xmlns:p14="http://schemas.microsoft.com/office/powerpoint/2010/main" xmlns="" val="1646678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13E60972-BDBC-4D07-8431-39FD30FB17B9}" type="slidenum">
              <a:rPr lang="en-GB" smtClean="0"/>
              <a:pPr>
                <a:defRPr/>
              </a:pPr>
              <a:t>10</a:t>
            </a:fld>
            <a:endParaRPr lang="en-GB" dirty="0"/>
          </a:p>
        </p:txBody>
      </p:sp>
    </p:spTree>
    <p:extLst>
      <p:ext uri="{BB962C8B-B14F-4D97-AF65-F5344CB8AC3E}">
        <p14:creationId xmlns:p14="http://schemas.microsoft.com/office/powerpoint/2010/main" xmlns="" val="397538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13E60972-BDBC-4D07-8431-39FD30FB17B9}" type="slidenum">
              <a:rPr lang="en-GB" smtClean="0"/>
              <a:pPr>
                <a:defRPr/>
              </a:pPr>
              <a:t>2</a:t>
            </a:fld>
            <a:endParaRPr lang="en-GB" dirty="0"/>
          </a:p>
        </p:txBody>
      </p:sp>
    </p:spTree>
    <p:extLst>
      <p:ext uri="{BB962C8B-B14F-4D97-AF65-F5344CB8AC3E}">
        <p14:creationId xmlns:p14="http://schemas.microsoft.com/office/powerpoint/2010/main" xmlns="" val="1294277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1450" indent="-171450" algn="just">
              <a:buFont typeface="Arial" panose="020B0604020202020204" pitchFamily="34" charset="0"/>
              <a:buChar char="•"/>
            </a:pPr>
            <a:r>
              <a:rPr lang="en-ZA" sz="1100" dirty="0" smtClean="0"/>
              <a:t>One</a:t>
            </a:r>
            <a:r>
              <a:rPr lang="en-ZA" sz="1100" baseline="0" dirty="0" smtClean="0"/>
              <a:t> of the key</a:t>
            </a:r>
            <a:r>
              <a:rPr lang="en-ZA" sz="1100" dirty="0" smtClean="0"/>
              <a:t> election drivers, as has been proven by elections held</a:t>
            </a:r>
            <a:r>
              <a:rPr lang="en-ZA" sz="1100" baseline="0" dirty="0" smtClean="0"/>
              <a:t> in Austria, the Netherlands and in France thus far, and as is evident from election campaigns underway in the UK and in Germany, is the issue and challenges linked to irregular migration to Europe. It </a:t>
            </a:r>
            <a:r>
              <a:rPr lang="en-ZA" sz="1100" dirty="0" smtClean="0"/>
              <a:t>remains a highly divisive issue between EU members and within</a:t>
            </a:r>
            <a:r>
              <a:rPr lang="en-ZA" sz="1100" baseline="0" dirty="0" smtClean="0"/>
              <a:t> the electorate of individual countries. This is also due in part to a lack of a coordinated approach where affected countries find it difficult to agree on or manage (inadequacy of the EU’s Schengen Agreement, strengthening external EU border controls, finance processing centres and better distribute arrivals across the EU). The EU-Turkey deal is unravelling and Italy-Libya MoU legally questioned. </a:t>
            </a:r>
          </a:p>
          <a:p>
            <a:pPr marL="171450" indent="-171450" algn="just">
              <a:buFont typeface="Arial" panose="020B0604020202020204" pitchFamily="34" charset="0"/>
              <a:buChar char="•"/>
            </a:pPr>
            <a:endParaRPr lang="en-ZA" sz="1100" dirty="0" smtClean="0"/>
          </a:p>
          <a:p>
            <a:pPr marL="171450" indent="-171450" algn="just">
              <a:buFont typeface="Arial" panose="020B0604020202020204" pitchFamily="34" charset="0"/>
              <a:buChar char="•"/>
            </a:pPr>
            <a:r>
              <a:rPr lang="en-ZA" sz="1100" dirty="0" smtClean="0"/>
              <a:t>As regards the increasing strains of uncontrolled migration, approximately 590 migrants have drowned on the central Mediterranean route with around 21 900 refugees arriving in Italy during the first three months of 2017. These numbers include refugees from conflicts in Syria, Iraq and Afghanistan and economic migrants from the Balkans, the Middle East and Africa. </a:t>
            </a:r>
          </a:p>
          <a:p>
            <a:pPr marL="0" indent="0" algn="l">
              <a:buFont typeface="Arial" panose="020B0604020202020204" pitchFamily="34" charset="0"/>
              <a:buNone/>
            </a:pPr>
            <a:endParaRPr lang="en-ZA" sz="1100" baseline="0" dirty="0" smtClean="0"/>
          </a:p>
          <a:p>
            <a:pPr marL="171450" indent="-171450" algn="just">
              <a:buFont typeface="Arial" panose="020B0604020202020204" pitchFamily="34" charset="0"/>
              <a:buChar char="•"/>
            </a:pPr>
            <a:r>
              <a:rPr lang="en-ZA" sz="1100" baseline="0" dirty="0" smtClean="0"/>
              <a:t>Similarly, continuing terror attacks across Europe have fuelled a rise in right wing nationalism tendencies, with racial/religious overtones and xenophobia. </a:t>
            </a:r>
          </a:p>
          <a:p>
            <a:pPr marL="0" indent="0" algn="just">
              <a:buFont typeface="Arial" panose="020B0604020202020204" pitchFamily="34" charset="0"/>
              <a:buNone/>
            </a:pPr>
            <a:endParaRPr lang="en-ZA" sz="1100" baseline="0" dirty="0" smtClean="0"/>
          </a:p>
          <a:p>
            <a:pPr marL="171450" indent="-171450" algn="just">
              <a:buFont typeface="Arial" panose="020B0604020202020204" pitchFamily="34" charset="0"/>
              <a:buChar char="•"/>
            </a:pPr>
            <a:r>
              <a:rPr lang="en-ZA" sz="1100" baseline="0" dirty="0" smtClean="0"/>
              <a:t>Sluggish economic growth in Europe, including France at 1.2 %, </a:t>
            </a:r>
            <a:r>
              <a:rPr lang="en-ZA" sz="1100" u="none" baseline="0" dirty="0" smtClean="0"/>
              <a:t>is causing resistance from the voting public against labour and economic reform programmes required to address these challenges.  </a:t>
            </a:r>
          </a:p>
          <a:p>
            <a:pPr marL="171450" indent="-171450" algn="just">
              <a:buFont typeface="Arial" panose="020B0604020202020204" pitchFamily="34" charset="0"/>
              <a:buChar char="•"/>
            </a:pPr>
            <a:endParaRPr lang="en-ZA" sz="1100" u="none" baseline="0" dirty="0" smtClean="0"/>
          </a:p>
          <a:p>
            <a:pPr marL="171450" indent="-171450" algn="just">
              <a:buFont typeface="Arial" panose="020B0604020202020204" pitchFamily="34" charset="0"/>
              <a:buChar char="•"/>
            </a:pPr>
            <a:r>
              <a:rPr lang="en-ZA" sz="1100" u="none" baseline="0" dirty="0" smtClean="0"/>
              <a:t>Brexit is causing uncertainty about the future of the EU which has also been a major factor in recent European elections. </a:t>
            </a:r>
          </a:p>
          <a:p>
            <a:pPr marL="171450" indent="-171450" algn="just">
              <a:buFont typeface="Arial" panose="020B0604020202020204" pitchFamily="34" charset="0"/>
              <a:buChar char="•"/>
            </a:pPr>
            <a:endParaRPr lang="en-ZA" sz="1100" u="none" baseline="0" dirty="0" smtClean="0"/>
          </a:p>
          <a:p>
            <a:pPr marL="171450" indent="-171450" algn="just">
              <a:buFont typeface="Arial" panose="020B0604020202020204" pitchFamily="34" charset="0"/>
              <a:buChar char="•"/>
            </a:pPr>
            <a:r>
              <a:rPr lang="en-ZA" sz="1100" u="none" baseline="0" dirty="0" smtClean="0"/>
              <a:t>All these factors above including the inadequacy of communication from Brussels threaten the integration of the EU. </a:t>
            </a:r>
            <a:endParaRPr lang="en-US" sz="1100" u="none" dirty="0"/>
          </a:p>
        </p:txBody>
      </p:sp>
      <p:sp>
        <p:nvSpPr>
          <p:cNvPr id="4" name="Slide Number Placeholder 3"/>
          <p:cNvSpPr>
            <a:spLocks noGrp="1"/>
          </p:cNvSpPr>
          <p:nvPr>
            <p:ph type="sldNum" sz="quarter" idx="10"/>
          </p:nvPr>
        </p:nvSpPr>
        <p:spPr/>
        <p:txBody>
          <a:bodyPr/>
          <a:lstStyle/>
          <a:p>
            <a:pPr>
              <a:defRPr/>
            </a:pPr>
            <a:fld id="{13E60972-BDBC-4D07-8431-39FD30FB17B9}" type="slidenum">
              <a:rPr lang="en-GB" smtClean="0"/>
              <a:pPr>
                <a:defRPr/>
              </a:pPr>
              <a:t>3</a:t>
            </a:fld>
            <a:endParaRPr lang="en-GB" dirty="0"/>
          </a:p>
        </p:txBody>
      </p:sp>
    </p:spTree>
    <p:extLst>
      <p:ext uri="{BB962C8B-B14F-4D97-AF65-F5344CB8AC3E}">
        <p14:creationId xmlns:p14="http://schemas.microsoft.com/office/powerpoint/2010/main" xmlns="" val="688068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171450" indent="-171450" algn="just">
              <a:buFont typeface="Arial" panose="020B0604020202020204" pitchFamily="34" charset="0"/>
              <a:buChar char="•"/>
            </a:pPr>
            <a:r>
              <a:rPr lang="en-ZA" sz="1200" dirty="0" smtClean="0"/>
              <a:t>The election of a centrist-oriented</a:t>
            </a:r>
            <a:r>
              <a:rPr lang="en-ZA" sz="1200" baseline="0" dirty="0" smtClean="0"/>
              <a:t>  French President has to a large extent put breaks on fears of a resurgence of right-wing political dominance in France and Europe.  </a:t>
            </a:r>
          </a:p>
          <a:p>
            <a:pPr marL="171450" indent="-171450" algn="just">
              <a:buFont typeface="Arial" panose="020B0604020202020204" pitchFamily="34" charset="0"/>
              <a:buChar char="•"/>
            </a:pPr>
            <a:endParaRPr lang="en-ZA" sz="1200" baseline="0" dirty="0" smtClean="0"/>
          </a:p>
          <a:p>
            <a:pPr marL="171450" indent="-171450" algn="just">
              <a:buFont typeface="Arial" panose="020B0604020202020204" pitchFamily="34" charset="0"/>
              <a:buChar char="•"/>
            </a:pPr>
            <a:r>
              <a:rPr lang="en-ZA" sz="1200" baseline="0" dirty="0" smtClean="0"/>
              <a:t>Macron was an advisor to President Hollande - his rise to become a - Minister of Economy in the Hollande government and introduction of economic and labour reforms that saw Hollande become unpopular - his resignation and formation of the  </a:t>
            </a:r>
            <a:r>
              <a:rPr lang="en-ZA" sz="1200" baseline="0" dirty="0" err="1" smtClean="0"/>
              <a:t>En</a:t>
            </a:r>
            <a:r>
              <a:rPr lang="en-ZA" sz="1200" baseline="0" dirty="0" smtClean="0"/>
              <a:t> Marche Movement using social media and appealing to youth and young voters - his appeal to both centre left and centre right politicians while rejecting the far right resulting in decimating and disorganising both parties - he remain an investment banker and claim to clean French politics ethically</a:t>
            </a:r>
          </a:p>
          <a:p>
            <a:pPr marL="0" indent="0" algn="just">
              <a:buFont typeface="Arial" panose="020B0604020202020204" pitchFamily="34" charset="0"/>
              <a:buNone/>
            </a:pPr>
            <a:endParaRPr lang="en-ZA" sz="1200" baseline="0" dirty="0" smtClean="0"/>
          </a:p>
          <a:p>
            <a:pPr marL="171450" indent="-171450" algn="just">
              <a:buFont typeface="Arial" panose="020B0604020202020204" pitchFamily="34" charset="0"/>
              <a:buChar char="•"/>
            </a:pPr>
            <a:r>
              <a:rPr lang="en-ZA" sz="1200" baseline="0" dirty="0" smtClean="0"/>
              <a:t>The reform programme that the new French president wishes to implement might still place the new president in conflict with the interests of labour and socialist oriented organisations and civil society. As Europe’s second largest economy, President Macron’s policy expressions are concentrated around domestic and EU reform. In relation to domestic reforms, he undertakes to significantly cut jobs in the public sector to reduce the budget expenditure and lower the deficit. To achieve this, he seeks to lower unemployment benefits and reform labour, suppress taxes on corporates and modernise agriculture, transport, among others. He also faces the domestic challenges of unemployment (slightly above 10%), security/terrorism, immigration and socio-economic marginalisation of French minorities.</a:t>
            </a:r>
          </a:p>
          <a:p>
            <a:pPr marL="0" indent="0" algn="just">
              <a:buFont typeface="Arial" panose="020B0604020202020204" pitchFamily="34" charset="0"/>
              <a:buNone/>
            </a:pPr>
            <a:endParaRPr lang="en-ZA" sz="1200" baseline="0" dirty="0" smtClean="0"/>
          </a:p>
          <a:p>
            <a:pPr marL="171450" indent="-171450" algn="just">
              <a:buFont typeface="Arial" panose="020B0604020202020204" pitchFamily="34" charset="0"/>
              <a:buChar char="•"/>
            </a:pPr>
            <a:r>
              <a:rPr lang="en-ZA" sz="1200" baseline="0" dirty="0" smtClean="0"/>
              <a:t>President Macron undertook a visit to Berlin to meet with German Chancellor Angela Merkel. The purpose of the visit was to re-establish a dialogue between Paris and Berlin on Europe and the European Union (EU). The conversation between the two leaders mainly centred on reforming the EU with a view to strengthening integration and addressing common challenges such as migration, unemployment and economic stagnation. Ms Merkel stated that she would not be averse to amending EU treaties to ensure deeper Eurozone reform, signalling that the topic was no longer taboo. On his second day in office, President Macron met with United Nations Secretary General Antonio Guterres to discuss global peace and security issues and reaffirm France's commitment to the U.N. He also met with President of the European Council, Donald Tusk to emphasise the importance of the European Union project to his presidency. </a:t>
            </a:r>
          </a:p>
          <a:p>
            <a:pPr marL="171450" indent="-171450" algn="just">
              <a:buFont typeface="Arial" panose="020B0604020202020204" pitchFamily="34" charset="0"/>
              <a:buChar char="•"/>
            </a:pPr>
            <a:endParaRPr lang="en-ZA" sz="1200" baseline="0" dirty="0" smtClean="0"/>
          </a:p>
          <a:p>
            <a:pPr marL="171450" indent="-171450" algn="just">
              <a:buFont typeface="Arial" panose="020B0604020202020204" pitchFamily="34" charset="0"/>
              <a:buChar char="•"/>
            </a:pPr>
            <a:r>
              <a:rPr lang="en-ZA" sz="1200" baseline="0" dirty="0" smtClean="0"/>
              <a:t>During a meeting with President Putin, Mr Macron </a:t>
            </a:r>
            <a:r>
              <a:rPr lang="en-ZA" sz="1200" dirty="0" smtClean="0"/>
              <a:t>warned that France would respond immediately to any use of chemical weapons in Syria, while urging a closer partnership with Russia in fighting Islamic State (Isis) in the country. Whilst during President Macron's meeting with President Trump</a:t>
            </a:r>
            <a:r>
              <a:rPr lang="en-ZA" sz="1200" baseline="0" dirty="0" smtClean="0"/>
              <a:t> they discussed issues such as the fight against terrorism, the economy, climate and energy. Given the latter’s withdrawal of US to the Paris Climate Change Agreement. </a:t>
            </a:r>
          </a:p>
          <a:p>
            <a:pPr marL="171450" indent="-171450" algn="just">
              <a:buFont typeface="Arial" panose="020B0604020202020204" pitchFamily="34" charset="0"/>
              <a:buChar char="•"/>
            </a:pPr>
            <a:endParaRPr lang="en-ZA" sz="1200" baseline="0" dirty="0" smtClean="0"/>
          </a:p>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Fighting terrorism, </a:t>
            </a:r>
            <a:r>
              <a:rPr lang="en-GB" sz="1200" kern="1200" baseline="0" dirty="0" smtClean="0">
                <a:solidFill>
                  <a:schemeClr val="tx1"/>
                </a:solidFill>
                <a:effectLst/>
                <a:latin typeface="+mn-lt"/>
                <a:ea typeface="+mn-ea"/>
                <a:cs typeface="+mn-cs"/>
              </a:rPr>
              <a:t>islamist and militancy are key for Mr Macron’s African agenda as can be seen with his first visit to Africa, in Mali where France deployed 4000 troops in the Sahel region as part of the Barkhane operation. </a:t>
            </a:r>
            <a:endParaRPr lang="en-ZA" sz="1200" dirty="0" smtClean="0"/>
          </a:p>
          <a:p>
            <a:pPr marL="0" indent="0" algn="just">
              <a:buFont typeface="Arial" panose="020B0604020202020204" pitchFamily="34" charset="0"/>
              <a:buNone/>
            </a:pPr>
            <a:endParaRPr lang="en-ZA" sz="1200" baseline="0" dirty="0" smtClean="0"/>
          </a:p>
          <a:p>
            <a:pPr marL="171450" indent="-171450" algn="just">
              <a:buFont typeface="Arial" panose="020B0604020202020204" pitchFamily="34" charset="0"/>
              <a:buChar char="•"/>
            </a:pPr>
            <a:r>
              <a:rPr lang="en-ZA" sz="1200" baseline="0" dirty="0" smtClean="0"/>
              <a:t>Therefore, the outcome of legislative elections in June will determine the make-up of and political character of the next French parliament.  A parliament not in support of Macron’s policies and reform programme, or one that is a coalition parliament, will make it very difficult for the president to introduce required reforms. President Macron’s appointment of centre-right and Republican Party member, Mr Edouard Phillippe (46), as Prime Minister, is understood to be an attempt to break with traditional political lines –  the PM is expected to play a key role in the outcome of the legislative elections. </a:t>
            </a:r>
          </a:p>
          <a:p>
            <a:pPr marL="0" indent="0" algn="just">
              <a:buFont typeface="Arial" panose="020B0604020202020204" pitchFamily="34" charset="0"/>
              <a:buNone/>
            </a:pPr>
            <a:r>
              <a:rPr lang="en-ZA" sz="1200" baseline="0" dirty="0" smtClean="0"/>
              <a:t> </a:t>
            </a:r>
          </a:p>
          <a:p>
            <a:pPr marL="171450" indent="-171450" algn="just">
              <a:buFont typeface="Arial" panose="020B0604020202020204" pitchFamily="34" charset="0"/>
              <a:buChar char="•"/>
            </a:pPr>
            <a:r>
              <a:rPr lang="en-ZA" sz="1200" baseline="0" dirty="0" smtClean="0"/>
              <a:t>President Macron’s party could: (a) possibly win an outright majority (as a new party bridging the traditional party lines), (b) be obliged to form a coalition with the conservatives or the socialists, (c) govern without a coalition and reach agreement with political parties on a case-by-case basis, or, (d) an uncomfortable “marriage” between the Presidency and Legislature if the Republicans and/or Conservatives win a majority.</a:t>
            </a:r>
          </a:p>
          <a:p>
            <a:pPr marL="171450" indent="-171450" algn="just">
              <a:buFont typeface="Arial" panose="020B0604020202020204" pitchFamily="34" charset="0"/>
              <a:buChar char="•"/>
            </a:pPr>
            <a:endParaRPr lang="en-ZA" sz="1200" baseline="0" dirty="0" smtClean="0"/>
          </a:p>
          <a:p>
            <a:pPr marL="171450" indent="-171450" algn="just">
              <a:buFont typeface="Arial" panose="020B0604020202020204" pitchFamily="34" charset="0"/>
              <a:buChar char="•"/>
            </a:pPr>
            <a:r>
              <a:rPr lang="en-ZA" sz="1200" kern="1200" dirty="0" smtClean="0">
                <a:solidFill>
                  <a:schemeClr val="tx1"/>
                </a:solidFill>
                <a:effectLst/>
                <a:latin typeface="+mn-lt"/>
                <a:ea typeface="+mn-ea"/>
                <a:cs typeface="+mn-cs"/>
              </a:rPr>
              <a:t>His major challenge</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will be the need to balance expectation with reality especially if he does not win a majority in parliament.</a:t>
            </a:r>
          </a:p>
          <a:p>
            <a:pPr marL="171450" indent="-171450" algn="just">
              <a:buFont typeface="Arial" panose="020B0604020202020204" pitchFamily="34" charset="0"/>
              <a:buChar char="•"/>
            </a:pPr>
            <a:endParaRPr lang="en-ZA" sz="1200" baseline="0" dirty="0" smtClean="0"/>
          </a:p>
          <a:p>
            <a:pPr marL="171450" indent="-171450" algn="just">
              <a:buFont typeface="Arial" panose="020B0604020202020204" pitchFamily="34" charset="0"/>
              <a:buChar char="•"/>
            </a:pPr>
            <a:r>
              <a:rPr lang="en-ZA" sz="1200" baseline="0" dirty="0" smtClean="0"/>
              <a:t>While the latest polls place President Macron’s new party in front, the narrow margins appear to indicate that a coalition might be in the making.  </a:t>
            </a:r>
            <a:endParaRPr lang="en-US" sz="1200" dirty="0"/>
          </a:p>
        </p:txBody>
      </p:sp>
      <p:sp>
        <p:nvSpPr>
          <p:cNvPr id="4" name="Slide Number Placeholder 3"/>
          <p:cNvSpPr>
            <a:spLocks noGrp="1"/>
          </p:cNvSpPr>
          <p:nvPr>
            <p:ph type="sldNum" sz="quarter" idx="10"/>
          </p:nvPr>
        </p:nvSpPr>
        <p:spPr/>
        <p:txBody>
          <a:bodyPr/>
          <a:lstStyle/>
          <a:p>
            <a:pPr>
              <a:defRPr/>
            </a:pPr>
            <a:fld id="{13E60972-BDBC-4D07-8431-39FD30FB17B9}" type="slidenum">
              <a:rPr lang="en-GB" smtClean="0"/>
              <a:pPr>
                <a:defRPr/>
              </a:pPr>
              <a:t>4</a:t>
            </a:fld>
            <a:endParaRPr lang="en-GB" dirty="0"/>
          </a:p>
        </p:txBody>
      </p:sp>
    </p:spTree>
    <p:extLst>
      <p:ext uri="{BB962C8B-B14F-4D97-AF65-F5344CB8AC3E}">
        <p14:creationId xmlns:p14="http://schemas.microsoft.com/office/powerpoint/2010/main" xmlns="" val="937006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gn="just">
              <a:buFont typeface="Arial" panose="020B0604020202020204" pitchFamily="34" charset="0"/>
              <a:buNone/>
            </a:pPr>
            <a:endParaRPr lang="en-ZA" sz="1100" dirty="0" smtClean="0"/>
          </a:p>
          <a:p>
            <a:pPr marL="171450" indent="-171450" algn="just">
              <a:buFont typeface="Arial" panose="020B0604020202020204" pitchFamily="34" charset="0"/>
              <a:buChar char="•"/>
            </a:pPr>
            <a:r>
              <a:rPr lang="en-ZA" sz="1100" dirty="0" smtClean="0"/>
              <a:t>Although it is too early</a:t>
            </a:r>
            <a:r>
              <a:rPr lang="en-ZA" sz="1100" baseline="0" dirty="0" smtClean="0"/>
              <a:t> to determine President Macron's policy towards Africa, particularly South Africa since he did not make much pronouncement during his election campaign, i</a:t>
            </a:r>
            <a:r>
              <a:rPr lang="en-ZA" sz="1100" dirty="0" smtClean="0"/>
              <a:t>t is not foreseen that there would be a change in South Africa’s position as a strategic partner to France,</a:t>
            </a:r>
            <a:r>
              <a:rPr lang="en-ZA" sz="1100" baseline="0" dirty="0" smtClean="0"/>
              <a:t> both bilaterally and in the African Continent where South Africa-France interests dove-tail, as well as internationally.  </a:t>
            </a:r>
          </a:p>
          <a:p>
            <a:pPr marL="0" indent="0" algn="just">
              <a:buFont typeface="Arial" panose="020B0604020202020204" pitchFamily="34" charset="0"/>
              <a:buNone/>
            </a:pPr>
            <a:endParaRPr lang="en-ZA" sz="1100" baseline="0" dirty="0" smtClean="0"/>
          </a:p>
          <a:p>
            <a:pPr marL="171450" indent="-171450" algn="just">
              <a:buFont typeface="Arial" panose="020B0604020202020204" pitchFamily="34" charset="0"/>
              <a:buChar char="•"/>
            </a:pPr>
            <a:r>
              <a:rPr lang="en-ZA" sz="1100" baseline="0" dirty="0" smtClean="0"/>
              <a:t>It is expected that President Macron will continue to address France’s relations with the broader international community and with Africa in terms of its security, economic and global political positioning in order to continue to project influence and be a global player. </a:t>
            </a:r>
          </a:p>
          <a:p>
            <a:pPr marL="171450" indent="-171450" algn="just">
              <a:buFont typeface="Arial" panose="020B0604020202020204" pitchFamily="34" charset="0"/>
              <a:buChar char="•"/>
            </a:pPr>
            <a:endParaRPr lang="en-ZA" sz="1100" baseline="0" dirty="0" smtClean="0"/>
          </a:p>
          <a:p>
            <a:pPr marL="171450" indent="-171450" algn="just">
              <a:buFont typeface="Arial" panose="020B0604020202020204" pitchFamily="34" charset="0"/>
              <a:buChar char="•"/>
            </a:pPr>
            <a:r>
              <a:rPr lang="en-ZA" sz="1100" baseline="0" dirty="0" smtClean="0"/>
              <a:t>South Africa as a large emerging market, with important membership of BRICS and G20 presents a major economic force for France. </a:t>
            </a:r>
          </a:p>
          <a:p>
            <a:pPr marL="171450" indent="-171450" algn="just">
              <a:buFont typeface="Arial" panose="020B0604020202020204" pitchFamily="34" charset="0"/>
              <a:buChar char="•"/>
            </a:pPr>
            <a:endParaRPr lang="en-ZA" sz="1100" baseline="0" dirty="0" smtClean="0"/>
          </a:p>
          <a:p>
            <a:pPr marL="171450" indent="-171450" algn="just">
              <a:buFont typeface="Arial" panose="020B0604020202020204" pitchFamily="34" charset="0"/>
              <a:buChar char="•"/>
            </a:pPr>
            <a:endParaRPr lang="en-ZA" sz="1100" baseline="0" dirty="0" smtClean="0"/>
          </a:p>
          <a:p>
            <a:pPr marL="0" indent="0" algn="just">
              <a:buFont typeface="Arial" panose="020B0604020202020204" pitchFamily="34" charset="0"/>
              <a:buNone/>
            </a:pPr>
            <a:endParaRPr lang="en-ZA" sz="1100" baseline="0" dirty="0" smtClean="0"/>
          </a:p>
        </p:txBody>
      </p:sp>
      <p:sp>
        <p:nvSpPr>
          <p:cNvPr id="4" name="Slide Number Placeholder 3"/>
          <p:cNvSpPr>
            <a:spLocks noGrp="1"/>
          </p:cNvSpPr>
          <p:nvPr>
            <p:ph type="sldNum" sz="quarter" idx="10"/>
          </p:nvPr>
        </p:nvSpPr>
        <p:spPr/>
        <p:txBody>
          <a:bodyPr/>
          <a:lstStyle/>
          <a:p>
            <a:pPr>
              <a:defRPr/>
            </a:pPr>
            <a:fld id="{13E60972-BDBC-4D07-8431-39FD30FB17B9}" type="slidenum">
              <a:rPr lang="en-GB" smtClean="0"/>
              <a:pPr>
                <a:defRPr/>
              </a:pPr>
              <a:t>5</a:t>
            </a:fld>
            <a:endParaRPr lang="en-GB" dirty="0"/>
          </a:p>
        </p:txBody>
      </p:sp>
    </p:spTree>
    <p:extLst>
      <p:ext uri="{BB962C8B-B14F-4D97-AF65-F5344CB8AC3E}">
        <p14:creationId xmlns:p14="http://schemas.microsoft.com/office/powerpoint/2010/main" xmlns="" val="4199480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0" indent="0" algn="just">
              <a:buFont typeface="Arial" panose="020B0604020202020204" pitchFamily="34" charset="0"/>
              <a:buNone/>
            </a:pPr>
            <a:endParaRPr lang="en-ZA" dirty="0"/>
          </a:p>
          <a:p>
            <a:pPr marL="171450" indent="-171450" algn="just">
              <a:buFont typeface="Arial" panose="020B0604020202020204" pitchFamily="34" charset="0"/>
              <a:buChar char="•"/>
            </a:pPr>
            <a:r>
              <a:rPr lang="en-ZA" dirty="0" smtClean="0"/>
              <a:t>The outcome of the recent elections in France is likely to enhance the on-going economic diplomacy drive between South Africa and France which is regulated by the SA – France Joint Economic Commission. President Macron, a neo-liberal who believes in business and trade may open Africa to French</a:t>
            </a:r>
            <a:r>
              <a:rPr lang="en-ZA" baseline="0" dirty="0" smtClean="0"/>
              <a:t> business. He is also </a:t>
            </a:r>
            <a:r>
              <a:rPr lang="en-ZA" dirty="0" smtClean="0"/>
              <a:t>regarded as being pro-European Union which has recently concluded Economic Partnership Agreement (EPA) with Southern African Development Community (SADC).</a:t>
            </a:r>
          </a:p>
          <a:p>
            <a:pPr marL="0" indent="0" algn="just">
              <a:buFont typeface="Arial" panose="020B0604020202020204" pitchFamily="34" charset="0"/>
              <a:buNone/>
            </a:pPr>
            <a:endParaRPr lang="en-ZA" dirty="0" smtClean="0"/>
          </a:p>
          <a:p>
            <a:pPr marL="171450" indent="-171450" algn="just">
              <a:buFont typeface="Arial" panose="020B0604020202020204" pitchFamily="34" charset="0"/>
              <a:buChar char="•"/>
            </a:pPr>
            <a:r>
              <a:rPr lang="en-ZA" dirty="0" smtClean="0"/>
              <a:t>The economic relationship between SA and France is likely to be boosted by the election of President Macron who carries the hopes of millions of French people and ran a courageous pro-European campaign and stands for openness to the world and is committed decisively to a social market economy. Under his watch, France is unlikely to leave the European Union,  with EPA, Southern African countries stand to derive economic benefits and a strong EU is required if these benefits are to be realized.</a:t>
            </a:r>
          </a:p>
          <a:p>
            <a:pPr marL="171450" indent="-171450" algn="just">
              <a:buFont typeface="Arial" panose="020B0604020202020204" pitchFamily="34" charset="0"/>
              <a:buChar char="•"/>
            </a:pPr>
            <a:endParaRPr lang="en-ZA" dirty="0" smtClean="0"/>
          </a:p>
          <a:p>
            <a:pPr marL="171450" indent="-171450" algn="just">
              <a:buFont typeface="Arial" panose="020B0604020202020204" pitchFamily="34" charset="0"/>
              <a:buChar char="•"/>
            </a:pPr>
            <a:r>
              <a:rPr lang="en-ZA" dirty="0" smtClean="0"/>
              <a:t>Total trade between South Africa and France reached R42.1 billion in 2016, increasing by 31.1% from R33.6 billion in 2015. During the same period, South Africa’s exports to France increased by 23% form R9.1 billion in 2015 to R10.2 billion in 2016. This is compared with a 23% increase in imports from R24.4 billion in 2015 to 31.7 billion in 2016. The low base in the volume of exports compared to imports resulted in an expansion in trade deficit, increasing from R15.3 billion in 2015 to R-21 billion in 2016. </a:t>
            </a:r>
          </a:p>
          <a:p>
            <a:pPr marL="171450" indent="-171450" algn="just">
              <a:buFont typeface="Arial" panose="020B0604020202020204" pitchFamily="34" charset="0"/>
              <a:buChar char="•"/>
            </a:pPr>
            <a:endParaRPr lang="en-ZA" dirty="0" smtClean="0"/>
          </a:p>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ZA" sz="1200" dirty="0" smtClean="0"/>
              <a:t>South Africa`s export basket into France is dominated by products such as vehicles, machinery, nuclear reactors, boilers, mineral fuels, oils, over the five year period. South Africa’s top 5 imports from France include; aircraft parts, vaccines, human use, turbo jets lubricating oil additives containing pet oils/oils obtained from bitu minerals.</a:t>
            </a:r>
          </a:p>
          <a:p>
            <a:pPr marL="0" indent="0" algn="just">
              <a:buFont typeface="Arial" panose="020B0604020202020204" pitchFamily="34" charset="0"/>
              <a:buNone/>
            </a:pPr>
            <a:endParaRPr lang="en-ZA" dirty="0" smtClean="0"/>
          </a:p>
          <a:p>
            <a:pPr marL="171450" indent="-171450" algn="just">
              <a:buFont typeface="Arial" panose="020B0604020202020204" pitchFamily="34" charset="0"/>
              <a:buChar char="•"/>
            </a:pPr>
            <a:r>
              <a:rPr lang="en-ZA" dirty="0" smtClean="0"/>
              <a:t>SA-France Joint Economic Committee (JEC) met in April 2015,</a:t>
            </a:r>
            <a:r>
              <a:rPr lang="en-ZA" baseline="0" dirty="0" smtClean="0"/>
              <a:t> following a decision to resuscitate the committee during the French State Visit to SA in 2013,</a:t>
            </a:r>
            <a:r>
              <a:rPr lang="en-ZA" dirty="0" smtClean="0"/>
              <a:t> and emphasise its important role to expand investment and trade in terms of the priorities of both Governments. France to open its market for South African companies, as well as to work with South Africa to diversify the bilateral trade basket and to address the trade imbalance</a:t>
            </a:r>
          </a:p>
          <a:p>
            <a:pPr marL="171450" indent="-171450" algn="just">
              <a:buFont typeface="Arial" panose="020B0604020202020204" pitchFamily="34" charset="0"/>
              <a:buChar char="•"/>
            </a:pPr>
            <a:endParaRPr lang="en-ZA" dirty="0" smtClean="0"/>
          </a:p>
          <a:p>
            <a:pPr marL="171450" indent="-171450" algn="just">
              <a:buFont typeface="Arial" panose="020B0604020202020204" pitchFamily="34" charset="0"/>
              <a:buChar char="•"/>
            </a:pPr>
            <a:r>
              <a:rPr lang="en-ZA" dirty="0" smtClean="0"/>
              <a:t>Within the bilateral framework a follow-up JEC meeting took place in Paris on 12 and 13 April 2017. During</a:t>
            </a:r>
            <a:r>
              <a:rPr lang="en-ZA" baseline="0" dirty="0" smtClean="0"/>
              <a:t> the meeting, it was agreed </a:t>
            </a:r>
            <a:r>
              <a:rPr lang="en-ZA" dirty="0" smtClean="0"/>
              <a:t>to convene a bilateral joint economic committee every two years</a:t>
            </a:r>
            <a:r>
              <a:rPr lang="en-ZA" baseline="0" dirty="0" smtClean="0"/>
              <a:t> and to</a:t>
            </a:r>
            <a:r>
              <a:rPr lang="en-ZA" dirty="0" smtClean="0"/>
              <a:t> hold a follow-up meeting after 6 months between French Treasury and Department of Trade and Industry (DTI).</a:t>
            </a:r>
          </a:p>
          <a:p>
            <a:pPr marL="0" marR="0" indent="0" algn="just"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ZA" sz="1200" dirty="0" smtClean="0"/>
          </a:p>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ZA" sz="1200" b="1" dirty="0" smtClean="0"/>
              <a:t>Other</a:t>
            </a:r>
            <a:r>
              <a:rPr lang="en-ZA" sz="1200" b="1" baseline="0" dirty="0" smtClean="0"/>
              <a:t> o</a:t>
            </a:r>
            <a:r>
              <a:rPr lang="en-ZA" sz="1200" b="1" dirty="0" smtClean="0"/>
              <a:t>utcomes</a:t>
            </a:r>
            <a:r>
              <a:rPr lang="en-ZA" sz="1200" b="1" baseline="0" dirty="0" smtClean="0"/>
              <a:t> of the JEC include</a:t>
            </a:r>
            <a:r>
              <a:rPr lang="en-ZA" sz="1200" baseline="0" dirty="0" smtClean="0"/>
              <a:t>:-</a:t>
            </a:r>
          </a:p>
          <a:p>
            <a:pPr marL="0" marR="0" indent="0" algn="just"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ZA" sz="1200" baseline="0" dirty="0" smtClean="0"/>
          </a:p>
          <a:p>
            <a:pPr marL="171450" marR="0" indent="-171450" algn="just" defTabSz="914400" rtl="0" eaLnBrk="0" fontAlgn="base" latinLnBrk="0" hangingPunct="0">
              <a:lnSpc>
                <a:spcPct val="100000"/>
              </a:lnSpc>
              <a:spcBef>
                <a:spcPct val="30000"/>
              </a:spcBef>
              <a:spcAft>
                <a:spcPct val="0"/>
              </a:spcAft>
              <a:buClrTx/>
              <a:buSzTx/>
              <a:buFontTx/>
              <a:buChar char="-"/>
              <a:tabLst/>
              <a:defRPr/>
            </a:pPr>
            <a:r>
              <a:rPr lang="en-ZA" sz="1200" dirty="0" smtClean="0"/>
              <a:t>The JEC to consider additional sectors of cooperation in order to address the burgeoning trade deficit and to change composition of the export basket to France. These include: Engineering services or sub-contracting and component manufacture in sub-sectors such as automotive components, aeronautical components and sub-assemblies, electronics and electrical components, metals components, fabrication and processed foods and beverages;</a:t>
            </a:r>
            <a:r>
              <a:rPr lang="en-ZA" sz="1200" baseline="0" dirty="0" smtClean="0"/>
              <a:t> </a:t>
            </a:r>
          </a:p>
          <a:p>
            <a:pPr marL="171450" marR="0" indent="-171450" algn="just" defTabSz="914400" rtl="0" eaLnBrk="0" fontAlgn="base" latinLnBrk="0" hangingPunct="0">
              <a:lnSpc>
                <a:spcPct val="100000"/>
              </a:lnSpc>
              <a:spcBef>
                <a:spcPct val="30000"/>
              </a:spcBef>
              <a:spcAft>
                <a:spcPct val="0"/>
              </a:spcAft>
              <a:buClrTx/>
              <a:buSzTx/>
              <a:buFontTx/>
              <a:buChar char="-"/>
              <a:tabLst/>
              <a:defRPr/>
            </a:pPr>
            <a:endParaRPr lang="en-ZA" dirty="0" smtClean="0"/>
          </a:p>
          <a:p>
            <a:pPr marL="171450" marR="0" indent="-171450" algn="just" defTabSz="914400" rtl="0" eaLnBrk="0" fontAlgn="base" latinLnBrk="0" hangingPunct="0">
              <a:lnSpc>
                <a:spcPct val="100000"/>
              </a:lnSpc>
              <a:spcBef>
                <a:spcPct val="30000"/>
              </a:spcBef>
              <a:spcAft>
                <a:spcPct val="0"/>
              </a:spcAft>
              <a:buClrTx/>
              <a:buSzTx/>
              <a:buFontTx/>
              <a:buChar char="-"/>
              <a:tabLst/>
              <a:defRPr/>
            </a:pPr>
            <a:r>
              <a:rPr lang="en-ZA" dirty="0" smtClean="0"/>
              <a:t>South Africa is a reliable supplier of a wide range of processed foods and beverages with considerable scope to increase their supply to France under their own brands or through private label manufacture for the leading French and other European retail chains. France is an extremely important market for South Africa’s exports of fresh fruit. </a:t>
            </a:r>
          </a:p>
          <a:p>
            <a:pPr marL="171450" marR="0" indent="-171450" algn="just" defTabSz="914400" rtl="0" eaLnBrk="0" fontAlgn="base" latinLnBrk="0" hangingPunct="0">
              <a:lnSpc>
                <a:spcPct val="100000"/>
              </a:lnSpc>
              <a:spcBef>
                <a:spcPct val="30000"/>
              </a:spcBef>
              <a:spcAft>
                <a:spcPct val="0"/>
              </a:spcAft>
              <a:buClrTx/>
              <a:buSzTx/>
              <a:buFontTx/>
              <a:buChar char="-"/>
              <a:tabLst/>
              <a:defRPr/>
            </a:pPr>
            <a:endParaRPr lang="en-ZA" sz="1200" baseline="0" dirty="0" smtClean="0"/>
          </a:p>
          <a:p>
            <a:pPr marL="171450" marR="0" indent="-171450" algn="just" defTabSz="914400" rtl="0" eaLnBrk="0" fontAlgn="base" latinLnBrk="0" hangingPunct="0">
              <a:lnSpc>
                <a:spcPct val="100000"/>
              </a:lnSpc>
              <a:spcBef>
                <a:spcPct val="30000"/>
              </a:spcBef>
              <a:spcAft>
                <a:spcPct val="0"/>
              </a:spcAft>
              <a:buClrTx/>
              <a:buSzTx/>
              <a:buFontTx/>
              <a:buChar char="-"/>
              <a:tabLst/>
              <a:defRPr/>
            </a:pPr>
            <a:r>
              <a:rPr lang="en-ZA" baseline="0" dirty="0" smtClean="0"/>
              <a:t>There is a need to e</a:t>
            </a:r>
            <a:r>
              <a:rPr lang="en-ZA" dirty="0" smtClean="0"/>
              <a:t>mphasise that the large infrastructure and transport contracts acquired by French companies should result into increased manufacturing, localisation, job creation and skills development;</a:t>
            </a:r>
            <a:r>
              <a:rPr lang="en-ZA" baseline="0" dirty="0" smtClean="0"/>
              <a:t> </a:t>
            </a:r>
          </a:p>
          <a:p>
            <a:pPr marL="171450" marR="0" indent="-171450" algn="just" defTabSz="914400" rtl="0" eaLnBrk="0" fontAlgn="base" latinLnBrk="0" hangingPunct="0">
              <a:lnSpc>
                <a:spcPct val="100000"/>
              </a:lnSpc>
              <a:spcBef>
                <a:spcPct val="30000"/>
              </a:spcBef>
              <a:spcAft>
                <a:spcPct val="0"/>
              </a:spcAft>
              <a:buClrTx/>
              <a:buSzTx/>
              <a:buFontTx/>
              <a:buChar char="-"/>
              <a:tabLst/>
              <a:defRPr/>
            </a:pPr>
            <a:endParaRPr lang="en-ZA" baseline="0" dirty="0" smtClean="0"/>
          </a:p>
          <a:p>
            <a:pPr marL="171450" marR="0" indent="-171450" algn="just" defTabSz="914400" rtl="0" eaLnBrk="0" fontAlgn="base" latinLnBrk="0" hangingPunct="0">
              <a:lnSpc>
                <a:spcPct val="100000"/>
              </a:lnSpc>
              <a:spcBef>
                <a:spcPct val="30000"/>
              </a:spcBef>
              <a:spcAft>
                <a:spcPct val="0"/>
              </a:spcAft>
              <a:buClrTx/>
              <a:buSzTx/>
              <a:buFontTx/>
              <a:buChar char="-"/>
              <a:tabLst/>
              <a:defRPr/>
            </a:pPr>
            <a:r>
              <a:rPr lang="en-ZA" dirty="0" smtClean="0"/>
              <a:t>To continue exchanges between the economic department of the French Embassy and the DTI EU Desk on safeguard measures issue since trade relations between South Africa and France are governed by the SADC-EU Economic Partnership Agreement;</a:t>
            </a:r>
            <a:r>
              <a:rPr lang="en-ZA" baseline="0" dirty="0" smtClean="0"/>
              <a:t> </a:t>
            </a:r>
          </a:p>
          <a:p>
            <a:pPr marL="171450" marR="0" indent="-171450" algn="just" defTabSz="914400" rtl="0" eaLnBrk="0" fontAlgn="base" latinLnBrk="0" hangingPunct="0">
              <a:lnSpc>
                <a:spcPct val="100000"/>
              </a:lnSpc>
              <a:spcBef>
                <a:spcPct val="30000"/>
              </a:spcBef>
              <a:spcAft>
                <a:spcPct val="0"/>
              </a:spcAft>
              <a:buClrTx/>
              <a:buSzTx/>
              <a:buFontTx/>
              <a:buChar char="-"/>
              <a:tabLst/>
              <a:defRPr/>
            </a:pPr>
            <a:endParaRPr lang="en-ZA" baseline="0" dirty="0" smtClean="0"/>
          </a:p>
          <a:p>
            <a:pPr marL="171450" marR="0" indent="-171450" algn="just" defTabSz="914400" rtl="0" eaLnBrk="0" fontAlgn="base" latinLnBrk="0" hangingPunct="0">
              <a:lnSpc>
                <a:spcPct val="100000"/>
              </a:lnSpc>
              <a:spcBef>
                <a:spcPct val="30000"/>
              </a:spcBef>
              <a:spcAft>
                <a:spcPct val="0"/>
              </a:spcAft>
              <a:buClrTx/>
              <a:buSzTx/>
              <a:buFontTx/>
              <a:buChar char="-"/>
              <a:tabLst/>
              <a:defRPr/>
            </a:pPr>
            <a:r>
              <a:rPr lang="en-ZA" dirty="0" smtClean="0"/>
              <a:t>To hold follow up discussions in order to identify specific problems faced by French companies in South Africa and to provide a platform of regular dialogue: French companies, the economic department of the Embassy and the DTI; </a:t>
            </a:r>
          </a:p>
          <a:p>
            <a:pPr marL="171450" marR="0" indent="-171450" algn="just" defTabSz="914400" rtl="0" eaLnBrk="0" fontAlgn="base" latinLnBrk="0" hangingPunct="0">
              <a:lnSpc>
                <a:spcPct val="100000"/>
              </a:lnSpc>
              <a:spcBef>
                <a:spcPct val="30000"/>
              </a:spcBef>
              <a:spcAft>
                <a:spcPct val="0"/>
              </a:spcAft>
              <a:buClrTx/>
              <a:buSzTx/>
              <a:buFontTx/>
              <a:buChar char="-"/>
              <a:tabLst/>
              <a:defRPr/>
            </a:pPr>
            <a:endParaRPr lang="en-ZA" dirty="0" smtClean="0"/>
          </a:p>
          <a:p>
            <a:pPr marL="171450" marR="0" indent="-171450" algn="just" defTabSz="914400" rtl="0" eaLnBrk="0" fontAlgn="base" latinLnBrk="0" hangingPunct="0">
              <a:lnSpc>
                <a:spcPct val="100000"/>
              </a:lnSpc>
              <a:spcBef>
                <a:spcPct val="30000"/>
              </a:spcBef>
              <a:spcAft>
                <a:spcPct val="0"/>
              </a:spcAft>
              <a:buClrTx/>
              <a:buSzTx/>
              <a:buFontTx/>
              <a:buChar char="-"/>
              <a:tabLst/>
              <a:defRPr/>
            </a:pPr>
            <a:r>
              <a:rPr lang="en-ZA" dirty="0" smtClean="0"/>
              <a:t>To monitor the progress of the ongoing institutional cooperation on transport with the Department of Transport; </a:t>
            </a:r>
          </a:p>
          <a:p>
            <a:pPr marL="171450" marR="0" indent="-171450" algn="just" defTabSz="914400" rtl="0" eaLnBrk="0" fontAlgn="base" latinLnBrk="0" hangingPunct="0">
              <a:lnSpc>
                <a:spcPct val="100000"/>
              </a:lnSpc>
              <a:spcBef>
                <a:spcPct val="30000"/>
              </a:spcBef>
              <a:spcAft>
                <a:spcPct val="0"/>
              </a:spcAft>
              <a:buClrTx/>
              <a:buSzTx/>
              <a:buFontTx/>
              <a:buChar char="-"/>
              <a:tabLst/>
              <a:defRPr/>
            </a:pPr>
            <a:endParaRPr lang="en-ZA" dirty="0" smtClean="0"/>
          </a:p>
          <a:p>
            <a:pPr marL="171450" marR="0" indent="-171450" algn="just" defTabSz="914400" rtl="0" eaLnBrk="0" fontAlgn="base" latinLnBrk="0" hangingPunct="0">
              <a:lnSpc>
                <a:spcPct val="100000"/>
              </a:lnSpc>
              <a:spcBef>
                <a:spcPct val="30000"/>
              </a:spcBef>
              <a:spcAft>
                <a:spcPct val="0"/>
              </a:spcAft>
              <a:buClrTx/>
              <a:buSzTx/>
              <a:buFontTx/>
              <a:buChar char="-"/>
              <a:tabLst/>
              <a:defRPr/>
            </a:pPr>
            <a:r>
              <a:rPr lang="en-ZA" dirty="0" smtClean="0"/>
              <a:t>To organise sectorial workshops with representatives of the South African Departments of Transport and Energy on the margins of the next joint economic committee</a:t>
            </a:r>
            <a:r>
              <a:rPr lang="en-ZA" baseline="0" dirty="0" smtClean="0"/>
              <a:t>; </a:t>
            </a:r>
          </a:p>
          <a:p>
            <a:pPr marL="171450" marR="0" indent="-171450" algn="just" defTabSz="914400" rtl="0" eaLnBrk="0" fontAlgn="base" latinLnBrk="0" hangingPunct="0">
              <a:lnSpc>
                <a:spcPct val="100000"/>
              </a:lnSpc>
              <a:spcBef>
                <a:spcPct val="30000"/>
              </a:spcBef>
              <a:spcAft>
                <a:spcPct val="0"/>
              </a:spcAft>
              <a:buClrTx/>
              <a:buSzTx/>
              <a:buFontTx/>
              <a:buChar char="-"/>
              <a:tabLst/>
              <a:defRPr/>
            </a:pPr>
            <a:endParaRPr lang="en-ZA" baseline="0" dirty="0" smtClean="0"/>
          </a:p>
          <a:p>
            <a:pPr marL="171450" marR="0" indent="-171450" algn="just" defTabSz="914400" rtl="0" eaLnBrk="0" fontAlgn="base" latinLnBrk="0" hangingPunct="0">
              <a:lnSpc>
                <a:spcPct val="100000"/>
              </a:lnSpc>
              <a:spcBef>
                <a:spcPct val="30000"/>
              </a:spcBef>
              <a:spcAft>
                <a:spcPct val="0"/>
              </a:spcAft>
              <a:buClrTx/>
              <a:buSzTx/>
              <a:buFontTx/>
              <a:buChar char="-"/>
              <a:tabLst/>
              <a:defRPr/>
            </a:pPr>
            <a:r>
              <a:rPr lang="en-ZA" dirty="0" smtClean="0"/>
              <a:t>South Africa will send to France a letter expressing its needs in the aquaculture sector in order to initiated on cooperation modalities; </a:t>
            </a:r>
          </a:p>
          <a:p>
            <a:pPr marL="171450" marR="0" indent="-171450" algn="just" defTabSz="914400" rtl="0" eaLnBrk="0" fontAlgn="base" latinLnBrk="0" hangingPunct="0">
              <a:lnSpc>
                <a:spcPct val="100000"/>
              </a:lnSpc>
              <a:spcBef>
                <a:spcPct val="30000"/>
              </a:spcBef>
              <a:spcAft>
                <a:spcPct val="0"/>
              </a:spcAft>
              <a:buClrTx/>
              <a:buSzTx/>
              <a:buFontTx/>
              <a:buChar char="-"/>
              <a:tabLst/>
              <a:defRPr/>
            </a:pPr>
            <a:endParaRPr lang="en-ZA" dirty="0" smtClean="0"/>
          </a:p>
          <a:p>
            <a:pPr marL="171450" marR="0" indent="-171450" algn="just" defTabSz="914400" rtl="0" eaLnBrk="0" fontAlgn="base" latinLnBrk="0" hangingPunct="0">
              <a:lnSpc>
                <a:spcPct val="100000"/>
              </a:lnSpc>
              <a:spcBef>
                <a:spcPct val="30000"/>
              </a:spcBef>
              <a:spcAft>
                <a:spcPct val="0"/>
              </a:spcAft>
              <a:buClrTx/>
              <a:buSzTx/>
              <a:buFontTx/>
              <a:buChar char="-"/>
              <a:tabLst/>
              <a:defRPr/>
            </a:pPr>
            <a:r>
              <a:rPr lang="en-ZA" dirty="0" smtClean="0"/>
              <a:t>To continue discussions between the two parties on agri-food processing to clarify the issues with the companies concerned; </a:t>
            </a:r>
          </a:p>
          <a:p>
            <a:pPr marL="171450" marR="0" indent="-171450" algn="just" defTabSz="914400" rtl="0" eaLnBrk="0" fontAlgn="base" latinLnBrk="0" hangingPunct="0">
              <a:lnSpc>
                <a:spcPct val="100000"/>
              </a:lnSpc>
              <a:spcBef>
                <a:spcPct val="30000"/>
              </a:spcBef>
              <a:spcAft>
                <a:spcPct val="0"/>
              </a:spcAft>
              <a:buClrTx/>
              <a:buSzTx/>
              <a:buFontTx/>
              <a:buChar char="-"/>
              <a:tabLst/>
              <a:defRPr/>
            </a:pPr>
            <a:endParaRPr lang="en-ZA" dirty="0" smtClean="0"/>
          </a:p>
          <a:p>
            <a:pPr marL="171450" marR="0" indent="-171450" algn="just" defTabSz="914400" rtl="0" eaLnBrk="0" fontAlgn="base" latinLnBrk="0" hangingPunct="0">
              <a:lnSpc>
                <a:spcPct val="100000"/>
              </a:lnSpc>
              <a:spcBef>
                <a:spcPct val="30000"/>
              </a:spcBef>
              <a:spcAft>
                <a:spcPct val="0"/>
              </a:spcAft>
              <a:buClrTx/>
              <a:buSzTx/>
              <a:buFontTx/>
              <a:buChar char="-"/>
              <a:tabLst/>
              <a:defRPr/>
            </a:pPr>
            <a:r>
              <a:rPr lang="en-ZA" dirty="0" smtClean="0"/>
              <a:t>France will forward to the DTI and the Mandela Bay Composites Cluster a document presented during the session on composite materials in France.</a:t>
            </a:r>
            <a:r>
              <a:rPr lang="en-ZA" baseline="0" dirty="0" smtClean="0"/>
              <a:t> </a:t>
            </a:r>
            <a:r>
              <a:rPr lang="en-ZA" dirty="0" smtClean="0"/>
              <a:t>The DGE (Directorate General Enterprises) will identify contacts and actors who could draw up a roadmap for cooperation in the field of composite materials and would consider hosting a South-African delegation in France.</a:t>
            </a:r>
            <a:r>
              <a:rPr lang="en-ZA" baseline="0" dirty="0" smtClean="0"/>
              <a:t> </a:t>
            </a:r>
            <a:endParaRPr lang="en-ZA" dirty="0" smtClean="0"/>
          </a:p>
          <a:p>
            <a:pPr marL="0" marR="0" indent="0" algn="just" defTabSz="914400" rtl="0" eaLnBrk="0" fontAlgn="base" latinLnBrk="0" hangingPunct="0">
              <a:lnSpc>
                <a:spcPct val="100000"/>
              </a:lnSpc>
              <a:spcBef>
                <a:spcPct val="30000"/>
              </a:spcBef>
              <a:spcAft>
                <a:spcPct val="0"/>
              </a:spcAft>
              <a:buClrTx/>
              <a:buSzTx/>
              <a:buFontTx/>
              <a:buNone/>
              <a:tabLst/>
              <a:defRPr/>
            </a:pPr>
            <a:endParaRPr lang="en-ZA" dirty="0" smtClean="0"/>
          </a:p>
          <a:p>
            <a:pPr marL="0" marR="0" indent="0" algn="just" defTabSz="914400" rtl="0" eaLnBrk="0" fontAlgn="base" latinLnBrk="0" hangingPunct="0">
              <a:lnSpc>
                <a:spcPct val="100000"/>
              </a:lnSpc>
              <a:spcBef>
                <a:spcPct val="30000"/>
              </a:spcBef>
              <a:spcAft>
                <a:spcPct val="0"/>
              </a:spcAft>
              <a:buClrTx/>
              <a:buSzTx/>
              <a:buFontTx/>
              <a:buNone/>
              <a:tabLst/>
              <a:defRPr/>
            </a:pPr>
            <a:endParaRPr lang="en-ZA" dirty="0" smtClean="0"/>
          </a:p>
          <a:p>
            <a:pPr marL="0" marR="0" indent="0" algn="just" defTabSz="914400" rtl="0" eaLnBrk="0" fontAlgn="base" latinLnBrk="0" hangingPunct="0">
              <a:lnSpc>
                <a:spcPct val="100000"/>
              </a:lnSpc>
              <a:spcBef>
                <a:spcPct val="30000"/>
              </a:spcBef>
              <a:spcAft>
                <a:spcPct val="0"/>
              </a:spcAft>
              <a:buClrTx/>
              <a:buSzTx/>
              <a:buFontTx/>
              <a:buNone/>
              <a:tabLst/>
              <a:defRPr/>
            </a:pPr>
            <a:endParaRPr lang="en-ZA" dirty="0" smtClean="0"/>
          </a:p>
          <a:p>
            <a:endParaRPr lang="en-ZA" dirty="0" smtClean="0"/>
          </a:p>
          <a:p>
            <a:endParaRPr lang="en-ZA" dirty="0" smtClean="0"/>
          </a:p>
          <a:p>
            <a:endParaRPr lang="en-ZA" dirty="0" smtClean="0"/>
          </a:p>
          <a:p>
            <a:endParaRPr lang="en-ZA" dirty="0" smtClean="0"/>
          </a:p>
          <a:p>
            <a:endParaRPr lang="en-ZA" dirty="0"/>
          </a:p>
        </p:txBody>
      </p:sp>
      <p:sp>
        <p:nvSpPr>
          <p:cNvPr id="4" name="Slide Number Placeholder 3"/>
          <p:cNvSpPr>
            <a:spLocks noGrp="1"/>
          </p:cNvSpPr>
          <p:nvPr>
            <p:ph type="sldNum" sz="quarter" idx="10"/>
          </p:nvPr>
        </p:nvSpPr>
        <p:spPr/>
        <p:txBody>
          <a:bodyPr/>
          <a:lstStyle/>
          <a:p>
            <a:pPr>
              <a:defRPr/>
            </a:pPr>
            <a:fld id="{13E60972-BDBC-4D07-8431-39FD30FB17B9}" type="slidenum">
              <a:rPr lang="en-GB" smtClean="0"/>
              <a:pPr>
                <a:defRPr/>
              </a:pPr>
              <a:t>6</a:t>
            </a:fld>
            <a:endParaRPr lang="en-GB" dirty="0"/>
          </a:p>
        </p:txBody>
      </p:sp>
    </p:spTree>
    <p:extLst>
      <p:ext uri="{BB962C8B-B14F-4D97-AF65-F5344CB8AC3E}">
        <p14:creationId xmlns:p14="http://schemas.microsoft.com/office/powerpoint/2010/main" xmlns="" val="1487261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5792" y="3217169"/>
            <a:ext cx="7331888" cy="3792016"/>
          </a:xfrm>
        </p:spPr>
        <p:txBody>
          <a:bodyPr>
            <a:normAutofit fontScale="25000" lnSpcReduction="20000"/>
          </a:bodyPr>
          <a:lstStyle/>
          <a:p>
            <a:pPr marL="171450" indent="-171450" algn="just">
              <a:buFont typeface="Arial" panose="020B0604020202020204" pitchFamily="34" charset="0"/>
              <a:buChar char="•"/>
            </a:pPr>
            <a:endParaRPr lang="en-ZA" sz="3400" dirty="0" smtClean="0"/>
          </a:p>
          <a:p>
            <a:pPr marL="171450" indent="-171450" algn="just">
              <a:buFont typeface="Arial" panose="020B0604020202020204" pitchFamily="34" charset="0"/>
              <a:buChar char="•"/>
            </a:pPr>
            <a:r>
              <a:rPr lang="en-ZA" sz="3400" dirty="0" smtClean="0"/>
              <a:t>EU</a:t>
            </a:r>
            <a:r>
              <a:rPr lang="en-ZA" sz="3400" baseline="0" dirty="0" smtClean="0"/>
              <a:t> integration has been threatened by many factors, including:- Euroscepticism</a:t>
            </a:r>
            <a:r>
              <a:rPr lang="en-ZA" sz="3400" dirty="0" smtClean="0"/>
              <a:t>; the dilemma in finding a common European approach to the</a:t>
            </a:r>
            <a:r>
              <a:rPr lang="en-ZA" sz="3400" baseline="0" dirty="0" smtClean="0"/>
              <a:t> </a:t>
            </a:r>
            <a:r>
              <a:rPr lang="en-ZA" sz="3400" dirty="0" smtClean="0"/>
              <a:t>migration challenges; </a:t>
            </a:r>
            <a:r>
              <a:rPr lang="en-ZA" sz="3400" baseline="0" dirty="0" smtClean="0"/>
              <a:t>th</a:t>
            </a:r>
            <a:r>
              <a:rPr lang="en-ZA" sz="3400" dirty="0" smtClean="0"/>
              <a:t>e continuing poor economic performance in Europe; a growing resistance to the role of Brussels including the inadequacy</a:t>
            </a:r>
            <a:r>
              <a:rPr lang="en-ZA" sz="3400" baseline="0" dirty="0" smtClean="0"/>
              <a:t> in communication </a:t>
            </a:r>
            <a:r>
              <a:rPr lang="en-ZA" sz="3400" dirty="0" smtClean="0"/>
              <a:t>and its impact on the sovereignty of member</a:t>
            </a:r>
            <a:r>
              <a:rPr lang="en-ZA" sz="3400" baseline="0" dirty="0" smtClean="0"/>
              <a:t> states</a:t>
            </a:r>
            <a:r>
              <a:rPr lang="en-ZA" sz="3400" dirty="0" smtClean="0"/>
              <a:t>. </a:t>
            </a:r>
          </a:p>
          <a:p>
            <a:endParaRPr lang="en-ZA" sz="3400" dirty="0" smtClean="0"/>
          </a:p>
          <a:p>
            <a:pPr marL="171450" indent="-171450" algn="just">
              <a:buFont typeface="Arial" panose="020B0604020202020204" pitchFamily="34" charset="0"/>
              <a:buChar char="•"/>
            </a:pPr>
            <a:r>
              <a:rPr lang="en-ZA" sz="3400" baseline="0" dirty="0" smtClean="0"/>
              <a:t>Another major </a:t>
            </a:r>
            <a:r>
              <a:rPr lang="en-ZA" sz="3400" dirty="0" smtClean="0"/>
              <a:t>concern within the EU is that the UK’s withdrawal could serve as an example to be followed by the Eurosceptic political groupings vying for political power in other Member States. </a:t>
            </a:r>
          </a:p>
          <a:p>
            <a:endParaRPr lang="en-ZA" sz="3400" dirty="0" smtClean="0"/>
          </a:p>
          <a:p>
            <a:pPr marL="171450" indent="-171450" algn="just">
              <a:buFont typeface="Arial" panose="020B0604020202020204" pitchFamily="34" charset="0"/>
              <a:buChar char="•"/>
            </a:pPr>
            <a:r>
              <a:rPr lang="en-ZA" sz="3400" dirty="0" smtClean="0"/>
              <a:t>These multiple challenges (Brexit, stagnant</a:t>
            </a:r>
            <a:r>
              <a:rPr lang="en-ZA" sz="3400" baseline="0" dirty="0" smtClean="0"/>
              <a:t> economy</a:t>
            </a:r>
            <a:r>
              <a:rPr lang="en-ZA" sz="3400" dirty="0" smtClean="0"/>
              <a:t>, immigration, terrorism, etc.) could have a profound effect on Europe’s future and also expose the EU’s vulnerability to terrorism and growing instability. Hence the growing nationalistic and right-wing</a:t>
            </a:r>
            <a:r>
              <a:rPr lang="en-ZA" sz="3400" baseline="0" dirty="0" smtClean="0"/>
              <a:t> tendencies/parties who are increasingly becoming main stream opposition in many EU countries. </a:t>
            </a:r>
          </a:p>
          <a:p>
            <a:pPr marL="0" indent="0" algn="just">
              <a:buFont typeface="Arial" panose="020B0604020202020204" pitchFamily="34" charset="0"/>
              <a:buNone/>
            </a:pPr>
            <a:endParaRPr lang="en-ZA" sz="3400" baseline="0" dirty="0" smtClean="0"/>
          </a:p>
          <a:p>
            <a:pPr marL="171450" indent="-171450" algn="just">
              <a:buFont typeface="Arial" panose="020B0604020202020204" pitchFamily="34" charset="0"/>
              <a:buChar char="•"/>
            </a:pPr>
            <a:r>
              <a:rPr lang="en-ZA" sz="3400" baseline="0" dirty="0" smtClean="0"/>
              <a:t>The recent election results in France and Netherlands nevertheless appear to have strengthened the pro-EU stance towards closer integration. It could be expected that President Macron’s pro-EU policies would strengthening France’s leadership position within the bloc. </a:t>
            </a:r>
          </a:p>
          <a:p>
            <a:pPr marL="171450" indent="-171450" algn="just">
              <a:buFont typeface="Arial" panose="020B0604020202020204" pitchFamily="34" charset="0"/>
              <a:buChar char="•"/>
            </a:pPr>
            <a:endParaRPr lang="en-ZA" sz="3400" baseline="0" dirty="0" smtClean="0"/>
          </a:p>
          <a:p>
            <a:pPr marL="171450" indent="-171450" algn="just">
              <a:buFont typeface="Arial" panose="020B0604020202020204" pitchFamily="34" charset="0"/>
              <a:buChar char="•"/>
            </a:pPr>
            <a:r>
              <a:rPr lang="en-ZA" sz="3400" baseline="0" dirty="0" smtClean="0"/>
              <a:t>In addition, President Macron has indicated that he will work towards bolstering EU Defence in cooperation with NATO for control over European security.  </a:t>
            </a:r>
          </a:p>
          <a:p>
            <a:pPr marL="0" indent="0" algn="just">
              <a:buFont typeface="Arial" panose="020B0604020202020204" pitchFamily="34" charset="0"/>
              <a:buNone/>
            </a:pPr>
            <a:endParaRPr lang="en-ZA" sz="3400" baseline="0" dirty="0" smtClean="0"/>
          </a:p>
          <a:p>
            <a:pPr marL="171450" indent="-171450" algn="just">
              <a:buFont typeface="Arial" panose="020B0604020202020204" pitchFamily="34" charset="0"/>
              <a:buChar char="•"/>
            </a:pPr>
            <a:r>
              <a:rPr lang="en-ZA" sz="3400" baseline="0" dirty="0" smtClean="0"/>
              <a:t>He has also pledged to issue sanctions against countries that do not respect social and environmental clauses of EU trade agreements – which could impact on relations with the US after President Trump’s decision to withdraw the US from the Paris Climate Change agreement </a:t>
            </a:r>
          </a:p>
          <a:p>
            <a:pPr marL="0" indent="0" algn="just">
              <a:buFont typeface="Arial" panose="020B0604020202020204" pitchFamily="34" charset="0"/>
              <a:buNone/>
            </a:pPr>
            <a:endParaRPr lang="en-ZA" sz="3400" baseline="0" dirty="0" smtClean="0"/>
          </a:p>
          <a:p>
            <a:pPr marL="171450" indent="-171450" algn="just">
              <a:buFont typeface="Arial" panose="020B0604020202020204" pitchFamily="34" charset="0"/>
              <a:buChar char="•"/>
            </a:pPr>
            <a:r>
              <a:rPr lang="en-ZA" sz="3400" baseline="0" dirty="0" smtClean="0"/>
              <a:t>President Macron indicated that he does not envisage a France that shuts out immigrants and asylum seekers, especially those with special skills required for the French economy true to his dynamic liberal views  – however, the effects of this on nationalism sentiments and unemployment at +-10% in France.</a:t>
            </a:r>
          </a:p>
          <a:p>
            <a:pPr marL="0" indent="0" algn="just">
              <a:buFont typeface="Arial" panose="020B0604020202020204" pitchFamily="34" charset="0"/>
              <a:buNone/>
            </a:pPr>
            <a:endParaRPr lang="en-ZA" sz="3400" baseline="0" dirty="0" smtClean="0"/>
          </a:p>
          <a:p>
            <a:pPr marL="171450" indent="-171450" algn="just">
              <a:buFont typeface="Arial" panose="020B0604020202020204" pitchFamily="34" charset="0"/>
              <a:buChar char="•"/>
            </a:pPr>
            <a:r>
              <a:rPr lang="en-ZA" sz="3400" baseline="0" dirty="0" smtClean="0"/>
              <a:t>The French President has pledged to channel most of France’s foreign aid to Africa which he intends to increase by 0.7 % of French’s GDP. In 2016 -  SA Loans : a pipeline of €1 Billion and AFD disbursed €998 Million (which is almost all of the pipeline). Technical Assistance Fund: an envelope of €400 000 and all the fund has been committed.</a:t>
            </a:r>
          </a:p>
          <a:p>
            <a:pPr marL="0" indent="0" algn="just">
              <a:buFont typeface="Arial" panose="020B0604020202020204" pitchFamily="34" charset="0"/>
              <a:buNone/>
            </a:pPr>
            <a:endParaRPr lang="en-ZA" sz="1600" baseline="0" dirty="0" smtClean="0"/>
          </a:p>
          <a:p>
            <a:pPr marL="0" indent="0" algn="just">
              <a:buFont typeface="Arial" panose="020B0604020202020204" pitchFamily="34" charset="0"/>
              <a:buNone/>
            </a:pPr>
            <a:endParaRPr lang="en-ZA" sz="1600" baseline="0" dirty="0" smtClean="0"/>
          </a:p>
          <a:p>
            <a:pPr marL="0" indent="0" algn="just">
              <a:buFont typeface="Arial" panose="020B0604020202020204" pitchFamily="34" charset="0"/>
              <a:buNone/>
            </a:pPr>
            <a:endParaRPr lang="en-US" sz="1600" dirty="0"/>
          </a:p>
        </p:txBody>
      </p:sp>
      <p:sp>
        <p:nvSpPr>
          <p:cNvPr id="4" name="Slide Number Placeholder 3"/>
          <p:cNvSpPr>
            <a:spLocks noGrp="1"/>
          </p:cNvSpPr>
          <p:nvPr>
            <p:ph type="sldNum" sz="quarter" idx="10"/>
          </p:nvPr>
        </p:nvSpPr>
        <p:spPr/>
        <p:txBody>
          <a:bodyPr/>
          <a:lstStyle/>
          <a:p>
            <a:pPr>
              <a:defRPr/>
            </a:pPr>
            <a:fld id="{13E60972-BDBC-4D07-8431-39FD30FB17B9}" type="slidenum">
              <a:rPr lang="en-GB" smtClean="0"/>
              <a:pPr>
                <a:defRPr/>
              </a:pPr>
              <a:t>7</a:t>
            </a:fld>
            <a:endParaRPr lang="en-GB" dirty="0"/>
          </a:p>
        </p:txBody>
      </p:sp>
    </p:spTree>
    <p:extLst>
      <p:ext uri="{BB962C8B-B14F-4D97-AF65-F5344CB8AC3E}">
        <p14:creationId xmlns:p14="http://schemas.microsoft.com/office/powerpoint/2010/main" xmlns="" val="2735448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1450" indent="-171450" algn="just">
              <a:buFont typeface="Arial" panose="020B0604020202020204" pitchFamily="34" charset="0"/>
              <a:buChar char="•"/>
            </a:pPr>
            <a:endParaRPr lang="en-ZA" dirty="0" smtClean="0"/>
          </a:p>
          <a:p>
            <a:pPr marL="171450" indent="-171450" algn="just">
              <a:buFont typeface="Arial" panose="020B0604020202020204" pitchFamily="34" charset="0"/>
              <a:buChar char="•"/>
            </a:pPr>
            <a:r>
              <a:rPr lang="en-ZA" dirty="0" smtClean="0"/>
              <a:t>South Africa as a large emerging market, with important membership of BRICS and G20 presents a major economic force for France. </a:t>
            </a:r>
          </a:p>
          <a:p>
            <a:endParaRPr lang="en-ZA" dirty="0" smtClean="0"/>
          </a:p>
          <a:p>
            <a:pPr marL="171450" indent="-171450" algn="just">
              <a:buFont typeface="Arial" panose="020B0604020202020204" pitchFamily="34" charset="0"/>
              <a:buChar char="•"/>
            </a:pPr>
            <a:r>
              <a:rPr lang="en-ZA" dirty="0" smtClean="0"/>
              <a:t>The G20 agenda has expanded from its initial focus on the international financial architecture, financial regulatory reform and global economic governance to include topics such as development, trade and investment, energy, counter-terrorism, global health, migration and refugees. </a:t>
            </a:r>
          </a:p>
          <a:p>
            <a:pPr marL="171450" indent="-171450" algn="just">
              <a:buFont typeface="Arial" panose="020B0604020202020204" pitchFamily="34" charset="0"/>
              <a:buChar char="•"/>
            </a:pPr>
            <a:endParaRPr lang="en-ZA" dirty="0" smtClean="0"/>
          </a:p>
          <a:p>
            <a:pPr marL="171450" indent="-171450" algn="just">
              <a:buFont typeface="Arial" panose="020B0604020202020204" pitchFamily="34" charset="0"/>
              <a:buChar char="•"/>
            </a:pPr>
            <a:r>
              <a:rPr lang="en-ZA" dirty="0" smtClean="0"/>
              <a:t>President Macron has vowed to lobby the G20 at its July Summit in Germany to support economic development in African countries.  He pledged</a:t>
            </a:r>
            <a:r>
              <a:rPr lang="en-ZA" baseline="0" dirty="0" smtClean="0"/>
              <a:t> to defend and respect fundamental democratic principles in Africa working with the African Union and Regional organisations. He is open to a new relationship with Africa depending on African leaders. </a:t>
            </a:r>
            <a:endParaRPr lang="en-ZA" dirty="0" smtClean="0"/>
          </a:p>
          <a:p>
            <a:pPr marL="0" indent="0" algn="just">
              <a:buFont typeface="Arial" panose="020B0604020202020204" pitchFamily="34" charset="0"/>
              <a:buNone/>
            </a:pPr>
            <a:endParaRPr lang="en-ZA" dirty="0" smtClean="0"/>
          </a:p>
          <a:p>
            <a:pPr marL="171450" indent="-171450" algn="just">
              <a:buFont typeface="Arial" panose="020B0604020202020204" pitchFamily="34" charset="0"/>
              <a:buChar char="•"/>
            </a:pPr>
            <a:r>
              <a:rPr lang="en-ZA" dirty="0" smtClean="0"/>
              <a:t>Despite all past French</a:t>
            </a:r>
            <a:r>
              <a:rPr lang="en-ZA" baseline="0" dirty="0" smtClean="0"/>
              <a:t> Presidents, French Policy on Africa is so much linked to its neo-colonial roots. Mr Macron viewed France’s neo-colonial dominance with some embarrassment but the proof of the pudding is in the eating. </a:t>
            </a:r>
          </a:p>
          <a:p>
            <a:pPr marL="171450" indent="-171450" algn="just">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lgn="just">
              <a:buFont typeface="Arial" panose="020B0604020202020204" pitchFamily="34" charset="0"/>
              <a:buChar char="•"/>
            </a:pPr>
            <a:r>
              <a:rPr lang="en-GB" sz="1200" kern="1200" dirty="0" smtClean="0">
                <a:solidFill>
                  <a:schemeClr val="tx1"/>
                </a:solidFill>
                <a:effectLst/>
                <a:latin typeface="+mn-lt"/>
                <a:ea typeface="+mn-ea"/>
                <a:cs typeface="+mn-cs"/>
              </a:rPr>
              <a:t>Mr Macron took a bold step during his campaign when he denounced France’s colonial legacy in Algeria. He stated that the “barbarism and cruelty” displayed by France then, would today constitute crimes against humanity. Apart from this statement, it is not immediately apparent whether French foreign policy toward Africa will change. </a:t>
            </a:r>
          </a:p>
          <a:p>
            <a:pPr marL="0" indent="0" algn="just">
              <a:buFont typeface="Arial" panose="020B0604020202020204" pitchFamily="34" charset="0"/>
              <a:buNone/>
            </a:pPr>
            <a:endParaRPr lang="en-GB" sz="1200" kern="1200" dirty="0" smtClean="0">
              <a:solidFill>
                <a:schemeClr val="tx1"/>
              </a:solidFill>
              <a:effectLst/>
              <a:latin typeface="+mn-lt"/>
              <a:ea typeface="+mn-ea"/>
              <a:cs typeface="+mn-cs"/>
            </a:endParaRPr>
          </a:p>
          <a:p>
            <a:pPr marL="171450" indent="-171450" algn="just">
              <a:buFont typeface="Arial" panose="020B0604020202020204" pitchFamily="34" charset="0"/>
              <a:buChar char="•"/>
            </a:pPr>
            <a:endParaRPr lang="en-ZA" dirty="0" smtClean="0"/>
          </a:p>
          <a:p>
            <a:endParaRPr lang="en-ZA" dirty="0" smtClean="0"/>
          </a:p>
        </p:txBody>
      </p:sp>
      <p:sp>
        <p:nvSpPr>
          <p:cNvPr id="4" name="Slide Number Placeholder 3"/>
          <p:cNvSpPr>
            <a:spLocks noGrp="1"/>
          </p:cNvSpPr>
          <p:nvPr>
            <p:ph type="sldNum" sz="quarter" idx="10"/>
          </p:nvPr>
        </p:nvSpPr>
        <p:spPr/>
        <p:txBody>
          <a:bodyPr/>
          <a:lstStyle/>
          <a:p>
            <a:pPr>
              <a:defRPr/>
            </a:pPr>
            <a:fld id="{13E60972-BDBC-4D07-8431-39FD30FB17B9}" type="slidenum">
              <a:rPr lang="en-GB" smtClean="0"/>
              <a:pPr>
                <a:defRPr/>
              </a:pPr>
              <a:t>8</a:t>
            </a:fld>
            <a:endParaRPr lang="en-GB" dirty="0"/>
          </a:p>
        </p:txBody>
      </p:sp>
    </p:spTree>
    <p:extLst>
      <p:ext uri="{BB962C8B-B14F-4D97-AF65-F5344CB8AC3E}">
        <p14:creationId xmlns:p14="http://schemas.microsoft.com/office/powerpoint/2010/main" xmlns="" val="353146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ZA" b="1" dirty="0" smtClean="0"/>
          </a:p>
          <a:p>
            <a:endParaRPr lang="en-ZA" b="1" dirty="0"/>
          </a:p>
          <a:p>
            <a:r>
              <a:rPr lang="en-ZA" sz="1800" b="1" dirty="0" smtClean="0"/>
              <a:t>G7 outcomes included:-</a:t>
            </a:r>
          </a:p>
          <a:p>
            <a:pPr marL="171450" indent="-171450" algn="just">
              <a:buFontTx/>
              <a:buChar char="-"/>
            </a:pPr>
            <a:r>
              <a:rPr lang="en-ZA" sz="1800" dirty="0" smtClean="0"/>
              <a:t>Foreign policy calls made to end Syria conflict through inclusive Syrian political process supported by the UN; </a:t>
            </a:r>
          </a:p>
          <a:p>
            <a:pPr marL="171450" indent="-171450" algn="just">
              <a:buFontTx/>
              <a:buChar char="-"/>
            </a:pPr>
            <a:r>
              <a:rPr lang="en-ZA" sz="1800" dirty="0" smtClean="0"/>
              <a:t>Called for progress in political dialogue and national reconciliation in Libya; </a:t>
            </a:r>
          </a:p>
          <a:p>
            <a:pPr marL="171450" indent="-171450" algn="just">
              <a:buFontTx/>
              <a:buChar char="-"/>
            </a:pPr>
            <a:r>
              <a:rPr lang="en-ZA" sz="1800" dirty="0" smtClean="0"/>
              <a:t>Condemned North Korea’s missile programme and called for full implementation of the Minsk Agreements on Ukraine; </a:t>
            </a:r>
          </a:p>
          <a:p>
            <a:pPr marL="171450" indent="-171450" algn="just">
              <a:buFontTx/>
              <a:buChar char="-"/>
            </a:pPr>
            <a:r>
              <a:rPr lang="en-ZA" sz="1800" dirty="0" smtClean="0"/>
              <a:t>Global economy support pledged for growth, sustainable development, for improved WTO functioning, levelling of trade playing fields, strengthening the rules based multilateral trading system;</a:t>
            </a:r>
          </a:p>
          <a:p>
            <a:pPr marL="171450" indent="-171450" algn="just">
              <a:buFontTx/>
              <a:buChar char="-"/>
            </a:pPr>
            <a:r>
              <a:rPr lang="en-ZA" sz="1800" dirty="0" smtClean="0"/>
              <a:t>Migration challenges call for increased national and international management coordination;  the G7 reconfirmed sovereign rights of states to control their own borders and adopt policies in the national interest and agreed to establish partnerships to assist countries to create conditions within their borders to counter the drivers of irregular migration; </a:t>
            </a:r>
          </a:p>
          <a:p>
            <a:pPr marL="171450" indent="-171450" algn="just">
              <a:buFontTx/>
              <a:buChar char="-"/>
            </a:pPr>
            <a:r>
              <a:rPr lang="en-ZA" sz="1800" dirty="0" smtClean="0"/>
              <a:t>50 000 migrants added up to May 2017 to existing 181 000 in Italy alone; </a:t>
            </a:r>
          </a:p>
          <a:p>
            <a:pPr marL="171450" indent="-171450" algn="just">
              <a:buFontTx/>
              <a:buChar char="-"/>
            </a:pPr>
            <a:r>
              <a:rPr lang="en-ZA" sz="1800" dirty="0" smtClean="0"/>
              <a:t>The G7 Outreach Africa focussed on the need to massively increase investment in Africa in order to assist stemming the flow of migrants across the Mediterranean. Africa Outreach attended (upon invitation) by Tunisia, Niger, Nigeria, Kenya, Ethiopia, Guinea, the UNSC, the OECD, IMF, World Bank, ADB, AU Chair, AU Commission Chair, Britain, France, Canada, Italy, Japan and the EU agreed to find common ground with USA on counter-terrorism and trade, but not on climate change; </a:t>
            </a:r>
          </a:p>
          <a:p>
            <a:pPr marL="171450" indent="-171450" algn="just">
              <a:buFontTx/>
              <a:buChar char="-"/>
            </a:pPr>
            <a:r>
              <a:rPr lang="en-ZA" sz="1800" dirty="0" smtClean="0"/>
              <a:t>Adopted a road map on gender equity and committed to support to  innovation, skills and labour; and </a:t>
            </a:r>
          </a:p>
          <a:p>
            <a:pPr marL="171450" indent="-171450" algn="just">
              <a:buFontTx/>
              <a:buChar char="-"/>
            </a:pPr>
            <a:r>
              <a:rPr lang="en-ZA" sz="1800" dirty="0" smtClean="0"/>
              <a:t>Adopted the G7 Taormina Statement against terrorism and violent extremism</a:t>
            </a:r>
          </a:p>
          <a:p>
            <a:pPr marL="0" indent="0" algn="just">
              <a:buFontTx/>
              <a:buNone/>
            </a:pPr>
            <a:endParaRPr lang="en-ZA" sz="1800" dirty="0" smtClean="0"/>
          </a:p>
          <a:p>
            <a:pPr algn="just"/>
            <a:r>
              <a:rPr lang="en-ZA" sz="1800" dirty="0" smtClean="0"/>
              <a:t>South Africa’s unexpected non-invite to the Africa Outreach of this Italian hosted G7 Summit an indication of the above mentioned focus-shift of G7 northern hemisphere geo-strategic concerns linked to migration and Islamic security concerns. </a:t>
            </a:r>
          </a:p>
          <a:p>
            <a:pPr algn="just"/>
            <a:endParaRPr lang="en-ZA" sz="1800" dirty="0" smtClean="0"/>
          </a:p>
          <a:p>
            <a:pPr algn="just"/>
            <a:endParaRPr lang="en-ZA" sz="1800" dirty="0" smtClean="0"/>
          </a:p>
          <a:p>
            <a:pPr algn="just"/>
            <a:endParaRPr lang="en-ZA" sz="1800" dirty="0" smtClean="0"/>
          </a:p>
          <a:p>
            <a:pPr algn="just"/>
            <a:endParaRPr lang="en-ZA" sz="1800" dirty="0" smtClean="0"/>
          </a:p>
          <a:p>
            <a:pPr algn="just"/>
            <a:endParaRPr lang="en-ZA" sz="1800" dirty="0" smtClean="0"/>
          </a:p>
          <a:p>
            <a:pPr algn="just"/>
            <a:endParaRPr lang="en-ZA" sz="1800" dirty="0" smtClean="0"/>
          </a:p>
          <a:p>
            <a:pPr algn="just"/>
            <a:endParaRPr lang="en-ZA" dirty="0" smtClean="0"/>
          </a:p>
          <a:p>
            <a:pPr algn="just"/>
            <a:endParaRPr lang="en-ZA" dirty="0" smtClean="0"/>
          </a:p>
          <a:p>
            <a:pPr algn="just"/>
            <a:endParaRPr lang="en-ZA" dirty="0" smtClean="0"/>
          </a:p>
          <a:p>
            <a:pPr algn="just"/>
            <a:endParaRPr lang="en-ZA" dirty="0" smtClean="0"/>
          </a:p>
          <a:p>
            <a:pPr algn="just"/>
            <a:endParaRPr lang="en-ZA" dirty="0" smtClean="0"/>
          </a:p>
          <a:p>
            <a:pPr algn="just"/>
            <a:endParaRPr lang="en-ZA" dirty="0" smtClean="0"/>
          </a:p>
          <a:p>
            <a:pPr algn="just"/>
            <a:endParaRPr lang="en-ZA" dirty="0" smtClean="0"/>
          </a:p>
          <a:p>
            <a:pPr algn="just"/>
            <a:endParaRPr lang="en-ZA" dirty="0"/>
          </a:p>
        </p:txBody>
      </p:sp>
      <p:sp>
        <p:nvSpPr>
          <p:cNvPr id="4" name="Slide Number Placeholder 3"/>
          <p:cNvSpPr>
            <a:spLocks noGrp="1"/>
          </p:cNvSpPr>
          <p:nvPr>
            <p:ph type="sldNum" sz="quarter" idx="10"/>
          </p:nvPr>
        </p:nvSpPr>
        <p:spPr/>
        <p:txBody>
          <a:bodyPr/>
          <a:lstStyle/>
          <a:p>
            <a:pPr>
              <a:defRPr/>
            </a:pPr>
            <a:fld id="{13E60972-BDBC-4D07-8431-39FD30FB17B9}" type="slidenum">
              <a:rPr lang="en-GB" smtClean="0"/>
              <a:pPr>
                <a:defRPr/>
              </a:pPr>
              <a:t>9</a:t>
            </a:fld>
            <a:endParaRPr lang="en-GB" dirty="0"/>
          </a:p>
        </p:txBody>
      </p:sp>
    </p:spTree>
    <p:extLst>
      <p:ext uri="{BB962C8B-B14F-4D97-AF65-F5344CB8AC3E}">
        <p14:creationId xmlns:p14="http://schemas.microsoft.com/office/powerpoint/2010/main" xmlns="" val="1735652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3641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364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28"/>
          <p:cNvSpPr>
            <a:spLocks noGrp="1" noChangeArrowheads="1"/>
          </p:cNvSpPr>
          <p:nvPr>
            <p:ph type="sldNum" sz="quarter" idx="10"/>
          </p:nvPr>
        </p:nvSpPr>
        <p:spPr>
          <a:ln/>
        </p:spPr>
        <p:txBody>
          <a:bodyPr/>
          <a:lstStyle>
            <a:lvl1pPr>
              <a:defRPr/>
            </a:lvl1pPr>
          </a:lstStyle>
          <a:p>
            <a:pPr>
              <a:defRPr/>
            </a:pPr>
            <a:fld id="{F6E2D0EA-53E3-434F-8D1F-DFAAD6A39673}" type="slidenum">
              <a:rPr lang="en-GB"/>
              <a:pPr>
                <a:defRPr/>
              </a:pPr>
              <a:t>‹#›</a:t>
            </a:fld>
            <a:endParaRPr lang="en-GB"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8"/>
          <p:cNvSpPr>
            <a:spLocks noGrp="1" noChangeArrowheads="1"/>
          </p:cNvSpPr>
          <p:nvPr>
            <p:ph type="sldNum" sz="quarter" idx="10"/>
          </p:nvPr>
        </p:nvSpPr>
        <p:spPr>
          <a:ln/>
        </p:spPr>
        <p:txBody>
          <a:bodyPr/>
          <a:lstStyle>
            <a:lvl1pPr>
              <a:defRPr/>
            </a:lvl1pPr>
          </a:lstStyle>
          <a:p>
            <a:pPr>
              <a:defRPr/>
            </a:pPr>
            <a:fld id="{F2CB3425-A608-4DB0-A5F5-62865F22A3D5}" type="slidenum">
              <a:rPr lang="en-GB"/>
              <a:pPr>
                <a:defRPr/>
              </a:pPr>
              <a:t>‹#›</a:t>
            </a:fld>
            <a:endParaRPr lang="en-GB"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8"/>
          <p:cNvSpPr>
            <a:spLocks noGrp="1" noChangeArrowheads="1"/>
          </p:cNvSpPr>
          <p:nvPr>
            <p:ph type="sldNum" sz="quarter" idx="10"/>
          </p:nvPr>
        </p:nvSpPr>
        <p:spPr>
          <a:ln/>
        </p:spPr>
        <p:txBody>
          <a:bodyPr/>
          <a:lstStyle>
            <a:lvl1pPr>
              <a:defRPr/>
            </a:lvl1pPr>
          </a:lstStyle>
          <a:p>
            <a:pPr>
              <a:defRPr/>
            </a:pPr>
            <a:fld id="{53540B33-2358-4A44-9166-58CA55C114CC}" type="slidenum">
              <a:rPr lang="en-GB"/>
              <a:pPr>
                <a:defRPr/>
              </a:pPr>
              <a:t>‹#›</a:t>
            </a:fld>
            <a:endParaRPr lang="en-GB"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8"/>
          <p:cNvSpPr>
            <a:spLocks noGrp="1" noChangeArrowheads="1"/>
          </p:cNvSpPr>
          <p:nvPr>
            <p:ph type="sldNum" sz="quarter" idx="10"/>
          </p:nvPr>
        </p:nvSpPr>
        <p:spPr>
          <a:ln/>
        </p:spPr>
        <p:txBody>
          <a:bodyPr/>
          <a:lstStyle>
            <a:lvl1pPr>
              <a:defRPr/>
            </a:lvl1pPr>
          </a:lstStyle>
          <a:p>
            <a:pPr>
              <a:defRPr/>
            </a:pPr>
            <a:fld id="{5B1B99A0-8E5E-4579-BE5C-F772B8DD7FE1}" type="slidenum">
              <a:rPr lang="en-GB"/>
              <a:pPr>
                <a:defRPr/>
              </a:pPr>
              <a:t>‹#›</a:t>
            </a:fld>
            <a:endParaRPr lang="en-GB"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8"/>
          <p:cNvSpPr>
            <a:spLocks noGrp="1" noChangeArrowheads="1"/>
          </p:cNvSpPr>
          <p:nvPr>
            <p:ph type="sldNum" sz="quarter" idx="10"/>
          </p:nvPr>
        </p:nvSpPr>
        <p:spPr>
          <a:ln/>
        </p:spPr>
        <p:txBody>
          <a:bodyPr/>
          <a:lstStyle>
            <a:lvl1pPr>
              <a:defRPr/>
            </a:lvl1pPr>
          </a:lstStyle>
          <a:p>
            <a:pPr>
              <a:defRPr/>
            </a:pPr>
            <a:fld id="{524264B9-EA10-4735-9061-FA567E3D8B81}" type="slidenum">
              <a:rPr lang="en-GB"/>
              <a:pPr>
                <a:defRPr/>
              </a:pPr>
              <a:t>‹#›</a:t>
            </a:fld>
            <a:endParaRPr lang="en-GB"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8"/>
          <p:cNvSpPr>
            <a:spLocks noGrp="1" noChangeArrowheads="1"/>
          </p:cNvSpPr>
          <p:nvPr>
            <p:ph type="sldNum" sz="quarter" idx="10"/>
          </p:nvPr>
        </p:nvSpPr>
        <p:spPr>
          <a:ln/>
        </p:spPr>
        <p:txBody>
          <a:bodyPr/>
          <a:lstStyle>
            <a:lvl1pPr>
              <a:defRPr/>
            </a:lvl1pPr>
          </a:lstStyle>
          <a:p>
            <a:pPr>
              <a:defRPr/>
            </a:pPr>
            <a:fld id="{AFC378B2-DCEF-44BC-B2AA-D923FA5BA8E6}" type="slidenum">
              <a:rPr lang="en-GB"/>
              <a:pPr>
                <a:defRPr/>
              </a:pPr>
              <a:t>‹#›</a:t>
            </a:fld>
            <a:endParaRPr lang="en-GB"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
          <p:cNvSpPr>
            <a:spLocks noGrp="1" noChangeArrowheads="1"/>
          </p:cNvSpPr>
          <p:nvPr>
            <p:ph type="sldNum" sz="quarter" idx="10"/>
          </p:nvPr>
        </p:nvSpPr>
        <p:spPr>
          <a:ln/>
        </p:spPr>
        <p:txBody>
          <a:bodyPr/>
          <a:lstStyle>
            <a:lvl1pPr>
              <a:defRPr/>
            </a:lvl1pPr>
          </a:lstStyle>
          <a:p>
            <a:pPr>
              <a:defRPr/>
            </a:pPr>
            <a:fld id="{BF73A5D3-7D0A-4BEA-A7C3-046300F496F4}" type="slidenum">
              <a:rPr lang="en-GB"/>
              <a:pPr>
                <a:defRPr/>
              </a:pPr>
              <a:t>‹#›</a:t>
            </a:fld>
            <a:endParaRPr lang="en-GB"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pPr>
              <a:defRPr/>
            </a:pPr>
            <a:fld id="{3CC81778-D00F-4223-B7C5-2469828BBEF7}" type="slidenum">
              <a:rPr lang="en-GB"/>
              <a:pPr>
                <a:defRPr/>
              </a:pPr>
              <a:t>‹#›</a:t>
            </a:fld>
            <a:endParaRPr lang="en-GB"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pPr>
              <a:defRPr/>
            </a:pPr>
            <a:fld id="{6DE591A6-5D45-418A-A48B-2D1CA33F5D38}" type="slidenum">
              <a:rPr lang="en-GB"/>
              <a:pPr>
                <a:defRPr/>
              </a:pPr>
              <a:t>‹#›</a:t>
            </a:fld>
            <a:endParaRPr lang="en-GB"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8"/>
          <p:cNvSpPr>
            <a:spLocks noGrp="1" noChangeArrowheads="1"/>
          </p:cNvSpPr>
          <p:nvPr>
            <p:ph type="sldNum" sz="quarter" idx="10"/>
          </p:nvPr>
        </p:nvSpPr>
        <p:spPr>
          <a:ln/>
        </p:spPr>
        <p:txBody>
          <a:bodyPr/>
          <a:lstStyle>
            <a:lvl1pPr>
              <a:defRPr/>
            </a:lvl1pPr>
          </a:lstStyle>
          <a:p>
            <a:pPr>
              <a:defRPr/>
            </a:pPr>
            <a:fld id="{F936443E-B6E0-4274-8342-7A8C560B8990}" type="slidenum">
              <a:rPr lang="en-GB"/>
              <a:pPr>
                <a:defRPr/>
              </a:pPr>
              <a:t>‹#›</a:t>
            </a:fld>
            <a:endParaRPr lang="en-GB"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3641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364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8"/>
          <p:cNvSpPr>
            <a:spLocks noGrp="1" noChangeArrowheads="1"/>
          </p:cNvSpPr>
          <p:nvPr>
            <p:ph type="sldNum" sz="quarter" idx="10"/>
          </p:nvPr>
        </p:nvSpPr>
        <p:spPr>
          <a:ln/>
        </p:spPr>
        <p:txBody>
          <a:bodyPr/>
          <a:lstStyle>
            <a:lvl1pPr>
              <a:defRPr/>
            </a:lvl1pPr>
          </a:lstStyle>
          <a:p>
            <a:pPr>
              <a:defRPr/>
            </a:pPr>
            <a:fld id="{F5652560-1629-4149-B6A2-BFE2A27EDD93}" type="slidenum">
              <a:rPr lang="en-GB"/>
              <a:pPr>
                <a:defRPr/>
              </a:pPr>
              <a:t>‹#›</a:t>
            </a:fld>
            <a:endParaRPr lang="en-GB"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364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28"/>
          <p:cNvSpPr>
            <a:spLocks noGrp="1" noChangeArrowheads="1"/>
          </p:cNvSpPr>
          <p:nvPr>
            <p:ph type="sldNum" sz="quarter" idx="10"/>
          </p:nvPr>
        </p:nvSpPr>
        <p:spPr>
          <a:ln/>
        </p:spPr>
        <p:txBody>
          <a:bodyPr/>
          <a:lstStyle>
            <a:lvl1pPr>
              <a:defRPr/>
            </a:lvl1pPr>
          </a:lstStyle>
          <a:p>
            <a:pPr>
              <a:defRPr/>
            </a:pPr>
            <a:fld id="{152EEBB3-6C23-4425-88BF-BF5A800717AC}" type="slidenum">
              <a:rPr lang="en-GB"/>
              <a:pPr>
                <a:defRPr/>
              </a:pPr>
              <a:t>‹#›</a:t>
            </a:fld>
            <a:endParaRPr lang="en-GB"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Powerpoint"/>
          <p:cNvPicPr>
            <a:picLocks noChangeAspect="1" noChangeArrowheads="1"/>
          </p:cNvPicPr>
          <p:nvPr/>
        </p:nvPicPr>
        <p:blipFill>
          <a:blip r:embed="rId2" cstate="print"/>
          <a:srcRect b="15651"/>
          <a:stretch>
            <a:fillRect/>
          </a:stretch>
        </p:blipFill>
        <p:spPr bwMode="auto">
          <a:xfrm>
            <a:off x="0" y="0"/>
            <a:ext cx="9144000" cy="5715000"/>
          </a:xfrm>
          <a:prstGeom prst="rect">
            <a:avLst/>
          </a:prstGeom>
          <a:noFill/>
          <a:ln w="9525">
            <a:noFill/>
            <a:miter lim="800000"/>
            <a:headEnd/>
            <a:tailEnd/>
          </a:ln>
        </p:spPr>
      </p:pic>
      <p:sp>
        <p:nvSpPr>
          <p:cNvPr id="5" name="Rectangle 6"/>
          <p:cNvSpPr>
            <a:spLocks noChangeArrowheads="1"/>
          </p:cNvSpPr>
          <p:nvPr/>
        </p:nvSpPr>
        <p:spPr bwMode="auto">
          <a:xfrm>
            <a:off x="0" y="5715000"/>
            <a:ext cx="9144000" cy="76200"/>
          </a:xfrm>
          <a:prstGeom prst="rect">
            <a:avLst/>
          </a:prstGeom>
          <a:solidFill>
            <a:srgbClr val="008000"/>
          </a:solidFill>
          <a:ln w="9525">
            <a:noFill/>
            <a:miter lim="800000"/>
            <a:headEnd/>
            <a:tailEnd/>
          </a:ln>
          <a:effectLst/>
        </p:spPr>
        <p:txBody>
          <a:bodyPr wrap="none" anchor="ctr"/>
          <a:lstStyle/>
          <a:p>
            <a:pPr fontAlgn="auto">
              <a:spcBef>
                <a:spcPts val="0"/>
              </a:spcBef>
              <a:spcAft>
                <a:spcPts val="0"/>
              </a:spcAft>
              <a:defRPr/>
            </a:pPr>
            <a:endParaRPr lang="en-US" sz="1800" dirty="0">
              <a:solidFill>
                <a:srgbClr val="000000"/>
              </a:solidFill>
            </a:endParaRPr>
          </a:p>
        </p:txBody>
      </p:sp>
      <p:pic>
        <p:nvPicPr>
          <p:cNvPr id="6" name="Picture 7" descr="dirclogo"/>
          <p:cNvPicPr>
            <a:picLocks noChangeAspect="1" noChangeArrowheads="1"/>
          </p:cNvPicPr>
          <p:nvPr/>
        </p:nvPicPr>
        <p:blipFill>
          <a:blip r:embed="rId3" cstate="print"/>
          <a:srcRect/>
          <a:stretch>
            <a:fillRect/>
          </a:stretch>
        </p:blipFill>
        <p:spPr bwMode="auto">
          <a:xfrm>
            <a:off x="228600" y="5943600"/>
            <a:ext cx="2209800" cy="728663"/>
          </a:xfrm>
          <a:prstGeom prst="rect">
            <a:avLst/>
          </a:prstGeom>
          <a:noFill/>
          <a:ln w="9525">
            <a:noFill/>
            <a:miter lim="800000"/>
            <a:headEnd/>
            <a:tailEnd/>
          </a:ln>
        </p:spPr>
      </p:pic>
      <p:sp>
        <p:nvSpPr>
          <p:cNvPr id="22538" name="Rectangle 10"/>
          <p:cNvSpPr>
            <a:spLocks noGrp="1" noChangeArrowheads="1"/>
          </p:cNvSpPr>
          <p:nvPr>
            <p:ph type="ctrTitle" sz="quarter"/>
          </p:nvPr>
        </p:nvSpPr>
        <p:spPr>
          <a:xfrm>
            <a:off x="685800" y="968375"/>
            <a:ext cx="7772400" cy="1470025"/>
          </a:xfrm>
        </p:spPr>
        <p:txBody>
          <a:bodyPr/>
          <a:lstStyle>
            <a:lvl1pPr>
              <a:defRPr/>
            </a:lvl1pPr>
          </a:lstStyle>
          <a:p>
            <a:r>
              <a:rPr lang="en-US" smtClean="0"/>
              <a:t>Click to edit Master title style</a:t>
            </a:r>
            <a:endParaRPr lang="en-GB"/>
          </a:p>
        </p:txBody>
      </p:sp>
      <p:sp>
        <p:nvSpPr>
          <p:cNvPr id="22539" name="Rectangle 11"/>
          <p:cNvSpPr>
            <a:spLocks noGrp="1" noChangeArrowheads="1"/>
          </p:cNvSpPr>
          <p:nvPr>
            <p:ph type="subTitle" sz="quarter" idx="1"/>
          </p:nvPr>
        </p:nvSpPr>
        <p:spPr>
          <a:xfrm>
            <a:off x="1371600" y="3429000"/>
            <a:ext cx="6400800" cy="1752600"/>
          </a:xfrm>
        </p:spPr>
        <p:txBody>
          <a:bodyPr/>
          <a:lstStyle>
            <a:lvl1pPr marL="0" indent="0" algn="ctr">
              <a:buFontTx/>
              <a:buNone/>
              <a:defRPr/>
            </a:lvl1pPr>
          </a:lstStyle>
          <a:p>
            <a:r>
              <a:rPr lang="en-US" smtClean="0"/>
              <a:t>Click to edit Master subtitle style</a:t>
            </a:r>
            <a:endParaRPr lang="en-GB"/>
          </a:p>
        </p:txBody>
      </p:sp>
    </p:spTree>
    <p:extLst>
      <p:ext uri="{BB962C8B-B14F-4D97-AF65-F5344CB8AC3E}">
        <p14:creationId xmlns:p14="http://schemas.microsoft.com/office/powerpoint/2010/main" xmlns="" val="1884720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
          <p:cNvSpPr>
            <a:spLocks noGrp="1" noChangeArrowheads="1"/>
          </p:cNvSpPr>
          <p:nvPr>
            <p:ph type="sldNum" sz="quarter" idx="10"/>
          </p:nvPr>
        </p:nvSpPr>
        <p:spPr>
          <a:ln/>
        </p:spPr>
        <p:txBody>
          <a:bodyPr/>
          <a:lstStyle>
            <a:lvl1pPr>
              <a:defRPr/>
            </a:lvl1pPr>
          </a:lstStyle>
          <a:p>
            <a:fld id="{F7906E9E-5D51-40EB-B672-7E2E2B5158EE}" type="slidenum">
              <a:rPr lang="en-ZA" smtClean="0">
                <a:solidFill>
                  <a:srgbClr val="000000"/>
                </a:solidFill>
              </a:rPr>
              <a:pPr/>
              <a:t>‹#›</a:t>
            </a:fld>
            <a:endParaRPr lang="en-ZA" dirty="0">
              <a:solidFill>
                <a:srgbClr val="000000"/>
              </a:solidFill>
            </a:endParaRPr>
          </a:p>
        </p:txBody>
      </p:sp>
    </p:spTree>
    <p:extLst>
      <p:ext uri="{BB962C8B-B14F-4D97-AF65-F5344CB8AC3E}">
        <p14:creationId xmlns:p14="http://schemas.microsoft.com/office/powerpoint/2010/main" xmlns="" val="34463628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8"/>
          <p:cNvSpPr>
            <a:spLocks noGrp="1" noChangeArrowheads="1"/>
          </p:cNvSpPr>
          <p:nvPr>
            <p:ph type="sldNum" sz="quarter" idx="10"/>
          </p:nvPr>
        </p:nvSpPr>
        <p:spPr>
          <a:ln/>
        </p:spPr>
        <p:txBody>
          <a:bodyPr/>
          <a:lstStyle>
            <a:lvl1pPr>
              <a:defRPr/>
            </a:lvl1pPr>
          </a:lstStyle>
          <a:p>
            <a:fld id="{F7906E9E-5D51-40EB-B672-7E2E2B5158EE}" type="slidenum">
              <a:rPr lang="en-ZA" smtClean="0">
                <a:solidFill>
                  <a:srgbClr val="000000"/>
                </a:solidFill>
              </a:rPr>
              <a:pPr/>
              <a:t>‹#›</a:t>
            </a:fld>
            <a:endParaRPr lang="en-ZA" dirty="0">
              <a:solidFill>
                <a:srgbClr val="000000"/>
              </a:solidFill>
            </a:endParaRPr>
          </a:p>
        </p:txBody>
      </p:sp>
    </p:spTree>
    <p:extLst>
      <p:ext uri="{BB962C8B-B14F-4D97-AF65-F5344CB8AC3E}">
        <p14:creationId xmlns:p14="http://schemas.microsoft.com/office/powerpoint/2010/main" xmlns="" val="1703923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8"/>
          <p:cNvSpPr>
            <a:spLocks noGrp="1" noChangeArrowheads="1"/>
          </p:cNvSpPr>
          <p:nvPr>
            <p:ph type="sldNum" sz="quarter" idx="10"/>
          </p:nvPr>
        </p:nvSpPr>
        <p:spPr>
          <a:ln/>
        </p:spPr>
        <p:txBody>
          <a:bodyPr/>
          <a:lstStyle>
            <a:lvl1pPr>
              <a:defRPr/>
            </a:lvl1pPr>
          </a:lstStyle>
          <a:p>
            <a:fld id="{F7906E9E-5D51-40EB-B672-7E2E2B5158EE}" type="slidenum">
              <a:rPr lang="en-ZA" smtClean="0">
                <a:solidFill>
                  <a:srgbClr val="000000"/>
                </a:solidFill>
              </a:rPr>
              <a:pPr/>
              <a:t>‹#›</a:t>
            </a:fld>
            <a:endParaRPr lang="en-ZA" dirty="0">
              <a:solidFill>
                <a:srgbClr val="000000"/>
              </a:solidFill>
            </a:endParaRPr>
          </a:p>
        </p:txBody>
      </p:sp>
    </p:spTree>
    <p:extLst>
      <p:ext uri="{BB962C8B-B14F-4D97-AF65-F5344CB8AC3E}">
        <p14:creationId xmlns:p14="http://schemas.microsoft.com/office/powerpoint/2010/main" xmlns="" val="39610557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8"/>
          <p:cNvSpPr>
            <a:spLocks noGrp="1" noChangeArrowheads="1"/>
          </p:cNvSpPr>
          <p:nvPr>
            <p:ph type="sldNum" sz="quarter" idx="10"/>
          </p:nvPr>
        </p:nvSpPr>
        <p:spPr>
          <a:ln/>
        </p:spPr>
        <p:txBody>
          <a:bodyPr/>
          <a:lstStyle>
            <a:lvl1pPr>
              <a:defRPr/>
            </a:lvl1pPr>
          </a:lstStyle>
          <a:p>
            <a:fld id="{F7906E9E-5D51-40EB-B672-7E2E2B5158EE}" type="slidenum">
              <a:rPr lang="en-ZA" smtClean="0">
                <a:solidFill>
                  <a:srgbClr val="000000"/>
                </a:solidFill>
              </a:rPr>
              <a:pPr/>
              <a:t>‹#›</a:t>
            </a:fld>
            <a:endParaRPr lang="en-ZA" dirty="0">
              <a:solidFill>
                <a:srgbClr val="000000"/>
              </a:solidFill>
            </a:endParaRPr>
          </a:p>
        </p:txBody>
      </p:sp>
    </p:spTree>
    <p:extLst>
      <p:ext uri="{BB962C8B-B14F-4D97-AF65-F5344CB8AC3E}">
        <p14:creationId xmlns:p14="http://schemas.microsoft.com/office/powerpoint/2010/main" xmlns="" val="30682545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8"/>
          <p:cNvSpPr>
            <a:spLocks noGrp="1" noChangeArrowheads="1"/>
          </p:cNvSpPr>
          <p:nvPr>
            <p:ph type="sldNum" sz="quarter" idx="10"/>
          </p:nvPr>
        </p:nvSpPr>
        <p:spPr>
          <a:ln/>
        </p:spPr>
        <p:txBody>
          <a:bodyPr/>
          <a:lstStyle>
            <a:lvl1pPr>
              <a:defRPr/>
            </a:lvl1pPr>
          </a:lstStyle>
          <a:p>
            <a:fld id="{F7906E9E-5D51-40EB-B672-7E2E2B5158EE}" type="slidenum">
              <a:rPr lang="en-ZA" smtClean="0">
                <a:solidFill>
                  <a:srgbClr val="000000"/>
                </a:solidFill>
              </a:rPr>
              <a:pPr/>
              <a:t>‹#›</a:t>
            </a:fld>
            <a:endParaRPr lang="en-ZA" dirty="0">
              <a:solidFill>
                <a:srgbClr val="000000"/>
              </a:solidFill>
            </a:endParaRPr>
          </a:p>
        </p:txBody>
      </p:sp>
    </p:spTree>
    <p:extLst>
      <p:ext uri="{BB962C8B-B14F-4D97-AF65-F5344CB8AC3E}">
        <p14:creationId xmlns:p14="http://schemas.microsoft.com/office/powerpoint/2010/main" xmlns="" val="2618438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
          <p:cNvSpPr>
            <a:spLocks noGrp="1" noChangeArrowheads="1"/>
          </p:cNvSpPr>
          <p:nvPr>
            <p:ph type="sldNum" sz="quarter" idx="10"/>
          </p:nvPr>
        </p:nvSpPr>
        <p:spPr>
          <a:ln/>
        </p:spPr>
        <p:txBody>
          <a:bodyPr/>
          <a:lstStyle>
            <a:lvl1pPr>
              <a:defRPr/>
            </a:lvl1pPr>
          </a:lstStyle>
          <a:p>
            <a:fld id="{F7906E9E-5D51-40EB-B672-7E2E2B5158EE}" type="slidenum">
              <a:rPr lang="en-ZA" smtClean="0">
                <a:solidFill>
                  <a:srgbClr val="000000"/>
                </a:solidFill>
              </a:rPr>
              <a:pPr/>
              <a:t>‹#›</a:t>
            </a:fld>
            <a:endParaRPr lang="en-ZA" dirty="0">
              <a:solidFill>
                <a:srgbClr val="000000"/>
              </a:solidFill>
            </a:endParaRPr>
          </a:p>
        </p:txBody>
      </p:sp>
    </p:spTree>
    <p:extLst>
      <p:ext uri="{BB962C8B-B14F-4D97-AF65-F5344CB8AC3E}">
        <p14:creationId xmlns:p14="http://schemas.microsoft.com/office/powerpoint/2010/main" xmlns="" val="1190873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fld id="{F7906E9E-5D51-40EB-B672-7E2E2B5158EE}" type="slidenum">
              <a:rPr lang="en-ZA" smtClean="0">
                <a:solidFill>
                  <a:srgbClr val="000000"/>
                </a:solidFill>
              </a:rPr>
              <a:pPr/>
              <a:t>‹#›</a:t>
            </a:fld>
            <a:endParaRPr lang="en-ZA" dirty="0">
              <a:solidFill>
                <a:srgbClr val="000000"/>
              </a:solidFill>
            </a:endParaRPr>
          </a:p>
        </p:txBody>
      </p:sp>
    </p:spTree>
    <p:extLst>
      <p:ext uri="{BB962C8B-B14F-4D97-AF65-F5344CB8AC3E}">
        <p14:creationId xmlns:p14="http://schemas.microsoft.com/office/powerpoint/2010/main" xmlns="" val="32447873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fld id="{F7906E9E-5D51-40EB-B672-7E2E2B5158EE}" type="slidenum">
              <a:rPr lang="en-ZA" smtClean="0">
                <a:solidFill>
                  <a:srgbClr val="000000"/>
                </a:solidFill>
              </a:rPr>
              <a:pPr/>
              <a:t>‹#›</a:t>
            </a:fld>
            <a:endParaRPr lang="en-ZA" dirty="0">
              <a:solidFill>
                <a:srgbClr val="000000"/>
              </a:solidFill>
            </a:endParaRPr>
          </a:p>
        </p:txBody>
      </p:sp>
    </p:spTree>
    <p:extLst>
      <p:ext uri="{BB962C8B-B14F-4D97-AF65-F5344CB8AC3E}">
        <p14:creationId xmlns:p14="http://schemas.microsoft.com/office/powerpoint/2010/main" xmlns="" val="8041480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
          <p:cNvSpPr>
            <a:spLocks noGrp="1" noChangeArrowheads="1"/>
          </p:cNvSpPr>
          <p:nvPr>
            <p:ph type="sldNum" sz="quarter" idx="10"/>
          </p:nvPr>
        </p:nvSpPr>
        <p:spPr>
          <a:ln/>
        </p:spPr>
        <p:txBody>
          <a:bodyPr/>
          <a:lstStyle>
            <a:lvl1pPr>
              <a:defRPr/>
            </a:lvl1pPr>
          </a:lstStyle>
          <a:p>
            <a:fld id="{F7906E9E-5D51-40EB-B672-7E2E2B5158EE}" type="slidenum">
              <a:rPr lang="en-ZA" smtClean="0">
                <a:solidFill>
                  <a:srgbClr val="000000"/>
                </a:solidFill>
              </a:rPr>
              <a:pPr/>
              <a:t>‹#›</a:t>
            </a:fld>
            <a:endParaRPr lang="en-ZA" dirty="0">
              <a:solidFill>
                <a:srgbClr val="000000"/>
              </a:solidFill>
            </a:endParaRPr>
          </a:p>
        </p:txBody>
      </p:sp>
    </p:spTree>
    <p:extLst>
      <p:ext uri="{BB962C8B-B14F-4D97-AF65-F5344CB8AC3E}">
        <p14:creationId xmlns:p14="http://schemas.microsoft.com/office/powerpoint/2010/main" xmlns="" val="31969905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364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364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
          <p:cNvSpPr>
            <a:spLocks noGrp="1" noChangeArrowheads="1"/>
          </p:cNvSpPr>
          <p:nvPr>
            <p:ph type="sldNum" sz="quarter" idx="10"/>
          </p:nvPr>
        </p:nvSpPr>
        <p:spPr>
          <a:ln/>
        </p:spPr>
        <p:txBody>
          <a:bodyPr/>
          <a:lstStyle>
            <a:lvl1pPr>
              <a:defRPr/>
            </a:lvl1pPr>
          </a:lstStyle>
          <a:p>
            <a:fld id="{F7906E9E-5D51-40EB-B672-7E2E2B5158EE}" type="slidenum">
              <a:rPr lang="en-ZA" smtClean="0">
                <a:solidFill>
                  <a:srgbClr val="000000"/>
                </a:solidFill>
              </a:rPr>
              <a:pPr/>
              <a:t>‹#›</a:t>
            </a:fld>
            <a:endParaRPr lang="en-ZA" dirty="0">
              <a:solidFill>
                <a:srgbClr val="000000"/>
              </a:solidFill>
            </a:endParaRPr>
          </a:p>
        </p:txBody>
      </p:sp>
    </p:spTree>
    <p:extLst>
      <p:ext uri="{BB962C8B-B14F-4D97-AF65-F5344CB8AC3E}">
        <p14:creationId xmlns:p14="http://schemas.microsoft.com/office/powerpoint/2010/main" xmlns="" val="10233926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Powerpoint"/>
          <p:cNvPicPr>
            <a:picLocks noChangeAspect="1" noChangeArrowheads="1"/>
          </p:cNvPicPr>
          <p:nvPr/>
        </p:nvPicPr>
        <p:blipFill>
          <a:blip r:embed="rId2" cstate="print">
            <a:extLst>
              <a:ext uri="{28A0092B-C50C-407E-A947-70E740481C1C}">
                <a14:useLocalDpi xmlns:a14="http://schemas.microsoft.com/office/drawing/2010/main" xmlns="" val="0"/>
              </a:ext>
            </a:extLst>
          </a:blip>
          <a:srcRect b="15651"/>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6"/>
          <p:cNvSpPr>
            <a:spLocks noChangeArrowheads="1"/>
          </p:cNvSpPr>
          <p:nvPr/>
        </p:nvSpPr>
        <p:spPr bwMode="auto">
          <a:xfrm>
            <a:off x="0" y="5715000"/>
            <a:ext cx="9144000" cy="76200"/>
          </a:xfrm>
          <a:prstGeom prst="rect">
            <a:avLst/>
          </a:prstGeom>
          <a:solidFill>
            <a:srgbClr val="008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sz="1800" dirty="0" smtClean="0">
              <a:solidFill>
                <a:srgbClr val="000000"/>
              </a:solidFill>
            </a:endParaRPr>
          </a:p>
        </p:txBody>
      </p:sp>
      <p:pic>
        <p:nvPicPr>
          <p:cNvPr id="6" name="Picture 7" descr="dirc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5943600"/>
            <a:ext cx="2209800" cy="72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8" name="Rectangle 10"/>
          <p:cNvSpPr>
            <a:spLocks noGrp="1" noChangeArrowheads="1"/>
          </p:cNvSpPr>
          <p:nvPr>
            <p:ph type="ctrTitle" sz="quarter"/>
          </p:nvPr>
        </p:nvSpPr>
        <p:spPr>
          <a:xfrm>
            <a:off x="685800" y="968375"/>
            <a:ext cx="7772400" cy="1470025"/>
          </a:xfrm>
        </p:spPr>
        <p:txBody>
          <a:bodyPr/>
          <a:lstStyle>
            <a:lvl1pPr>
              <a:defRPr/>
            </a:lvl1pPr>
          </a:lstStyle>
          <a:p>
            <a:r>
              <a:rPr lang="en-US" smtClean="0"/>
              <a:t>Click to edit Master title style</a:t>
            </a:r>
            <a:endParaRPr lang="en-GB"/>
          </a:p>
        </p:txBody>
      </p:sp>
      <p:sp>
        <p:nvSpPr>
          <p:cNvPr id="22539" name="Rectangle 11"/>
          <p:cNvSpPr>
            <a:spLocks noGrp="1" noChangeArrowheads="1"/>
          </p:cNvSpPr>
          <p:nvPr>
            <p:ph type="subTitle" sz="quarter" idx="1"/>
          </p:nvPr>
        </p:nvSpPr>
        <p:spPr>
          <a:xfrm>
            <a:off x="1371600" y="3429000"/>
            <a:ext cx="6400800" cy="1752600"/>
          </a:xfrm>
        </p:spPr>
        <p:txBody>
          <a:bodyPr/>
          <a:lstStyle>
            <a:lvl1pPr marL="0" indent="0" algn="ctr">
              <a:buFontTx/>
              <a:buNone/>
              <a:defRPr/>
            </a:lvl1pPr>
          </a:lstStyle>
          <a:p>
            <a:r>
              <a:rPr lang="en-US" smtClean="0"/>
              <a:t>Click to edit Master subtitle style</a:t>
            </a:r>
            <a:endParaRPr lang="en-GB"/>
          </a:p>
        </p:txBody>
      </p:sp>
    </p:spTree>
    <p:extLst>
      <p:ext uri="{BB962C8B-B14F-4D97-AF65-F5344CB8AC3E}">
        <p14:creationId xmlns:p14="http://schemas.microsoft.com/office/powerpoint/2010/main" xmlns="" val="35163208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
          <p:cNvSpPr>
            <a:spLocks noGrp="1" noChangeArrowheads="1"/>
          </p:cNvSpPr>
          <p:nvPr>
            <p:ph type="sldNum" sz="quarter" idx="10"/>
          </p:nvPr>
        </p:nvSpPr>
        <p:spPr/>
        <p:txBody>
          <a:bodyPr/>
          <a:lstStyle>
            <a:lvl1pPr fontAlgn="base">
              <a:spcBef>
                <a:spcPct val="0"/>
              </a:spcBef>
              <a:spcAft>
                <a:spcPct val="0"/>
              </a:spcAft>
              <a:defRPr/>
            </a:lvl1pPr>
          </a:lstStyle>
          <a:p>
            <a:pPr>
              <a:defRPr/>
            </a:pPr>
            <a:fld id="{299EFECD-C7EF-4CB0-A670-26AED90714E1}" type="slidenum">
              <a:rPr lang="en-ZA"/>
              <a:pPr>
                <a:defRPr/>
              </a:pPr>
              <a:t>‹#›</a:t>
            </a:fld>
            <a:endParaRPr lang="en-ZA" dirty="0"/>
          </a:p>
        </p:txBody>
      </p:sp>
    </p:spTree>
    <p:extLst>
      <p:ext uri="{BB962C8B-B14F-4D97-AF65-F5344CB8AC3E}">
        <p14:creationId xmlns:p14="http://schemas.microsoft.com/office/powerpoint/2010/main" xmlns="" val="10526857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8"/>
          <p:cNvSpPr>
            <a:spLocks noGrp="1" noChangeArrowheads="1"/>
          </p:cNvSpPr>
          <p:nvPr>
            <p:ph type="sldNum" sz="quarter" idx="10"/>
          </p:nvPr>
        </p:nvSpPr>
        <p:spPr/>
        <p:txBody>
          <a:bodyPr/>
          <a:lstStyle>
            <a:lvl1pPr fontAlgn="base">
              <a:spcBef>
                <a:spcPct val="0"/>
              </a:spcBef>
              <a:spcAft>
                <a:spcPct val="0"/>
              </a:spcAft>
              <a:defRPr/>
            </a:lvl1pPr>
          </a:lstStyle>
          <a:p>
            <a:pPr>
              <a:defRPr/>
            </a:pPr>
            <a:fld id="{C7CA2ACE-6E01-4E07-B91F-518BCD65C963}" type="slidenum">
              <a:rPr lang="en-ZA"/>
              <a:pPr>
                <a:defRPr/>
              </a:pPr>
              <a:t>‹#›</a:t>
            </a:fld>
            <a:endParaRPr lang="en-ZA" dirty="0"/>
          </a:p>
        </p:txBody>
      </p:sp>
    </p:spTree>
    <p:extLst>
      <p:ext uri="{BB962C8B-B14F-4D97-AF65-F5344CB8AC3E}">
        <p14:creationId xmlns:p14="http://schemas.microsoft.com/office/powerpoint/2010/main" xmlns="" val="5121097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8"/>
          <p:cNvSpPr>
            <a:spLocks noGrp="1" noChangeArrowheads="1"/>
          </p:cNvSpPr>
          <p:nvPr>
            <p:ph type="sldNum" sz="quarter" idx="10"/>
          </p:nvPr>
        </p:nvSpPr>
        <p:spPr/>
        <p:txBody>
          <a:bodyPr/>
          <a:lstStyle>
            <a:lvl1pPr fontAlgn="base">
              <a:spcBef>
                <a:spcPct val="0"/>
              </a:spcBef>
              <a:spcAft>
                <a:spcPct val="0"/>
              </a:spcAft>
              <a:defRPr/>
            </a:lvl1pPr>
          </a:lstStyle>
          <a:p>
            <a:pPr>
              <a:defRPr/>
            </a:pPr>
            <a:fld id="{F5BCFE81-08C3-40B5-B2ED-99BECF9F9EB7}" type="slidenum">
              <a:rPr lang="en-ZA"/>
              <a:pPr>
                <a:defRPr/>
              </a:pPr>
              <a:t>‹#›</a:t>
            </a:fld>
            <a:endParaRPr lang="en-ZA" dirty="0"/>
          </a:p>
        </p:txBody>
      </p:sp>
    </p:spTree>
    <p:extLst>
      <p:ext uri="{BB962C8B-B14F-4D97-AF65-F5344CB8AC3E}">
        <p14:creationId xmlns:p14="http://schemas.microsoft.com/office/powerpoint/2010/main" xmlns="" val="37782028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8"/>
          <p:cNvSpPr>
            <a:spLocks noGrp="1" noChangeArrowheads="1"/>
          </p:cNvSpPr>
          <p:nvPr>
            <p:ph type="sldNum" sz="quarter" idx="10"/>
          </p:nvPr>
        </p:nvSpPr>
        <p:spPr/>
        <p:txBody>
          <a:bodyPr/>
          <a:lstStyle>
            <a:lvl1pPr fontAlgn="base">
              <a:spcBef>
                <a:spcPct val="0"/>
              </a:spcBef>
              <a:spcAft>
                <a:spcPct val="0"/>
              </a:spcAft>
              <a:defRPr/>
            </a:lvl1pPr>
          </a:lstStyle>
          <a:p>
            <a:pPr>
              <a:defRPr/>
            </a:pPr>
            <a:fld id="{D14CD062-E17A-402D-A2F6-8BB2C768BB50}" type="slidenum">
              <a:rPr lang="en-ZA"/>
              <a:pPr>
                <a:defRPr/>
              </a:pPr>
              <a:t>‹#›</a:t>
            </a:fld>
            <a:endParaRPr lang="en-ZA" dirty="0"/>
          </a:p>
        </p:txBody>
      </p:sp>
    </p:spTree>
    <p:extLst>
      <p:ext uri="{BB962C8B-B14F-4D97-AF65-F5344CB8AC3E}">
        <p14:creationId xmlns:p14="http://schemas.microsoft.com/office/powerpoint/2010/main" xmlns="" val="4153421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8"/>
          <p:cNvSpPr>
            <a:spLocks noGrp="1" noChangeArrowheads="1"/>
          </p:cNvSpPr>
          <p:nvPr>
            <p:ph type="sldNum" sz="quarter" idx="10"/>
          </p:nvPr>
        </p:nvSpPr>
        <p:spPr/>
        <p:txBody>
          <a:bodyPr/>
          <a:lstStyle>
            <a:lvl1pPr fontAlgn="base">
              <a:spcBef>
                <a:spcPct val="0"/>
              </a:spcBef>
              <a:spcAft>
                <a:spcPct val="0"/>
              </a:spcAft>
              <a:defRPr/>
            </a:lvl1pPr>
          </a:lstStyle>
          <a:p>
            <a:pPr>
              <a:defRPr/>
            </a:pPr>
            <a:fld id="{0A543537-581B-4EFA-B1CF-B72F1DB5AEA7}" type="slidenum">
              <a:rPr lang="en-ZA"/>
              <a:pPr>
                <a:defRPr/>
              </a:pPr>
              <a:t>‹#›</a:t>
            </a:fld>
            <a:endParaRPr lang="en-ZA" dirty="0"/>
          </a:p>
        </p:txBody>
      </p:sp>
    </p:spTree>
    <p:extLst>
      <p:ext uri="{BB962C8B-B14F-4D97-AF65-F5344CB8AC3E}">
        <p14:creationId xmlns:p14="http://schemas.microsoft.com/office/powerpoint/2010/main" xmlns="" val="40040362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
          <p:cNvSpPr>
            <a:spLocks noGrp="1" noChangeArrowheads="1"/>
          </p:cNvSpPr>
          <p:nvPr>
            <p:ph type="sldNum" sz="quarter" idx="10"/>
          </p:nvPr>
        </p:nvSpPr>
        <p:spPr/>
        <p:txBody>
          <a:bodyPr/>
          <a:lstStyle>
            <a:lvl1pPr fontAlgn="base">
              <a:spcBef>
                <a:spcPct val="0"/>
              </a:spcBef>
              <a:spcAft>
                <a:spcPct val="0"/>
              </a:spcAft>
              <a:defRPr/>
            </a:lvl1pPr>
          </a:lstStyle>
          <a:p>
            <a:pPr>
              <a:defRPr/>
            </a:pPr>
            <a:fld id="{9F77B8C7-C8D9-476A-9BBC-AF9277B120F2}" type="slidenum">
              <a:rPr lang="en-ZA"/>
              <a:pPr>
                <a:defRPr/>
              </a:pPr>
              <a:t>‹#›</a:t>
            </a:fld>
            <a:endParaRPr lang="en-ZA" dirty="0"/>
          </a:p>
        </p:txBody>
      </p:sp>
    </p:spTree>
    <p:extLst>
      <p:ext uri="{BB962C8B-B14F-4D97-AF65-F5344CB8AC3E}">
        <p14:creationId xmlns:p14="http://schemas.microsoft.com/office/powerpoint/2010/main" xmlns="" val="2260095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8"/>
          <p:cNvSpPr>
            <a:spLocks noGrp="1" noChangeArrowheads="1"/>
          </p:cNvSpPr>
          <p:nvPr>
            <p:ph type="sldNum" sz="quarter" idx="10"/>
          </p:nvPr>
        </p:nvSpPr>
        <p:spPr/>
        <p:txBody>
          <a:bodyPr/>
          <a:lstStyle>
            <a:lvl1pPr fontAlgn="base">
              <a:spcBef>
                <a:spcPct val="0"/>
              </a:spcBef>
              <a:spcAft>
                <a:spcPct val="0"/>
              </a:spcAft>
              <a:defRPr/>
            </a:lvl1pPr>
          </a:lstStyle>
          <a:p>
            <a:pPr>
              <a:defRPr/>
            </a:pPr>
            <a:fld id="{73197089-5445-4FBE-8C60-74D5AF3DC144}" type="slidenum">
              <a:rPr lang="en-ZA"/>
              <a:pPr>
                <a:defRPr/>
              </a:pPr>
              <a:t>‹#›</a:t>
            </a:fld>
            <a:endParaRPr lang="en-ZA" dirty="0"/>
          </a:p>
        </p:txBody>
      </p:sp>
    </p:spTree>
    <p:extLst>
      <p:ext uri="{BB962C8B-B14F-4D97-AF65-F5344CB8AC3E}">
        <p14:creationId xmlns:p14="http://schemas.microsoft.com/office/powerpoint/2010/main" xmlns="" val="34295568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8"/>
          <p:cNvSpPr>
            <a:spLocks noGrp="1" noChangeArrowheads="1"/>
          </p:cNvSpPr>
          <p:nvPr>
            <p:ph type="sldNum" sz="quarter" idx="10"/>
          </p:nvPr>
        </p:nvSpPr>
        <p:spPr/>
        <p:txBody>
          <a:bodyPr/>
          <a:lstStyle>
            <a:lvl1pPr fontAlgn="base">
              <a:spcBef>
                <a:spcPct val="0"/>
              </a:spcBef>
              <a:spcAft>
                <a:spcPct val="0"/>
              </a:spcAft>
              <a:defRPr/>
            </a:lvl1pPr>
          </a:lstStyle>
          <a:p>
            <a:pPr>
              <a:defRPr/>
            </a:pPr>
            <a:fld id="{B5E2E6EA-080B-4401-A8CB-264E63D9205C}" type="slidenum">
              <a:rPr lang="en-ZA"/>
              <a:pPr>
                <a:defRPr/>
              </a:pPr>
              <a:t>‹#›</a:t>
            </a:fld>
            <a:endParaRPr lang="en-ZA" dirty="0"/>
          </a:p>
        </p:txBody>
      </p:sp>
    </p:spTree>
    <p:extLst>
      <p:ext uri="{BB962C8B-B14F-4D97-AF65-F5344CB8AC3E}">
        <p14:creationId xmlns:p14="http://schemas.microsoft.com/office/powerpoint/2010/main" xmlns="" val="10813833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
          <p:cNvSpPr>
            <a:spLocks noGrp="1" noChangeArrowheads="1"/>
          </p:cNvSpPr>
          <p:nvPr>
            <p:ph type="sldNum" sz="quarter" idx="10"/>
          </p:nvPr>
        </p:nvSpPr>
        <p:spPr/>
        <p:txBody>
          <a:bodyPr/>
          <a:lstStyle>
            <a:lvl1pPr fontAlgn="base">
              <a:spcBef>
                <a:spcPct val="0"/>
              </a:spcBef>
              <a:spcAft>
                <a:spcPct val="0"/>
              </a:spcAft>
              <a:defRPr/>
            </a:lvl1pPr>
          </a:lstStyle>
          <a:p>
            <a:pPr>
              <a:defRPr/>
            </a:pPr>
            <a:fld id="{18054EC4-796D-41E0-956B-86D33727B86D}" type="slidenum">
              <a:rPr lang="en-ZA"/>
              <a:pPr>
                <a:defRPr/>
              </a:pPr>
              <a:t>‹#›</a:t>
            </a:fld>
            <a:endParaRPr lang="en-ZA" dirty="0"/>
          </a:p>
        </p:txBody>
      </p:sp>
    </p:spTree>
    <p:extLst>
      <p:ext uri="{BB962C8B-B14F-4D97-AF65-F5344CB8AC3E}">
        <p14:creationId xmlns:p14="http://schemas.microsoft.com/office/powerpoint/2010/main" xmlns="" val="37214183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364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364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
          <p:cNvSpPr>
            <a:spLocks noGrp="1" noChangeArrowheads="1"/>
          </p:cNvSpPr>
          <p:nvPr>
            <p:ph type="sldNum" sz="quarter" idx="10"/>
          </p:nvPr>
        </p:nvSpPr>
        <p:spPr/>
        <p:txBody>
          <a:bodyPr/>
          <a:lstStyle>
            <a:lvl1pPr fontAlgn="base">
              <a:spcBef>
                <a:spcPct val="0"/>
              </a:spcBef>
              <a:spcAft>
                <a:spcPct val="0"/>
              </a:spcAft>
              <a:defRPr/>
            </a:lvl1pPr>
          </a:lstStyle>
          <a:p>
            <a:pPr>
              <a:defRPr/>
            </a:pPr>
            <a:fld id="{B801A9FA-A4E9-4DFB-B74C-9AC8AC38FA18}" type="slidenum">
              <a:rPr lang="en-ZA"/>
              <a:pPr>
                <a:defRPr/>
              </a:pPr>
              <a:t>‹#›</a:t>
            </a:fld>
            <a:endParaRPr lang="en-ZA" dirty="0"/>
          </a:p>
        </p:txBody>
      </p:sp>
    </p:spTree>
    <p:extLst>
      <p:ext uri="{BB962C8B-B14F-4D97-AF65-F5344CB8AC3E}">
        <p14:creationId xmlns:p14="http://schemas.microsoft.com/office/powerpoint/2010/main" xmlns="" val="3226011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descr="Powerpoint"/>
          <p:cNvPicPr>
            <a:picLocks noChangeAspect="1" noChangeArrowheads="1"/>
          </p:cNvPicPr>
          <p:nvPr/>
        </p:nvPicPr>
        <p:blipFill>
          <a:blip r:embed="rId13" cstate="print"/>
          <a:srcRect b="15651"/>
          <a:stretch>
            <a:fillRect/>
          </a:stretch>
        </p:blipFill>
        <p:spPr bwMode="auto">
          <a:xfrm>
            <a:off x="0" y="0"/>
            <a:ext cx="9144000" cy="5715000"/>
          </a:xfrm>
          <a:prstGeom prst="rect">
            <a:avLst/>
          </a:prstGeom>
          <a:noFill/>
          <a:ln w="9525">
            <a:noFill/>
            <a:miter lim="800000"/>
            <a:headEnd/>
            <a:tailEnd/>
          </a:ln>
        </p:spPr>
      </p:pic>
      <p:sp>
        <p:nvSpPr>
          <p:cNvPr id="8" name="Rectangle 6"/>
          <p:cNvSpPr>
            <a:spLocks noChangeArrowheads="1"/>
          </p:cNvSpPr>
          <p:nvPr/>
        </p:nvSpPr>
        <p:spPr bwMode="auto">
          <a:xfrm>
            <a:off x="0" y="5715000"/>
            <a:ext cx="9144000" cy="76200"/>
          </a:xfrm>
          <a:prstGeom prst="rect">
            <a:avLst/>
          </a:prstGeom>
          <a:solidFill>
            <a:srgbClr val="008000"/>
          </a:solidFill>
          <a:ln w="9525">
            <a:noFill/>
            <a:miter lim="800000"/>
            <a:headEnd/>
            <a:tailEnd/>
          </a:ln>
          <a:effectLst/>
        </p:spPr>
        <p:txBody>
          <a:bodyPr wrap="none" anchor="ctr"/>
          <a:lstStyle/>
          <a:p>
            <a:pPr eaLnBrk="0" hangingPunct="0">
              <a:defRPr/>
            </a:pPr>
            <a:endParaRPr lang="en-US" dirty="0"/>
          </a:p>
        </p:txBody>
      </p:sp>
      <p:pic>
        <p:nvPicPr>
          <p:cNvPr id="1028" name="Picture 7" descr="dirclogo"/>
          <p:cNvPicPr>
            <a:picLocks noChangeAspect="1" noChangeArrowheads="1"/>
          </p:cNvPicPr>
          <p:nvPr/>
        </p:nvPicPr>
        <p:blipFill>
          <a:blip r:embed="rId14" cstate="print"/>
          <a:srcRect/>
          <a:stretch>
            <a:fillRect/>
          </a:stretch>
        </p:blipFill>
        <p:spPr bwMode="auto">
          <a:xfrm>
            <a:off x="228600" y="5943601"/>
            <a:ext cx="2209800" cy="728663"/>
          </a:xfrm>
          <a:prstGeom prst="rect">
            <a:avLst/>
          </a:prstGeom>
          <a:noFill/>
          <a:ln w="9525">
            <a:noFill/>
            <a:miter lim="800000"/>
            <a:headEnd/>
            <a:tailEnd/>
          </a:ln>
        </p:spPr>
      </p:pic>
      <p:sp>
        <p:nvSpPr>
          <p:cNvPr id="1029" name="Rectangle 25"/>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30" name="Rectangle 26"/>
          <p:cNvSpPr>
            <a:spLocks noGrp="1" noChangeArrowheads="1"/>
          </p:cNvSpPr>
          <p:nvPr>
            <p:ph type="body" idx="1"/>
          </p:nvPr>
        </p:nvSpPr>
        <p:spPr bwMode="auto">
          <a:xfrm>
            <a:off x="457200" y="1600200"/>
            <a:ext cx="82296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6158" r:id="rId1"/>
    <p:sldLayoutId id="2147486159" r:id="rId2"/>
    <p:sldLayoutId id="2147486160" r:id="rId3"/>
    <p:sldLayoutId id="2147486161" r:id="rId4"/>
    <p:sldLayoutId id="2147486162" r:id="rId5"/>
    <p:sldLayoutId id="2147486163" r:id="rId6"/>
    <p:sldLayoutId id="2147486164" r:id="rId7"/>
    <p:sldLayoutId id="2147486165" r:id="rId8"/>
    <p:sldLayoutId id="2147486166" r:id="rId9"/>
    <p:sldLayoutId id="2147486167" r:id="rId10"/>
    <p:sldLayoutId id="2147486168" r:id="rId11"/>
  </p:sldLayoutIdLst>
  <p:transition/>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2" name="Rectangle 18"/>
          <p:cNvSpPr>
            <a:spLocks noChangeArrowheads="1"/>
          </p:cNvSpPr>
          <p:nvPr/>
        </p:nvSpPr>
        <p:spPr bwMode="auto">
          <a:xfrm>
            <a:off x="0" y="5715000"/>
            <a:ext cx="9144000" cy="76200"/>
          </a:xfrm>
          <a:prstGeom prst="rect">
            <a:avLst/>
          </a:prstGeom>
          <a:solidFill>
            <a:srgbClr val="008000"/>
          </a:solidFill>
          <a:ln w="9525">
            <a:noFill/>
            <a:miter lim="800000"/>
            <a:headEnd/>
            <a:tailEnd/>
          </a:ln>
          <a:effectLst/>
        </p:spPr>
        <p:txBody>
          <a:bodyPr wrap="none" anchor="ctr"/>
          <a:lstStyle/>
          <a:p>
            <a:pPr eaLnBrk="0" hangingPunct="0">
              <a:defRPr/>
            </a:pPr>
            <a:endParaRPr lang="en-US" dirty="0"/>
          </a:p>
        </p:txBody>
      </p:sp>
      <p:pic>
        <p:nvPicPr>
          <p:cNvPr id="2051" name="Picture 20" descr="dirclogo"/>
          <p:cNvPicPr>
            <a:picLocks noChangeAspect="1" noChangeArrowheads="1"/>
          </p:cNvPicPr>
          <p:nvPr/>
        </p:nvPicPr>
        <p:blipFill>
          <a:blip r:embed="rId14" cstate="print"/>
          <a:srcRect/>
          <a:stretch>
            <a:fillRect/>
          </a:stretch>
        </p:blipFill>
        <p:spPr bwMode="auto">
          <a:xfrm>
            <a:off x="228600" y="5943601"/>
            <a:ext cx="2209800" cy="728663"/>
          </a:xfrm>
          <a:prstGeom prst="rect">
            <a:avLst/>
          </a:prstGeom>
          <a:noFill/>
          <a:ln w="9525">
            <a:noFill/>
            <a:miter lim="800000"/>
            <a:headEnd/>
            <a:tailEnd/>
          </a:ln>
        </p:spPr>
      </p:pic>
      <p:sp>
        <p:nvSpPr>
          <p:cNvPr id="2052" name="Rectangle 25"/>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3" name="Rectangle 26"/>
          <p:cNvSpPr>
            <a:spLocks noGrp="1" noChangeArrowheads="1"/>
          </p:cNvSpPr>
          <p:nvPr>
            <p:ph type="body" idx="1"/>
          </p:nvPr>
        </p:nvSpPr>
        <p:spPr bwMode="auto">
          <a:xfrm>
            <a:off x="457200" y="1600200"/>
            <a:ext cx="82296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52" name="Rectangle 2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lvl1pPr>
          </a:lstStyle>
          <a:p>
            <a:pPr>
              <a:defRPr/>
            </a:pPr>
            <a:fld id="{4887BBEC-CEE1-4EFE-88E4-F0BB3067699C}"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6169" r:id="rId1"/>
    <p:sldLayoutId id="2147486170" r:id="rId2"/>
    <p:sldLayoutId id="2147486171" r:id="rId3"/>
    <p:sldLayoutId id="2147486172" r:id="rId4"/>
    <p:sldLayoutId id="2147486173" r:id="rId5"/>
    <p:sldLayoutId id="2147486174" r:id="rId6"/>
    <p:sldLayoutId id="2147486175" r:id="rId7"/>
    <p:sldLayoutId id="2147486176" r:id="rId8"/>
    <p:sldLayoutId id="2147486177" r:id="rId9"/>
    <p:sldLayoutId id="2147486178" r:id="rId10"/>
    <p:sldLayoutId id="2147486179" r:id="rId11"/>
    <p:sldLayoutId id="2147486180" r:id="rId12"/>
  </p:sldLayoutIdLst>
  <p:transition/>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2" name="Rectangle 18"/>
          <p:cNvSpPr>
            <a:spLocks noChangeArrowheads="1"/>
          </p:cNvSpPr>
          <p:nvPr/>
        </p:nvSpPr>
        <p:spPr bwMode="auto">
          <a:xfrm>
            <a:off x="0" y="5715000"/>
            <a:ext cx="9144000" cy="76200"/>
          </a:xfrm>
          <a:prstGeom prst="rect">
            <a:avLst/>
          </a:prstGeom>
          <a:solidFill>
            <a:srgbClr val="008000"/>
          </a:solidFill>
          <a:ln w="9525">
            <a:noFill/>
            <a:miter lim="800000"/>
            <a:headEnd/>
            <a:tailEnd/>
          </a:ln>
          <a:effectLst/>
        </p:spPr>
        <p:txBody>
          <a:bodyPr wrap="none" anchor="ctr"/>
          <a:lstStyle/>
          <a:p>
            <a:pPr fontAlgn="auto">
              <a:spcBef>
                <a:spcPts val="0"/>
              </a:spcBef>
              <a:spcAft>
                <a:spcPts val="0"/>
              </a:spcAft>
              <a:defRPr/>
            </a:pPr>
            <a:endParaRPr lang="en-US" sz="1800" dirty="0">
              <a:solidFill>
                <a:srgbClr val="000000"/>
              </a:solidFill>
            </a:endParaRPr>
          </a:p>
        </p:txBody>
      </p:sp>
      <p:pic>
        <p:nvPicPr>
          <p:cNvPr id="1027" name="Picture 20" descr="dirclogo"/>
          <p:cNvPicPr>
            <a:picLocks noChangeAspect="1" noChangeArrowheads="1"/>
          </p:cNvPicPr>
          <p:nvPr/>
        </p:nvPicPr>
        <p:blipFill>
          <a:blip r:embed="rId13" cstate="print"/>
          <a:srcRect/>
          <a:stretch>
            <a:fillRect/>
          </a:stretch>
        </p:blipFill>
        <p:spPr bwMode="auto">
          <a:xfrm>
            <a:off x="228600" y="5943600"/>
            <a:ext cx="2209800" cy="728663"/>
          </a:xfrm>
          <a:prstGeom prst="rect">
            <a:avLst/>
          </a:prstGeom>
          <a:noFill/>
          <a:ln w="9525">
            <a:noFill/>
            <a:miter lim="800000"/>
            <a:headEnd/>
            <a:tailEnd/>
          </a:ln>
        </p:spPr>
      </p:pic>
      <p:sp>
        <p:nvSpPr>
          <p:cNvPr id="1028" name="Rectangle 25"/>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9" name="Rectangle 26"/>
          <p:cNvSpPr>
            <a:spLocks noGrp="1" noChangeArrowheads="1"/>
          </p:cNvSpPr>
          <p:nvPr>
            <p:ph type="body" idx="1"/>
          </p:nvPr>
        </p:nvSpPr>
        <p:spPr bwMode="auto">
          <a:xfrm>
            <a:off x="457200" y="1600200"/>
            <a:ext cx="82296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52" name="Rectangle 2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Times"/>
              </a:defRPr>
            </a:lvl1pPr>
          </a:lstStyle>
          <a:p>
            <a:pPr fontAlgn="auto">
              <a:spcBef>
                <a:spcPts val="0"/>
              </a:spcBef>
              <a:spcAft>
                <a:spcPts val="0"/>
              </a:spcAft>
            </a:pPr>
            <a:fld id="{F7906E9E-5D51-40EB-B672-7E2E2B5158EE}" type="slidenum">
              <a:rPr lang="en-ZA" smtClean="0">
                <a:solidFill>
                  <a:srgbClr val="000000"/>
                </a:solidFill>
              </a:rPr>
              <a:pPr fontAlgn="auto">
                <a:spcBef>
                  <a:spcPts val="0"/>
                </a:spcBef>
                <a:spcAft>
                  <a:spcPts val="0"/>
                </a:spcAft>
              </a:pPr>
              <a:t>‹#›</a:t>
            </a:fld>
            <a:endParaRPr lang="en-ZA" dirty="0">
              <a:solidFill>
                <a:srgbClr val="000000"/>
              </a:solidFill>
            </a:endParaRPr>
          </a:p>
        </p:txBody>
      </p:sp>
    </p:spTree>
    <p:extLst>
      <p:ext uri="{BB962C8B-B14F-4D97-AF65-F5344CB8AC3E}">
        <p14:creationId xmlns:p14="http://schemas.microsoft.com/office/powerpoint/2010/main" xmlns="" val="783873701"/>
      </p:ext>
    </p:extLst>
  </p:cSld>
  <p:clrMap bg1="lt1" tx1="dk1" bg2="lt2" tx2="dk2" accent1="accent1" accent2="accent2" accent3="accent3" accent4="accent4" accent5="accent5" accent6="accent6" hlink="hlink" folHlink="folHlink"/>
  <p:sldLayoutIdLst>
    <p:sldLayoutId id="2147486182" r:id="rId1"/>
    <p:sldLayoutId id="2147486183" r:id="rId2"/>
    <p:sldLayoutId id="2147486184" r:id="rId3"/>
    <p:sldLayoutId id="2147486185" r:id="rId4"/>
    <p:sldLayoutId id="2147486186" r:id="rId5"/>
    <p:sldLayoutId id="2147486187" r:id="rId6"/>
    <p:sldLayoutId id="2147486188" r:id="rId7"/>
    <p:sldLayoutId id="2147486189" r:id="rId8"/>
    <p:sldLayoutId id="2147486190" r:id="rId9"/>
    <p:sldLayoutId id="2147486191" r:id="rId10"/>
    <p:sldLayoutId id="2147486192" r:id="rId11"/>
  </p:sldLayoutIdLst>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Arial" charset="0"/>
        </a:defRPr>
      </a:lvl2pPr>
      <a:lvl3pPr algn="ctr" rtl="0" eaLnBrk="1" fontAlgn="base" hangingPunct="1">
        <a:spcBef>
          <a:spcPct val="0"/>
        </a:spcBef>
        <a:spcAft>
          <a:spcPct val="0"/>
        </a:spcAft>
        <a:defRPr sz="3200" b="1">
          <a:solidFill>
            <a:schemeClr val="tx2"/>
          </a:solidFill>
          <a:latin typeface="Arial" charset="0"/>
        </a:defRPr>
      </a:lvl3pPr>
      <a:lvl4pPr algn="ctr" rtl="0" eaLnBrk="1" fontAlgn="base" hangingPunct="1">
        <a:spcBef>
          <a:spcPct val="0"/>
        </a:spcBef>
        <a:spcAft>
          <a:spcPct val="0"/>
        </a:spcAft>
        <a:defRPr sz="3200" b="1">
          <a:solidFill>
            <a:schemeClr val="tx2"/>
          </a:solidFill>
          <a:latin typeface="Arial" charset="0"/>
        </a:defRPr>
      </a:lvl4pPr>
      <a:lvl5pPr algn="ctr" rtl="0" eaLnBrk="1" fontAlgn="base" hangingPunct="1">
        <a:spcBef>
          <a:spcPct val="0"/>
        </a:spcBef>
        <a:spcAft>
          <a:spcPct val="0"/>
        </a:spcAft>
        <a:defRPr sz="3200" b="1">
          <a:solidFill>
            <a:schemeClr val="tx2"/>
          </a:solidFill>
          <a:latin typeface="Arial" charset="0"/>
        </a:defRPr>
      </a:lvl5pPr>
      <a:lvl6pPr marL="457200" algn="ctr" rtl="0" eaLnBrk="1" fontAlgn="base" hangingPunct="1">
        <a:spcBef>
          <a:spcPct val="0"/>
        </a:spcBef>
        <a:spcAft>
          <a:spcPct val="0"/>
        </a:spcAft>
        <a:defRPr sz="3200" b="1">
          <a:solidFill>
            <a:schemeClr val="tx2"/>
          </a:solidFill>
          <a:latin typeface="Arial" charset="0"/>
        </a:defRPr>
      </a:lvl6pPr>
      <a:lvl7pPr marL="914400" algn="ctr" rtl="0" eaLnBrk="1" fontAlgn="base" hangingPunct="1">
        <a:spcBef>
          <a:spcPct val="0"/>
        </a:spcBef>
        <a:spcAft>
          <a:spcPct val="0"/>
        </a:spcAft>
        <a:defRPr sz="3200" b="1">
          <a:solidFill>
            <a:schemeClr val="tx2"/>
          </a:solidFill>
          <a:latin typeface="Arial" charset="0"/>
        </a:defRPr>
      </a:lvl7pPr>
      <a:lvl8pPr marL="1371600" algn="ctr" rtl="0" eaLnBrk="1" fontAlgn="base" hangingPunct="1">
        <a:spcBef>
          <a:spcPct val="0"/>
        </a:spcBef>
        <a:spcAft>
          <a:spcPct val="0"/>
        </a:spcAft>
        <a:defRPr sz="3200" b="1">
          <a:solidFill>
            <a:schemeClr val="tx2"/>
          </a:solidFill>
          <a:latin typeface="Arial" charset="0"/>
        </a:defRPr>
      </a:lvl8pPr>
      <a:lvl9pPr marL="1828800" algn="ctr"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8"/>
          <p:cNvSpPr>
            <a:spLocks noChangeArrowheads="1"/>
          </p:cNvSpPr>
          <p:nvPr/>
        </p:nvSpPr>
        <p:spPr bwMode="auto">
          <a:xfrm>
            <a:off x="0" y="5715000"/>
            <a:ext cx="9144000" cy="76200"/>
          </a:xfrm>
          <a:prstGeom prst="rect">
            <a:avLst/>
          </a:prstGeom>
          <a:solidFill>
            <a:srgbClr val="008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sz="1800" dirty="0" smtClean="0">
              <a:solidFill>
                <a:srgbClr val="000000"/>
              </a:solidFill>
            </a:endParaRPr>
          </a:p>
        </p:txBody>
      </p:sp>
      <p:pic>
        <p:nvPicPr>
          <p:cNvPr id="3075" name="Picture 20" descr="dirclogo"/>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28600" y="5943600"/>
            <a:ext cx="2209800" cy="72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Rectangle 25"/>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3077" name="Rectangle 26"/>
          <p:cNvSpPr>
            <a:spLocks noGrp="1" noChangeArrowheads="1"/>
          </p:cNvSpPr>
          <p:nvPr>
            <p:ph type="body" idx="1"/>
          </p:nvPr>
        </p:nvSpPr>
        <p:spPr bwMode="auto">
          <a:xfrm>
            <a:off x="457200" y="1600200"/>
            <a:ext cx="82296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52" name="Rectangle 2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000">
                <a:solidFill>
                  <a:srgbClr val="000000"/>
                </a:solidFill>
                <a:latin typeface="Times"/>
              </a:defRPr>
            </a:lvl1pPr>
          </a:lstStyle>
          <a:p>
            <a:pPr>
              <a:defRPr/>
            </a:pPr>
            <a:fld id="{246D38BA-5F65-4A4A-B2C6-C3213BA90C31}" type="slidenum">
              <a:rPr lang="en-ZA"/>
              <a:pPr>
                <a:defRPr/>
              </a:pPr>
              <a:t>‹#›</a:t>
            </a:fld>
            <a:endParaRPr lang="en-ZA" dirty="0"/>
          </a:p>
        </p:txBody>
      </p:sp>
    </p:spTree>
    <p:extLst>
      <p:ext uri="{BB962C8B-B14F-4D97-AF65-F5344CB8AC3E}">
        <p14:creationId xmlns:p14="http://schemas.microsoft.com/office/powerpoint/2010/main" xmlns="" val="2094263281"/>
      </p:ext>
    </p:extLst>
  </p:cSld>
  <p:clrMap bg1="lt1" tx1="dk1" bg2="lt2" tx2="dk2" accent1="accent1" accent2="accent2" accent3="accent3" accent4="accent4" accent5="accent5" accent6="accent6" hlink="hlink" folHlink="folHlink"/>
  <p:sldLayoutIdLst>
    <p:sldLayoutId id="2147486194" r:id="rId1"/>
    <p:sldLayoutId id="2147486195" r:id="rId2"/>
    <p:sldLayoutId id="2147486196" r:id="rId3"/>
    <p:sldLayoutId id="2147486197" r:id="rId4"/>
    <p:sldLayoutId id="2147486198" r:id="rId5"/>
    <p:sldLayoutId id="2147486199" r:id="rId6"/>
    <p:sldLayoutId id="2147486200" r:id="rId7"/>
    <p:sldLayoutId id="2147486201" r:id="rId8"/>
    <p:sldLayoutId id="2147486202" r:id="rId9"/>
    <p:sldLayoutId id="2147486203" r:id="rId10"/>
    <p:sldLayoutId id="2147486204" r:id="rId11"/>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1" fontAlgn="base" hangingPunct="1">
        <a:spcBef>
          <a:spcPct val="0"/>
        </a:spcBef>
        <a:spcAft>
          <a:spcPct val="0"/>
        </a:spcAft>
        <a:defRPr sz="3200" b="1">
          <a:solidFill>
            <a:schemeClr val="tx2"/>
          </a:solidFill>
          <a:latin typeface="Arial" charset="0"/>
        </a:defRPr>
      </a:lvl6pPr>
      <a:lvl7pPr marL="914400" algn="ctr" rtl="0" eaLnBrk="1" fontAlgn="base" hangingPunct="1">
        <a:spcBef>
          <a:spcPct val="0"/>
        </a:spcBef>
        <a:spcAft>
          <a:spcPct val="0"/>
        </a:spcAft>
        <a:defRPr sz="3200" b="1">
          <a:solidFill>
            <a:schemeClr val="tx2"/>
          </a:solidFill>
          <a:latin typeface="Arial" charset="0"/>
        </a:defRPr>
      </a:lvl7pPr>
      <a:lvl8pPr marL="1371600" algn="ctr" rtl="0" eaLnBrk="1" fontAlgn="base" hangingPunct="1">
        <a:spcBef>
          <a:spcPct val="0"/>
        </a:spcBef>
        <a:spcAft>
          <a:spcPct val="0"/>
        </a:spcAft>
        <a:defRPr sz="3200" b="1">
          <a:solidFill>
            <a:schemeClr val="tx2"/>
          </a:solidFill>
          <a:latin typeface="Arial" charset="0"/>
        </a:defRPr>
      </a:lvl8pPr>
      <a:lvl9pPr marL="1828800" algn="ctr" rtl="0" eaLnBrk="1" fontAlgn="base" hangingPunct="1">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260648"/>
            <a:ext cx="6264696" cy="4893647"/>
          </a:xfrm>
          <a:prstGeom prst="rect">
            <a:avLst/>
          </a:prstGeom>
          <a:noFill/>
        </p:spPr>
        <p:txBody>
          <a:bodyPr wrap="square" rtlCol="0">
            <a:spAutoFit/>
          </a:bodyPr>
          <a:lstStyle/>
          <a:p>
            <a:pPr algn="ctr"/>
            <a:r>
              <a:rPr lang="en-ZA" b="1" dirty="0" smtClean="0">
                <a:latin typeface="+mn-lt"/>
              </a:rPr>
              <a:t>DIRCO PRESENTATION</a:t>
            </a:r>
          </a:p>
          <a:p>
            <a:pPr algn="ctr"/>
            <a:r>
              <a:rPr lang="en-ZA" b="1" dirty="0" smtClean="0">
                <a:latin typeface="+mn-lt"/>
              </a:rPr>
              <a:t>TO THE PORTFOLIO COMMITTEE ON INTERNATIONAL RELATIONS AND COOPERATION</a:t>
            </a:r>
            <a:endParaRPr lang="en-US" b="1" dirty="0" smtClean="0">
              <a:latin typeface="+mn-lt"/>
            </a:endParaRPr>
          </a:p>
          <a:p>
            <a:pPr algn="ctr"/>
            <a:endParaRPr lang="en-US" b="1" dirty="0">
              <a:latin typeface="+mn-lt"/>
            </a:endParaRPr>
          </a:p>
          <a:p>
            <a:pPr algn="ctr"/>
            <a:r>
              <a:rPr lang="en-US" b="1" dirty="0" smtClean="0">
                <a:latin typeface="+mn-lt"/>
              </a:rPr>
              <a:t>07 JUNE 2017</a:t>
            </a:r>
            <a:endParaRPr lang="en-US" b="1" dirty="0">
              <a:latin typeface="+mn-lt"/>
            </a:endParaRPr>
          </a:p>
          <a:p>
            <a:pPr algn="ctr">
              <a:lnSpc>
                <a:spcPct val="200000"/>
              </a:lnSpc>
            </a:pPr>
            <a:endParaRPr lang="en-US" b="1" dirty="0" smtClean="0">
              <a:latin typeface="+mn-lt"/>
            </a:endParaRPr>
          </a:p>
          <a:p>
            <a:pPr algn="ctr"/>
            <a:r>
              <a:rPr lang="en-ZA" b="1" dirty="0" smtClean="0">
                <a:latin typeface="+mn-lt"/>
              </a:rPr>
              <a:t>SOUTH AFRICA- FRANCE RELATIONS IN THE WAKE OF NEW FRENCH PRESIDENCY</a:t>
            </a:r>
          </a:p>
          <a:p>
            <a:pPr algn="ctr"/>
            <a:endParaRPr lang="en-US" b="1" dirty="0" smtClean="0">
              <a:latin typeface="+mn-lt"/>
            </a:endParaRPr>
          </a:p>
          <a:p>
            <a:pPr algn="ctr"/>
            <a:endParaRPr lang="en-ZA" b="1" dirty="0">
              <a:latin typeface="+mn-lt"/>
            </a:endParaRPr>
          </a:p>
        </p:txBody>
      </p:sp>
    </p:spTree>
    <p:extLst>
      <p:ext uri="{BB962C8B-B14F-4D97-AF65-F5344CB8AC3E}">
        <p14:creationId xmlns:p14="http://schemas.microsoft.com/office/powerpoint/2010/main" xmlns="" val="37731243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a:p>
            <a:pPr marL="0" indent="0" algn="ctr">
              <a:buNone/>
            </a:pPr>
            <a:r>
              <a:rPr lang="en-US" sz="6000" dirty="0" smtClean="0"/>
              <a:t>THANK YOU</a:t>
            </a:r>
          </a:p>
        </p:txBody>
      </p:sp>
      <p:sp>
        <p:nvSpPr>
          <p:cNvPr id="4" name="Slide Number Placeholder 3"/>
          <p:cNvSpPr>
            <a:spLocks noGrp="1"/>
          </p:cNvSpPr>
          <p:nvPr>
            <p:ph type="sldNum" sz="quarter" idx="10"/>
          </p:nvPr>
        </p:nvSpPr>
        <p:spPr/>
        <p:txBody>
          <a:bodyPr/>
          <a:lstStyle/>
          <a:p>
            <a:pPr>
              <a:defRPr/>
            </a:pPr>
            <a:fld id="{F2CB3425-A608-4DB0-A5F5-62865F22A3D5}" type="slidenum">
              <a:rPr lang="en-GB" smtClean="0"/>
              <a:pPr>
                <a:defRPr/>
              </a:pPr>
              <a:t>10</a:t>
            </a:fld>
            <a:endParaRPr lang="en-GB" dirty="0"/>
          </a:p>
        </p:txBody>
      </p:sp>
    </p:spTree>
    <p:extLst>
      <p:ext uri="{BB962C8B-B14F-4D97-AF65-F5344CB8AC3E}">
        <p14:creationId xmlns:p14="http://schemas.microsoft.com/office/powerpoint/2010/main" xmlns="" val="365399591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OUTLINE OF THE PRESENTATION </a:t>
            </a:r>
            <a:endParaRPr lang="en-ZA" dirty="0"/>
          </a:p>
        </p:txBody>
      </p:sp>
      <p:sp>
        <p:nvSpPr>
          <p:cNvPr id="3" name="Content Placeholder 2"/>
          <p:cNvSpPr>
            <a:spLocks noGrp="1"/>
          </p:cNvSpPr>
          <p:nvPr>
            <p:ph idx="1"/>
          </p:nvPr>
        </p:nvSpPr>
        <p:spPr>
          <a:xfrm>
            <a:off x="457200" y="1196752"/>
            <a:ext cx="8229600" cy="4442048"/>
          </a:xfrm>
        </p:spPr>
        <p:txBody>
          <a:bodyPr/>
          <a:lstStyle/>
          <a:p>
            <a:pPr>
              <a:lnSpc>
                <a:spcPct val="200000"/>
              </a:lnSpc>
            </a:pPr>
            <a:r>
              <a:rPr lang="en-ZA" dirty="0" smtClean="0"/>
              <a:t>Key election drivers </a:t>
            </a:r>
          </a:p>
          <a:p>
            <a:pPr>
              <a:lnSpc>
                <a:spcPct val="200000"/>
              </a:lnSpc>
            </a:pPr>
            <a:r>
              <a:rPr lang="en-ZA" dirty="0" smtClean="0"/>
              <a:t>French elections </a:t>
            </a:r>
          </a:p>
          <a:p>
            <a:pPr>
              <a:lnSpc>
                <a:spcPct val="200000"/>
              </a:lnSpc>
            </a:pPr>
            <a:r>
              <a:rPr lang="en-ZA" dirty="0" smtClean="0"/>
              <a:t>SA-France relations</a:t>
            </a:r>
          </a:p>
          <a:p>
            <a:pPr>
              <a:lnSpc>
                <a:spcPct val="200000"/>
              </a:lnSpc>
            </a:pPr>
            <a:r>
              <a:rPr lang="en-ZA" dirty="0" smtClean="0"/>
              <a:t>Implications of the Macron’s administration</a:t>
            </a:r>
          </a:p>
          <a:p>
            <a:pPr>
              <a:lnSpc>
                <a:spcPct val="200000"/>
              </a:lnSpc>
            </a:pPr>
            <a:endParaRPr lang="en-ZA" dirty="0"/>
          </a:p>
        </p:txBody>
      </p:sp>
      <p:sp>
        <p:nvSpPr>
          <p:cNvPr id="4" name="Slide Number Placeholder 3"/>
          <p:cNvSpPr>
            <a:spLocks noGrp="1"/>
          </p:cNvSpPr>
          <p:nvPr>
            <p:ph type="sldNum" sz="quarter" idx="10"/>
          </p:nvPr>
        </p:nvSpPr>
        <p:spPr/>
        <p:txBody>
          <a:bodyPr/>
          <a:lstStyle/>
          <a:p>
            <a:fld id="{F7906E9E-5D51-40EB-B672-7E2E2B5158EE}" type="slidenum">
              <a:rPr lang="en-ZA" smtClean="0">
                <a:solidFill>
                  <a:srgbClr val="000000"/>
                </a:solidFill>
              </a:rPr>
              <a:pPr/>
              <a:t>2</a:t>
            </a:fld>
            <a:endParaRPr lang="en-ZA" dirty="0">
              <a:solidFill>
                <a:srgbClr val="000000"/>
              </a:solidFill>
            </a:endParaRPr>
          </a:p>
        </p:txBody>
      </p:sp>
    </p:spTree>
    <p:extLst>
      <p:ext uri="{BB962C8B-B14F-4D97-AF65-F5344CB8AC3E}">
        <p14:creationId xmlns:p14="http://schemas.microsoft.com/office/powerpoint/2010/main" xmlns="" val="3770687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lstStyle/>
          <a:p>
            <a:r>
              <a:rPr lang="en-ZA" dirty="0" smtClean="0"/>
              <a:t>KEY ELECTION DRIVERS</a:t>
            </a:r>
            <a:endParaRPr lang="en-ZA" dirty="0"/>
          </a:p>
        </p:txBody>
      </p:sp>
      <p:sp>
        <p:nvSpPr>
          <p:cNvPr id="3" name="Content Placeholder 2"/>
          <p:cNvSpPr>
            <a:spLocks noGrp="1"/>
          </p:cNvSpPr>
          <p:nvPr>
            <p:ph idx="1"/>
          </p:nvPr>
        </p:nvSpPr>
        <p:spPr>
          <a:xfrm>
            <a:off x="457200" y="908720"/>
            <a:ext cx="8229600" cy="4730080"/>
          </a:xfrm>
        </p:spPr>
        <p:txBody>
          <a:bodyPr/>
          <a:lstStyle/>
          <a:p>
            <a:pPr>
              <a:lnSpc>
                <a:spcPct val="150000"/>
              </a:lnSpc>
            </a:pPr>
            <a:r>
              <a:rPr lang="en-ZA" dirty="0"/>
              <a:t>Migration</a:t>
            </a:r>
          </a:p>
          <a:p>
            <a:pPr>
              <a:lnSpc>
                <a:spcPct val="150000"/>
              </a:lnSpc>
            </a:pPr>
            <a:r>
              <a:rPr lang="en-ZA" dirty="0"/>
              <a:t>Rise in Nationalism / right wing tendencies</a:t>
            </a:r>
          </a:p>
          <a:p>
            <a:pPr>
              <a:lnSpc>
                <a:spcPct val="150000"/>
              </a:lnSpc>
            </a:pPr>
            <a:r>
              <a:rPr lang="en-ZA" dirty="0"/>
              <a:t>Terrorism</a:t>
            </a:r>
          </a:p>
          <a:p>
            <a:pPr>
              <a:lnSpc>
                <a:spcPct val="150000"/>
              </a:lnSpc>
            </a:pPr>
            <a:r>
              <a:rPr lang="en-ZA" dirty="0"/>
              <a:t>Socio-economic challenges (unemployment, minimum wages, social grants, education)</a:t>
            </a:r>
          </a:p>
          <a:p>
            <a:pPr>
              <a:lnSpc>
                <a:spcPct val="150000"/>
              </a:lnSpc>
            </a:pPr>
            <a:r>
              <a:rPr lang="en-ZA" dirty="0"/>
              <a:t>Low GDP growth</a:t>
            </a:r>
          </a:p>
          <a:p>
            <a:pPr>
              <a:lnSpc>
                <a:spcPct val="150000"/>
              </a:lnSpc>
            </a:pPr>
            <a:r>
              <a:rPr lang="en-ZA" dirty="0" smtClean="0"/>
              <a:t>Brexit</a:t>
            </a:r>
          </a:p>
          <a:p>
            <a:pPr>
              <a:lnSpc>
                <a:spcPct val="150000"/>
              </a:lnSpc>
            </a:pPr>
            <a:r>
              <a:rPr lang="en-ZA" dirty="0" smtClean="0"/>
              <a:t>EU </a:t>
            </a:r>
            <a:r>
              <a:rPr lang="en-ZA" dirty="0"/>
              <a:t>integration</a:t>
            </a:r>
          </a:p>
          <a:p>
            <a:pPr>
              <a:lnSpc>
                <a:spcPct val="150000"/>
              </a:lnSpc>
            </a:pPr>
            <a:endParaRPr lang="en-ZA" dirty="0" smtClean="0"/>
          </a:p>
          <a:p>
            <a:endParaRPr lang="en-ZA" dirty="0"/>
          </a:p>
        </p:txBody>
      </p:sp>
      <p:sp>
        <p:nvSpPr>
          <p:cNvPr id="4" name="Slide Number Placeholder 3"/>
          <p:cNvSpPr>
            <a:spLocks noGrp="1"/>
          </p:cNvSpPr>
          <p:nvPr>
            <p:ph type="sldNum" sz="quarter" idx="10"/>
          </p:nvPr>
        </p:nvSpPr>
        <p:spPr/>
        <p:txBody>
          <a:bodyPr/>
          <a:lstStyle/>
          <a:p>
            <a:fld id="{F7906E9E-5D51-40EB-B672-7E2E2B5158EE}" type="slidenum">
              <a:rPr lang="en-ZA" smtClean="0">
                <a:solidFill>
                  <a:srgbClr val="000000"/>
                </a:solidFill>
              </a:rPr>
              <a:pPr/>
              <a:t>3</a:t>
            </a:fld>
            <a:endParaRPr lang="en-ZA" dirty="0">
              <a:solidFill>
                <a:srgbClr val="000000"/>
              </a:solidFill>
            </a:endParaRPr>
          </a:p>
        </p:txBody>
      </p:sp>
    </p:spTree>
    <p:extLst>
      <p:ext uri="{BB962C8B-B14F-4D97-AF65-F5344CB8AC3E}">
        <p14:creationId xmlns:p14="http://schemas.microsoft.com/office/powerpoint/2010/main" xmlns="" val="30365837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50"/>
                                        <p:tgtEl>
                                          <p:spTgt spid="3">
                                            <p:txEl>
                                              <p:pRg st="1" end="1"/>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50"/>
                                        <p:tgtEl>
                                          <p:spTgt spid="3">
                                            <p:txEl>
                                              <p:pRg st="2" end="2"/>
                                            </p:txEl>
                                          </p:spTgt>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50"/>
                                        <p:tgtEl>
                                          <p:spTgt spid="3">
                                            <p:txEl>
                                              <p:pRg st="3" end="3"/>
                                            </p:tx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50"/>
                                        <p:tgtEl>
                                          <p:spTgt spid="3">
                                            <p:txEl>
                                              <p:pRg st="4" end="4"/>
                                            </p:txEl>
                                          </p:spTgt>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50"/>
                                        <p:tgtEl>
                                          <p:spTgt spid="3">
                                            <p:txEl>
                                              <p:pRg st="5" end="5"/>
                                            </p:txEl>
                                          </p:spTgt>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2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994" y="27052"/>
            <a:ext cx="8229600" cy="506972"/>
          </a:xfrm>
        </p:spPr>
        <p:txBody>
          <a:bodyPr/>
          <a:lstStyle/>
          <a:p>
            <a:r>
              <a:rPr lang="en-ZA" sz="2000" dirty="0" smtClean="0"/>
              <a:t>FRENCH ELECTIONS </a:t>
            </a:r>
            <a:endParaRPr lang="en-ZA" sz="2000"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6621848" y="112465"/>
            <a:ext cx="476250" cy="314325"/>
          </a:xfrm>
        </p:spPr>
      </p:pic>
      <p:sp>
        <p:nvSpPr>
          <p:cNvPr id="4" name="Slide Number Placeholder 3"/>
          <p:cNvSpPr>
            <a:spLocks noGrp="1"/>
          </p:cNvSpPr>
          <p:nvPr>
            <p:ph type="sldNum" sz="quarter" idx="10"/>
          </p:nvPr>
        </p:nvSpPr>
        <p:spPr/>
        <p:txBody>
          <a:bodyPr/>
          <a:lstStyle/>
          <a:p>
            <a:fld id="{F7906E9E-5D51-40EB-B672-7E2E2B5158EE}" type="slidenum">
              <a:rPr lang="en-ZA" smtClean="0">
                <a:solidFill>
                  <a:srgbClr val="000000"/>
                </a:solidFill>
              </a:rPr>
              <a:pPr/>
              <a:t>4</a:t>
            </a:fld>
            <a:endParaRPr lang="en-ZA" dirty="0">
              <a:solidFill>
                <a:srgbClr val="000000"/>
              </a:solidFill>
            </a:endParaRPr>
          </a:p>
        </p:txBody>
      </p:sp>
      <p:grpSp>
        <p:nvGrpSpPr>
          <p:cNvPr id="15" name="Group 14"/>
          <p:cNvGrpSpPr/>
          <p:nvPr/>
        </p:nvGrpSpPr>
        <p:grpSpPr>
          <a:xfrm>
            <a:off x="6164662" y="1139087"/>
            <a:ext cx="2881518" cy="4513305"/>
            <a:chOff x="5169892" y="826915"/>
            <a:chExt cx="3316830" cy="4892609"/>
          </a:xfrm>
        </p:grpSpPr>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169892" y="826915"/>
              <a:ext cx="3316830" cy="4877635"/>
            </a:xfrm>
            <a:prstGeom prst="rect">
              <a:avLst/>
            </a:prstGeom>
          </p:spPr>
        </p:pic>
        <p:grpSp>
          <p:nvGrpSpPr>
            <p:cNvPr id="13" name="Group 12"/>
            <p:cNvGrpSpPr/>
            <p:nvPr/>
          </p:nvGrpSpPr>
          <p:grpSpPr>
            <a:xfrm>
              <a:off x="5325896" y="5419246"/>
              <a:ext cx="3078312" cy="300278"/>
              <a:chOff x="3291604" y="4736088"/>
              <a:chExt cx="3092877" cy="300278"/>
            </a:xfrm>
          </p:grpSpPr>
          <p:sp>
            <p:nvSpPr>
              <p:cNvPr id="10" name="Rectangle 9"/>
              <p:cNvSpPr/>
              <p:nvPr/>
            </p:nvSpPr>
            <p:spPr>
              <a:xfrm>
                <a:off x="3291604" y="4736088"/>
                <a:ext cx="3016905" cy="300278"/>
              </a:xfrm>
              <a:prstGeom prst="rect">
                <a:avLst/>
              </a:prstGeom>
            </p:spPr>
            <p:txBody>
              <a:bodyPr wrap="square">
                <a:spAutoFit/>
              </a:bodyPr>
              <a:lstStyle/>
              <a:p>
                <a:r>
                  <a:rPr lang="en-ZA" sz="1200" dirty="0">
                    <a:latin typeface="+mn-lt"/>
                  </a:rPr>
                  <a:t> </a:t>
                </a:r>
                <a:r>
                  <a:rPr lang="en-ZA" sz="1000" dirty="0">
                    <a:latin typeface="+mn-lt"/>
                  </a:rPr>
                  <a:t>Emmanuel </a:t>
                </a:r>
                <a:r>
                  <a:rPr lang="en-ZA" sz="1000" dirty="0" smtClean="0">
                    <a:latin typeface="+mn-lt"/>
                  </a:rPr>
                  <a:t>Macron          Marine </a:t>
                </a:r>
                <a:r>
                  <a:rPr lang="en-ZA" sz="1000" dirty="0">
                    <a:latin typeface="+mn-lt"/>
                  </a:rPr>
                  <a:t>Le Pen</a:t>
                </a:r>
              </a:p>
            </p:txBody>
          </p:sp>
          <p:sp>
            <p:nvSpPr>
              <p:cNvPr id="11" name="Rectangle 10"/>
              <p:cNvSpPr/>
              <p:nvPr/>
            </p:nvSpPr>
            <p:spPr bwMode="auto">
              <a:xfrm>
                <a:off x="4797168" y="4796757"/>
                <a:ext cx="216025" cy="137183"/>
              </a:xfrm>
              <a:prstGeom prst="rect">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ZA" sz="2400" b="0" i="0" u="none" strike="noStrike" cap="none" normalizeH="0" baseline="0" dirty="0" smtClean="0">
                    <a:ln>
                      <a:noFill/>
                    </a:ln>
                    <a:solidFill>
                      <a:schemeClr val="tx1"/>
                    </a:solidFill>
                    <a:effectLst/>
                    <a:latin typeface="Times"/>
                  </a:rPr>
                  <a:t>            </a:t>
                </a:r>
              </a:p>
            </p:txBody>
          </p:sp>
          <p:sp>
            <p:nvSpPr>
              <p:cNvPr id="12" name="Rectangle 11"/>
              <p:cNvSpPr/>
              <p:nvPr/>
            </p:nvSpPr>
            <p:spPr bwMode="auto">
              <a:xfrm>
                <a:off x="6168457" y="4805996"/>
                <a:ext cx="216024" cy="137183"/>
              </a:xfrm>
              <a:prstGeom prst="rect">
                <a:avLst/>
              </a:prstGeom>
              <a:solidFill>
                <a:srgbClr val="002060"/>
              </a:solidFill>
              <a:ln w="9525" cap="flat" cmpd="sng" algn="ctr">
                <a:solidFill>
                  <a:srgbClr val="17195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dirty="0" smtClean="0">
                  <a:ln>
                    <a:noFill/>
                  </a:ln>
                  <a:solidFill>
                    <a:schemeClr val="tx1"/>
                  </a:solidFill>
                  <a:effectLst/>
                  <a:latin typeface="Times"/>
                </a:endParaRPr>
              </a:p>
            </p:txBody>
          </p:sp>
        </p:grpSp>
      </p:grpSp>
      <p:sp>
        <p:nvSpPr>
          <p:cNvPr id="8" name="TextBox 7"/>
          <p:cNvSpPr txBox="1"/>
          <p:nvPr/>
        </p:nvSpPr>
        <p:spPr>
          <a:xfrm>
            <a:off x="179512" y="534024"/>
            <a:ext cx="6006950" cy="5262979"/>
          </a:xfrm>
          <a:prstGeom prst="rect">
            <a:avLst/>
          </a:prstGeom>
          <a:noFill/>
        </p:spPr>
        <p:txBody>
          <a:bodyPr wrap="square" rtlCol="0">
            <a:spAutoFit/>
          </a:bodyPr>
          <a:lstStyle/>
          <a:p>
            <a:pPr marL="285750" indent="-285750" algn="just">
              <a:buFont typeface="Arial" panose="020B0604020202020204" pitchFamily="34" charset="0"/>
              <a:buChar char="•"/>
            </a:pPr>
            <a:r>
              <a:rPr lang="en-ZA" sz="1600" b="1" dirty="0" smtClean="0">
                <a:latin typeface="+mn-lt"/>
              </a:rPr>
              <a:t>President Macron inaugurated on 14 May 2017 following his victory of  66.1% of the votes against right wing and anti EU candidate Marine Le Pen in the final round.  </a:t>
            </a:r>
          </a:p>
          <a:p>
            <a:pPr marL="285750" indent="-285750" algn="just">
              <a:buFont typeface="Arial" panose="020B0604020202020204" pitchFamily="34" charset="0"/>
              <a:buChar char="•"/>
            </a:pPr>
            <a:r>
              <a:rPr lang="en-ZA" sz="1600" b="1" dirty="0" smtClean="0">
                <a:latin typeface="+mn-lt"/>
              </a:rPr>
              <a:t>His campaign was based on a pro-EU stance and seeking economic revival within EU, a strong anti-terrorism message and a moderate approach on migration. </a:t>
            </a:r>
          </a:p>
          <a:p>
            <a:pPr marL="285750" indent="-285750" algn="just">
              <a:buFont typeface="Arial" panose="020B0604020202020204" pitchFamily="34" charset="0"/>
              <a:buChar char="•"/>
            </a:pPr>
            <a:r>
              <a:rPr lang="en-ZA" sz="1600" b="1" dirty="0" smtClean="0">
                <a:latin typeface="+mn-lt"/>
              </a:rPr>
              <a:t>On his first day of his Presidency, Mr Macron met with German Chancellor Angela Merkel. Within a month he also met with Russian and </a:t>
            </a:r>
            <a:r>
              <a:rPr lang="en-ZA" sz="1600" b="1" dirty="0">
                <a:latin typeface="+mn-lt"/>
              </a:rPr>
              <a:t>US President </a:t>
            </a:r>
            <a:r>
              <a:rPr lang="en-ZA" sz="1600" b="1" dirty="0" smtClean="0">
                <a:latin typeface="+mn-lt"/>
              </a:rPr>
              <a:t>as well as UNSC </a:t>
            </a:r>
            <a:r>
              <a:rPr lang="en-ZA" sz="1600" b="1" dirty="0">
                <a:latin typeface="+mn-lt"/>
              </a:rPr>
              <a:t>Antonio </a:t>
            </a:r>
            <a:r>
              <a:rPr lang="en-ZA" sz="1600" b="1" dirty="0" smtClean="0">
                <a:latin typeface="+mn-lt"/>
              </a:rPr>
              <a:t>Guterres and </a:t>
            </a:r>
            <a:r>
              <a:rPr lang="en-ZA" sz="1600" b="1" dirty="0">
                <a:latin typeface="+mn-lt"/>
              </a:rPr>
              <a:t>with President of the </a:t>
            </a:r>
            <a:r>
              <a:rPr lang="en-ZA" sz="1600" b="1" dirty="0" smtClean="0">
                <a:latin typeface="+mn-lt"/>
              </a:rPr>
              <a:t>EC, </a:t>
            </a:r>
            <a:r>
              <a:rPr lang="en-ZA" sz="1600" b="1" dirty="0">
                <a:latin typeface="+mn-lt"/>
              </a:rPr>
              <a:t>Donald Tusk.  </a:t>
            </a:r>
            <a:r>
              <a:rPr lang="en-ZA" sz="1600" b="1" dirty="0" smtClean="0">
                <a:latin typeface="+mn-lt"/>
              </a:rPr>
              <a:t>He also visited French troops in Mali. This demonstrates his main foreign policy priorities. </a:t>
            </a:r>
          </a:p>
          <a:p>
            <a:pPr marL="285750" indent="-285750" algn="just">
              <a:buFont typeface="Arial" panose="020B0604020202020204" pitchFamily="34" charset="0"/>
              <a:buChar char="•"/>
            </a:pPr>
            <a:r>
              <a:rPr lang="en-GB" sz="1600" b="1" dirty="0" smtClean="0">
                <a:latin typeface="+mn-lt"/>
              </a:rPr>
              <a:t>He announced his cabinet which is a reflection of a mixture of candidates from various parties – a move towards centrist approach.</a:t>
            </a:r>
            <a:endParaRPr lang="en-ZA" sz="1600" b="1" dirty="0" smtClean="0">
              <a:latin typeface="+mn-lt"/>
            </a:endParaRPr>
          </a:p>
          <a:p>
            <a:pPr marL="285750" indent="-285750" algn="just">
              <a:buFont typeface="Arial" panose="020B0604020202020204" pitchFamily="34" charset="0"/>
              <a:buChar char="•"/>
            </a:pPr>
            <a:r>
              <a:rPr lang="en-ZA" sz="1600" b="1" dirty="0" smtClean="0">
                <a:latin typeface="+mn-lt"/>
              </a:rPr>
              <a:t>Outcome of 11 and 18 June 2017 legislative elections - key for the implementation of President Macron’ s agenda and an indication of support of his new Republic En Marche party. </a:t>
            </a:r>
          </a:p>
          <a:p>
            <a:pPr marL="285750" indent="-285750" algn="just">
              <a:buFont typeface="Arial" panose="020B0604020202020204" pitchFamily="34" charset="0"/>
              <a:buChar char="•"/>
            </a:pPr>
            <a:endParaRPr lang="en-ZA" sz="1600" dirty="0">
              <a:latin typeface="+mn-lt"/>
            </a:endParaRPr>
          </a:p>
        </p:txBody>
      </p:sp>
      <p:pic>
        <p:nvPicPr>
          <p:cNvPr id="14" name="Picture 13"/>
          <p:cNvPicPr>
            <a:picLocks noChangeAspect="1"/>
          </p:cNvPicPr>
          <p:nvPr/>
        </p:nvPicPr>
        <p:blipFill rotWithShape="1">
          <a:blip r:embed="rId5" cstate="print">
            <a:extLst>
              <a:ext uri="{28A0092B-C50C-407E-A947-70E740481C1C}">
                <a14:useLocalDpi xmlns:a14="http://schemas.microsoft.com/office/drawing/2010/main" xmlns="" val="0"/>
              </a:ext>
            </a:extLst>
          </a:blip>
          <a:srcRect l="31943" t="1254" r="-577" b="-1254"/>
          <a:stretch/>
        </p:blipFill>
        <p:spPr>
          <a:xfrm>
            <a:off x="7894699" y="151128"/>
            <a:ext cx="1151481" cy="1045623"/>
          </a:xfrm>
          <a:prstGeom prst="rect">
            <a:avLst/>
          </a:prstGeom>
        </p:spPr>
      </p:pic>
    </p:spTree>
    <p:extLst>
      <p:ext uri="{BB962C8B-B14F-4D97-AF65-F5344CB8AC3E}">
        <p14:creationId xmlns:p14="http://schemas.microsoft.com/office/powerpoint/2010/main" xmlns="" val="1431773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418058"/>
          </a:xfrm>
        </p:spPr>
        <p:txBody>
          <a:bodyPr/>
          <a:lstStyle/>
          <a:p>
            <a:r>
              <a:rPr lang="en-ZA" sz="2400" dirty="0" smtClean="0"/>
              <a:t>SA-FRANCE RELATIONS</a:t>
            </a:r>
            <a:endParaRPr lang="en-ZA" sz="2400" dirty="0"/>
          </a:p>
        </p:txBody>
      </p:sp>
      <p:sp>
        <p:nvSpPr>
          <p:cNvPr id="3" name="Content Placeholder 2"/>
          <p:cNvSpPr>
            <a:spLocks noGrp="1"/>
          </p:cNvSpPr>
          <p:nvPr>
            <p:ph idx="1"/>
          </p:nvPr>
        </p:nvSpPr>
        <p:spPr>
          <a:xfrm>
            <a:off x="0" y="805465"/>
            <a:ext cx="3923928" cy="5243961"/>
          </a:xfrm>
        </p:spPr>
        <p:txBody>
          <a:bodyPr/>
          <a:lstStyle/>
          <a:p>
            <a:pPr marL="174625" indent="-174625" algn="just"/>
            <a:r>
              <a:rPr lang="en-US" sz="1600" dirty="0" smtClean="0"/>
              <a:t>SA-France bilateral relations are currently managed </a:t>
            </a:r>
            <a:r>
              <a:rPr lang="en-US" sz="1600" dirty="0"/>
              <a:t>through Forum for Political Dialogue </a:t>
            </a:r>
            <a:r>
              <a:rPr lang="en-US" sz="1600" dirty="0" smtClean="0"/>
              <a:t>at Director-General level. </a:t>
            </a:r>
            <a:endParaRPr lang="en-US" sz="1600" dirty="0"/>
          </a:p>
          <a:p>
            <a:pPr marL="174625" indent="-174625" algn="just"/>
            <a:r>
              <a:rPr lang="en-US" sz="1600" dirty="0" smtClean="0"/>
              <a:t>France is an important partner particularly as a G7, G20 and P5 member.</a:t>
            </a:r>
            <a:endParaRPr lang="en-US" sz="1600" dirty="0"/>
          </a:p>
          <a:p>
            <a:pPr marL="174625" indent="-174625" algn="just"/>
            <a:r>
              <a:rPr lang="en-US" sz="1600" dirty="0" smtClean="0"/>
              <a:t>SA is important to France as a G20 and BRICS member. </a:t>
            </a:r>
          </a:p>
          <a:p>
            <a:pPr marL="174625" indent="-174625" algn="just"/>
            <a:r>
              <a:rPr lang="en-US" sz="1600" dirty="0" smtClean="0"/>
              <a:t>Important </a:t>
            </a:r>
            <a:r>
              <a:rPr lang="en-US" sz="1600" dirty="0"/>
              <a:t>source of </a:t>
            </a:r>
            <a:r>
              <a:rPr lang="en-US" sz="1600" dirty="0" smtClean="0"/>
              <a:t>FDI for SA  with estimated </a:t>
            </a:r>
            <a:r>
              <a:rPr lang="en-US" sz="1600" dirty="0"/>
              <a:t>investment volume of over R21.9 billion from French companies for the period of </a:t>
            </a:r>
            <a:r>
              <a:rPr lang="en-US" sz="1600" dirty="0" smtClean="0"/>
              <a:t>2004-2015.</a:t>
            </a:r>
          </a:p>
          <a:p>
            <a:pPr marL="174625" indent="-174625" algn="just"/>
            <a:r>
              <a:rPr lang="en-US" sz="1600" dirty="0" smtClean="0"/>
              <a:t>Total trade 2016: R43.3 billion (29% increase vs. 2015)</a:t>
            </a:r>
          </a:p>
          <a:p>
            <a:pPr marL="174625" indent="-174625" algn="just"/>
            <a:r>
              <a:rPr lang="en-US" sz="1600" dirty="0" smtClean="0"/>
              <a:t>Tourist arrivals 2016: 154 220 (20% increase vs. 2015)</a:t>
            </a:r>
            <a:endParaRPr lang="en-US" sz="1600" dirty="0"/>
          </a:p>
          <a:p>
            <a:endParaRPr lang="en-ZA" sz="1600" dirty="0"/>
          </a:p>
        </p:txBody>
      </p:sp>
      <p:sp>
        <p:nvSpPr>
          <p:cNvPr id="4" name="Slide Number Placeholder 3"/>
          <p:cNvSpPr>
            <a:spLocks noGrp="1"/>
          </p:cNvSpPr>
          <p:nvPr>
            <p:ph type="sldNum" sz="quarter" idx="10"/>
          </p:nvPr>
        </p:nvSpPr>
        <p:spPr/>
        <p:txBody>
          <a:bodyPr/>
          <a:lstStyle/>
          <a:p>
            <a:fld id="{F7906E9E-5D51-40EB-B672-7E2E2B5158EE}" type="slidenum">
              <a:rPr lang="en-ZA" smtClean="0">
                <a:solidFill>
                  <a:srgbClr val="000000"/>
                </a:solidFill>
              </a:rPr>
              <a:pPr/>
              <a:t>5</a:t>
            </a:fld>
            <a:endParaRPr lang="en-ZA" dirty="0">
              <a:solidFill>
                <a:srgbClr val="000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12360" y="0"/>
            <a:ext cx="1213299" cy="971606"/>
          </a:xfrm>
          <a:prstGeom prst="rect">
            <a:avLst/>
          </a:prstGeom>
        </p:spPr>
      </p:pic>
      <p:sp>
        <p:nvSpPr>
          <p:cNvPr id="6" name="Content Placeholder 2"/>
          <p:cNvSpPr txBox="1">
            <a:spLocks/>
          </p:cNvSpPr>
          <p:nvPr/>
        </p:nvSpPr>
        <p:spPr bwMode="auto">
          <a:xfrm>
            <a:off x="3923928" y="795338"/>
            <a:ext cx="5122996" cy="49850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marL="174625" indent="-174625" algn="just"/>
            <a:r>
              <a:rPr lang="en-GB" sz="1600" kern="0" dirty="0" smtClean="0"/>
              <a:t>France remains a strategic partner for South Africa with the Forum for Political Dialogue and t</a:t>
            </a:r>
            <a:r>
              <a:rPr lang="en-ZA" sz="1600" kern="0" dirty="0" smtClean="0"/>
              <a:t>he Defence </a:t>
            </a:r>
            <a:r>
              <a:rPr lang="en-ZA" sz="1600" kern="0" dirty="0"/>
              <a:t>Strategic </a:t>
            </a:r>
            <a:r>
              <a:rPr lang="en-ZA" sz="1600" kern="0" dirty="0" smtClean="0"/>
              <a:t>Dialogue both </a:t>
            </a:r>
            <a:r>
              <a:rPr lang="en-GB" sz="1600" kern="0" dirty="0" smtClean="0"/>
              <a:t>elevated </a:t>
            </a:r>
            <a:r>
              <a:rPr lang="en-GB" sz="1600" kern="0" dirty="0"/>
              <a:t>to Ministerial </a:t>
            </a:r>
            <a:r>
              <a:rPr lang="en-GB" sz="1600" kern="0" dirty="0" smtClean="0"/>
              <a:t>level.</a:t>
            </a:r>
          </a:p>
          <a:p>
            <a:pPr marL="174625" indent="-174625" algn="just"/>
            <a:r>
              <a:rPr lang="en-ZA" sz="1600" kern="0" dirty="0" smtClean="0"/>
              <a:t>It </a:t>
            </a:r>
            <a:r>
              <a:rPr lang="en-ZA" sz="1600" kern="0" dirty="0"/>
              <a:t>is unlikely that France’s foreign policy toward Africa and South Africa will face a fundamental </a:t>
            </a:r>
            <a:r>
              <a:rPr lang="en-ZA" sz="1600" kern="0" dirty="0" smtClean="0"/>
              <a:t>shift.</a:t>
            </a:r>
          </a:p>
          <a:p>
            <a:pPr marL="174625" indent="-174625" algn="just"/>
            <a:r>
              <a:rPr lang="en-ZA" sz="1600" kern="0" dirty="0" smtClean="0"/>
              <a:t>Nevertheless, President </a:t>
            </a:r>
            <a:r>
              <a:rPr lang="en-ZA" sz="1600" kern="0" dirty="0"/>
              <a:t>Macron’s pro-business background and </a:t>
            </a:r>
            <a:r>
              <a:rPr lang="en-ZA" sz="1600" kern="0" dirty="0" smtClean="0"/>
              <a:t>policy might create space for the expansion of trade and investment.</a:t>
            </a:r>
            <a:r>
              <a:rPr lang="en-ZA" sz="1600" kern="0" dirty="0"/>
              <a:t> </a:t>
            </a:r>
            <a:endParaRPr lang="en-ZA" sz="1600" kern="0" dirty="0" smtClean="0"/>
          </a:p>
          <a:p>
            <a:pPr marL="174625" indent="-174625" algn="just"/>
            <a:r>
              <a:rPr lang="en-ZA" sz="1600" kern="0" dirty="0" smtClean="0"/>
              <a:t>South </a:t>
            </a:r>
            <a:r>
              <a:rPr lang="en-ZA" sz="1600" kern="0" dirty="0"/>
              <a:t>Africa </a:t>
            </a:r>
            <a:r>
              <a:rPr lang="en-ZA" sz="1600" kern="0" dirty="0" smtClean="0"/>
              <a:t>should </a:t>
            </a:r>
            <a:r>
              <a:rPr lang="en-ZA" sz="1600" kern="0" dirty="0"/>
              <a:t>continue to reinforce bilateral relations with France through the FDP and JEC, focusing on </a:t>
            </a:r>
            <a:r>
              <a:rPr lang="en-ZA" sz="1600" kern="0" dirty="0" smtClean="0"/>
              <a:t>NDP priorities </a:t>
            </a:r>
            <a:r>
              <a:rPr lang="en-ZA" sz="1600" kern="0" dirty="0"/>
              <a:t>such as Energy, Agriculture, Science and Technology, Maritime, Education and Arts and </a:t>
            </a:r>
            <a:r>
              <a:rPr lang="en-ZA" sz="1600" kern="0" dirty="0" smtClean="0"/>
              <a:t>Culture.</a:t>
            </a:r>
          </a:p>
          <a:p>
            <a:pPr marL="174625" indent="-174625" algn="just"/>
            <a:r>
              <a:rPr lang="en-ZA" sz="1600" kern="0" dirty="0" smtClean="0"/>
              <a:t>Likewise, President Macron’s drive to reinvigorate the EU</a:t>
            </a:r>
            <a:r>
              <a:rPr lang="en-ZA" sz="1600" kern="0" dirty="0"/>
              <a:t> </a:t>
            </a:r>
            <a:r>
              <a:rPr lang="en-ZA" sz="1600" kern="0" dirty="0" smtClean="0"/>
              <a:t>under the leadership of the Franco-German alliance, might also create space for SA-EU relations to  expand and strengthen. </a:t>
            </a:r>
          </a:p>
          <a:p>
            <a:pPr marL="0" indent="0" algn="just">
              <a:buNone/>
            </a:pPr>
            <a:endParaRPr lang="en-ZA" sz="1600" kern="0" dirty="0" smtClean="0"/>
          </a:p>
        </p:txBody>
      </p:sp>
      <p:sp>
        <p:nvSpPr>
          <p:cNvPr id="7" name="TextBox 6"/>
          <p:cNvSpPr txBox="1"/>
          <p:nvPr/>
        </p:nvSpPr>
        <p:spPr>
          <a:xfrm>
            <a:off x="165695" y="528975"/>
            <a:ext cx="1457450" cy="400110"/>
          </a:xfrm>
          <a:prstGeom prst="rect">
            <a:avLst/>
          </a:prstGeom>
          <a:noFill/>
        </p:spPr>
        <p:txBody>
          <a:bodyPr wrap="none" rtlCol="0">
            <a:spAutoFit/>
          </a:bodyPr>
          <a:lstStyle/>
          <a:p>
            <a:r>
              <a:rPr lang="en-ZA" sz="2000" b="1" dirty="0" smtClean="0">
                <a:latin typeface="+mn-lt"/>
              </a:rPr>
              <a:t>CURRENT</a:t>
            </a:r>
            <a:endParaRPr lang="en-ZA" sz="2000" b="1" dirty="0">
              <a:latin typeface="+mn-lt"/>
            </a:endParaRPr>
          </a:p>
        </p:txBody>
      </p:sp>
      <p:sp>
        <p:nvSpPr>
          <p:cNvPr id="8" name="TextBox 7"/>
          <p:cNvSpPr txBox="1"/>
          <p:nvPr/>
        </p:nvSpPr>
        <p:spPr>
          <a:xfrm>
            <a:off x="4572000" y="513784"/>
            <a:ext cx="1242648" cy="400110"/>
          </a:xfrm>
          <a:prstGeom prst="rect">
            <a:avLst/>
          </a:prstGeom>
          <a:noFill/>
        </p:spPr>
        <p:txBody>
          <a:bodyPr wrap="none" rtlCol="0">
            <a:spAutoFit/>
          </a:bodyPr>
          <a:lstStyle/>
          <a:p>
            <a:r>
              <a:rPr lang="en-ZA" sz="2000" b="1" dirty="0" smtClean="0">
                <a:latin typeface="+mn-lt"/>
              </a:rPr>
              <a:t>FUTURE</a:t>
            </a:r>
            <a:endParaRPr lang="en-ZA" sz="2000" b="1" dirty="0">
              <a:latin typeface="+mn-lt"/>
            </a:endParaRPr>
          </a:p>
        </p:txBody>
      </p:sp>
    </p:spTree>
    <p:extLst>
      <p:ext uri="{BB962C8B-B14F-4D97-AF65-F5344CB8AC3E}">
        <p14:creationId xmlns:p14="http://schemas.microsoft.com/office/powerpoint/2010/main" xmlns="" val="1920020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lstStyle/>
          <a:p>
            <a:r>
              <a:rPr lang="en-ZA" sz="2400" dirty="0" smtClean="0"/>
              <a:t>SA-France Economic Relations </a:t>
            </a:r>
            <a:endParaRPr lang="en-ZA" sz="2400" dirty="0"/>
          </a:p>
        </p:txBody>
      </p:sp>
      <p:sp>
        <p:nvSpPr>
          <p:cNvPr id="3" name="Content Placeholder 2"/>
          <p:cNvSpPr>
            <a:spLocks noGrp="1"/>
          </p:cNvSpPr>
          <p:nvPr>
            <p:ph idx="1"/>
          </p:nvPr>
        </p:nvSpPr>
        <p:spPr>
          <a:xfrm>
            <a:off x="0" y="692696"/>
            <a:ext cx="8686800" cy="5040560"/>
          </a:xfrm>
        </p:spPr>
        <p:txBody>
          <a:bodyPr/>
          <a:lstStyle/>
          <a:p>
            <a:pPr algn="just"/>
            <a:r>
              <a:rPr lang="en-ZA" sz="2000" dirty="0" smtClean="0"/>
              <a:t>The South </a:t>
            </a:r>
            <a:r>
              <a:rPr lang="en-ZA" sz="2000" dirty="0"/>
              <a:t>Africa-France Joint Economic Commission (JEC</a:t>
            </a:r>
            <a:r>
              <a:rPr lang="en-ZA" sz="2000" dirty="0" smtClean="0"/>
              <a:t>) was resuscitated in 2013 and is a platform to exchange views on trade and investment for both countries. It is important for SA to address </a:t>
            </a:r>
            <a:r>
              <a:rPr lang="en-ZA" sz="2000" dirty="0"/>
              <a:t>the trade </a:t>
            </a:r>
            <a:r>
              <a:rPr lang="en-ZA" sz="2000" dirty="0" smtClean="0"/>
              <a:t>imbalance especially by </a:t>
            </a:r>
            <a:r>
              <a:rPr lang="en-ZA" sz="2000" dirty="0"/>
              <a:t>focusing on skills </a:t>
            </a:r>
            <a:r>
              <a:rPr lang="en-ZA" sz="2000" dirty="0" smtClean="0"/>
              <a:t>transfer, localisation and opening </a:t>
            </a:r>
            <a:r>
              <a:rPr lang="en-ZA" sz="2000" dirty="0"/>
              <a:t>of market access for SA c</a:t>
            </a:r>
            <a:r>
              <a:rPr lang="en-ZA" sz="2000" dirty="0" smtClean="0"/>
              <a:t>ompanies in France. </a:t>
            </a:r>
            <a:endParaRPr lang="en-ZA" sz="2000" dirty="0"/>
          </a:p>
          <a:p>
            <a:pPr marL="0" indent="0" algn="just">
              <a:buNone/>
            </a:pPr>
            <a:endParaRPr lang="en-ZA" sz="2000" dirty="0" smtClean="0"/>
          </a:p>
          <a:p>
            <a:pPr algn="just"/>
            <a:r>
              <a:rPr lang="x-none" sz="2000" dirty="0" smtClean="0"/>
              <a:t>France </a:t>
            </a:r>
            <a:r>
              <a:rPr lang="x-none" sz="2000" dirty="0"/>
              <a:t>remains an important source of </a:t>
            </a:r>
            <a:r>
              <a:rPr lang="en-ZA" sz="2000" dirty="0" smtClean="0"/>
              <a:t>FDI </a:t>
            </a:r>
            <a:r>
              <a:rPr lang="x-none" sz="2000" dirty="0" smtClean="0"/>
              <a:t>for </a:t>
            </a:r>
            <a:r>
              <a:rPr lang="x-none" sz="2000" dirty="0"/>
              <a:t>South Africa</a:t>
            </a:r>
            <a:r>
              <a:rPr lang="x-none" sz="2000" dirty="0" smtClean="0"/>
              <a:t>, </a:t>
            </a:r>
            <a:r>
              <a:rPr lang="x-none" sz="2000" dirty="0"/>
              <a:t>there </a:t>
            </a:r>
            <a:r>
              <a:rPr lang="en-ZA" sz="2000" dirty="0"/>
              <a:t>are more than 365 French companies operating in South Africa employing 36 000 South </a:t>
            </a:r>
            <a:r>
              <a:rPr lang="en-ZA" sz="2000" dirty="0" smtClean="0"/>
              <a:t>Africans. </a:t>
            </a:r>
            <a:r>
              <a:rPr lang="en-ZA" sz="2000" dirty="0"/>
              <a:t>There are about 17 South African companies that </a:t>
            </a:r>
            <a:r>
              <a:rPr lang="en-ZA" sz="2000" dirty="0" smtClean="0"/>
              <a:t>are employing </a:t>
            </a:r>
            <a:r>
              <a:rPr lang="en-ZA" sz="2000" dirty="0"/>
              <a:t>around 10 000 French </a:t>
            </a:r>
            <a:r>
              <a:rPr lang="en-ZA" sz="2000" dirty="0" smtClean="0"/>
              <a:t>citizens. </a:t>
            </a:r>
            <a:r>
              <a:rPr lang="en-ZA" sz="2000" dirty="0"/>
              <a:t>(</a:t>
            </a:r>
            <a:r>
              <a:rPr lang="en-ZA" sz="2000" i="1" dirty="0"/>
              <a:t>source: Dti</a:t>
            </a:r>
            <a:r>
              <a:rPr lang="en-ZA" sz="2000" dirty="0"/>
              <a:t>).</a:t>
            </a:r>
            <a:r>
              <a:rPr lang="en-ZA" sz="2000" b="1" dirty="0"/>
              <a:t> </a:t>
            </a:r>
            <a:endParaRPr lang="en-ZA" sz="2000" b="1" dirty="0" smtClean="0"/>
          </a:p>
          <a:p>
            <a:pPr marL="0" indent="0" algn="just">
              <a:buNone/>
            </a:pPr>
            <a:endParaRPr lang="en-ZA" sz="2000" b="1" dirty="0"/>
          </a:p>
          <a:p>
            <a:pPr algn="just"/>
            <a:r>
              <a:rPr lang="en-ZA" sz="2000" dirty="0" smtClean="0"/>
              <a:t>France </a:t>
            </a:r>
            <a:r>
              <a:rPr lang="en-ZA" sz="2000" dirty="0"/>
              <a:t>is the 4th biggest trading partner in the EU after Germany, UK, and Italy. They are South Africa’s 11th trading partner and the 27th export </a:t>
            </a:r>
            <a:r>
              <a:rPr lang="en-ZA" sz="2000" dirty="0" smtClean="0"/>
              <a:t>partner in the world.</a:t>
            </a:r>
          </a:p>
          <a:p>
            <a:pPr algn="just"/>
            <a:endParaRPr lang="en-ZA" sz="2000" dirty="0"/>
          </a:p>
          <a:p>
            <a:pPr algn="just"/>
            <a:endParaRPr lang="en-ZA" sz="2000" dirty="0"/>
          </a:p>
          <a:p>
            <a:endParaRPr lang="en-ZA" sz="2000" dirty="0"/>
          </a:p>
        </p:txBody>
      </p:sp>
      <p:sp>
        <p:nvSpPr>
          <p:cNvPr id="4" name="Slide Number Placeholder 3"/>
          <p:cNvSpPr>
            <a:spLocks noGrp="1"/>
          </p:cNvSpPr>
          <p:nvPr>
            <p:ph type="sldNum" sz="quarter" idx="10"/>
          </p:nvPr>
        </p:nvSpPr>
        <p:spPr/>
        <p:txBody>
          <a:bodyPr/>
          <a:lstStyle/>
          <a:p>
            <a:fld id="{F7906E9E-5D51-40EB-B672-7E2E2B5158EE}" type="slidenum">
              <a:rPr lang="en-ZA" smtClean="0">
                <a:solidFill>
                  <a:srgbClr val="000000"/>
                </a:solidFill>
              </a:rPr>
              <a:pPr/>
              <a:t>6</a:t>
            </a:fld>
            <a:endParaRPr lang="en-ZA" dirty="0">
              <a:solidFill>
                <a:srgbClr val="000000"/>
              </a:solidFill>
            </a:endParaRPr>
          </a:p>
        </p:txBody>
      </p:sp>
    </p:spTree>
    <p:extLst>
      <p:ext uri="{BB962C8B-B14F-4D97-AF65-F5344CB8AC3E}">
        <p14:creationId xmlns:p14="http://schemas.microsoft.com/office/powerpoint/2010/main" xmlns="" val="2743509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179512" y="188641"/>
            <a:ext cx="8784976" cy="288031"/>
          </a:xfrm>
          <a:custGeom>
            <a:avLst/>
            <a:gdLst>
              <a:gd name="connsiteX0" fmla="*/ 0 w 2578271"/>
              <a:gd name="connsiteY0" fmla="*/ 0 h 831715"/>
              <a:gd name="connsiteX1" fmla="*/ 2578271 w 2578271"/>
              <a:gd name="connsiteY1" fmla="*/ 0 h 831715"/>
              <a:gd name="connsiteX2" fmla="*/ 2578271 w 2578271"/>
              <a:gd name="connsiteY2" fmla="*/ 831715 h 831715"/>
              <a:gd name="connsiteX3" fmla="*/ 0 w 2578271"/>
              <a:gd name="connsiteY3" fmla="*/ 831715 h 831715"/>
              <a:gd name="connsiteX4" fmla="*/ 0 w 2578271"/>
              <a:gd name="connsiteY4" fmla="*/ 0 h 831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8271" h="831715">
                <a:moveTo>
                  <a:pt x="0" y="0"/>
                </a:moveTo>
                <a:lnTo>
                  <a:pt x="2578271" y="0"/>
                </a:lnTo>
                <a:lnTo>
                  <a:pt x="2578271" y="831715"/>
                </a:lnTo>
                <a:lnTo>
                  <a:pt x="0" y="8317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ZA" b="1" kern="1200" dirty="0" smtClean="0"/>
              <a:t>IMPLICATIONS UNDER THE NEW FRENCH PRESIDENCY</a:t>
            </a:r>
            <a:endParaRPr lang="en-ZA" b="1" kern="1200" dirty="0"/>
          </a:p>
        </p:txBody>
      </p:sp>
      <p:sp>
        <p:nvSpPr>
          <p:cNvPr id="4" name="Slide Number Placeholder 3"/>
          <p:cNvSpPr>
            <a:spLocks noGrp="1"/>
          </p:cNvSpPr>
          <p:nvPr>
            <p:ph type="sldNum" sz="quarter" idx="10"/>
          </p:nvPr>
        </p:nvSpPr>
        <p:spPr/>
        <p:txBody>
          <a:bodyPr/>
          <a:lstStyle/>
          <a:p>
            <a:fld id="{F7906E9E-5D51-40EB-B672-7E2E2B5158EE}" type="slidenum">
              <a:rPr lang="en-ZA" smtClean="0">
                <a:solidFill>
                  <a:srgbClr val="000000"/>
                </a:solidFill>
              </a:rPr>
              <a:pPr/>
              <a:t>7</a:t>
            </a:fld>
            <a:endParaRPr lang="en-ZA" dirty="0">
              <a:solidFill>
                <a:srgbClr val="000000"/>
              </a:solidFill>
            </a:endParaRPr>
          </a:p>
        </p:txBody>
      </p:sp>
      <p:sp>
        <p:nvSpPr>
          <p:cNvPr id="7" name="TextBox 6"/>
          <p:cNvSpPr txBox="1"/>
          <p:nvPr/>
        </p:nvSpPr>
        <p:spPr>
          <a:xfrm>
            <a:off x="0" y="476672"/>
            <a:ext cx="8964488" cy="5355312"/>
          </a:xfrm>
          <a:prstGeom prst="rect">
            <a:avLst/>
          </a:prstGeom>
          <a:noFill/>
        </p:spPr>
        <p:txBody>
          <a:bodyPr wrap="square" rtlCol="0">
            <a:spAutoFit/>
          </a:bodyPr>
          <a:lstStyle/>
          <a:p>
            <a:pPr marL="342900" indent="-342900" algn="just">
              <a:buFont typeface="Arial" panose="020B0604020202020204" pitchFamily="34" charset="0"/>
              <a:buChar char="•"/>
            </a:pPr>
            <a:r>
              <a:rPr lang="en-ZA" sz="1800" dirty="0" smtClean="0">
                <a:latin typeface="Arial" pitchFamily="34" charset="0"/>
                <a:cs typeface="Arial" pitchFamily="34" charset="0"/>
              </a:rPr>
              <a:t>France’s strong position in favour of EU integration remains intact for the time being</a:t>
            </a:r>
          </a:p>
          <a:p>
            <a:pPr algn="just"/>
            <a:endParaRPr lang="en-ZA" sz="1800" dirty="0" smtClean="0">
              <a:latin typeface="Arial" pitchFamily="34" charset="0"/>
              <a:cs typeface="Arial" pitchFamily="34" charset="0"/>
            </a:endParaRPr>
          </a:p>
          <a:p>
            <a:pPr marL="342900" indent="-342900" algn="just">
              <a:buFont typeface="Arial" panose="020B0604020202020204" pitchFamily="34" charset="0"/>
              <a:buChar char="•"/>
            </a:pPr>
            <a:r>
              <a:rPr lang="en-ZA" sz="1800" dirty="0" smtClean="0">
                <a:latin typeface="Arial" pitchFamily="34" charset="0"/>
                <a:cs typeface="Arial" pitchFamily="34" charset="0"/>
              </a:rPr>
              <a:t>Although </a:t>
            </a:r>
            <a:r>
              <a:rPr lang="en-ZA" sz="1800" dirty="0">
                <a:latin typeface="Arial" pitchFamily="34" charset="0"/>
                <a:cs typeface="Arial" pitchFamily="34" charset="0"/>
              </a:rPr>
              <a:t>n</a:t>
            </a:r>
            <a:r>
              <a:rPr lang="en-ZA" sz="1800" dirty="0" smtClean="0">
                <a:latin typeface="Arial" pitchFamily="34" charset="0"/>
                <a:cs typeface="Arial" pitchFamily="34" charset="0"/>
              </a:rPr>
              <a:t>ationalists and right wingers now form part of opposition, they have made significant gains – traditional political parties are on the retreat</a:t>
            </a:r>
          </a:p>
          <a:p>
            <a:pPr algn="just"/>
            <a:endParaRPr lang="en-ZA" sz="1800" dirty="0" smtClean="0">
              <a:latin typeface="Arial" pitchFamily="34" charset="0"/>
              <a:cs typeface="Arial" pitchFamily="34" charset="0"/>
            </a:endParaRPr>
          </a:p>
          <a:p>
            <a:pPr marL="342900" indent="-342900" algn="just">
              <a:buFont typeface="Arial" panose="020B0604020202020204" pitchFamily="34" charset="0"/>
              <a:buChar char="•"/>
            </a:pPr>
            <a:r>
              <a:rPr lang="en-ZA" sz="1800" dirty="0" smtClean="0">
                <a:latin typeface="Arial" pitchFamily="34" charset="0"/>
                <a:cs typeface="Arial" pitchFamily="34" charset="0"/>
              </a:rPr>
              <a:t>Migration will continue to put strain on governments and resources – focus will be on curbing migrant numbers – reduction in opportunities for African migrants in EU countries </a:t>
            </a:r>
          </a:p>
          <a:p>
            <a:pPr algn="just"/>
            <a:endParaRPr lang="en-ZA" sz="1800" dirty="0" smtClean="0">
              <a:latin typeface="Arial" pitchFamily="34" charset="0"/>
              <a:cs typeface="Arial" pitchFamily="34" charset="0"/>
            </a:endParaRPr>
          </a:p>
          <a:p>
            <a:pPr marL="342900" indent="-342900" algn="just">
              <a:buFont typeface="Arial" panose="020B0604020202020204" pitchFamily="34" charset="0"/>
              <a:buChar char="•"/>
            </a:pPr>
            <a:r>
              <a:rPr lang="en-ZA" sz="1800" dirty="0" smtClean="0">
                <a:latin typeface="+mn-lt"/>
              </a:rPr>
              <a:t>Terrorism will continue to threaten EU free movement – more restrictive immigration policies and movement control</a:t>
            </a:r>
          </a:p>
          <a:p>
            <a:pPr algn="just"/>
            <a:endParaRPr lang="en-ZA" sz="1800" dirty="0" smtClean="0">
              <a:latin typeface="+mn-lt"/>
            </a:endParaRPr>
          </a:p>
          <a:p>
            <a:pPr marL="342900" indent="-342900" algn="just">
              <a:buFont typeface="Arial" panose="020B0604020202020204" pitchFamily="34" charset="0"/>
              <a:buChar char="•"/>
            </a:pPr>
            <a:r>
              <a:rPr lang="en-ZA" sz="1800" dirty="0" smtClean="0">
                <a:latin typeface="Arial" pitchFamily="34" charset="0"/>
                <a:cs typeface="Arial" pitchFamily="34" charset="0"/>
              </a:rPr>
              <a:t>Strong </a:t>
            </a:r>
            <a:r>
              <a:rPr lang="en-ZA" sz="1800" dirty="0">
                <a:latin typeface="Arial" pitchFamily="34" charset="0"/>
                <a:cs typeface="Arial" pitchFamily="34" charset="0"/>
              </a:rPr>
              <a:t>likelihood that EU members could become more internally focussed especially on intra-EU trade – less ODA  to Africa a real </a:t>
            </a:r>
            <a:r>
              <a:rPr lang="en-ZA" sz="1800" dirty="0" smtClean="0">
                <a:latin typeface="Arial" pitchFamily="34" charset="0"/>
                <a:cs typeface="Arial" pitchFamily="34" charset="0"/>
              </a:rPr>
              <a:t>possibility</a:t>
            </a:r>
          </a:p>
          <a:p>
            <a:pPr algn="just"/>
            <a:endParaRPr lang="en-ZA" sz="1800" dirty="0" smtClean="0">
              <a:latin typeface="+mn-lt"/>
            </a:endParaRPr>
          </a:p>
          <a:p>
            <a:pPr marL="342900" indent="-342900" algn="just">
              <a:buFont typeface="Arial" panose="020B0604020202020204" pitchFamily="34" charset="0"/>
              <a:buChar char="•"/>
            </a:pPr>
            <a:r>
              <a:rPr lang="en-ZA" sz="1800" dirty="0" smtClean="0">
                <a:latin typeface="Arial" pitchFamily="34" charset="0"/>
                <a:cs typeface="Arial" pitchFamily="34" charset="0"/>
              </a:rPr>
              <a:t>ODA and investment initiatives into Africa appears to be largely driven by European security concerns, rather than support for Agenda 2063 or AU priorities, with a strong focus on North Africa</a:t>
            </a:r>
            <a:endParaRPr lang="en-ZA" sz="1800" dirty="0" smtClean="0"/>
          </a:p>
        </p:txBody>
      </p:sp>
    </p:spTree>
    <p:extLst>
      <p:ext uri="{BB962C8B-B14F-4D97-AF65-F5344CB8AC3E}">
        <p14:creationId xmlns:p14="http://schemas.microsoft.com/office/powerpoint/2010/main" xmlns="" val="3721388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90066"/>
          </a:xfrm>
        </p:spPr>
        <p:txBody>
          <a:bodyPr/>
          <a:lstStyle/>
          <a:p>
            <a:r>
              <a:rPr lang="en-ZA" sz="2400" dirty="0" smtClean="0"/>
              <a:t>FRANCE IN THE CONTEXT OF G20</a:t>
            </a:r>
            <a:endParaRPr lang="en-ZA" sz="2400" dirty="0"/>
          </a:p>
        </p:txBody>
      </p:sp>
      <p:sp>
        <p:nvSpPr>
          <p:cNvPr id="3" name="Content Placeholder 2"/>
          <p:cNvSpPr>
            <a:spLocks noGrp="1"/>
          </p:cNvSpPr>
          <p:nvPr>
            <p:ph idx="1"/>
          </p:nvPr>
        </p:nvSpPr>
        <p:spPr>
          <a:xfrm>
            <a:off x="0" y="490066"/>
            <a:ext cx="9144000" cy="5315198"/>
          </a:xfrm>
        </p:spPr>
        <p:txBody>
          <a:bodyPr/>
          <a:lstStyle/>
          <a:p>
            <a:pPr marL="180975" indent="-180975" algn="just">
              <a:spcBef>
                <a:spcPts val="600"/>
              </a:spcBef>
            </a:pPr>
            <a:r>
              <a:rPr lang="en-ZA" sz="1800" dirty="0" smtClean="0"/>
              <a:t>President </a:t>
            </a:r>
            <a:r>
              <a:rPr lang="en-ZA" sz="1800" dirty="0"/>
              <a:t>Emmanuel Macron’s election platform and his strong electoral mandate places him in a position to provide strong leadership in the current context of anti-globalisation and populism debates which have now also surfaced within the G20 in the aftermath of the US elections and the EU Referendum in UK. </a:t>
            </a:r>
            <a:endParaRPr lang="en-ZA" sz="1800" dirty="0" smtClean="0"/>
          </a:p>
          <a:p>
            <a:pPr marL="180975" indent="-180975" algn="just">
              <a:spcBef>
                <a:spcPts val="600"/>
              </a:spcBef>
            </a:pPr>
            <a:r>
              <a:rPr lang="en-ZA" sz="1800" dirty="0" smtClean="0"/>
              <a:t>With </a:t>
            </a:r>
            <a:r>
              <a:rPr lang="en-ZA" sz="1800" dirty="0"/>
              <a:t>regard to Africa, the French President expressed the desire to transform the relationship with Africa into a genuine partnership and called for a strategic and balanced partnership between the European Union and the African Union. Africa is increasingly occupying an important focus of the G20’s development work. </a:t>
            </a:r>
            <a:endParaRPr lang="en-ZA" sz="1800" dirty="0" smtClean="0"/>
          </a:p>
          <a:p>
            <a:pPr marL="180975" indent="-180975" algn="just"/>
            <a:r>
              <a:rPr lang="en-ZA" sz="1800" dirty="0" smtClean="0"/>
              <a:t>President </a:t>
            </a:r>
            <a:r>
              <a:rPr lang="en-ZA" sz="1800" dirty="0"/>
              <a:t>Macron highlighted collaboration on security, climate change, education, infrastructure, energy, women’s rights, and access to water as key pillars informing this partnership with Africa. </a:t>
            </a:r>
            <a:endParaRPr lang="en-ZA" sz="1800" dirty="0" smtClean="0"/>
          </a:p>
          <a:p>
            <a:pPr marL="180975" indent="-180975" algn="just"/>
            <a:r>
              <a:rPr lang="en-ZA" sz="1800" dirty="0" smtClean="0"/>
              <a:t>The </a:t>
            </a:r>
            <a:r>
              <a:rPr lang="en-ZA" sz="1800" dirty="0"/>
              <a:t>above are also areas in which the G20 is playing an increased role and it is therefore reasonable to expect that France could be a positive influence in the context of the development work undertaken by the G20 in support of Africa. </a:t>
            </a:r>
            <a:endParaRPr lang="en-ZA" sz="1800" dirty="0" smtClean="0"/>
          </a:p>
          <a:p>
            <a:pPr marL="180975" indent="-180975" algn="just"/>
            <a:r>
              <a:rPr lang="en-ZA" sz="1800" dirty="0"/>
              <a:t>These factors are particularly relevant in view of the fact that France announced the desire to progressively raise development aid to Africa to reach 0.7% of France’s GDP between 2022 and 2030. In the final analysis the policy space of the president will be predicated on the parliamentary elections to be held on 11 and 18 June 2017. </a:t>
            </a:r>
          </a:p>
          <a:p>
            <a:pPr marL="180975" indent="-180975" algn="just"/>
            <a:endParaRPr lang="en-ZA" sz="1800" dirty="0"/>
          </a:p>
          <a:p>
            <a:pPr algn="just"/>
            <a:endParaRPr lang="en-ZA" sz="1800" dirty="0"/>
          </a:p>
          <a:p>
            <a:pPr algn="just"/>
            <a:endParaRPr lang="en-ZA" sz="1800" dirty="0"/>
          </a:p>
        </p:txBody>
      </p:sp>
      <p:sp>
        <p:nvSpPr>
          <p:cNvPr id="4" name="Slide Number Placeholder 3"/>
          <p:cNvSpPr>
            <a:spLocks noGrp="1"/>
          </p:cNvSpPr>
          <p:nvPr>
            <p:ph type="sldNum" sz="quarter" idx="10"/>
          </p:nvPr>
        </p:nvSpPr>
        <p:spPr/>
        <p:txBody>
          <a:bodyPr/>
          <a:lstStyle/>
          <a:p>
            <a:fld id="{F7906E9E-5D51-40EB-B672-7E2E2B5158EE}" type="slidenum">
              <a:rPr lang="en-ZA" smtClean="0">
                <a:solidFill>
                  <a:srgbClr val="000000"/>
                </a:solidFill>
              </a:rPr>
              <a:pPr/>
              <a:t>8</a:t>
            </a:fld>
            <a:endParaRPr lang="en-ZA" dirty="0">
              <a:solidFill>
                <a:srgbClr val="000000"/>
              </a:solidFill>
            </a:endParaRPr>
          </a:p>
        </p:txBody>
      </p:sp>
    </p:spTree>
    <p:extLst>
      <p:ext uri="{BB962C8B-B14F-4D97-AF65-F5344CB8AC3E}">
        <p14:creationId xmlns:p14="http://schemas.microsoft.com/office/powerpoint/2010/main" xmlns="" val="204072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76672"/>
          </a:xfrm>
        </p:spPr>
        <p:txBody>
          <a:bodyPr/>
          <a:lstStyle/>
          <a:p>
            <a:r>
              <a:rPr lang="en-ZA" sz="2400" dirty="0"/>
              <a:t>FRANCE IN THE CONTEXT OF </a:t>
            </a:r>
            <a:r>
              <a:rPr lang="en-ZA" sz="2400" dirty="0" smtClean="0"/>
              <a:t>G7</a:t>
            </a:r>
            <a:endParaRPr lang="en-ZA" sz="2400" dirty="0"/>
          </a:p>
        </p:txBody>
      </p:sp>
      <p:sp>
        <p:nvSpPr>
          <p:cNvPr id="3" name="Content Placeholder 2"/>
          <p:cNvSpPr>
            <a:spLocks noGrp="1"/>
          </p:cNvSpPr>
          <p:nvPr>
            <p:ph idx="1"/>
          </p:nvPr>
        </p:nvSpPr>
        <p:spPr>
          <a:xfrm>
            <a:off x="12032" y="476672"/>
            <a:ext cx="9131968" cy="5162128"/>
          </a:xfrm>
        </p:spPr>
        <p:txBody>
          <a:bodyPr/>
          <a:lstStyle/>
          <a:p>
            <a:pPr algn="just"/>
            <a:r>
              <a:rPr lang="en-ZA" dirty="0"/>
              <a:t>France, it should be expected, would continue to align itself with the objectives and policy programmes of the G7.  27-27 May Summit in Sicily focused on foreign policy, the global economy, reduction of inequalities and migration challenges. </a:t>
            </a:r>
          </a:p>
        </p:txBody>
      </p:sp>
      <p:sp>
        <p:nvSpPr>
          <p:cNvPr id="4" name="Slide Number Placeholder 3"/>
          <p:cNvSpPr>
            <a:spLocks noGrp="1"/>
          </p:cNvSpPr>
          <p:nvPr>
            <p:ph type="sldNum" sz="quarter" idx="10"/>
          </p:nvPr>
        </p:nvSpPr>
        <p:spPr/>
        <p:txBody>
          <a:bodyPr/>
          <a:lstStyle/>
          <a:p>
            <a:fld id="{F7906E9E-5D51-40EB-B672-7E2E2B5158EE}" type="slidenum">
              <a:rPr lang="en-ZA" smtClean="0">
                <a:solidFill>
                  <a:srgbClr val="000000"/>
                </a:solidFill>
              </a:rPr>
              <a:pPr/>
              <a:t>9</a:t>
            </a:fld>
            <a:endParaRPr lang="en-ZA" dirty="0">
              <a:solidFill>
                <a:srgbClr val="000000"/>
              </a:solidFill>
            </a:endParaRPr>
          </a:p>
        </p:txBody>
      </p:sp>
    </p:spTree>
    <p:extLst>
      <p:ext uri="{BB962C8B-B14F-4D97-AF65-F5344CB8AC3E}">
        <p14:creationId xmlns:p14="http://schemas.microsoft.com/office/powerpoint/2010/main" xmlns="" val="962747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ICO Presentation">
  <a:themeElements>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ICO Presentation">
  <a:themeElements>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DICO Presentation</Template>
  <TotalTime>21131</TotalTime>
  <Words>4002</Words>
  <Application>Microsoft Office PowerPoint</Application>
  <PresentationFormat>On-screen Show (4:3)</PresentationFormat>
  <Paragraphs>222</Paragraphs>
  <Slides>10</Slides>
  <Notes>10</Notes>
  <HiddenSlides>0</HiddenSlides>
  <MMClips>0</MMClips>
  <ScaleCrop>false</ScaleCrop>
  <HeadingPairs>
    <vt:vector size="4" baseType="variant">
      <vt:variant>
        <vt:lpstr>Theme</vt:lpstr>
      </vt:variant>
      <vt:variant>
        <vt:i4>4</vt:i4>
      </vt:variant>
      <vt:variant>
        <vt:lpstr>Slide Titles</vt:lpstr>
      </vt:variant>
      <vt:variant>
        <vt:i4>10</vt:i4>
      </vt:variant>
    </vt:vector>
  </HeadingPairs>
  <TitlesOfParts>
    <vt:vector size="14" baseType="lpstr">
      <vt:lpstr>1_Blank Presentation</vt:lpstr>
      <vt:lpstr>Blank Presentation</vt:lpstr>
      <vt:lpstr>1_DICO Presentation</vt:lpstr>
      <vt:lpstr>2_DICO Presentation</vt:lpstr>
      <vt:lpstr>Slide 1</vt:lpstr>
      <vt:lpstr>OUTLINE OF THE PRESENTATION </vt:lpstr>
      <vt:lpstr>KEY ELECTION DRIVERS</vt:lpstr>
      <vt:lpstr>FRENCH ELECTIONS </vt:lpstr>
      <vt:lpstr>SA-FRANCE RELATIONS</vt:lpstr>
      <vt:lpstr>SA-France Economic Relations </vt:lpstr>
      <vt:lpstr>Slide 7</vt:lpstr>
      <vt:lpstr>FRANCE IN THE CONTEXT OF G20</vt:lpstr>
      <vt:lpstr>FRANCE IN THE CONTEXT OF G7</vt:lpstr>
      <vt:lpstr>Slide 10</vt:lpstr>
    </vt:vector>
  </TitlesOfParts>
  <Company>Department of Foreign Affairs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DercksenD@dirco.gov.za</dc:creator>
  <cp:lastModifiedBy>PUMZA</cp:lastModifiedBy>
  <cp:revision>1757</cp:revision>
  <cp:lastPrinted>2017-06-06T07:00:00Z</cp:lastPrinted>
  <dcterms:created xsi:type="dcterms:W3CDTF">2009-11-12T13:32:21Z</dcterms:created>
  <dcterms:modified xsi:type="dcterms:W3CDTF">2017-06-09T11:04:11Z</dcterms:modified>
</cp:coreProperties>
</file>