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315" r:id="rId3"/>
    <p:sldId id="336" r:id="rId4"/>
    <p:sldId id="337" r:id="rId5"/>
    <p:sldId id="338" r:id="rId6"/>
    <p:sldId id="335" r:id="rId7"/>
    <p:sldId id="333" r:id="rId8"/>
    <p:sldId id="329" r:id="rId9"/>
    <p:sldId id="330" r:id="rId10"/>
    <p:sldId id="332" r:id="rId11"/>
    <p:sldId id="334" r:id="rId12"/>
    <p:sldId id="331" r:id="rId13"/>
    <p:sldId id="328" r:id="rId14"/>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3A70A"/>
    <a:srgbClr val="0037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35" autoAdjust="0"/>
    <p:restoredTop sz="94660"/>
  </p:normalViewPr>
  <p:slideViewPr>
    <p:cSldViewPr>
      <p:cViewPr varScale="1">
        <p:scale>
          <a:sx n="82" d="100"/>
          <a:sy n="82" d="100"/>
        </p:scale>
        <p:origin x="1435"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2" d="100"/>
          <a:sy n="72" d="100"/>
        </p:scale>
        <p:origin x="-2508" y="-10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BDE69430-CA73-4EE2-83E9-83A8A98511F3}" type="datetimeFigureOut">
              <a:rPr lang="en-ZA" smtClean="0"/>
              <a:pPr/>
              <a:t>02 Jun 2017</a:t>
            </a:fld>
            <a:endParaRPr lang="en-ZA" dirty="0"/>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2A71EAE1-BE77-4347-ACC8-0C051D32FC22}" type="slidenum">
              <a:rPr lang="en-ZA" smtClean="0"/>
              <a:pPr/>
              <a:t>‹#›</a:t>
            </a:fld>
            <a:endParaRPr lang="en-ZA" dirty="0"/>
          </a:p>
        </p:txBody>
      </p:sp>
    </p:spTree>
    <p:extLst>
      <p:ext uri="{BB962C8B-B14F-4D97-AF65-F5344CB8AC3E}">
        <p14:creationId xmlns:p14="http://schemas.microsoft.com/office/powerpoint/2010/main" val="3629188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2FBB0A8-F608-44CC-9E86-F9CED3C2C813}" type="datetimeFigureOut">
              <a:rPr lang="en-ZA" smtClean="0"/>
              <a:t>02 Jun 2017</a:t>
            </a:fld>
            <a:endParaRPr lang="en-ZA"/>
          </a:p>
        </p:txBody>
      </p:sp>
      <p:sp>
        <p:nvSpPr>
          <p:cNvPr id="4" name="Slide Image Placeholder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A065E32E-806B-4049-9BFE-22422C740053}" type="slidenum">
              <a:rPr lang="en-ZA" smtClean="0"/>
              <a:t>‹#›</a:t>
            </a:fld>
            <a:endParaRPr lang="en-ZA"/>
          </a:p>
        </p:txBody>
      </p:sp>
    </p:spTree>
    <p:extLst>
      <p:ext uri="{BB962C8B-B14F-4D97-AF65-F5344CB8AC3E}">
        <p14:creationId xmlns:p14="http://schemas.microsoft.com/office/powerpoint/2010/main" val="190668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17848" y="1844824"/>
            <a:ext cx="7772400" cy="819671"/>
          </a:xfrm>
        </p:spPr>
        <p:txBody>
          <a:bodyPr>
            <a:noAutofit/>
          </a:bodyPr>
          <a:lstStyle>
            <a:lvl1pPr>
              <a:defRPr sz="4800" b="1" baseline="0">
                <a:solidFill>
                  <a:schemeClr val="bg1"/>
                </a:solidFill>
                <a:latin typeface="Verdana" pitchFamily="34" charset="0"/>
                <a:ea typeface="Verdana" pitchFamily="34" charset="0"/>
                <a:cs typeface="Verdana" pitchFamily="34" charset="0"/>
              </a:defRPr>
            </a:lvl1pPr>
          </a:lstStyle>
          <a:p>
            <a:r>
              <a:rPr lang="en-US" dirty="0"/>
              <a:t>Presentation Title</a:t>
            </a:r>
            <a:endParaRPr lang="en-ZA" dirty="0"/>
          </a:p>
        </p:txBody>
      </p:sp>
      <p:sp>
        <p:nvSpPr>
          <p:cNvPr id="3" name="Subtitle 2"/>
          <p:cNvSpPr>
            <a:spLocks noGrp="1"/>
          </p:cNvSpPr>
          <p:nvPr>
            <p:ph type="subTitle" idx="1"/>
          </p:nvPr>
        </p:nvSpPr>
        <p:spPr>
          <a:xfrm>
            <a:off x="1115616" y="2636912"/>
            <a:ext cx="7088832" cy="864096"/>
          </a:xfrm>
        </p:spPr>
        <p:txBody>
          <a:bodyPr>
            <a:normAutofit/>
          </a:bodyPr>
          <a:lstStyle>
            <a:lvl1pPr marL="0" indent="0" algn="l">
              <a:buNone/>
              <a:defRPr sz="250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ZA" dirty="0"/>
          </a:p>
        </p:txBody>
      </p:sp>
    </p:spTree>
    <p:extLst>
      <p:ext uri="{BB962C8B-B14F-4D97-AF65-F5344CB8AC3E}">
        <p14:creationId xmlns:p14="http://schemas.microsoft.com/office/powerpoint/2010/main" val="328342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ZA" dirty="0"/>
          </a:p>
        </p:txBody>
      </p:sp>
      <p:sp>
        <p:nvSpPr>
          <p:cNvPr id="3" name="Content Placeholder 2"/>
          <p:cNvSpPr>
            <a:spLocks noGrp="1"/>
          </p:cNvSpPr>
          <p:nvPr>
            <p:ph idx="1"/>
          </p:nvPr>
        </p:nvSpPr>
        <p:spPr/>
        <p:txBody>
          <a:bodyPr/>
          <a:lstStyle>
            <a:lvl1pPr>
              <a:buClr>
                <a:srgbClr val="63A70A"/>
              </a:buClr>
              <a:defRPr/>
            </a:lvl1pPr>
            <a:lvl3pPr>
              <a:buClr>
                <a:srgbClr val="63A70A"/>
              </a:buClr>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2942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600200"/>
            <a:ext cx="4038600" cy="4525963"/>
          </a:xfrm>
        </p:spPr>
        <p:txBody>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5257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79912" y="1062062"/>
            <a:ext cx="5256584" cy="566738"/>
          </a:xfrm>
        </p:spPr>
        <p:txBody>
          <a:bodyPr anchor="b">
            <a:noAutofit/>
          </a:bodyPr>
          <a:lstStyle>
            <a:lvl1pPr algn="l">
              <a:defRPr sz="3200" b="1"/>
            </a:lvl1pPr>
          </a:lstStyle>
          <a:p>
            <a:r>
              <a:rPr lang="en-US" dirty="0"/>
              <a:t>Click to edit Master title style</a:t>
            </a:r>
            <a:endParaRPr lang="en-ZA" dirty="0"/>
          </a:p>
        </p:txBody>
      </p:sp>
      <p:sp>
        <p:nvSpPr>
          <p:cNvPr id="3" name="Picture Placeholder 2"/>
          <p:cNvSpPr>
            <a:spLocks noGrp="1"/>
          </p:cNvSpPr>
          <p:nvPr>
            <p:ph type="pic" idx="1"/>
          </p:nvPr>
        </p:nvSpPr>
        <p:spPr>
          <a:xfrm>
            <a:off x="0" y="0"/>
            <a:ext cx="3248025" cy="6858000"/>
          </a:xfrm>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6" name="Text Placeholder 5"/>
          <p:cNvSpPr>
            <a:spLocks noGrp="1"/>
          </p:cNvSpPr>
          <p:nvPr>
            <p:ph type="body" sz="quarter" idx="10"/>
          </p:nvPr>
        </p:nvSpPr>
        <p:spPr>
          <a:xfrm>
            <a:off x="3851275" y="1916113"/>
            <a:ext cx="4897438" cy="4105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31290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icture">
    <p:bg>
      <p:bgPr>
        <a:solidFill>
          <a:srgbClr val="FFFFFF"/>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6858000"/>
          </a:xfrm>
        </p:spPr>
        <p:txBody>
          <a:bodyPr/>
          <a:lstStyle>
            <a:lvl1pPr>
              <a:defRPr baseline="0"/>
            </a:lvl1pPr>
          </a:lstStyle>
          <a:p>
            <a:endParaRPr lang="en-ZA" dirty="0"/>
          </a:p>
        </p:txBody>
      </p:sp>
    </p:spTree>
    <p:extLst>
      <p:ext uri="{BB962C8B-B14F-4D97-AF65-F5344CB8AC3E}">
        <p14:creationId xmlns:p14="http://schemas.microsoft.com/office/powerpoint/2010/main" val="24712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ZA" dirty="0"/>
          </a:p>
        </p:txBody>
      </p:sp>
    </p:spTree>
    <p:extLst>
      <p:ext uri="{BB962C8B-B14F-4D97-AF65-F5344CB8AC3E}">
        <p14:creationId xmlns:p14="http://schemas.microsoft.com/office/powerpoint/2010/main" val="316409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_whit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15616" y="2492896"/>
            <a:ext cx="7772400" cy="819671"/>
          </a:xfrm>
        </p:spPr>
        <p:txBody>
          <a:bodyPr>
            <a:noAutofit/>
          </a:bodyPr>
          <a:lstStyle>
            <a:lvl1pPr>
              <a:defRPr sz="3600" b="1" baseline="0">
                <a:solidFill>
                  <a:srgbClr val="003764"/>
                </a:solidFill>
                <a:latin typeface="Verdana" pitchFamily="34" charset="0"/>
                <a:ea typeface="Verdana" pitchFamily="34" charset="0"/>
                <a:cs typeface="Verdana" pitchFamily="34" charset="0"/>
              </a:defRPr>
            </a:lvl1pPr>
          </a:lstStyle>
          <a:p>
            <a:r>
              <a:rPr lang="en-US" dirty="0"/>
              <a:t>Presentation Title</a:t>
            </a:r>
            <a:endParaRPr lang="en-ZA" dirty="0"/>
          </a:p>
        </p:txBody>
      </p:sp>
      <p:sp>
        <p:nvSpPr>
          <p:cNvPr id="3" name="Subtitle 2"/>
          <p:cNvSpPr>
            <a:spLocks noGrp="1"/>
          </p:cNvSpPr>
          <p:nvPr>
            <p:ph type="subTitle" idx="1"/>
          </p:nvPr>
        </p:nvSpPr>
        <p:spPr>
          <a:xfrm>
            <a:off x="1113384" y="3284984"/>
            <a:ext cx="7779096" cy="864096"/>
          </a:xfrm>
        </p:spPr>
        <p:txBody>
          <a:bodyPr>
            <a:normAutofit/>
          </a:bodyPr>
          <a:lstStyle>
            <a:lvl1pPr marL="0" indent="0" algn="l">
              <a:buNone/>
              <a:defRPr sz="2000">
                <a:solidFill>
                  <a:srgbClr val="0037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ZA" dirty="0"/>
          </a:p>
        </p:txBody>
      </p:sp>
    </p:spTree>
    <p:extLst>
      <p:ext uri="{BB962C8B-B14F-4D97-AF65-F5344CB8AC3E}">
        <p14:creationId xmlns:p14="http://schemas.microsoft.com/office/powerpoint/2010/main" val="333310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_blu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15616" y="2492896"/>
            <a:ext cx="7772400" cy="819671"/>
          </a:xfrm>
        </p:spPr>
        <p:txBody>
          <a:bodyPr>
            <a:noAutofit/>
          </a:bodyPr>
          <a:lstStyle>
            <a:lvl1pPr>
              <a:defRPr sz="3600" b="1" baseline="0">
                <a:solidFill>
                  <a:srgbClr val="FFFFFF"/>
                </a:solidFill>
                <a:latin typeface="Verdana" pitchFamily="34" charset="0"/>
                <a:ea typeface="Verdana" pitchFamily="34" charset="0"/>
                <a:cs typeface="Verdana" pitchFamily="34" charset="0"/>
              </a:defRPr>
            </a:lvl1pPr>
          </a:lstStyle>
          <a:p>
            <a:r>
              <a:rPr lang="en-US" dirty="0"/>
              <a:t>Presentation Title</a:t>
            </a:r>
            <a:endParaRPr lang="en-ZA" dirty="0"/>
          </a:p>
        </p:txBody>
      </p:sp>
      <p:sp>
        <p:nvSpPr>
          <p:cNvPr id="3" name="Subtitle 2"/>
          <p:cNvSpPr>
            <a:spLocks noGrp="1"/>
          </p:cNvSpPr>
          <p:nvPr>
            <p:ph type="subTitle" idx="1"/>
          </p:nvPr>
        </p:nvSpPr>
        <p:spPr>
          <a:xfrm>
            <a:off x="1113384" y="3284984"/>
            <a:ext cx="7779096" cy="864096"/>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ZA" dirty="0"/>
          </a:p>
        </p:txBody>
      </p:sp>
    </p:spTree>
    <p:extLst>
      <p:ext uri="{BB962C8B-B14F-4D97-AF65-F5344CB8AC3E}">
        <p14:creationId xmlns:p14="http://schemas.microsoft.com/office/powerpoint/2010/main" val="2417166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45936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7" r:id="rId4"/>
    <p:sldLayoutId id="2147483658" r:id="rId5"/>
    <p:sldLayoutId id="2147483654" r:id="rId6"/>
    <p:sldLayoutId id="2147483655" r:id="rId7"/>
    <p:sldLayoutId id="2147483659" r:id="rId8"/>
  </p:sldLayoutIdLst>
  <p:txStyles>
    <p:titleStyle>
      <a:lvl1pPr algn="l" defTabSz="914400" rtl="0" eaLnBrk="1" latinLnBrk="0" hangingPunct="1">
        <a:spcBef>
          <a:spcPct val="0"/>
        </a:spcBef>
        <a:buNone/>
        <a:defRPr sz="3200" b="1" kern="1200">
          <a:solidFill>
            <a:srgbClr val="003764"/>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Clr>
          <a:srgbClr val="63A70A"/>
        </a:buClr>
        <a:buFont typeface="Arial" pitchFamily="34" charset="0"/>
        <a:buChar char="•"/>
        <a:defRPr sz="2000" kern="1200">
          <a:solidFill>
            <a:srgbClr val="003764"/>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1800" kern="1200">
          <a:solidFill>
            <a:srgbClr val="003764"/>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Clr>
          <a:srgbClr val="63A70A"/>
        </a:buClr>
        <a:buFont typeface="Arial" pitchFamily="34" charset="0"/>
        <a:buChar char="•"/>
        <a:defRPr sz="1600" kern="1200">
          <a:solidFill>
            <a:srgbClr val="003764"/>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rgbClr val="003764"/>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rgbClr val="003764"/>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620688"/>
            <a:ext cx="8132440" cy="1368152"/>
          </a:xfrm>
        </p:spPr>
        <p:txBody>
          <a:bodyPr>
            <a:normAutofit/>
          </a:bodyPr>
          <a:lstStyle/>
          <a:p>
            <a:pPr algn="ctr"/>
            <a:r>
              <a:rPr lang="en-ZA" sz="2000" dirty="0"/>
              <a:t>Presentation to the Parliamentary</a:t>
            </a:r>
            <a:br>
              <a:rPr lang="en-ZA" sz="2000" dirty="0"/>
            </a:br>
            <a:r>
              <a:rPr lang="en-ZA" sz="2000" dirty="0"/>
              <a:t> Standing Committee on Finance</a:t>
            </a:r>
            <a:br>
              <a:rPr lang="en-ZA" sz="2000" dirty="0"/>
            </a:br>
            <a:r>
              <a:rPr lang="en-ZA" sz="2000" dirty="0"/>
              <a:t>at Public Hearings </a:t>
            </a:r>
            <a:endParaRPr lang="en-GB" sz="2000" dirty="0"/>
          </a:p>
        </p:txBody>
      </p:sp>
      <p:sp>
        <p:nvSpPr>
          <p:cNvPr id="3" name="Subtitle 2"/>
          <p:cNvSpPr>
            <a:spLocks noGrp="1"/>
          </p:cNvSpPr>
          <p:nvPr>
            <p:ph type="subTitle" idx="1"/>
          </p:nvPr>
        </p:nvSpPr>
        <p:spPr>
          <a:xfrm>
            <a:off x="465312" y="2276872"/>
            <a:ext cx="8280920" cy="2880320"/>
          </a:xfrm>
        </p:spPr>
        <p:txBody>
          <a:bodyPr>
            <a:normAutofit fontScale="25000" lnSpcReduction="20000"/>
          </a:bodyPr>
          <a:lstStyle/>
          <a:p>
            <a:endParaRPr lang="en-ZA" dirty="0"/>
          </a:p>
          <a:p>
            <a:endParaRPr lang="en-ZA" dirty="0"/>
          </a:p>
          <a:p>
            <a:pPr algn="ctr"/>
            <a:r>
              <a:rPr lang="en-ZA" sz="9600" b="1" dirty="0"/>
              <a:t>2017 Draft Rates and Monetary Amounts</a:t>
            </a:r>
          </a:p>
          <a:p>
            <a:pPr algn="ctr"/>
            <a:r>
              <a:rPr lang="en-ZA" sz="9600" b="1" dirty="0"/>
              <a:t> and Amendment of Revenue Laws Bill</a:t>
            </a:r>
          </a:p>
          <a:p>
            <a:pPr algn="ctr"/>
            <a:r>
              <a:rPr lang="en-ZA" sz="9600" b="1" dirty="0"/>
              <a:t> </a:t>
            </a:r>
            <a:r>
              <a:rPr lang="en-ZA" sz="6400" b="1" dirty="0"/>
              <a:t>– on aspects other than the Health Promotion Levy</a:t>
            </a:r>
          </a:p>
          <a:p>
            <a:pPr algn="ctr"/>
            <a:endParaRPr lang="en-ZA" sz="7200" dirty="0"/>
          </a:p>
          <a:p>
            <a:endParaRPr lang="en-GB" sz="7200" dirty="0"/>
          </a:p>
          <a:p>
            <a:r>
              <a:rPr lang="en-ZA" sz="7200" dirty="0"/>
              <a:t>	Presented by: Erika de Villiers – SAIT Head of Tax Policy</a:t>
            </a:r>
          </a:p>
          <a:p>
            <a:endParaRPr lang="en-GB" sz="7200" dirty="0"/>
          </a:p>
          <a:p>
            <a:r>
              <a:rPr lang="en-ZA" sz="7200" dirty="0"/>
              <a:t>	6 June </a:t>
            </a:r>
            <a:r>
              <a:rPr lang="en-ZA" sz="7200" dirty="0">
                <a:solidFill>
                  <a:srgbClr val="63A70A"/>
                </a:solidFill>
              </a:rPr>
              <a:t>2017</a:t>
            </a:r>
          </a:p>
        </p:txBody>
      </p:sp>
    </p:spTree>
    <p:extLst>
      <p:ext uri="{BB962C8B-B14F-4D97-AF65-F5344CB8AC3E}">
        <p14:creationId xmlns:p14="http://schemas.microsoft.com/office/powerpoint/2010/main" val="313094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Coming into effect of increase in dividends tax rate (3)</a:t>
            </a:r>
            <a:endParaRPr lang="en-GB" dirty="0"/>
          </a:p>
        </p:txBody>
      </p:sp>
      <p:sp>
        <p:nvSpPr>
          <p:cNvPr id="3" name="Content Placeholder 2"/>
          <p:cNvSpPr>
            <a:spLocks noGrp="1"/>
          </p:cNvSpPr>
          <p:nvPr>
            <p:ph idx="1"/>
          </p:nvPr>
        </p:nvSpPr>
        <p:spPr>
          <a:xfrm>
            <a:off x="457200" y="1484784"/>
            <a:ext cx="8229600" cy="4309939"/>
          </a:xfrm>
        </p:spPr>
        <p:txBody>
          <a:bodyPr>
            <a:normAutofit/>
          </a:bodyPr>
          <a:lstStyle/>
          <a:p>
            <a:pPr lvl="0"/>
            <a:r>
              <a:rPr lang="en-GB" dirty="0"/>
              <a:t>When the dividends tax was introduced it applied in respect of any dividend </a:t>
            </a:r>
            <a:r>
              <a:rPr lang="en-GB" u="sng" dirty="0"/>
              <a:t>declared and paid</a:t>
            </a:r>
            <a:r>
              <a:rPr lang="en-GB" dirty="0"/>
              <a:t> on or after 1 April 2012 </a:t>
            </a:r>
          </a:p>
          <a:p>
            <a:pPr marL="0" lvl="0" indent="0">
              <a:buNone/>
            </a:pPr>
            <a:endParaRPr lang="en-GB" dirty="0"/>
          </a:p>
          <a:p>
            <a:pPr lvl="0"/>
            <a:r>
              <a:rPr lang="en-GB" dirty="0"/>
              <a:t>Similarly, all Secondary Tax on Companies rate changes applied to dividends </a:t>
            </a:r>
            <a:r>
              <a:rPr lang="en-GB" u="sng" dirty="0"/>
              <a:t>declared</a:t>
            </a:r>
            <a:r>
              <a:rPr lang="en-GB" dirty="0"/>
              <a:t> on or after the date of the announcement</a:t>
            </a:r>
          </a:p>
          <a:p>
            <a:pPr lvl="0"/>
            <a:endParaRPr lang="en-GB" dirty="0"/>
          </a:p>
          <a:p>
            <a:pPr lvl="0"/>
            <a:r>
              <a:rPr lang="en-GB" dirty="0"/>
              <a:t>In all these instances, any dividends declared prior to the date that the amendment of the rate was announced, remained subject to the old rate</a:t>
            </a:r>
          </a:p>
          <a:p>
            <a:pPr lvl="0"/>
            <a:endParaRPr lang="en-GB" dirty="0"/>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4970810"/>
            <a:ext cx="2771775" cy="1647825"/>
          </a:xfrm>
          <a:prstGeom prst="rect">
            <a:avLst/>
          </a:prstGeom>
        </p:spPr>
      </p:pic>
    </p:spTree>
    <p:extLst>
      <p:ext uri="{BB962C8B-B14F-4D97-AF65-F5344CB8AC3E}">
        <p14:creationId xmlns:p14="http://schemas.microsoft.com/office/powerpoint/2010/main" val="216126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Coming into effect of increase in </a:t>
            </a:r>
            <a:br>
              <a:rPr lang="en-ZA" dirty="0"/>
            </a:br>
            <a:r>
              <a:rPr lang="en-ZA" dirty="0"/>
              <a:t>dividends tax rate (3)</a:t>
            </a:r>
            <a:endParaRPr lang="en-GB" dirty="0"/>
          </a:p>
        </p:txBody>
      </p:sp>
      <p:sp>
        <p:nvSpPr>
          <p:cNvPr id="3" name="Content Placeholder 2"/>
          <p:cNvSpPr>
            <a:spLocks noGrp="1"/>
          </p:cNvSpPr>
          <p:nvPr>
            <p:ph idx="1"/>
          </p:nvPr>
        </p:nvSpPr>
        <p:spPr>
          <a:xfrm>
            <a:off x="457200" y="1700808"/>
            <a:ext cx="8229600" cy="4093915"/>
          </a:xfrm>
        </p:spPr>
        <p:txBody>
          <a:bodyPr>
            <a:normAutofit lnSpcReduction="10000"/>
          </a:bodyPr>
          <a:lstStyle/>
          <a:p>
            <a:pPr lvl="0"/>
            <a:r>
              <a:rPr lang="en-GB" dirty="0"/>
              <a:t>We are aware that Government has tax avoidance concerns about terms of payment, however, an unlisted company could still back-date a dividend resolution </a:t>
            </a:r>
          </a:p>
          <a:p>
            <a:pPr marL="0" lvl="0" indent="0">
              <a:buNone/>
            </a:pPr>
            <a:endParaRPr lang="en-GB" dirty="0"/>
          </a:p>
          <a:p>
            <a:pPr lvl="0"/>
            <a:r>
              <a:rPr lang="en-GB" dirty="0"/>
              <a:t>Tax avoidance concerns arising from illegal backdating of dividends is an enforcement issue</a:t>
            </a:r>
          </a:p>
          <a:p>
            <a:pPr marL="0" lvl="0" indent="0">
              <a:buNone/>
            </a:pPr>
            <a:endParaRPr lang="en-GB" dirty="0"/>
          </a:p>
          <a:p>
            <a:pPr lvl="0"/>
            <a:r>
              <a:rPr lang="en-GB" dirty="0"/>
              <a:t>Our concern is that the impact of the proposed amendment goes against the principle of tax certainty</a:t>
            </a:r>
          </a:p>
          <a:p>
            <a:pPr marL="0" lvl="0" indent="0">
              <a:buNone/>
            </a:pPr>
            <a:endParaRPr lang="en-GB" dirty="0"/>
          </a:p>
          <a:p>
            <a:r>
              <a:rPr lang="en-GB" dirty="0"/>
              <a:t>We caution that fundamental principles should not be undermined in an attempt to mitigate the risk of avoidance</a:t>
            </a:r>
          </a:p>
        </p:txBody>
      </p:sp>
    </p:spTree>
    <p:extLst>
      <p:ext uri="{BB962C8B-B14F-4D97-AF65-F5344CB8AC3E}">
        <p14:creationId xmlns:p14="http://schemas.microsoft.com/office/powerpoint/2010/main" val="379802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Coming into effect of increase in dividends  tax rate (4)</a:t>
            </a:r>
            <a:endParaRPr lang="en-GB" dirty="0"/>
          </a:p>
        </p:txBody>
      </p:sp>
      <p:sp>
        <p:nvSpPr>
          <p:cNvPr id="3" name="Content Placeholder 2"/>
          <p:cNvSpPr>
            <a:spLocks noGrp="1"/>
          </p:cNvSpPr>
          <p:nvPr>
            <p:ph idx="1"/>
          </p:nvPr>
        </p:nvSpPr>
        <p:spPr>
          <a:xfrm>
            <a:off x="457200" y="1628800"/>
            <a:ext cx="8229600" cy="4165923"/>
          </a:xfrm>
        </p:spPr>
        <p:txBody>
          <a:bodyPr>
            <a:normAutofit/>
          </a:bodyPr>
          <a:lstStyle/>
          <a:p>
            <a:r>
              <a:rPr lang="en-GB" dirty="0"/>
              <a:t>One reason given for the increase is to address arbitrage opportunities for individuals who could pay themselves with dividends rather than salaries (e.g. small businesses)</a:t>
            </a:r>
          </a:p>
          <a:p>
            <a:pPr marL="0" indent="0">
              <a:buNone/>
            </a:pPr>
            <a:endParaRPr lang="en-GB" dirty="0"/>
          </a:p>
          <a:p>
            <a:r>
              <a:rPr lang="en-GB" dirty="0"/>
              <a:t>The individual tax rates were only increased with effect from 1 March 2017</a:t>
            </a:r>
          </a:p>
          <a:p>
            <a:pPr marL="0" indent="0">
              <a:buNone/>
            </a:pPr>
            <a:endParaRPr lang="en-GB" dirty="0"/>
          </a:p>
          <a:p>
            <a:r>
              <a:rPr lang="en-GB" dirty="0"/>
              <a:t>Therefore increasing the dividend tax rate from 1 March 2017 would largely have addressed this risk</a:t>
            </a:r>
          </a:p>
          <a:p>
            <a:pPr marL="0" indent="0">
              <a:buNone/>
            </a:pPr>
            <a:endParaRPr lang="en-GB" dirty="0"/>
          </a:p>
          <a:p>
            <a:r>
              <a:rPr lang="en-GB" dirty="0"/>
              <a:t>Therefore, no need exists to impose the dividends tax rate change before the 1 March individual YOA change</a:t>
            </a:r>
          </a:p>
          <a:p>
            <a:endParaRPr lang="en-GB" dirty="0"/>
          </a:p>
        </p:txBody>
      </p:sp>
    </p:spTree>
    <p:extLst>
      <p:ext uri="{BB962C8B-B14F-4D97-AF65-F5344CB8AC3E}">
        <p14:creationId xmlns:p14="http://schemas.microsoft.com/office/powerpoint/2010/main" val="132668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3568" y="2924944"/>
            <a:ext cx="7772400" cy="819671"/>
          </a:xfrm>
        </p:spPr>
        <p:txBody>
          <a:bodyPr/>
          <a:lstStyle/>
          <a:p>
            <a:pPr algn="ctr"/>
            <a:r>
              <a:rPr lang="en-ZA" dirty="0"/>
              <a:t>THANK YOU</a:t>
            </a:r>
            <a:endParaRPr lang="en-GB" dirty="0"/>
          </a:p>
        </p:txBody>
      </p:sp>
    </p:spTree>
    <p:extLst>
      <p:ext uri="{BB962C8B-B14F-4D97-AF65-F5344CB8AC3E}">
        <p14:creationId xmlns:p14="http://schemas.microsoft.com/office/powerpoint/2010/main" val="967502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Extension of Minister of Finance’s Powers to Make Regulations (1)</a:t>
            </a:r>
          </a:p>
        </p:txBody>
      </p:sp>
      <p:sp>
        <p:nvSpPr>
          <p:cNvPr id="3" name="Content Placeholder 2"/>
          <p:cNvSpPr>
            <a:spLocks noGrp="1"/>
          </p:cNvSpPr>
          <p:nvPr>
            <p:ph idx="1"/>
          </p:nvPr>
        </p:nvSpPr>
        <p:spPr>
          <a:xfrm>
            <a:off x="457200" y="1417638"/>
            <a:ext cx="8229600" cy="4377085"/>
          </a:xfrm>
        </p:spPr>
        <p:txBody>
          <a:bodyPr>
            <a:normAutofit fontScale="92500" lnSpcReduction="10000"/>
          </a:bodyPr>
          <a:lstStyle/>
          <a:p>
            <a:pPr marL="0" lvl="0" indent="0">
              <a:buNone/>
            </a:pPr>
            <a:endParaRPr lang="en-GB" dirty="0"/>
          </a:p>
          <a:p>
            <a:pPr marL="0" lvl="0" indent="0">
              <a:buNone/>
            </a:pPr>
            <a:r>
              <a:rPr lang="en-GB" dirty="0"/>
              <a:t>Amendment by addition of:</a:t>
            </a:r>
          </a:p>
          <a:p>
            <a:pPr lvl="0"/>
            <a:r>
              <a:rPr lang="en-GB" dirty="0"/>
              <a:t>Section 107(1)(g) to the Income Tax Act</a:t>
            </a:r>
          </a:p>
          <a:p>
            <a:pPr lvl="0"/>
            <a:r>
              <a:rPr lang="en-GB" dirty="0"/>
              <a:t>Section 74(1A) to the Value-Added Tax Act</a:t>
            </a:r>
          </a:p>
          <a:p>
            <a:pPr lvl="0"/>
            <a:endParaRPr lang="en-GB" dirty="0"/>
          </a:p>
          <a:p>
            <a:pPr marL="0" indent="0">
              <a:buNone/>
            </a:pPr>
            <a:r>
              <a:rPr lang="en-GB" dirty="0"/>
              <a:t>The Minister may make regulations prescribing the information that must be contained in a report that the Commissioner must submit to the Minister, in the form and manner and at the time that the Minister may prescribe, advising the Minister of matters as the Minister may prescribe</a:t>
            </a:r>
          </a:p>
          <a:p>
            <a:pPr marL="0" indent="0">
              <a:buNone/>
            </a:pPr>
            <a:endParaRPr lang="en-GB" dirty="0"/>
          </a:p>
          <a:p>
            <a:pPr marL="0" indent="0">
              <a:buNone/>
            </a:pPr>
            <a:r>
              <a:rPr lang="en-GB" dirty="0"/>
              <a:t>Proposed amendment is a welcome development – could be used to harness greater transparency and accountability (in line with administrative justice principles)</a:t>
            </a:r>
          </a:p>
          <a:p>
            <a:pPr marL="0" lvl="0" indent="0">
              <a:buNone/>
            </a:pPr>
            <a:endParaRPr lang="en-GB" dirty="0"/>
          </a:p>
        </p:txBody>
      </p:sp>
    </p:spTree>
    <p:extLst>
      <p:ext uri="{BB962C8B-B14F-4D97-AF65-F5344CB8AC3E}">
        <p14:creationId xmlns:p14="http://schemas.microsoft.com/office/powerpoint/2010/main" val="250211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Extension of Minister of Finance’s Powers to Make Regulations (2)</a:t>
            </a:r>
          </a:p>
        </p:txBody>
      </p:sp>
      <p:sp>
        <p:nvSpPr>
          <p:cNvPr id="3" name="Content Placeholder 2"/>
          <p:cNvSpPr>
            <a:spLocks noGrp="1"/>
          </p:cNvSpPr>
          <p:nvPr>
            <p:ph idx="1"/>
          </p:nvPr>
        </p:nvSpPr>
        <p:spPr>
          <a:xfrm>
            <a:off x="457200" y="1503636"/>
            <a:ext cx="8229600" cy="4291087"/>
          </a:xfrm>
        </p:spPr>
        <p:txBody>
          <a:bodyPr>
            <a:normAutofit fontScale="85000" lnSpcReduction="20000"/>
          </a:bodyPr>
          <a:lstStyle/>
          <a:p>
            <a:pPr marL="0" lvl="0" indent="0">
              <a:buNone/>
            </a:pPr>
            <a:endParaRPr lang="en-GB" dirty="0"/>
          </a:p>
          <a:p>
            <a:r>
              <a:rPr lang="en-ZA" dirty="0"/>
              <a:t>The real problem is that section 70(1) of the Tax Administration Act, which allows SARS to reveal certain information to National Treasury, is too narrow</a:t>
            </a:r>
          </a:p>
          <a:p>
            <a:pPr marL="0" indent="0">
              <a:buNone/>
            </a:pPr>
            <a:r>
              <a:rPr lang="en-ZA" dirty="0"/>
              <a:t> </a:t>
            </a:r>
          </a:p>
          <a:p>
            <a:r>
              <a:rPr lang="en-ZA" dirty="0"/>
              <a:t>Firstly, the term “may provide” gives SARS a discretion whether or not to provide the information</a:t>
            </a:r>
          </a:p>
          <a:p>
            <a:endParaRPr lang="en-ZA" dirty="0"/>
          </a:p>
          <a:p>
            <a:r>
              <a:rPr lang="en-ZA" dirty="0"/>
              <a:t>Secondly, the extent of the information that SARS may provide is limited to taxpayer or SARS information in respect of:</a:t>
            </a:r>
          </a:p>
          <a:p>
            <a:pPr lvl="1">
              <a:buFont typeface="Courier New" panose="02070309020205020404" pitchFamily="49" charset="0"/>
              <a:buChar char="o"/>
            </a:pPr>
            <a:r>
              <a:rPr lang="en-ZA" dirty="0"/>
              <a:t>A taxpayer which is an institution referred to in section 3(1) of the Public Finance Management Act</a:t>
            </a:r>
          </a:p>
          <a:p>
            <a:pPr lvl="1">
              <a:buFont typeface="Courier New" panose="02070309020205020404" pitchFamily="49" charset="0"/>
              <a:buChar char="o"/>
            </a:pPr>
            <a:r>
              <a:rPr lang="en-ZA" dirty="0"/>
              <a:t>An entity referred to in section 3 of the Local Government: Municipal Finance Management Act</a:t>
            </a:r>
          </a:p>
          <a:p>
            <a:pPr lvl="2">
              <a:buFont typeface="Courier New" panose="02070309020205020404" pitchFamily="49" charset="0"/>
              <a:buChar char="o"/>
            </a:pPr>
            <a:r>
              <a:rPr lang="en-ZA" dirty="0"/>
              <a:t>To the extent necessary for Treasury to perform their functions and exercise their powers under these two Acts</a:t>
            </a:r>
          </a:p>
          <a:p>
            <a:pPr lvl="1">
              <a:buFont typeface="Courier New" panose="02070309020205020404" pitchFamily="49" charset="0"/>
              <a:buChar char="o"/>
            </a:pPr>
            <a:r>
              <a:rPr lang="en-ZA" dirty="0"/>
              <a:t>A class of taxpayers to the extent necessary for the purposes of tax policy design or revenue estimation</a:t>
            </a:r>
          </a:p>
          <a:p>
            <a:pPr marL="0" lvl="0" indent="0">
              <a:buNone/>
            </a:pPr>
            <a:endParaRPr lang="en-GB" dirty="0"/>
          </a:p>
        </p:txBody>
      </p:sp>
    </p:spTree>
    <p:extLst>
      <p:ext uri="{BB962C8B-B14F-4D97-AF65-F5344CB8AC3E}">
        <p14:creationId xmlns:p14="http://schemas.microsoft.com/office/powerpoint/2010/main" val="178260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Extension of Minister of Finance’s Powers to Make Regulations  (3)</a:t>
            </a:r>
          </a:p>
        </p:txBody>
      </p:sp>
      <p:sp>
        <p:nvSpPr>
          <p:cNvPr id="3" name="Content Placeholder 2"/>
          <p:cNvSpPr>
            <a:spLocks noGrp="1"/>
          </p:cNvSpPr>
          <p:nvPr>
            <p:ph idx="1"/>
          </p:nvPr>
        </p:nvSpPr>
        <p:spPr>
          <a:xfrm>
            <a:off x="457200" y="1503636"/>
            <a:ext cx="8229600" cy="4291087"/>
          </a:xfrm>
        </p:spPr>
        <p:txBody>
          <a:bodyPr>
            <a:normAutofit/>
          </a:bodyPr>
          <a:lstStyle/>
          <a:p>
            <a:pPr marL="0" indent="0">
              <a:buNone/>
            </a:pPr>
            <a:endParaRPr lang="en-ZA" dirty="0"/>
          </a:p>
          <a:p>
            <a:r>
              <a:rPr lang="en-ZA" dirty="0"/>
              <a:t>Treasury cannot make policy unless they have the full facts</a:t>
            </a:r>
          </a:p>
          <a:p>
            <a:pPr marL="0" indent="0">
              <a:buNone/>
            </a:pPr>
            <a:endParaRPr lang="en-ZA" dirty="0"/>
          </a:p>
          <a:p>
            <a:r>
              <a:rPr lang="en-ZA" dirty="0"/>
              <a:t>SARS administration can influence policy so Treasury needs to see how the laws are applied in practice</a:t>
            </a:r>
          </a:p>
          <a:p>
            <a:pPr marL="0" indent="0">
              <a:buNone/>
            </a:pPr>
            <a:endParaRPr lang="en-ZA" dirty="0"/>
          </a:p>
          <a:p>
            <a:r>
              <a:rPr lang="en-ZA" dirty="0"/>
              <a:t>SARS used to be part of  Treasury so information used to be fully shared on a voluntary basis</a:t>
            </a:r>
          </a:p>
          <a:p>
            <a:endParaRPr lang="en-ZA" dirty="0"/>
          </a:p>
          <a:p>
            <a:r>
              <a:rPr lang="en-ZA" dirty="0"/>
              <a:t>This facilitated the proper functioning of the relevant departments</a:t>
            </a:r>
          </a:p>
          <a:p>
            <a:pPr marL="0" lvl="0" indent="0">
              <a:buNone/>
            </a:pP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9263" y="5517232"/>
            <a:ext cx="1565474" cy="1178638"/>
          </a:xfrm>
          <a:prstGeom prst="rect">
            <a:avLst/>
          </a:prstGeom>
        </p:spPr>
      </p:pic>
    </p:spTree>
    <p:extLst>
      <p:ext uri="{BB962C8B-B14F-4D97-AF65-F5344CB8AC3E}">
        <p14:creationId xmlns:p14="http://schemas.microsoft.com/office/powerpoint/2010/main" val="374410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Extension of Minister of Finance’s Powers to Make Regulations  (4)</a:t>
            </a:r>
          </a:p>
        </p:txBody>
      </p:sp>
      <p:sp>
        <p:nvSpPr>
          <p:cNvPr id="3" name="Content Placeholder 2"/>
          <p:cNvSpPr>
            <a:spLocks noGrp="1"/>
          </p:cNvSpPr>
          <p:nvPr>
            <p:ph idx="1"/>
          </p:nvPr>
        </p:nvSpPr>
        <p:spPr>
          <a:xfrm>
            <a:off x="457200" y="1503636"/>
            <a:ext cx="8229600" cy="4291087"/>
          </a:xfrm>
        </p:spPr>
        <p:txBody>
          <a:bodyPr>
            <a:normAutofit/>
          </a:bodyPr>
          <a:lstStyle/>
          <a:p>
            <a:pPr marL="0" lvl="0" indent="0">
              <a:buNone/>
            </a:pPr>
            <a:endParaRPr lang="en-GB" dirty="0"/>
          </a:p>
          <a:p>
            <a:r>
              <a:rPr lang="en-ZA" dirty="0"/>
              <a:t>Other agencies such as the Reserve Bank must fully share information</a:t>
            </a:r>
          </a:p>
          <a:p>
            <a:pPr marL="0" indent="0">
              <a:buNone/>
            </a:pPr>
            <a:endParaRPr lang="en-ZA" dirty="0"/>
          </a:p>
          <a:p>
            <a:r>
              <a:rPr lang="en-ZA" dirty="0"/>
              <a:t>The FIC and Reserve Bank also should be allowed a much freer flow of information between each other as enforcement agencies, especially in terms of offshore transactions (e.g. Panama papers)</a:t>
            </a:r>
          </a:p>
          <a:p>
            <a:pPr marL="0" lvl="0" indent="0">
              <a:buNone/>
            </a:pPr>
            <a:endParaRPr lang="en-GB"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08" y="4077073"/>
            <a:ext cx="1224136" cy="1440159"/>
          </a:xfrm>
          <a:prstGeom prst="rect">
            <a:avLst/>
          </a:prstGeom>
        </p:spPr>
      </p:pic>
    </p:spTree>
    <p:extLst>
      <p:ext uri="{BB962C8B-B14F-4D97-AF65-F5344CB8AC3E}">
        <p14:creationId xmlns:p14="http://schemas.microsoft.com/office/powerpoint/2010/main" val="364494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Dividends tax increase</a:t>
            </a:r>
            <a:endParaRPr lang="en-GB" dirty="0"/>
          </a:p>
        </p:txBody>
      </p:sp>
      <p:sp>
        <p:nvSpPr>
          <p:cNvPr id="3" name="Content Placeholder 2"/>
          <p:cNvSpPr>
            <a:spLocks noGrp="1"/>
          </p:cNvSpPr>
          <p:nvPr>
            <p:ph idx="1"/>
          </p:nvPr>
        </p:nvSpPr>
        <p:spPr>
          <a:xfrm>
            <a:off x="457200" y="1417638"/>
            <a:ext cx="8229600" cy="4377085"/>
          </a:xfrm>
        </p:spPr>
        <p:txBody>
          <a:bodyPr>
            <a:normAutofit/>
          </a:bodyPr>
          <a:lstStyle/>
          <a:p>
            <a:pPr marL="0" lvl="0" indent="0">
              <a:buNone/>
            </a:pPr>
            <a:r>
              <a:rPr lang="en-GB" dirty="0"/>
              <a:t>Two considerations:</a:t>
            </a:r>
          </a:p>
          <a:p>
            <a:pPr lvl="0"/>
            <a:endParaRPr lang="en-GB" dirty="0"/>
          </a:p>
          <a:p>
            <a:pPr lvl="0"/>
            <a:r>
              <a:rPr lang="en-ZA" dirty="0"/>
              <a:t>Rate increase from 15% to 20% </a:t>
            </a:r>
          </a:p>
          <a:p>
            <a:pPr marL="0" lvl="0" indent="0">
              <a:buNone/>
            </a:pPr>
            <a:endParaRPr lang="en-ZA" dirty="0"/>
          </a:p>
          <a:p>
            <a:pPr lvl="0"/>
            <a:r>
              <a:rPr lang="en-ZA" dirty="0"/>
              <a:t>Coming into effect of increase in rate </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3382601"/>
            <a:ext cx="3840422" cy="2415530"/>
          </a:xfrm>
          <a:prstGeom prst="rect">
            <a:avLst/>
          </a:prstGeom>
        </p:spPr>
      </p:pic>
    </p:spTree>
    <p:extLst>
      <p:ext uri="{BB962C8B-B14F-4D97-AF65-F5344CB8AC3E}">
        <p14:creationId xmlns:p14="http://schemas.microsoft.com/office/powerpoint/2010/main" val="8973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normAutofit/>
          </a:bodyPr>
          <a:lstStyle/>
          <a:p>
            <a:r>
              <a:rPr lang="en-ZA" dirty="0"/>
              <a:t>Dividends tax rate increase </a:t>
            </a:r>
            <a:br>
              <a:rPr lang="en-ZA" dirty="0"/>
            </a:br>
            <a:r>
              <a:rPr lang="en-ZA" dirty="0"/>
              <a:t>from 15% to 20% </a:t>
            </a:r>
            <a:endParaRPr lang="en-GB" dirty="0"/>
          </a:p>
        </p:txBody>
      </p:sp>
      <p:sp>
        <p:nvSpPr>
          <p:cNvPr id="3" name="Content Placeholder 2"/>
          <p:cNvSpPr>
            <a:spLocks noGrp="1"/>
          </p:cNvSpPr>
          <p:nvPr>
            <p:ph idx="1"/>
          </p:nvPr>
        </p:nvSpPr>
        <p:spPr>
          <a:xfrm>
            <a:off x="457200" y="1700808"/>
            <a:ext cx="8229600" cy="4093915"/>
          </a:xfrm>
        </p:spPr>
        <p:txBody>
          <a:bodyPr>
            <a:normAutofit fontScale="85000" lnSpcReduction="20000"/>
          </a:bodyPr>
          <a:lstStyle/>
          <a:p>
            <a:pPr lvl="0"/>
            <a:r>
              <a:rPr lang="en-ZA" dirty="0"/>
              <a:t>Increased in line with increase of marginal individual tax rate from 41% to 45% to prevent tax arbitrage</a:t>
            </a:r>
          </a:p>
          <a:p>
            <a:pPr marL="0" lvl="0" indent="0">
              <a:buNone/>
            </a:pPr>
            <a:endParaRPr lang="en-ZA" dirty="0"/>
          </a:p>
          <a:p>
            <a:r>
              <a:rPr lang="en-ZA" dirty="0"/>
              <a:t>Effective combined company tax and dividends tax rate increased from 38.8% to 42.4%</a:t>
            </a:r>
          </a:p>
          <a:p>
            <a:pPr marL="0" indent="0">
              <a:buNone/>
            </a:pPr>
            <a:endParaRPr lang="en-GB" dirty="0"/>
          </a:p>
          <a:p>
            <a:pPr lvl="0"/>
            <a:r>
              <a:rPr lang="en-ZA" dirty="0"/>
              <a:t>Small and medium business owners affected by the limited scope for tax arbitrage</a:t>
            </a:r>
          </a:p>
          <a:p>
            <a:pPr lvl="0"/>
            <a:endParaRPr lang="en-GB" dirty="0"/>
          </a:p>
          <a:p>
            <a:pPr lvl="0"/>
            <a:r>
              <a:rPr lang="en-ZA" dirty="0"/>
              <a:t>Not only high income earners but all resident individuals who receive dividends, including pensioners and B-BBEE shareholders will also be affected</a:t>
            </a:r>
          </a:p>
          <a:p>
            <a:pPr lvl="0"/>
            <a:endParaRPr lang="en-ZA" dirty="0"/>
          </a:p>
          <a:p>
            <a:pPr lvl="0"/>
            <a:r>
              <a:rPr lang="en-ZA" dirty="0"/>
              <a:t>By contrast, many non-resident shareholders will benefit from a reduced dividends tax rate of 5% under a double tax agreement and will not be affected by the increase</a:t>
            </a:r>
            <a:endParaRPr lang="en-GB" dirty="0"/>
          </a:p>
          <a:p>
            <a:endParaRPr lang="en-GB" dirty="0"/>
          </a:p>
        </p:txBody>
      </p:sp>
    </p:spTree>
    <p:extLst>
      <p:ext uri="{BB962C8B-B14F-4D97-AF65-F5344CB8AC3E}">
        <p14:creationId xmlns:p14="http://schemas.microsoft.com/office/powerpoint/2010/main" val="127840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Coming into effect of increase in dividends tax rate (1)</a:t>
            </a:r>
            <a:endParaRPr lang="en-GB" dirty="0"/>
          </a:p>
        </p:txBody>
      </p:sp>
      <p:sp>
        <p:nvSpPr>
          <p:cNvPr id="3" name="Content Placeholder 2"/>
          <p:cNvSpPr>
            <a:spLocks noGrp="1"/>
          </p:cNvSpPr>
          <p:nvPr>
            <p:ph idx="1"/>
          </p:nvPr>
        </p:nvSpPr>
        <p:spPr>
          <a:xfrm>
            <a:off x="457200" y="1700809"/>
            <a:ext cx="8229600" cy="3384376"/>
          </a:xfrm>
        </p:spPr>
        <p:txBody>
          <a:bodyPr>
            <a:normAutofit fontScale="92500" lnSpcReduction="20000"/>
          </a:bodyPr>
          <a:lstStyle/>
          <a:p>
            <a:pPr lvl="0"/>
            <a:r>
              <a:rPr lang="en-ZA" dirty="0"/>
              <a:t>Increased rate of 20% applies to all dividends </a:t>
            </a:r>
            <a:r>
              <a:rPr lang="en-ZA" u="sng" dirty="0"/>
              <a:t>paid</a:t>
            </a:r>
            <a:r>
              <a:rPr lang="en-ZA" dirty="0"/>
              <a:t> from 22 February (Budget Day) onwards</a:t>
            </a:r>
          </a:p>
          <a:p>
            <a:pPr lvl="0"/>
            <a:endParaRPr lang="en-ZA" dirty="0"/>
          </a:p>
          <a:p>
            <a:pPr lvl="0"/>
            <a:r>
              <a:rPr lang="en-ZA" dirty="0"/>
              <a:t>Dividends declared before the Budget but </a:t>
            </a:r>
            <a:r>
              <a:rPr lang="en-ZA" u="sng" dirty="0"/>
              <a:t>paid</a:t>
            </a:r>
            <a:r>
              <a:rPr lang="en-ZA" dirty="0"/>
              <a:t> after the Budget also caught</a:t>
            </a:r>
          </a:p>
          <a:p>
            <a:pPr lvl="0"/>
            <a:endParaRPr lang="en-ZA" dirty="0"/>
          </a:p>
          <a:p>
            <a:r>
              <a:rPr lang="en-ZA" dirty="0"/>
              <a:t>Dividends </a:t>
            </a:r>
            <a:r>
              <a:rPr lang="en-ZA" u="sng" dirty="0"/>
              <a:t>declared</a:t>
            </a:r>
            <a:r>
              <a:rPr lang="en-ZA" dirty="0"/>
              <a:t> before the Budget should not be caught as this undermines tax certainty</a:t>
            </a:r>
          </a:p>
          <a:p>
            <a:endParaRPr lang="en-ZA" dirty="0"/>
          </a:p>
          <a:p>
            <a:pPr lvl="0"/>
            <a:r>
              <a:rPr lang="en-ZA" dirty="0"/>
              <a:t>Deemed dividends such as interest forgone on loans will also be caught for the whole year unless pro-rata relief is given - this could not have been intended</a:t>
            </a:r>
          </a:p>
          <a:p>
            <a:pPr marL="0" lvl="0" indent="0">
              <a:buNone/>
            </a:pPr>
            <a:endParaRPr lang="en-GB" dirty="0"/>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4941168"/>
            <a:ext cx="3282708" cy="1620837"/>
          </a:xfrm>
          <a:prstGeom prst="rect">
            <a:avLst/>
          </a:prstGeom>
        </p:spPr>
      </p:pic>
    </p:spTree>
    <p:extLst>
      <p:ext uri="{BB962C8B-B14F-4D97-AF65-F5344CB8AC3E}">
        <p14:creationId xmlns:p14="http://schemas.microsoft.com/office/powerpoint/2010/main" val="64776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90650"/>
          </a:xfrm>
        </p:spPr>
        <p:txBody>
          <a:bodyPr>
            <a:normAutofit fontScale="90000"/>
          </a:bodyPr>
          <a:lstStyle/>
          <a:p>
            <a:r>
              <a:rPr lang="en-ZA" dirty="0"/>
              <a:t>Coming into effect of </a:t>
            </a:r>
            <a:br>
              <a:rPr lang="en-ZA" dirty="0"/>
            </a:br>
            <a:r>
              <a:rPr lang="en-ZA" dirty="0"/>
              <a:t>increase in dividends</a:t>
            </a:r>
            <a:br>
              <a:rPr lang="en-ZA" dirty="0"/>
            </a:br>
            <a:r>
              <a:rPr lang="en-ZA" dirty="0"/>
              <a:t> tax rate (2)</a:t>
            </a:r>
            <a:endParaRPr lang="en-GB" dirty="0"/>
          </a:p>
        </p:txBody>
      </p:sp>
      <p:sp>
        <p:nvSpPr>
          <p:cNvPr id="3" name="Content Placeholder 2"/>
          <p:cNvSpPr>
            <a:spLocks noGrp="1"/>
          </p:cNvSpPr>
          <p:nvPr>
            <p:ph idx="1"/>
          </p:nvPr>
        </p:nvSpPr>
        <p:spPr>
          <a:xfrm>
            <a:off x="457200" y="1844824"/>
            <a:ext cx="8229600" cy="3949899"/>
          </a:xfrm>
        </p:spPr>
        <p:txBody>
          <a:bodyPr>
            <a:normAutofit fontScale="92500" lnSpcReduction="10000"/>
          </a:bodyPr>
          <a:lstStyle/>
          <a:p>
            <a:pPr lvl="0"/>
            <a:r>
              <a:rPr lang="en-GB" dirty="0"/>
              <a:t>Companies have to meet corporate governance requirements, including those set out in the Companies Act, before declaring a dividend</a:t>
            </a:r>
          </a:p>
          <a:p>
            <a:pPr marL="0" lvl="0" indent="0">
              <a:buNone/>
            </a:pPr>
            <a:endParaRPr lang="en-GB" dirty="0"/>
          </a:p>
          <a:p>
            <a:pPr lvl="0"/>
            <a:r>
              <a:rPr lang="en-GB" dirty="0"/>
              <a:t>At this stage, the amounts required for a dividend, including tax set-asides are determined</a:t>
            </a:r>
          </a:p>
          <a:p>
            <a:pPr marL="0" lvl="0" indent="0">
              <a:buNone/>
            </a:pPr>
            <a:endParaRPr lang="en-GB" dirty="0"/>
          </a:p>
          <a:p>
            <a:pPr lvl="0"/>
            <a:r>
              <a:rPr lang="en-GB" dirty="0"/>
              <a:t>Any excess tax distorts the outcome either for the shareholders (who will receive unexpectedly less) or for the company (if forced to pay an extra unintended amount)</a:t>
            </a:r>
          </a:p>
          <a:p>
            <a:pPr marL="0" lvl="0" indent="0">
              <a:buNone/>
            </a:pPr>
            <a:r>
              <a:rPr lang="en-GB" dirty="0"/>
              <a:t> </a:t>
            </a:r>
          </a:p>
          <a:p>
            <a:pPr lvl="0"/>
            <a:r>
              <a:rPr lang="en-GB" dirty="0"/>
              <a:t>The amendment has an unfair element of retrospectivity as a declaration triggers a commitment to pay the dividend</a:t>
            </a:r>
          </a:p>
          <a:p>
            <a:pPr lvl="0"/>
            <a:endParaRPr lang="en-GB" dirty="0"/>
          </a:p>
          <a:p>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137319"/>
            <a:ext cx="2016305" cy="1665288"/>
          </a:xfrm>
          <a:prstGeom prst="rect">
            <a:avLst/>
          </a:prstGeom>
        </p:spPr>
      </p:pic>
    </p:spTree>
    <p:extLst>
      <p:ext uri="{BB962C8B-B14F-4D97-AF65-F5344CB8AC3E}">
        <p14:creationId xmlns:p14="http://schemas.microsoft.com/office/powerpoint/2010/main" val="261204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theme/theme1.xml><?xml version="1.0" encoding="utf-8"?>
<a:theme xmlns:a="http://schemas.openxmlformats.org/drawingml/2006/main" name="Office Theme">
  <a:themeElements>
    <a:clrScheme name="SAIT">
      <a:dk1>
        <a:srgbClr val="003763"/>
      </a:dk1>
      <a:lt1>
        <a:srgbClr val="E9EAEA"/>
      </a:lt1>
      <a:dk2>
        <a:srgbClr val="003763"/>
      </a:dk2>
      <a:lt2>
        <a:srgbClr val="E9EAEA"/>
      </a:lt2>
      <a:accent1>
        <a:srgbClr val="62A60A"/>
      </a:accent1>
      <a:accent2>
        <a:srgbClr val="003763"/>
      </a:accent2>
      <a:accent3>
        <a:srgbClr val="62A60A"/>
      </a:accent3>
      <a:accent4>
        <a:srgbClr val="003763"/>
      </a:accent4>
      <a:accent5>
        <a:srgbClr val="62A60A"/>
      </a:accent5>
      <a:accent6>
        <a:srgbClr val="003763"/>
      </a:accent6>
      <a:hlink>
        <a:srgbClr val="62A60A"/>
      </a:hlink>
      <a:folHlink>
        <a:srgbClr val="003763"/>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2482</TotalTime>
  <Words>853</Words>
  <Application>Microsoft Office PowerPoint</Application>
  <PresentationFormat>On-screen Show (4:3)</PresentationFormat>
  <Paragraphs>100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Courier New</vt:lpstr>
      <vt:lpstr>Verdana</vt:lpstr>
      <vt:lpstr>Office Theme</vt:lpstr>
      <vt:lpstr>Presentation to the Parliamentary  Standing Committee on Finance at Public Hearings </vt:lpstr>
      <vt:lpstr>Extension of Minister of Finance’s Powers to Make Regulations (1)</vt:lpstr>
      <vt:lpstr>Extension of Minister of Finance’s Powers to Make Regulations (2)</vt:lpstr>
      <vt:lpstr>Extension of Minister of Finance’s Powers to Make Regulations  (3)</vt:lpstr>
      <vt:lpstr>Extension of Minister of Finance’s Powers to Make Regulations  (4)</vt:lpstr>
      <vt:lpstr>Dividends tax increase</vt:lpstr>
      <vt:lpstr>Dividends tax rate increase  from 15% to 20% </vt:lpstr>
      <vt:lpstr>Coming into effect of increase in dividends tax rate (1)</vt:lpstr>
      <vt:lpstr>Coming into effect of  increase in dividends  tax rate (2)</vt:lpstr>
      <vt:lpstr>Coming into effect of increase in dividends tax rate (3)</vt:lpstr>
      <vt:lpstr>Coming into effect of increase in  dividends tax rate (3)</vt:lpstr>
      <vt:lpstr>Coming into effect of increase in dividends  tax rate (4)</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Lauren Moses</dc:creator>
  <cp:lastModifiedBy>Admin</cp:lastModifiedBy>
  <cp:revision>174</cp:revision>
  <cp:lastPrinted>2016-02-04T09:52:56Z</cp:lastPrinted>
  <dcterms:created xsi:type="dcterms:W3CDTF">2013-02-20T10:10:06Z</dcterms:created>
  <dcterms:modified xsi:type="dcterms:W3CDTF">2017-06-02T19:04:41Z</dcterms:modified>
</cp:coreProperties>
</file>