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80" r:id="rId3"/>
    <p:sldMasterId id="2147483692" r:id="rId4"/>
  </p:sldMasterIdLst>
  <p:notesMasterIdLst>
    <p:notesMasterId r:id="rId14"/>
  </p:notesMasterIdLst>
  <p:handoutMasterIdLst>
    <p:handoutMasterId r:id="rId15"/>
  </p:handoutMasterIdLst>
  <p:sldIdLst>
    <p:sldId id="573" r:id="rId5"/>
    <p:sldId id="593" r:id="rId6"/>
    <p:sldId id="579" r:id="rId7"/>
    <p:sldId id="594" r:id="rId8"/>
    <p:sldId id="597" r:id="rId9"/>
    <p:sldId id="596" r:id="rId10"/>
    <p:sldId id="598" r:id="rId11"/>
    <p:sldId id="595" r:id="rId12"/>
    <p:sldId id="306" r:id="rId13"/>
  </p:sldIdLst>
  <p:sldSz cx="10691813" cy="7559675"/>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05DE32A-41B0-4C9B-8260-AFE1EA65FFD3}">
          <p14:sldIdLst>
            <p14:sldId id="573"/>
            <p14:sldId id="593"/>
            <p14:sldId id="579"/>
            <p14:sldId id="594"/>
            <p14:sldId id="597"/>
            <p14:sldId id="596"/>
            <p14:sldId id="598"/>
            <p14:sldId id="595"/>
            <p14:sldId id="306"/>
          </p14:sldIdLst>
        </p14:section>
      </p14:sectionLst>
    </p:ext>
    <p:ext uri="{EFAFB233-063F-42B5-8137-9DF3F51BA10A}">
      <p15:sldGuideLst xmlns:p15="http://schemas.microsoft.com/office/powerpoint/2012/main" xmlns="">
        <p15:guide id="1" orient="horz" pos="2381">
          <p15:clr>
            <a:srgbClr val="A4A3A4"/>
          </p15:clr>
        </p15:guide>
        <p15:guide id="2" pos="336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2384" autoAdjust="0"/>
  </p:normalViewPr>
  <p:slideViewPr>
    <p:cSldViewPr snapToGrid="0">
      <p:cViewPr varScale="1">
        <p:scale>
          <a:sx n="106" d="100"/>
          <a:sy n="106" d="100"/>
        </p:scale>
        <p:origin x="-1290" y="-84"/>
      </p:cViewPr>
      <p:guideLst>
        <p:guide orient="horz" pos="2381"/>
        <p:guide pos="3367"/>
      </p:guideLst>
    </p:cSldViewPr>
  </p:slideViewPr>
  <p:notesTextViewPr>
    <p:cViewPr>
      <p:scale>
        <a:sx n="1" d="1"/>
        <a:sy n="1" d="1"/>
      </p:scale>
      <p:origin x="0" y="0"/>
    </p:cViewPr>
  </p:notesTextViewPr>
  <p:sorterViewPr>
    <p:cViewPr>
      <p:scale>
        <a:sx n="100" d="100"/>
        <a:sy n="100" d="100"/>
      </p:scale>
      <p:origin x="0" y="7482"/>
    </p:cViewPr>
  </p:sorterViewPr>
  <p:notesViewPr>
    <p:cSldViewPr snapToGrid="0">
      <p:cViewPr varScale="1">
        <p:scale>
          <a:sx n="117" d="100"/>
          <a:sy n="117" d="100"/>
        </p:scale>
        <p:origin x="1494"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63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836" y="0"/>
            <a:ext cx="2945659" cy="498631"/>
          </a:xfrm>
          <a:prstGeom prst="rect">
            <a:avLst/>
          </a:prstGeom>
        </p:spPr>
        <p:txBody>
          <a:bodyPr vert="horz" lIns="91440" tIns="45720" rIns="91440" bIns="45720" rtlCol="0"/>
          <a:lstStyle>
            <a:lvl1pPr algn="r">
              <a:defRPr sz="1200"/>
            </a:lvl1pPr>
          </a:lstStyle>
          <a:p>
            <a:fld id="{277ADDFC-0FEF-4766-BBED-2C7196F19804}" type="datetimeFigureOut">
              <a:rPr lang="en-ZA" smtClean="0"/>
              <a:pPr/>
              <a:t>2017/06/06</a:t>
            </a:fld>
            <a:endParaRPr lang="en-ZA" dirty="0"/>
          </a:p>
        </p:txBody>
      </p:sp>
      <p:sp>
        <p:nvSpPr>
          <p:cNvPr id="4" name="Footer Placeholder 3"/>
          <p:cNvSpPr>
            <a:spLocks noGrp="1"/>
          </p:cNvSpPr>
          <p:nvPr>
            <p:ph type="ftr" sz="quarter" idx="2"/>
          </p:nvPr>
        </p:nvSpPr>
        <p:spPr>
          <a:xfrm>
            <a:off x="0" y="9428011"/>
            <a:ext cx="2945659" cy="498629"/>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836" y="9428011"/>
            <a:ext cx="2945659" cy="498629"/>
          </a:xfrm>
          <a:prstGeom prst="rect">
            <a:avLst/>
          </a:prstGeom>
        </p:spPr>
        <p:txBody>
          <a:bodyPr vert="horz" lIns="91440" tIns="45720" rIns="91440" bIns="45720" rtlCol="0" anchor="b"/>
          <a:lstStyle>
            <a:lvl1pPr algn="r">
              <a:defRPr sz="1200"/>
            </a:lvl1pPr>
          </a:lstStyle>
          <a:p>
            <a:fld id="{69F0303B-D908-468D-9339-8E1524E7943D}" type="slidenum">
              <a:rPr lang="en-ZA" smtClean="0"/>
              <a:pPr/>
              <a:t>‹#›</a:t>
            </a:fld>
            <a:endParaRPr lang="en-ZA" dirty="0"/>
          </a:p>
        </p:txBody>
      </p:sp>
    </p:spTree>
    <p:extLst>
      <p:ext uri="{BB962C8B-B14F-4D97-AF65-F5344CB8AC3E}">
        <p14:creationId xmlns:p14="http://schemas.microsoft.com/office/powerpoint/2010/main" xmlns="" val="1383014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836" y="0"/>
            <a:ext cx="2945659" cy="496332"/>
          </a:xfrm>
          <a:prstGeom prst="rect">
            <a:avLst/>
          </a:prstGeom>
        </p:spPr>
        <p:txBody>
          <a:bodyPr vert="horz" lIns="91440" tIns="45720" rIns="91440" bIns="45720" rtlCol="0"/>
          <a:lstStyle>
            <a:lvl1pPr algn="r">
              <a:defRPr sz="1200"/>
            </a:lvl1pPr>
          </a:lstStyle>
          <a:p>
            <a:fld id="{51F35222-C6F6-4BDB-B665-99CE8EDDD9E6}" type="datetimeFigureOut">
              <a:rPr lang="en-ZA" smtClean="0"/>
              <a:pPr/>
              <a:t>2017/06/06</a:t>
            </a:fld>
            <a:endParaRPr lang="en-ZA" dirty="0"/>
          </a:p>
        </p:txBody>
      </p:sp>
      <p:sp>
        <p:nvSpPr>
          <p:cNvPr id="4" name="Slide Image Placehold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2"/>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009"/>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836" y="9428009"/>
            <a:ext cx="2945659" cy="496332"/>
          </a:xfrm>
          <a:prstGeom prst="rect">
            <a:avLst/>
          </a:prstGeom>
        </p:spPr>
        <p:txBody>
          <a:bodyPr vert="horz" lIns="91440" tIns="45720" rIns="91440" bIns="45720" rtlCol="0" anchor="b"/>
          <a:lstStyle>
            <a:lvl1pPr algn="r">
              <a:defRPr sz="1200"/>
            </a:lvl1pPr>
          </a:lstStyle>
          <a:p>
            <a:fld id="{F00FA5D7-7DA8-4B9C-A8A4-656506707353}" type="slidenum">
              <a:rPr lang="en-ZA" smtClean="0"/>
              <a:pPr/>
              <a:t>‹#›</a:t>
            </a:fld>
            <a:endParaRPr lang="en-ZA" dirty="0"/>
          </a:p>
        </p:txBody>
      </p:sp>
    </p:spTree>
    <p:extLst>
      <p:ext uri="{BB962C8B-B14F-4D97-AF65-F5344CB8AC3E}">
        <p14:creationId xmlns:p14="http://schemas.microsoft.com/office/powerpoint/2010/main" xmlns="" val="300081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06384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207255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894715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940788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39937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81652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04300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0FA5D7-7DA8-4B9C-A8A4-656506707353}"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031956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00FA5D7-7DA8-4B9C-A8A4-656506707353}" type="slidenum">
              <a:rPr lang="en-ZA" smtClean="0"/>
              <a:pPr/>
              <a:t>9</a:t>
            </a:fld>
            <a:endParaRPr lang="en-ZA" dirty="0"/>
          </a:p>
        </p:txBody>
      </p:sp>
    </p:spTree>
    <p:extLst>
      <p:ext uri="{BB962C8B-B14F-4D97-AF65-F5344CB8AC3E}">
        <p14:creationId xmlns:p14="http://schemas.microsoft.com/office/powerpoint/2010/main" xmlns="" val="389543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62" y="7006700"/>
            <a:ext cx="2405658" cy="402483"/>
          </a:xfrm>
          <a:prstGeom prst="rect">
            <a:avLst/>
          </a:prstGeom>
        </p:spPr>
        <p:txBody>
          <a:bodyPr/>
          <a:lstStyle/>
          <a:p>
            <a:r>
              <a:rPr lang="en-ZA" dirty="0" smtClean="0"/>
              <a:t>2015/06/04</a:t>
            </a:r>
            <a:endParaRPr lang="en-ZA" dirty="0"/>
          </a:p>
        </p:txBody>
      </p:sp>
      <p:sp>
        <p:nvSpPr>
          <p:cNvPr id="3" name="Footer Placeholder 2"/>
          <p:cNvSpPr>
            <a:spLocks noGrp="1"/>
          </p:cNvSpPr>
          <p:nvPr>
            <p:ph type="ftr" sz="quarter" idx="11"/>
          </p:nvPr>
        </p:nvSpPr>
        <p:spPr>
          <a:xfrm>
            <a:off x="3541663" y="7006700"/>
            <a:ext cx="3608487" cy="402483"/>
          </a:xfrm>
          <a:prstGeom prst="rect">
            <a:avLst/>
          </a:prstGeom>
        </p:spPr>
        <p:txBody>
          <a:bodyPr/>
          <a:lstStyle/>
          <a:p>
            <a:endParaRPr lang="en-ZA" dirty="0"/>
          </a:p>
        </p:txBody>
      </p:sp>
      <p:sp>
        <p:nvSpPr>
          <p:cNvPr id="4" name="Slide Number Placeholder 3"/>
          <p:cNvSpPr>
            <a:spLocks noGrp="1"/>
          </p:cNvSpPr>
          <p:nvPr>
            <p:ph type="sldNum" sz="quarter" idx="12"/>
          </p:nvPr>
        </p:nvSpPr>
        <p:spPr>
          <a:xfrm>
            <a:off x="7551093" y="7006700"/>
            <a:ext cx="2405658" cy="402483"/>
          </a:xfrm>
          <a:prstGeom prst="rect">
            <a:avLst/>
          </a:prstGeom>
        </p:spPr>
        <p:txBody>
          <a:bodyPr/>
          <a:lstStyle/>
          <a:p>
            <a:fld id="{4E1FDF6A-A672-4035-AB22-32A7F6481DD5}" type="slidenum">
              <a:rPr lang="en-ZA" smtClean="0"/>
              <a:pPr/>
              <a:t>‹#›</a:t>
            </a:fld>
            <a:endParaRPr lang="en-ZA" dirty="0"/>
          </a:p>
        </p:txBody>
      </p:sp>
    </p:spTree>
    <p:extLst>
      <p:ext uri="{BB962C8B-B14F-4D97-AF65-F5344CB8AC3E}">
        <p14:creationId xmlns:p14="http://schemas.microsoft.com/office/powerpoint/2010/main" xmlns="" val="39810553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4545013" y="1089025"/>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94643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2012950"/>
            <a:ext cx="9221787" cy="4795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2914635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5"/>
            <a:ext cx="2305050" cy="6405563"/>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403225"/>
            <a:ext cx="6764337" cy="6405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3709918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236663"/>
            <a:ext cx="8018463" cy="2632075"/>
          </a:xfrm>
          <a:prstGeom prst="rect">
            <a:avLst/>
          </a:prstGeo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336675" y="3970338"/>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830585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735013" y="2012950"/>
            <a:ext cx="92217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8476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a:prstGeom prst="rect">
            <a:avLst/>
          </a:prstGeo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730250" y="5059363"/>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91187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735013" y="2012950"/>
            <a:ext cx="4533900"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421313" y="2012950"/>
            <a:ext cx="45354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671078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21788" cy="1460500"/>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idx="1"/>
          </p:nvPr>
        </p:nvSpPr>
        <p:spPr>
          <a:xfrm>
            <a:off x="736600" y="1852613"/>
            <a:ext cx="4522788"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760663"/>
            <a:ext cx="4522788"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413375" y="1852613"/>
            <a:ext cx="4545013"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760663"/>
            <a:ext cx="4545013"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8" name="Footer Placeholder 7"/>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045961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4" name="Footer Placeholder 3"/>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768217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3" name="Footer Placeholder 2"/>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54207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236663"/>
            <a:ext cx="8018463" cy="2632075"/>
          </a:xfrm>
          <a:prstGeom prst="rect">
            <a:avLst/>
          </a:prstGeo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336675" y="3970338"/>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1936330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4545013" y="1089025"/>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79087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4545013" y="1089025"/>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54106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2012950"/>
            <a:ext cx="9221787" cy="4795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656550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5"/>
            <a:ext cx="2305050" cy="6405563"/>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403225"/>
            <a:ext cx="6764337" cy="6405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117720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675" y="1236663"/>
            <a:ext cx="8018463" cy="2632075"/>
          </a:xfrm>
          <a:prstGeom prst="rect">
            <a:avLst/>
          </a:prstGeo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336675" y="3970338"/>
            <a:ext cx="8018463" cy="18256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452833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735013" y="2012950"/>
            <a:ext cx="92217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4248437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a:prstGeom prst="rect">
            <a:avLst/>
          </a:prstGeo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730250" y="5059363"/>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223278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735013" y="2012950"/>
            <a:ext cx="4533900"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421313" y="2012950"/>
            <a:ext cx="45354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92773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21788" cy="1460500"/>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idx="1"/>
          </p:nvPr>
        </p:nvSpPr>
        <p:spPr>
          <a:xfrm>
            <a:off x="736600" y="1852613"/>
            <a:ext cx="4522788"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760663"/>
            <a:ext cx="4522788"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413375" y="1852613"/>
            <a:ext cx="4545013"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760663"/>
            <a:ext cx="4545013"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8" name="Footer Placeholder 7"/>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5755133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4" name="Footer Placeholder 3"/>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47992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735013" y="2012950"/>
            <a:ext cx="92217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9402892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3" name="Footer Placeholder 2"/>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13348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4545013" y="1089025"/>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507404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4545013" y="1089025"/>
            <a:ext cx="5413375" cy="5372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909930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2012950"/>
            <a:ext cx="9221787" cy="4795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297863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750" y="403225"/>
            <a:ext cx="2305050" cy="6405563"/>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735013" y="403225"/>
            <a:ext cx="6764337" cy="6405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solidFill>
                  <a:prstClr val="black"/>
                </a:solidFill>
              </a:rPr>
              <a:t>2015/06/04</a:t>
            </a:r>
            <a:endParaRPr lang="en-ZA" dirty="0">
              <a:solidFill>
                <a:prstClr val="black"/>
              </a:solidFill>
            </a:endParaRPr>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solidFill>
                <a:prstClr val="black"/>
              </a:solidFill>
            </a:endParaRPr>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1715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a:prstGeom prst="rect">
            <a:avLst/>
          </a:prstGeo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730250" y="5059363"/>
            <a:ext cx="9220200" cy="16525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5" name="Footer Placeholder 4"/>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1360599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735013" y="2012950"/>
            <a:ext cx="4533900"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421313" y="2012950"/>
            <a:ext cx="4535487" cy="47958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356614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21788" cy="1460500"/>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idx="1"/>
          </p:nvPr>
        </p:nvSpPr>
        <p:spPr>
          <a:xfrm>
            <a:off x="736600" y="1852613"/>
            <a:ext cx="4522788"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6600" y="2760663"/>
            <a:ext cx="4522788"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413375" y="1852613"/>
            <a:ext cx="4545013" cy="908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3375" y="2760663"/>
            <a:ext cx="4545013" cy="40624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8" name="Footer Placeholder 7"/>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8580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35013" y="403225"/>
            <a:ext cx="9221787" cy="1460500"/>
          </a:xfrm>
          <a:prstGeom prst="rect">
            <a:avLst/>
          </a:prstGeom>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4" name="Footer Placeholder 3"/>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293749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3" name="Footer Placeholder 2"/>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8006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a:prstGeom prst="rect">
            <a:avLst/>
          </a:prstGeo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4545013" y="1089025"/>
            <a:ext cx="5413375" cy="53721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736600" y="2268538"/>
            <a:ext cx="3448050" cy="42005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r>
              <a:rPr lang="en-ZA" dirty="0" smtClean="0"/>
              <a:t>2015/06/04</a:t>
            </a:r>
            <a:endParaRPr lang="en-ZA" dirty="0"/>
          </a:p>
        </p:txBody>
      </p:sp>
      <p:sp>
        <p:nvSpPr>
          <p:cNvPr id="6" name="Footer Placeholder 5"/>
          <p:cNvSpPr>
            <a:spLocks noGrp="1"/>
          </p:cNvSpPr>
          <p:nvPr>
            <p:ph type="ftr" sz="quarter" idx="11"/>
          </p:nvPr>
        </p:nvSpPr>
        <p:spPr>
          <a:xfrm>
            <a:off x="3541713" y="7007225"/>
            <a:ext cx="3608387" cy="401638"/>
          </a:xfrm>
          <a:prstGeom prst="rect">
            <a:avLst/>
          </a:prstGeom>
        </p:spPr>
        <p:txBody>
          <a:bodyPr/>
          <a:lstStyle/>
          <a:p>
            <a:endParaRPr lang="en-ZA" dirty="0"/>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A3D4F6-16A1-45B6-9552-77C2E80A16ED}" type="slidenum">
              <a:rPr lang="en-ZA" smtClean="0"/>
              <a:pPr/>
              <a:t>‹#›</a:t>
            </a:fld>
            <a:endParaRPr lang="en-ZA" dirty="0"/>
          </a:p>
        </p:txBody>
      </p:sp>
    </p:spTree>
    <p:extLst>
      <p:ext uri="{BB962C8B-B14F-4D97-AF65-F5344CB8AC3E}">
        <p14:creationId xmlns:p14="http://schemas.microsoft.com/office/powerpoint/2010/main" xmlns="" val="41136728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4" cstate="print"/>
            <a:tile tx="0" ty="0" sx="100000" sy="100000" flip="none" algn="tl"/>
          </a:blipFill>
        </p:spPr>
      </p:pic>
    </p:spTree>
    <p:extLst>
      <p:ext uri="{BB962C8B-B14F-4D97-AF65-F5344CB8AC3E}">
        <p14:creationId xmlns:p14="http://schemas.microsoft.com/office/powerpoint/2010/main" xmlns="" val="1405639976"/>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hdr="0" ftr="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28821308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297258363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48" y="-1207"/>
            <a:ext cx="10693908" cy="7562088"/>
          </a:xfrm>
          <a:prstGeom prst="rect">
            <a:avLst/>
          </a:prstGeom>
          <a:blipFill>
            <a:blip r:embed="rId14" cstate="print"/>
            <a:tile tx="0" ty="0" sx="100000" sy="100000" flip="none" algn="tl"/>
          </a:blipFill>
        </p:spPr>
      </p:pic>
    </p:spTree>
    <p:extLst>
      <p:ext uri="{BB962C8B-B14F-4D97-AF65-F5344CB8AC3E}">
        <p14:creationId xmlns:p14="http://schemas.microsoft.com/office/powerpoint/2010/main" xmlns="" val="24482390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763" y="2142208"/>
            <a:ext cx="10332049" cy="2031325"/>
          </a:xfrm>
          <a:prstGeom prst="rect">
            <a:avLst/>
          </a:prstGeom>
          <a:noFill/>
        </p:spPr>
        <p:txBody>
          <a:bodyPr wrap="square" rtlCol="0">
            <a:spAutoFit/>
          </a:bodyPr>
          <a:lstStyle/>
          <a:p>
            <a:pPr lvl="0" algn="ctr">
              <a:lnSpc>
                <a:spcPct val="150000"/>
              </a:lnSpc>
              <a:defRPr/>
            </a:pPr>
            <a:r>
              <a:rPr lang="en-ZA" sz="2800" b="1" dirty="0">
                <a:solidFill>
                  <a:srgbClr val="ED7D31"/>
                </a:solidFill>
                <a:latin typeface="Arial" panose="020B0604020202020204" pitchFamily="34" charset="0"/>
                <a:cs typeface="Arial" panose="020B0604020202020204" pitchFamily="34" charset="0"/>
              </a:rPr>
              <a:t>2016/17 </a:t>
            </a:r>
            <a:r>
              <a:rPr lang="en-ZA" sz="2800" b="1" dirty="0" smtClean="0">
                <a:solidFill>
                  <a:srgbClr val="ED7D31"/>
                </a:solidFill>
                <a:latin typeface="Arial" panose="020B0604020202020204" pitchFamily="34" charset="0"/>
                <a:cs typeface="Arial" panose="020B0604020202020204" pitchFamily="34" charset="0"/>
              </a:rPr>
              <a:t>STOPPING &amp; REALLOCATION CONSIDERATIONS: </a:t>
            </a:r>
            <a:r>
              <a:rPr lang="en-ZA" sz="2800" b="1" dirty="0">
                <a:solidFill>
                  <a:srgbClr val="ED7D31"/>
                </a:solidFill>
                <a:latin typeface="Arial" panose="020B0604020202020204" pitchFamily="34" charset="0"/>
                <a:cs typeface="Arial" panose="020B0604020202020204" pitchFamily="34" charset="0"/>
              </a:rPr>
              <a:t>OR Tambo </a:t>
            </a:r>
            <a:r>
              <a:rPr lang="en-ZA" sz="2800" b="1" dirty="0" smtClean="0">
                <a:solidFill>
                  <a:srgbClr val="ED7D31"/>
                </a:solidFill>
                <a:latin typeface="Arial" panose="020B0604020202020204" pitchFamily="34" charset="0"/>
                <a:cs typeface="Arial" panose="020B0604020202020204" pitchFamily="34" charset="0"/>
              </a:rPr>
              <a:t>District Municipality</a:t>
            </a:r>
            <a:endParaRPr lang="en-ZA" sz="2800" b="1" dirty="0">
              <a:solidFill>
                <a:srgbClr val="ED7D3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ZA" sz="2800" b="1" i="0" u="none" strike="noStrike" kern="1200" cap="none" spc="0" normalizeH="0" baseline="0" noProof="0" dirty="0" smtClean="0">
                <a:ln>
                  <a:noFill/>
                </a:ln>
                <a:solidFill>
                  <a:srgbClr val="ED7D31"/>
                </a:solidFill>
                <a:effectLst/>
                <a:uLnTx/>
                <a:uFillTx/>
                <a:latin typeface="Arial" panose="020B0604020202020204" pitchFamily="34" charset="0"/>
                <a:cs typeface="Arial" panose="020B0604020202020204" pitchFamily="34" charset="0"/>
              </a:rPr>
              <a:t>06 June 2017</a:t>
            </a:r>
          </a:p>
        </p:txBody>
      </p:sp>
      <p:sp>
        <p:nvSpPr>
          <p:cNvPr id="2" name="Date Placeholder 1"/>
          <p:cNvSpPr>
            <a:spLocks noGrp="1"/>
          </p:cNvSpPr>
          <p:nvPr>
            <p:ph type="dt" sz="half" idx="10"/>
          </p:nvPr>
        </p:nvSpPr>
        <p:spPr>
          <a:no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Slide Number Placeholder 2"/>
          <p:cNvSpPr>
            <a:spLocks noGrp="1"/>
          </p:cNvSpPr>
          <p:nvPr>
            <p:ph type="sldNum" sz="quarter" idx="12"/>
          </p:nvPr>
        </p:nvSpPr>
        <p:spPr>
          <a:xfrm>
            <a:off x="7808268" y="6935263"/>
            <a:ext cx="2405658" cy="402483"/>
          </a:xfrm>
          <a:no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E1FDF6A-A672-4035-AB22-32A7F6481DD5}" type="slidenum">
              <a:rPr kumimoji="0" lang="en-ZA" sz="1800" b="0" i="0" u="none" strike="noStrike" kern="1200" cap="none" spc="0" normalizeH="0" baseline="0" noProof="0" smtClean="0">
                <a:ln>
                  <a:noFill/>
                </a:ln>
                <a:solidFill>
                  <a:prstClr val="white"/>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xmlns="" val="1529034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5" y="166375"/>
            <a:ext cx="9221787" cy="442591"/>
          </a:xfrm>
        </p:spPr>
        <p:txBody>
          <a:bodyPr/>
          <a:lstStyle/>
          <a:p>
            <a:pPr algn="ctr"/>
            <a:r>
              <a:rPr lang="en-US" altLang="en-US" sz="2000" b="1" dirty="0" smtClean="0">
                <a:solidFill>
                  <a:schemeClr val="accent2"/>
                </a:solidFill>
                <a:latin typeface="Arial" panose="020B0604020202020204" pitchFamily="34" charset="0"/>
                <a:ea typeface="+mn-ea"/>
                <a:cs typeface="Arial" panose="020B0604020202020204" pitchFamily="34" charset="0"/>
              </a:rPr>
              <a:t>BACKGROUND</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32691" y="626201"/>
            <a:ext cx="10178816" cy="5447645"/>
          </a:xfrm>
          <a:prstGeom prst="rect">
            <a:avLst/>
          </a:prstGeom>
          <a:noFill/>
        </p:spPr>
        <p:txBody>
          <a:bodyPr wrap="square" rtlCol="0">
            <a:spAutoFit/>
          </a:bodyPr>
          <a:lstStyle/>
          <a:p>
            <a:pPr marL="285750" indent="-285750" algn="just">
              <a:lnSpc>
                <a:spcPct val="150000"/>
              </a:lnSpc>
              <a:spcAft>
                <a:spcPts val="0"/>
              </a:spcAft>
              <a:buFont typeface="Arial" panose="020B0604020202020204" pitchFamily="34" charset="0"/>
              <a:buChar char="•"/>
            </a:pPr>
            <a:r>
              <a:rPr lang="en-US" sz="1600" dirty="0" smtClean="0">
                <a:latin typeface="Arial" panose="020B0604020202020204" pitchFamily="34" charset="0"/>
                <a:ea typeface="Times New Roman" panose="02020603050405020304" pitchFamily="18" charset="0"/>
                <a:cs typeface="Arial" panose="020B0604020202020204" pitchFamily="34" charset="0"/>
              </a:rPr>
              <a:t>On the 13</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the Province (EC) was invited by national department of Co-operative Governance (DCoG) to the session scheduled for 19</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&amp; 20</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in Pretoria with thirteen (13) underspending municipalities on Municipal Infrastructure Grant (MIG) during 2016/17 FY based on their performance report as at 31</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st</a:t>
            </a:r>
            <a:r>
              <a:rPr lang="en-US" sz="1600" dirty="0" smtClean="0">
                <a:latin typeface="Arial" panose="020B0604020202020204" pitchFamily="34" charset="0"/>
                <a:ea typeface="Times New Roman" panose="02020603050405020304" pitchFamily="18" charset="0"/>
                <a:cs typeface="Arial" panose="020B0604020202020204" pitchFamily="34" charset="0"/>
              </a:rPr>
              <a:t> December 2016.</a:t>
            </a:r>
          </a:p>
          <a:p>
            <a:pPr marL="285750" indent="-285750" algn="just">
              <a:lnSpc>
                <a:spcPct val="150000"/>
              </a:lnSpc>
              <a:spcAft>
                <a:spcPts val="0"/>
              </a:spcAft>
              <a:buFont typeface="Arial" panose="020B0604020202020204" pitchFamily="34" charset="0"/>
              <a:buChar char="•"/>
            </a:pPr>
            <a:endParaRPr lang="en-US" sz="1600"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en-US" sz="1600" dirty="0" smtClean="0">
                <a:latin typeface="Arial" panose="020B0604020202020204" pitchFamily="34" charset="0"/>
                <a:ea typeface="Times New Roman" panose="02020603050405020304" pitchFamily="18" charset="0"/>
                <a:cs typeface="Arial" panose="020B0604020202020204" pitchFamily="34" charset="0"/>
              </a:rPr>
              <a:t>An amount of R119 114 million was potentially going to be stopped in EC municipalities, of which R90 000 million was from O.R.Tambo district municipality. </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US" sz="1600" dirty="0" smtClean="0">
                <a:latin typeface="Arial" panose="020B0604020202020204" pitchFamily="34" charset="0"/>
                <a:ea typeface="Times New Roman" panose="02020603050405020304" pitchFamily="18" charset="0"/>
                <a:cs typeface="Times New Roman" panose="02020603050405020304" pitchFamily="18" charset="0"/>
              </a:rPr>
              <a:t> </a:t>
            </a:r>
            <a:endParaRPr lang="en-ZA" sz="1600" dirty="0" smtClean="0">
              <a:latin typeface="Gill Sans MT" panose="020B0502020104020203" pitchFamily="34" charset="0"/>
              <a:ea typeface="Times New Roman" panose="02020603050405020304" pitchFamily="18"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n-US" sz="1600" dirty="0" smtClean="0">
                <a:latin typeface="Arial" panose="020B0604020202020204" pitchFamily="34" charset="0"/>
                <a:ea typeface="Times New Roman" panose="02020603050405020304" pitchFamily="18" charset="0"/>
                <a:cs typeface="Arial" panose="020B0604020202020204" pitchFamily="34" charset="0"/>
              </a:rPr>
              <a:t>Subsequent to the invitation, PT &amp; COGTA met on 16</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and agreed to facilitate a joint session  with all affected municipalities on the 17</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in East London.</a:t>
            </a:r>
          </a:p>
          <a:p>
            <a:pPr marL="285750" indent="-285750" algn="just">
              <a:lnSpc>
                <a:spcPct val="150000"/>
              </a:lnSpc>
              <a:spcAft>
                <a:spcPts val="0"/>
              </a:spcAft>
              <a:buFont typeface="Arial" panose="020B0604020202020204" pitchFamily="34" charset="0"/>
              <a:buChar char="•"/>
            </a:pPr>
            <a:endParaRPr lang="en-US" sz="1600"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en-US" sz="1600" dirty="0" smtClean="0">
                <a:latin typeface="Arial" panose="020B0604020202020204" pitchFamily="34" charset="0"/>
                <a:ea typeface="Times New Roman" panose="02020603050405020304" pitchFamily="18" charset="0"/>
                <a:cs typeface="Arial" panose="020B0604020202020204" pitchFamily="34" charset="0"/>
              </a:rPr>
              <a:t>O.R. Tambo was amongst municipalities which were invited by </a:t>
            </a:r>
            <a:r>
              <a:rPr lang="en-US" sz="1600" dirty="0">
                <a:latin typeface="Arial" panose="020B0604020202020204" pitchFamily="34" charset="0"/>
                <a:ea typeface="Times New Roman" panose="02020603050405020304" pitchFamily="18" charset="0"/>
                <a:cs typeface="Arial" panose="020B0604020202020204" pitchFamily="34" charset="0"/>
              </a:rPr>
              <a:t>P</a:t>
            </a:r>
            <a:r>
              <a:rPr lang="en-US" sz="1600" dirty="0" smtClean="0">
                <a:latin typeface="Arial" panose="020B0604020202020204" pitchFamily="34" charset="0"/>
                <a:ea typeface="Times New Roman" panose="02020603050405020304" pitchFamily="18" charset="0"/>
                <a:cs typeface="Arial" panose="020B0604020202020204" pitchFamily="34" charset="0"/>
              </a:rPr>
              <a:t>rovince to the joint session held on 17</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in preparation for 19</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and 20</a:t>
            </a:r>
            <a:r>
              <a:rPr lang="en-US"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US" sz="1600" dirty="0" smtClean="0">
                <a:latin typeface="Arial" panose="020B0604020202020204" pitchFamily="34" charset="0"/>
                <a:ea typeface="Times New Roman" panose="02020603050405020304" pitchFamily="18" charset="0"/>
                <a:cs typeface="Arial" panose="020B0604020202020204" pitchFamily="34" charset="0"/>
              </a:rPr>
              <a:t> January 2017 session with DCoG in Pretoria, however O.R. Tambo District Municipality </a:t>
            </a:r>
            <a:r>
              <a:rPr lang="en-US" sz="16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did not attend the provincial session</a:t>
            </a:r>
            <a:r>
              <a:rPr lang="en-US" sz="1600" dirty="0" smtClean="0">
                <a:latin typeface="Arial" panose="020B0604020202020204" pitchFamily="34" charset="0"/>
                <a:ea typeface="Times New Roman" panose="02020603050405020304" pitchFamily="18" charset="0"/>
                <a:cs typeface="Arial" panose="020B0604020202020204" pitchFamily="34" charset="0"/>
              </a:rPr>
              <a:t>.</a:t>
            </a: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US" sz="800"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Gill Sans MT" panose="020B05020201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0058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168596"/>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STOPPING &amp; REALLOCATION 2016/17 MIG ALLOCATIONS </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85854" y="495731"/>
            <a:ext cx="9800137" cy="6287555"/>
          </a:xfrm>
          <a:prstGeom prst="rect">
            <a:avLst/>
          </a:prstGeom>
          <a:noFill/>
        </p:spPr>
        <p:txBody>
          <a:bodyPr wrap="square" rtlCol="0">
            <a:spAutoFit/>
          </a:bodyPr>
          <a:lstStyle/>
          <a:p>
            <a:pPr algn="just">
              <a:lnSpc>
                <a:spcPct val="150000"/>
              </a:lnSpc>
              <a:spcAft>
                <a:spcPts val="0"/>
              </a:spcAft>
            </a:pPr>
            <a:r>
              <a:rPr lang="en-ZA" sz="1500" dirty="0" smtClean="0">
                <a:latin typeface="Arial" panose="020B0604020202020204" pitchFamily="34" charset="0"/>
                <a:ea typeface="Times New Roman" panose="02020603050405020304" pitchFamily="18" charset="0"/>
                <a:cs typeface="Arial" panose="020B0604020202020204" pitchFamily="34" charset="0"/>
              </a:rPr>
              <a:t>In terms of MIG Framework 2016,</a:t>
            </a:r>
          </a:p>
          <a:p>
            <a:pPr marL="285750" indent="-285750" algn="just">
              <a:lnSpc>
                <a:spcPct val="150000"/>
              </a:lnSpc>
              <a:spcAft>
                <a:spcPts val="0"/>
              </a:spcAft>
              <a:buFont typeface="Wingdings" panose="05000000000000000000" pitchFamily="2" charset="2"/>
              <a:buChar char="q"/>
            </a:pPr>
            <a:r>
              <a:rPr lang="en-ZA" sz="1500" dirty="0" smtClean="0">
                <a:latin typeface="Arial" panose="020B0604020202020204" pitchFamily="34" charset="0"/>
                <a:ea typeface="Times New Roman" panose="02020603050405020304" pitchFamily="18" charset="0"/>
                <a:cs typeface="Arial" panose="020B0604020202020204" pitchFamily="34" charset="0"/>
              </a:rPr>
              <a:t> Municipalities must:</a:t>
            </a:r>
          </a:p>
          <a:p>
            <a:pPr marL="742950" lvl="1" indent="-285750" algn="just">
              <a:lnSpc>
                <a:spcPct val="150000"/>
              </a:lnSpc>
              <a:buFont typeface="Arial" panose="020B0604020202020204" pitchFamily="34" charset="0"/>
              <a:buChar char="•"/>
            </a:pPr>
            <a:r>
              <a:rPr lang="en-ZA" sz="1500" dirty="0" smtClean="0">
                <a:latin typeface="Arial" panose="020B0604020202020204" pitchFamily="34" charset="0"/>
                <a:ea typeface="Times New Roman" panose="02020603050405020304" pitchFamily="18" charset="0"/>
                <a:cs typeface="Arial" panose="020B0604020202020204" pitchFamily="34" charset="0"/>
              </a:rPr>
              <a:t>spend at least 60% of the first transfer (by October 2016) </a:t>
            </a:r>
          </a:p>
          <a:p>
            <a:pPr marL="742950" lvl="1" indent="-285750" algn="just">
              <a:lnSpc>
                <a:spcPct val="150000"/>
              </a:lnSpc>
              <a:buFont typeface="Arial" panose="020B0604020202020204" pitchFamily="34" charset="0"/>
              <a:buChar char="•"/>
            </a:pPr>
            <a:r>
              <a:rPr lang="en-ZA" sz="1500" dirty="0" smtClean="0">
                <a:latin typeface="Arial" panose="020B0604020202020204" pitchFamily="34" charset="0"/>
                <a:ea typeface="Times New Roman" panose="02020603050405020304" pitchFamily="18" charset="0"/>
                <a:cs typeface="Arial" panose="020B0604020202020204" pitchFamily="34" charset="0"/>
              </a:rPr>
              <a:t>spend at least 40% of their total MIG allocation by December 2016</a:t>
            </a:r>
          </a:p>
          <a:p>
            <a:pPr marL="742950" lvl="1" indent="-285750" algn="just">
              <a:lnSpc>
                <a:spcPct val="150000"/>
              </a:lnSpc>
              <a:buFont typeface="Arial" panose="020B0604020202020204" pitchFamily="34" charset="0"/>
              <a:buChar char="•"/>
            </a:pPr>
            <a:r>
              <a:rPr lang="en-ZA" sz="1500" dirty="0" smtClean="0">
                <a:latin typeface="Arial" panose="020B0604020202020204" pitchFamily="34" charset="0"/>
                <a:ea typeface="Times New Roman" panose="02020603050405020304" pitchFamily="18" charset="0"/>
                <a:cs typeface="Arial" panose="020B0604020202020204" pitchFamily="34" charset="0"/>
              </a:rPr>
              <a:t>must comply </a:t>
            </a:r>
            <a:r>
              <a:rPr lang="en-ZA" sz="1500" dirty="0">
                <a:latin typeface="Arial" panose="020B0604020202020204" pitchFamily="34" charset="0"/>
                <a:ea typeface="Times New Roman" panose="02020603050405020304" pitchFamily="18" charset="0"/>
                <a:cs typeface="Arial" panose="020B0604020202020204" pitchFamily="34" charset="0"/>
              </a:rPr>
              <a:t>with reporting provisions before the transfers are made. </a:t>
            </a:r>
          </a:p>
          <a:p>
            <a:pPr marL="742950" lvl="1" indent="-285750" algn="just">
              <a:lnSpc>
                <a:spcPct val="150000"/>
              </a:lnSpc>
              <a:buFont typeface="Arial" panose="020B0604020202020204" pitchFamily="34" charset="0"/>
              <a:buChar char="•"/>
            </a:pPr>
            <a:r>
              <a:rPr lang="en-ZA" sz="1500" dirty="0">
                <a:latin typeface="Arial" panose="020B0604020202020204" pitchFamily="34" charset="0"/>
                <a:ea typeface="Times New Roman" panose="02020603050405020304" pitchFamily="18" charset="0"/>
                <a:cs typeface="Arial" panose="020B0604020202020204" pitchFamily="34" charset="0"/>
              </a:rPr>
              <a:t>If not, the Transferring Officer (TO) may evoke stopping and reallocation procedures (in terms of Sec. 19 &amp; 20 of the DoRA 2016</a:t>
            </a:r>
            <a:r>
              <a:rPr lang="en-ZA" sz="1500" dirty="0" smtClean="0">
                <a:latin typeface="Arial" panose="020B0604020202020204" pitchFamily="34" charset="0"/>
                <a:ea typeface="Times New Roman" panose="02020603050405020304" pitchFamily="18" charset="0"/>
                <a:cs typeface="Arial" panose="020B0604020202020204" pitchFamily="34" charset="0"/>
              </a:rPr>
              <a:t>)</a:t>
            </a:r>
          </a:p>
          <a:p>
            <a:pPr marL="285750" indent="-285750" algn="just">
              <a:lnSpc>
                <a:spcPct val="150000"/>
              </a:lnSpc>
              <a:buFont typeface="Wingdings" panose="05000000000000000000" pitchFamily="2" charset="2"/>
              <a:buChar char="q"/>
            </a:pPr>
            <a:r>
              <a:rPr lang="en-ZA" sz="1500" dirty="0" smtClean="0">
                <a:latin typeface="Arial" panose="020B0604020202020204" pitchFamily="34" charset="0"/>
                <a:ea typeface="Times New Roman" panose="02020603050405020304" pitchFamily="18" charset="0"/>
                <a:cs typeface="Arial" panose="020B0604020202020204" pitchFamily="34" charset="0"/>
              </a:rPr>
              <a:t>The MIG transferring officer’s (DCOG) report confirmed that O.R. Tambo’s cumulative expenditure was R132 090 million or 22% as at end December 2016 of total allocation of R609 099 million, resulting in the municipality falling below the 40% bracket of stopping, hence R90 000 million was intended to be stopped.</a:t>
            </a:r>
          </a:p>
          <a:p>
            <a:pPr marL="285750" lvl="0" indent="-285750" algn="just">
              <a:lnSpc>
                <a:spcPct val="150000"/>
              </a:lnSpc>
              <a:buFont typeface="Wingdings" panose="05000000000000000000" pitchFamily="2" charset="2"/>
              <a:buChar char="q"/>
            </a:pP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Two Senior officials from the Province (PT &amp; COGTA) accompanied the identified municipalities with potential stoppage of the MIG in Pretoria on the 19</a:t>
            </a:r>
            <a:r>
              <a:rPr lang="en-ZA" sz="1500" baseline="30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and 20</a:t>
            </a:r>
            <a:r>
              <a:rPr lang="en-ZA" sz="1500" baseline="30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January 2017. </a:t>
            </a:r>
            <a:endParaRPr lang="en-ZA" sz="15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buFont typeface="Wingdings" panose="05000000000000000000" pitchFamily="2" charset="2"/>
              <a:buChar char="q"/>
            </a:pP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O.R.Tambo delegation (CFO &amp; PMU Manager) did not prepare any formal presentation </a:t>
            </a:r>
            <a:r>
              <a:rPr lang="en-ZA" sz="1500" dirty="0">
                <a:solidFill>
                  <a:prstClr val="black"/>
                </a:solidFill>
                <a:latin typeface="Arial" panose="020B0604020202020204" pitchFamily="34" charset="0"/>
                <a:ea typeface="Times New Roman" panose="02020603050405020304" pitchFamily="18" charset="0"/>
                <a:cs typeface="Arial" panose="020B0604020202020204" pitchFamily="34" charset="0"/>
              </a:rPr>
              <a:t>on 19</a:t>
            </a:r>
            <a:r>
              <a:rPr lang="en-ZA" sz="1500" baseline="30000" dirty="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500" dirty="0">
                <a:solidFill>
                  <a:prstClr val="black"/>
                </a:solidFill>
                <a:latin typeface="Arial" panose="020B0604020202020204" pitchFamily="34" charset="0"/>
                <a:ea typeface="Times New Roman" panose="02020603050405020304" pitchFamily="18" charset="0"/>
                <a:cs typeface="Arial" panose="020B0604020202020204" pitchFamily="34" charset="0"/>
              </a:rPr>
              <a:t> January 2017 sighting that, they </a:t>
            </a: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were unaware </a:t>
            </a:r>
            <a:r>
              <a:rPr lang="en-ZA" sz="1500" dirty="0">
                <a:solidFill>
                  <a:prstClr val="black"/>
                </a:solidFill>
                <a:latin typeface="Arial" panose="020B0604020202020204" pitchFamily="34" charset="0"/>
                <a:ea typeface="Times New Roman" panose="02020603050405020304" pitchFamily="18" charset="0"/>
                <a:cs typeface="Arial" panose="020B0604020202020204" pitchFamily="34" charset="0"/>
              </a:rPr>
              <a:t>of what was expected from them. </a:t>
            </a:r>
            <a:endPar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buFont typeface="Wingdings" panose="05000000000000000000" pitchFamily="2" charset="2"/>
              <a:buChar char="q"/>
            </a:pP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It was resolved that O R Tambo be given a second chance the following day (20</a:t>
            </a:r>
            <a:r>
              <a:rPr lang="en-ZA" sz="1500" baseline="30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5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 and be assisted by MISA assistant as they did not have any information on what to be presented</a:t>
            </a:r>
            <a:endParaRPr lang="en-ZA" sz="15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50000"/>
              </a:lnSpc>
              <a:buFont typeface="Arial" panose="020B0604020202020204" pitchFamily="34" charset="0"/>
              <a:buChar char="•"/>
            </a:pPr>
            <a:endParaRPr lang="en-ZA" sz="15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US" sz="1500" dirty="0">
                <a:latin typeface="Arial" panose="020B0604020202020204" pitchFamily="34" charset="0"/>
                <a:ea typeface="Times New Roman" panose="02020603050405020304" pitchFamily="18" charset="0"/>
                <a:cs typeface="Times New Roman" panose="02020603050405020304" pitchFamily="18" charset="0"/>
              </a:rPr>
              <a:t> </a:t>
            </a:r>
            <a:endParaRPr lang="en-ZA" sz="1500" dirty="0">
              <a:effectLst/>
            </a:endParaRPr>
          </a:p>
        </p:txBody>
      </p:sp>
    </p:spTree>
    <p:extLst>
      <p:ext uri="{BB962C8B-B14F-4D97-AF65-F5344CB8AC3E}">
        <p14:creationId xmlns:p14="http://schemas.microsoft.com/office/powerpoint/2010/main" xmlns="" val="128435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221746"/>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STOPPING &amp; REALLOCATION 2016/17 MIG ALLOCATIONS CONT… </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75221" y="761545"/>
            <a:ext cx="9991523" cy="5216813"/>
          </a:xfrm>
          <a:prstGeom prst="rect">
            <a:avLst/>
          </a:prstGeom>
          <a:noFill/>
        </p:spPr>
        <p:txBody>
          <a:bodyPr wrap="square" rtlCol="0">
            <a:spAutoFit/>
          </a:bodyPr>
          <a:lstStyle/>
          <a:p>
            <a:pPr marL="268288" lvl="1" indent="-268288" algn="just">
              <a:lnSpc>
                <a:spcPct val="150000"/>
              </a:lnSpc>
              <a:buFont typeface="Wingdings" panose="05000000000000000000" pitchFamily="2" charset="2"/>
              <a:buChar char="q"/>
            </a:pPr>
            <a:r>
              <a:rPr lang="en-ZA" sz="1600" dirty="0" smtClean="0">
                <a:latin typeface="Arial" panose="020B0604020202020204" pitchFamily="34" charset="0"/>
                <a:ea typeface="Times New Roman" panose="02020603050405020304" pitchFamily="18" charset="0"/>
                <a:cs typeface="Arial" panose="020B0604020202020204" pitchFamily="34" charset="0"/>
              </a:rPr>
              <a:t>O.R. Tambo was given a second chance on the 20</a:t>
            </a:r>
            <a:r>
              <a:rPr lang="en-ZA" sz="1600" baseline="30000" dirty="0" smtClean="0">
                <a:latin typeface="Arial" panose="020B0604020202020204" pitchFamily="34" charset="0"/>
                <a:ea typeface="Times New Roman" panose="02020603050405020304" pitchFamily="18" charset="0"/>
                <a:cs typeface="Arial" panose="020B0604020202020204" pitchFamily="34" charset="0"/>
              </a:rPr>
              <a:t>th</a:t>
            </a:r>
            <a:r>
              <a:rPr lang="en-ZA" sz="1600" dirty="0" smtClean="0">
                <a:latin typeface="Arial" panose="020B0604020202020204" pitchFamily="34" charset="0"/>
                <a:ea typeface="Times New Roman" panose="02020603050405020304" pitchFamily="18" charset="0"/>
                <a:cs typeface="Arial" panose="020B0604020202020204" pitchFamily="34" charset="0"/>
              </a:rPr>
              <a:t> January 2017, however the municipality did not have sufficient or adequate information like proof of payments and projects implementation plan to convince the panel that they had spent more than 40% in December 2016 for the intended purposes.  </a:t>
            </a:r>
          </a:p>
          <a:p>
            <a:pPr marL="742950" lvl="1" indent="-285750" algn="just">
              <a:lnSpc>
                <a:spcPct val="150000"/>
              </a:lnSpc>
              <a:buFont typeface="Arial" panose="020B0604020202020204" pitchFamily="34" charset="0"/>
              <a:buChar char="•"/>
            </a:pPr>
            <a:endParaRPr lang="en-ZA" sz="7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50000"/>
              </a:lnSpc>
              <a:buFont typeface="Wingdings" panose="05000000000000000000" pitchFamily="2" charset="2"/>
              <a:buChar char="q"/>
            </a:pPr>
            <a:r>
              <a:rPr lang="en-ZA" sz="1600" dirty="0" smtClean="0">
                <a:latin typeface="Arial" panose="020B0604020202020204" pitchFamily="34" charset="0"/>
                <a:ea typeface="Times New Roman" panose="02020603050405020304" pitchFamily="18" charset="0"/>
                <a:cs typeface="Arial" panose="020B0604020202020204" pitchFamily="34" charset="0"/>
              </a:rPr>
              <a:t>All municipalities were expected to submit a file with the following documents:</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Proof of payment for projects on signed project implementation plan (DCOG further confirmed that O.R.Tambo implemented projects that were </a:t>
            </a:r>
            <a:r>
              <a:rPr lang="en-ZA" sz="16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not in the project implementation plans submitted to DCOG</a:t>
            </a:r>
            <a:r>
              <a:rPr lang="en-ZA" sz="1600" dirty="0" smtClean="0">
                <a:latin typeface="Arial" panose="020B0604020202020204" pitchFamily="34" charset="0"/>
                <a:ea typeface="Times New Roman" panose="02020603050405020304" pitchFamily="18" charset="0"/>
                <a:cs typeface="Arial" panose="020B0604020202020204" pitchFamily="34" charset="0"/>
              </a:rPr>
              <a:t>)</a:t>
            </a:r>
            <a:endParaRPr lang="en-ZA" sz="1600" dirty="0">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Letters of appointment of service providers to commit funds as  allocated and </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Realistic cash flow projections. </a:t>
            </a:r>
          </a:p>
          <a:p>
            <a:pPr marL="742950" lvl="1" indent="-285750" algn="just">
              <a:lnSpc>
                <a:spcPct val="150000"/>
              </a:lnSpc>
              <a:buFont typeface="Arial" panose="020B0604020202020204" pitchFamily="34" charset="0"/>
              <a:buChar char="•"/>
            </a:pPr>
            <a:endParaRPr lang="en-ZA" sz="700" dirty="0">
              <a:latin typeface="Arial" panose="020B0604020202020204" pitchFamily="34" charset="0"/>
              <a:ea typeface="Times New Roman" panose="02020603050405020304" pitchFamily="18" charset="0"/>
              <a:cs typeface="Arial" panose="020B0604020202020204" pitchFamily="34" charset="0"/>
            </a:endParaRPr>
          </a:p>
          <a:p>
            <a:pPr marL="265113" indent="-265113" algn="just">
              <a:lnSpc>
                <a:spcPct val="150000"/>
              </a:lnSpc>
              <a:spcAft>
                <a:spcPts val="0"/>
              </a:spcAft>
              <a:buFont typeface="Wingdings" panose="05000000000000000000" pitchFamily="2" charset="2"/>
              <a:buChar char="q"/>
            </a:pPr>
            <a:r>
              <a:rPr lang="en-US" sz="1600" dirty="0" smtClean="0">
                <a:latin typeface="Arial" panose="020B0604020202020204" pitchFamily="34" charset="0"/>
                <a:ea typeface="Times New Roman" panose="02020603050405020304" pitchFamily="18" charset="0"/>
                <a:cs typeface="Times New Roman" panose="02020603050405020304" pitchFamily="18" charset="0"/>
              </a:rPr>
              <a:t>Out of the 13 affected municipalities 5 have been eliminated from stopping due to their cooperation as from  17</a:t>
            </a:r>
            <a:r>
              <a:rPr lang="en-US" sz="1600" baseline="30000" dirty="0" smtClean="0">
                <a:latin typeface="Arial" panose="020B0604020202020204" pitchFamily="34" charset="0"/>
                <a:ea typeface="Times New Roman" panose="02020603050405020304" pitchFamily="18" charset="0"/>
                <a:cs typeface="Times New Roman" panose="02020603050405020304" pitchFamily="18" charset="0"/>
              </a:rPr>
              <a:t>th</a:t>
            </a:r>
            <a:r>
              <a:rPr lang="en-US" sz="1600" dirty="0" smtClean="0">
                <a:latin typeface="Arial" panose="020B0604020202020204" pitchFamily="34" charset="0"/>
                <a:ea typeface="Times New Roman" panose="02020603050405020304" pitchFamily="18" charset="0"/>
                <a:cs typeface="Times New Roman" panose="02020603050405020304" pitchFamily="18" charset="0"/>
              </a:rPr>
              <a:t> January 2017 to 20</a:t>
            </a:r>
            <a:r>
              <a:rPr lang="en-US" sz="1600" baseline="30000" dirty="0" smtClean="0">
                <a:latin typeface="Arial" panose="020B0604020202020204" pitchFamily="34" charset="0"/>
                <a:ea typeface="Times New Roman" panose="02020603050405020304" pitchFamily="18" charset="0"/>
                <a:cs typeface="Times New Roman" panose="02020603050405020304" pitchFamily="18" charset="0"/>
              </a:rPr>
              <a:t>th</a:t>
            </a:r>
            <a:r>
              <a:rPr lang="en-US" sz="1600" dirty="0" smtClean="0">
                <a:latin typeface="Arial" panose="020B0604020202020204" pitchFamily="34" charset="0"/>
                <a:ea typeface="Times New Roman" panose="02020603050405020304" pitchFamily="18" charset="0"/>
                <a:cs typeface="Times New Roman" panose="02020603050405020304" pitchFamily="18" charset="0"/>
              </a:rPr>
              <a:t> January 2017.</a:t>
            </a:r>
          </a:p>
          <a:p>
            <a:pPr marL="265113" indent="-265113" algn="just">
              <a:lnSpc>
                <a:spcPct val="150000"/>
              </a:lnSpc>
              <a:spcAft>
                <a:spcPts val="0"/>
              </a:spcAft>
              <a:buFont typeface="Wingdings" panose="05000000000000000000" pitchFamily="2" charset="2"/>
              <a:buChar char="q"/>
            </a:pPr>
            <a:r>
              <a:rPr lang="en-US" sz="1600" dirty="0" smtClean="0">
                <a:effectLst/>
                <a:latin typeface="Arial" panose="020B0604020202020204" pitchFamily="34" charset="0"/>
                <a:cs typeface="Times New Roman" panose="02020603050405020304" pitchFamily="18" charset="0"/>
              </a:rPr>
              <a:t>DCOG had further scrutinized all supporting documents and share with the Province the final outcomes of stopping, then submit to National Treasury for implementation.  </a:t>
            </a:r>
            <a:endParaRPr lang="en-ZA" sz="1400" dirty="0">
              <a:effectLst/>
            </a:endParaRPr>
          </a:p>
        </p:txBody>
      </p:sp>
    </p:spTree>
    <p:extLst>
      <p:ext uri="{BB962C8B-B14F-4D97-AF65-F5344CB8AC3E}">
        <p14:creationId xmlns:p14="http://schemas.microsoft.com/office/powerpoint/2010/main" xmlns="" val="790698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221746"/>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PROVINCIAL OVERVIEW OF STOPPING &amp; REALLOCATION 2016/17 MIG</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graphicFrame>
        <p:nvGraphicFramePr>
          <p:cNvPr id="10" name="Table 9"/>
          <p:cNvGraphicFramePr>
            <a:graphicFrameLocks noGrp="1"/>
          </p:cNvGraphicFramePr>
          <p:nvPr>
            <p:extLst>
              <p:ext uri="{D42A27DB-BD31-4B8C-83A1-F6EECF244321}">
                <p14:modId xmlns:p14="http://schemas.microsoft.com/office/powerpoint/2010/main" xmlns="" val="845742613"/>
              </p:ext>
            </p:extLst>
          </p:nvPr>
        </p:nvGraphicFramePr>
        <p:xfrm>
          <a:off x="170970" y="1899567"/>
          <a:ext cx="10296525" cy="4388419"/>
        </p:xfrm>
        <a:graphic>
          <a:graphicData uri="http://schemas.openxmlformats.org/drawingml/2006/table">
            <a:tbl>
              <a:tblPr/>
              <a:tblGrid>
                <a:gridCol w="485812">
                  <a:extLst>
                    <a:ext uri="{9D8B030D-6E8A-4147-A177-3AD203B41FA5}">
                      <a16:colId xmlns:a16="http://schemas.microsoft.com/office/drawing/2014/main" xmlns="" val="20000"/>
                    </a:ext>
                  </a:extLst>
                </a:gridCol>
                <a:gridCol w="2027389">
                  <a:extLst>
                    <a:ext uri="{9D8B030D-6E8A-4147-A177-3AD203B41FA5}">
                      <a16:colId xmlns:a16="http://schemas.microsoft.com/office/drawing/2014/main" xmlns="" val="20001"/>
                    </a:ext>
                  </a:extLst>
                </a:gridCol>
                <a:gridCol w="1378206">
                  <a:extLst>
                    <a:ext uri="{9D8B030D-6E8A-4147-A177-3AD203B41FA5}">
                      <a16:colId xmlns:a16="http://schemas.microsoft.com/office/drawing/2014/main" xmlns="" val="20002"/>
                    </a:ext>
                  </a:extLst>
                </a:gridCol>
                <a:gridCol w="1378206">
                  <a:extLst>
                    <a:ext uri="{9D8B030D-6E8A-4147-A177-3AD203B41FA5}">
                      <a16:colId xmlns:a16="http://schemas.microsoft.com/office/drawing/2014/main" xmlns="" val="20003"/>
                    </a:ext>
                  </a:extLst>
                </a:gridCol>
                <a:gridCol w="1297136">
                  <a:extLst>
                    <a:ext uri="{9D8B030D-6E8A-4147-A177-3AD203B41FA5}">
                      <a16:colId xmlns:a16="http://schemas.microsoft.com/office/drawing/2014/main" xmlns="" val="20004"/>
                    </a:ext>
                  </a:extLst>
                </a:gridCol>
                <a:gridCol w="1297136">
                  <a:extLst>
                    <a:ext uri="{9D8B030D-6E8A-4147-A177-3AD203B41FA5}">
                      <a16:colId xmlns:a16="http://schemas.microsoft.com/office/drawing/2014/main" xmlns="" val="20005"/>
                    </a:ext>
                  </a:extLst>
                </a:gridCol>
                <a:gridCol w="1216063">
                  <a:extLst>
                    <a:ext uri="{9D8B030D-6E8A-4147-A177-3AD203B41FA5}">
                      <a16:colId xmlns:a16="http://schemas.microsoft.com/office/drawing/2014/main" xmlns="" val="20006"/>
                    </a:ext>
                  </a:extLst>
                </a:gridCol>
                <a:gridCol w="1216577">
                  <a:extLst>
                    <a:ext uri="{9D8B030D-6E8A-4147-A177-3AD203B41FA5}">
                      <a16:colId xmlns:a16="http://schemas.microsoft.com/office/drawing/2014/main" xmlns="" val="20007"/>
                    </a:ext>
                  </a:extLst>
                </a:gridCol>
              </a:tblGrid>
              <a:tr h="822368">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a:t>
                      </a:r>
                      <a:r>
                        <a:rPr lang="en-US" sz="1400" b="1" i="1" u="none" strike="noStrike" dirty="0" smtClean="0">
                          <a:solidFill>
                            <a:schemeClr val="tx1"/>
                          </a:solidFill>
                          <a:effectLst/>
                          <a:latin typeface="Arial" panose="020B0604020202020204" pitchFamily="34" charset="0"/>
                          <a:cs typeface="Arial" panose="020B0604020202020204" pitchFamily="34" charset="0"/>
                        </a:rPr>
                        <a:t>Municipality</a:t>
                      </a:r>
                      <a:endParaRPr lang="en-US" sz="1400" b="1" i="1"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a:t>
                      </a:r>
                      <a:r>
                        <a:rPr lang="en-US" sz="1400" b="1" i="1" u="none" strike="noStrike" dirty="0" smtClean="0">
                          <a:solidFill>
                            <a:schemeClr val="tx1"/>
                          </a:solidFill>
                          <a:effectLst/>
                          <a:latin typeface="Arial" panose="020B0604020202020204" pitchFamily="34" charset="0"/>
                          <a:cs typeface="Arial" panose="020B0604020202020204" pitchFamily="34" charset="0"/>
                        </a:rPr>
                        <a:t>Allocation          </a:t>
                      </a:r>
                      <a:r>
                        <a:rPr lang="en-US" sz="1400" b="1" i="1" u="none" strike="noStrike" dirty="0">
                          <a:solidFill>
                            <a:schemeClr val="tx1"/>
                          </a:solidFill>
                          <a:effectLst/>
                          <a:latin typeface="Arial" panose="020B0604020202020204" pitchFamily="34" charset="0"/>
                          <a:cs typeface="Arial" panose="020B0604020202020204" pitchFamily="34" charset="0"/>
                        </a:rPr>
                        <a:t>2016/17</a:t>
                      </a:r>
                      <a:br>
                        <a:rPr lang="en-US" sz="1400" b="1" i="1" u="none" strike="noStrike" dirty="0">
                          <a:solidFill>
                            <a:schemeClr val="tx1"/>
                          </a:solidFill>
                          <a:effectLst/>
                          <a:latin typeface="Arial" panose="020B0604020202020204" pitchFamily="34" charset="0"/>
                          <a:cs typeface="Arial" panose="020B0604020202020204" pitchFamily="34" charset="0"/>
                        </a:rPr>
                      </a:br>
                      <a:r>
                        <a:rPr lang="en-US" sz="1400" b="1" i="1" u="none" strike="noStrike" dirty="0">
                          <a:solidFill>
                            <a:schemeClr val="tx1"/>
                          </a:solidFill>
                          <a:effectLst/>
                          <a:latin typeface="Arial" panose="020B0604020202020204" pitchFamily="34" charset="0"/>
                          <a:cs typeface="Arial" panose="020B0604020202020204" pitchFamily="34" charset="0"/>
                        </a:rPr>
                        <a:t>(R'000)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a:t>
                      </a:r>
                      <a:r>
                        <a:rPr lang="en-US" sz="1400" b="1" i="1" u="none" strike="noStrike" dirty="0" smtClean="0">
                          <a:solidFill>
                            <a:schemeClr val="tx1"/>
                          </a:solidFill>
                          <a:effectLst/>
                          <a:latin typeface="Arial" panose="020B0604020202020204" pitchFamily="34" charset="0"/>
                          <a:cs typeface="Arial" panose="020B0604020202020204" pitchFamily="34" charset="0"/>
                        </a:rPr>
                        <a:t>Transferred</a:t>
                      </a:r>
                      <a:r>
                        <a:rPr lang="en-US" sz="1400" b="1" i="1" u="none" strike="noStrike" dirty="0">
                          <a:solidFill>
                            <a:schemeClr val="tx1"/>
                          </a:solidFill>
                          <a:effectLst/>
                          <a:latin typeface="Arial" panose="020B0604020202020204" pitchFamily="34" charset="0"/>
                          <a:cs typeface="Arial" panose="020B0604020202020204" pitchFamily="34" charset="0"/>
                        </a:rPr>
                        <a:t/>
                      </a:r>
                      <a:br>
                        <a:rPr lang="en-US" sz="1400" b="1" i="1" u="none" strike="noStrike" dirty="0">
                          <a:solidFill>
                            <a:schemeClr val="tx1"/>
                          </a:solidFill>
                          <a:effectLst/>
                          <a:latin typeface="Arial" panose="020B0604020202020204" pitchFamily="34" charset="0"/>
                          <a:cs typeface="Arial" panose="020B0604020202020204" pitchFamily="34" charset="0"/>
                        </a:rPr>
                      </a:br>
                      <a:r>
                        <a:rPr lang="en-US" sz="1400" b="1" i="1" u="none" strike="noStrike" dirty="0">
                          <a:solidFill>
                            <a:schemeClr val="tx1"/>
                          </a:solidFill>
                          <a:effectLst/>
                          <a:latin typeface="Arial" panose="020B0604020202020204" pitchFamily="34" charset="0"/>
                          <a:cs typeface="Arial" panose="020B0604020202020204" pitchFamily="34" charset="0"/>
                        </a:rPr>
                        <a:t>(R'000)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Spent by </a:t>
                      </a:r>
                      <a:r>
                        <a:rPr lang="en-US" sz="1400" b="1" i="1" u="none" strike="noStrike" dirty="0" smtClean="0">
                          <a:solidFill>
                            <a:schemeClr val="tx1"/>
                          </a:solidFill>
                          <a:effectLst/>
                          <a:latin typeface="Arial" panose="020B0604020202020204" pitchFamily="34" charset="0"/>
                          <a:cs typeface="Arial" panose="020B0604020202020204" pitchFamily="34" charset="0"/>
                        </a:rPr>
                        <a:t>December </a:t>
                      </a:r>
                      <a:r>
                        <a:rPr lang="en-US" sz="1400" b="1" i="1" u="none" strike="noStrike" dirty="0">
                          <a:solidFill>
                            <a:schemeClr val="tx1"/>
                          </a:solidFill>
                          <a:effectLst/>
                          <a:latin typeface="Arial" panose="020B0604020202020204" pitchFamily="34" charset="0"/>
                          <a:cs typeface="Arial" panose="020B0604020202020204" pitchFamily="34" charset="0"/>
                        </a:rPr>
                        <a:t>2017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Spent as % of total available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Spent as % of total transfers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1" i="1" u="none" strike="noStrike" dirty="0">
                          <a:solidFill>
                            <a:schemeClr val="tx1"/>
                          </a:solidFill>
                          <a:effectLst/>
                          <a:latin typeface="Arial" panose="020B0604020202020204" pitchFamily="34" charset="0"/>
                          <a:cs typeface="Arial" panose="020B0604020202020204" pitchFamily="34" charset="0"/>
                        </a:rPr>
                        <a:t> </a:t>
                      </a:r>
                      <a:r>
                        <a:rPr lang="en-US" sz="1400" b="1" i="1" u="none" strike="noStrike" dirty="0" smtClean="0">
                          <a:solidFill>
                            <a:schemeClr val="tx1"/>
                          </a:solidFill>
                          <a:effectLst/>
                          <a:latin typeface="Arial" panose="020B0604020202020204" pitchFamily="34" charset="0"/>
                          <a:cs typeface="Arial" panose="020B0604020202020204" pitchFamily="34" charset="0"/>
                        </a:rPr>
                        <a:t>Stopped </a:t>
                      </a:r>
                      <a:r>
                        <a:rPr lang="en-US" sz="1400" b="1" i="1" u="none" strike="noStrike" dirty="0">
                          <a:solidFill>
                            <a:schemeClr val="tx1"/>
                          </a:solidFill>
                          <a:effectLst/>
                          <a:latin typeface="Arial" panose="020B0604020202020204" pitchFamily="34" charset="0"/>
                          <a:cs typeface="Arial" panose="020B0604020202020204" pitchFamily="34" charset="0"/>
                        </a:rPr>
                        <a:t>(NT)        2016/17</a:t>
                      </a:r>
                      <a:br>
                        <a:rPr lang="en-US" sz="1400" b="1" i="1" u="none" strike="noStrike" dirty="0">
                          <a:solidFill>
                            <a:schemeClr val="tx1"/>
                          </a:solidFill>
                          <a:effectLst/>
                          <a:latin typeface="Arial" panose="020B0604020202020204" pitchFamily="34" charset="0"/>
                          <a:cs typeface="Arial" panose="020B0604020202020204" pitchFamily="34" charset="0"/>
                        </a:rPr>
                      </a:br>
                      <a:r>
                        <a:rPr lang="en-US" sz="1400" b="1" i="1" u="none" strike="noStrike" dirty="0">
                          <a:solidFill>
                            <a:schemeClr val="tx1"/>
                          </a:solidFill>
                          <a:effectLst/>
                          <a:latin typeface="Arial" panose="020B0604020202020204" pitchFamily="34" charset="0"/>
                          <a:cs typeface="Arial" panose="020B0604020202020204" pitchFamily="34" charset="0"/>
                        </a:rPr>
                        <a:t>(R'000) </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54228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1.</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Sundays </a:t>
                      </a:r>
                      <a:r>
                        <a:rPr lang="en-US" sz="1400" b="0" i="0" u="none" strike="noStrike" dirty="0" smtClean="0">
                          <a:solidFill>
                            <a:schemeClr val="tx1"/>
                          </a:solidFill>
                          <a:effectLst/>
                          <a:latin typeface="Arial" panose="020B0604020202020204" pitchFamily="34" charset="0"/>
                          <a:cs typeface="Arial" panose="020B0604020202020204" pitchFamily="34" charset="0"/>
                        </a:rPr>
                        <a:t>River V.</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24,446</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21,711</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3,273</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13%</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15%</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2,735</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888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2.</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Kou-</a:t>
                      </a:r>
                      <a:r>
                        <a:rPr lang="en-US" sz="1400" b="0" i="0" u="none" strike="noStrike" dirty="0" err="1">
                          <a:solidFill>
                            <a:schemeClr val="tx1"/>
                          </a:solidFill>
                          <a:effectLst/>
                          <a:latin typeface="Arial" panose="020B0604020202020204" pitchFamily="34" charset="0"/>
                          <a:cs typeface="Arial" panose="020B0604020202020204" pitchFamily="34" charset="0"/>
                        </a:rPr>
                        <a:t>Kamma</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14,694</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5,320</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2,774 </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19%</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52%</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3,000</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888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3.</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a:t>
                      </a:r>
                      <a:r>
                        <a:rPr lang="en-US" sz="1400" b="0" i="0" u="none" strike="noStrike" dirty="0" err="1">
                          <a:solidFill>
                            <a:schemeClr val="tx1"/>
                          </a:solidFill>
                          <a:effectLst/>
                          <a:latin typeface="Arial" panose="020B0604020202020204" pitchFamily="34" charset="0"/>
                          <a:cs typeface="Arial" panose="020B0604020202020204" pitchFamily="34" charset="0"/>
                        </a:rPr>
                        <a:t>Amahlathi</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30,147</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20,465</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5,444</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18%</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27%</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7,000</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0824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4.</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a:t>
                      </a:r>
                      <a:r>
                        <a:rPr lang="en-US" sz="1400" b="0" i="0" u="none" strike="noStrike" dirty="0" err="1">
                          <a:solidFill>
                            <a:schemeClr val="tx1"/>
                          </a:solidFill>
                          <a:effectLst/>
                          <a:latin typeface="Arial" panose="020B0604020202020204" pitchFamily="34" charset="0"/>
                          <a:cs typeface="Arial" panose="020B0604020202020204" pitchFamily="34" charset="0"/>
                        </a:rPr>
                        <a:t>Ngqushwa</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21,854</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17,889</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5,022</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23%</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28%</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2,379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52784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5.</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a:t>
                      </a:r>
                      <a:r>
                        <a:rPr lang="en-US" sz="1400" b="0" i="0" u="none" strike="noStrike" dirty="0" err="1">
                          <a:solidFill>
                            <a:schemeClr val="tx1"/>
                          </a:solidFill>
                          <a:effectLst/>
                          <a:latin typeface="Arial" panose="020B0604020202020204" pitchFamily="34" charset="0"/>
                          <a:cs typeface="Arial" panose="020B0604020202020204" pitchFamily="34" charset="0"/>
                        </a:rPr>
                        <a:t>Emalahleni</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31,758</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13,754</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4,042</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13%</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29%</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7,000</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275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6.</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Engcobo</a:t>
                      </a: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50,431</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27,229</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2,921</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6%</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11%</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4,000</a:t>
                      </a: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275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7.</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smtClean="0">
                          <a:solidFill>
                            <a:schemeClr val="tx1"/>
                          </a:solidFill>
                          <a:effectLst/>
                          <a:latin typeface="Arial" panose="020B0604020202020204" pitchFamily="34" charset="0"/>
                          <a:cs typeface="Arial" panose="020B0604020202020204" pitchFamily="34" charset="0"/>
                        </a:rPr>
                        <a:t> Sakhisizwe</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17,539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9,993</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3,186</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18%</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32%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smtClean="0">
                          <a:solidFill>
                            <a:schemeClr val="tx1"/>
                          </a:solidFill>
                          <a:effectLst/>
                          <a:latin typeface="Arial" panose="020B0604020202020204" pitchFamily="34" charset="0"/>
                          <a:cs typeface="Arial" panose="020B0604020202020204" pitchFamily="34" charset="0"/>
                        </a:rPr>
                        <a:t>3000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3275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smtClean="0">
                          <a:solidFill>
                            <a:schemeClr val="tx1"/>
                          </a:solidFill>
                          <a:effectLst/>
                          <a:latin typeface="Arial" panose="020B0604020202020204" pitchFamily="34" charset="0"/>
                          <a:cs typeface="Arial" panose="020B0604020202020204" pitchFamily="34" charset="0"/>
                        </a:rPr>
                        <a:t>8.</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6" marR="7416" marT="741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0" i="0" u="none" strike="noStrike" dirty="0">
                          <a:solidFill>
                            <a:schemeClr val="tx1"/>
                          </a:solidFill>
                          <a:effectLst/>
                          <a:latin typeface="Arial" panose="020B0604020202020204" pitchFamily="34" charset="0"/>
                          <a:cs typeface="Arial" panose="020B0604020202020204" pitchFamily="34" charset="0"/>
                        </a:rPr>
                        <a:t> O.R</a:t>
                      </a:r>
                      <a:r>
                        <a:rPr lang="en-US" sz="1400" b="0" i="0" u="none" strike="noStrike" dirty="0" smtClean="0">
                          <a:solidFill>
                            <a:schemeClr val="tx1"/>
                          </a:solidFill>
                          <a:effectLst/>
                          <a:latin typeface="Arial" panose="020B0604020202020204" pitchFamily="34" charset="0"/>
                          <a:cs typeface="Arial" panose="020B0604020202020204" pitchFamily="34" charset="0"/>
                        </a:rPr>
                        <a:t>. Tambo DM</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7416" marR="7416" marT="7416"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609,099</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375,457</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a:solidFill>
                            <a:schemeClr val="tx1"/>
                          </a:solidFill>
                          <a:effectLst/>
                          <a:latin typeface="Arial" panose="020B0604020202020204" pitchFamily="34" charset="0"/>
                          <a:cs typeface="Arial" panose="020B0604020202020204" pitchFamily="34" charset="0"/>
                        </a:rPr>
                        <a:t>132,090</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22%</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35%</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400" b="0" i="0" u="none" strike="noStrike" dirty="0">
                          <a:solidFill>
                            <a:schemeClr val="tx1"/>
                          </a:solidFill>
                          <a:effectLst/>
                          <a:latin typeface="Arial" panose="020B0604020202020204" pitchFamily="34" charset="0"/>
                          <a:cs typeface="Arial" panose="020B0604020202020204" pitchFamily="34" charset="0"/>
                        </a:rPr>
                        <a:t>90,000</a:t>
                      </a:r>
                    </a:p>
                  </a:txBody>
                  <a:tcPr marL="7416" marR="7416" marT="7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32751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n-US" sz="1400" b="1" i="0" u="none" strike="noStrike" dirty="0" smtClean="0">
                          <a:solidFill>
                            <a:schemeClr val="tx1"/>
                          </a:solidFill>
                          <a:effectLst/>
                          <a:latin typeface="Arial" panose="020B0604020202020204" pitchFamily="34" charset="0"/>
                          <a:cs typeface="Arial" panose="020B0604020202020204" pitchFamily="34" charset="0"/>
                        </a:rPr>
                        <a:t>TOTAL EC STOPPED</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7414" marR="7414" marT="7417"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799,968</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491,818</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158,752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20%</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32%</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n-US" sz="1400" b="1" i="0" u="none" strike="noStrike" dirty="0">
                          <a:solidFill>
                            <a:schemeClr val="tx1"/>
                          </a:solidFill>
                          <a:effectLst/>
                          <a:latin typeface="Arial" panose="020B0604020202020204" pitchFamily="34" charset="0"/>
                          <a:cs typeface="Arial" panose="020B0604020202020204" pitchFamily="34" charset="0"/>
                        </a:rPr>
                        <a:t>119,114</a:t>
                      </a: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bl>
          </a:graphicData>
        </a:graphic>
      </p:graphicFrame>
      <p:sp>
        <p:nvSpPr>
          <p:cNvPr id="14" name="TextBox 13"/>
          <p:cNvSpPr txBox="1"/>
          <p:nvPr/>
        </p:nvSpPr>
        <p:spPr>
          <a:xfrm>
            <a:off x="170971" y="611647"/>
            <a:ext cx="10296524" cy="785343"/>
          </a:xfrm>
          <a:prstGeom prst="rect">
            <a:avLst/>
          </a:prstGeom>
          <a:noFill/>
        </p:spPr>
        <p:txBody>
          <a:bodyPr wrap="square" rtlCol="0">
            <a:spAutoFit/>
          </a:bodyPr>
          <a:lstStyle/>
          <a:p>
            <a:pPr marL="85725" lvl="1">
              <a:lnSpc>
                <a:spcPct val="150000"/>
              </a:lnSpc>
            </a:pPr>
            <a:r>
              <a:rPr lang="en-ZA" sz="1600" dirty="0" smtClean="0">
                <a:latin typeface="Arial" panose="020B0604020202020204" pitchFamily="34" charset="0"/>
                <a:ea typeface="Times New Roman" panose="02020603050405020304" pitchFamily="18" charset="0"/>
                <a:cs typeface="Arial" panose="020B0604020202020204" pitchFamily="34" charset="0"/>
              </a:rPr>
              <a:t>Out of the R2 956 billion MIG allocation for 2016/17 to EC, R119 114 million was stopped from 8 underperforming municipalities and R124 735 million was reallocated to 11 municipalities in the province</a:t>
            </a:r>
            <a:r>
              <a:rPr lang="en-US" sz="800" dirty="0">
                <a:latin typeface="Arial" panose="020B0604020202020204" pitchFamily="34" charset="0"/>
                <a:ea typeface="Times New Roman" panose="02020603050405020304" pitchFamily="18" charset="0"/>
                <a:cs typeface="Times New Roman" panose="02020603050405020304" pitchFamily="18" charset="0"/>
              </a:rPr>
              <a:t> </a:t>
            </a:r>
            <a:endParaRPr lang="en-ZA" sz="1400" dirty="0">
              <a:effectLst/>
            </a:endParaRPr>
          </a:p>
        </p:txBody>
      </p:sp>
    </p:spTree>
    <p:extLst>
      <p:ext uri="{BB962C8B-B14F-4D97-AF65-F5344CB8AC3E}">
        <p14:creationId xmlns:p14="http://schemas.microsoft.com/office/powerpoint/2010/main" xmlns="" val="601072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221746"/>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NATIONAL OVERVIEW OF STOPPING &amp; REALLOCATION 2016/17 MIG</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75221" y="611647"/>
            <a:ext cx="9800137" cy="785343"/>
          </a:xfrm>
          <a:prstGeom prst="rect">
            <a:avLst/>
          </a:prstGeom>
          <a:noFill/>
        </p:spPr>
        <p:txBody>
          <a:bodyPr wrap="square" rtlCol="0">
            <a:spAutoFit/>
          </a:bodyPr>
          <a:lstStyle/>
          <a:p>
            <a:pPr marL="742950" lvl="1" indent="-285750" algn="just">
              <a:lnSpc>
                <a:spcPct val="150000"/>
              </a:lnSpc>
              <a:buFont typeface="Arial" panose="020B0604020202020204" pitchFamily="34" charset="0"/>
              <a:buChar char="•"/>
            </a:pPr>
            <a:r>
              <a:rPr lang="en-ZA" sz="1600" dirty="0">
                <a:latin typeface="Arial" panose="020B0604020202020204" pitchFamily="34" charset="0"/>
                <a:ea typeface="Times New Roman" panose="02020603050405020304" pitchFamily="18" charset="0"/>
                <a:cs typeface="Arial" panose="020B0604020202020204" pitchFamily="34" charset="0"/>
              </a:rPr>
              <a:t>Out of the R14,9 billion MIG allocation for </a:t>
            </a:r>
            <a:r>
              <a:rPr lang="en-ZA" sz="1600" dirty="0" smtClean="0">
                <a:latin typeface="Arial" panose="020B0604020202020204" pitchFamily="34" charset="0"/>
                <a:ea typeface="Times New Roman" panose="02020603050405020304" pitchFamily="18" charset="0"/>
                <a:cs typeface="Arial" panose="020B0604020202020204" pitchFamily="34" charset="0"/>
              </a:rPr>
              <a:t>2016/17 in the country, </a:t>
            </a:r>
            <a:r>
              <a:rPr lang="en-ZA" sz="1600" dirty="0">
                <a:latin typeface="Arial" panose="020B0604020202020204" pitchFamily="34" charset="0"/>
                <a:ea typeface="Times New Roman" panose="02020603050405020304" pitchFamily="18" charset="0"/>
                <a:cs typeface="Arial" panose="020B0604020202020204" pitchFamily="34" charset="0"/>
              </a:rPr>
              <a:t>R943 million was stopped from 42 poor performing municipalities and reallocated to 58 municipalities across the country</a:t>
            </a:r>
            <a:r>
              <a:rPr lang="en-ZA" sz="1600" dirty="0" smtClean="0">
                <a:latin typeface="Arial" panose="020B0604020202020204" pitchFamily="34" charset="0"/>
                <a:ea typeface="Times New Roman" panose="02020603050405020304" pitchFamily="18" charset="0"/>
                <a:cs typeface="Arial" panose="020B0604020202020204" pitchFamily="34" charset="0"/>
              </a:rPr>
              <a:t>.</a:t>
            </a:r>
          </a:p>
        </p:txBody>
      </p:sp>
      <p:graphicFrame>
        <p:nvGraphicFramePr>
          <p:cNvPr id="12" name="Content Placeholder 8"/>
          <p:cNvGraphicFramePr>
            <a:graphicFrameLocks noGrp="1"/>
          </p:cNvGraphicFramePr>
          <p:nvPr>
            <p:ph idx="1"/>
            <p:extLst>
              <p:ext uri="{D42A27DB-BD31-4B8C-83A1-F6EECF244321}">
                <p14:modId xmlns:p14="http://schemas.microsoft.com/office/powerpoint/2010/main" xmlns="" val="4244942127"/>
              </p:ext>
            </p:extLst>
          </p:nvPr>
        </p:nvGraphicFramePr>
        <p:xfrm>
          <a:off x="811206" y="1673054"/>
          <a:ext cx="9023911" cy="4325033"/>
        </p:xfrm>
        <a:graphic>
          <a:graphicData uri="http://schemas.openxmlformats.org/drawingml/2006/table">
            <a:tbl>
              <a:tblPr/>
              <a:tblGrid>
                <a:gridCol w="1273964">
                  <a:extLst>
                    <a:ext uri="{9D8B030D-6E8A-4147-A177-3AD203B41FA5}">
                      <a16:colId xmlns:a16="http://schemas.microsoft.com/office/drawing/2014/main" xmlns="" val="3981303511"/>
                    </a:ext>
                  </a:extLst>
                </a:gridCol>
                <a:gridCol w="1459750">
                  <a:extLst>
                    <a:ext uri="{9D8B030D-6E8A-4147-A177-3AD203B41FA5}">
                      <a16:colId xmlns:a16="http://schemas.microsoft.com/office/drawing/2014/main" xmlns="" val="3633263125"/>
                    </a:ext>
                  </a:extLst>
                </a:gridCol>
                <a:gridCol w="1343153">
                  <a:extLst>
                    <a:ext uri="{9D8B030D-6E8A-4147-A177-3AD203B41FA5}">
                      <a16:colId xmlns:a16="http://schemas.microsoft.com/office/drawing/2014/main" xmlns="" val="3507490034"/>
                    </a:ext>
                  </a:extLst>
                </a:gridCol>
                <a:gridCol w="1443643">
                  <a:extLst>
                    <a:ext uri="{9D8B030D-6E8A-4147-A177-3AD203B41FA5}">
                      <a16:colId xmlns:a16="http://schemas.microsoft.com/office/drawing/2014/main" xmlns="" val="2084929538"/>
                    </a:ext>
                  </a:extLst>
                </a:gridCol>
                <a:gridCol w="1535455">
                  <a:extLst>
                    <a:ext uri="{9D8B030D-6E8A-4147-A177-3AD203B41FA5}">
                      <a16:colId xmlns:a16="http://schemas.microsoft.com/office/drawing/2014/main" xmlns="" val="2257340046"/>
                    </a:ext>
                  </a:extLst>
                </a:gridCol>
                <a:gridCol w="1967946">
                  <a:extLst>
                    <a:ext uri="{9D8B030D-6E8A-4147-A177-3AD203B41FA5}">
                      <a16:colId xmlns:a16="http://schemas.microsoft.com/office/drawing/2014/main" xmlns="" val="966907161"/>
                    </a:ext>
                  </a:extLst>
                </a:gridCol>
              </a:tblGrid>
              <a:tr h="528172">
                <a:tc>
                  <a:txBody>
                    <a:bodyPr/>
                    <a:lstStyle/>
                    <a:p>
                      <a:pPr algn="ctr" fontAlgn="b"/>
                      <a:r>
                        <a:rPr lang="en-ZA" sz="1400" b="1" i="0" u="none" strike="noStrike" dirty="0" smtClean="0">
                          <a:effectLst/>
                          <a:latin typeface="Arial" panose="020B0604020202020204" pitchFamily="34" charset="0"/>
                        </a:rPr>
                        <a:t>PROVINCE</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dirty="0" smtClean="0">
                          <a:effectLst/>
                          <a:latin typeface="Arial" panose="020B0604020202020204" pitchFamily="34" charset="0"/>
                        </a:rPr>
                        <a:t>ALLOCATION</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dirty="0" smtClean="0">
                          <a:effectLst/>
                          <a:latin typeface="Arial" panose="020B0604020202020204" pitchFamily="34" charset="0"/>
                        </a:rPr>
                        <a:t>STOPPING</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dirty="0" smtClean="0">
                          <a:effectLst/>
                          <a:latin typeface="Arial" panose="020B0604020202020204" pitchFamily="34" charset="0"/>
                        </a:rPr>
                        <a:t>REALLOCATION</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dirty="0" smtClean="0">
                          <a:effectLst/>
                          <a:latin typeface="Arial" panose="020B0604020202020204" pitchFamily="34" charset="0"/>
                        </a:rPr>
                        <a:t>GAIN/LOSS</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1" i="0" u="none" strike="noStrike" dirty="0" smtClean="0">
                          <a:effectLst/>
                          <a:latin typeface="Arial" panose="020B0604020202020204" pitchFamily="34" charset="0"/>
                        </a:rPr>
                        <a:t>REVISED ALLOCATION</a:t>
                      </a:r>
                      <a:endParaRPr lang="en-ZA" sz="1400" b="1"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96139457"/>
                  </a:ext>
                </a:extLst>
              </a:tr>
              <a:tr h="375184">
                <a:tc>
                  <a:txBody>
                    <a:bodyPr/>
                    <a:lstStyle/>
                    <a:p>
                      <a:pPr algn="ctr" fontAlgn="b"/>
                      <a:r>
                        <a:rPr lang="en-ZA" sz="1200" b="0" i="0" u="none" strike="noStrike" dirty="0">
                          <a:effectLst/>
                          <a:latin typeface="Arial" panose="020B0604020202020204" pitchFamily="34" charset="0"/>
                        </a:rPr>
                        <a:t>EC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2 956 279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-119 114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124 735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5 621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2 961 900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38109909"/>
                  </a:ext>
                </a:extLst>
              </a:tr>
              <a:tr h="375184">
                <a:tc>
                  <a:txBody>
                    <a:bodyPr/>
                    <a:lstStyle/>
                    <a:p>
                      <a:pPr algn="ctr" fontAlgn="b"/>
                      <a:r>
                        <a:rPr lang="en-ZA" sz="1200" b="0" i="0" u="none" strike="noStrike" dirty="0">
                          <a:effectLst/>
                          <a:latin typeface="Arial" panose="020B0604020202020204" pitchFamily="34" charset="0"/>
                        </a:rPr>
                        <a:t>FS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713 423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-33 168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47 500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14 332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727 755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391546"/>
                  </a:ext>
                </a:extLst>
              </a:tr>
              <a:tr h="375184">
                <a:tc>
                  <a:txBody>
                    <a:bodyPr/>
                    <a:lstStyle/>
                    <a:p>
                      <a:pPr algn="ctr" fontAlgn="b"/>
                      <a:r>
                        <a:rPr lang="en-ZA" sz="1200" b="0" i="0" u="none" strike="noStrike">
                          <a:effectLst/>
                          <a:latin typeface="Arial" panose="020B0604020202020204" pitchFamily="34" charset="0"/>
                        </a:rPr>
                        <a:t>GP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456 601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-7 800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456 601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6499064"/>
                  </a:ext>
                </a:extLst>
              </a:tr>
              <a:tr h="375184">
                <a:tc>
                  <a:txBody>
                    <a:bodyPr/>
                    <a:lstStyle/>
                    <a:p>
                      <a:pPr algn="ctr" fontAlgn="b"/>
                      <a:r>
                        <a:rPr lang="en-ZA" sz="1200" b="0" i="0" u="none" strike="noStrike">
                          <a:effectLst/>
                          <a:latin typeface="Arial" panose="020B0604020202020204" pitchFamily="34" charset="0"/>
                        </a:rPr>
                        <a:t>KZN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3 273 827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-52 470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74 100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21 630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3 295 457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3143875"/>
                  </a:ext>
                </a:extLst>
              </a:tr>
              <a:tr h="375184">
                <a:tc>
                  <a:txBody>
                    <a:bodyPr/>
                    <a:lstStyle/>
                    <a:p>
                      <a:pPr algn="ctr" fontAlgn="b"/>
                      <a:r>
                        <a:rPr lang="en-ZA" sz="1200" b="0" i="0" u="none" strike="noStrike">
                          <a:effectLst/>
                          <a:latin typeface="Arial" panose="020B0604020202020204" pitchFamily="34" charset="0"/>
                        </a:rPr>
                        <a:t>LP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3 126 953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-394 175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222 000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smtClean="0">
                          <a:effectLst/>
                          <a:latin typeface="Arial" panose="020B0604020202020204" pitchFamily="34" charset="0"/>
                        </a:rPr>
                        <a:t>(172 </a:t>
                      </a:r>
                      <a:r>
                        <a:rPr lang="en-ZA" sz="1200" b="0" i="0" u="none" strike="noStrike" dirty="0">
                          <a:effectLst/>
                          <a:latin typeface="Arial" panose="020B0604020202020204" pitchFamily="34" charset="0"/>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2 954 778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3393409"/>
                  </a:ext>
                </a:extLst>
              </a:tr>
              <a:tr h="375184">
                <a:tc>
                  <a:txBody>
                    <a:bodyPr/>
                    <a:lstStyle/>
                    <a:p>
                      <a:pPr algn="ctr" fontAlgn="b"/>
                      <a:r>
                        <a:rPr lang="en-ZA" sz="1200" b="0" i="0" u="none" strike="noStrike">
                          <a:effectLst/>
                          <a:latin typeface="Arial" panose="020B0604020202020204" pitchFamily="34" charset="0"/>
                        </a:rPr>
                        <a:t>MP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1 768 055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-67 845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97 200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29 355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1 797 410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7231485"/>
                  </a:ext>
                </a:extLst>
              </a:tr>
              <a:tr h="375184">
                <a:tc>
                  <a:txBody>
                    <a:bodyPr/>
                    <a:lstStyle/>
                    <a:p>
                      <a:pPr algn="ctr" fontAlgn="b"/>
                      <a:r>
                        <a:rPr lang="en-ZA" sz="1200" b="0" i="0" u="none" strike="noStrike">
                          <a:effectLst/>
                          <a:latin typeface="Arial" panose="020B0604020202020204" pitchFamily="34" charset="0"/>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463 379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-24 544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68 500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43 956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507 335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7342915"/>
                  </a:ext>
                </a:extLst>
              </a:tr>
              <a:tr h="375184">
                <a:tc>
                  <a:txBody>
                    <a:bodyPr/>
                    <a:lstStyle/>
                    <a:p>
                      <a:pPr algn="ctr" fontAlgn="b"/>
                      <a:r>
                        <a:rPr lang="en-ZA" sz="1200" b="0" i="0" u="none" strike="noStrike">
                          <a:effectLst/>
                          <a:latin typeface="Arial" panose="020B0604020202020204" pitchFamily="34" charset="0"/>
                        </a:rPr>
                        <a:t>NW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1 654 349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-237 664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302 370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64 706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1 719 055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51852114"/>
                  </a:ext>
                </a:extLst>
              </a:tr>
              <a:tr h="390191">
                <a:tc>
                  <a:txBody>
                    <a:bodyPr/>
                    <a:lstStyle/>
                    <a:p>
                      <a:pPr algn="ctr" fontAlgn="b"/>
                      <a:r>
                        <a:rPr lang="en-ZA" sz="1200" b="0" i="0" u="none" strike="noStrike">
                          <a:effectLst/>
                          <a:latin typeface="Arial" panose="020B0604020202020204" pitchFamily="34" charset="0"/>
                        </a:rPr>
                        <a:t>WC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501 162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-6 054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0" i="0" u="none" strike="noStrike">
                          <a:effectLst/>
                          <a:latin typeface="Arial" panose="020B0604020202020204" pitchFamily="34" charset="0"/>
                        </a:rPr>
                        <a:t>6 429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375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0" i="0" u="none" strike="noStrike" dirty="0">
                          <a:effectLst/>
                          <a:latin typeface="Arial" panose="020B0604020202020204" pitchFamily="34" charset="0"/>
                        </a:rPr>
                        <a:t>501 537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307831816"/>
                  </a:ext>
                </a:extLst>
              </a:tr>
              <a:tr h="405198">
                <a:tc>
                  <a:txBody>
                    <a:bodyPr/>
                    <a:lstStyle/>
                    <a:p>
                      <a:pPr algn="ctr" fontAlgn="b"/>
                      <a:r>
                        <a:rPr lang="en-ZA" sz="1200" b="1" i="0" u="none" strike="noStrike">
                          <a:effectLst/>
                          <a:latin typeface="Arial" panose="020B0604020202020204" pitchFamily="34" charset="0"/>
                        </a:rPr>
                        <a:t>Total</a:t>
                      </a:r>
                    </a:p>
                  </a:txBody>
                  <a:tcPr marL="0" marR="0" marT="0"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1" i="0" u="none" strike="noStrike">
                          <a:effectLst/>
                          <a:latin typeface="Arial" panose="020B0604020202020204" pitchFamily="34" charset="0"/>
                        </a:rPr>
                        <a:t>14 914 028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1" i="0" u="none" strike="noStrike">
                          <a:effectLst/>
                          <a:latin typeface="Arial" panose="020B0604020202020204" pitchFamily="34" charset="0"/>
                        </a:rPr>
                        <a:t>-942 834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1" i="0" u="none" strike="noStrike" dirty="0">
                          <a:effectLst/>
                          <a:latin typeface="Arial" panose="020B0604020202020204" pitchFamily="34" charset="0"/>
                        </a:rPr>
                        <a:t>942 834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1" i="0" u="none" strike="noStrike">
                          <a:effectLst/>
                          <a:latin typeface="Arial" panose="020B0604020202020204" pitchFamily="34" charset="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ZA" sz="1200" b="1" i="0" u="none" strike="noStrike" dirty="0">
                          <a:effectLst/>
                          <a:latin typeface="Arial" panose="020B0604020202020204" pitchFamily="34" charset="0"/>
                        </a:rPr>
                        <a:t>14 914 028 </a:t>
                      </a:r>
                    </a:p>
                  </a:txBody>
                  <a:tcPr marL="0" marR="0" marT="0" marB="0" anchor="ctr">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317721492"/>
                  </a:ext>
                </a:extLst>
              </a:tr>
            </a:tbl>
          </a:graphicData>
        </a:graphic>
      </p:graphicFrame>
    </p:spTree>
    <p:extLst>
      <p:ext uri="{BB962C8B-B14F-4D97-AF65-F5344CB8AC3E}">
        <p14:creationId xmlns:p14="http://schemas.microsoft.com/office/powerpoint/2010/main" xmlns="" val="372242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221746"/>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STOPPING &amp; REALLOCATION 2016/17 MIG ALLOCATIONS CONT… </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75221" y="605660"/>
            <a:ext cx="9800137" cy="4201150"/>
          </a:xfrm>
          <a:prstGeom prst="rect">
            <a:avLst/>
          </a:prstGeom>
          <a:noFill/>
        </p:spPr>
        <p:txBody>
          <a:bodyPr wrap="square" rtlCol="0">
            <a:spAutoFit/>
          </a:bodyPr>
          <a:lstStyle/>
          <a:p>
            <a:pPr marL="285750" lvl="0" indent="-285750" algn="just">
              <a:lnSpc>
                <a:spcPct val="150000"/>
              </a:lnSpc>
              <a:buFont typeface="Wingdings" panose="05000000000000000000" pitchFamily="2" charset="2"/>
              <a:buChar char="q"/>
            </a:pP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After the exercise from the province in January 2017, National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Treasury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further informed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O.R. Tambo of intention to stop MIG funds on 16 February 2017 and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request the municipality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to respond to the letter.</a:t>
            </a:r>
          </a:p>
          <a:p>
            <a:pPr marL="285750" lvl="0" indent="-285750" algn="just">
              <a:lnSpc>
                <a:spcPct val="150000"/>
              </a:lnSpc>
              <a:buFont typeface="Wingdings" panose="05000000000000000000" pitchFamily="2" charset="2"/>
              <a:buChar char="q"/>
            </a:pPr>
            <a:endParaRPr lang="en-ZA" sz="9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buFont typeface="Wingdings" panose="05000000000000000000" pitchFamily="2" charset="2"/>
              <a:buChar char="q"/>
            </a:pP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Municipality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still did not convince National Treasury in order not to stop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MIG funds</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 hence R90 000 million was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ultimately stopped,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Gazette No. 40707 Vol.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621 dated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22 March 2017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was then issued for stopping and reallocation of MIG</a:t>
            </a:r>
          </a:p>
          <a:p>
            <a:pPr marL="285750" lvl="0" indent="-285750" algn="just">
              <a:lnSpc>
                <a:spcPct val="150000"/>
              </a:lnSpc>
              <a:buFont typeface="Wingdings" panose="05000000000000000000" pitchFamily="2" charset="2"/>
              <a:buChar char="q"/>
            </a:pPr>
            <a:endParaRPr lang="en-ZA" sz="9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buFont typeface="Wingdings" panose="05000000000000000000" pitchFamily="2" charset="2"/>
              <a:buChar char="q"/>
            </a:pP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 follow-up session was done by ECPT, COGTA, NT and DCOG 16</a:t>
            </a:r>
            <a:r>
              <a:rPr lang="en-ZA" sz="1600" baseline="300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May 2017 to assess progress on MIG spending as the indication of underspending.</a:t>
            </a:r>
          </a:p>
          <a:p>
            <a:pPr marL="285750" lvl="0" indent="-285750" algn="just">
              <a:lnSpc>
                <a:spcPct val="150000"/>
              </a:lnSpc>
              <a:buFont typeface="Wingdings" panose="05000000000000000000" pitchFamily="2" charset="2"/>
              <a:buChar char="q"/>
            </a:pP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An engagement by the stakeholders mention above was held on the on </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25</a:t>
            </a:r>
            <a:r>
              <a:rPr lang="en-ZA" sz="1600" baseline="30000" dirty="0">
                <a:solidFill>
                  <a:prstClr val="black"/>
                </a:solidFill>
                <a:latin typeface="Arial" panose="020B0604020202020204" pitchFamily="34" charset="0"/>
                <a:ea typeface="Times New Roman" panose="02020603050405020304" pitchFamily="18" charset="0"/>
                <a:cs typeface="Arial" panose="020B0604020202020204" pitchFamily="34" charset="0"/>
              </a:rPr>
              <a:t>th</a:t>
            </a:r>
            <a:r>
              <a:rPr lang="en-Z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 May 2017, </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to discuss a </a:t>
            </a:r>
            <a:r>
              <a:rPr lang="en-ZA" sz="1600" dirty="0" err="1" smtClean="0">
                <a:solidFill>
                  <a:prstClr val="black"/>
                </a:solidFill>
                <a:latin typeface="Arial" panose="020B0604020202020204" pitchFamily="34" charset="0"/>
                <a:ea typeface="Times New Roman" panose="02020603050405020304" pitchFamily="18" charset="0"/>
                <a:cs typeface="Arial" panose="020B0604020202020204" pitchFamily="34" charset="0"/>
              </a:rPr>
              <a:t>wayforward</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and readiness assessment for 2017/18 Implementation Plans seeing that still </a:t>
            </a:r>
            <a:r>
              <a:rPr lang="en-ZA" sz="1600" dirty="0" err="1" smtClean="0">
                <a:solidFill>
                  <a:prstClr val="black"/>
                </a:solidFill>
                <a:latin typeface="Arial" panose="020B0604020202020204" pitchFamily="34" charset="0"/>
                <a:ea typeface="Times New Roman" panose="02020603050405020304" pitchFamily="18" charset="0"/>
                <a:cs typeface="Arial" panose="020B0604020202020204" pitchFamily="34" charset="0"/>
              </a:rPr>
              <a:t>munis</a:t>
            </a:r>
            <a:r>
              <a:rPr lang="en-ZA" sz="16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are grossly underspending</a:t>
            </a:r>
            <a:r>
              <a:rPr lang="en-US" sz="800" dirty="0">
                <a:latin typeface="Arial" panose="020B0604020202020204" pitchFamily="34" charset="0"/>
                <a:ea typeface="Times New Roman" panose="02020603050405020304" pitchFamily="18" charset="0"/>
                <a:cs typeface="Times New Roman" panose="02020603050405020304" pitchFamily="18" charset="0"/>
              </a:rPr>
              <a:t> </a:t>
            </a:r>
            <a:r>
              <a:rPr lang="en-US" sz="1600" dirty="0" smtClean="0">
                <a:latin typeface="Arial" panose="020B0604020202020204" pitchFamily="34" charset="0"/>
                <a:ea typeface="Times New Roman" panose="02020603050405020304" pitchFamily="18" charset="0"/>
                <a:cs typeface="Times New Roman" panose="02020603050405020304" pitchFamily="18" charset="0"/>
              </a:rPr>
              <a:t> on MIG</a:t>
            </a:r>
            <a:endParaRPr lang="en-ZA" sz="1600" dirty="0">
              <a:effectLst/>
            </a:endParaRPr>
          </a:p>
        </p:txBody>
      </p:sp>
    </p:spTree>
    <p:extLst>
      <p:ext uri="{BB962C8B-B14F-4D97-AF65-F5344CB8AC3E}">
        <p14:creationId xmlns:p14="http://schemas.microsoft.com/office/powerpoint/2010/main" xmlns="" val="1961190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11206" y="53140"/>
            <a:ext cx="9221787" cy="442591"/>
          </a:xfrm>
        </p:spPr>
        <p:txBody>
          <a:bodyPr/>
          <a:lstStyle/>
          <a:p>
            <a:pPr algn="ctr"/>
            <a:r>
              <a:rPr lang="en-ZA" altLang="en-US" sz="2000" b="1" dirty="0" smtClean="0">
                <a:solidFill>
                  <a:schemeClr val="accent2"/>
                </a:solidFill>
                <a:latin typeface="Arial" panose="020B0604020202020204" pitchFamily="34" charset="0"/>
                <a:ea typeface="+mn-ea"/>
                <a:cs typeface="Arial" panose="020B0604020202020204" pitchFamily="34" charset="0"/>
              </a:rPr>
              <a:t>RECOMMENDATIONS</a:t>
            </a:r>
            <a:endParaRPr lang="en-ZA" sz="2000" b="1" dirty="0">
              <a:solidFill>
                <a:schemeClr val="accent2"/>
              </a:solidFill>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A3D4F6-16A1-45B6-9552-77C2E80A16ED}" type="slidenum">
              <a:rPr kumimoji="0" lang="en-ZA"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944380" y="1169233"/>
            <a:ext cx="184731" cy="369332"/>
          </a:xfrm>
          <a:prstGeom prst="rect">
            <a:avLst/>
          </a:prstGeom>
          <a:noFill/>
        </p:spPr>
        <p:txBody>
          <a:bodyPr wrap="none" rtlCol="0">
            <a:spAutoFit/>
          </a:bodyPr>
          <a:lstStyle/>
          <a:p>
            <a:endParaRPr lang="en-ZA" dirty="0"/>
          </a:p>
        </p:txBody>
      </p:sp>
      <p:sp>
        <p:nvSpPr>
          <p:cNvPr id="7" name="TextBox 6"/>
          <p:cNvSpPr txBox="1"/>
          <p:nvPr/>
        </p:nvSpPr>
        <p:spPr>
          <a:xfrm>
            <a:off x="1304144" y="1304144"/>
            <a:ext cx="184731" cy="369332"/>
          </a:xfrm>
          <a:prstGeom prst="rect">
            <a:avLst/>
          </a:prstGeom>
          <a:noFill/>
        </p:spPr>
        <p:txBody>
          <a:bodyPr wrap="none" rtlCol="0">
            <a:spAutoFit/>
          </a:bodyPr>
          <a:lstStyle/>
          <a:p>
            <a:endParaRPr lang="en-ZA" dirty="0"/>
          </a:p>
        </p:txBody>
      </p:sp>
      <p:sp>
        <p:nvSpPr>
          <p:cNvPr id="13" name="TextBox 12"/>
          <p:cNvSpPr txBox="1"/>
          <p:nvPr/>
        </p:nvSpPr>
        <p:spPr>
          <a:xfrm>
            <a:off x="385854" y="495731"/>
            <a:ext cx="9800137" cy="3762568"/>
          </a:xfrm>
          <a:prstGeom prst="rect">
            <a:avLst/>
          </a:prstGeom>
          <a:noFill/>
        </p:spPr>
        <p:txBody>
          <a:bodyPr wrap="square" rtlCol="0">
            <a:spAutoFit/>
          </a:bodyPr>
          <a:lstStyle/>
          <a:p>
            <a:pPr algn="just">
              <a:lnSpc>
                <a:spcPct val="150000"/>
              </a:lnSpc>
            </a:pPr>
            <a:r>
              <a:rPr lang="en-ZA" sz="1600" dirty="0" smtClean="0">
                <a:latin typeface="Arial" panose="020B0604020202020204" pitchFamily="34" charset="0"/>
                <a:ea typeface="Times New Roman" panose="02020603050405020304" pitchFamily="18" charset="0"/>
                <a:cs typeface="Arial" panose="020B0604020202020204" pitchFamily="34" charset="0"/>
              </a:rPr>
              <a:t>To avoid discrepancies in reporting the following should be adhered to;</a:t>
            </a:r>
          </a:p>
          <a:p>
            <a:pPr algn="just">
              <a:lnSpc>
                <a:spcPct val="150000"/>
              </a:lnSpc>
            </a:pP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pPr marL="742950" lvl="2"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Improvement </a:t>
            </a:r>
            <a:r>
              <a:rPr lang="en-ZA" sz="1600" dirty="0">
                <a:latin typeface="Arial" panose="020B0604020202020204" pitchFamily="34" charset="0"/>
                <a:ea typeface="Times New Roman" panose="02020603050405020304" pitchFamily="18" charset="0"/>
                <a:cs typeface="Arial" panose="020B0604020202020204" pitchFamily="34" charset="0"/>
              </a:rPr>
              <a:t>of reporting within the three government spheres.</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Municipality must comply with MIG framework (reporting). </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The critical technical post must be filled</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Planning &amp; procurement must done in advanced (plan a year before implementation year)</a:t>
            </a:r>
          </a:p>
          <a:p>
            <a:pPr marL="742950" lvl="1" indent="-285750" algn="just">
              <a:lnSpc>
                <a:spcPct val="150000"/>
              </a:lnSpc>
              <a:buFont typeface="Arial" panose="020B0604020202020204" pitchFamily="34" charset="0"/>
              <a:buChar char="•"/>
            </a:pPr>
            <a:r>
              <a:rPr lang="en-ZA" sz="1600" dirty="0" smtClean="0">
                <a:latin typeface="Arial" panose="020B0604020202020204" pitchFamily="34" charset="0"/>
                <a:ea typeface="Times New Roman" panose="02020603050405020304" pitchFamily="18" charset="0"/>
                <a:cs typeface="Arial" panose="020B0604020202020204" pitchFamily="34" charset="0"/>
              </a:rPr>
              <a:t>Provision of adequate financial resources is necessary to enhance monitoring and support to municipalities.</a:t>
            </a:r>
          </a:p>
          <a:p>
            <a:pPr lvl="1" algn="just">
              <a:lnSpc>
                <a:spcPct val="150000"/>
              </a:lnSpc>
            </a:pPr>
            <a:r>
              <a:rPr lang="en-ZA" sz="1600" dirty="0" smtClean="0">
                <a:latin typeface="Arial" panose="020B0604020202020204" pitchFamily="34" charset="0"/>
                <a:ea typeface="Times New Roman" panose="02020603050405020304" pitchFamily="18" charset="0"/>
                <a:cs typeface="Arial" panose="020B0604020202020204" pitchFamily="34" charset="0"/>
              </a:rPr>
              <a:t> </a:t>
            </a:r>
          </a:p>
          <a:p>
            <a:pPr marL="742950" lvl="1" indent="-285750" algn="just">
              <a:lnSpc>
                <a:spcPct val="150000"/>
              </a:lnSpc>
              <a:buFont typeface="Arial" panose="020B0604020202020204" pitchFamily="34" charset="0"/>
              <a:buChar char="•"/>
            </a:pPr>
            <a:endParaRPr lang="en-ZA" sz="7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US" sz="800" dirty="0">
                <a:latin typeface="Arial" panose="020B0604020202020204" pitchFamily="34" charset="0"/>
                <a:ea typeface="Times New Roman" panose="02020603050405020304" pitchFamily="18" charset="0"/>
                <a:cs typeface="Times New Roman" panose="02020603050405020304" pitchFamily="18" charset="0"/>
              </a:rPr>
              <a:t> </a:t>
            </a:r>
            <a:endParaRPr lang="en-ZA" sz="1400" dirty="0">
              <a:effectLst/>
            </a:endParaRPr>
          </a:p>
        </p:txBody>
      </p:sp>
    </p:spTree>
    <p:extLst>
      <p:ext uri="{BB962C8B-B14F-4D97-AF65-F5344CB8AC3E}">
        <p14:creationId xmlns:p14="http://schemas.microsoft.com/office/powerpoint/2010/main" xmlns="" val="2328462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244" y="2036653"/>
            <a:ext cx="9922599" cy="2123658"/>
          </a:xfrm>
          <a:prstGeom prst="rect">
            <a:avLst/>
          </a:prstGeom>
          <a:scene3d>
            <a:camera prst="orthographicFront"/>
            <a:lightRig rig="threePt" dir="t"/>
          </a:scene3d>
          <a:sp3d>
            <a:bevelT w="165100" prst="coolSlant"/>
          </a:sp3d>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endParaRPr lang="en-ZA" sz="4400" b="1" dirty="0" smtClean="0">
              <a:solidFill>
                <a:schemeClr val="tx1"/>
              </a:solidFill>
              <a:latin typeface="Arial" panose="020B0604020202020204" pitchFamily="34" charset="0"/>
              <a:cs typeface="Arial" panose="020B0604020202020204" pitchFamily="34" charset="0"/>
            </a:endParaRPr>
          </a:p>
          <a:p>
            <a:pPr algn="ctr"/>
            <a:r>
              <a:rPr lang="en-ZA" sz="4400" b="1" dirty="0">
                <a:solidFill>
                  <a:schemeClr val="tx1"/>
                </a:solidFill>
                <a:latin typeface="Arial" panose="020B0604020202020204" pitchFamily="34" charset="0"/>
                <a:cs typeface="Arial" panose="020B0604020202020204" pitchFamily="34" charset="0"/>
              </a:rPr>
              <a:t>Thank you</a:t>
            </a:r>
          </a:p>
          <a:p>
            <a:pPr algn="ctr"/>
            <a:endParaRPr lang="en-ZA" sz="4400" b="1" dirty="0" smtClean="0">
              <a:solidFill>
                <a:schemeClr val="tx1"/>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endParaRPr lang="en-ZA" dirty="0">
              <a:solidFill>
                <a:schemeClr val="bg1"/>
              </a:solidFill>
            </a:endParaRPr>
          </a:p>
        </p:txBody>
      </p:sp>
      <p:sp>
        <p:nvSpPr>
          <p:cNvPr id="4" name="Slide Number Placeholder 3"/>
          <p:cNvSpPr>
            <a:spLocks noGrp="1"/>
          </p:cNvSpPr>
          <p:nvPr>
            <p:ph type="sldNum" sz="quarter" idx="12"/>
          </p:nvPr>
        </p:nvSpPr>
        <p:spPr>
          <a:xfrm>
            <a:off x="8052770" y="7037705"/>
            <a:ext cx="2405062" cy="401638"/>
          </a:xfrm>
        </p:spPr>
        <p:txBody>
          <a:bodyPr/>
          <a:lstStyle/>
          <a:p>
            <a:pPr algn="ctr"/>
            <a:fld id="{A1A3D4F6-16A1-45B6-9552-77C2E80A16ED}" type="slidenum">
              <a:rPr lang="en-ZA" smtClean="0">
                <a:solidFill>
                  <a:schemeClr val="bg1"/>
                </a:solidFill>
              </a:rPr>
              <a:pPr algn="ctr"/>
              <a:t>9</a:t>
            </a:fld>
            <a:endParaRPr lang="en-ZA" dirty="0">
              <a:solidFill>
                <a:schemeClr val="bg1"/>
              </a:solidFill>
            </a:endParaRPr>
          </a:p>
        </p:txBody>
      </p:sp>
    </p:spTree>
    <p:extLst>
      <p:ext uri="{BB962C8B-B14F-4D97-AF65-F5344CB8AC3E}">
        <p14:creationId xmlns:p14="http://schemas.microsoft.com/office/powerpoint/2010/main" xmlns="" val="962061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11391</TotalTime>
  <Words>1117</Words>
  <Application>Microsoft Office PowerPoint</Application>
  <PresentationFormat>Custom</PresentationFormat>
  <Paragraphs>220</Paragraphs>
  <Slides>9</Slides>
  <Notes>9</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Office Theme</vt:lpstr>
      <vt:lpstr>Custom Design</vt:lpstr>
      <vt:lpstr>1_Custom Design</vt:lpstr>
      <vt:lpstr>2_Custom Design</vt:lpstr>
      <vt:lpstr>Slide 1</vt:lpstr>
      <vt:lpstr>BACKGROUND</vt:lpstr>
      <vt:lpstr>STOPPING &amp; REALLOCATION 2016/17 MIG ALLOCATIONS </vt:lpstr>
      <vt:lpstr>STOPPING &amp; REALLOCATION 2016/17 MIG ALLOCATIONS CONT… </vt:lpstr>
      <vt:lpstr>PROVINCIAL OVERVIEW OF STOPPING &amp; REALLOCATION 2016/17 MIG</vt:lpstr>
      <vt:lpstr>NATIONAL OVERVIEW OF STOPPING &amp; REALLOCATION 2016/17 MIG</vt:lpstr>
      <vt:lpstr>STOPPING &amp; REALLOCATION 2016/17 MIG ALLOCATIONS CONT… </vt:lpstr>
      <vt:lpstr>RECOMMENDATIONS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van Zyl</dc:creator>
  <cp:lastModifiedBy>PUMZA</cp:lastModifiedBy>
  <cp:revision>893</cp:revision>
  <cp:lastPrinted>2017-05-30T13:07:37Z</cp:lastPrinted>
  <dcterms:created xsi:type="dcterms:W3CDTF">2015-05-27T11:09:16Z</dcterms:created>
  <dcterms:modified xsi:type="dcterms:W3CDTF">2017-06-06T12:55:43Z</dcterms:modified>
</cp:coreProperties>
</file>