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6" d="100"/>
          <a:sy n="116" d="100"/>
        </p:scale>
        <p:origin x="-162"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230971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2116957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402182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632664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237716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1517920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325282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110643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1210507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220637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5CF7D-CCF5-4D59-AEDB-3BC600EFEF55}" type="datetimeFigureOut">
              <a:rPr lang="en-ZA" smtClean="0"/>
              <a:pPr/>
              <a:t>2017/06/01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2556825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5CF7D-CCF5-4D59-AEDB-3BC600EFEF55}" type="datetimeFigureOut">
              <a:rPr lang="en-ZA" smtClean="0"/>
              <a:pPr/>
              <a:t>2017/06/01</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80C00-0B3E-4914-B594-C482B5438996}" type="slidenum">
              <a:rPr lang="en-ZA" smtClean="0"/>
              <a:pPr/>
              <a:t>‹#›</a:t>
            </a:fld>
            <a:endParaRPr lang="en-ZA"/>
          </a:p>
        </p:txBody>
      </p:sp>
    </p:spTree>
    <p:extLst>
      <p:ext uri="{BB962C8B-B14F-4D97-AF65-F5344CB8AC3E}">
        <p14:creationId xmlns:p14="http://schemas.microsoft.com/office/powerpoint/2010/main" xmlns="" val="43986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rimefactssouthafrica.co.z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0372" y="1481959"/>
            <a:ext cx="9249103" cy="1365853"/>
          </a:xfrm>
        </p:spPr>
        <p:txBody>
          <a:bodyPr>
            <a:normAutofit/>
          </a:bodyPr>
          <a:lstStyle/>
          <a:p>
            <a:r>
              <a:rPr lang="en-ZA" sz="2800" dirty="0" smtClean="0">
                <a:latin typeface="Arial" panose="020B0604020202020204" pitchFamily="34" charset="0"/>
                <a:cs typeface="Arial" panose="020B0604020202020204" pitchFamily="34" charset="0"/>
              </a:rPr>
              <a:t>PRESENTATION TO PORTFOLIO COMMITTEE ON  POLICE ON 31</a:t>
            </a:r>
            <a:r>
              <a:rPr lang="en-ZA" sz="2800" baseline="30000" dirty="0" smtClean="0">
                <a:latin typeface="Arial" panose="020B0604020202020204" pitchFamily="34" charset="0"/>
                <a:cs typeface="Arial" panose="020B0604020202020204" pitchFamily="34" charset="0"/>
              </a:rPr>
              <a:t>ST</a:t>
            </a:r>
            <a:r>
              <a:rPr lang="en-ZA" sz="2800" dirty="0" smtClean="0">
                <a:latin typeface="Arial" panose="020B0604020202020204" pitchFamily="34" charset="0"/>
                <a:cs typeface="Arial" panose="020B0604020202020204" pitchFamily="34" charset="0"/>
              </a:rPr>
              <a:t> MAY 2017.</a:t>
            </a:r>
            <a:endParaRPr lang="en-ZA"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066799" y="3547241"/>
            <a:ext cx="9196552" cy="1694793"/>
          </a:xfrm>
        </p:spPr>
        <p:txBody>
          <a:bodyPr>
            <a:normAutofit/>
          </a:bodyPr>
          <a:lstStyle/>
          <a:p>
            <a:r>
              <a:rPr lang="en-ZA" sz="3200" b="1" dirty="0" smtClean="0">
                <a:latin typeface="Arial" panose="020B0604020202020204" pitchFamily="34" charset="0"/>
                <a:cs typeface="Arial" panose="020B0604020202020204" pitchFamily="34" charset="0"/>
              </a:rPr>
              <a:t>THE COMPILATION OF CRIME STATISTICS.</a:t>
            </a:r>
          </a:p>
          <a:p>
            <a:r>
              <a:rPr lang="en-ZA" dirty="0" smtClean="0">
                <a:latin typeface="Arial" panose="020B0604020202020204" pitchFamily="34" charset="0"/>
                <a:cs typeface="Arial" panose="020B0604020202020204" pitchFamily="34" charset="0"/>
              </a:rPr>
              <a:t>CHRIS DE KOCK </a:t>
            </a:r>
          </a:p>
          <a:p>
            <a:endParaRPr lang="en-Z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53393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ial" panose="020B0604020202020204" pitchFamily="34" charset="0"/>
                <a:cs typeface="Arial" panose="020B0604020202020204" pitchFamily="34" charset="0"/>
              </a:rPr>
              <a:t>9) SAPS </a:t>
            </a:r>
            <a:r>
              <a:rPr lang="en-ZA" dirty="0">
                <a:latin typeface="Arial" panose="020B0604020202020204" pitchFamily="34" charset="0"/>
                <a:cs typeface="Arial" panose="020B0604020202020204" pitchFamily="34" charset="0"/>
              </a:rPr>
              <a:t>ANALYSIS </a:t>
            </a:r>
            <a:r>
              <a:rPr lang="en-ZA" dirty="0" smtClean="0">
                <a:latin typeface="Arial" panose="020B0604020202020204" pitchFamily="34" charset="0"/>
                <a:cs typeface="Arial" panose="020B0604020202020204" pitchFamily="34" charset="0"/>
              </a:rPr>
              <a:t>METHODOLOGY</a:t>
            </a:r>
            <a:endParaRPr lang="en-ZA" dirty="0"/>
          </a:p>
        </p:txBody>
      </p:sp>
      <p:sp>
        <p:nvSpPr>
          <p:cNvPr id="3" name="Content Placeholder 2"/>
          <p:cNvSpPr>
            <a:spLocks noGrp="1"/>
          </p:cNvSpPr>
          <p:nvPr>
            <p:ph idx="1"/>
          </p:nvPr>
        </p:nvSpPr>
        <p:spPr/>
        <p:txBody>
          <a:bodyPr>
            <a:normAutofit lnSpcReduction="10000"/>
          </a:bodyPr>
          <a:lstStyle/>
          <a:p>
            <a:r>
              <a:rPr lang="en-ZA" dirty="0" smtClean="0"/>
              <a:t>There are a range of methodological procedures/techniques that the police can use to do explanatory analysis on specific crimes. </a:t>
            </a:r>
          </a:p>
          <a:p>
            <a:r>
              <a:rPr lang="en-ZA" dirty="0" smtClean="0"/>
              <a:t>The CIAC (Crime Information Analysis Centre) developed the following procedures and techniques and are still using them today. </a:t>
            </a:r>
          </a:p>
          <a:p>
            <a:pPr marL="0" indent="0">
              <a:buNone/>
            </a:pPr>
            <a:r>
              <a:rPr lang="en-ZA" dirty="0"/>
              <a:t> </a:t>
            </a:r>
            <a:r>
              <a:rPr lang="en-ZA" dirty="0" smtClean="0"/>
              <a:t>  a) Docket analysis.</a:t>
            </a:r>
          </a:p>
          <a:p>
            <a:pPr marL="0" indent="0">
              <a:buNone/>
            </a:pPr>
            <a:r>
              <a:rPr lang="en-ZA" dirty="0"/>
              <a:t> </a:t>
            </a:r>
            <a:r>
              <a:rPr lang="en-ZA" dirty="0" smtClean="0"/>
              <a:t>  b) BI (Business Intelligence) analysis ( basically on CAS). </a:t>
            </a:r>
          </a:p>
          <a:p>
            <a:pPr marL="0" indent="0">
              <a:buNone/>
            </a:pPr>
            <a:r>
              <a:rPr lang="en-ZA" dirty="0"/>
              <a:t> </a:t>
            </a:r>
            <a:r>
              <a:rPr lang="en-ZA" dirty="0" smtClean="0"/>
              <a:t>  c) Interviews with inmates, police officers and victims. </a:t>
            </a:r>
          </a:p>
          <a:p>
            <a:r>
              <a:rPr lang="en-ZA" dirty="0" smtClean="0"/>
              <a:t>Strategic CIMAC course. </a:t>
            </a:r>
          </a:p>
          <a:p>
            <a:r>
              <a:rPr lang="en-ZA" dirty="0" smtClean="0"/>
              <a:t>In the 2015/2016 crime report these procedures and technique were used. First acceptable/commendable report since 2010/2011.    </a:t>
            </a:r>
            <a:endParaRPr lang="en-ZA" dirty="0"/>
          </a:p>
        </p:txBody>
      </p:sp>
      <p:sp>
        <p:nvSpPr>
          <p:cNvPr id="4" name="Rectangle 3"/>
          <p:cNvSpPr/>
          <p:nvPr/>
        </p:nvSpPr>
        <p:spPr>
          <a:xfrm>
            <a:off x="4240203" y="3244334"/>
            <a:ext cx="248786" cy="369332"/>
          </a:xfrm>
          <a:prstGeom prst="rect">
            <a:avLst/>
          </a:prstGeom>
        </p:spPr>
        <p:txBody>
          <a:bodyPr wrap="none">
            <a:spAutoFit/>
          </a:bodyPr>
          <a:lstStyle/>
          <a:p>
            <a:r>
              <a:rPr lang="en-ZA" dirty="0" smtClean="0">
                <a:latin typeface="Arial" panose="020B0604020202020204" pitchFamily="34" charset="0"/>
                <a:cs typeface="Arial" panose="020B0604020202020204" pitchFamily="34" charset="0"/>
              </a:rPr>
              <a:t>.</a:t>
            </a:r>
            <a:endParaRPr lang="en-ZA" dirty="0"/>
          </a:p>
        </p:txBody>
      </p:sp>
    </p:spTree>
    <p:extLst>
      <p:ext uri="{BB962C8B-B14F-4D97-AF65-F5344CB8AC3E}">
        <p14:creationId xmlns:p14="http://schemas.microsoft.com/office/powerpoint/2010/main" xmlns="" val="3712239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2406"/>
            <a:ext cx="10515600" cy="1325563"/>
          </a:xfrm>
        </p:spPr>
        <p:txBody>
          <a:bodyPr/>
          <a:lstStyle/>
          <a:p>
            <a:r>
              <a:rPr lang="en-ZA" dirty="0" smtClean="0">
                <a:latin typeface="Arial" panose="020B0604020202020204" pitchFamily="34" charset="0"/>
                <a:cs typeface="Arial" panose="020B0604020202020204" pitchFamily="34" charset="0"/>
              </a:rPr>
              <a:t>10) SAPS </a:t>
            </a:r>
            <a:r>
              <a:rPr lang="en-ZA" dirty="0">
                <a:latin typeface="Arial" panose="020B0604020202020204" pitchFamily="34" charset="0"/>
                <a:cs typeface="Arial" panose="020B0604020202020204" pitchFamily="34" charset="0"/>
              </a:rPr>
              <a:t>ANALYSIS </a:t>
            </a:r>
            <a:r>
              <a:rPr lang="en-ZA" dirty="0" smtClean="0">
                <a:latin typeface="Arial" panose="020B0604020202020204" pitchFamily="34" charset="0"/>
                <a:cs typeface="Arial" panose="020B0604020202020204" pitchFamily="34" charset="0"/>
              </a:rPr>
              <a:t>METHODOLOGY</a:t>
            </a:r>
            <a:endParaRPr lang="en-ZA" dirty="0"/>
          </a:p>
        </p:txBody>
      </p:sp>
      <p:sp>
        <p:nvSpPr>
          <p:cNvPr id="3" name="Content Placeholder 2"/>
          <p:cNvSpPr>
            <a:spLocks noGrp="1"/>
          </p:cNvSpPr>
          <p:nvPr>
            <p:ph idx="1"/>
          </p:nvPr>
        </p:nvSpPr>
        <p:spPr/>
        <p:txBody>
          <a:bodyPr>
            <a:normAutofit lnSpcReduction="10000"/>
          </a:bodyPr>
          <a:lstStyle/>
          <a:p>
            <a:r>
              <a:rPr lang="en-ZA" dirty="0" smtClean="0"/>
              <a:t>The publically released quarterly crime reports ( pink and blue) of the middle to late nineties highly praised by media and even opposition parties (e.g. Mr Douglas Gibson marching with reports to Minister).</a:t>
            </a:r>
          </a:p>
          <a:p>
            <a:r>
              <a:rPr lang="en-ZA" dirty="0" err="1" smtClean="0"/>
              <a:t>Orkin</a:t>
            </a:r>
            <a:r>
              <a:rPr lang="en-ZA" dirty="0" smtClean="0"/>
              <a:t> Committee referred to them as of International Standard. </a:t>
            </a:r>
          </a:p>
          <a:p>
            <a:r>
              <a:rPr lang="en-ZA" dirty="0" smtClean="0"/>
              <a:t>This continued during the middle to late two thousands with the annual reports. (irregular releases of crime reports with minimum explanation in first few years of the 2000’s).</a:t>
            </a:r>
          </a:p>
          <a:p>
            <a:r>
              <a:rPr lang="en-ZA" dirty="0" smtClean="0"/>
              <a:t>Mail and Guardian report on 2006/2007? Hope Government will listen to its own crime assessment. </a:t>
            </a:r>
          </a:p>
          <a:p>
            <a:pPr marL="0" indent="0">
              <a:buNone/>
            </a:pPr>
            <a:r>
              <a:rPr lang="en-ZA" dirty="0" smtClean="0"/>
              <a:t>   </a:t>
            </a:r>
            <a:endParaRPr lang="en-ZA" dirty="0"/>
          </a:p>
        </p:txBody>
      </p:sp>
    </p:spTree>
    <p:extLst>
      <p:ext uri="{BB962C8B-B14F-4D97-AF65-F5344CB8AC3E}">
        <p14:creationId xmlns:p14="http://schemas.microsoft.com/office/powerpoint/2010/main" xmlns="" val="263618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ial" panose="020B0604020202020204" pitchFamily="34" charset="0"/>
                <a:cs typeface="Arial" panose="020B0604020202020204" pitchFamily="34" charset="0"/>
              </a:rPr>
              <a:t>11) SAPS </a:t>
            </a:r>
            <a:r>
              <a:rPr lang="en-ZA" dirty="0">
                <a:latin typeface="Arial" panose="020B0604020202020204" pitchFamily="34" charset="0"/>
                <a:cs typeface="Arial" panose="020B0604020202020204" pitchFamily="34" charset="0"/>
              </a:rPr>
              <a:t>ANALYSIS METHODOLOGY</a:t>
            </a:r>
          </a:p>
        </p:txBody>
      </p:sp>
      <p:sp>
        <p:nvSpPr>
          <p:cNvPr id="3" name="Content Placeholder 2"/>
          <p:cNvSpPr>
            <a:spLocks noGrp="1"/>
          </p:cNvSpPr>
          <p:nvPr>
            <p:ph idx="1"/>
          </p:nvPr>
        </p:nvSpPr>
        <p:spPr/>
        <p:txBody>
          <a:bodyPr/>
          <a:lstStyle/>
          <a:p>
            <a:r>
              <a:rPr lang="en-ZA" dirty="0" smtClean="0"/>
              <a:t>Analysis procedures and technique dreams that never materialised.</a:t>
            </a:r>
          </a:p>
          <a:p>
            <a:pPr marL="0" indent="0">
              <a:buNone/>
            </a:pPr>
            <a:r>
              <a:rPr lang="en-ZA" dirty="0" smtClean="0"/>
              <a:t>a) Multivariate analysis of crime figures, socio-economic factors, victim-survey results, police resource data to establish relationships (e.g. child rape and overcrowding in housing units).</a:t>
            </a:r>
          </a:p>
          <a:p>
            <a:pPr marL="0" indent="0">
              <a:buNone/>
            </a:pPr>
            <a:r>
              <a:rPr lang="en-ZA" dirty="0" smtClean="0"/>
              <a:t>b) The use of the station GIS to deduct general crime patterns (e.g. the effect of greenbelts on housebreaking: residential).</a:t>
            </a:r>
          </a:p>
          <a:p>
            <a:pPr marL="0" indent="0">
              <a:buNone/>
            </a:pPr>
            <a:r>
              <a:rPr lang="en-ZA" dirty="0" smtClean="0"/>
              <a:t>c) Surveys amongst victims of carjacking reported to the police (e.g. Johannesburg, North East Subarea initiative in 1998).</a:t>
            </a:r>
          </a:p>
          <a:p>
            <a:pPr marL="0" indent="0">
              <a:buNone/>
            </a:pPr>
            <a:r>
              <a:rPr lang="en-ZA" dirty="0" smtClean="0"/>
              <a:t>    </a:t>
            </a:r>
            <a:endParaRPr lang="en-ZA" dirty="0"/>
          </a:p>
        </p:txBody>
      </p:sp>
    </p:spTree>
    <p:extLst>
      <p:ext uri="{BB962C8B-B14F-4D97-AF65-F5344CB8AC3E}">
        <p14:creationId xmlns:p14="http://schemas.microsoft.com/office/powerpoint/2010/main" xmlns="" val="3655383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ial" panose="020B0604020202020204" pitchFamily="34" charset="0"/>
                <a:cs typeface="Arial" panose="020B0604020202020204" pitchFamily="34" charset="0"/>
              </a:rPr>
              <a:t>12) SAPS </a:t>
            </a:r>
            <a:r>
              <a:rPr lang="en-ZA" dirty="0">
                <a:latin typeface="Arial" panose="020B0604020202020204" pitchFamily="34" charset="0"/>
                <a:cs typeface="Arial" panose="020B0604020202020204" pitchFamily="34" charset="0"/>
              </a:rPr>
              <a:t>ANALYSIS </a:t>
            </a:r>
            <a:r>
              <a:rPr lang="en-ZA" dirty="0" smtClean="0">
                <a:latin typeface="Arial" panose="020B0604020202020204" pitchFamily="34" charset="0"/>
                <a:cs typeface="Arial" panose="020B0604020202020204" pitchFamily="34" charset="0"/>
              </a:rPr>
              <a:t>METHODOLOGY</a:t>
            </a:r>
            <a:endParaRPr lang="en-ZA" dirty="0"/>
          </a:p>
        </p:txBody>
      </p:sp>
      <p:sp>
        <p:nvSpPr>
          <p:cNvPr id="3" name="Content Placeholder 2"/>
          <p:cNvSpPr>
            <a:spLocks noGrp="1"/>
          </p:cNvSpPr>
          <p:nvPr>
            <p:ph idx="1"/>
          </p:nvPr>
        </p:nvSpPr>
        <p:spPr>
          <a:xfrm>
            <a:off x="1106214" y="2274012"/>
            <a:ext cx="10515600" cy="4351338"/>
          </a:xfrm>
        </p:spPr>
        <p:txBody>
          <a:bodyPr>
            <a:normAutofit/>
          </a:bodyPr>
          <a:lstStyle/>
          <a:p>
            <a:r>
              <a:rPr lang="en-ZA" dirty="0" smtClean="0"/>
              <a:t>Why were dreams deferred?</a:t>
            </a:r>
          </a:p>
          <a:p>
            <a:r>
              <a:rPr lang="en-ZA" dirty="0" smtClean="0"/>
              <a:t>Primarily a lack of human resources. </a:t>
            </a:r>
          </a:p>
          <a:p>
            <a:r>
              <a:rPr lang="en-ZA" dirty="0" smtClean="0"/>
              <a:t>You can appoint somebody with a D. or M. degree and that person may never be in a position to operationalise the knowledge into research. </a:t>
            </a:r>
          </a:p>
          <a:p>
            <a:r>
              <a:rPr lang="en-ZA" dirty="0" smtClean="0"/>
              <a:t>Rank and promotion in the police to be at the top at a young age.  </a:t>
            </a:r>
          </a:p>
        </p:txBody>
      </p:sp>
    </p:spTree>
    <p:extLst>
      <p:ext uri="{BB962C8B-B14F-4D97-AF65-F5344CB8AC3E}">
        <p14:creationId xmlns:p14="http://schemas.microsoft.com/office/powerpoint/2010/main" xmlns="" val="1990298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470"/>
            <a:ext cx="10515600" cy="1325563"/>
          </a:xfrm>
        </p:spPr>
        <p:txBody>
          <a:bodyPr/>
          <a:lstStyle/>
          <a:p>
            <a:r>
              <a:rPr lang="en-ZA" dirty="0" smtClean="0">
                <a:latin typeface="Arial" panose="020B0604020202020204" pitchFamily="34" charset="0"/>
                <a:cs typeface="Arial" panose="020B0604020202020204" pitchFamily="34" charset="0"/>
              </a:rPr>
              <a:t>13) SAPS ANALYSIS METHODOLOGY</a:t>
            </a:r>
            <a:endParaRPr lang="en-ZA" dirty="0"/>
          </a:p>
        </p:txBody>
      </p:sp>
      <p:sp>
        <p:nvSpPr>
          <p:cNvPr id="3" name="Content Placeholder 2"/>
          <p:cNvSpPr>
            <a:spLocks noGrp="1"/>
          </p:cNvSpPr>
          <p:nvPr>
            <p:ph idx="1"/>
          </p:nvPr>
        </p:nvSpPr>
        <p:spPr>
          <a:xfrm>
            <a:off x="838200" y="2427889"/>
            <a:ext cx="10515600" cy="3749073"/>
          </a:xfrm>
        </p:spPr>
        <p:txBody>
          <a:bodyPr>
            <a:normAutofit/>
          </a:bodyPr>
          <a:lstStyle/>
          <a:p>
            <a:r>
              <a:rPr lang="en-ZA" dirty="0"/>
              <a:t>Clash of police culture and civilian academically qualified members.</a:t>
            </a:r>
          </a:p>
          <a:p>
            <a:r>
              <a:rPr lang="en-ZA" dirty="0"/>
              <a:t>My own time divided between managing the component, briefing top management and other intelligence meetings, developing analysis capacity at station level, writing annual and other crime reports. </a:t>
            </a:r>
          </a:p>
          <a:p>
            <a:r>
              <a:rPr lang="en-ZA" dirty="0"/>
              <a:t>SAPS Management not keen to boost CIAC or later Crime </a:t>
            </a:r>
            <a:r>
              <a:rPr lang="en-ZA" dirty="0" smtClean="0"/>
              <a:t>Research and Statistics</a:t>
            </a:r>
            <a:r>
              <a:rPr lang="en-ZA" dirty="0"/>
              <a:t>. “We are not in the business of </a:t>
            </a:r>
            <a:r>
              <a:rPr lang="en-ZA" dirty="0" smtClean="0"/>
              <a:t>statistics”. </a:t>
            </a:r>
          </a:p>
          <a:p>
            <a:pPr marL="0" indent="0">
              <a:buNone/>
            </a:pPr>
            <a:endParaRPr lang="en-ZA" dirty="0"/>
          </a:p>
          <a:p>
            <a:endParaRPr lang="en-ZA" dirty="0"/>
          </a:p>
        </p:txBody>
      </p:sp>
    </p:spTree>
    <p:extLst>
      <p:ext uri="{BB962C8B-B14F-4D97-AF65-F5344CB8AC3E}">
        <p14:creationId xmlns:p14="http://schemas.microsoft.com/office/powerpoint/2010/main" xmlns="" val="3020978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Arial" panose="020B0604020202020204" pitchFamily="34" charset="0"/>
                <a:cs typeface="Arial" panose="020B0604020202020204" pitchFamily="34" charset="0"/>
              </a:rPr>
              <a:t>14) SAPS </a:t>
            </a:r>
            <a:r>
              <a:rPr lang="en-ZA" dirty="0">
                <a:latin typeface="Arial" panose="020B0604020202020204" pitchFamily="34" charset="0"/>
                <a:cs typeface="Arial" panose="020B0604020202020204" pitchFamily="34" charset="0"/>
              </a:rPr>
              <a:t>ANALYSIS METHODOLOGY</a:t>
            </a:r>
            <a:endParaRPr lang="en-ZA" dirty="0"/>
          </a:p>
        </p:txBody>
      </p:sp>
      <p:sp>
        <p:nvSpPr>
          <p:cNvPr id="3" name="Content Placeholder 2"/>
          <p:cNvSpPr>
            <a:spLocks noGrp="1"/>
          </p:cNvSpPr>
          <p:nvPr>
            <p:ph idx="1"/>
          </p:nvPr>
        </p:nvSpPr>
        <p:spPr/>
        <p:txBody>
          <a:bodyPr/>
          <a:lstStyle/>
          <a:p>
            <a:pPr marL="0" indent="0">
              <a:buNone/>
            </a:pPr>
            <a:r>
              <a:rPr lang="en-ZA" dirty="0"/>
              <a:t>When National Commissioner </a:t>
            </a:r>
            <a:r>
              <a:rPr lang="en-ZA" dirty="0" err="1"/>
              <a:t>Phiyega</a:t>
            </a:r>
            <a:r>
              <a:rPr lang="en-ZA" dirty="0"/>
              <a:t> arrived she placed Crime Research and Statistics under Strategic Management.  For four years 2011/2012-2014/2015 the crime reports became “up” and “down” trend reports which used any trick in the book to convince the public that SAPS is achieving its reduction targets. She did not convince South Africans and as a result of the </a:t>
            </a:r>
            <a:r>
              <a:rPr lang="en-ZA" dirty="0" smtClean="0"/>
              <a:t>fact, </a:t>
            </a:r>
            <a:r>
              <a:rPr lang="en-ZA" dirty="0"/>
              <a:t>it seems that SAPS top management </a:t>
            </a:r>
            <a:r>
              <a:rPr lang="en-ZA" dirty="0" smtClean="0"/>
              <a:t>convinced </a:t>
            </a:r>
            <a:r>
              <a:rPr lang="en-ZA" dirty="0"/>
              <a:t>themselves that they are doing </a:t>
            </a:r>
            <a:r>
              <a:rPr lang="en-ZA" dirty="0" smtClean="0"/>
              <a:t>well. </a:t>
            </a:r>
            <a:r>
              <a:rPr lang="en-ZA" dirty="0"/>
              <a:t>South Africa lost up to a minimum of 70% of the gains </a:t>
            </a:r>
            <a:r>
              <a:rPr lang="en-ZA" dirty="0" smtClean="0"/>
              <a:t>achieved </a:t>
            </a:r>
            <a:r>
              <a:rPr lang="en-ZA" dirty="0"/>
              <a:t>during the period 2004/ 2005 to 2011/2012.</a:t>
            </a:r>
          </a:p>
          <a:p>
            <a:pPr marL="0" indent="0">
              <a:buNone/>
            </a:pPr>
            <a:endParaRPr lang="en-ZA" dirty="0"/>
          </a:p>
        </p:txBody>
      </p:sp>
    </p:spTree>
    <p:extLst>
      <p:ext uri="{BB962C8B-B14F-4D97-AF65-F5344CB8AC3E}">
        <p14:creationId xmlns:p14="http://schemas.microsoft.com/office/powerpoint/2010/main" xmlns="" val="2013651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latin typeface="Arial" panose="020B0604020202020204" pitchFamily="34" charset="0"/>
                <a:cs typeface="Arial" panose="020B0604020202020204" pitchFamily="34" charset="0"/>
              </a:rPr>
              <a:t>15) SUGGESTIONS ON HOW CRIME STATISTICS AND</a:t>
            </a:r>
            <a:br>
              <a:rPr lang="en-ZA" sz="3200" dirty="0" smtClean="0">
                <a:latin typeface="Arial" panose="020B0604020202020204" pitchFamily="34" charset="0"/>
                <a:cs typeface="Arial" panose="020B0604020202020204" pitchFamily="34" charset="0"/>
              </a:rPr>
            </a:br>
            <a:r>
              <a:rPr lang="en-ZA" sz="3200" dirty="0" smtClean="0">
                <a:latin typeface="Arial" panose="020B0604020202020204" pitchFamily="34" charset="0"/>
                <a:cs typeface="Arial" panose="020B0604020202020204" pitchFamily="34" charset="0"/>
              </a:rPr>
              <a:t>      CRIME REPORTS SHOULD IMPROVE </a:t>
            </a:r>
            <a:endParaRPr lang="en-Z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en-ZA" dirty="0" smtClean="0">
                <a:latin typeface="Arial" panose="020B0604020202020204" pitchFamily="34" charset="0"/>
                <a:cs typeface="Arial" panose="020B0604020202020204" pitchFamily="34" charset="0"/>
              </a:rPr>
              <a:t>The validity of crime statistics can further be improved by members of the Crime Registrar reconciling the crime registers with dockets and checking if all the crimes and their counts were listed on the docket and then registered on CAS. This should be done daily. This was a recommendation of the </a:t>
            </a:r>
            <a:r>
              <a:rPr lang="en-ZA" dirty="0" err="1" smtClean="0">
                <a:latin typeface="Arial" panose="020B0604020202020204" pitchFamily="34" charset="0"/>
                <a:cs typeface="Arial" panose="020B0604020202020204" pitchFamily="34" charset="0"/>
              </a:rPr>
              <a:t>Petros</a:t>
            </a:r>
            <a:r>
              <a:rPr lang="en-ZA" dirty="0" smtClean="0">
                <a:latin typeface="Arial" panose="020B0604020202020204" pitchFamily="34" charset="0"/>
                <a:cs typeface="Arial" panose="020B0604020202020204" pitchFamily="34" charset="0"/>
              </a:rPr>
              <a:t> Committee. </a:t>
            </a:r>
          </a:p>
          <a:p>
            <a:r>
              <a:rPr lang="en-ZA" dirty="0" smtClean="0">
                <a:latin typeface="Arial" panose="020B0604020202020204" pitchFamily="34" charset="0"/>
                <a:cs typeface="Arial" panose="020B0604020202020204" pitchFamily="34" charset="0"/>
              </a:rPr>
              <a:t>These station members should fall under the command and control of the Provincial Crime Registrars who again fall under the command and control of the National Crime Registrar who reports directly to the National Commissioner. </a:t>
            </a:r>
          </a:p>
          <a:p>
            <a:r>
              <a:rPr lang="en-ZA" dirty="0" smtClean="0">
                <a:latin typeface="Arial" panose="020B0604020202020204" pitchFamily="34" charset="0"/>
                <a:cs typeface="Arial" panose="020B0604020202020204" pitchFamily="34" charset="0"/>
              </a:rPr>
              <a:t>Would personally prefer that the CIAC (now CIMAC) also fall under the command of the Crime Registrar.      </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58374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297"/>
            <a:ext cx="10515600" cy="1325563"/>
          </a:xfrm>
        </p:spPr>
        <p:txBody>
          <a:bodyPr>
            <a:normAutofit/>
          </a:bodyPr>
          <a:lstStyle/>
          <a:p>
            <a:r>
              <a:rPr lang="en-ZA" sz="3200" dirty="0" smtClean="0">
                <a:latin typeface="Arial" panose="020B0604020202020204" pitchFamily="34" charset="0"/>
                <a:cs typeface="Arial" panose="020B0604020202020204" pitchFamily="34" charset="0"/>
              </a:rPr>
              <a:t>16) SUGGESTIONS </a:t>
            </a:r>
            <a:r>
              <a:rPr lang="en-ZA" sz="3200" dirty="0">
                <a:latin typeface="Arial" panose="020B0604020202020204" pitchFamily="34" charset="0"/>
                <a:cs typeface="Arial" panose="020B0604020202020204" pitchFamily="34" charset="0"/>
              </a:rPr>
              <a:t>ON HOW CRIME STATISTICS </a:t>
            </a:r>
            <a:r>
              <a:rPr lang="en-ZA" sz="3200" dirty="0" smtClean="0">
                <a:latin typeface="Arial" panose="020B0604020202020204" pitchFamily="34" charset="0"/>
                <a:cs typeface="Arial" panose="020B0604020202020204" pitchFamily="34" charset="0"/>
              </a:rPr>
              <a:t>AND</a:t>
            </a:r>
            <a:br>
              <a:rPr lang="en-ZA" sz="3200" dirty="0" smtClean="0">
                <a:latin typeface="Arial" panose="020B0604020202020204" pitchFamily="34" charset="0"/>
                <a:cs typeface="Arial" panose="020B0604020202020204" pitchFamily="34" charset="0"/>
              </a:rPr>
            </a:br>
            <a:r>
              <a:rPr lang="en-ZA" sz="3200" dirty="0">
                <a:latin typeface="Arial" panose="020B0604020202020204" pitchFamily="34" charset="0"/>
                <a:cs typeface="Arial" panose="020B0604020202020204" pitchFamily="34" charset="0"/>
              </a:rPr>
              <a:t> </a:t>
            </a:r>
            <a:r>
              <a:rPr lang="en-ZA" sz="3200" dirty="0" smtClean="0">
                <a:latin typeface="Arial" panose="020B0604020202020204" pitchFamily="34" charset="0"/>
                <a:cs typeface="Arial" panose="020B0604020202020204" pitchFamily="34" charset="0"/>
              </a:rPr>
              <a:t>     </a:t>
            </a:r>
            <a:r>
              <a:rPr lang="en-ZA" sz="3200" dirty="0">
                <a:latin typeface="Arial" panose="020B0604020202020204" pitchFamily="34" charset="0"/>
                <a:cs typeface="Arial" panose="020B0604020202020204" pitchFamily="34" charset="0"/>
              </a:rPr>
              <a:t>CRIME REPORTS SHOULD </a:t>
            </a:r>
            <a:r>
              <a:rPr lang="en-ZA" sz="3200" dirty="0" smtClean="0">
                <a:latin typeface="Arial" panose="020B0604020202020204" pitchFamily="34" charset="0"/>
                <a:cs typeface="Arial" panose="020B0604020202020204" pitchFamily="34" charset="0"/>
              </a:rPr>
              <a:t>IMPROVE</a:t>
            </a:r>
            <a:endParaRPr lang="en-ZA" sz="3200" dirty="0"/>
          </a:p>
        </p:txBody>
      </p:sp>
      <p:sp>
        <p:nvSpPr>
          <p:cNvPr id="3" name="Content Placeholder 2"/>
          <p:cNvSpPr>
            <a:spLocks noGrp="1"/>
          </p:cNvSpPr>
          <p:nvPr>
            <p:ph idx="1"/>
          </p:nvPr>
        </p:nvSpPr>
        <p:spPr/>
        <p:txBody>
          <a:bodyPr/>
          <a:lstStyle/>
          <a:p>
            <a:r>
              <a:rPr lang="en-ZA" dirty="0" smtClean="0"/>
              <a:t>The essence of analysis is that the analyst break down the phenomena (in this case crime ) to it smallest parts and then put it together again to understand the phenomena.</a:t>
            </a:r>
          </a:p>
          <a:p>
            <a:r>
              <a:rPr lang="en-ZA" dirty="0" smtClean="0"/>
              <a:t>Each part (subcategory) of a legal category should in all probability be addressed differently. Different strategies for different kinds of murder, rape and aggravated robbery.   </a:t>
            </a:r>
          </a:p>
          <a:p>
            <a:r>
              <a:rPr lang="en-ZA" dirty="0" smtClean="0"/>
              <a:t>For the past four to five years SAPS did the opposite. They group more- and less </a:t>
            </a:r>
            <a:r>
              <a:rPr lang="en-ZA" dirty="0" err="1" smtClean="0"/>
              <a:t>policeable</a:t>
            </a:r>
            <a:r>
              <a:rPr lang="en-ZA" dirty="0" smtClean="0"/>
              <a:t> crimes together in groups of crime, like contact crime, contact-related crime, etc.     </a:t>
            </a:r>
            <a:endParaRPr lang="en-ZA" dirty="0"/>
          </a:p>
        </p:txBody>
      </p:sp>
    </p:spTree>
    <p:extLst>
      <p:ext uri="{BB962C8B-B14F-4D97-AF65-F5344CB8AC3E}">
        <p14:creationId xmlns:p14="http://schemas.microsoft.com/office/powerpoint/2010/main" xmlns="" val="1775259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483" y="223235"/>
            <a:ext cx="10515600" cy="1325563"/>
          </a:xfrm>
        </p:spPr>
        <p:txBody>
          <a:bodyPr>
            <a:normAutofit fontScale="90000"/>
          </a:bodyPr>
          <a:lstStyle/>
          <a:p>
            <a:r>
              <a:rPr lang="en-ZA" sz="3600" dirty="0" smtClean="0">
                <a:latin typeface="Arial" panose="020B0604020202020204" pitchFamily="34" charset="0"/>
                <a:cs typeface="Arial" panose="020B0604020202020204" pitchFamily="34" charset="0"/>
              </a:rPr>
              <a:t>17) SUGGESTIONS </a:t>
            </a:r>
            <a:r>
              <a:rPr lang="en-ZA" sz="3600" dirty="0">
                <a:latin typeface="Arial" panose="020B0604020202020204" pitchFamily="34" charset="0"/>
                <a:cs typeface="Arial" panose="020B0604020202020204" pitchFamily="34" charset="0"/>
              </a:rPr>
              <a:t>ON HOW CRIME STATISTICS </a:t>
            </a:r>
            <a:r>
              <a:rPr lang="en-ZA" sz="3600" dirty="0" smtClean="0">
                <a:latin typeface="Arial" panose="020B0604020202020204" pitchFamily="34" charset="0"/>
                <a:cs typeface="Arial" panose="020B0604020202020204" pitchFamily="34" charset="0"/>
              </a:rPr>
              <a:t>AND</a:t>
            </a:r>
            <a:br>
              <a:rPr lang="en-ZA" sz="3600" dirty="0" smtClean="0">
                <a:latin typeface="Arial" panose="020B0604020202020204" pitchFamily="34" charset="0"/>
                <a:cs typeface="Arial" panose="020B0604020202020204" pitchFamily="34" charset="0"/>
              </a:rPr>
            </a:br>
            <a:r>
              <a:rPr lang="en-ZA" sz="3600" dirty="0">
                <a:latin typeface="Arial" panose="020B0604020202020204" pitchFamily="34" charset="0"/>
                <a:cs typeface="Arial" panose="020B0604020202020204" pitchFamily="34" charset="0"/>
              </a:rPr>
              <a:t> </a:t>
            </a:r>
            <a:r>
              <a:rPr lang="en-ZA" sz="3600" dirty="0" smtClean="0">
                <a:latin typeface="Arial" panose="020B0604020202020204" pitchFamily="34" charset="0"/>
                <a:cs typeface="Arial" panose="020B0604020202020204" pitchFamily="34" charset="0"/>
              </a:rPr>
              <a:t>     </a:t>
            </a:r>
            <a:r>
              <a:rPr lang="en-ZA" sz="3600" dirty="0">
                <a:latin typeface="Arial" panose="020B0604020202020204" pitchFamily="34" charset="0"/>
                <a:cs typeface="Arial" panose="020B0604020202020204" pitchFamily="34" charset="0"/>
              </a:rPr>
              <a:t>CRIME REPORTS SHOULD </a:t>
            </a:r>
            <a:r>
              <a:rPr lang="en-ZA" sz="3600" dirty="0" smtClean="0">
                <a:latin typeface="Arial" panose="020B0604020202020204" pitchFamily="34" charset="0"/>
                <a:cs typeface="Arial" panose="020B0604020202020204" pitchFamily="34" charset="0"/>
              </a:rPr>
              <a:t>IMPROVE</a:t>
            </a:r>
            <a:endParaRPr lang="en-ZA" sz="3600" dirty="0"/>
          </a:p>
        </p:txBody>
      </p:sp>
      <p:sp>
        <p:nvSpPr>
          <p:cNvPr id="3" name="Content Placeholder 2"/>
          <p:cNvSpPr>
            <a:spLocks noGrp="1"/>
          </p:cNvSpPr>
          <p:nvPr>
            <p:ph idx="1"/>
          </p:nvPr>
        </p:nvSpPr>
        <p:spPr/>
        <p:txBody>
          <a:bodyPr>
            <a:normAutofit/>
          </a:bodyPr>
          <a:lstStyle/>
          <a:p>
            <a:r>
              <a:rPr lang="en-ZA" dirty="0" smtClean="0"/>
              <a:t>SAPS use these broad crime types which in the case of contact crime include both less and more </a:t>
            </a:r>
            <a:r>
              <a:rPr lang="en-ZA" dirty="0" err="1" smtClean="0"/>
              <a:t>policeable</a:t>
            </a:r>
            <a:r>
              <a:rPr lang="en-ZA" dirty="0" smtClean="0"/>
              <a:t> crime to hide increases in more </a:t>
            </a:r>
            <a:r>
              <a:rPr lang="en-ZA" dirty="0" err="1" smtClean="0"/>
              <a:t>policeable</a:t>
            </a:r>
            <a:r>
              <a:rPr lang="en-ZA" dirty="0" smtClean="0"/>
              <a:t> crime. With this they are fighting the crime statistics and not the crime.</a:t>
            </a:r>
          </a:p>
          <a:p>
            <a:r>
              <a:rPr lang="en-ZA" dirty="0" smtClean="0"/>
              <a:t>Example: </a:t>
            </a:r>
          </a:p>
          <a:p>
            <a:pPr marL="0" indent="0">
              <a:buNone/>
            </a:pPr>
            <a:r>
              <a:rPr lang="en-ZA" dirty="0"/>
              <a:t> </a:t>
            </a:r>
            <a:r>
              <a:rPr lang="en-ZA" dirty="0" smtClean="0"/>
              <a:t>  a) contact crime plus minus 600 000 counts.</a:t>
            </a:r>
          </a:p>
          <a:p>
            <a:pPr marL="0" indent="0">
              <a:buNone/>
            </a:pPr>
            <a:r>
              <a:rPr lang="en-ZA" dirty="0"/>
              <a:t> </a:t>
            </a:r>
            <a:r>
              <a:rPr lang="en-ZA" dirty="0" smtClean="0"/>
              <a:t>  b) less </a:t>
            </a:r>
            <a:r>
              <a:rPr lang="en-ZA" dirty="0" err="1" smtClean="0"/>
              <a:t>policeable</a:t>
            </a:r>
            <a:r>
              <a:rPr lang="en-ZA" dirty="0"/>
              <a:t> </a:t>
            </a:r>
            <a:r>
              <a:rPr lang="en-ZA" dirty="0" smtClean="0"/>
              <a:t>(assaults and sexual offences) plus minus 400 000.</a:t>
            </a:r>
          </a:p>
          <a:p>
            <a:pPr marL="0" indent="0">
              <a:buNone/>
            </a:pPr>
            <a:r>
              <a:rPr lang="en-ZA" dirty="0"/>
              <a:t> </a:t>
            </a:r>
            <a:r>
              <a:rPr lang="en-ZA" dirty="0" smtClean="0"/>
              <a:t>  c) more </a:t>
            </a:r>
            <a:r>
              <a:rPr lang="en-ZA" dirty="0" err="1" smtClean="0"/>
              <a:t>policeable</a:t>
            </a:r>
            <a:r>
              <a:rPr lang="en-ZA" dirty="0"/>
              <a:t> </a:t>
            </a:r>
            <a:r>
              <a:rPr lang="en-ZA" dirty="0" smtClean="0"/>
              <a:t>(robberies, 40% of murder and 60% of attempted  </a:t>
            </a:r>
          </a:p>
          <a:p>
            <a:pPr marL="0" indent="0">
              <a:buNone/>
            </a:pPr>
            <a:r>
              <a:rPr lang="en-ZA" dirty="0"/>
              <a:t> </a:t>
            </a:r>
            <a:r>
              <a:rPr lang="en-ZA" dirty="0" smtClean="0"/>
              <a:t>     murder) plus minus 200 000.       </a:t>
            </a:r>
            <a:endParaRPr lang="en-ZA" dirty="0"/>
          </a:p>
        </p:txBody>
      </p:sp>
    </p:spTree>
    <p:extLst>
      <p:ext uri="{BB962C8B-B14F-4D97-AF65-F5344CB8AC3E}">
        <p14:creationId xmlns:p14="http://schemas.microsoft.com/office/powerpoint/2010/main" xmlns="" val="1959633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600" dirty="0" smtClean="0">
                <a:latin typeface="Arial" panose="020B0604020202020204" pitchFamily="34" charset="0"/>
                <a:cs typeface="Arial" panose="020B0604020202020204" pitchFamily="34" charset="0"/>
              </a:rPr>
              <a:t>18) SUGGESTIONS </a:t>
            </a:r>
            <a:r>
              <a:rPr lang="en-ZA" sz="3600" dirty="0">
                <a:latin typeface="Arial" panose="020B0604020202020204" pitchFamily="34" charset="0"/>
                <a:cs typeface="Arial" panose="020B0604020202020204" pitchFamily="34" charset="0"/>
              </a:rPr>
              <a:t>ON HOW CRIME STATISTICS </a:t>
            </a:r>
            <a:r>
              <a:rPr lang="en-ZA" sz="3600" dirty="0" smtClean="0">
                <a:latin typeface="Arial" panose="020B0604020202020204" pitchFamily="34" charset="0"/>
                <a:cs typeface="Arial" panose="020B0604020202020204" pitchFamily="34" charset="0"/>
              </a:rPr>
              <a:t>AND</a:t>
            </a:r>
            <a:br>
              <a:rPr lang="en-ZA" sz="3600" dirty="0" smtClean="0">
                <a:latin typeface="Arial" panose="020B0604020202020204" pitchFamily="34" charset="0"/>
                <a:cs typeface="Arial" panose="020B0604020202020204" pitchFamily="34" charset="0"/>
              </a:rPr>
            </a:br>
            <a:r>
              <a:rPr lang="en-ZA" sz="3600" dirty="0">
                <a:latin typeface="Arial" panose="020B0604020202020204" pitchFamily="34" charset="0"/>
                <a:cs typeface="Arial" panose="020B0604020202020204" pitchFamily="34" charset="0"/>
              </a:rPr>
              <a:t> </a:t>
            </a:r>
            <a:r>
              <a:rPr lang="en-ZA" sz="3600" dirty="0" smtClean="0">
                <a:latin typeface="Arial" panose="020B0604020202020204" pitchFamily="34" charset="0"/>
                <a:cs typeface="Arial" panose="020B0604020202020204" pitchFamily="34" charset="0"/>
              </a:rPr>
              <a:t>     </a:t>
            </a:r>
            <a:r>
              <a:rPr lang="en-ZA" sz="3600" dirty="0">
                <a:latin typeface="Arial" panose="020B0604020202020204" pitchFamily="34" charset="0"/>
                <a:cs typeface="Arial" panose="020B0604020202020204" pitchFamily="34" charset="0"/>
              </a:rPr>
              <a:t>CRIME REPORTS SHOULD </a:t>
            </a:r>
            <a:r>
              <a:rPr lang="en-ZA" sz="3600" dirty="0" smtClean="0">
                <a:latin typeface="Arial" panose="020B0604020202020204" pitchFamily="34" charset="0"/>
                <a:cs typeface="Arial" panose="020B0604020202020204" pitchFamily="34" charset="0"/>
              </a:rPr>
              <a:t>IMPROVE</a:t>
            </a:r>
            <a:endParaRPr lang="en-ZA" sz="3600" dirty="0"/>
          </a:p>
        </p:txBody>
      </p:sp>
      <p:sp>
        <p:nvSpPr>
          <p:cNvPr id="3" name="Content Placeholder 2"/>
          <p:cNvSpPr>
            <a:spLocks noGrp="1"/>
          </p:cNvSpPr>
          <p:nvPr>
            <p:ph idx="1"/>
          </p:nvPr>
        </p:nvSpPr>
        <p:spPr/>
        <p:txBody>
          <a:bodyPr/>
          <a:lstStyle/>
          <a:p>
            <a:r>
              <a:rPr lang="en-ZA" dirty="0" smtClean="0"/>
              <a:t>Example continue:</a:t>
            </a:r>
          </a:p>
          <a:p>
            <a:pPr marL="0" indent="0">
              <a:buNone/>
            </a:pPr>
            <a:r>
              <a:rPr lang="en-ZA" dirty="0"/>
              <a:t> </a:t>
            </a:r>
            <a:r>
              <a:rPr lang="en-ZA" dirty="0" smtClean="0"/>
              <a:t>  d) A 5% decrease in the 400 000 less </a:t>
            </a:r>
            <a:r>
              <a:rPr lang="en-ZA" dirty="0" err="1" smtClean="0"/>
              <a:t>policeable</a:t>
            </a:r>
            <a:r>
              <a:rPr lang="en-ZA" dirty="0" smtClean="0"/>
              <a:t> crime is 20 000.  </a:t>
            </a:r>
          </a:p>
          <a:p>
            <a:pPr marL="0" indent="0">
              <a:buNone/>
            </a:pPr>
            <a:r>
              <a:rPr lang="en-ZA" dirty="0"/>
              <a:t> </a:t>
            </a:r>
            <a:r>
              <a:rPr lang="en-ZA" dirty="0" smtClean="0"/>
              <a:t>  e) 20 000 decrease in less </a:t>
            </a:r>
            <a:r>
              <a:rPr lang="en-ZA" dirty="0" err="1" smtClean="0"/>
              <a:t>policeable</a:t>
            </a:r>
            <a:r>
              <a:rPr lang="en-ZA" dirty="0" smtClean="0"/>
              <a:t> crime can hide a 10% increase in </a:t>
            </a:r>
          </a:p>
          <a:p>
            <a:pPr marL="0" indent="0">
              <a:buNone/>
            </a:pPr>
            <a:r>
              <a:rPr lang="en-ZA" dirty="0"/>
              <a:t> </a:t>
            </a:r>
            <a:r>
              <a:rPr lang="en-ZA" dirty="0" smtClean="0"/>
              <a:t>       more </a:t>
            </a:r>
            <a:r>
              <a:rPr lang="en-ZA" dirty="0" err="1" smtClean="0"/>
              <a:t>policeable</a:t>
            </a:r>
            <a:r>
              <a:rPr lang="en-ZA" dirty="0" smtClean="0"/>
              <a:t> crime. </a:t>
            </a:r>
          </a:p>
          <a:p>
            <a:r>
              <a:rPr lang="en-ZA" dirty="0" smtClean="0"/>
              <a:t>Analysis is not to “hide”, but to come to an understanding of the what, where, when, how, why and who of each crime that should be prevented and detected (if not prevented).   </a:t>
            </a:r>
          </a:p>
          <a:p>
            <a:pPr marL="0" indent="0">
              <a:buNone/>
            </a:pPr>
            <a:endParaRPr lang="en-ZA" dirty="0"/>
          </a:p>
        </p:txBody>
      </p:sp>
    </p:spTree>
    <p:extLst>
      <p:ext uri="{BB962C8B-B14F-4D97-AF65-F5344CB8AC3E}">
        <p14:creationId xmlns:p14="http://schemas.microsoft.com/office/powerpoint/2010/main" xmlns="" val="3294180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593" y="191704"/>
            <a:ext cx="10515600" cy="1325563"/>
          </a:xfrm>
        </p:spPr>
        <p:txBody>
          <a:bodyPr>
            <a:normAutofit/>
          </a:bodyPr>
          <a:lstStyle/>
          <a:p>
            <a:r>
              <a:rPr lang="en-ZA" sz="2800" dirty="0" smtClean="0">
                <a:latin typeface="Arial" panose="020B0604020202020204" pitchFamily="34" charset="0"/>
                <a:cs typeface="Arial" panose="020B0604020202020204" pitchFamily="34" charset="0"/>
              </a:rPr>
              <a:t>1) BACKGROUND OF PRESENTER, WHICH INFORM</a:t>
            </a:r>
            <a:br>
              <a:rPr lang="en-ZA" sz="2800" dirty="0" smtClean="0">
                <a:latin typeface="Arial" panose="020B0604020202020204" pitchFamily="34" charset="0"/>
                <a:cs typeface="Arial" panose="020B0604020202020204" pitchFamily="34" charset="0"/>
              </a:rPr>
            </a:br>
            <a:r>
              <a:rPr lang="en-ZA" sz="2800" dirty="0" smtClean="0">
                <a:latin typeface="Arial" panose="020B0604020202020204" pitchFamily="34" charset="0"/>
                <a:cs typeface="Arial" panose="020B0604020202020204" pitchFamily="34" charset="0"/>
              </a:rPr>
              <a:t>    BRIEFING </a:t>
            </a:r>
            <a:endParaRPr lang="en-Z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51339" y="1911405"/>
            <a:ext cx="10723180" cy="4801586"/>
          </a:xfrm>
        </p:spPr>
        <p:txBody>
          <a:bodyPr>
            <a:normAutofit fontScale="40000" lnSpcReduction="20000"/>
          </a:bodyPr>
          <a:lstStyle/>
          <a:p>
            <a:r>
              <a:rPr lang="en-ZA" sz="6000" dirty="0" smtClean="0">
                <a:latin typeface="Arial" panose="020B0604020202020204" pitchFamily="34" charset="0"/>
                <a:cs typeface="Arial" panose="020B0604020202020204" pitchFamily="34" charset="0"/>
              </a:rPr>
              <a:t>Holds Doctorate in Sociology.</a:t>
            </a:r>
          </a:p>
          <a:p>
            <a:r>
              <a:rPr lang="en-ZA" sz="6000" dirty="0" smtClean="0">
                <a:latin typeface="Arial" panose="020B0604020202020204" pitchFamily="34" charset="0"/>
                <a:cs typeface="Arial" panose="020B0604020202020204" pitchFamily="34" charset="0"/>
              </a:rPr>
              <a:t>40+ years research experience.</a:t>
            </a:r>
          </a:p>
          <a:p>
            <a:r>
              <a:rPr lang="en-ZA" sz="6000" dirty="0" smtClean="0">
                <a:latin typeface="Arial" panose="020B0604020202020204" pitchFamily="34" charset="0"/>
                <a:cs typeface="Arial" panose="020B0604020202020204" pitchFamily="34" charset="0"/>
              </a:rPr>
              <a:t>Just short of 20 years at HSRC (Human Sciences Research Council).</a:t>
            </a:r>
          </a:p>
          <a:p>
            <a:r>
              <a:rPr lang="en-ZA" sz="6000" dirty="0" smtClean="0">
                <a:latin typeface="Arial" panose="020B0604020202020204" pitchFamily="34" charset="0"/>
                <a:cs typeface="Arial" panose="020B0604020202020204" pitchFamily="34" charset="0"/>
              </a:rPr>
              <a:t>Join SAPS in August 1995, as Assistant-Commissioner, Head of the CIAC</a:t>
            </a:r>
          </a:p>
          <a:p>
            <a:pPr marL="0" indent="0">
              <a:buNone/>
            </a:pPr>
            <a:r>
              <a:rPr lang="en-ZA" sz="6000" dirty="0">
                <a:latin typeface="Arial" panose="020B0604020202020204" pitchFamily="34" charset="0"/>
                <a:cs typeface="Arial" panose="020B0604020202020204" pitchFamily="34" charset="0"/>
              </a:rPr>
              <a:t> </a:t>
            </a:r>
            <a:r>
              <a:rPr lang="en-ZA" sz="6000" dirty="0" smtClean="0">
                <a:latin typeface="Arial" panose="020B0604020202020204" pitchFamily="34" charset="0"/>
                <a:cs typeface="Arial" panose="020B0604020202020204" pitchFamily="34" charset="0"/>
              </a:rPr>
              <a:t> (Crime Information Analysis Centre) in Crime Intelligence.</a:t>
            </a:r>
            <a:endParaRPr lang="en-ZA" sz="6000" dirty="0">
              <a:latin typeface="Arial" panose="020B0604020202020204" pitchFamily="34" charset="0"/>
              <a:cs typeface="Arial" panose="020B0604020202020204" pitchFamily="34" charset="0"/>
            </a:endParaRPr>
          </a:p>
          <a:p>
            <a:pPr>
              <a:lnSpc>
                <a:spcPct val="160000"/>
              </a:lnSpc>
            </a:pPr>
            <a:r>
              <a:rPr lang="en-ZA" sz="6000" dirty="0" smtClean="0">
                <a:latin typeface="Arial" panose="020B0604020202020204" pitchFamily="34" charset="0"/>
                <a:cs typeface="Arial" panose="020B0604020202020204" pitchFamily="34" charset="0"/>
              </a:rPr>
              <a:t> </a:t>
            </a:r>
            <a:r>
              <a:rPr lang="en-ZA" sz="6000" dirty="0">
                <a:latin typeface="Arial" panose="020B0604020202020204" pitchFamily="34" charset="0"/>
                <a:cs typeface="Arial" panose="020B0604020202020204" pitchFamily="34" charset="0"/>
              </a:rPr>
              <a:t>Functions: a) development of strategic and operational analysis capacity at all four levels of policing, b) generating crime statistics, c) analysing it, d) compiling internal and external crime reports and e) the dissemination of the statistics and reports. </a:t>
            </a:r>
            <a:r>
              <a:rPr lang="en-ZA" sz="6000" dirty="0" smtClean="0">
                <a:latin typeface="Arial" panose="020B0604020202020204" pitchFamily="34" charset="0"/>
                <a:cs typeface="Arial" panose="020B0604020202020204" pitchFamily="34" charset="0"/>
              </a:rPr>
              <a:t>  </a:t>
            </a:r>
            <a:endParaRPr lang="en-ZA" sz="6000" dirty="0">
              <a:latin typeface="Arial" panose="020B0604020202020204" pitchFamily="34" charset="0"/>
              <a:cs typeface="Arial" panose="020B0604020202020204" pitchFamily="34" charset="0"/>
            </a:endParaRPr>
          </a:p>
          <a:p>
            <a:pPr marL="0" indent="0">
              <a:lnSpc>
                <a:spcPct val="160000"/>
              </a:lnSpc>
              <a:buNone/>
            </a:pPr>
            <a:endParaRPr lang="en-ZA" sz="2400" dirty="0" smtClean="0">
              <a:latin typeface="Arial" panose="020B0604020202020204" pitchFamily="34" charset="0"/>
              <a:cs typeface="Arial" panose="020B0604020202020204" pitchFamily="34" charset="0"/>
            </a:endParaRPr>
          </a:p>
          <a:p>
            <a:pPr marL="0" indent="0">
              <a:buNone/>
            </a:pPr>
            <a:r>
              <a:rPr lang="en-ZA" sz="2400" dirty="0" smtClean="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68988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1076"/>
            <a:ext cx="11051627" cy="1258067"/>
          </a:xfrm>
        </p:spPr>
        <p:txBody>
          <a:bodyPr>
            <a:normAutofit/>
          </a:bodyPr>
          <a:lstStyle/>
          <a:p>
            <a:r>
              <a:rPr lang="en-ZA" sz="3600" dirty="0" smtClean="0">
                <a:latin typeface="Arial" panose="020B0604020202020204" pitchFamily="34" charset="0"/>
                <a:cs typeface="Arial" panose="020B0604020202020204" pitchFamily="34" charset="0"/>
              </a:rPr>
              <a:t>19) SUGGESTIONS </a:t>
            </a:r>
            <a:r>
              <a:rPr lang="en-ZA" sz="3600" dirty="0">
                <a:latin typeface="Arial" panose="020B0604020202020204" pitchFamily="34" charset="0"/>
                <a:cs typeface="Arial" panose="020B0604020202020204" pitchFamily="34" charset="0"/>
              </a:rPr>
              <a:t>ON HOW CRIME </a:t>
            </a:r>
            <a:r>
              <a:rPr lang="en-ZA" sz="3600" dirty="0" smtClean="0">
                <a:latin typeface="Arial" panose="020B0604020202020204" pitchFamily="34" charset="0"/>
                <a:cs typeface="Arial" panose="020B0604020202020204" pitchFamily="34" charset="0"/>
              </a:rPr>
              <a:t>STATISTICS</a:t>
            </a:r>
            <a:br>
              <a:rPr lang="en-ZA" sz="3600" dirty="0" smtClean="0">
                <a:latin typeface="Arial" panose="020B0604020202020204" pitchFamily="34" charset="0"/>
                <a:cs typeface="Arial" panose="020B0604020202020204" pitchFamily="34" charset="0"/>
              </a:rPr>
            </a:br>
            <a:r>
              <a:rPr lang="en-ZA" sz="3600" dirty="0">
                <a:latin typeface="Arial" panose="020B0604020202020204" pitchFamily="34" charset="0"/>
                <a:cs typeface="Arial" panose="020B0604020202020204" pitchFamily="34" charset="0"/>
              </a:rPr>
              <a:t> </a:t>
            </a:r>
            <a:r>
              <a:rPr lang="en-ZA" sz="3600" dirty="0" smtClean="0">
                <a:latin typeface="Arial" panose="020B0604020202020204" pitchFamily="34" charset="0"/>
                <a:cs typeface="Arial" panose="020B0604020202020204" pitchFamily="34" charset="0"/>
              </a:rPr>
              <a:t>    </a:t>
            </a:r>
            <a:r>
              <a:rPr lang="en-ZA" sz="3600" dirty="0">
                <a:latin typeface="Arial" panose="020B0604020202020204" pitchFamily="34" charset="0"/>
                <a:cs typeface="Arial" panose="020B0604020202020204" pitchFamily="34" charset="0"/>
              </a:rPr>
              <a:t>AND CRIME REPORTS SHOULD </a:t>
            </a:r>
            <a:r>
              <a:rPr lang="en-ZA" sz="3600" dirty="0" smtClean="0">
                <a:latin typeface="Arial" panose="020B0604020202020204" pitchFamily="34" charset="0"/>
                <a:cs typeface="Arial" panose="020B0604020202020204" pitchFamily="34" charset="0"/>
              </a:rPr>
              <a:t>IMPROVE</a:t>
            </a:r>
            <a:endParaRPr lang="en-ZA" sz="3600" dirty="0"/>
          </a:p>
        </p:txBody>
      </p:sp>
      <p:sp>
        <p:nvSpPr>
          <p:cNvPr id="3" name="Content Placeholder 2"/>
          <p:cNvSpPr>
            <a:spLocks noGrp="1"/>
          </p:cNvSpPr>
          <p:nvPr>
            <p:ph idx="1"/>
          </p:nvPr>
        </p:nvSpPr>
        <p:spPr/>
        <p:txBody>
          <a:bodyPr/>
          <a:lstStyle/>
          <a:p>
            <a:r>
              <a:rPr lang="en-ZA" dirty="0" smtClean="0"/>
              <a:t>It is high/past time that the more serious, more </a:t>
            </a:r>
            <a:r>
              <a:rPr lang="en-ZA" dirty="0" err="1" smtClean="0"/>
              <a:t>policeable</a:t>
            </a:r>
            <a:r>
              <a:rPr lang="en-ZA" dirty="0" smtClean="0"/>
              <a:t>, crime categories like murder, rape and aggravated robbery are broken down to operationally useful subcategories and that it is registered as such.  </a:t>
            </a:r>
          </a:p>
          <a:p>
            <a:r>
              <a:rPr lang="en-ZA" dirty="0" smtClean="0"/>
              <a:t>Without this problem-orientated policing and intelligence-led policing is respectively not possible and not fully possible.</a:t>
            </a:r>
          </a:p>
          <a:p>
            <a:r>
              <a:rPr lang="en-ZA" dirty="0" smtClean="0"/>
              <a:t>Even in this regard it seems that the police was moving backward.</a:t>
            </a:r>
          </a:p>
          <a:p>
            <a:r>
              <a:rPr lang="en-ZA" dirty="0" smtClean="0"/>
              <a:t>For the last few years no separate trend-analysis was done for street/public robbery which seriously affect the poor workers of this country daily. No quarterly analysis of the so-called trio crimes.      </a:t>
            </a:r>
            <a:endParaRPr lang="en-ZA" dirty="0"/>
          </a:p>
        </p:txBody>
      </p:sp>
    </p:spTree>
    <p:extLst>
      <p:ext uri="{BB962C8B-B14F-4D97-AF65-F5344CB8AC3E}">
        <p14:creationId xmlns:p14="http://schemas.microsoft.com/office/powerpoint/2010/main" xmlns="" val="4246624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751" y="207470"/>
            <a:ext cx="10515600" cy="1325563"/>
          </a:xfrm>
        </p:spPr>
        <p:txBody>
          <a:bodyPr>
            <a:normAutofit fontScale="90000"/>
          </a:bodyPr>
          <a:lstStyle/>
          <a:p>
            <a:r>
              <a:rPr lang="en-ZA" sz="3600" dirty="0" smtClean="0">
                <a:latin typeface="Arial" panose="020B0604020202020204" pitchFamily="34" charset="0"/>
                <a:cs typeface="Arial" panose="020B0604020202020204" pitchFamily="34" charset="0"/>
              </a:rPr>
              <a:t>20) SUGGESTIONS </a:t>
            </a:r>
            <a:r>
              <a:rPr lang="en-ZA" sz="3600" dirty="0">
                <a:latin typeface="Arial" panose="020B0604020202020204" pitchFamily="34" charset="0"/>
                <a:cs typeface="Arial" panose="020B0604020202020204" pitchFamily="34" charset="0"/>
              </a:rPr>
              <a:t>ON HOW CRIME STATISTICS </a:t>
            </a:r>
            <a:r>
              <a:rPr lang="en-ZA" sz="3600" dirty="0" smtClean="0">
                <a:latin typeface="Arial" panose="020B0604020202020204" pitchFamily="34" charset="0"/>
                <a:cs typeface="Arial" panose="020B0604020202020204" pitchFamily="34" charset="0"/>
              </a:rPr>
              <a:t>AND</a:t>
            </a:r>
            <a:br>
              <a:rPr lang="en-ZA" sz="3600" dirty="0" smtClean="0">
                <a:latin typeface="Arial" panose="020B0604020202020204" pitchFamily="34" charset="0"/>
                <a:cs typeface="Arial" panose="020B0604020202020204" pitchFamily="34" charset="0"/>
              </a:rPr>
            </a:br>
            <a:r>
              <a:rPr lang="en-ZA" sz="3600" dirty="0">
                <a:latin typeface="Arial" panose="020B0604020202020204" pitchFamily="34" charset="0"/>
                <a:cs typeface="Arial" panose="020B0604020202020204" pitchFamily="34" charset="0"/>
              </a:rPr>
              <a:t> </a:t>
            </a:r>
            <a:r>
              <a:rPr lang="en-ZA" sz="3600" dirty="0" smtClean="0">
                <a:latin typeface="Arial" panose="020B0604020202020204" pitchFamily="34" charset="0"/>
                <a:cs typeface="Arial" panose="020B0604020202020204" pitchFamily="34" charset="0"/>
              </a:rPr>
              <a:t>     </a:t>
            </a:r>
            <a:r>
              <a:rPr lang="en-ZA" sz="3600" dirty="0">
                <a:latin typeface="Arial" panose="020B0604020202020204" pitchFamily="34" charset="0"/>
                <a:cs typeface="Arial" panose="020B0604020202020204" pitchFamily="34" charset="0"/>
              </a:rPr>
              <a:t>CRIME REPORTS SHOULD </a:t>
            </a:r>
            <a:r>
              <a:rPr lang="en-ZA" sz="3600" dirty="0" smtClean="0">
                <a:latin typeface="Arial" panose="020B0604020202020204" pitchFamily="34" charset="0"/>
                <a:cs typeface="Arial" panose="020B0604020202020204" pitchFamily="34" charset="0"/>
              </a:rPr>
              <a:t>IMPROVE.</a:t>
            </a:r>
            <a:endParaRPr lang="en-ZA" sz="3600" dirty="0"/>
          </a:p>
        </p:txBody>
      </p:sp>
      <p:sp>
        <p:nvSpPr>
          <p:cNvPr id="3" name="Content Placeholder 2"/>
          <p:cNvSpPr>
            <a:spLocks noGrp="1"/>
          </p:cNvSpPr>
          <p:nvPr>
            <p:ph idx="1"/>
          </p:nvPr>
        </p:nvSpPr>
        <p:spPr/>
        <p:txBody>
          <a:bodyPr/>
          <a:lstStyle/>
          <a:p>
            <a:r>
              <a:rPr lang="en-ZA" dirty="0" smtClean="0"/>
              <a:t>The SAPS should provide clear indications on the annual and quarterly releases of crime statistics. This should include the dates (at least month and year) of releases, content (national, provincial and stations), crime categories and sub-categories covered. How will they “freeze” the data? Which of these will only be descriptive or explanatory?</a:t>
            </a:r>
          </a:p>
          <a:p>
            <a:r>
              <a:rPr lang="en-ZA" dirty="0" smtClean="0"/>
              <a:t>CPF-briefings: Because of participation in </a:t>
            </a:r>
            <a:r>
              <a:rPr lang="en-ZA" dirty="0" err="1" smtClean="0"/>
              <a:t>Khayelitsha</a:t>
            </a:r>
            <a:r>
              <a:rPr lang="en-ZA" dirty="0" smtClean="0"/>
              <a:t> Commission and attendance of own local CPF, I came to the conclusion that the crime information provided to them, does not assist in crime prevention and something should be done urgently in this regard.   </a:t>
            </a:r>
            <a:endParaRPr lang="en-ZA" dirty="0"/>
          </a:p>
        </p:txBody>
      </p:sp>
    </p:spTree>
    <p:extLst>
      <p:ext uri="{BB962C8B-B14F-4D97-AF65-F5344CB8AC3E}">
        <p14:creationId xmlns:p14="http://schemas.microsoft.com/office/powerpoint/2010/main" xmlns="" val="636002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latin typeface="Arial" panose="020B0604020202020204" pitchFamily="34" charset="0"/>
                <a:cs typeface="Arial" panose="020B0604020202020204" pitchFamily="34" charset="0"/>
              </a:rPr>
              <a:t>21) SUGGESTIONS </a:t>
            </a:r>
            <a:r>
              <a:rPr lang="en-ZA" sz="3200" dirty="0">
                <a:latin typeface="Arial" panose="020B0604020202020204" pitchFamily="34" charset="0"/>
                <a:cs typeface="Arial" panose="020B0604020202020204" pitchFamily="34" charset="0"/>
              </a:rPr>
              <a:t>ON HOW CRIME STATISTICS AND</a:t>
            </a:r>
            <a:br>
              <a:rPr lang="en-ZA" sz="3200" dirty="0">
                <a:latin typeface="Arial" panose="020B0604020202020204" pitchFamily="34" charset="0"/>
                <a:cs typeface="Arial" panose="020B0604020202020204" pitchFamily="34" charset="0"/>
              </a:rPr>
            </a:br>
            <a:r>
              <a:rPr lang="en-ZA" sz="3200" dirty="0" smtClean="0">
                <a:latin typeface="Arial" panose="020B0604020202020204" pitchFamily="34" charset="0"/>
                <a:cs typeface="Arial" panose="020B0604020202020204" pitchFamily="34" charset="0"/>
              </a:rPr>
              <a:t>      CRIME </a:t>
            </a:r>
            <a:r>
              <a:rPr lang="en-ZA" sz="3200" dirty="0">
                <a:latin typeface="Arial" panose="020B0604020202020204" pitchFamily="34" charset="0"/>
                <a:cs typeface="Arial" panose="020B0604020202020204" pitchFamily="34" charset="0"/>
              </a:rPr>
              <a:t>REPORTS SHOULD </a:t>
            </a:r>
            <a:r>
              <a:rPr lang="en-ZA" sz="3200" dirty="0" smtClean="0">
                <a:latin typeface="Arial" panose="020B0604020202020204" pitchFamily="34" charset="0"/>
                <a:cs typeface="Arial" panose="020B0604020202020204" pitchFamily="34" charset="0"/>
              </a:rPr>
              <a:t>IMPROVE</a:t>
            </a:r>
            <a:endParaRPr lang="en-ZA" sz="3200" dirty="0"/>
          </a:p>
        </p:txBody>
      </p:sp>
      <p:sp>
        <p:nvSpPr>
          <p:cNvPr id="3" name="Content Placeholder 2"/>
          <p:cNvSpPr>
            <a:spLocks noGrp="1"/>
          </p:cNvSpPr>
          <p:nvPr>
            <p:ph idx="1"/>
          </p:nvPr>
        </p:nvSpPr>
        <p:spPr>
          <a:xfrm>
            <a:off x="1371600" y="2585545"/>
            <a:ext cx="9982200" cy="3591418"/>
          </a:xfrm>
        </p:spPr>
        <p:txBody>
          <a:bodyPr/>
          <a:lstStyle/>
          <a:p>
            <a:pPr marL="0" indent="0">
              <a:buNone/>
            </a:pPr>
            <a:r>
              <a:rPr lang="en-ZA" dirty="0" smtClean="0"/>
              <a:t>A question which is constantly asked in various quarters is: “Should crime statistics not be moved to another department (Statistics South Africa) or an independent structure?” The answer is a definite “no”. The existing structure should be fixed where it needs fixing. </a:t>
            </a:r>
          </a:p>
          <a:p>
            <a:pPr marL="0" indent="0">
              <a:buNone/>
            </a:pPr>
            <a:r>
              <a:rPr lang="en-ZA" dirty="0" smtClean="0"/>
              <a:t> </a:t>
            </a:r>
          </a:p>
          <a:p>
            <a:pPr marL="0" indent="0">
              <a:buNone/>
            </a:pPr>
            <a:r>
              <a:rPr lang="en-ZA" dirty="0" smtClean="0"/>
              <a:t> </a:t>
            </a:r>
            <a:endParaRPr lang="en-ZA" dirty="0"/>
          </a:p>
        </p:txBody>
      </p:sp>
    </p:spTree>
    <p:extLst>
      <p:ext uri="{BB962C8B-B14F-4D97-AF65-F5344CB8AC3E}">
        <p14:creationId xmlns:p14="http://schemas.microsoft.com/office/powerpoint/2010/main" xmlns="" val="2971058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latin typeface="Arial" panose="020B0604020202020204" pitchFamily="34" charset="0"/>
                <a:cs typeface="Arial" panose="020B0604020202020204" pitchFamily="34" charset="0"/>
              </a:rPr>
              <a:t>2) BACKGROUND </a:t>
            </a:r>
            <a:r>
              <a:rPr lang="en-ZA" sz="2800" dirty="0">
                <a:latin typeface="Arial" panose="020B0604020202020204" pitchFamily="34" charset="0"/>
                <a:cs typeface="Arial" panose="020B0604020202020204" pitchFamily="34" charset="0"/>
              </a:rPr>
              <a:t>OF PRESENTER WHICH </a:t>
            </a:r>
            <a:r>
              <a:rPr lang="en-ZA" sz="2800" dirty="0" smtClean="0">
                <a:latin typeface="Arial" panose="020B0604020202020204" pitchFamily="34" charset="0"/>
                <a:cs typeface="Arial" panose="020B0604020202020204" pitchFamily="34" charset="0"/>
              </a:rPr>
              <a:t>INFORM</a:t>
            </a:r>
            <a:br>
              <a:rPr lang="en-ZA" sz="2800" dirty="0" smtClean="0">
                <a:latin typeface="Arial" panose="020B0604020202020204" pitchFamily="34" charset="0"/>
                <a:cs typeface="Arial" panose="020B0604020202020204" pitchFamily="34" charset="0"/>
              </a:rPr>
            </a:br>
            <a:r>
              <a:rPr lang="en-ZA" sz="2800" dirty="0">
                <a:latin typeface="Arial" panose="020B0604020202020204" pitchFamily="34" charset="0"/>
                <a:cs typeface="Arial" panose="020B0604020202020204" pitchFamily="34" charset="0"/>
              </a:rPr>
              <a:t> </a:t>
            </a:r>
            <a:r>
              <a:rPr lang="en-ZA" sz="2800" dirty="0" smtClean="0">
                <a:latin typeface="Arial" panose="020B0604020202020204" pitchFamily="34" charset="0"/>
                <a:cs typeface="Arial" panose="020B0604020202020204" pitchFamily="34" charset="0"/>
              </a:rPr>
              <a:t>   BRIEFING</a:t>
            </a:r>
            <a:endParaRPr lang="en-Z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lnSpc>
                <a:spcPct val="100000"/>
              </a:lnSpc>
            </a:pPr>
            <a:r>
              <a:rPr lang="en-ZA" sz="2400" dirty="0" smtClean="0">
                <a:latin typeface="Arial" panose="020B0604020202020204" pitchFamily="34" charset="0"/>
                <a:cs typeface="Arial" panose="020B0604020202020204" pitchFamily="34" charset="0"/>
              </a:rPr>
              <a:t>Three committees of inquiry into the generation, analysis and dissemination of crime statistics. </a:t>
            </a:r>
          </a:p>
          <a:p>
            <a:pPr>
              <a:lnSpc>
                <a:spcPct val="100000"/>
              </a:lnSpc>
            </a:pPr>
            <a:r>
              <a:rPr lang="en-ZA" sz="2400" dirty="0" err="1" smtClean="0">
                <a:latin typeface="Arial" panose="020B0604020202020204" pitchFamily="34" charset="0"/>
                <a:cs typeface="Arial" panose="020B0604020202020204" pitchFamily="34" charset="0"/>
              </a:rPr>
              <a:t>Orkin</a:t>
            </a:r>
            <a:r>
              <a:rPr lang="en-ZA" sz="2400" dirty="0" smtClean="0">
                <a:latin typeface="Arial" panose="020B0604020202020204" pitchFamily="34" charset="0"/>
                <a:cs typeface="Arial" panose="020B0604020202020204" pitchFamily="34" charset="0"/>
              </a:rPr>
              <a:t> Committee (1996-1997).</a:t>
            </a:r>
          </a:p>
          <a:p>
            <a:pPr>
              <a:lnSpc>
                <a:spcPct val="100000"/>
              </a:lnSpc>
            </a:pPr>
            <a:r>
              <a:rPr lang="en-ZA" sz="2400" dirty="0" err="1" smtClean="0">
                <a:latin typeface="Arial" panose="020B0604020202020204" pitchFamily="34" charset="0"/>
                <a:cs typeface="Arial" panose="020B0604020202020204" pitchFamily="34" charset="0"/>
              </a:rPr>
              <a:t>Eloff</a:t>
            </a:r>
            <a:r>
              <a:rPr lang="en-ZA" sz="2400" dirty="0" smtClean="0">
                <a:latin typeface="Arial" panose="020B0604020202020204" pitchFamily="34" charset="0"/>
                <a:cs typeface="Arial" panose="020B0604020202020204" pitchFamily="34" charset="0"/>
              </a:rPr>
              <a:t> task team (2000-2001- Moratorium on crime statistics).</a:t>
            </a:r>
          </a:p>
          <a:p>
            <a:pPr>
              <a:lnSpc>
                <a:spcPct val="100000"/>
              </a:lnSpc>
            </a:pPr>
            <a:r>
              <a:rPr lang="en-ZA" sz="2400" dirty="0" err="1" smtClean="0">
                <a:latin typeface="Arial" panose="020B0604020202020204" pitchFamily="34" charset="0"/>
                <a:cs typeface="Arial" panose="020B0604020202020204" pitchFamily="34" charset="0"/>
              </a:rPr>
              <a:t>Petros</a:t>
            </a:r>
            <a:r>
              <a:rPr lang="en-ZA" sz="2400" dirty="0" smtClean="0">
                <a:latin typeface="Arial" panose="020B0604020202020204" pitchFamily="34" charset="0"/>
                <a:cs typeface="Arial" panose="020B0604020202020204" pitchFamily="34" charset="0"/>
              </a:rPr>
              <a:t> Committee (2010-2013?).</a:t>
            </a:r>
          </a:p>
          <a:p>
            <a:pPr>
              <a:lnSpc>
                <a:spcPct val="100000"/>
              </a:lnSpc>
            </a:pPr>
            <a:r>
              <a:rPr lang="en-ZA" sz="2400" dirty="0" smtClean="0">
                <a:latin typeface="Arial" panose="020B0604020202020204" pitchFamily="34" charset="0"/>
                <a:cs typeface="Arial" panose="020B0604020202020204" pitchFamily="34" charset="0"/>
              </a:rPr>
              <a:t>4 Ministers who had the prerogative of release of crime statistics.</a:t>
            </a:r>
          </a:p>
          <a:p>
            <a:pPr>
              <a:lnSpc>
                <a:spcPct val="100000"/>
              </a:lnSpc>
            </a:pPr>
            <a:r>
              <a:rPr lang="en-ZA" sz="2400" dirty="0" smtClean="0">
                <a:latin typeface="Arial" panose="020B0604020202020204" pitchFamily="34" charset="0"/>
                <a:cs typeface="Arial" panose="020B0604020202020204" pitchFamily="34" charset="0"/>
              </a:rPr>
              <a:t>4 National Commissioners and two acting National Commissioners. </a:t>
            </a:r>
          </a:p>
          <a:p>
            <a:pPr>
              <a:lnSpc>
                <a:spcPct val="160000"/>
              </a:lnSpc>
            </a:pPr>
            <a:r>
              <a:rPr lang="en-ZA" sz="2400" dirty="0">
                <a:latin typeface="Arial" panose="020B0604020202020204" pitchFamily="34" charset="0"/>
                <a:cs typeface="Arial" panose="020B0604020202020204" pitchFamily="34" charset="0"/>
              </a:rPr>
              <a:t>Retire at 60 in April 2013. Now independent analyst/consultant. With website </a:t>
            </a:r>
            <a:r>
              <a:rPr lang="en-ZA" sz="2400" dirty="0">
                <a:latin typeface="Arial" panose="020B0604020202020204" pitchFamily="34" charset="0"/>
                <a:cs typeface="Arial" panose="020B0604020202020204" pitchFamily="34" charset="0"/>
                <a:hlinkClick r:id="rId2"/>
              </a:rPr>
              <a:t>www.crimefactssouthafrica.co.za</a:t>
            </a:r>
            <a:r>
              <a:rPr lang="en-ZA" sz="2400" dirty="0">
                <a:latin typeface="Arial" panose="020B0604020202020204" pitchFamily="34" charset="0"/>
                <a:cs typeface="Arial" panose="020B0604020202020204" pitchFamily="34" charset="0"/>
              </a:rPr>
              <a:t>  </a:t>
            </a:r>
          </a:p>
          <a:p>
            <a:pPr marL="0" indent="0">
              <a:lnSpc>
                <a:spcPct val="160000"/>
              </a:lnSpc>
              <a:buNone/>
            </a:pPr>
            <a:endParaRPr lang="en-ZA" sz="1000" dirty="0">
              <a:latin typeface="Arial" panose="020B0604020202020204" pitchFamily="34" charset="0"/>
              <a:cs typeface="Arial" panose="020B0604020202020204" pitchFamily="34" charset="0"/>
            </a:endParaRPr>
          </a:p>
          <a:p>
            <a:pPr>
              <a:lnSpc>
                <a:spcPct val="100000"/>
              </a:lnSpc>
            </a:pPr>
            <a:endParaRPr lang="en-ZA" sz="2400" dirty="0" smtClean="0">
              <a:latin typeface="Arial" panose="020B0604020202020204" pitchFamily="34" charset="0"/>
              <a:cs typeface="Arial" panose="020B0604020202020204" pitchFamily="34" charset="0"/>
            </a:endParaRPr>
          </a:p>
          <a:p>
            <a:pPr>
              <a:lnSpc>
                <a:spcPct val="100000"/>
              </a:lnSpc>
            </a:pP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44274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3594"/>
            <a:ext cx="10515600" cy="1325563"/>
          </a:xfrm>
        </p:spPr>
        <p:txBody>
          <a:bodyPr>
            <a:normAutofit/>
          </a:bodyPr>
          <a:lstStyle/>
          <a:p>
            <a:r>
              <a:rPr lang="en-ZA" sz="2800" dirty="0" smtClean="0">
                <a:latin typeface="Arial" panose="020B0604020202020204" pitchFamily="34" charset="0"/>
                <a:cs typeface="Arial" panose="020B0604020202020204" pitchFamily="34" charset="0"/>
              </a:rPr>
              <a:t>3) SAPS METHODOLOGY FOR GENERATION OF CRIME</a:t>
            </a:r>
            <a:br>
              <a:rPr lang="en-ZA" sz="2800" dirty="0" smtClean="0">
                <a:latin typeface="Arial" panose="020B0604020202020204" pitchFamily="34" charset="0"/>
                <a:cs typeface="Arial" panose="020B0604020202020204" pitchFamily="34" charset="0"/>
              </a:rPr>
            </a:br>
            <a:r>
              <a:rPr lang="en-ZA" sz="2800" dirty="0">
                <a:latin typeface="Arial" panose="020B0604020202020204" pitchFamily="34" charset="0"/>
                <a:cs typeface="Arial" panose="020B0604020202020204" pitchFamily="34" charset="0"/>
              </a:rPr>
              <a:t> </a:t>
            </a:r>
            <a:r>
              <a:rPr lang="en-ZA" sz="2800" dirty="0" smtClean="0">
                <a:latin typeface="Arial" panose="020B0604020202020204" pitchFamily="34" charset="0"/>
                <a:cs typeface="Arial" panose="020B0604020202020204" pitchFamily="34" charset="0"/>
              </a:rPr>
              <a:t>   STATISTICS </a:t>
            </a:r>
            <a:endParaRPr lang="en-Z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59875"/>
            <a:ext cx="10515600" cy="4017087"/>
          </a:xfrm>
        </p:spPr>
        <p:txBody>
          <a:bodyPr>
            <a:normAutofit/>
          </a:bodyPr>
          <a:lstStyle/>
          <a:p>
            <a:r>
              <a:rPr lang="en-ZA" sz="2400" dirty="0" smtClean="0">
                <a:latin typeface="Arial" panose="020B0604020202020204" pitchFamily="34" charset="0"/>
                <a:cs typeface="Arial" panose="020B0604020202020204" pitchFamily="34" charset="0"/>
              </a:rPr>
              <a:t>Crime incident, crime categories (defined by law/in yellow book), counts. </a:t>
            </a:r>
          </a:p>
          <a:p>
            <a:r>
              <a:rPr lang="en-ZA" sz="2400" dirty="0" smtClean="0">
                <a:latin typeface="Arial" panose="020B0604020202020204" pitchFamily="34" charset="0"/>
                <a:cs typeface="Arial" panose="020B0604020202020204" pitchFamily="34" charset="0"/>
              </a:rPr>
              <a:t>Crime categories, subcategories and types (classification). </a:t>
            </a:r>
          </a:p>
          <a:p>
            <a:r>
              <a:rPr lang="en-ZA" sz="2400" dirty="0" smtClean="0">
                <a:latin typeface="Arial" panose="020B0604020202020204" pitchFamily="34" charset="0"/>
                <a:cs typeface="Arial" panose="020B0604020202020204" pitchFamily="34" charset="0"/>
              </a:rPr>
              <a:t>Legal categories/versus analytic categories/subcategories. Legal people, detectives, NPA, versus analysts and researchers. </a:t>
            </a:r>
          </a:p>
          <a:p>
            <a:r>
              <a:rPr lang="en-ZA" sz="2400" dirty="0" smtClean="0">
                <a:latin typeface="Arial" panose="020B0604020202020204" pitchFamily="34" charset="0"/>
                <a:cs typeface="Arial" panose="020B0604020202020204" pitchFamily="34" charset="0"/>
              </a:rPr>
              <a:t>Dilemmas around aggravated robbery, sexual offences especially rape, and murder (e.g. so-called farm murders, </a:t>
            </a:r>
            <a:r>
              <a:rPr lang="en-ZA" sz="2400" dirty="0" err="1" smtClean="0">
                <a:latin typeface="Arial" panose="020B0604020202020204" pitchFamily="34" charset="0"/>
                <a:cs typeface="Arial" panose="020B0604020202020204" pitchFamily="34" charset="0"/>
              </a:rPr>
              <a:t>femicide</a:t>
            </a:r>
            <a:r>
              <a:rPr lang="en-ZA" sz="2400" dirty="0" smtClean="0">
                <a:latin typeface="Arial" panose="020B0604020202020204" pitchFamily="34" charset="0"/>
                <a:cs typeface="Arial" panose="020B0604020202020204" pitchFamily="34" charset="0"/>
              </a:rPr>
              <a:t>/gender based murders, homophobic and xenophobic murders etc.). </a:t>
            </a:r>
          </a:p>
          <a:p>
            <a:r>
              <a:rPr lang="en-ZA" sz="2400" dirty="0" smtClean="0">
                <a:latin typeface="Arial" panose="020B0604020202020204" pitchFamily="34" charset="0"/>
                <a:cs typeface="Arial" panose="020B0604020202020204" pitchFamily="34" charset="0"/>
              </a:rPr>
              <a:t>Counting rule dilemmas ( e.g. rape, murder, aggravated robbery).        </a:t>
            </a: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55375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44" y="214852"/>
            <a:ext cx="10515600" cy="1325563"/>
          </a:xfrm>
        </p:spPr>
        <p:txBody>
          <a:bodyPr>
            <a:normAutofit/>
          </a:bodyPr>
          <a:lstStyle/>
          <a:p>
            <a:r>
              <a:rPr lang="en-ZA" sz="2800" dirty="0" smtClean="0">
                <a:latin typeface="Arial" panose="020B0604020202020204" pitchFamily="34" charset="0"/>
                <a:cs typeface="Arial" panose="020B0604020202020204" pitchFamily="34" charset="0"/>
              </a:rPr>
              <a:t>4) SAPS </a:t>
            </a:r>
            <a:r>
              <a:rPr lang="en-ZA" sz="2800" dirty="0">
                <a:latin typeface="Arial" panose="020B0604020202020204" pitchFamily="34" charset="0"/>
                <a:cs typeface="Arial" panose="020B0604020202020204" pitchFamily="34" charset="0"/>
              </a:rPr>
              <a:t>METHODOLOGY FOR GENERATION OF </a:t>
            </a:r>
            <a:r>
              <a:rPr lang="en-ZA" sz="2800" dirty="0" smtClean="0">
                <a:latin typeface="Arial" panose="020B0604020202020204" pitchFamily="34" charset="0"/>
                <a:cs typeface="Arial" panose="020B0604020202020204" pitchFamily="34" charset="0"/>
              </a:rPr>
              <a:t>CRIME</a:t>
            </a:r>
            <a:br>
              <a:rPr lang="en-ZA" sz="2800" dirty="0" smtClean="0">
                <a:latin typeface="Arial" panose="020B0604020202020204" pitchFamily="34" charset="0"/>
                <a:cs typeface="Arial" panose="020B0604020202020204" pitchFamily="34" charset="0"/>
              </a:rPr>
            </a:br>
            <a:r>
              <a:rPr lang="en-ZA" sz="2800" dirty="0">
                <a:latin typeface="Arial" panose="020B0604020202020204" pitchFamily="34" charset="0"/>
                <a:cs typeface="Arial" panose="020B0604020202020204" pitchFamily="34" charset="0"/>
              </a:rPr>
              <a:t> </a:t>
            </a:r>
            <a:r>
              <a:rPr lang="en-ZA" sz="2800" dirty="0" smtClean="0">
                <a:latin typeface="Arial" panose="020B0604020202020204" pitchFamily="34" charset="0"/>
                <a:cs typeface="Arial" panose="020B0604020202020204" pitchFamily="34" charset="0"/>
              </a:rPr>
              <a:t>   STATISTICS </a:t>
            </a:r>
            <a:endParaRPr lang="en-Z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ZA" sz="2400" dirty="0" smtClean="0">
                <a:latin typeface="Arial" panose="020B0604020202020204" pitchFamily="34" charset="0"/>
                <a:cs typeface="Arial" panose="020B0604020202020204" pitchFamily="34" charset="0"/>
              </a:rPr>
              <a:t>Under-reporting of crime.</a:t>
            </a:r>
          </a:p>
          <a:p>
            <a:r>
              <a:rPr lang="en-ZA" sz="2400" dirty="0" smtClean="0">
                <a:latin typeface="Arial" panose="020B0604020202020204" pitchFamily="34" charset="0"/>
                <a:cs typeface="Arial" panose="020B0604020202020204" pitchFamily="34" charset="0"/>
              </a:rPr>
              <a:t>This is actually a subject on its own, but it is necessary to make a few remarks about this trend analysis nightmare. </a:t>
            </a:r>
          </a:p>
          <a:p>
            <a:r>
              <a:rPr lang="en-ZA" sz="2400" dirty="0" smtClean="0">
                <a:latin typeface="Arial" panose="020B0604020202020204" pitchFamily="34" charset="0"/>
                <a:cs typeface="Arial" panose="020B0604020202020204" pitchFamily="34" charset="0"/>
              </a:rPr>
              <a:t>This universal phenomena should just be accepted and it should be emphasized that the crime statistics is based on reported and registered crime. </a:t>
            </a:r>
          </a:p>
          <a:p>
            <a:r>
              <a:rPr lang="en-ZA" sz="2400" dirty="0" smtClean="0">
                <a:latin typeface="Arial" panose="020B0604020202020204" pitchFamily="34" charset="0"/>
                <a:cs typeface="Arial" panose="020B0604020202020204" pitchFamily="34" charset="0"/>
              </a:rPr>
              <a:t>At least for the past years we have the excellent National Victims of Crime Surveys (VOCS) of Statistics South Africa . </a:t>
            </a:r>
          </a:p>
          <a:p>
            <a:r>
              <a:rPr lang="en-ZA" sz="2400" dirty="0" smtClean="0">
                <a:latin typeface="Arial" panose="020B0604020202020204" pitchFamily="34" charset="0"/>
                <a:cs typeface="Arial" panose="020B0604020202020204" pitchFamily="34" charset="0"/>
              </a:rPr>
              <a:t>Unfortunately underreporting is also a sign of mistrust.    </a:t>
            </a:r>
            <a:endParaRPr lang="en-ZA" sz="2400" dirty="0">
              <a:latin typeface="Arial" panose="020B0604020202020204" pitchFamily="34" charset="0"/>
              <a:cs typeface="Arial" panose="020B0604020202020204" pitchFamily="34" charset="0"/>
            </a:endParaRPr>
          </a:p>
        </p:txBody>
      </p:sp>
      <p:sp>
        <p:nvSpPr>
          <p:cNvPr id="4" name="Rectangle 3"/>
          <p:cNvSpPr/>
          <p:nvPr/>
        </p:nvSpPr>
        <p:spPr>
          <a:xfrm>
            <a:off x="3048000" y="3105835"/>
            <a:ext cx="6096000" cy="369332"/>
          </a:xfrm>
          <a:prstGeom prst="rect">
            <a:avLst/>
          </a:prstGeom>
        </p:spPr>
        <p:txBody>
          <a:bodyPr>
            <a:spAutoFit/>
          </a:bodyPr>
          <a:lstStyle/>
          <a:p>
            <a:r>
              <a:rPr lang="en-ZA" dirty="0" smtClean="0">
                <a:latin typeface="Arial" panose="020B0604020202020204" pitchFamily="34" charset="0"/>
                <a:cs typeface="Arial" panose="020B0604020202020204" pitchFamily="34" charset="0"/>
              </a:rPr>
              <a:t> </a:t>
            </a:r>
            <a:endParaRPr lang="en-ZA" dirty="0"/>
          </a:p>
        </p:txBody>
      </p:sp>
    </p:spTree>
    <p:extLst>
      <p:ext uri="{BB962C8B-B14F-4D97-AF65-F5344CB8AC3E}">
        <p14:creationId xmlns:p14="http://schemas.microsoft.com/office/powerpoint/2010/main" xmlns="" val="4194368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062" y="317828"/>
            <a:ext cx="10515600" cy="1325563"/>
          </a:xfrm>
        </p:spPr>
        <p:txBody>
          <a:bodyPr>
            <a:normAutofit/>
          </a:bodyPr>
          <a:lstStyle/>
          <a:p>
            <a:r>
              <a:rPr lang="en-ZA" sz="2800" dirty="0">
                <a:latin typeface="Arial" panose="020B0604020202020204" pitchFamily="34" charset="0"/>
                <a:cs typeface="Arial" panose="020B0604020202020204" pitchFamily="34" charset="0"/>
              </a:rPr>
              <a:t>5</a:t>
            </a:r>
            <a:r>
              <a:rPr lang="en-ZA" sz="2800" dirty="0" smtClean="0">
                <a:latin typeface="Arial" panose="020B0604020202020204" pitchFamily="34" charset="0"/>
                <a:cs typeface="Arial" panose="020B0604020202020204" pitchFamily="34" charset="0"/>
              </a:rPr>
              <a:t>) SAPS </a:t>
            </a:r>
            <a:r>
              <a:rPr lang="en-ZA" sz="2800" dirty="0">
                <a:latin typeface="Arial" panose="020B0604020202020204" pitchFamily="34" charset="0"/>
                <a:cs typeface="Arial" panose="020B0604020202020204" pitchFamily="34" charset="0"/>
              </a:rPr>
              <a:t>METHODOLOGY </a:t>
            </a:r>
            <a:r>
              <a:rPr lang="en-ZA" sz="2800" dirty="0" smtClean="0">
                <a:latin typeface="Arial" panose="020B0604020202020204" pitchFamily="34" charset="0"/>
                <a:cs typeface="Arial" panose="020B0604020202020204" pitchFamily="34" charset="0"/>
              </a:rPr>
              <a:t>FOR THE GENERATION </a:t>
            </a:r>
            <a:r>
              <a:rPr lang="en-ZA" sz="2800" dirty="0">
                <a:latin typeface="Arial" panose="020B0604020202020204" pitchFamily="34" charset="0"/>
                <a:cs typeface="Arial" panose="020B0604020202020204" pitchFamily="34" charset="0"/>
              </a:rPr>
              <a:t>OF </a:t>
            </a:r>
            <a:r>
              <a:rPr lang="en-ZA" sz="2800" dirty="0" smtClean="0">
                <a:latin typeface="Arial" panose="020B0604020202020204" pitchFamily="34" charset="0"/>
                <a:cs typeface="Arial" panose="020B0604020202020204" pitchFamily="34" charset="0"/>
              </a:rPr>
              <a:t>CRIME</a:t>
            </a:r>
            <a:br>
              <a:rPr lang="en-ZA" sz="2800" dirty="0" smtClean="0">
                <a:latin typeface="Arial" panose="020B0604020202020204" pitchFamily="34" charset="0"/>
                <a:cs typeface="Arial" panose="020B0604020202020204" pitchFamily="34" charset="0"/>
              </a:rPr>
            </a:br>
            <a:r>
              <a:rPr lang="en-ZA" sz="2800" dirty="0" smtClean="0">
                <a:latin typeface="Arial" panose="020B0604020202020204" pitchFamily="34" charset="0"/>
                <a:cs typeface="Arial" panose="020B0604020202020204" pitchFamily="34" charset="0"/>
              </a:rPr>
              <a:t>    STATISTICS</a:t>
            </a:r>
            <a:r>
              <a:rPr lang="en-ZA" sz="2400" dirty="0" smtClean="0">
                <a:latin typeface="Arial" panose="020B0604020202020204" pitchFamily="34" charset="0"/>
                <a:cs typeface="Arial" panose="020B0604020202020204" pitchFamily="34" charset="0"/>
              </a:rPr>
              <a:t> </a:t>
            </a:r>
            <a:endParaRPr lang="en-Z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ZA" dirty="0" smtClean="0"/>
              <a:t>Under/non-registration of crime (there can also be over-registration).</a:t>
            </a:r>
          </a:p>
          <a:p>
            <a:r>
              <a:rPr lang="en-ZA" dirty="0" smtClean="0"/>
              <a:t>Unintentional or intentional.</a:t>
            </a:r>
          </a:p>
          <a:p>
            <a:r>
              <a:rPr lang="en-ZA" dirty="0" smtClean="0"/>
              <a:t>Police officer convince victim that there was no crime. </a:t>
            </a:r>
          </a:p>
          <a:p>
            <a:r>
              <a:rPr lang="en-ZA" dirty="0" smtClean="0"/>
              <a:t>Police officer accept that there was a crime, but only “register” it in the incident book/register. </a:t>
            </a:r>
          </a:p>
          <a:p>
            <a:r>
              <a:rPr lang="en-ZA" dirty="0" smtClean="0"/>
              <a:t>Police officer open docket, but don’t list all crimes and</a:t>
            </a:r>
            <a:r>
              <a:rPr lang="en-ZA" i="1" dirty="0" smtClean="0"/>
              <a:t>/</a:t>
            </a:r>
            <a:r>
              <a:rPr lang="en-ZA" dirty="0" smtClean="0"/>
              <a:t> or counts of crimes on docket cover. </a:t>
            </a:r>
          </a:p>
          <a:p>
            <a:r>
              <a:rPr lang="en-ZA" dirty="0" smtClean="0"/>
              <a:t>Police officer/member don’t enter all crimes and or counts on the CAS (Crime Administration System) </a:t>
            </a:r>
            <a:endParaRPr lang="en-ZA" dirty="0"/>
          </a:p>
        </p:txBody>
      </p:sp>
    </p:spTree>
    <p:extLst>
      <p:ext uri="{BB962C8B-B14F-4D97-AF65-F5344CB8AC3E}">
        <p14:creationId xmlns:p14="http://schemas.microsoft.com/office/powerpoint/2010/main" xmlns="" val="3974651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545" y="286297"/>
            <a:ext cx="10515600" cy="1325563"/>
          </a:xfrm>
        </p:spPr>
        <p:txBody>
          <a:bodyPr/>
          <a:lstStyle/>
          <a:p>
            <a:r>
              <a:rPr lang="en-ZA" sz="3200" dirty="0" smtClean="0">
                <a:latin typeface="Arial" panose="020B0604020202020204" pitchFamily="34" charset="0"/>
                <a:cs typeface="Arial" panose="020B0604020202020204" pitchFamily="34" charset="0"/>
              </a:rPr>
              <a:t>6) SAPS </a:t>
            </a:r>
            <a:r>
              <a:rPr lang="en-ZA" sz="3200" dirty="0">
                <a:latin typeface="Arial" panose="020B0604020202020204" pitchFamily="34" charset="0"/>
                <a:cs typeface="Arial" panose="020B0604020202020204" pitchFamily="34" charset="0"/>
              </a:rPr>
              <a:t>METHODOLOGY FOR THE GENERATION </a:t>
            </a:r>
            <a:r>
              <a:rPr lang="en-ZA" sz="3200" dirty="0" smtClean="0">
                <a:latin typeface="Arial" panose="020B0604020202020204" pitchFamily="34" charset="0"/>
                <a:cs typeface="Arial" panose="020B0604020202020204" pitchFamily="34" charset="0"/>
              </a:rPr>
              <a:t>OF</a:t>
            </a:r>
            <a:br>
              <a:rPr lang="en-ZA" sz="3200" dirty="0" smtClean="0">
                <a:latin typeface="Arial" panose="020B0604020202020204" pitchFamily="34" charset="0"/>
                <a:cs typeface="Arial" panose="020B0604020202020204" pitchFamily="34" charset="0"/>
              </a:rPr>
            </a:br>
            <a:r>
              <a:rPr lang="en-ZA" sz="3200" dirty="0">
                <a:latin typeface="Arial" panose="020B0604020202020204" pitchFamily="34" charset="0"/>
                <a:cs typeface="Arial" panose="020B0604020202020204" pitchFamily="34" charset="0"/>
              </a:rPr>
              <a:t> </a:t>
            </a:r>
            <a:r>
              <a:rPr lang="en-ZA" sz="3200" dirty="0" smtClean="0">
                <a:latin typeface="Arial" panose="020B0604020202020204" pitchFamily="34" charset="0"/>
                <a:cs typeface="Arial" panose="020B0604020202020204" pitchFamily="34" charset="0"/>
              </a:rPr>
              <a:t>   </a:t>
            </a:r>
            <a:r>
              <a:rPr lang="en-ZA" sz="3200" dirty="0">
                <a:latin typeface="Arial" panose="020B0604020202020204" pitchFamily="34" charset="0"/>
                <a:cs typeface="Arial" panose="020B0604020202020204" pitchFamily="34" charset="0"/>
              </a:rPr>
              <a:t>CRIME </a:t>
            </a:r>
            <a:r>
              <a:rPr lang="en-ZA" sz="3200" dirty="0" smtClean="0">
                <a:latin typeface="Arial" panose="020B0604020202020204" pitchFamily="34" charset="0"/>
                <a:cs typeface="Arial" panose="020B0604020202020204" pitchFamily="34" charset="0"/>
              </a:rPr>
              <a:t>STATISTICS</a:t>
            </a:r>
            <a:r>
              <a:rPr lang="en-ZA" sz="4000" dirty="0" smtClean="0">
                <a:latin typeface="Arial" panose="020B0604020202020204" pitchFamily="34" charset="0"/>
                <a:cs typeface="Arial" panose="020B0604020202020204" pitchFamily="34" charset="0"/>
              </a:rPr>
              <a:t> </a:t>
            </a:r>
            <a:endParaRPr lang="en-ZA" dirty="0"/>
          </a:p>
        </p:txBody>
      </p:sp>
      <p:sp>
        <p:nvSpPr>
          <p:cNvPr id="3" name="Content Placeholder 2"/>
          <p:cNvSpPr>
            <a:spLocks noGrp="1"/>
          </p:cNvSpPr>
          <p:nvPr>
            <p:ph idx="1"/>
          </p:nvPr>
        </p:nvSpPr>
        <p:spPr/>
        <p:txBody>
          <a:bodyPr>
            <a:normAutofit/>
          </a:bodyPr>
          <a:lstStyle/>
          <a:p>
            <a:r>
              <a:rPr lang="en-ZA" sz="2400" dirty="0" smtClean="0">
                <a:latin typeface="Arial" panose="020B0604020202020204" pitchFamily="34" charset="0"/>
                <a:cs typeface="Arial" panose="020B0604020202020204" pitchFamily="34" charset="0"/>
              </a:rPr>
              <a:t>Statistics are drawn from CAS for a specific crime, station, and for a  specific period.</a:t>
            </a:r>
          </a:p>
          <a:p>
            <a:r>
              <a:rPr lang="en-ZA" sz="2400" dirty="0" smtClean="0">
                <a:latin typeface="Arial" panose="020B0604020202020204" pitchFamily="34" charset="0"/>
                <a:cs typeface="Arial" panose="020B0604020202020204" pitchFamily="34" charset="0"/>
              </a:rPr>
              <a:t>Station statistics add up to cluster level, cluster level to provincial level and provincial level to national level. </a:t>
            </a:r>
          </a:p>
          <a:p>
            <a:r>
              <a:rPr lang="en-ZA" sz="2400" dirty="0" smtClean="0">
                <a:latin typeface="Arial" panose="020B0604020202020204" pitchFamily="34" charset="0"/>
                <a:cs typeface="Arial" panose="020B0604020202020204" pitchFamily="34" charset="0"/>
              </a:rPr>
              <a:t>The importance of the drawing of the crime statistics at same intervals. </a:t>
            </a:r>
          </a:p>
          <a:p>
            <a:r>
              <a:rPr lang="en-ZA" sz="2400" dirty="0" smtClean="0">
                <a:latin typeface="Arial" panose="020B0604020202020204" pitchFamily="34" charset="0"/>
                <a:cs typeface="Arial" panose="020B0604020202020204" pitchFamily="34" charset="0"/>
              </a:rPr>
              <a:t>Working from “frozen” crime statistics, can’t work from operational systems.</a:t>
            </a:r>
          </a:p>
          <a:p>
            <a:r>
              <a:rPr lang="en-ZA" sz="2400" dirty="0" smtClean="0">
                <a:latin typeface="Arial" panose="020B0604020202020204" pitchFamily="34" charset="0"/>
                <a:cs typeface="Arial" panose="020B0604020202020204" pitchFamily="34" charset="0"/>
              </a:rPr>
              <a:t>Quarterly crime statistics: re-draw of annual crime statistics.   </a:t>
            </a: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5958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latin typeface="Arial" panose="020B0604020202020204" pitchFamily="34" charset="0"/>
                <a:cs typeface="Arial" panose="020B0604020202020204" pitchFamily="34" charset="0"/>
              </a:rPr>
              <a:t>7) SAPS </a:t>
            </a:r>
            <a:r>
              <a:rPr lang="en-ZA" sz="3200" dirty="0">
                <a:latin typeface="Arial" panose="020B0604020202020204" pitchFamily="34" charset="0"/>
                <a:cs typeface="Arial" panose="020B0604020202020204" pitchFamily="34" charset="0"/>
              </a:rPr>
              <a:t>METHODOLOGY FOR THE GENERATION </a:t>
            </a:r>
            <a:r>
              <a:rPr lang="en-ZA" sz="3200" dirty="0" smtClean="0">
                <a:latin typeface="Arial" panose="020B0604020202020204" pitchFamily="34" charset="0"/>
                <a:cs typeface="Arial" panose="020B0604020202020204" pitchFamily="34" charset="0"/>
              </a:rPr>
              <a:t>OF</a:t>
            </a:r>
            <a:br>
              <a:rPr lang="en-ZA" sz="3200" dirty="0" smtClean="0">
                <a:latin typeface="Arial" panose="020B0604020202020204" pitchFamily="34" charset="0"/>
                <a:cs typeface="Arial" panose="020B0604020202020204" pitchFamily="34" charset="0"/>
              </a:rPr>
            </a:br>
            <a:r>
              <a:rPr lang="en-ZA" sz="3200" dirty="0">
                <a:latin typeface="Arial" panose="020B0604020202020204" pitchFamily="34" charset="0"/>
                <a:cs typeface="Arial" panose="020B0604020202020204" pitchFamily="34" charset="0"/>
              </a:rPr>
              <a:t> </a:t>
            </a:r>
            <a:r>
              <a:rPr lang="en-ZA" sz="3200" dirty="0" smtClean="0">
                <a:latin typeface="Arial" panose="020B0604020202020204" pitchFamily="34" charset="0"/>
                <a:cs typeface="Arial" panose="020B0604020202020204" pitchFamily="34" charset="0"/>
              </a:rPr>
              <a:t>   </a:t>
            </a:r>
            <a:r>
              <a:rPr lang="en-ZA" sz="3200" dirty="0">
                <a:latin typeface="Arial" panose="020B0604020202020204" pitchFamily="34" charset="0"/>
                <a:cs typeface="Arial" panose="020B0604020202020204" pitchFamily="34" charset="0"/>
              </a:rPr>
              <a:t>CRIME </a:t>
            </a:r>
            <a:r>
              <a:rPr lang="en-ZA" sz="3200" dirty="0" smtClean="0">
                <a:latin typeface="Arial" panose="020B0604020202020204" pitchFamily="34" charset="0"/>
                <a:cs typeface="Arial" panose="020B0604020202020204" pitchFamily="34" charset="0"/>
              </a:rPr>
              <a:t>STATISTICS</a:t>
            </a:r>
            <a:r>
              <a:rPr lang="en-ZA" sz="4000" dirty="0" smtClean="0">
                <a:latin typeface="Arial" panose="020B0604020202020204" pitchFamily="34" charset="0"/>
                <a:cs typeface="Arial" panose="020B0604020202020204" pitchFamily="34" charset="0"/>
              </a:rPr>
              <a:t> </a:t>
            </a:r>
            <a:endParaRPr lang="en-Z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ZA" sz="2400" dirty="0" smtClean="0">
                <a:latin typeface="Arial" panose="020B0604020202020204" pitchFamily="34" charset="0"/>
                <a:cs typeface="Arial" panose="020B0604020202020204" pitchFamily="34" charset="0"/>
              </a:rPr>
              <a:t>Ensure the validity of crime statistics through:</a:t>
            </a:r>
          </a:p>
          <a:p>
            <a:r>
              <a:rPr lang="en-ZA" sz="2400" dirty="0" smtClean="0">
                <a:latin typeface="Arial" panose="020B0604020202020204" pitchFamily="34" charset="0"/>
                <a:cs typeface="Arial" panose="020B0604020202020204" pitchFamily="34" charset="0"/>
              </a:rPr>
              <a:t>a) The operational usefulness of crime statistics (</a:t>
            </a:r>
            <a:r>
              <a:rPr lang="en-ZA" sz="2400" dirty="0" err="1" smtClean="0">
                <a:latin typeface="Arial" panose="020B0604020202020204" pitchFamily="34" charset="0"/>
                <a:cs typeface="Arial" panose="020B0604020202020204" pitchFamily="34" charset="0"/>
              </a:rPr>
              <a:t>Orkin</a:t>
            </a:r>
            <a:r>
              <a:rPr lang="en-ZA" sz="2400" dirty="0" smtClean="0">
                <a:latin typeface="Arial" panose="020B0604020202020204" pitchFamily="34" charset="0"/>
                <a:cs typeface="Arial" panose="020B0604020202020204" pitchFamily="34" charset="0"/>
              </a:rPr>
              <a:t> Committee, main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finding). Crime statistics is crime intelligence.</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b) Checking from above.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c) Independent checking at station as crime are registered (Crime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Registrar).</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d) </a:t>
            </a:r>
            <a:r>
              <a:rPr lang="en-ZA" sz="2400" b="1" u="sng" dirty="0" smtClean="0">
                <a:latin typeface="Arial" panose="020B0604020202020204" pitchFamily="34" charset="0"/>
                <a:cs typeface="Arial" panose="020B0604020202020204" pitchFamily="34" charset="0"/>
              </a:rPr>
              <a:t>Minimize</a:t>
            </a:r>
            <a:r>
              <a:rPr lang="en-ZA" sz="2400" dirty="0" smtClean="0">
                <a:latin typeface="Arial" panose="020B0604020202020204" pitchFamily="34" charset="0"/>
                <a:cs typeface="Arial" panose="020B0604020202020204" pitchFamily="34" charset="0"/>
              </a:rPr>
              <a:t> the use of crime statistics as measure of performance.</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e) Keep the distance between crime statistics as intelligence and strategic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management and communications.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a:t>
            </a: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7324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4767"/>
            <a:ext cx="10515600" cy="1325563"/>
          </a:xfrm>
        </p:spPr>
        <p:txBody>
          <a:bodyPr>
            <a:normAutofit/>
          </a:bodyPr>
          <a:lstStyle/>
          <a:p>
            <a:r>
              <a:rPr lang="en-ZA" sz="3200" dirty="0" smtClean="0">
                <a:latin typeface="Arial" panose="020B0604020202020204" pitchFamily="34" charset="0"/>
                <a:cs typeface="Arial" panose="020B0604020202020204" pitchFamily="34" charset="0"/>
              </a:rPr>
              <a:t>8) SAPS ANALYSIS METHODOLOGY</a:t>
            </a:r>
            <a:endParaRPr lang="en-Z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ZA" sz="2400" dirty="0" smtClean="0">
                <a:latin typeface="Arial" panose="020B0604020202020204" pitchFamily="34" charset="0"/>
                <a:cs typeface="Arial" panose="020B0604020202020204" pitchFamily="34" charset="0"/>
              </a:rPr>
              <a:t>The crime statistics should be analysed before a crime report can be compiled.</a:t>
            </a:r>
          </a:p>
          <a:p>
            <a:r>
              <a:rPr lang="en-ZA" sz="2400" dirty="0" smtClean="0">
                <a:latin typeface="Arial" panose="020B0604020202020204" pitchFamily="34" charset="0"/>
                <a:cs typeface="Arial" panose="020B0604020202020204" pitchFamily="34" charset="0"/>
              </a:rPr>
              <a:t>When I arrived at SAPS in August 1995 there were:</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a) quite a large section of police officers who were compiling reports to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SAPS management which also went further up to decision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makers.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b) these crime reports mainly consisted of crime statistics, description of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trends and thumb suck explanations. </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c) It was clear from the first day that Government wanted reports that can</a:t>
            </a:r>
          </a:p>
          <a:p>
            <a:pPr marL="0" indent="0">
              <a:buNone/>
            </a:pPr>
            <a:r>
              <a:rPr lang="en-ZA" sz="2400" dirty="0">
                <a:latin typeface="Arial" panose="020B0604020202020204" pitchFamily="34" charset="0"/>
                <a:cs typeface="Arial" panose="020B0604020202020204" pitchFamily="34" charset="0"/>
              </a:rPr>
              <a:t> </a:t>
            </a:r>
            <a:r>
              <a:rPr lang="en-ZA" sz="2400" dirty="0" smtClean="0">
                <a:latin typeface="Arial" panose="020B0604020202020204" pitchFamily="34" charset="0"/>
                <a:cs typeface="Arial" panose="020B0604020202020204" pitchFamily="34" charset="0"/>
              </a:rPr>
              <a:t>      scientifically explain the crime phenomena.                             </a:t>
            </a:r>
            <a:endParaRPr lang="en-Z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35847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1078</TotalTime>
  <Words>1989</Words>
  <Application>Microsoft Office PowerPoint</Application>
  <PresentationFormat>Custom</PresentationFormat>
  <Paragraphs>133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PRESENTATION TO PORTFOLIO COMMITTEE ON  POLICE ON 31ST MAY 2017.</vt:lpstr>
      <vt:lpstr>1) BACKGROUND OF PRESENTER, WHICH INFORM     BRIEFING </vt:lpstr>
      <vt:lpstr>2) BACKGROUND OF PRESENTER WHICH INFORM     BRIEFING</vt:lpstr>
      <vt:lpstr>3) SAPS METHODOLOGY FOR GENERATION OF CRIME     STATISTICS </vt:lpstr>
      <vt:lpstr>4) SAPS METHODOLOGY FOR GENERATION OF CRIME     STATISTICS </vt:lpstr>
      <vt:lpstr>5) SAPS METHODOLOGY FOR THE GENERATION OF CRIME     STATISTICS </vt:lpstr>
      <vt:lpstr>6) SAPS METHODOLOGY FOR THE GENERATION OF     CRIME STATISTICS </vt:lpstr>
      <vt:lpstr>7) SAPS METHODOLOGY FOR THE GENERATION OF     CRIME STATISTICS </vt:lpstr>
      <vt:lpstr>8) SAPS ANALYSIS METHODOLOGY</vt:lpstr>
      <vt:lpstr>9) SAPS ANALYSIS METHODOLOGY</vt:lpstr>
      <vt:lpstr>10) SAPS ANALYSIS METHODOLOGY</vt:lpstr>
      <vt:lpstr>11) SAPS ANALYSIS METHODOLOGY</vt:lpstr>
      <vt:lpstr>12) SAPS ANALYSIS METHODOLOGY</vt:lpstr>
      <vt:lpstr>13) SAPS ANALYSIS METHODOLOGY</vt:lpstr>
      <vt:lpstr>14) SAPS ANALYSIS METHODOLOGY</vt:lpstr>
      <vt:lpstr>15) SUGGESTIONS ON HOW CRIME STATISTICS AND       CRIME REPORTS SHOULD IMPROVE </vt:lpstr>
      <vt:lpstr>16) SUGGESTIONS ON HOW CRIME STATISTICS AND       CRIME REPORTS SHOULD IMPROVE</vt:lpstr>
      <vt:lpstr>17) SUGGESTIONS ON HOW CRIME STATISTICS AND       CRIME REPORTS SHOULD IMPROVE</vt:lpstr>
      <vt:lpstr>18) SUGGESTIONS ON HOW CRIME STATISTICS AND       CRIME REPORTS SHOULD IMPROVE</vt:lpstr>
      <vt:lpstr>19) SUGGESTIONS ON HOW CRIME STATISTICS      AND CRIME REPORTS SHOULD IMPROVE</vt:lpstr>
      <vt:lpstr>20) SUGGESTIONS ON HOW CRIME STATISTICS AND       CRIME REPORTS SHOULD IMPROVE.</vt:lpstr>
      <vt:lpstr>21) SUGGESTIONS ON HOW CRIME STATISTICS AND       CRIME REPORTS SHOULD IMPROVE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PORTFOLIO COMMITTEE ON  POLICE ON 31ST MAY 2017.</dc:title>
  <dc:creator>user</dc:creator>
  <cp:lastModifiedBy>PUMZA</cp:lastModifiedBy>
  <cp:revision>100</cp:revision>
  <cp:lastPrinted>2017-05-25T06:57:47Z</cp:lastPrinted>
  <dcterms:created xsi:type="dcterms:W3CDTF">2017-05-23T06:42:40Z</dcterms:created>
  <dcterms:modified xsi:type="dcterms:W3CDTF">2017-06-01T13:34:42Z</dcterms:modified>
</cp:coreProperties>
</file>