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63" r:id="rId3"/>
    <p:sldId id="306" r:id="rId4"/>
    <p:sldId id="315" r:id="rId5"/>
    <p:sldId id="325" r:id="rId6"/>
    <p:sldId id="264" r:id="rId7"/>
    <p:sldId id="279" r:id="rId8"/>
    <p:sldId id="278" r:id="rId9"/>
    <p:sldId id="268" r:id="rId10"/>
    <p:sldId id="271" r:id="rId11"/>
    <p:sldId id="288" r:id="rId12"/>
    <p:sldId id="282" r:id="rId13"/>
    <p:sldId id="304" r:id="rId14"/>
    <p:sldId id="298" r:id="rId15"/>
    <p:sldId id="317" r:id="rId16"/>
    <p:sldId id="327" r:id="rId17"/>
    <p:sldId id="328" r:id="rId18"/>
    <p:sldId id="329" r:id="rId19"/>
    <p:sldId id="330" r:id="rId20"/>
    <p:sldId id="331" r:id="rId21"/>
    <p:sldId id="332" r:id="rId22"/>
    <p:sldId id="333" r:id="rId23"/>
    <p:sldId id="334" r:id="rId24"/>
    <p:sldId id="336" r:id="rId25"/>
    <p:sldId id="337" r:id="rId26"/>
    <p:sldId id="338" r:id="rId27"/>
    <p:sldId id="339" r:id="rId28"/>
    <p:sldId id="340" r:id="rId29"/>
    <p:sldId id="342" r:id="rId30"/>
    <p:sldId id="343" r:id="rId31"/>
    <p:sldId id="344" r:id="rId32"/>
    <p:sldId id="345" r:id="rId33"/>
    <p:sldId id="346" r:id="rId34"/>
    <p:sldId id="348" r:id="rId35"/>
    <p:sldId id="349" r:id="rId36"/>
    <p:sldId id="350" r:id="rId37"/>
    <p:sldId id="351" r:id="rId38"/>
    <p:sldId id="352" r:id="rId39"/>
    <p:sldId id="353" r:id="rId40"/>
    <p:sldId id="354" r:id="rId41"/>
    <p:sldId id="355" r:id="rId42"/>
    <p:sldId id="358" r:id="rId43"/>
    <p:sldId id="359" r:id="rId44"/>
    <p:sldId id="360" r:id="rId45"/>
    <p:sldId id="362" r:id="rId46"/>
    <p:sldId id="363" r:id="rId47"/>
    <p:sldId id="364" r:id="rId48"/>
    <p:sldId id="365" r:id="rId49"/>
    <p:sldId id="366" r:id="rId50"/>
    <p:sldId id="368" r:id="rId51"/>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01419136\AppData\Local\Microsoft\Windows\Temporary%20Internet%20Files\Content.Outlook\I7BX0367\Year%20One.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01419136\AppData\Local\Microsoft\Windows\Temporary%20Internet%20Files\Content.Outlook\I7BX0367\Year%20O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umayya\Desktop\work\DPRU%20work\2012\LMIRP\Data\GDP%20for%20paper.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s\Current\LMIP\Book%20Chapter\Graphs.xlsm"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2"/>
  <c:chart>
    <c:title>
      <c:tx>
        <c:rich>
          <a:bodyPr/>
          <a:lstStyle/>
          <a:p>
            <a:pPr>
              <a:defRPr sz="1400"/>
            </a:pPr>
            <a:r>
              <a:rPr lang="en-ZA" sz="1400"/>
              <a:t>Share of GDP by Sector: 1993</a:t>
            </a:r>
          </a:p>
        </c:rich>
      </c:tx>
    </c:title>
    <c:plotArea>
      <c:layout/>
      <c:pieChart>
        <c:varyColors val="1"/>
        <c:ser>
          <c:idx val="0"/>
          <c:order val="0"/>
          <c:dLbls>
            <c:dLbl>
              <c:idx val="0"/>
              <c:layout>
                <c:manualLayout>
                  <c:x val="0.11109886264217"/>
                  <c:y val="3.0163677456984506E-2"/>
                </c:manualLayout>
              </c:layout>
              <c:showCatName val="1"/>
              <c:showPercent val="1"/>
              <c:extLst xmlns:c16r2="http://schemas.microsoft.com/office/drawing/2015/06/chart">
                <c:ext xmlns:c16="http://schemas.microsoft.com/office/drawing/2014/chart" uri="{C3380CC4-5D6E-409C-BE32-E72D297353CC}">
                  <c16:uniqueId val="{00000000-C733-4A7E-BFF7-950589A72DA8}"/>
                </c:ext>
                <c:ext xmlns:c15="http://schemas.microsoft.com/office/drawing/2012/chart" uri="{CE6537A1-D6FC-4f65-9D91-7224C49458BB}"/>
              </c:extLst>
            </c:dLbl>
            <c:dLbl>
              <c:idx val="2"/>
              <c:layout>
                <c:manualLayout>
                  <c:x val="1.8675196850393698E-2"/>
                  <c:y val="-1.0624045128687302E-2"/>
                </c:manualLayout>
              </c:layout>
              <c:tx>
                <c:rich>
                  <a:bodyPr/>
                  <a:lstStyle/>
                  <a:p>
                    <a:r>
                      <a:rPr lang="en-US" sz="1050">
                        <a:latin typeface="Gill Sans MT"/>
                        <a:cs typeface="Gill Sans MT"/>
                      </a:rPr>
                      <a:t>Manufacturing</a:t>
                    </a:r>
                    <a:r>
                      <a:rPr lang="en-US">
                        <a:latin typeface="Gill Sans MT"/>
                        <a:cs typeface="Gill Sans MT"/>
                      </a:rPr>
                      <a:t>
19%</a:t>
                    </a:r>
                    <a:endParaRPr lang="en-US"/>
                  </a:p>
                </c:rich>
              </c:tx>
              <c:showCatName val="1"/>
              <c:showPercent val="1"/>
              <c:extLst xmlns:c16r2="http://schemas.microsoft.com/office/drawing/2015/06/chart">
                <c:ext xmlns:c16="http://schemas.microsoft.com/office/drawing/2014/chart" uri="{C3380CC4-5D6E-409C-BE32-E72D297353CC}">
                  <c16:uniqueId val="{00000001-C733-4A7E-BFF7-950589A72DA8}"/>
                </c:ext>
                <c:ext xmlns:c15="http://schemas.microsoft.com/office/drawing/2012/chart" uri="{CE6537A1-D6FC-4f65-9D91-7224C49458BB}"/>
              </c:extLst>
            </c:dLbl>
            <c:dLbl>
              <c:idx val="3"/>
              <c:layout>
                <c:manualLayout>
                  <c:x val="4.2965551181102402E-2"/>
                  <c:y val="-7.612678623505402E-2"/>
                </c:manualLayout>
              </c:layout>
              <c:showCatName val="1"/>
              <c:showPercent val="1"/>
              <c:extLst xmlns:c16r2="http://schemas.microsoft.com/office/drawing/2015/06/chart">
                <c:ext xmlns:c16="http://schemas.microsoft.com/office/drawing/2014/chart" uri="{C3380CC4-5D6E-409C-BE32-E72D297353CC}">
                  <c16:uniqueId val="{00000002-C733-4A7E-BFF7-950589A72DA8}"/>
                </c:ext>
                <c:ext xmlns:c15="http://schemas.microsoft.com/office/drawing/2012/chart" uri="{CE6537A1-D6FC-4f65-9D91-7224C49458BB}"/>
              </c:extLst>
            </c:dLbl>
            <c:dLbl>
              <c:idx val="5"/>
              <c:layout>
                <c:manualLayout>
                  <c:x val="-5.7717629046369227E-2"/>
                  <c:y val="-3.6296296296296299E-2"/>
                </c:manualLayout>
              </c:layout>
              <c:showCatName val="1"/>
              <c:showPercent val="1"/>
              <c:extLst xmlns:c16r2="http://schemas.microsoft.com/office/drawing/2015/06/chart">
                <c:ext xmlns:c16="http://schemas.microsoft.com/office/drawing/2014/chart" uri="{C3380CC4-5D6E-409C-BE32-E72D297353CC}">
                  <c16:uniqueId val="{00000003-C733-4A7E-BFF7-950589A72DA8}"/>
                </c:ext>
                <c:ext xmlns:c15="http://schemas.microsoft.com/office/drawing/2012/chart" uri="{CE6537A1-D6FC-4f65-9D91-7224C49458BB}"/>
              </c:extLst>
            </c:dLbl>
            <c:dLbl>
              <c:idx val="6"/>
              <c:layout>
                <c:manualLayout>
                  <c:x val="-4.6661198600174989E-3"/>
                  <c:y val="-8.5185185185185208E-3"/>
                </c:manualLayout>
              </c:layout>
              <c:showCatName val="1"/>
              <c:showPercent val="1"/>
              <c:extLst xmlns:c16r2="http://schemas.microsoft.com/office/drawing/2015/06/chart">
                <c:ext xmlns:c16="http://schemas.microsoft.com/office/drawing/2014/chart" uri="{C3380CC4-5D6E-409C-BE32-E72D297353CC}">
                  <c16:uniqueId val="{00000004-C733-4A7E-BFF7-950589A72DA8}"/>
                </c:ext>
                <c:ext xmlns:c15="http://schemas.microsoft.com/office/drawing/2012/chart" uri="{CE6537A1-D6FC-4f65-9D91-7224C49458BB}"/>
              </c:extLst>
            </c:dLbl>
            <c:dLbl>
              <c:idx val="7"/>
              <c:layout>
                <c:manualLayout>
                  <c:x val="3.3556102362204708E-2"/>
                  <c:y val="-6.6262394284047815E-2"/>
                </c:manualLayout>
              </c:layout>
              <c:showCatName val="1"/>
              <c:showPercent val="1"/>
              <c:extLst xmlns:c16r2="http://schemas.microsoft.com/office/drawing/2015/06/chart">
                <c:ext xmlns:c16="http://schemas.microsoft.com/office/drawing/2014/chart" uri="{C3380CC4-5D6E-409C-BE32-E72D297353CC}">
                  <c16:uniqueId val="{00000005-C733-4A7E-BFF7-950589A72DA8}"/>
                </c:ext>
                <c:ext xmlns:c15="http://schemas.microsoft.com/office/drawing/2012/chart" uri="{CE6537A1-D6FC-4f65-9D91-7224C49458BB}"/>
              </c:extLst>
            </c:dLbl>
            <c:dLbl>
              <c:idx val="8"/>
              <c:layout>
                <c:manualLayout>
                  <c:x val="-2.1711504811898496E-2"/>
                  <c:y val="0.12281496062992101"/>
                </c:manualLayout>
              </c:layout>
              <c:showCatName val="1"/>
              <c:showPercent val="1"/>
              <c:extLst xmlns:c16r2="http://schemas.microsoft.com/office/drawing/2015/06/chart">
                <c:ext xmlns:c16="http://schemas.microsoft.com/office/drawing/2014/chart" uri="{C3380CC4-5D6E-409C-BE32-E72D297353CC}">
                  <c16:uniqueId val="{00000006-C733-4A7E-BFF7-950589A72DA8}"/>
                </c:ext>
                <c:ext xmlns:c15="http://schemas.microsoft.com/office/drawing/2012/chart" uri="{CE6537A1-D6FC-4f65-9D91-7224C49458BB}"/>
              </c:extLst>
            </c:dLbl>
            <c:dLbl>
              <c:idx val="9"/>
              <c:layout>
                <c:manualLayout>
                  <c:x val="-0.12478937007874001"/>
                  <c:y val="7.6473826188393101E-2"/>
                </c:manualLayout>
              </c:layout>
              <c:showCatName val="1"/>
              <c:showPercent val="1"/>
              <c:extLst xmlns:c16r2="http://schemas.microsoft.com/office/drawing/2015/06/chart">
                <c:ext xmlns:c16="http://schemas.microsoft.com/office/drawing/2014/chart" uri="{C3380CC4-5D6E-409C-BE32-E72D297353CC}">
                  <c16:uniqueId val="{00000007-C733-4A7E-BFF7-950589A72DA8}"/>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'Symmetrical series'!$J$4:$S$4</c:f>
              <c:strCache>
                <c:ptCount val="10"/>
                <c:pt idx="0">
                  <c:v>Agriculture</c:v>
                </c:pt>
                <c:pt idx="1">
                  <c:v>Mining</c:v>
                </c:pt>
                <c:pt idx="2">
                  <c:v>Manufacturing</c:v>
                </c:pt>
                <c:pt idx="3">
                  <c:v>Electricitiy</c:v>
                </c:pt>
                <c:pt idx="4">
                  <c:v>Construction</c:v>
                </c:pt>
                <c:pt idx="5">
                  <c:v>Wholesale</c:v>
                </c:pt>
                <c:pt idx="6">
                  <c:v>Transport</c:v>
                </c:pt>
                <c:pt idx="7">
                  <c:v>Finance</c:v>
                </c:pt>
                <c:pt idx="8">
                  <c:v>Government Services</c:v>
                </c:pt>
                <c:pt idx="9">
                  <c:v>Personal services</c:v>
                </c:pt>
              </c:strCache>
            </c:strRef>
          </c:cat>
          <c:val>
            <c:numRef>
              <c:f>'Symmetrical series'!$J$5:$S$5</c:f>
              <c:numCache>
                <c:formatCode>_(* #,##0.00_);_(* \(#,##0.00\);_(* "-"??_);_(@_)</c:formatCode>
                <c:ptCount val="10"/>
                <c:pt idx="0">
                  <c:v>3.3861763040596501E-2</c:v>
                </c:pt>
                <c:pt idx="1">
                  <c:v>0.10685560696612403</c:v>
                </c:pt>
                <c:pt idx="2">
                  <c:v>0.18994397481543507</c:v>
                </c:pt>
                <c:pt idx="3">
                  <c:v>2.6025614388882401E-2</c:v>
                </c:pt>
                <c:pt idx="4">
                  <c:v>2.5314352846916001E-2</c:v>
                </c:pt>
                <c:pt idx="5">
                  <c:v>0.127696768770934</c:v>
                </c:pt>
                <c:pt idx="6">
                  <c:v>6.9627681846217926E-2</c:v>
                </c:pt>
                <c:pt idx="7">
                  <c:v>0.17339059699378798</c:v>
                </c:pt>
                <c:pt idx="8">
                  <c:v>0.19459079543557203</c:v>
                </c:pt>
                <c:pt idx="9">
                  <c:v>6.2127747930793516E-2</c:v>
                </c:pt>
              </c:numCache>
            </c:numRef>
          </c:val>
          <c:extLst xmlns:c16r2="http://schemas.microsoft.com/office/drawing/2015/06/chart">
            <c:ext xmlns:c16="http://schemas.microsoft.com/office/drawing/2014/chart" uri="{C3380CC4-5D6E-409C-BE32-E72D297353CC}">
              <c16:uniqueId val="{00000008-C733-4A7E-BFF7-950589A72DA8}"/>
            </c:ext>
          </c:extLst>
        </c:ser>
        <c:dLbls>
          <c:showCatName val="1"/>
          <c:showPercent val="1"/>
        </c:dLbls>
        <c:firstSliceAng val="0"/>
      </c:pieChart>
    </c:plotArea>
    <c:plotVisOnly val="1"/>
    <c:dispBlanksAs val="zero"/>
  </c:chart>
  <c:spPr>
    <a:solidFill>
      <a:srgbClr val="002060"/>
    </a:solidFill>
  </c:spPr>
  <c:txPr>
    <a:bodyPr/>
    <a:lstStyle/>
    <a:p>
      <a:pPr>
        <a:defRPr sz="11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7.6003086419753091E-2"/>
          <c:y val="4.419191919191919E-3"/>
          <c:w val="0.55324074074074059"/>
          <c:h val="0.90530303030303039"/>
        </c:manualLayout>
      </c:layout>
      <c:doughnutChart>
        <c:varyColors val="1"/>
        <c:ser>
          <c:idx val="3"/>
          <c:order val="3"/>
          <c:explosion val="25"/>
          <c:dLbls>
            <c:spPr>
              <a:noFill/>
              <a:ln>
                <a:noFill/>
              </a:ln>
              <a:effectLst/>
            </c:spPr>
            <c:txPr>
              <a:bodyPr/>
              <a:lstStyle/>
              <a:p>
                <a:pPr>
                  <a:defRPr sz="1600"/>
                </a:pPr>
                <a:endParaRPr lang="en-US"/>
              </a:p>
            </c:txPr>
            <c:showPercent val="1"/>
            <c:showLeaderLines val="1"/>
            <c:extLst>
              <c:ext xmlns:c15="http://schemas.microsoft.com/office/drawing/2012/chart" uri="{CE6537A1-D6FC-4f65-9D91-7224C49458BB}"/>
            </c:extLst>
          </c:dLbls>
          <c:cat>
            <c:strRef>
              <c:f>Sheet1!$A$2:$A$10</c:f>
              <c:strCache>
                <c:ptCount val="8"/>
                <c:pt idx="0">
                  <c:v>Legislators, senior officials and managers</c:v>
                </c:pt>
                <c:pt idx="1">
                  <c:v>Professionals </c:v>
                </c:pt>
                <c:pt idx="2">
                  <c:v>Technical and associated professionals</c:v>
                </c:pt>
                <c:pt idx="3">
                  <c:v>Clerks</c:v>
                </c:pt>
                <c:pt idx="4">
                  <c:v>Service workers and shop and market sales workers </c:v>
                </c:pt>
                <c:pt idx="5">
                  <c:v>Craft and related trades workers</c:v>
                </c:pt>
                <c:pt idx="6">
                  <c:v>Plant machine operators and assemblers </c:v>
                </c:pt>
                <c:pt idx="7">
                  <c:v>Elementry occupation </c:v>
                </c:pt>
              </c:strCache>
            </c:strRef>
          </c:cat>
          <c:val>
            <c:numRef>
              <c:f>Sheet1!$E$2:$E$10</c:f>
              <c:numCache>
                <c:formatCode>0%</c:formatCode>
                <c:ptCount val="8"/>
                <c:pt idx="0">
                  <c:v>6.336356397334289E-2</c:v>
                </c:pt>
                <c:pt idx="1">
                  <c:v>3.3596092284506482E-2</c:v>
                </c:pt>
                <c:pt idx="2">
                  <c:v>6.4793685234372095E-2</c:v>
                </c:pt>
                <c:pt idx="3">
                  <c:v>7.3174537855993857E-2</c:v>
                </c:pt>
                <c:pt idx="4">
                  <c:v>1.9774793311136886E-2</c:v>
                </c:pt>
                <c:pt idx="5">
                  <c:v>0.36105110706135735</c:v>
                </c:pt>
                <c:pt idx="6">
                  <c:v>0.24798067519252662</c:v>
                </c:pt>
                <c:pt idx="7">
                  <c:v>0.13626554508676392</c:v>
                </c:pt>
              </c:numCache>
            </c:numRef>
          </c:val>
        </c:ser>
        <c:ser>
          <c:idx val="4"/>
          <c:order val="4"/>
          <c:explosion val="25"/>
          <c:dLbls>
            <c:spPr>
              <a:noFill/>
              <a:ln>
                <a:noFill/>
              </a:ln>
              <a:effectLst/>
            </c:spPr>
            <c:txPr>
              <a:bodyPr/>
              <a:lstStyle/>
              <a:p>
                <a:pPr>
                  <a:defRPr sz="1600"/>
                </a:pPr>
                <a:endParaRPr lang="en-US"/>
              </a:p>
            </c:txPr>
            <c:showPercent val="1"/>
            <c:showLeaderLines val="1"/>
            <c:extLst>
              <c:ext xmlns:c15="http://schemas.microsoft.com/office/drawing/2012/chart" uri="{CE6537A1-D6FC-4f65-9D91-7224C49458BB}"/>
            </c:extLst>
          </c:dLbls>
          <c:cat>
            <c:strRef>
              <c:f>Sheet1!$A$2:$A$10</c:f>
              <c:strCache>
                <c:ptCount val="8"/>
                <c:pt idx="0">
                  <c:v>Legislators, senior officials and managers</c:v>
                </c:pt>
                <c:pt idx="1">
                  <c:v>Professionals </c:v>
                </c:pt>
                <c:pt idx="2">
                  <c:v>Technical and associated professionals</c:v>
                </c:pt>
                <c:pt idx="3">
                  <c:v>Clerks</c:v>
                </c:pt>
                <c:pt idx="4">
                  <c:v>Service workers and shop and market sales workers </c:v>
                </c:pt>
                <c:pt idx="5">
                  <c:v>Craft and related trades workers</c:v>
                </c:pt>
                <c:pt idx="6">
                  <c:v>Plant machine operators and assemblers </c:v>
                </c:pt>
                <c:pt idx="7">
                  <c:v>Elementry occupation </c:v>
                </c:pt>
              </c:strCache>
            </c:strRef>
          </c:cat>
          <c:val>
            <c:numRef>
              <c:f>Sheet1!$F$2:$F$10</c:f>
              <c:numCache>
                <c:formatCode>0%</c:formatCode>
                <c:ptCount val="8"/>
                <c:pt idx="0">
                  <c:v>5.2924019073899264E-2</c:v>
                </c:pt>
                <c:pt idx="1">
                  <c:v>3.3415631883426535E-2</c:v>
                </c:pt>
                <c:pt idx="2">
                  <c:v>6.3662769588265181E-2</c:v>
                </c:pt>
                <c:pt idx="3">
                  <c:v>8.8936896376443295E-2</c:v>
                </c:pt>
                <c:pt idx="4">
                  <c:v>1.0484593227313441E-2</c:v>
                </c:pt>
                <c:pt idx="5">
                  <c:v>0.31961247065088483</c:v>
                </c:pt>
                <c:pt idx="6">
                  <c:v>0.25801684699731325</c:v>
                </c:pt>
                <c:pt idx="7">
                  <c:v>0.17294677220245444</c:v>
                </c:pt>
              </c:numCache>
            </c:numRef>
          </c:val>
        </c:ser>
        <c:ser>
          <c:idx val="2"/>
          <c:order val="2"/>
          <c:explosion val="25"/>
          <c:dLbls>
            <c:spPr>
              <a:noFill/>
              <a:ln>
                <a:noFill/>
              </a:ln>
              <a:effectLst/>
            </c:spPr>
            <c:showPercent val="1"/>
            <c:showLeaderLines val="1"/>
            <c:extLst>
              <c:ext xmlns:c15="http://schemas.microsoft.com/office/drawing/2012/chart" uri="{CE6537A1-D6FC-4f65-9D91-7224C49458BB}"/>
            </c:extLst>
          </c:dLbls>
          <c:cat>
            <c:strRef>
              <c:f>Sheet1!$A$2:$A$10</c:f>
              <c:strCache>
                <c:ptCount val="8"/>
                <c:pt idx="0">
                  <c:v>Legislators, senior officials and managers</c:v>
                </c:pt>
                <c:pt idx="1">
                  <c:v>Professionals </c:v>
                </c:pt>
                <c:pt idx="2">
                  <c:v>Technical and associated professionals</c:v>
                </c:pt>
                <c:pt idx="3">
                  <c:v>Clerks</c:v>
                </c:pt>
                <c:pt idx="4">
                  <c:v>Service workers and shop and market sales workers </c:v>
                </c:pt>
                <c:pt idx="5">
                  <c:v>Craft and related trades workers</c:v>
                </c:pt>
                <c:pt idx="6">
                  <c:v>Plant machine operators and assemblers </c:v>
                </c:pt>
                <c:pt idx="7">
                  <c:v>Elementry occupation </c:v>
                </c:pt>
              </c:strCache>
            </c:strRef>
          </c:cat>
          <c:val>
            <c:numRef>
              <c:f>Sheet1!$D$2:$D$10</c:f>
            </c:numRef>
          </c:val>
        </c:ser>
        <c:ser>
          <c:idx val="1"/>
          <c:order val="1"/>
          <c:explosion val="25"/>
          <c:dLbls>
            <c:spPr>
              <a:noFill/>
              <a:ln>
                <a:noFill/>
              </a:ln>
              <a:effectLst/>
            </c:spPr>
            <c:showPercent val="1"/>
            <c:showLeaderLines val="1"/>
            <c:extLst>
              <c:ext xmlns:c15="http://schemas.microsoft.com/office/drawing/2012/chart" uri="{CE6537A1-D6FC-4f65-9D91-7224C49458BB}"/>
            </c:extLst>
          </c:dLbls>
          <c:cat>
            <c:strRef>
              <c:f>Sheet1!$A$2:$A$10</c:f>
              <c:strCache>
                <c:ptCount val="8"/>
                <c:pt idx="0">
                  <c:v>Legislators, senior officials and managers</c:v>
                </c:pt>
                <c:pt idx="1">
                  <c:v>Professionals </c:v>
                </c:pt>
                <c:pt idx="2">
                  <c:v>Technical and associated professionals</c:v>
                </c:pt>
                <c:pt idx="3">
                  <c:v>Clerks</c:v>
                </c:pt>
                <c:pt idx="4">
                  <c:v>Service workers and shop and market sales workers </c:v>
                </c:pt>
                <c:pt idx="5">
                  <c:v>Craft and related trades workers</c:v>
                </c:pt>
                <c:pt idx="6">
                  <c:v>Plant machine operators and assemblers </c:v>
                </c:pt>
                <c:pt idx="7">
                  <c:v>Elementry occupation </c:v>
                </c:pt>
              </c:strCache>
            </c:strRef>
          </c:cat>
          <c:val>
            <c:numRef>
              <c:f>Sheet1!$C$2:$C$10</c:f>
            </c:numRef>
          </c:val>
        </c:ser>
        <c:ser>
          <c:idx val="0"/>
          <c:order val="0"/>
          <c:explosion val="25"/>
          <c:dLbls>
            <c:spPr>
              <a:noFill/>
              <a:ln>
                <a:noFill/>
              </a:ln>
              <a:effectLst/>
            </c:spPr>
            <c:showPercent val="1"/>
            <c:showLeaderLines val="1"/>
            <c:extLst>
              <c:ext xmlns:c15="http://schemas.microsoft.com/office/drawing/2012/chart" uri="{CE6537A1-D6FC-4f65-9D91-7224C49458BB}"/>
            </c:extLst>
          </c:dLbls>
          <c:cat>
            <c:strRef>
              <c:f>Sheet1!$A$2:$A$10</c:f>
              <c:strCache>
                <c:ptCount val="8"/>
                <c:pt idx="0">
                  <c:v>Legislators, senior officials and managers</c:v>
                </c:pt>
                <c:pt idx="1">
                  <c:v>Professionals </c:v>
                </c:pt>
                <c:pt idx="2">
                  <c:v>Technical and associated professionals</c:v>
                </c:pt>
                <c:pt idx="3">
                  <c:v>Clerks</c:v>
                </c:pt>
                <c:pt idx="4">
                  <c:v>Service workers and shop and market sales workers </c:v>
                </c:pt>
                <c:pt idx="5">
                  <c:v>Craft and related trades workers</c:v>
                </c:pt>
                <c:pt idx="6">
                  <c:v>Plant machine operators and assemblers </c:v>
                </c:pt>
                <c:pt idx="7">
                  <c:v>Elementry occupation </c:v>
                </c:pt>
              </c:strCache>
            </c:strRef>
          </c:cat>
          <c:val>
            <c:numRef>
              <c:f>Sheet1!$B$2:$B$10</c:f>
            </c:numRef>
          </c:val>
        </c:ser>
        <c:dLbls>
          <c:showPercent val="1"/>
        </c:dLbls>
        <c:firstSliceAng val="0"/>
        <c:holeSize val="50"/>
      </c:doughnutChart>
    </c:plotArea>
    <c:legend>
      <c:legendPos val="r"/>
      <c:txPr>
        <a:bodyPr/>
        <a:lstStyle/>
        <a:p>
          <a:pPr>
            <a:defRPr sz="1600"/>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42"/>
  <c:chart>
    <c:title>
      <c:tx>
        <c:rich>
          <a:bodyPr/>
          <a:lstStyle/>
          <a:p>
            <a:pPr>
              <a:defRPr sz="1400"/>
            </a:pPr>
            <a:r>
              <a:rPr lang="en-ZA" sz="1400"/>
              <a:t>Share of GDP by Sector: 2012</a:t>
            </a:r>
          </a:p>
        </c:rich>
      </c:tx>
    </c:title>
    <c:plotArea>
      <c:layout/>
      <c:pieChart>
        <c:varyColors val="1"/>
        <c:ser>
          <c:idx val="0"/>
          <c:order val="0"/>
          <c:dLbls>
            <c:dLbl>
              <c:idx val="0"/>
              <c:layout>
                <c:manualLayout>
                  <c:x val="0.157227690288714"/>
                  <c:y val="2.4096310877806903E-2"/>
                </c:manualLayout>
              </c:layout>
              <c:showCatName val="1"/>
              <c:showPercent val="1"/>
              <c:extLst xmlns:c16r2="http://schemas.microsoft.com/office/drawing/2015/06/chart">
                <c:ext xmlns:c16="http://schemas.microsoft.com/office/drawing/2014/chart" uri="{C3380CC4-5D6E-409C-BE32-E72D297353CC}">
                  <c16:uniqueId val="{00000000-1DAA-46F8-A8DF-EC396EB53A2D}"/>
                </c:ext>
                <c:ext xmlns:c15="http://schemas.microsoft.com/office/drawing/2012/chart" uri="{CE6537A1-D6FC-4f65-9D91-7224C49458BB}"/>
              </c:extLst>
            </c:dLbl>
            <c:dLbl>
              <c:idx val="1"/>
              <c:layout>
                <c:manualLayout>
                  <c:x val="0.11754090113735799"/>
                  <c:y val="0.112673884514436"/>
                </c:manualLayout>
              </c:layout>
              <c:showCatName val="1"/>
              <c:showPercent val="1"/>
              <c:extLst xmlns:c16r2="http://schemas.microsoft.com/office/drawing/2015/06/chart">
                <c:ext xmlns:c16="http://schemas.microsoft.com/office/drawing/2014/chart" uri="{C3380CC4-5D6E-409C-BE32-E72D297353CC}">
                  <c16:uniqueId val="{00000001-1DAA-46F8-A8DF-EC396EB53A2D}"/>
                </c:ext>
                <c:ext xmlns:c15="http://schemas.microsoft.com/office/drawing/2012/chart" uri="{CE6537A1-D6FC-4f65-9D91-7224C49458BB}"/>
              </c:extLst>
            </c:dLbl>
            <c:dLbl>
              <c:idx val="2"/>
              <c:layout>
                <c:manualLayout>
                  <c:x val="8.6049868766404219E-3"/>
                  <c:y val="8.9844706911636013E-2"/>
                </c:manualLayout>
              </c:layout>
              <c:tx>
                <c:rich>
                  <a:bodyPr/>
                  <a:lstStyle/>
                  <a:p>
                    <a:r>
                      <a:rPr lang="en-US" sz="1050">
                        <a:latin typeface="Gill Sans MT"/>
                        <a:cs typeface="Gill Sans MT"/>
                      </a:rPr>
                      <a:t>Manufacturing</a:t>
                    </a:r>
                    <a:r>
                      <a:rPr lang="en-US">
                        <a:latin typeface="Gill Sans MT"/>
                        <a:cs typeface="Gill Sans MT"/>
                      </a:rPr>
                      <a:t>
17%</a:t>
                    </a:r>
                    <a:endParaRPr lang="en-US"/>
                  </a:p>
                </c:rich>
              </c:tx>
              <c:showCatName val="1"/>
              <c:showPercent val="1"/>
              <c:extLst xmlns:c16r2="http://schemas.microsoft.com/office/drawing/2015/06/chart">
                <c:ext xmlns:c16="http://schemas.microsoft.com/office/drawing/2014/chart" uri="{C3380CC4-5D6E-409C-BE32-E72D297353CC}">
                  <c16:uniqueId val="{00000002-1DAA-46F8-A8DF-EC396EB53A2D}"/>
                </c:ext>
                <c:ext xmlns:c15="http://schemas.microsoft.com/office/drawing/2012/chart" uri="{CE6537A1-D6FC-4f65-9D91-7224C49458BB}"/>
              </c:extLst>
            </c:dLbl>
            <c:dLbl>
              <c:idx val="3"/>
              <c:layout>
                <c:manualLayout>
                  <c:x val="1.5919510061242301E-2"/>
                  <c:y val="-1.7811315252260103E-3"/>
                </c:manualLayout>
              </c:layout>
              <c:showCatName val="1"/>
              <c:showPercent val="1"/>
              <c:extLst xmlns:c16r2="http://schemas.microsoft.com/office/drawing/2015/06/chart">
                <c:ext xmlns:c16="http://schemas.microsoft.com/office/drawing/2014/chart" uri="{C3380CC4-5D6E-409C-BE32-E72D297353CC}">
                  <c16:uniqueId val="{00000003-1DAA-46F8-A8DF-EC396EB53A2D}"/>
                </c:ext>
                <c:ext xmlns:c15="http://schemas.microsoft.com/office/drawing/2012/chart" uri="{CE6537A1-D6FC-4f65-9D91-7224C49458BB}"/>
              </c:extLst>
            </c:dLbl>
            <c:dLbl>
              <c:idx val="4"/>
              <c:layout>
                <c:manualLayout>
                  <c:x val="1.9148840769903804E-2"/>
                  <c:y val="9.1674686497521099E-2"/>
                </c:manualLayout>
              </c:layout>
              <c:showCatName val="1"/>
              <c:showPercent val="1"/>
              <c:extLst xmlns:c16r2="http://schemas.microsoft.com/office/drawing/2015/06/chart">
                <c:ext xmlns:c16="http://schemas.microsoft.com/office/drawing/2014/chart" uri="{C3380CC4-5D6E-409C-BE32-E72D297353CC}">
                  <c16:uniqueId val="{00000004-1DAA-46F8-A8DF-EC396EB53A2D}"/>
                </c:ext>
                <c:ext xmlns:c15="http://schemas.microsoft.com/office/drawing/2012/chart" uri="{CE6537A1-D6FC-4f65-9D91-7224C49458BB}"/>
              </c:extLst>
            </c:dLbl>
            <c:dLbl>
              <c:idx val="5"/>
              <c:layout>
                <c:manualLayout>
                  <c:x val="-4.3947287839020112E-2"/>
                  <c:y val="-1.0521289005541E-2"/>
                </c:manualLayout>
              </c:layout>
              <c:showCatName val="1"/>
              <c:showPercent val="1"/>
              <c:extLst xmlns:c16r2="http://schemas.microsoft.com/office/drawing/2015/06/chart">
                <c:ext xmlns:c16="http://schemas.microsoft.com/office/drawing/2014/chart" uri="{C3380CC4-5D6E-409C-BE32-E72D297353CC}">
                  <c16:uniqueId val="{00000005-1DAA-46F8-A8DF-EC396EB53A2D}"/>
                </c:ext>
                <c:ext xmlns:c15="http://schemas.microsoft.com/office/drawing/2012/chart" uri="{CE6537A1-D6FC-4f65-9D91-7224C49458BB}"/>
              </c:extLst>
            </c:dLbl>
            <c:dLbl>
              <c:idx val="6"/>
              <c:layout>
                <c:manualLayout>
                  <c:x val="2.7707786526684208E-3"/>
                  <c:y val="-8.5185185185185208E-3"/>
                </c:manualLayout>
              </c:layout>
              <c:showCatName val="1"/>
              <c:showPercent val="1"/>
              <c:extLst xmlns:c16r2="http://schemas.microsoft.com/office/drawing/2015/06/chart">
                <c:ext xmlns:c16="http://schemas.microsoft.com/office/drawing/2014/chart" uri="{C3380CC4-5D6E-409C-BE32-E72D297353CC}">
                  <c16:uniqueId val="{00000006-1DAA-46F8-A8DF-EC396EB53A2D}"/>
                </c:ext>
                <c:ext xmlns:c15="http://schemas.microsoft.com/office/drawing/2012/chart" uri="{CE6537A1-D6FC-4f65-9D91-7224C49458BB}"/>
              </c:extLst>
            </c:dLbl>
            <c:dLbl>
              <c:idx val="7"/>
              <c:layout>
                <c:manualLayout>
                  <c:x val="2.1045713035870509E-2"/>
                  <c:y val="2.8256415864683599E-2"/>
                </c:manualLayout>
              </c:layout>
              <c:showCatName val="1"/>
              <c:showPercent val="1"/>
              <c:extLst xmlns:c16r2="http://schemas.microsoft.com/office/drawing/2015/06/chart">
                <c:ext xmlns:c16="http://schemas.microsoft.com/office/drawing/2014/chart" uri="{C3380CC4-5D6E-409C-BE32-E72D297353CC}">
                  <c16:uniqueId val="{00000007-1DAA-46F8-A8DF-EC396EB53A2D}"/>
                </c:ext>
                <c:ext xmlns:c15="http://schemas.microsoft.com/office/drawing/2012/chart" uri="{CE6537A1-D6FC-4f65-9D91-7224C49458BB}"/>
              </c:extLst>
            </c:dLbl>
            <c:dLbl>
              <c:idx val="8"/>
              <c:layout>
                <c:manualLayout>
                  <c:x val="-7.1490376202974604E-2"/>
                  <c:y val="0.15755905511811003"/>
                </c:manualLayout>
              </c:layout>
              <c:showCatName val="1"/>
              <c:showPercent val="1"/>
              <c:extLst xmlns:c16r2="http://schemas.microsoft.com/office/drawing/2015/06/chart">
                <c:ext xmlns:c16="http://schemas.microsoft.com/office/drawing/2014/chart" uri="{C3380CC4-5D6E-409C-BE32-E72D297353CC}">
                  <c16:uniqueId val="{00000008-1DAA-46F8-A8DF-EC396EB53A2D}"/>
                </c:ext>
                <c:ext xmlns:c15="http://schemas.microsoft.com/office/drawing/2012/chart" uri="{CE6537A1-D6FC-4f65-9D91-7224C49458BB}"/>
              </c:extLst>
            </c:dLbl>
            <c:dLbl>
              <c:idx val="9"/>
              <c:layout>
                <c:manualLayout>
                  <c:x val="-0.16281889763779503"/>
                  <c:y val="9.0151344718273921E-2"/>
                </c:manualLayout>
              </c:layout>
              <c:showCatName val="1"/>
              <c:showPercent val="1"/>
              <c:extLst xmlns:c16r2="http://schemas.microsoft.com/office/drawing/2015/06/chart">
                <c:ext xmlns:c16="http://schemas.microsoft.com/office/drawing/2014/chart" uri="{C3380CC4-5D6E-409C-BE32-E72D297353CC}">
                  <c16:uniqueId val="{00000009-1DAA-46F8-A8DF-EC396EB53A2D}"/>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'Symmetrical series'!$J$4:$S$4</c:f>
              <c:strCache>
                <c:ptCount val="10"/>
                <c:pt idx="0">
                  <c:v>Agriculture</c:v>
                </c:pt>
                <c:pt idx="1">
                  <c:v>Mining</c:v>
                </c:pt>
                <c:pt idx="2">
                  <c:v>Manufacturing</c:v>
                </c:pt>
                <c:pt idx="3">
                  <c:v>Electricitiy</c:v>
                </c:pt>
                <c:pt idx="4">
                  <c:v>Construction</c:v>
                </c:pt>
                <c:pt idx="5">
                  <c:v>Wholesale</c:v>
                </c:pt>
                <c:pt idx="6">
                  <c:v>Transport</c:v>
                </c:pt>
                <c:pt idx="7">
                  <c:v>Finance</c:v>
                </c:pt>
                <c:pt idx="8">
                  <c:v>Government Services</c:v>
                </c:pt>
                <c:pt idx="9">
                  <c:v>Personal services</c:v>
                </c:pt>
              </c:strCache>
            </c:strRef>
          </c:cat>
          <c:val>
            <c:numRef>
              <c:f>'Symmetrical series'!$J$23:$S$23</c:f>
              <c:numCache>
                <c:formatCode>_(* #,##0.00_);_(* \(#,##0.00\);_(* "-"??_);_(@_)</c:formatCode>
                <c:ptCount val="10"/>
                <c:pt idx="0">
                  <c:v>2.4425956210781898E-2</c:v>
                </c:pt>
                <c:pt idx="1">
                  <c:v>5.4915127462818306E-2</c:v>
                </c:pt>
                <c:pt idx="2">
                  <c:v>0.17209128780841204</c:v>
                </c:pt>
                <c:pt idx="3">
                  <c:v>1.9742004770245302E-2</c:v>
                </c:pt>
                <c:pt idx="4">
                  <c:v>3.4120190461334403E-2</c:v>
                </c:pt>
                <c:pt idx="5">
                  <c:v>0.14000416148763503</c:v>
                </c:pt>
                <c:pt idx="6">
                  <c:v>0.10135107715478001</c:v>
                </c:pt>
                <c:pt idx="7">
                  <c:v>0.23874659001258403</c:v>
                </c:pt>
                <c:pt idx="8">
                  <c:v>0.15349779197747906</c:v>
                </c:pt>
                <c:pt idx="9">
                  <c:v>6.1105812653929698E-2</c:v>
                </c:pt>
              </c:numCache>
            </c:numRef>
          </c:val>
          <c:extLst xmlns:c16r2="http://schemas.microsoft.com/office/drawing/2015/06/chart">
            <c:ext xmlns:c16="http://schemas.microsoft.com/office/drawing/2014/chart" uri="{C3380CC4-5D6E-409C-BE32-E72D297353CC}">
              <c16:uniqueId val="{0000000A-1DAA-46F8-A8DF-EC396EB53A2D}"/>
            </c:ext>
          </c:extLst>
        </c:ser>
        <c:dLbls>
          <c:showCatName val="1"/>
          <c:showPercent val="1"/>
        </c:dLbls>
        <c:firstSliceAng val="0"/>
      </c:pieChart>
    </c:plotArea>
    <c:plotVisOnly val="1"/>
    <c:dispBlanksAs val="zero"/>
  </c:chart>
  <c:spPr>
    <a:solidFill>
      <a:srgbClr val="002060"/>
    </a:solidFill>
  </c:spPr>
  <c:txPr>
    <a:bodyPr/>
    <a:lstStyle/>
    <a:p>
      <a:pPr>
        <a:defRPr sz="11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bubbleChart>
        <c:ser>
          <c:idx val="0"/>
          <c:order val="0"/>
          <c:tx>
            <c:strRef>
              <c:f>GDPbySector!$O$4</c:f>
              <c:strCache>
                <c:ptCount val="1"/>
                <c:pt idx="0">
                  <c:v>Agriculture, Forestry, Fishing</c:v>
                </c:pt>
              </c:strCache>
            </c:strRef>
          </c:tx>
          <c:dLbls>
            <c:dLbl>
              <c:idx val="0"/>
              <c:layout>
                <c:manualLayout>
                  <c:x val="-5.5445716744011511E-4"/>
                  <c:y val="9.2590920967297544E-3"/>
                </c:manualLayout>
              </c:layout>
              <c:tx>
                <c:rich>
                  <a:bodyPr/>
                  <a:lstStyle/>
                  <a:p>
                    <a:r>
                      <a:rPr lang="en-US">
                        <a:latin typeface="Gill Sans MT"/>
                        <a:cs typeface="Gill Sans MT"/>
                      </a:rPr>
                      <a:t>Agriculture</a:t>
                    </a:r>
                    <a:endParaRPr lang="en-US"/>
                  </a:p>
                </c:rich>
              </c:tx>
              <c:showVal val="1"/>
              <c:extLst xmlns:c16r2="http://schemas.microsoft.com/office/drawing/2015/06/chart">
                <c:ext xmlns:c16="http://schemas.microsoft.com/office/drawing/2014/chart" uri="{C3380CC4-5D6E-409C-BE32-E72D297353CC}">
                  <c16:uniqueId val="{00000000-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GDPbySector!$P$4</c:f>
              <c:numCache>
                <c:formatCode>0.0%</c:formatCode>
                <c:ptCount val="1"/>
                <c:pt idx="0">
                  <c:v>2.1593730493308299E-2</c:v>
                </c:pt>
              </c:numCache>
            </c:numRef>
          </c:xVal>
          <c:yVal>
            <c:numRef>
              <c:f>GDPbySector!$Q$4</c:f>
              <c:numCache>
                <c:formatCode>0.0%</c:formatCode>
                <c:ptCount val="1"/>
                <c:pt idx="0">
                  <c:v>-5.0863649002404504E-2</c:v>
                </c:pt>
              </c:numCache>
            </c:numRef>
          </c:yVal>
          <c:bubbleSize>
            <c:numRef>
              <c:f>GDPbySector!$R$4</c:f>
              <c:numCache>
                <c:formatCode>0.0%</c:formatCode>
                <c:ptCount val="1"/>
                <c:pt idx="0">
                  <c:v>0.10532890053939301</c:v>
                </c:pt>
              </c:numCache>
            </c:numRef>
          </c:bubbleSize>
          <c:bubble3D val="1"/>
          <c:extLst xmlns:c16r2="http://schemas.microsoft.com/office/drawing/2015/06/chart">
            <c:ext xmlns:c16="http://schemas.microsoft.com/office/drawing/2014/chart" uri="{C3380CC4-5D6E-409C-BE32-E72D297353CC}">
              <c16:uniqueId val="{00000001-6ADD-468B-AE92-BB0DC313F577}"/>
            </c:ext>
          </c:extLst>
        </c:ser>
        <c:ser>
          <c:idx val="1"/>
          <c:order val="1"/>
          <c:tx>
            <c:strRef>
              <c:f>GDPbySector!$O$5</c:f>
              <c:strCache>
                <c:ptCount val="1"/>
                <c:pt idx="0">
                  <c:v>Mining and Quarrying</c:v>
                </c:pt>
              </c:strCache>
            </c:strRef>
          </c:tx>
          <c:spPr>
            <a:ln w="25400">
              <a:noFill/>
            </a:ln>
          </c:spPr>
          <c:dLbls>
            <c:dLbl>
              <c:idx val="0"/>
              <c:layout>
                <c:manualLayout>
                  <c:x val="7.702446659527141E-4"/>
                  <c:y val="-4.6296452437119611E-3"/>
                </c:manualLayout>
              </c:layout>
              <c:tx>
                <c:rich>
                  <a:bodyPr/>
                  <a:lstStyle/>
                  <a:p>
                    <a:r>
                      <a:rPr lang="en-US">
                        <a:latin typeface="Gill Sans MT"/>
                        <a:cs typeface="Gill Sans MT"/>
                      </a:rPr>
                      <a:t>Mining</a:t>
                    </a:r>
                    <a:endParaRPr lang="en-US"/>
                  </a:p>
                </c:rich>
              </c:tx>
              <c:showVal val="1"/>
              <c:extLst xmlns:c16r2="http://schemas.microsoft.com/office/drawing/2015/06/chart">
                <c:ext xmlns:c16="http://schemas.microsoft.com/office/drawing/2014/chart" uri="{C3380CC4-5D6E-409C-BE32-E72D297353CC}">
                  <c16:uniqueId val="{00000002-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GDPbySector!$P$5</c:f>
              <c:numCache>
                <c:formatCode>0.0%</c:formatCode>
                <c:ptCount val="1"/>
                <c:pt idx="0">
                  <c:v>-3.1542853416888202E-3</c:v>
                </c:pt>
              </c:numCache>
            </c:numRef>
          </c:xVal>
          <c:yVal>
            <c:numRef>
              <c:f>GDPbySector!$Q$5</c:f>
              <c:numCache>
                <c:formatCode>0.0%</c:formatCode>
                <c:ptCount val="1"/>
                <c:pt idx="0">
                  <c:v>-4.1070614544194098E-2</c:v>
                </c:pt>
              </c:numCache>
            </c:numRef>
          </c:yVal>
          <c:bubbleSize>
            <c:numRef>
              <c:f>GDPbySector!$R$5</c:f>
              <c:numCache>
                <c:formatCode>0.0%</c:formatCode>
                <c:ptCount val="1"/>
                <c:pt idx="0">
                  <c:v>4.9558573076849598E-2</c:v>
                </c:pt>
              </c:numCache>
            </c:numRef>
          </c:bubbleSize>
          <c:bubble3D val="1"/>
          <c:extLst xmlns:c16r2="http://schemas.microsoft.com/office/drawing/2015/06/chart">
            <c:ext xmlns:c16="http://schemas.microsoft.com/office/drawing/2014/chart" uri="{C3380CC4-5D6E-409C-BE32-E72D297353CC}">
              <c16:uniqueId val="{00000003-6ADD-468B-AE92-BB0DC313F577}"/>
            </c:ext>
          </c:extLst>
        </c:ser>
        <c:ser>
          <c:idx val="2"/>
          <c:order val="2"/>
          <c:tx>
            <c:strRef>
              <c:f>GDPbySector!$O$8</c:f>
              <c:strCache>
                <c:ptCount val="1"/>
                <c:pt idx="0">
                  <c:v>Electricity, Gas, Water</c:v>
                </c:pt>
              </c:strCache>
            </c:strRef>
          </c:tx>
          <c:spPr>
            <a:ln w="25400">
              <a:noFill/>
            </a:ln>
          </c:spPr>
          <c:xVal>
            <c:numRef>
              <c:f>GDPbySector!$P$8</c:f>
              <c:numCache>
                <c:formatCode>0.0%</c:formatCode>
                <c:ptCount val="1"/>
                <c:pt idx="0">
                  <c:v>2.0370249203606403E-2</c:v>
                </c:pt>
              </c:numCache>
            </c:numRef>
          </c:xVal>
          <c:yVal>
            <c:numRef>
              <c:f>GDPbySector!$Q$8</c:f>
              <c:numCache>
                <c:formatCode>0.0%</c:formatCode>
                <c:ptCount val="1"/>
                <c:pt idx="0">
                  <c:v>9.8711745923110213E-3</c:v>
                </c:pt>
              </c:numCache>
            </c:numRef>
          </c:yVal>
          <c:bubbleSize>
            <c:numRef>
              <c:f>GDPbySector!$R$8</c:f>
              <c:numCache>
                <c:formatCode>0.0%</c:formatCode>
                <c:ptCount val="1"/>
                <c:pt idx="0">
                  <c:v>8.4450877367333709E-3</c:v>
                </c:pt>
              </c:numCache>
            </c:numRef>
          </c:bubbleSize>
          <c:bubble3D val="1"/>
          <c:extLst xmlns:c16r2="http://schemas.microsoft.com/office/drawing/2015/06/chart">
            <c:ext xmlns:c16="http://schemas.microsoft.com/office/drawing/2014/chart" uri="{C3380CC4-5D6E-409C-BE32-E72D297353CC}">
              <c16:uniqueId val="{00000004-6ADD-468B-AE92-BB0DC313F577}"/>
            </c:ext>
          </c:extLst>
        </c:ser>
        <c:ser>
          <c:idx val="5"/>
          <c:order val="3"/>
          <c:tx>
            <c:strRef>
              <c:f>GDPbySector!$O$14</c:f>
              <c:strCache>
                <c:ptCount val="1"/>
                <c:pt idx="0">
                  <c:v>Community, Social and Personal Services</c:v>
                </c:pt>
              </c:strCache>
            </c:strRef>
          </c:tx>
          <c:spPr>
            <a:ln w="25400">
              <a:noFill/>
            </a:ln>
          </c:spPr>
          <c:dLbls>
            <c:dLbl>
              <c:idx val="0"/>
              <c:layout>
                <c:manualLayout>
                  <c:x val="-0.23337429405680499"/>
                  <c:y val="-0.114512299131902"/>
                </c:manualLayout>
              </c:layout>
              <c:tx>
                <c:rich>
                  <a:bodyPr/>
                  <a:lstStyle/>
                  <a:p>
                    <a:r>
                      <a:rPr lang="en-US">
                        <a:latin typeface="Gill Sans MT"/>
                        <a:cs typeface="Gill Sans MT"/>
                      </a:rPr>
                      <a:t>Community Services</a:t>
                    </a:r>
                    <a:endParaRPr lang="en-US"/>
                  </a:p>
                </c:rich>
              </c:tx>
              <c:showVal val="1"/>
              <c:extLst xmlns:c16r2="http://schemas.microsoft.com/office/drawing/2015/06/chart">
                <c:ext xmlns:c16="http://schemas.microsoft.com/office/drawing/2014/chart" uri="{C3380CC4-5D6E-409C-BE32-E72D297353CC}">
                  <c16:uniqueId val="{00000005-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GDPbySector!$P$14</c:f>
              <c:numCache>
                <c:formatCode>0.0%</c:formatCode>
                <c:ptCount val="1"/>
                <c:pt idx="0">
                  <c:v>3.1051988361237001E-2</c:v>
                </c:pt>
              </c:numCache>
            </c:numRef>
          </c:xVal>
          <c:yVal>
            <c:numRef>
              <c:f>GDPbySector!$Q$14</c:f>
              <c:numCache>
                <c:formatCode>0.0%</c:formatCode>
                <c:ptCount val="1"/>
                <c:pt idx="0">
                  <c:v>2.9448988858674707E-2</c:v>
                </c:pt>
              </c:numCache>
            </c:numRef>
          </c:yVal>
          <c:bubbleSize>
            <c:numRef>
              <c:f>GDPbySector!$R$14</c:f>
              <c:numCache>
                <c:formatCode>0.0%</c:formatCode>
                <c:ptCount val="1"/>
                <c:pt idx="0">
                  <c:v>0.270330043481253</c:v>
                </c:pt>
              </c:numCache>
            </c:numRef>
          </c:bubbleSize>
          <c:bubble3D val="1"/>
          <c:extLst xmlns:c16r2="http://schemas.microsoft.com/office/drawing/2015/06/chart">
            <c:ext xmlns:c16="http://schemas.microsoft.com/office/drawing/2014/chart" uri="{C3380CC4-5D6E-409C-BE32-E72D297353CC}">
              <c16:uniqueId val="{00000006-6ADD-468B-AE92-BB0DC313F577}"/>
            </c:ext>
          </c:extLst>
        </c:ser>
        <c:ser>
          <c:idx val="6"/>
          <c:order val="4"/>
          <c:tx>
            <c:strRef>
              <c:f>GDPbySector!$O$7</c:f>
              <c:strCache>
                <c:ptCount val="1"/>
                <c:pt idx="0">
                  <c:v>Manufacturing</c:v>
                </c:pt>
              </c:strCache>
            </c:strRef>
          </c:tx>
          <c:spPr>
            <a:ln w="25400">
              <a:noFill/>
            </a:ln>
          </c:spPr>
          <c:dLbls>
            <c:dLbl>
              <c:idx val="0"/>
              <c:layout>
                <c:manualLayout>
                  <c:x val="-0.18213174250121303"/>
                  <c:y val="4.7996859078526806E-2"/>
                </c:manualLayout>
              </c:layout>
              <c:tx>
                <c:rich>
                  <a:bodyPr/>
                  <a:lstStyle/>
                  <a:p>
                    <a:r>
                      <a:rPr lang="en-US">
                        <a:latin typeface="Gill Sans MT"/>
                        <a:cs typeface="Gill Sans MT"/>
                      </a:rPr>
                      <a:t>Manufacturing</a:t>
                    </a:r>
                    <a:endParaRPr lang="en-US"/>
                  </a:p>
                </c:rich>
              </c:tx>
              <c:showVal val="1"/>
              <c:extLst xmlns:c16r2="http://schemas.microsoft.com/office/drawing/2015/06/chart">
                <c:ext xmlns:c16="http://schemas.microsoft.com/office/drawing/2014/chart" uri="{C3380CC4-5D6E-409C-BE32-E72D297353CC}">
                  <c16:uniqueId val="{00000007-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GDPbySector!$P$7</c:f>
              <c:numCache>
                <c:formatCode>0.0%</c:formatCode>
                <c:ptCount val="1"/>
                <c:pt idx="0">
                  <c:v>2.4479666598271405E-2</c:v>
                </c:pt>
              </c:numCache>
            </c:numRef>
          </c:xVal>
          <c:yVal>
            <c:numRef>
              <c:f>GDPbySector!$Q$7</c:f>
              <c:numCache>
                <c:formatCode>0.0%</c:formatCode>
                <c:ptCount val="1"/>
                <c:pt idx="0">
                  <c:v>6.1030510680166704E-3</c:v>
                </c:pt>
              </c:numCache>
            </c:numRef>
          </c:yVal>
          <c:bubbleSize>
            <c:numRef>
              <c:f>GDPbySector!$R$7</c:f>
              <c:numCache>
                <c:formatCode>0.0%</c:formatCode>
                <c:ptCount val="1"/>
                <c:pt idx="0">
                  <c:v>0.14490951226051796</c:v>
                </c:pt>
              </c:numCache>
            </c:numRef>
          </c:bubbleSize>
          <c:bubble3D val="1"/>
          <c:extLst xmlns:c16r2="http://schemas.microsoft.com/office/drawing/2015/06/chart">
            <c:ext xmlns:c16="http://schemas.microsoft.com/office/drawing/2014/chart" uri="{C3380CC4-5D6E-409C-BE32-E72D297353CC}">
              <c16:uniqueId val="{00000008-6ADD-468B-AE92-BB0DC313F577}"/>
            </c:ext>
          </c:extLst>
        </c:ser>
        <c:ser>
          <c:idx val="7"/>
          <c:order val="5"/>
          <c:tx>
            <c:strRef>
              <c:f>GDPbySector!$O$9</c:f>
              <c:strCache>
                <c:ptCount val="1"/>
                <c:pt idx="0">
                  <c:v>Construction</c:v>
                </c:pt>
              </c:strCache>
            </c:strRef>
          </c:tx>
          <c:spPr>
            <a:ln w="25400">
              <a:noFill/>
            </a:ln>
          </c:spPr>
          <c:dLbls>
            <c:dLbl>
              <c:idx val="0"/>
              <c:layout>
                <c:manualLayout>
                  <c:x val="-4.4444444444444405E-2"/>
                  <c:y val="7.870370370370372E-2"/>
                </c:manualLayout>
              </c:layout>
              <c:tx>
                <c:rich>
                  <a:bodyPr/>
                  <a:lstStyle/>
                  <a:p>
                    <a:r>
                      <a:rPr lang="en-US">
                        <a:latin typeface="Gill Sans MT"/>
                        <a:cs typeface="Gill Sans MT"/>
                      </a:rPr>
                      <a:t>Construction</a:t>
                    </a:r>
                    <a:endParaRPr lang="en-US"/>
                  </a:p>
                </c:rich>
              </c:tx>
              <c:showVal val="1"/>
              <c:extLst xmlns:c16r2="http://schemas.microsoft.com/office/drawing/2015/06/chart">
                <c:ext xmlns:c16="http://schemas.microsoft.com/office/drawing/2014/chart" uri="{C3380CC4-5D6E-409C-BE32-E72D297353CC}">
                  <c16:uniqueId val="{00000009-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GDPbySector!$P$9</c:f>
              <c:numCache>
                <c:formatCode>0.0%</c:formatCode>
                <c:ptCount val="1"/>
                <c:pt idx="0">
                  <c:v>7.180982387399408E-2</c:v>
                </c:pt>
              </c:numCache>
            </c:numRef>
          </c:xVal>
          <c:yVal>
            <c:numRef>
              <c:f>GDPbySector!$Q$9</c:f>
              <c:numCache>
                <c:formatCode>0.0%</c:formatCode>
                <c:ptCount val="1"/>
                <c:pt idx="0">
                  <c:v>4.6783043900833106E-2</c:v>
                </c:pt>
              </c:numCache>
            </c:numRef>
          </c:yVal>
          <c:bubbleSize>
            <c:numRef>
              <c:f>GDPbySector!$R$9</c:f>
              <c:numCache>
                <c:formatCode>0.0%</c:formatCode>
                <c:ptCount val="1"/>
                <c:pt idx="0">
                  <c:v>5.6717214550516919E-2</c:v>
                </c:pt>
              </c:numCache>
            </c:numRef>
          </c:bubbleSize>
          <c:bubble3D val="1"/>
          <c:extLst xmlns:c16r2="http://schemas.microsoft.com/office/drawing/2015/06/chart">
            <c:ext xmlns:c16="http://schemas.microsoft.com/office/drawing/2014/chart" uri="{C3380CC4-5D6E-409C-BE32-E72D297353CC}">
              <c16:uniqueId val="{0000000A-6ADD-468B-AE92-BB0DC313F577}"/>
            </c:ext>
          </c:extLst>
        </c:ser>
        <c:ser>
          <c:idx val="8"/>
          <c:order val="6"/>
          <c:tx>
            <c:strRef>
              <c:f>GDPbySector!$O$11</c:f>
              <c:strCache>
                <c:ptCount val="1"/>
                <c:pt idx="0">
                  <c:v>Wholesale and Retail Trade, Catering and Accommodation</c:v>
                </c:pt>
              </c:strCache>
            </c:strRef>
          </c:tx>
          <c:spPr>
            <a:ln w="25400">
              <a:noFill/>
            </a:ln>
          </c:spPr>
          <c:dLbls>
            <c:dLbl>
              <c:idx val="0"/>
              <c:layout>
                <c:manualLayout>
                  <c:x val="-1.6666666666666701E-2"/>
                  <c:y val="5.0925561388159693E-2"/>
                </c:manualLayout>
              </c:layout>
              <c:tx>
                <c:rich>
                  <a:bodyPr/>
                  <a:lstStyle/>
                  <a:p>
                    <a:r>
                      <a:rPr lang="en-US">
                        <a:latin typeface="Gill Sans MT"/>
                        <a:cs typeface="Gill Sans MT"/>
                      </a:rPr>
                      <a:t>Trade</a:t>
                    </a:r>
                    <a:endParaRPr lang="en-US"/>
                  </a:p>
                </c:rich>
              </c:tx>
              <c:showVal val="1"/>
              <c:extLst xmlns:c16r2="http://schemas.microsoft.com/office/drawing/2015/06/chart">
                <c:ext xmlns:c16="http://schemas.microsoft.com/office/drawing/2014/chart" uri="{C3380CC4-5D6E-409C-BE32-E72D297353CC}">
                  <c16:uniqueId val="{0000000B-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GDPbySector!$P$11</c:f>
              <c:numCache>
                <c:formatCode>0.0%</c:formatCode>
                <c:ptCount val="1"/>
                <c:pt idx="0">
                  <c:v>3.6365839238474501E-2</c:v>
                </c:pt>
              </c:numCache>
            </c:numRef>
          </c:xVal>
          <c:yVal>
            <c:numRef>
              <c:f>GDPbySector!$Q$11</c:f>
              <c:numCache>
                <c:formatCode>0.0%</c:formatCode>
                <c:ptCount val="1"/>
                <c:pt idx="0">
                  <c:v>1.7424350482946799E-2</c:v>
                </c:pt>
              </c:numCache>
            </c:numRef>
          </c:yVal>
          <c:bubbleSize>
            <c:numRef>
              <c:f>GDPbySector!$R$11</c:f>
              <c:numCache>
                <c:formatCode>0.0%</c:formatCode>
                <c:ptCount val="1"/>
                <c:pt idx="0">
                  <c:v>0.21949655515979902</c:v>
                </c:pt>
              </c:numCache>
            </c:numRef>
          </c:bubbleSize>
          <c:bubble3D val="1"/>
          <c:extLst xmlns:c16r2="http://schemas.microsoft.com/office/drawing/2015/06/chart">
            <c:ext xmlns:c16="http://schemas.microsoft.com/office/drawing/2014/chart" uri="{C3380CC4-5D6E-409C-BE32-E72D297353CC}">
              <c16:uniqueId val="{0000000C-6ADD-468B-AE92-BB0DC313F577}"/>
            </c:ext>
          </c:extLst>
        </c:ser>
        <c:ser>
          <c:idx val="9"/>
          <c:order val="7"/>
          <c:tx>
            <c:strRef>
              <c:f>GDPbySector!$O$12</c:f>
              <c:strCache>
                <c:ptCount val="1"/>
                <c:pt idx="0">
                  <c:v>Transport, Storage and Communication</c:v>
                </c:pt>
              </c:strCache>
            </c:strRef>
          </c:tx>
          <c:spPr>
            <a:ln w="25400">
              <a:noFill/>
            </a:ln>
          </c:spPr>
          <c:dLbls>
            <c:dLbl>
              <c:idx val="0"/>
              <c:layout>
                <c:manualLayout>
                  <c:x val="-2.1708725778253703E-2"/>
                  <c:y val="5.3445461108579395E-2"/>
                </c:manualLayout>
              </c:layout>
              <c:tx>
                <c:rich>
                  <a:bodyPr/>
                  <a:lstStyle/>
                  <a:p>
                    <a:r>
                      <a:rPr lang="en-US">
                        <a:latin typeface="Gill Sans MT"/>
                        <a:cs typeface="Gill Sans MT"/>
                      </a:rPr>
                      <a:t>Transport</a:t>
                    </a:r>
                    <a:endParaRPr lang="en-US"/>
                  </a:p>
                </c:rich>
              </c:tx>
              <c:showVal val="1"/>
              <c:extLst xmlns:c16r2="http://schemas.microsoft.com/office/drawing/2015/06/chart">
                <c:ext xmlns:c16="http://schemas.microsoft.com/office/drawing/2014/chart" uri="{C3380CC4-5D6E-409C-BE32-E72D297353CC}">
                  <c16:uniqueId val="{0000000D-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GDPbySector!$P$12</c:f>
              <c:numCache>
                <c:formatCode>0.0%</c:formatCode>
                <c:ptCount val="1"/>
                <c:pt idx="0">
                  <c:v>4.4879553240146905E-2</c:v>
                </c:pt>
              </c:numCache>
            </c:numRef>
          </c:xVal>
          <c:yVal>
            <c:numRef>
              <c:f>GDPbySector!$Q$12</c:f>
              <c:numCache>
                <c:formatCode>0.0%</c:formatCode>
                <c:ptCount val="1"/>
                <c:pt idx="0">
                  <c:v>3.928185470275581E-2</c:v>
                </c:pt>
              </c:numCache>
            </c:numRef>
          </c:yVal>
          <c:bubbleSize>
            <c:numRef>
              <c:f>GDPbySector!$R$12</c:f>
              <c:numCache>
                <c:formatCode>0.0%</c:formatCode>
                <c:ptCount val="1"/>
                <c:pt idx="0">
                  <c:v>4.8865726335628509E-2</c:v>
                </c:pt>
              </c:numCache>
            </c:numRef>
          </c:bubbleSize>
          <c:bubble3D val="1"/>
          <c:extLst xmlns:c16r2="http://schemas.microsoft.com/office/drawing/2015/06/chart">
            <c:ext xmlns:c16="http://schemas.microsoft.com/office/drawing/2014/chart" uri="{C3380CC4-5D6E-409C-BE32-E72D297353CC}">
              <c16:uniqueId val="{0000000E-6ADD-468B-AE92-BB0DC313F577}"/>
            </c:ext>
          </c:extLst>
        </c:ser>
        <c:ser>
          <c:idx val="3"/>
          <c:order val="8"/>
          <c:tx>
            <c:strRef>
              <c:f>GDPbySector!$O$13</c:f>
              <c:strCache>
                <c:ptCount val="1"/>
                <c:pt idx="0">
                  <c:v>Finance, Insurance, Real Estate and Business Services</c:v>
                </c:pt>
              </c:strCache>
            </c:strRef>
          </c:tx>
          <c:spPr>
            <a:ln w="25400">
              <a:noFill/>
            </a:ln>
          </c:spPr>
          <c:dLbls>
            <c:dLbl>
              <c:idx val="0"/>
              <c:layout>
                <c:manualLayout>
                  <c:x val="-3.3333333333333298E-2"/>
                  <c:y val="-7.870370370370372E-2"/>
                </c:manualLayout>
              </c:layout>
              <c:tx>
                <c:rich>
                  <a:bodyPr/>
                  <a:lstStyle/>
                  <a:p>
                    <a:r>
                      <a:rPr lang="en-US">
                        <a:latin typeface="Gill Sans MT"/>
                        <a:cs typeface="Gill Sans MT"/>
                      </a:rPr>
                      <a:t>Financial</a:t>
                    </a:r>
                    <a:r>
                      <a:rPr lang="en-US" baseline="0">
                        <a:latin typeface="Gill Sans MT"/>
                        <a:cs typeface="Gill Sans MT"/>
                      </a:rPr>
                      <a:t> </a:t>
                    </a:r>
                  </a:p>
                  <a:p>
                    <a:r>
                      <a:rPr lang="en-US" baseline="0">
                        <a:latin typeface="Gill Sans MT"/>
                        <a:cs typeface="Gill Sans MT"/>
                      </a:rPr>
                      <a:t>Services</a:t>
                    </a:r>
                    <a:endParaRPr lang="en-US"/>
                  </a:p>
                </c:rich>
              </c:tx>
              <c:showVal val="1"/>
              <c:extLst xmlns:c16r2="http://schemas.microsoft.com/office/drawing/2015/06/chart">
                <c:ext xmlns:c16="http://schemas.microsoft.com/office/drawing/2014/chart" uri="{C3380CC4-5D6E-409C-BE32-E72D297353CC}">
                  <c16:uniqueId val="{0000000F-6ADD-468B-AE92-BB0DC313F577}"/>
                </c:ext>
                <c:ext xmlns:c15="http://schemas.microsoft.com/office/drawing/2012/chart" uri="{CE6537A1-D6FC-4f65-9D91-7224C49458BB}"/>
              </c:extLst>
            </c:dLbl>
            <c:spPr>
              <a:noFill/>
              <a:ln>
                <a:noFill/>
              </a:ln>
              <a:effectLst/>
            </c:spPr>
            <c:txPr>
              <a:bodyPr/>
              <a:lstStyle/>
              <a:p>
                <a:pPr>
                  <a:defRPr>
                    <a:latin typeface="Gill Sans MT"/>
                    <a:cs typeface="Gill Sans MT"/>
                  </a:defRPr>
                </a:pPr>
                <a:endParaRPr lang="en-US"/>
              </a:p>
            </c:txPr>
            <c:showVal val="1"/>
            <c:extLst xmlns:c16r2="http://schemas.microsoft.com/office/drawing/2015/06/chart">
              <c:ext xmlns:c15="http://schemas.microsoft.com/office/drawing/2012/chart" uri="{CE6537A1-D6FC-4f65-9D91-7224C49458BB}">
                <c15:showLeaderLines val="0"/>
              </c:ext>
            </c:extLst>
          </c:dLbls>
          <c:xVal>
            <c:numRef>
              <c:f>GDPbySector!$P$13</c:f>
              <c:numCache>
                <c:formatCode>0.0%</c:formatCode>
                <c:ptCount val="1"/>
                <c:pt idx="0">
                  <c:v>5.346533827766789E-2</c:v>
                </c:pt>
              </c:numCache>
            </c:numRef>
          </c:xVal>
          <c:yVal>
            <c:numRef>
              <c:f>GDPbySector!$Q$13</c:f>
              <c:numCache>
                <c:formatCode>0.0%</c:formatCode>
                <c:ptCount val="1"/>
                <c:pt idx="0">
                  <c:v>5.2488690862992717E-2</c:v>
                </c:pt>
              </c:numCache>
            </c:numRef>
          </c:yVal>
          <c:bubbleSize>
            <c:numRef>
              <c:f>GDPbySector!$R$13</c:f>
              <c:numCache>
                <c:formatCode>0.0%</c:formatCode>
                <c:ptCount val="1"/>
                <c:pt idx="0">
                  <c:v>9.2594908246827132E-2</c:v>
                </c:pt>
              </c:numCache>
            </c:numRef>
          </c:bubbleSize>
          <c:bubble3D val="1"/>
          <c:extLst xmlns:c16r2="http://schemas.microsoft.com/office/drawing/2015/06/chart">
            <c:ext xmlns:c16="http://schemas.microsoft.com/office/drawing/2014/chart" uri="{C3380CC4-5D6E-409C-BE32-E72D297353CC}">
              <c16:uniqueId val="{00000010-6ADD-468B-AE92-BB0DC313F577}"/>
            </c:ext>
          </c:extLst>
        </c:ser>
        <c:dLbls/>
        <c:bubbleScale val="100"/>
        <c:axId val="53636480"/>
        <c:axId val="53667328"/>
      </c:bubbleChart>
      <c:valAx>
        <c:axId val="53636480"/>
        <c:scaling>
          <c:orientation val="minMax"/>
          <c:max val="8.0000000000000016E-2"/>
          <c:min val="-1.0000000000000002E-2"/>
        </c:scaling>
        <c:axPos val="b"/>
        <c:majorGridlines>
          <c:spPr>
            <a:ln>
              <a:solidFill>
                <a:schemeClr val="bg1">
                  <a:lumMod val="85000"/>
                </a:schemeClr>
              </a:solidFill>
            </a:ln>
          </c:spPr>
        </c:majorGridlines>
        <c:title>
          <c:tx>
            <c:rich>
              <a:bodyPr/>
              <a:lstStyle/>
              <a:p>
                <a:pPr>
                  <a:defRPr/>
                </a:pPr>
                <a:r>
                  <a:rPr lang="en-US" sz="1050" dirty="0">
                    <a:latin typeface="Gill Sans MT" panose="020B0502020104020203" pitchFamily="34" charset="0"/>
                  </a:rPr>
                  <a:t>Average Annual Gross Value Added Growth (%)</a:t>
                </a:r>
              </a:p>
            </c:rich>
          </c:tx>
        </c:title>
        <c:numFmt formatCode="0%" sourceLinked="0"/>
        <c:tickLblPos val="low"/>
        <c:crossAx val="53667328"/>
        <c:crossesAt val="0"/>
        <c:crossBetween val="midCat"/>
        <c:majorUnit val="1.0000000000000002E-2"/>
      </c:valAx>
      <c:valAx>
        <c:axId val="53667328"/>
        <c:scaling>
          <c:orientation val="minMax"/>
          <c:min val="-8.0000000000000016E-2"/>
        </c:scaling>
        <c:axPos val="l"/>
        <c:majorGridlines>
          <c:spPr>
            <a:ln>
              <a:solidFill>
                <a:sysClr val="window" lastClr="FFFFFF">
                  <a:lumMod val="85000"/>
                </a:sysClr>
              </a:solidFill>
            </a:ln>
          </c:spPr>
        </c:majorGridlines>
        <c:title>
          <c:tx>
            <c:rich>
              <a:bodyPr rot="-5400000" vert="horz"/>
              <a:lstStyle/>
              <a:p>
                <a:pPr>
                  <a:defRPr/>
                </a:pPr>
                <a:r>
                  <a:rPr lang="en-US" sz="1050" dirty="0">
                    <a:latin typeface="Gill Sans MT" panose="020B0502020104020203" pitchFamily="34" charset="0"/>
                  </a:rPr>
                  <a:t>Average Annual Employment Growth (%)</a:t>
                </a:r>
              </a:p>
            </c:rich>
          </c:tx>
        </c:title>
        <c:numFmt formatCode="0%" sourceLinked="0"/>
        <c:majorTickMark val="none"/>
        <c:tickLblPos val="low"/>
        <c:crossAx val="53636480"/>
        <c:crosses val="autoZero"/>
        <c:crossBetween val="midCat"/>
      </c:valAx>
      <c:spPr>
        <a:ln>
          <a:noFill/>
        </a:ln>
      </c:spPr>
    </c:plotArea>
    <c:plotVisOnly val="1"/>
    <c:dispBlanksAs val="gap"/>
  </c:chart>
  <c:txPr>
    <a:bodyPr/>
    <a:lstStyle/>
    <a:p>
      <a:pPr>
        <a:defRPr sz="9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91537634976841"/>
          <c:y val="2.274335273308228E-2"/>
          <c:w val="0.75233032112596643"/>
          <c:h val="0.76367128022040742"/>
        </c:manualLayout>
      </c:layout>
      <c:areaChart>
        <c:grouping val="stacked"/>
        <c:ser>
          <c:idx val="1"/>
          <c:order val="1"/>
          <c:tx>
            <c:strRef>
              <c:f>Sheet1!$B$49</c:f>
              <c:strCache>
                <c:ptCount val="1"/>
                <c:pt idx="0">
                  <c:v>N</c:v>
                </c:pt>
              </c:strCache>
            </c:strRef>
          </c:tx>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cat>
            <c:strRef>
              <c:f>Sheet1!$C$47:$E$47</c:f>
              <c:strCache>
                <c:ptCount val="3"/>
                <c:pt idx="0">
                  <c:v>20-24</c:v>
                </c:pt>
                <c:pt idx="1">
                  <c:v>25-29</c:v>
                </c:pt>
                <c:pt idx="2">
                  <c:v>30-34</c:v>
                </c:pt>
              </c:strCache>
            </c:strRef>
          </c:cat>
          <c:val>
            <c:numRef>
              <c:f>Sheet1!$C$49:$E$49</c:f>
              <c:numCache>
                <c:formatCode>General</c:formatCode>
                <c:ptCount val="3"/>
                <c:pt idx="0">
                  <c:v>2473351</c:v>
                </c:pt>
                <c:pt idx="1">
                  <c:v>2431095</c:v>
                </c:pt>
                <c:pt idx="2">
                  <c:v>1971723</c:v>
                </c:pt>
              </c:numCache>
            </c:numRef>
          </c:val>
        </c:ser>
        <c:dLbls/>
        <c:axId val="85455616"/>
        <c:axId val="85445248"/>
      </c:areaChart>
      <c:barChart>
        <c:barDir val="col"/>
        <c:grouping val="clustered"/>
        <c:ser>
          <c:idx val="0"/>
          <c:order val="0"/>
          <c:tx>
            <c:strRef>
              <c:f>Sheet1!$B$48</c:f>
              <c:strCache>
                <c:ptCount val="1"/>
                <c:pt idx="0">
                  <c:v>%</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cat>
            <c:strRef>
              <c:f>Sheet1!$C$47:$E$47</c:f>
              <c:strCache>
                <c:ptCount val="3"/>
                <c:pt idx="0">
                  <c:v>20-24</c:v>
                </c:pt>
                <c:pt idx="1">
                  <c:v>25-29</c:v>
                </c:pt>
                <c:pt idx="2">
                  <c:v>30-34</c:v>
                </c:pt>
              </c:strCache>
            </c:strRef>
          </c:cat>
          <c:val>
            <c:numRef>
              <c:f>Sheet1!$C$48:$E$48</c:f>
              <c:numCache>
                <c:formatCode>General</c:formatCode>
                <c:ptCount val="3"/>
                <c:pt idx="0">
                  <c:v>47.56</c:v>
                </c:pt>
                <c:pt idx="1">
                  <c:v>48.64</c:v>
                </c:pt>
                <c:pt idx="2">
                  <c:v>42.24</c:v>
                </c:pt>
              </c:numCache>
            </c:numRef>
          </c:val>
        </c:ser>
        <c:dLbls/>
        <c:gapWidth val="247"/>
        <c:axId val="85443712"/>
        <c:axId val="85421056"/>
      </c:barChart>
      <c:valAx>
        <c:axId val="85421056"/>
        <c:scaling>
          <c:orientation val="minMax"/>
        </c:scaling>
        <c:axPos val="r"/>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 Garamond "/>
                <a:ea typeface="+mn-ea"/>
                <a:cs typeface="+mn-cs"/>
              </a:defRPr>
            </a:pPr>
            <a:endParaRPr lang="en-US"/>
          </a:p>
        </c:txPr>
        <c:crossAx val="85443712"/>
        <c:crosses val="max"/>
        <c:crossBetween val="between"/>
      </c:valAx>
      <c:catAx>
        <c:axId val="8544371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421056"/>
        <c:crosses val="autoZero"/>
        <c:auto val="1"/>
        <c:lblAlgn val="ctr"/>
        <c:lblOffset val="100"/>
      </c:catAx>
      <c:valAx>
        <c:axId val="85445248"/>
        <c:scaling>
          <c:orientation val="minMax"/>
        </c:scaling>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N</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5455616"/>
        <c:crosses val="autoZero"/>
        <c:crossBetween val="between"/>
      </c:valAx>
      <c:catAx>
        <c:axId val="85455616"/>
        <c:scaling>
          <c:orientation val="minMax"/>
        </c:scaling>
        <c:delete val="1"/>
        <c:axPos val="b"/>
        <c:numFmt formatCode="General" sourceLinked="1"/>
        <c:majorTickMark val="none"/>
        <c:tickLblPos val="none"/>
        <c:crossAx val="85445248"/>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1"/>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Sheet1!$B$3</c:f>
              <c:strCache>
                <c:ptCount val="1"/>
                <c:pt idx="0">
                  <c:v>Black African</c:v>
                </c:pt>
              </c:strCache>
            </c:strRef>
          </c:tx>
          <c:spPr>
            <a:solidFill>
              <a:schemeClr val="dk1">
                <a:tint val="88500"/>
              </a:schemeClr>
            </a:solidFill>
            <a:ln>
              <a:noFill/>
            </a:ln>
            <a:effectLst/>
            <a:sp3d/>
          </c:spPr>
          <c:cat>
            <c:strRef>
              <c:f>Sheet1!$C$2:$E$2</c:f>
              <c:strCache>
                <c:ptCount val="3"/>
                <c:pt idx="0">
                  <c:v>20-24</c:v>
                </c:pt>
                <c:pt idx="1">
                  <c:v>25-29</c:v>
                </c:pt>
                <c:pt idx="2">
                  <c:v>30-34</c:v>
                </c:pt>
              </c:strCache>
            </c:strRef>
          </c:cat>
          <c:val>
            <c:numRef>
              <c:f>Sheet1!$C$3:$E$3</c:f>
              <c:numCache>
                <c:formatCode>General</c:formatCode>
                <c:ptCount val="3"/>
                <c:pt idx="0">
                  <c:v>50.5</c:v>
                </c:pt>
                <c:pt idx="1">
                  <c:v>52</c:v>
                </c:pt>
                <c:pt idx="2">
                  <c:v>44.78</c:v>
                </c:pt>
              </c:numCache>
            </c:numRef>
          </c:val>
        </c:ser>
        <c:ser>
          <c:idx val="1"/>
          <c:order val="1"/>
          <c:tx>
            <c:strRef>
              <c:f>Sheet1!$B$4</c:f>
              <c:strCache>
                <c:ptCount val="1"/>
                <c:pt idx="0">
                  <c:v>Coloured</c:v>
                </c:pt>
              </c:strCache>
            </c:strRef>
          </c:tx>
          <c:spPr>
            <a:solidFill>
              <a:schemeClr val="dk1">
                <a:tint val="55000"/>
              </a:schemeClr>
            </a:solidFill>
            <a:ln>
              <a:noFill/>
            </a:ln>
            <a:effectLst/>
            <a:sp3d/>
          </c:spPr>
          <c:cat>
            <c:strRef>
              <c:f>Sheet1!$C$2:$E$2</c:f>
              <c:strCache>
                <c:ptCount val="3"/>
                <c:pt idx="0">
                  <c:v>20-24</c:v>
                </c:pt>
                <c:pt idx="1">
                  <c:v>25-29</c:v>
                </c:pt>
                <c:pt idx="2">
                  <c:v>30-34</c:v>
                </c:pt>
              </c:strCache>
            </c:strRef>
          </c:cat>
          <c:val>
            <c:numRef>
              <c:f>Sheet1!$C$4:$E$4</c:f>
              <c:numCache>
                <c:formatCode>General</c:formatCode>
                <c:ptCount val="3"/>
                <c:pt idx="0">
                  <c:v>45.54</c:v>
                </c:pt>
                <c:pt idx="1">
                  <c:v>39.910000000000004</c:v>
                </c:pt>
                <c:pt idx="2">
                  <c:v>36.33</c:v>
                </c:pt>
              </c:numCache>
            </c:numRef>
          </c:val>
        </c:ser>
        <c:ser>
          <c:idx val="2"/>
          <c:order val="2"/>
          <c:tx>
            <c:strRef>
              <c:f>Sheet1!$B$5</c:f>
              <c:strCache>
                <c:ptCount val="1"/>
                <c:pt idx="0">
                  <c:v>Indian/Asian</c:v>
                </c:pt>
              </c:strCache>
            </c:strRef>
          </c:tx>
          <c:spPr>
            <a:solidFill>
              <a:schemeClr val="dk1">
                <a:tint val="75000"/>
              </a:schemeClr>
            </a:solidFill>
            <a:ln>
              <a:noFill/>
            </a:ln>
            <a:effectLst/>
            <a:sp3d/>
          </c:spPr>
          <c:cat>
            <c:strRef>
              <c:f>Sheet1!$C$2:$E$2</c:f>
              <c:strCache>
                <c:ptCount val="3"/>
                <c:pt idx="0">
                  <c:v>20-24</c:v>
                </c:pt>
                <c:pt idx="1">
                  <c:v>25-29</c:v>
                </c:pt>
                <c:pt idx="2">
                  <c:v>30-34</c:v>
                </c:pt>
              </c:strCache>
            </c:strRef>
          </c:cat>
          <c:val>
            <c:numRef>
              <c:f>Sheet1!$C$5:$E$5</c:f>
              <c:numCache>
                <c:formatCode>General</c:formatCode>
                <c:ptCount val="3"/>
                <c:pt idx="0">
                  <c:v>34.65</c:v>
                </c:pt>
                <c:pt idx="1">
                  <c:v>29.45</c:v>
                </c:pt>
                <c:pt idx="2">
                  <c:v>32.32</c:v>
                </c:pt>
              </c:numCache>
            </c:numRef>
          </c:val>
        </c:ser>
        <c:ser>
          <c:idx val="3"/>
          <c:order val="3"/>
          <c:tx>
            <c:strRef>
              <c:f>Sheet1!$B$6</c:f>
              <c:strCache>
                <c:ptCount val="1"/>
                <c:pt idx="0">
                  <c:v>White </c:v>
                </c:pt>
              </c:strCache>
            </c:strRef>
          </c:tx>
          <c:spPr>
            <a:solidFill>
              <a:schemeClr val="dk1">
                <a:tint val="98500"/>
              </a:schemeClr>
            </a:solidFill>
            <a:ln>
              <a:noFill/>
            </a:ln>
            <a:effectLst/>
            <a:sp3d/>
          </c:spPr>
          <c:cat>
            <c:strRef>
              <c:f>Sheet1!$C$2:$E$2</c:f>
              <c:strCache>
                <c:ptCount val="3"/>
                <c:pt idx="0">
                  <c:v>20-24</c:v>
                </c:pt>
                <c:pt idx="1">
                  <c:v>25-29</c:v>
                </c:pt>
                <c:pt idx="2">
                  <c:v>30-34</c:v>
                </c:pt>
              </c:strCache>
            </c:strRef>
          </c:cat>
          <c:val>
            <c:numRef>
              <c:f>Sheet1!$C$6:$E$6</c:f>
              <c:numCache>
                <c:formatCode>General</c:formatCode>
                <c:ptCount val="3"/>
                <c:pt idx="0">
                  <c:v>13.04</c:v>
                </c:pt>
                <c:pt idx="1">
                  <c:v>19.479999999999997</c:v>
                </c:pt>
                <c:pt idx="2">
                  <c:v>19.059999999999999</c:v>
                </c:pt>
              </c:numCache>
            </c:numRef>
          </c:val>
        </c:ser>
        <c:dLbls/>
        <c:shape val="box"/>
        <c:axId val="85486208"/>
        <c:axId val="85701376"/>
        <c:axId val="0"/>
      </c:bar3DChart>
      <c:catAx>
        <c:axId val="85486208"/>
        <c:scaling>
          <c:orientation val="minMax"/>
        </c:scaling>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Not in Employment, Education or Training (NEET)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01376"/>
        <c:crosses val="autoZero"/>
        <c:auto val="1"/>
        <c:lblAlgn val="ctr"/>
        <c:lblOffset val="100"/>
      </c:catAx>
      <c:valAx>
        <c:axId val="8570137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862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3688369983838319"/>
          <c:y val="4.3117311094325456E-2"/>
          <c:w val="0.81902039257220749"/>
          <c:h val="0.806586111111111"/>
        </c:manualLayout>
      </c:layout>
      <c:barChart>
        <c:barDir val="bar"/>
        <c:grouping val="clustered"/>
        <c:ser>
          <c:idx val="0"/>
          <c:order val="1"/>
          <c:tx>
            <c:strRef>
              <c:f>Pyramid!$B$2</c:f>
              <c:strCache>
                <c:ptCount val="1"/>
                <c:pt idx="0">
                  <c:v>Percentage</c:v>
                </c:pt>
              </c:strCache>
            </c:strRef>
          </c:tx>
          <c:spPr>
            <a:solidFill>
              <a:schemeClr val="tx1">
                <a:lumMod val="65000"/>
                <a:lumOff val="35000"/>
              </a:schemeClr>
            </a:solidFill>
            <a:ln w="3175">
              <a:solidFill>
                <a:schemeClr val="tx1"/>
              </a:solidFill>
            </a:ln>
            <a:effectLst/>
          </c:spPr>
          <c:dLbls>
            <c:dLbl>
              <c:idx val="0"/>
              <c:tx>
                <c:rich>
                  <a:bodyPr/>
                  <a:lstStyle/>
                  <a:p>
                    <a:fld id="{30F9EEB8-FB1A-4E96-9079-44861BA375CE}" type="CELLRANGE">
                      <a:rPr lang="en-US"/>
                      <a:pPr/>
                      <a:t>[CELLRANGE]</a:t>
                    </a:fld>
                    <a:endParaRPr lang="en-US"/>
                  </a:p>
                </c:rich>
              </c:tx>
              <c:dLblPos val="ctr"/>
              <c:extLst xmlns:c16r2="http://schemas.microsoft.com/office/drawing/2015/06/chart">
                <c:ext xmlns:c16="http://schemas.microsoft.com/office/drawing/2014/chart" uri="{C3380CC4-5D6E-409C-BE32-E72D297353CC}">
                  <c16:uniqueId val="{00000000-4D8B-49B1-8D94-50CB9D1B959C}"/>
                </c:ext>
                <c:ext xmlns:c15="http://schemas.microsoft.com/office/drawing/2012/chart" uri="{CE6537A1-D6FC-4f65-9D91-7224C49458BB}">
                  <c15:dlblFieldTable/>
                  <c15:showDataLabelsRange val="1"/>
                </c:ext>
              </c:extLst>
            </c:dLbl>
            <c:dLbl>
              <c:idx val="1"/>
              <c:tx>
                <c:rich>
                  <a:bodyPr/>
                  <a:lstStyle/>
                  <a:p>
                    <a:fld id="{E7832ABA-DCDC-4CF5-A5E8-3D569E8B736B}" type="CELLRANGE">
                      <a:rPr lang="en-US"/>
                      <a:pPr/>
                      <a:t>[CELLRANGE]</a:t>
                    </a:fld>
                    <a:endParaRPr lang="en-US"/>
                  </a:p>
                </c:rich>
              </c:tx>
              <c:dLblPos val="ctr"/>
              <c:extLst>
                <c:ext xmlns:c15="http://schemas.microsoft.com/office/drawing/2012/chart" uri="{CE6537A1-D6FC-4f65-9D91-7224C49458BB}">
                  <c15:dlblFieldTable/>
                  <c15:xForSave val="1"/>
                  <c15:showDataLabelsRange val="1"/>
                </c:ext>
              </c:extLst>
            </c:dLbl>
            <c:dLbl>
              <c:idx val="2"/>
              <c:tx>
                <c:rich>
                  <a:bodyPr/>
                  <a:lstStyle/>
                  <a:p>
                    <a:fld id="{BDFBAFB7-AF21-4162-9EF9-481585E5E632}" type="CELLRANGE">
                      <a:rPr lang="en-US"/>
                      <a:pPr/>
                      <a:t>[CELLRANGE]</a:t>
                    </a:fld>
                    <a:endParaRPr lang="en-US"/>
                  </a:p>
                </c:rich>
              </c:tx>
              <c:dLblPos val="ctr"/>
              <c:extLst>
                <c:ext xmlns:c15="http://schemas.microsoft.com/office/drawing/2012/chart" uri="{CE6537A1-D6FC-4f65-9D91-7224C49458BB}">
                  <c15:dlblFieldTable/>
                  <c15:xForSave val="1"/>
                  <c15:showDataLabelsRange val="1"/>
                </c:ext>
              </c:extLst>
            </c:dLbl>
            <c:dLbl>
              <c:idx val="3"/>
              <c:tx>
                <c:rich>
                  <a:bodyPr/>
                  <a:lstStyle/>
                  <a:p>
                    <a:fld id="{5703C262-56BB-4747-875D-CDC6B1E719A0}" type="CELLRANGE">
                      <a:rPr lang="en-US"/>
                      <a:pPr/>
                      <a:t>[CELLRANGE]</a:t>
                    </a:fld>
                    <a:endParaRPr lang="en-US"/>
                  </a:p>
                </c:rich>
              </c:tx>
              <c:dLblPos val="ctr"/>
              <c:extLst>
                <c:ext xmlns:c15="http://schemas.microsoft.com/office/drawing/2012/chart" uri="{CE6537A1-D6FC-4f65-9D91-7224C49458BB}">
                  <c15:dlblFieldTable/>
                  <c15:xForSave val="1"/>
                  <c15:showDataLabelsRange val="1"/>
                </c:ext>
              </c:extLst>
            </c:dLbl>
            <c:dLbl>
              <c:idx val="4"/>
              <c:tx>
                <c:rich>
                  <a:bodyPr/>
                  <a:lstStyle/>
                  <a:p>
                    <a:fld id="{666AAD9B-5A15-4624-9D83-631520C4F258}" type="CELLRANGE">
                      <a:rPr lang="en-US"/>
                      <a:pPr/>
                      <a:t>[CELLRANGE]</a:t>
                    </a:fld>
                    <a:endParaRPr lang="en-US"/>
                  </a:p>
                </c:rich>
              </c:tx>
              <c:dLblPos val="ctr"/>
              <c:extLst>
                <c:ext xmlns:c15="http://schemas.microsoft.com/office/drawing/2012/chart" uri="{CE6537A1-D6FC-4f65-9D91-7224C49458BB}">
                  <c15:dlblFieldTable/>
                  <c15:xForSave val="1"/>
                  <c15:showDataLabelsRange val="1"/>
                </c:ext>
              </c:extLst>
            </c:dLbl>
            <c:dLbl>
              <c:idx val="5"/>
              <c:tx>
                <c:rich>
                  <a:bodyPr/>
                  <a:lstStyle/>
                  <a:p>
                    <a:fld id="{53E6462B-0C0B-49E0-8CCF-0924B2F689EB}" type="CELLRANGE">
                      <a:rPr lang="en-US"/>
                      <a:pPr/>
                      <a:t>[CELLRANGE]</a:t>
                    </a:fld>
                    <a:endParaRPr lang="en-US"/>
                  </a:p>
                </c:rich>
              </c:tx>
              <c:dLblPos val="ctr"/>
              <c:extLst>
                <c:ext xmlns:c15="http://schemas.microsoft.com/office/drawing/2012/chart" uri="{CE6537A1-D6FC-4f65-9D91-7224C49458BB}">
                  <c15:dlblFieldTable/>
                  <c15:xForSave val="1"/>
                  <c15:showDataLabelsRange val="1"/>
                </c:ext>
              </c:extLst>
            </c:dLbl>
            <c:delete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Pyramid!$A$3:$A$8</c:f>
              <c:strCache>
                <c:ptCount val="6"/>
                <c:pt idx="0">
                  <c:v>Start
School</c:v>
                </c:pt>
                <c:pt idx="1">
                  <c:v>Write
Matric</c:v>
                </c:pt>
                <c:pt idx="2">
                  <c:v>Pass
Matric</c:v>
                </c:pt>
                <c:pt idx="3">
                  <c:v>Access
University</c:v>
                </c:pt>
                <c:pt idx="4">
                  <c:v>Complete
UG qual</c:v>
                </c:pt>
                <c:pt idx="5">
                  <c:v>Complete
Degree</c:v>
                </c:pt>
              </c:strCache>
            </c:strRef>
          </c:cat>
          <c:val>
            <c:numRef>
              <c:f>Pyramid!$B$3:$B$8</c:f>
              <c:numCache>
                <c:formatCode>0%</c:formatCode>
                <c:ptCount val="6"/>
                <c:pt idx="0">
                  <c:v>1</c:v>
                </c:pt>
                <c:pt idx="1">
                  <c:v>0.60000000000000009</c:v>
                </c:pt>
                <c:pt idx="2">
                  <c:v>0.37000000000000005</c:v>
                </c:pt>
                <c:pt idx="3">
                  <c:v>0.12000000000000001</c:v>
                </c:pt>
                <c:pt idx="4">
                  <c:v>6.0000000000000005E-2</c:v>
                </c:pt>
                <c:pt idx="5">
                  <c:v>4.0000000000000008E-2</c:v>
                </c:pt>
              </c:numCache>
            </c:numRef>
          </c:val>
          <c:extLst xmlns:c16r2="http://schemas.microsoft.com/office/drawing/2015/06/chart">
            <c:ext xmlns:c16="http://schemas.microsoft.com/office/drawing/2014/chart" uri="{C3380CC4-5D6E-409C-BE32-E72D297353CC}">
              <c16:uniqueId val="{00000006-4D8B-49B1-8D94-50CB9D1B959C}"/>
            </c:ext>
            <c:ext xmlns:c15="http://schemas.microsoft.com/office/drawing/2012/chart" uri="{02D57815-91ED-43cb-92C2-25804820EDAC}">
              <c15:datalabelsRange>
                <c15:f>Pyramid!$C$3:$C$8</c15:f>
                <c15:dlblRangeCache>
                  <c:ptCount val="6"/>
                  <c:pt idx="0">
                    <c:v>100</c:v>
                  </c:pt>
                  <c:pt idx="1">
                    <c:v>60</c:v>
                  </c:pt>
                  <c:pt idx="2">
                    <c:v>37</c:v>
                  </c:pt>
                  <c:pt idx="3">
                    <c:v>12</c:v>
                  </c:pt>
                  <c:pt idx="4">
                    <c:v>6</c:v>
                  </c:pt>
                  <c:pt idx="5">
                    <c:v>4</c:v>
                  </c:pt>
                </c15:dlblRangeCache>
              </c15:datalabelsRange>
            </c:ext>
          </c:extLst>
        </c:ser>
        <c:dLbls/>
        <c:gapWidth val="0"/>
        <c:overlap val="100"/>
        <c:axId val="53789056"/>
        <c:axId val="53790592"/>
      </c:barChart>
      <c:barChart>
        <c:barDir val="bar"/>
        <c:grouping val="clustered"/>
        <c:ser>
          <c:idx val="1"/>
          <c:order val="0"/>
          <c:spPr>
            <a:solidFill>
              <a:schemeClr val="accent2"/>
            </a:solidFill>
            <a:ln>
              <a:noFill/>
            </a:ln>
            <a:effectLst/>
          </c:spPr>
          <c:val>
            <c:numRef>
              <c:f>Pyramid!$D$3:$D$8</c:f>
              <c:numCache>
                <c:formatCode>General</c:formatCode>
                <c:ptCount val="6"/>
              </c:numCache>
            </c:numRef>
          </c:val>
          <c:extLst xmlns:c16r2="http://schemas.microsoft.com/office/drawing/2015/06/chart">
            <c:ext xmlns:c16="http://schemas.microsoft.com/office/drawing/2014/chart" uri="{C3380CC4-5D6E-409C-BE32-E72D297353CC}">
              <c16:uniqueId val="{00000007-4D8B-49B1-8D94-50CB9D1B959C}"/>
            </c:ext>
          </c:extLst>
        </c:ser>
        <c:dLbls/>
        <c:gapWidth val="20"/>
        <c:overlap val="100"/>
        <c:axId val="53798400"/>
        <c:axId val="53796864"/>
      </c:barChart>
      <c:catAx>
        <c:axId val="53789056"/>
        <c:scaling>
          <c:orientation val="minMax"/>
        </c:scaling>
        <c:axPos val="l"/>
        <c:majorGridlines>
          <c:spPr>
            <a:ln w="3175" cap="flat" cmpd="sng" algn="ctr">
              <a:solidFill>
                <a:schemeClr val="tx1"/>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790592"/>
        <c:crosses val="autoZero"/>
        <c:lblAlgn val="ctr"/>
        <c:lblOffset val="100"/>
      </c:catAx>
      <c:valAx>
        <c:axId val="53790592"/>
        <c:scaling>
          <c:orientation val="minMax"/>
          <c:max val="1"/>
        </c:scaling>
        <c:axPos val="b"/>
        <c:majorGridlines>
          <c:spPr>
            <a:ln w="3175" cap="flat" cmpd="sng" algn="ctr">
              <a:solidFill>
                <a:schemeClr val="tx1"/>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ZA"/>
                  <a:t>Percentage of learners</a:t>
                </a:r>
              </a:p>
            </c:rich>
          </c:tx>
          <c:spPr>
            <a:noFill/>
            <a:ln>
              <a:noFill/>
            </a:ln>
            <a:effectLst/>
          </c:spPr>
        </c:title>
        <c:numFmt formatCode="0%" sourceLinked="1"/>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789056"/>
        <c:crosses val="autoZero"/>
        <c:crossBetween val="between"/>
        <c:majorUnit val="0.1"/>
      </c:valAx>
      <c:valAx>
        <c:axId val="53796864"/>
        <c:scaling>
          <c:orientation val="minMax"/>
        </c:scaling>
        <c:delete val="1"/>
        <c:axPos val="t"/>
        <c:numFmt formatCode="General" sourceLinked="1"/>
        <c:tickLblPos val="none"/>
        <c:crossAx val="53798400"/>
        <c:crosses val="max"/>
        <c:crossBetween val="between"/>
      </c:valAx>
      <c:catAx>
        <c:axId val="53798400"/>
        <c:scaling>
          <c:orientation val="minMax"/>
        </c:scaling>
        <c:delete val="1"/>
        <c:axPos val="l"/>
        <c:tickLblPos val="none"/>
        <c:crossAx val="53796864"/>
        <c:crosses val="autoZero"/>
        <c:auto val="1"/>
        <c:lblAlgn val="ctr"/>
        <c:lblOffset val="100"/>
      </c:catAx>
      <c:spPr>
        <a:noFill/>
        <a:ln>
          <a:noFill/>
        </a:ln>
        <a:effectLst/>
      </c:spPr>
    </c:plotArea>
    <c:plotVisOnly val="1"/>
    <c:dispBlanksAs val="gap"/>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Sheet1!$A$96</c:f>
              <c:strCache>
                <c:ptCount val="1"/>
                <c:pt idx="0">
                  <c:v>Rhodes University</c:v>
                </c:pt>
              </c:strCache>
            </c:strRef>
          </c:tx>
          <c:spPr>
            <a:solidFill>
              <a:schemeClr val="tx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Sheet1!$B$95:$F$95</c:f>
              <c:strCache>
                <c:ptCount val="5"/>
                <c:pt idx="0">
                  <c:v>SET</c:v>
                </c:pt>
                <c:pt idx="1">
                  <c:v>Business/ Commerce</c:v>
                </c:pt>
                <c:pt idx="2">
                  <c:v>Education</c:v>
                </c:pt>
                <c:pt idx="3">
                  <c:v>Humanities</c:v>
                </c:pt>
                <c:pt idx="4">
                  <c:v>Total</c:v>
                </c:pt>
              </c:strCache>
            </c:strRef>
          </c:cat>
          <c:val>
            <c:numRef>
              <c:f>Sheet1!$B$96:$F$96</c:f>
              <c:numCache>
                <c:formatCode>0.0</c:formatCode>
                <c:ptCount val="5"/>
                <c:pt idx="0">
                  <c:v>4.5599999999999996</c:v>
                </c:pt>
                <c:pt idx="1">
                  <c:v>4.22</c:v>
                </c:pt>
                <c:pt idx="2">
                  <c:v>0</c:v>
                </c:pt>
                <c:pt idx="3">
                  <c:v>9.02</c:v>
                </c:pt>
                <c:pt idx="4">
                  <c:v>6.7700000000000005</c:v>
                </c:pt>
              </c:numCache>
            </c:numRef>
          </c:val>
        </c:ser>
        <c:ser>
          <c:idx val="1"/>
          <c:order val="1"/>
          <c:tx>
            <c:strRef>
              <c:f>Sheet1!$A$97</c:f>
              <c:strCache>
                <c:ptCount val="1"/>
                <c:pt idx="0">
                  <c:v>University of Fort Hare </c:v>
                </c:pt>
              </c:strCache>
            </c:strRef>
          </c:tx>
          <c:spPr>
            <a:solidFill>
              <a:schemeClr val="bg1">
                <a:lumMod val="75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Sheet1!$B$95:$F$95</c:f>
              <c:strCache>
                <c:ptCount val="5"/>
                <c:pt idx="0">
                  <c:v>SET</c:v>
                </c:pt>
                <c:pt idx="1">
                  <c:v>Business/ Commerce</c:v>
                </c:pt>
                <c:pt idx="2">
                  <c:v>Education</c:v>
                </c:pt>
                <c:pt idx="3">
                  <c:v>Humanities</c:v>
                </c:pt>
                <c:pt idx="4">
                  <c:v>Total</c:v>
                </c:pt>
              </c:strCache>
            </c:strRef>
          </c:cat>
          <c:val>
            <c:numRef>
              <c:f>Sheet1!$B$97:$F$97</c:f>
              <c:numCache>
                <c:formatCode>0.0</c:formatCode>
                <c:ptCount val="5"/>
                <c:pt idx="0">
                  <c:v>24.5</c:v>
                </c:pt>
                <c:pt idx="1">
                  <c:v>18.25</c:v>
                </c:pt>
                <c:pt idx="2">
                  <c:v>8.8000000000000007</c:v>
                </c:pt>
                <c:pt idx="3">
                  <c:v>22.45</c:v>
                </c:pt>
                <c:pt idx="4">
                  <c:v>20.36</c:v>
                </c:pt>
              </c:numCache>
            </c:numRef>
          </c:val>
        </c:ser>
        <c:dLbls/>
        <c:shape val="box"/>
        <c:axId val="83948672"/>
        <c:axId val="83950208"/>
        <c:axId val="0"/>
      </c:bar3DChart>
      <c:catAx>
        <c:axId val="839486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50208"/>
        <c:crosses val="autoZero"/>
        <c:auto val="1"/>
        <c:lblAlgn val="ctr"/>
        <c:lblOffset val="100"/>
      </c:catAx>
      <c:valAx>
        <c:axId val="839502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486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style val="10"/>
  <c:chart>
    <c:plotArea>
      <c:layout/>
      <c:barChart>
        <c:barDir val="col"/>
        <c:grouping val="stacked"/>
        <c:ser>
          <c:idx val="0"/>
          <c:order val="0"/>
          <c:tx>
            <c:strRef>
              <c:f>'Figure 1'!$D$19</c:f>
              <c:strCache>
                <c:ptCount val="1"/>
                <c:pt idx="0">
                  <c:v>Very important </c:v>
                </c:pt>
              </c:strCache>
            </c:strRef>
          </c:tx>
          <c:spPr>
            <a:solidFill>
              <a:srgbClr val="C00000"/>
            </a:solidFill>
          </c:spPr>
          <c:dLbls>
            <c:spPr>
              <a:noFill/>
              <a:ln>
                <a:noFill/>
              </a:ln>
              <a:effectLst/>
            </c:spPr>
            <c:showVal val="1"/>
            <c:extLst>
              <c:ext xmlns:c15="http://schemas.microsoft.com/office/drawing/2012/chart" uri="{CE6537A1-D6FC-4f65-9D91-7224C49458BB}">
                <c15:showLeaderLines val="0"/>
              </c:ext>
            </c:extLst>
          </c:dLbls>
          <c:cat>
            <c:strRef>
              <c:f>'Figure 1'!$C$20:$C$24</c:f>
              <c:strCache>
                <c:ptCount val="5"/>
                <c:pt idx="0">
                  <c:v>…Interesting job </c:v>
                </c:pt>
                <c:pt idx="1">
                  <c:v>…Useful to society </c:v>
                </c:pt>
                <c:pt idx="2">
                  <c:v>...High income </c:v>
                </c:pt>
                <c:pt idx="3">
                  <c:v>…Opportunties for advancement </c:v>
                </c:pt>
                <c:pt idx="4">
                  <c:v>…Job security </c:v>
                </c:pt>
              </c:strCache>
            </c:strRef>
          </c:cat>
          <c:val>
            <c:numRef>
              <c:f>'Figure 1'!$D$20:$D$24</c:f>
              <c:numCache>
                <c:formatCode>General</c:formatCode>
                <c:ptCount val="5"/>
                <c:pt idx="0">
                  <c:v>50</c:v>
                </c:pt>
                <c:pt idx="1">
                  <c:v>52</c:v>
                </c:pt>
                <c:pt idx="2">
                  <c:v>52</c:v>
                </c:pt>
                <c:pt idx="3">
                  <c:v>53</c:v>
                </c:pt>
                <c:pt idx="4">
                  <c:v>68</c:v>
                </c:pt>
              </c:numCache>
            </c:numRef>
          </c:val>
        </c:ser>
        <c:ser>
          <c:idx val="1"/>
          <c:order val="1"/>
          <c:tx>
            <c:strRef>
              <c:f>'Figure 1'!$E$19</c:f>
              <c:strCache>
                <c:ptCount val="1"/>
                <c:pt idx="0">
                  <c:v>Important </c:v>
                </c:pt>
              </c:strCache>
            </c:strRef>
          </c:tx>
          <c:spPr>
            <a:solidFill>
              <a:srgbClr val="00B050"/>
            </a:solidFill>
          </c:spPr>
          <c:dLbls>
            <c:spPr>
              <a:noFill/>
              <a:ln>
                <a:noFill/>
              </a:ln>
              <a:effectLst/>
            </c:spPr>
            <c:showVal val="1"/>
            <c:extLst>
              <c:ext xmlns:c15="http://schemas.microsoft.com/office/drawing/2012/chart" uri="{CE6537A1-D6FC-4f65-9D91-7224C49458BB}">
                <c15:showLeaderLines val="0"/>
              </c:ext>
            </c:extLst>
          </c:dLbls>
          <c:cat>
            <c:strRef>
              <c:f>'Figure 1'!$C$20:$C$24</c:f>
              <c:strCache>
                <c:ptCount val="5"/>
                <c:pt idx="0">
                  <c:v>…Interesting job </c:v>
                </c:pt>
                <c:pt idx="1">
                  <c:v>…Useful to society </c:v>
                </c:pt>
                <c:pt idx="2">
                  <c:v>...High income </c:v>
                </c:pt>
                <c:pt idx="3">
                  <c:v>…Opportunties for advancement </c:v>
                </c:pt>
                <c:pt idx="4">
                  <c:v>…Job security </c:v>
                </c:pt>
              </c:strCache>
            </c:strRef>
          </c:cat>
          <c:val>
            <c:numRef>
              <c:f>'Figure 1'!$E$20:$E$24</c:f>
              <c:numCache>
                <c:formatCode>General</c:formatCode>
                <c:ptCount val="5"/>
                <c:pt idx="0">
                  <c:v>40</c:v>
                </c:pt>
                <c:pt idx="1">
                  <c:v>38</c:v>
                </c:pt>
                <c:pt idx="2">
                  <c:v>38</c:v>
                </c:pt>
                <c:pt idx="3">
                  <c:v>41</c:v>
                </c:pt>
                <c:pt idx="4">
                  <c:v>29</c:v>
                </c:pt>
              </c:numCache>
            </c:numRef>
          </c:val>
        </c:ser>
        <c:ser>
          <c:idx val="2"/>
          <c:order val="2"/>
          <c:tx>
            <c:strRef>
              <c:f>'Figure 1'!$F$19</c:f>
              <c:strCache>
                <c:ptCount val="1"/>
                <c:pt idx="0">
                  <c:v>Neither nor</c:v>
                </c:pt>
              </c:strCache>
            </c:strRef>
          </c:tx>
          <c:spPr>
            <a:solidFill>
              <a:schemeClr val="accent6">
                <a:lumMod val="50000"/>
              </a:schemeClr>
            </a:solidFill>
          </c:spPr>
          <c:dLbls>
            <c:spPr>
              <a:noFill/>
              <a:ln>
                <a:noFill/>
              </a:ln>
              <a:effectLst/>
            </c:spPr>
            <c:showVal val="1"/>
            <c:extLst>
              <c:ext xmlns:c15="http://schemas.microsoft.com/office/drawing/2012/chart" uri="{CE6537A1-D6FC-4f65-9D91-7224C49458BB}">
                <c15:showLeaderLines val="0"/>
              </c:ext>
            </c:extLst>
          </c:dLbls>
          <c:cat>
            <c:strRef>
              <c:f>'Figure 1'!$C$20:$C$24</c:f>
              <c:strCache>
                <c:ptCount val="5"/>
                <c:pt idx="0">
                  <c:v>…Interesting job </c:v>
                </c:pt>
                <c:pt idx="1">
                  <c:v>…Useful to society </c:v>
                </c:pt>
                <c:pt idx="2">
                  <c:v>...High income </c:v>
                </c:pt>
                <c:pt idx="3">
                  <c:v>…Opportunties for advancement </c:v>
                </c:pt>
                <c:pt idx="4">
                  <c:v>…Job security </c:v>
                </c:pt>
              </c:strCache>
            </c:strRef>
          </c:cat>
          <c:val>
            <c:numRef>
              <c:f>'Figure 1'!$F$20:$F$24</c:f>
              <c:numCache>
                <c:formatCode>General</c:formatCode>
                <c:ptCount val="5"/>
                <c:pt idx="0">
                  <c:v>7</c:v>
                </c:pt>
                <c:pt idx="1">
                  <c:v>6</c:v>
                </c:pt>
                <c:pt idx="2">
                  <c:v>8</c:v>
                </c:pt>
                <c:pt idx="3">
                  <c:v>5</c:v>
                </c:pt>
                <c:pt idx="4">
                  <c:v>2</c:v>
                </c:pt>
              </c:numCache>
            </c:numRef>
          </c:val>
        </c:ser>
        <c:ser>
          <c:idx val="3"/>
          <c:order val="3"/>
          <c:tx>
            <c:strRef>
              <c:f>'Figure 1'!$G$19</c:f>
              <c:strCache>
                <c:ptCount val="1"/>
                <c:pt idx="0">
                  <c:v>Not important </c:v>
                </c:pt>
              </c:strCache>
            </c:strRef>
          </c:tx>
          <c:spPr>
            <a:solidFill>
              <a:schemeClr val="accent6">
                <a:lumMod val="90000"/>
              </a:schemeClr>
            </a:solidFill>
          </c:spPr>
          <c:dLbls>
            <c:spPr>
              <a:noFill/>
              <a:ln>
                <a:noFill/>
              </a:ln>
              <a:effectLst/>
            </c:spPr>
            <c:showVal val="1"/>
            <c:extLst>
              <c:ext xmlns:c15="http://schemas.microsoft.com/office/drawing/2012/chart" uri="{CE6537A1-D6FC-4f65-9D91-7224C49458BB}">
                <c15:showLeaderLines val="0"/>
              </c:ext>
            </c:extLst>
          </c:dLbls>
          <c:cat>
            <c:strRef>
              <c:f>'Figure 1'!$C$20:$C$24</c:f>
              <c:strCache>
                <c:ptCount val="5"/>
                <c:pt idx="0">
                  <c:v>…Interesting job </c:v>
                </c:pt>
                <c:pt idx="1">
                  <c:v>…Useful to society </c:v>
                </c:pt>
                <c:pt idx="2">
                  <c:v>...High income </c:v>
                </c:pt>
                <c:pt idx="3">
                  <c:v>…Opportunties for advancement </c:v>
                </c:pt>
                <c:pt idx="4">
                  <c:v>…Job security </c:v>
                </c:pt>
              </c:strCache>
            </c:strRef>
          </c:cat>
          <c:val>
            <c:numRef>
              <c:f>'Figure 1'!$G$20:$G$24</c:f>
              <c:numCache>
                <c:formatCode>General</c:formatCode>
                <c:ptCount val="5"/>
                <c:pt idx="0">
                  <c:v>3</c:v>
                </c:pt>
                <c:pt idx="1">
                  <c:v>4</c:v>
                </c:pt>
                <c:pt idx="2">
                  <c:v>2</c:v>
                </c:pt>
                <c:pt idx="3">
                  <c:v>1</c:v>
                </c:pt>
                <c:pt idx="4">
                  <c:v>1</c:v>
                </c:pt>
              </c:numCache>
            </c:numRef>
          </c:val>
        </c:ser>
        <c:dLbls/>
        <c:overlap val="100"/>
        <c:axId val="99640448"/>
        <c:axId val="99641984"/>
      </c:barChart>
      <c:catAx>
        <c:axId val="99640448"/>
        <c:scaling>
          <c:orientation val="minMax"/>
        </c:scaling>
        <c:axPos val="b"/>
        <c:numFmt formatCode="General" sourceLinked="0"/>
        <c:tickLblPos val="nextTo"/>
        <c:crossAx val="99641984"/>
        <c:crosses val="autoZero"/>
        <c:auto val="1"/>
        <c:lblAlgn val="ctr"/>
        <c:lblOffset val="100"/>
      </c:catAx>
      <c:valAx>
        <c:axId val="99641984"/>
        <c:scaling>
          <c:orientation val="minMax"/>
          <c:max val="100"/>
        </c:scaling>
        <c:axPos val="l"/>
        <c:majorGridlines/>
        <c:numFmt formatCode="General" sourceLinked="1"/>
        <c:tickLblPos val="nextTo"/>
        <c:crossAx val="99640448"/>
        <c:crosses val="autoZero"/>
        <c:crossBetween val="between"/>
      </c:valAx>
    </c:plotArea>
    <c:legend>
      <c:legendPos val="b"/>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Sheet2!$E$60</c:f>
              <c:strCache>
                <c:ptCount val="1"/>
                <c:pt idx="0">
                  <c:v>What workers are experiencing </c:v>
                </c:pt>
              </c:strCache>
            </c:strRef>
          </c:tx>
          <c:spPr>
            <a:solidFill>
              <a:srgbClr val="92D050"/>
            </a:solidFill>
          </c:spPr>
          <c:dLbls>
            <c:spPr>
              <a:noFill/>
              <a:ln>
                <a:noFill/>
              </a:ln>
              <a:effectLst/>
            </c:spPr>
            <c:txPr>
              <a:bodyPr/>
              <a:lstStyle/>
              <a:p>
                <a:pPr>
                  <a:defRPr sz="1100"/>
                </a:pPr>
                <a:endParaRPr lang="en-US"/>
              </a:p>
            </c:txPr>
            <c:showVal val="1"/>
            <c:extLst>
              <c:ext xmlns:c15="http://schemas.microsoft.com/office/drawing/2012/chart" uri="{CE6537A1-D6FC-4f65-9D91-7224C49458BB}">
                <c15:showLeaderLines val="0"/>
              </c:ext>
            </c:extLst>
          </c:dLbls>
          <c:cat>
            <c:strRef>
              <c:f>Sheet2!$D$61:$D$66</c:f>
              <c:strCache>
                <c:ptCount val="6"/>
                <c:pt idx="0">
                  <c:v>...High income </c:v>
                </c:pt>
                <c:pt idx="1">
                  <c:v>…Fair remuneration </c:v>
                </c:pt>
                <c:pt idx="2">
                  <c:v>...Good opportunties for advancement </c:v>
                </c:pt>
                <c:pt idx="3">
                  <c:v>…Job security </c:v>
                </c:pt>
                <c:pt idx="4">
                  <c:v>…Interesting job </c:v>
                </c:pt>
                <c:pt idx="5">
                  <c:v>…Useful to society </c:v>
                </c:pt>
              </c:strCache>
            </c:strRef>
          </c:cat>
          <c:val>
            <c:numRef>
              <c:f>Sheet2!$E$61:$E$66</c:f>
              <c:numCache>
                <c:formatCode>General</c:formatCode>
                <c:ptCount val="6"/>
                <c:pt idx="0">
                  <c:v>25</c:v>
                </c:pt>
                <c:pt idx="1">
                  <c:v>65</c:v>
                </c:pt>
                <c:pt idx="2">
                  <c:v>39</c:v>
                </c:pt>
                <c:pt idx="3">
                  <c:v>68</c:v>
                </c:pt>
                <c:pt idx="4">
                  <c:v>64</c:v>
                </c:pt>
                <c:pt idx="5">
                  <c:v>73</c:v>
                </c:pt>
              </c:numCache>
            </c:numRef>
          </c:val>
        </c:ser>
        <c:ser>
          <c:idx val="1"/>
          <c:order val="1"/>
          <c:tx>
            <c:strRef>
              <c:f>Sheet2!$F$60</c:f>
              <c:strCache>
                <c:ptCount val="1"/>
                <c:pt idx="0">
                  <c:v>What workers are expecting </c:v>
                </c:pt>
              </c:strCache>
            </c:strRef>
          </c:tx>
          <c:spPr>
            <a:solidFill>
              <a:schemeClr val="accent6">
                <a:lumMod val="10000"/>
              </a:schemeClr>
            </a:solidFill>
          </c:spPr>
          <c:dPt>
            <c:idx val="0"/>
            <c:spPr>
              <a:solidFill>
                <a:schemeClr val="accent6">
                  <a:lumMod val="10000"/>
                </a:schemeClr>
              </a:solidFill>
              <a:ln>
                <a:solidFill>
                  <a:schemeClr val="accent5">
                    <a:lumMod val="10000"/>
                  </a:schemeClr>
                </a:solidFill>
              </a:ln>
            </c:spPr>
          </c:dPt>
          <c:dLbls>
            <c:spPr>
              <a:noFill/>
              <a:ln>
                <a:noFill/>
              </a:ln>
              <a:effectLst/>
            </c:spPr>
            <c:txPr>
              <a:bodyPr/>
              <a:lstStyle/>
              <a:p>
                <a:pPr>
                  <a:defRPr sz="1100"/>
                </a:pPr>
                <a:endParaRPr lang="en-US"/>
              </a:p>
            </c:txPr>
            <c:showVal val="1"/>
            <c:extLst>
              <c:ext xmlns:c15="http://schemas.microsoft.com/office/drawing/2012/chart" uri="{CE6537A1-D6FC-4f65-9D91-7224C49458BB}">
                <c15:showLeaderLines val="0"/>
              </c:ext>
            </c:extLst>
          </c:dLbls>
          <c:cat>
            <c:strRef>
              <c:f>Sheet2!$D$61:$D$66</c:f>
              <c:strCache>
                <c:ptCount val="6"/>
                <c:pt idx="0">
                  <c:v>...High income </c:v>
                </c:pt>
                <c:pt idx="1">
                  <c:v>…Fair remuneration </c:v>
                </c:pt>
                <c:pt idx="2">
                  <c:v>...Good opportunties for advancement </c:v>
                </c:pt>
                <c:pt idx="3">
                  <c:v>…Job security </c:v>
                </c:pt>
                <c:pt idx="4">
                  <c:v>…Interesting job </c:v>
                </c:pt>
                <c:pt idx="5">
                  <c:v>…Useful to society </c:v>
                </c:pt>
              </c:strCache>
            </c:strRef>
          </c:cat>
          <c:val>
            <c:numRef>
              <c:f>Sheet2!$F$61:$F$66</c:f>
              <c:numCache>
                <c:formatCode>General</c:formatCode>
                <c:ptCount val="6"/>
                <c:pt idx="0">
                  <c:v>86</c:v>
                </c:pt>
                <c:pt idx="2">
                  <c:v>95</c:v>
                </c:pt>
                <c:pt idx="3">
                  <c:v>98</c:v>
                </c:pt>
                <c:pt idx="4">
                  <c:v>90</c:v>
                </c:pt>
                <c:pt idx="5">
                  <c:v>88</c:v>
                </c:pt>
              </c:numCache>
            </c:numRef>
          </c:val>
        </c:ser>
        <c:ser>
          <c:idx val="2"/>
          <c:order val="2"/>
          <c:tx>
            <c:strRef>
              <c:f>Sheet2!$G$60</c:f>
              <c:strCache>
                <c:ptCount val="1"/>
                <c:pt idx="0">
                  <c:v>Discepancy </c:v>
                </c:pt>
              </c:strCache>
            </c:strRef>
          </c:tx>
          <c:spPr>
            <a:solidFill>
              <a:srgbClr val="C00000"/>
            </a:solidFill>
            <a:ln>
              <a:solidFill>
                <a:srgbClr val="C00000"/>
              </a:solidFill>
            </a:ln>
          </c:spPr>
          <c:dLbls>
            <c:spPr>
              <a:noFill/>
              <a:ln>
                <a:noFill/>
              </a:ln>
              <a:effectLst/>
            </c:spPr>
            <c:txPr>
              <a:bodyPr/>
              <a:lstStyle/>
              <a:p>
                <a:pPr>
                  <a:defRPr sz="1100"/>
                </a:pPr>
                <a:endParaRPr lang="en-US"/>
              </a:p>
            </c:txPr>
            <c:showVal val="1"/>
            <c:extLst>
              <c:ext xmlns:c15="http://schemas.microsoft.com/office/drawing/2012/chart" uri="{CE6537A1-D6FC-4f65-9D91-7224C49458BB}">
                <c15:showLeaderLines val="0"/>
              </c:ext>
            </c:extLst>
          </c:dLbls>
          <c:cat>
            <c:strRef>
              <c:f>Sheet2!$D$61:$D$66</c:f>
              <c:strCache>
                <c:ptCount val="6"/>
                <c:pt idx="0">
                  <c:v>...High income </c:v>
                </c:pt>
                <c:pt idx="1">
                  <c:v>…Fair remuneration </c:v>
                </c:pt>
                <c:pt idx="2">
                  <c:v>...Good opportunties for advancement </c:v>
                </c:pt>
                <c:pt idx="3">
                  <c:v>…Job security </c:v>
                </c:pt>
                <c:pt idx="4">
                  <c:v>…Interesting job </c:v>
                </c:pt>
                <c:pt idx="5">
                  <c:v>…Useful to society </c:v>
                </c:pt>
              </c:strCache>
            </c:strRef>
          </c:cat>
          <c:val>
            <c:numRef>
              <c:f>Sheet2!$G$61:$G$66</c:f>
              <c:numCache>
                <c:formatCode>General</c:formatCode>
                <c:ptCount val="6"/>
                <c:pt idx="0">
                  <c:v>61</c:v>
                </c:pt>
                <c:pt idx="2">
                  <c:v>56</c:v>
                </c:pt>
                <c:pt idx="3">
                  <c:v>30</c:v>
                </c:pt>
                <c:pt idx="4">
                  <c:v>26</c:v>
                </c:pt>
                <c:pt idx="5">
                  <c:v>15</c:v>
                </c:pt>
              </c:numCache>
            </c:numRef>
          </c:val>
        </c:ser>
        <c:dLbls/>
        <c:axId val="99929472"/>
        <c:axId val="99935360"/>
      </c:barChart>
      <c:catAx>
        <c:axId val="99929472"/>
        <c:scaling>
          <c:orientation val="minMax"/>
        </c:scaling>
        <c:axPos val="b"/>
        <c:numFmt formatCode="General" sourceLinked="0"/>
        <c:tickLblPos val="nextTo"/>
        <c:crossAx val="99935360"/>
        <c:crosses val="autoZero"/>
        <c:auto val="1"/>
        <c:lblAlgn val="ctr"/>
        <c:lblOffset val="100"/>
      </c:catAx>
      <c:valAx>
        <c:axId val="99935360"/>
        <c:scaling>
          <c:orientation val="minMax"/>
          <c:max val="100"/>
        </c:scaling>
        <c:axPos val="l"/>
        <c:majorGridlines/>
        <c:numFmt formatCode="General" sourceLinked="1"/>
        <c:tickLblPos val="nextTo"/>
        <c:crossAx val="99929472"/>
        <c:crosses val="autoZero"/>
        <c:crossBetween val="between"/>
      </c:valAx>
    </c:plotArea>
    <c:legend>
      <c:legendPos val="b"/>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C6C09-D222-4CFC-BD8D-D96245BF10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F7B3ACC4-7FD8-4E93-9854-B8F5191AC203}">
      <dgm:prSet/>
      <dgm:spPr/>
      <dgm:t>
        <a:bodyPr/>
        <a:lstStyle/>
        <a:p>
          <a:pPr rtl="0"/>
          <a:r>
            <a:rPr lang="en-ZA" b="1" u="none" dirty="0" smtClean="0"/>
            <a:t>Real &amp; perceived change to knowledge skills requirements</a:t>
          </a:r>
          <a:endParaRPr lang="en-ZA" b="1" u="none" dirty="0"/>
        </a:p>
      </dgm:t>
    </dgm:pt>
    <dgm:pt modelId="{47AB92A8-7856-41A4-AFB7-01404FA42A32}" type="parTrans" cxnId="{A8C1A508-E59C-4928-824D-6E20FE6D4D0F}">
      <dgm:prSet/>
      <dgm:spPr/>
      <dgm:t>
        <a:bodyPr/>
        <a:lstStyle/>
        <a:p>
          <a:endParaRPr lang="en-ZA"/>
        </a:p>
      </dgm:t>
    </dgm:pt>
    <dgm:pt modelId="{EEAF99B0-EABA-4EF6-9C55-7C83512A872D}" type="sibTrans" cxnId="{A8C1A508-E59C-4928-824D-6E20FE6D4D0F}">
      <dgm:prSet/>
      <dgm:spPr/>
      <dgm:t>
        <a:bodyPr/>
        <a:lstStyle/>
        <a:p>
          <a:endParaRPr lang="en-ZA"/>
        </a:p>
      </dgm:t>
    </dgm:pt>
    <dgm:pt modelId="{384AEA46-AC82-40D3-8D7E-BF8293AD99F7}">
      <dgm:prSet/>
      <dgm:spPr/>
      <dgm:t>
        <a:bodyPr/>
        <a:lstStyle/>
        <a:p>
          <a:pPr rtl="0"/>
          <a:r>
            <a:rPr lang="en-ZA" i="1" dirty="0" smtClean="0"/>
            <a:t>“your basic electrician does not cut it anymore because he now also has to service your robot… he has to understand basic PLCs and programming because all of the jigs and fixtures are nowadays running off PLCs” (Engineer, </a:t>
          </a:r>
          <a:r>
            <a:rPr lang="en-ZA" i="1" dirty="0" err="1" smtClean="0"/>
            <a:t>MechCase</a:t>
          </a:r>
          <a:r>
            <a:rPr lang="en-ZA" i="1" dirty="0" smtClean="0"/>
            <a:t>)</a:t>
          </a:r>
          <a:endParaRPr lang="en-ZA" dirty="0"/>
        </a:p>
      </dgm:t>
    </dgm:pt>
    <dgm:pt modelId="{0F41E0C8-F0B6-4622-858C-916C5C9A161B}" type="parTrans" cxnId="{8869295E-FC9D-4491-8464-CD85E7E47AEC}">
      <dgm:prSet/>
      <dgm:spPr/>
      <dgm:t>
        <a:bodyPr/>
        <a:lstStyle/>
        <a:p>
          <a:endParaRPr lang="en-ZA"/>
        </a:p>
      </dgm:t>
    </dgm:pt>
    <dgm:pt modelId="{D748C8AF-493B-428D-9113-1BA67CCF8FAF}" type="sibTrans" cxnId="{8869295E-FC9D-4491-8464-CD85E7E47AEC}">
      <dgm:prSet/>
      <dgm:spPr/>
      <dgm:t>
        <a:bodyPr/>
        <a:lstStyle/>
        <a:p>
          <a:endParaRPr lang="en-ZA"/>
        </a:p>
      </dgm:t>
    </dgm:pt>
    <dgm:pt modelId="{2CE3E8D6-1236-4CA4-AFF0-A4BC620DEF4A}">
      <dgm:prSet/>
      <dgm:spPr/>
      <dgm:t>
        <a:bodyPr/>
        <a:lstStyle/>
        <a:p>
          <a:pPr rtl="0"/>
          <a:r>
            <a:rPr lang="en-ZA" b="1" u="none" dirty="0" smtClean="0"/>
            <a:t>Tools have changed with implication for the manual dimension of artisanal work</a:t>
          </a:r>
          <a:endParaRPr lang="en-ZA" b="1" u="none" dirty="0"/>
        </a:p>
      </dgm:t>
    </dgm:pt>
    <dgm:pt modelId="{94E6D894-E362-4A7F-8143-061E7BE8B35F}" type="parTrans" cxnId="{D68B1F90-FDFD-4082-8223-159A70CED54F}">
      <dgm:prSet/>
      <dgm:spPr/>
      <dgm:t>
        <a:bodyPr/>
        <a:lstStyle/>
        <a:p>
          <a:endParaRPr lang="en-ZA"/>
        </a:p>
      </dgm:t>
    </dgm:pt>
    <dgm:pt modelId="{63A63B52-F544-42CF-8A4E-FB022282D437}" type="sibTrans" cxnId="{D68B1F90-FDFD-4082-8223-159A70CED54F}">
      <dgm:prSet/>
      <dgm:spPr/>
      <dgm:t>
        <a:bodyPr/>
        <a:lstStyle/>
        <a:p>
          <a:endParaRPr lang="en-ZA"/>
        </a:p>
      </dgm:t>
    </dgm:pt>
    <dgm:pt modelId="{F6794C2C-3351-4343-97C8-852A46844E82}">
      <dgm:prSet/>
      <dgm:spPr/>
      <dgm:t>
        <a:bodyPr/>
        <a:lstStyle/>
        <a:p>
          <a:pPr rtl="0"/>
          <a:r>
            <a:rPr lang="en-ZA" i="1" dirty="0" smtClean="0"/>
            <a:t>“In the old stage you just started say, a pump, by hand… you had to call somebody 	out to start another pump, or switch it off… But now it’s automated, you have a PLC, a computer system and it reads the demand, and as the demand grows another pumps starts automatically... It’s automation....” (Artisan, </a:t>
          </a:r>
          <a:r>
            <a:rPr lang="en-ZA" i="1" dirty="0" err="1" smtClean="0"/>
            <a:t>MillCase</a:t>
          </a:r>
          <a:r>
            <a:rPr lang="en-ZA" i="1" dirty="0" smtClean="0"/>
            <a:t>)</a:t>
          </a:r>
          <a:endParaRPr lang="en-ZA" dirty="0"/>
        </a:p>
      </dgm:t>
    </dgm:pt>
    <dgm:pt modelId="{2DA07C0E-4550-44C2-82B7-6A4107EA373B}" type="parTrans" cxnId="{3094403C-78E1-4A0C-B903-CBF5F20B6EFE}">
      <dgm:prSet/>
      <dgm:spPr/>
      <dgm:t>
        <a:bodyPr/>
        <a:lstStyle/>
        <a:p>
          <a:endParaRPr lang="en-ZA"/>
        </a:p>
      </dgm:t>
    </dgm:pt>
    <dgm:pt modelId="{E5E0A2AE-AA21-40B2-8F34-05947DCF4668}" type="sibTrans" cxnId="{3094403C-78E1-4A0C-B903-CBF5F20B6EFE}">
      <dgm:prSet/>
      <dgm:spPr/>
      <dgm:t>
        <a:bodyPr/>
        <a:lstStyle/>
        <a:p>
          <a:endParaRPr lang="en-ZA"/>
        </a:p>
      </dgm:t>
    </dgm:pt>
    <dgm:pt modelId="{ACB770C8-1C79-417A-ABDE-75D0C7984402}">
      <dgm:prSet/>
      <dgm:spPr/>
      <dgm:t>
        <a:bodyPr/>
        <a:lstStyle/>
        <a:p>
          <a:pPr rtl="0"/>
          <a:r>
            <a:rPr lang="en-ZA" b="1" u="none" dirty="0" smtClean="0"/>
            <a:t>Organisation of work reinforces traditional boundaries between occupations</a:t>
          </a:r>
          <a:endParaRPr lang="en-ZA" b="1" u="none" dirty="0"/>
        </a:p>
      </dgm:t>
    </dgm:pt>
    <dgm:pt modelId="{CB2372DF-2E99-4EF6-8D55-E738E7014005}" type="parTrans" cxnId="{D5A20445-F858-4CED-A103-842D4900E7ED}">
      <dgm:prSet/>
      <dgm:spPr/>
      <dgm:t>
        <a:bodyPr/>
        <a:lstStyle/>
        <a:p>
          <a:endParaRPr lang="en-ZA"/>
        </a:p>
      </dgm:t>
    </dgm:pt>
    <dgm:pt modelId="{A0AB3D5D-1181-424B-BCCE-A40A628CC61A}" type="sibTrans" cxnId="{D5A20445-F858-4CED-A103-842D4900E7ED}">
      <dgm:prSet/>
      <dgm:spPr/>
      <dgm:t>
        <a:bodyPr/>
        <a:lstStyle/>
        <a:p>
          <a:endParaRPr lang="en-ZA"/>
        </a:p>
      </dgm:t>
    </dgm:pt>
    <dgm:pt modelId="{B70D28A0-0566-4E68-8A6C-40BDCEA8BE1C}">
      <dgm:prSet/>
      <dgm:spPr/>
      <dgm:t>
        <a:bodyPr/>
        <a:lstStyle/>
        <a:p>
          <a:pPr rtl="0"/>
          <a:r>
            <a:rPr lang="en-ZA" i="1" dirty="0" smtClean="0"/>
            <a:t>‘the system technicians … are the guys looking after the PLC. And then below them  are the instrumentation technicians… looking at lower levels… the valves and temperature control... Below them we get the millwrights. And then below the millwrights you actually get the fitters and the rest of them’ (Engineer, </a:t>
          </a:r>
          <a:r>
            <a:rPr lang="en-ZA" i="1" dirty="0" err="1" smtClean="0"/>
            <a:t>MillCase</a:t>
          </a:r>
          <a:r>
            <a:rPr lang="en-ZA" i="1" dirty="0" smtClean="0"/>
            <a:t>).</a:t>
          </a:r>
          <a:endParaRPr lang="en-ZA" dirty="0"/>
        </a:p>
      </dgm:t>
    </dgm:pt>
    <dgm:pt modelId="{853E01C7-80B6-400B-B7F9-B3D834847E73}" type="parTrans" cxnId="{24B449EF-77EA-472E-8B63-782EFDD1BB5F}">
      <dgm:prSet/>
      <dgm:spPr/>
      <dgm:t>
        <a:bodyPr/>
        <a:lstStyle/>
        <a:p>
          <a:endParaRPr lang="en-ZA"/>
        </a:p>
      </dgm:t>
    </dgm:pt>
    <dgm:pt modelId="{D7B537F9-D15B-4250-AE89-681DAC4DE9AB}" type="sibTrans" cxnId="{24B449EF-77EA-472E-8B63-782EFDD1BB5F}">
      <dgm:prSet/>
      <dgm:spPr/>
      <dgm:t>
        <a:bodyPr/>
        <a:lstStyle/>
        <a:p>
          <a:endParaRPr lang="en-ZA"/>
        </a:p>
      </dgm:t>
    </dgm:pt>
    <dgm:pt modelId="{2A6AB3F0-F8BF-44A9-B46B-00892154ED16}" type="pres">
      <dgm:prSet presAssocID="{956C6C09-D222-4CFC-BD8D-D96245BF1095}" presName="Name0" presStyleCnt="0">
        <dgm:presLayoutVars>
          <dgm:dir/>
          <dgm:animLvl val="lvl"/>
          <dgm:resizeHandles val="exact"/>
        </dgm:presLayoutVars>
      </dgm:prSet>
      <dgm:spPr/>
      <dgm:t>
        <a:bodyPr/>
        <a:lstStyle/>
        <a:p>
          <a:endParaRPr lang="en-ZA"/>
        </a:p>
      </dgm:t>
    </dgm:pt>
    <dgm:pt modelId="{DA5A4F5E-D5D4-4384-A94E-82A9A88C9629}" type="pres">
      <dgm:prSet presAssocID="{F7B3ACC4-7FD8-4E93-9854-B8F5191AC203}" presName="linNode" presStyleCnt="0"/>
      <dgm:spPr/>
    </dgm:pt>
    <dgm:pt modelId="{3881FAC5-6848-4B9A-932C-3DBFB48C682A}" type="pres">
      <dgm:prSet presAssocID="{F7B3ACC4-7FD8-4E93-9854-B8F5191AC203}" presName="parentText" presStyleLbl="node1" presStyleIdx="0" presStyleCnt="3">
        <dgm:presLayoutVars>
          <dgm:chMax val="1"/>
          <dgm:bulletEnabled val="1"/>
        </dgm:presLayoutVars>
      </dgm:prSet>
      <dgm:spPr/>
      <dgm:t>
        <a:bodyPr/>
        <a:lstStyle/>
        <a:p>
          <a:endParaRPr lang="en-ZA"/>
        </a:p>
      </dgm:t>
    </dgm:pt>
    <dgm:pt modelId="{B30C422E-8357-417E-A5C3-46553FBEC906}" type="pres">
      <dgm:prSet presAssocID="{F7B3ACC4-7FD8-4E93-9854-B8F5191AC203}" presName="descendantText" presStyleLbl="alignAccFollowNode1" presStyleIdx="0" presStyleCnt="3">
        <dgm:presLayoutVars>
          <dgm:bulletEnabled val="1"/>
        </dgm:presLayoutVars>
      </dgm:prSet>
      <dgm:spPr/>
      <dgm:t>
        <a:bodyPr/>
        <a:lstStyle/>
        <a:p>
          <a:endParaRPr lang="en-ZA"/>
        </a:p>
      </dgm:t>
    </dgm:pt>
    <dgm:pt modelId="{1998456E-9A5D-49FD-A558-30965F5DA407}" type="pres">
      <dgm:prSet presAssocID="{EEAF99B0-EABA-4EF6-9C55-7C83512A872D}" presName="sp" presStyleCnt="0"/>
      <dgm:spPr/>
    </dgm:pt>
    <dgm:pt modelId="{3F22B221-9B74-4CC2-8BBD-541823A93C21}" type="pres">
      <dgm:prSet presAssocID="{2CE3E8D6-1236-4CA4-AFF0-A4BC620DEF4A}" presName="linNode" presStyleCnt="0"/>
      <dgm:spPr/>
    </dgm:pt>
    <dgm:pt modelId="{C74C1293-F111-4056-AC41-8D9718FA2A5B}" type="pres">
      <dgm:prSet presAssocID="{2CE3E8D6-1236-4CA4-AFF0-A4BC620DEF4A}" presName="parentText" presStyleLbl="node1" presStyleIdx="1" presStyleCnt="3">
        <dgm:presLayoutVars>
          <dgm:chMax val="1"/>
          <dgm:bulletEnabled val="1"/>
        </dgm:presLayoutVars>
      </dgm:prSet>
      <dgm:spPr/>
      <dgm:t>
        <a:bodyPr/>
        <a:lstStyle/>
        <a:p>
          <a:endParaRPr lang="en-ZA"/>
        </a:p>
      </dgm:t>
    </dgm:pt>
    <dgm:pt modelId="{9B140CF1-2275-4BC3-B1EB-9BCDE4CBAF3B}" type="pres">
      <dgm:prSet presAssocID="{2CE3E8D6-1236-4CA4-AFF0-A4BC620DEF4A}" presName="descendantText" presStyleLbl="alignAccFollowNode1" presStyleIdx="1" presStyleCnt="3">
        <dgm:presLayoutVars>
          <dgm:bulletEnabled val="1"/>
        </dgm:presLayoutVars>
      </dgm:prSet>
      <dgm:spPr/>
      <dgm:t>
        <a:bodyPr/>
        <a:lstStyle/>
        <a:p>
          <a:endParaRPr lang="en-ZA"/>
        </a:p>
      </dgm:t>
    </dgm:pt>
    <dgm:pt modelId="{08E1C01E-4729-4D01-AFB3-7936B54116EE}" type="pres">
      <dgm:prSet presAssocID="{63A63B52-F544-42CF-8A4E-FB022282D437}" presName="sp" presStyleCnt="0"/>
      <dgm:spPr/>
    </dgm:pt>
    <dgm:pt modelId="{43BC3A9F-42B6-4104-BC9E-29D775BCD9A1}" type="pres">
      <dgm:prSet presAssocID="{ACB770C8-1C79-417A-ABDE-75D0C7984402}" presName="linNode" presStyleCnt="0"/>
      <dgm:spPr/>
    </dgm:pt>
    <dgm:pt modelId="{89499641-319C-495A-8D8C-DAF6ED944DE3}" type="pres">
      <dgm:prSet presAssocID="{ACB770C8-1C79-417A-ABDE-75D0C7984402}" presName="parentText" presStyleLbl="node1" presStyleIdx="2" presStyleCnt="3">
        <dgm:presLayoutVars>
          <dgm:chMax val="1"/>
          <dgm:bulletEnabled val="1"/>
        </dgm:presLayoutVars>
      </dgm:prSet>
      <dgm:spPr/>
      <dgm:t>
        <a:bodyPr/>
        <a:lstStyle/>
        <a:p>
          <a:endParaRPr lang="en-ZA"/>
        </a:p>
      </dgm:t>
    </dgm:pt>
    <dgm:pt modelId="{3FDCB5F2-870D-4308-A4B7-234E038DECA3}" type="pres">
      <dgm:prSet presAssocID="{ACB770C8-1C79-417A-ABDE-75D0C7984402}" presName="descendantText" presStyleLbl="alignAccFollowNode1" presStyleIdx="2" presStyleCnt="3">
        <dgm:presLayoutVars>
          <dgm:bulletEnabled val="1"/>
        </dgm:presLayoutVars>
      </dgm:prSet>
      <dgm:spPr/>
      <dgm:t>
        <a:bodyPr/>
        <a:lstStyle/>
        <a:p>
          <a:endParaRPr lang="en-ZA"/>
        </a:p>
      </dgm:t>
    </dgm:pt>
  </dgm:ptLst>
  <dgm:cxnLst>
    <dgm:cxn modelId="{7E0464AE-E911-47E4-B0E2-447C255390CD}" type="presOf" srcId="{F6794C2C-3351-4343-97C8-852A46844E82}" destId="{9B140CF1-2275-4BC3-B1EB-9BCDE4CBAF3B}" srcOrd="0" destOrd="0" presId="urn:microsoft.com/office/officeart/2005/8/layout/vList5"/>
    <dgm:cxn modelId="{A5D4153E-2ECB-458F-9ACE-42BFDE3FAC76}" type="presOf" srcId="{2CE3E8D6-1236-4CA4-AFF0-A4BC620DEF4A}" destId="{C74C1293-F111-4056-AC41-8D9718FA2A5B}" srcOrd="0" destOrd="0" presId="urn:microsoft.com/office/officeart/2005/8/layout/vList5"/>
    <dgm:cxn modelId="{8869295E-FC9D-4491-8464-CD85E7E47AEC}" srcId="{F7B3ACC4-7FD8-4E93-9854-B8F5191AC203}" destId="{384AEA46-AC82-40D3-8D7E-BF8293AD99F7}" srcOrd="0" destOrd="0" parTransId="{0F41E0C8-F0B6-4622-858C-916C5C9A161B}" sibTransId="{D748C8AF-493B-428D-9113-1BA67CCF8FAF}"/>
    <dgm:cxn modelId="{3094403C-78E1-4A0C-B903-CBF5F20B6EFE}" srcId="{2CE3E8D6-1236-4CA4-AFF0-A4BC620DEF4A}" destId="{F6794C2C-3351-4343-97C8-852A46844E82}" srcOrd="0" destOrd="0" parTransId="{2DA07C0E-4550-44C2-82B7-6A4107EA373B}" sibTransId="{E5E0A2AE-AA21-40B2-8F34-05947DCF4668}"/>
    <dgm:cxn modelId="{FAB595CA-64C7-496D-9F73-6FEF12A45C60}" type="presOf" srcId="{956C6C09-D222-4CFC-BD8D-D96245BF1095}" destId="{2A6AB3F0-F8BF-44A9-B46B-00892154ED16}" srcOrd="0" destOrd="0" presId="urn:microsoft.com/office/officeart/2005/8/layout/vList5"/>
    <dgm:cxn modelId="{5167B01B-59A2-4124-A317-D2CDCE7AB115}" type="presOf" srcId="{ACB770C8-1C79-417A-ABDE-75D0C7984402}" destId="{89499641-319C-495A-8D8C-DAF6ED944DE3}" srcOrd="0" destOrd="0" presId="urn:microsoft.com/office/officeart/2005/8/layout/vList5"/>
    <dgm:cxn modelId="{24B449EF-77EA-472E-8B63-782EFDD1BB5F}" srcId="{ACB770C8-1C79-417A-ABDE-75D0C7984402}" destId="{B70D28A0-0566-4E68-8A6C-40BDCEA8BE1C}" srcOrd="0" destOrd="0" parTransId="{853E01C7-80B6-400B-B7F9-B3D834847E73}" sibTransId="{D7B537F9-D15B-4250-AE89-681DAC4DE9AB}"/>
    <dgm:cxn modelId="{A8C1A508-E59C-4928-824D-6E20FE6D4D0F}" srcId="{956C6C09-D222-4CFC-BD8D-D96245BF1095}" destId="{F7B3ACC4-7FD8-4E93-9854-B8F5191AC203}" srcOrd="0" destOrd="0" parTransId="{47AB92A8-7856-41A4-AFB7-01404FA42A32}" sibTransId="{EEAF99B0-EABA-4EF6-9C55-7C83512A872D}"/>
    <dgm:cxn modelId="{83827837-1C42-42EE-A054-0F049BF94877}" type="presOf" srcId="{F7B3ACC4-7FD8-4E93-9854-B8F5191AC203}" destId="{3881FAC5-6848-4B9A-932C-3DBFB48C682A}" srcOrd="0" destOrd="0" presId="urn:microsoft.com/office/officeart/2005/8/layout/vList5"/>
    <dgm:cxn modelId="{C3EB05A8-F912-4BA8-87B1-AE2568A0446D}" type="presOf" srcId="{384AEA46-AC82-40D3-8D7E-BF8293AD99F7}" destId="{B30C422E-8357-417E-A5C3-46553FBEC906}" srcOrd="0" destOrd="0" presId="urn:microsoft.com/office/officeart/2005/8/layout/vList5"/>
    <dgm:cxn modelId="{D68B1F90-FDFD-4082-8223-159A70CED54F}" srcId="{956C6C09-D222-4CFC-BD8D-D96245BF1095}" destId="{2CE3E8D6-1236-4CA4-AFF0-A4BC620DEF4A}" srcOrd="1" destOrd="0" parTransId="{94E6D894-E362-4A7F-8143-061E7BE8B35F}" sibTransId="{63A63B52-F544-42CF-8A4E-FB022282D437}"/>
    <dgm:cxn modelId="{16ACEC8B-C06F-4E0D-85C1-BCEE244C0647}" type="presOf" srcId="{B70D28A0-0566-4E68-8A6C-40BDCEA8BE1C}" destId="{3FDCB5F2-870D-4308-A4B7-234E038DECA3}" srcOrd="0" destOrd="0" presId="urn:microsoft.com/office/officeart/2005/8/layout/vList5"/>
    <dgm:cxn modelId="{D5A20445-F858-4CED-A103-842D4900E7ED}" srcId="{956C6C09-D222-4CFC-BD8D-D96245BF1095}" destId="{ACB770C8-1C79-417A-ABDE-75D0C7984402}" srcOrd="2" destOrd="0" parTransId="{CB2372DF-2E99-4EF6-8D55-E738E7014005}" sibTransId="{A0AB3D5D-1181-424B-BCCE-A40A628CC61A}"/>
    <dgm:cxn modelId="{8F24123F-BA83-4FAB-9082-885A5BE73DDC}" type="presParOf" srcId="{2A6AB3F0-F8BF-44A9-B46B-00892154ED16}" destId="{DA5A4F5E-D5D4-4384-A94E-82A9A88C9629}" srcOrd="0" destOrd="0" presId="urn:microsoft.com/office/officeart/2005/8/layout/vList5"/>
    <dgm:cxn modelId="{A470FB3C-F269-4356-8122-AF809B17B974}" type="presParOf" srcId="{DA5A4F5E-D5D4-4384-A94E-82A9A88C9629}" destId="{3881FAC5-6848-4B9A-932C-3DBFB48C682A}" srcOrd="0" destOrd="0" presId="urn:microsoft.com/office/officeart/2005/8/layout/vList5"/>
    <dgm:cxn modelId="{D4963F18-7BCA-4F86-B655-391D13CE4784}" type="presParOf" srcId="{DA5A4F5E-D5D4-4384-A94E-82A9A88C9629}" destId="{B30C422E-8357-417E-A5C3-46553FBEC906}" srcOrd="1" destOrd="0" presId="urn:microsoft.com/office/officeart/2005/8/layout/vList5"/>
    <dgm:cxn modelId="{70C346F3-BBE4-47FB-816D-9A19D437E9BF}" type="presParOf" srcId="{2A6AB3F0-F8BF-44A9-B46B-00892154ED16}" destId="{1998456E-9A5D-49FD-A558-30965F5DA407}" srcOrd="1" destOrd="0" presId="urn:microsoft.com/office/officeart/2005/8/layout/vList5"/>
    <dgm:cxn modelId="{38E6E2CE-7CA2-484F-AACA-B9D9D469FD9C}" type="presParOf" srcId="{2A6AB3F0-F8BF-44A9-B46B-00892154ED16}" destId="{3F22B221-9B74-4CC2-8BBD-541823A93C21}" srcOrd="2" destOrd="0" presId="urn:microsoft.com/office/officeart/2005/8/layout/vList5"/>
    <dgm:cxn modelId="{670C2CA9-8D75-4C59-8DC2-13FB6C5B52CC}" type="presParOf" srcId="{3F22B221-9B74-4CC2-8BBD-541823A93C21}" destId="{C74C1293-F111-4056-AC41-8D9718FA2A5B}" srcOrd="0" destOrd="0" presId="urn:microsoft.com/office/officeart/2005/8/layout/vList5"/>
    <dgm:cxn modelId="{D3263CB2-85BD-489E-B09C-BE95A7DE32D7}" type="presParOf" srcId="{3F22B221-9B74-4CC2-8BBD-541823A93C21}" destId="{9B140CF1-2275-4BC3-B1EB-9BCDE4CBAF3B}" srcOrd="1" destOrd="0" presId="urn:microsoft.com/office/officeart/2005/8/layout/vList5"/>
    <dgm:cxn modelId="{919427E9-CCC3-4DC2-A14F-E61B54BFFCD8}" type="presParOf" srcId="{2A6AB3F0-F8BF-44A9-B46B-00892154ED16}" destId="{08E1C01E-4729-4D01-AFB3-7936B54116EE}" srcOrd="3" destOrd="0" presId="urn:microsoft.com/office/officeart/2005/8/layout/vList5"/>
    <dgm:cxn modelId="{95A01F21-9C7B-4611-8DD7-EBFB4A2B5486}" type="presParOf" srcId="{2A6AB3F0-F8BF-44A9-B46B-00892154ED16}" destId="{43BC3A9F-42B6-4104-BC9E-29D775BCD9A1}" srcOrd="4" destOrd="0" presId="urn:microsoft.com/office/officeart/2005/8/layout/vList5"/>
    <dgm:cxn modelId="{C37F907D-B66C-4B94-A0FA-B880864FBBFE}" type="presParOf" srcId="{43BC3A9F-42B6-4104-BC9E-29D775BCD9A1}" destId="{89499641-319C-495A-8D8C-DAF6ED944DE3}" srcOrd="0" destOrd="0" presId="urn:microsoft.com/office/officeart/2005/8/layout/vList5"/>
    <dgm:cxn modelId="{100EB52A-88F6-4CD5-A81D-A174161D359C}" type="presParOf" srcId="{43BC3A9F-42B6-4104-BC9E-29D775BCD9A1}" destId="{3FDCB5F2-870D-4308-A4B7-234E038DECA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F433B-D091-48D1-8B68-800783EA96B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ZA"/>
        </a:p>
      </dgm:t>
    </dgm:pt>
    <dgm:pt modelId="{34F9D13E-16ED-4BC8-8F32-235FC31A5D32}">
      <dgm:prSet phldrT="[Text]" custT="1"/>
      <dgm:spPr/>
      <dgm:t>
        <a:bodyPr vert="vert270"/>
        <a:lstStyle/>
        <a:p>
          <a:r>
            <a:rPr lang="en-ZA" sz="2800" dirty="0" smtClean="0"/>
            <a:t>Upskilling</a:t>
          </a:r>
          <a:endParaRPr lang="en-ZA" sz="2800" dirty="0"/>
        </a:p>
      </dgm:t>
    </dgm:pt>
    <dgm:pt modelId="{5385DDD8-59E9-45F1-BC51-4CD90CFF1A4C}" type="parTrans" cxnId="{100A131B-CC0A-4A24-88AB-43915EBDF074}">
      <dgm:prSet/>
      <dgm:spPr/>
      <dgm:t>
        <a:bodyPr/>
        <a:lstStyle/>
        <a:p>
          <a:endParaRPr lang="en-ZA"/>
        </a:p>
      </dgm:t>
    </dgm:pt>
    <dgm:pt modelId="{604A5A7A-7C32-485E-83DC-72A25697089D}" type="sibTrans" cxnId="{100A131B-CC0A-4A24-88AB-43915EBDF074}">
      <dgm:prSet/>
      <dgm:spPr/>
      <dgm:t>
        <a:bodyPr/>
        <a:lstStyle/>
        <a:p>
          <a:endParaRPr lang="en-ZA"/>
        </a:p>
      </dgm:t>
    </dgm:pt>
    <dgm:pt modelId="{5A73FF05-447D-46E8-BA0F-5A0FA5BB4879}">
      <dgm:prSet phldrT="[Text]" custT="1"/>
      <dgm:spPr/>
      <dgm:t>
        <a:bodyPr vert="vert270"/>
        <a:lstStyle/>
        <a:p>
          <a:r>
            <a:rPr lang="en-ZA" sz="2800" dirty="0" err="1" smtClean="0"/>
            <a:t>Downskilling</a:t>
          </a:r>
          <a:endParaRPr lang="en-ZA" sz="2800" dirty="0"/>
        </a:p>
      </dgm:t>
    </dgm:pt>
    <dgm:pt modelId="{758D5054-CDBB-4A0C-9449-0547972D47D6}" type="parTrans" cxnId="{DD05B497-B62E-40DD-88AA-F5B680D559E5}">
      <dgm:prSet/>
      <dgm:spPr/>
      <dgm:t>
        <a:bodyPr/>
        <a:lstStyle/>
        <a:p>
          <a:endParaRPr lang="en-ZA"/>
        </a:p>
      </dgm:t>
    </dgm:pt>
    <dgm:pt modelId="{95E17943-0CF1-458E-AE3F-6BCC51D36064}" type="sibTrans" cxnId="{DD05B497-B62E-40DD-88AA-F5B680D559E5}">
      <dgm:prSet/>
      <dgm:spPr/>
      <dgm:t>
        <a:bodyPr/>
        <a:lstStyle/>
        <a:p>
          <a:endParaRPr lang="en-ZA"/>
        </a:p>
      </dgm:t>
    </dgm:pt>
    <dgm:pt modelId="{B27F1D0A-E4B6-497F-8927-C0823BBD6C9E}" type="pres">
      <dgm:prSet presAssocID="{CE3F433B-D091-48D1-8B68-800783EA96B9}" presName="compositeShape" presStyleCnt="0">
        <dgm:presLayoutVars>
          <dgm:chMax val="2"/>
          <dgm:dir/>
          <dgm:resizeHandles val="exact"/>
        </dgm:presLayoutVars>
      </dgm:prSet>
      <dgm:spPr/>
      <dgm:t>
        <a:bodyPr/>
        <a:lstStyle/>
        <a:p>
          <a:endParaRPr lang="en-ZA"/>
        </a:p>
      </dgm:t>
    </dgm:pt>
    <dgm:pt modelId="{94035715-5BAF-4907-B552-A705A9660DCE}" type="pres">
      <dgm:prSet presAssocID="{CE3F433B-D091-48D1-8B68-800783EA96B9}" presName="divider" presStyleLbl="fgShp" presStyleIdx="0" presStyleCnt="1"/>
      <dgm:spPr/>
    </dgm:pt>
    <dgm:pt modelId="{2456FE06-7DF9-41DE-8E86-975B92B81A11}" type="pres">
      <dgm:prSet presAssocID="{34F9D13E-16ED-4BC8-8F32-235FC31A5D32}" presName="downArrow" presStyleLbl="node1" presStyleIdx="0" presStyleCnt="2"/>
      <dgm:spPr/>
    </dgm:pt>
    <dgm:pt modelId="{934AD5B4-9B5C-4FB1-B1FE-48FD95CAB535}" type="pres">
      <dgm:prSet presAssocID="{34F9D13E-16ED-4BC8-8F32-235FC31A5D32}" presName="downArrowText" presStyleLbl="revTx" presStyleIdx="0" presStyleCnt="2">
        <dgm:presLayoutVars>
          <dgm:bulletEnabled val="1"/>
        </dgm:presLayoutVars>
      </dgm:prSet>
      <dgm:spPr/>
      <dgm:t>
        <a:bodyPr/>
        <a:lstStyle/>
        <a:p>
          <a:endParaRPr lang="en-ZA"/>
        </a:p>
      </dgm:t>
    </dgm:pt>
    <dgm:pt modelId="{0666AF5B-9BB9-49A8-8ECE-1AAA9346053F}" type="pres">
      <dgm:prSet presAssocID="{5A73FF05-447D-46E8-BA0F-5A0FA5BB4879}" presName="upArrow" presStyleLbl="node1" presStyleIdx="1" presStyleCnt="2"/>
      <dgm:spPr/>
    </dgm:pt>
    <dgm:pt modelId="{D188EE48-7EF4-4DBC-8FA8-EE8FDE827C75}" type="pres">
      <dgm:prSet presAssocID="{5A73FF05-447D-46E8-BA0F-5A0FA5BB4879}" presName="upArrowText" presStyleLbl="revTx" presStyleIdx="1" presStyleCnt="2" custScaleY="113941">
        <dgm:presLayoutVars>
          <dgm:bulletEnabled val="1"/>
        </dgm:presLayoutVars>
      </dgm:prSet>
      <dgm:spPr/>
      <dgm:t>
        <a:bodyPr/>
        <a:lstStyle/>
        <a:p>
          <a:endParaRPr lang="en-ZA"/>
        </a:p>
      </dgm:t>
    </dgm:pt>
  </dgm:ptLst>
  <dgm:cxnLst>
    <dgm:cxn modelId="{CDEF9E07-AA82-4076-92C3-ABF76EF56523}" type="presOf" srcId="{5A73FF05-447D-46E8-BA0F-5A0FA5BB4879}" destId="{D188EE48-7EF4-4DBC-8FA8-EE8FDE827C75}" srcOrd="0" destOrd="0" presId="urn:microsoft.com/office/officeart/2005/8/layout/arrow3"/>
    <dgm:cxn modelId="{100A131B-CC0A-4A24-88AB-43915EBDF074}" srcId="{CE3F433B-D091-48D1-8B68-800783EA96B9}" destId="{34F9D13E-16ED-4BC8-8F32-235FC31A5D32}" srcOrd="0" destOrd="0" parTransId="{5385DDD8-59E9-45F1-BC51-4CD90CFF1A4C}" sibTransId="{604A5A7A-7C32-485E-83DC-72A25697089D}"/>
    <dgm:cxn modelId="{DD05B497-B62E-40DD-88AA-F5B680D559E5}" srcId="{CE3F433B-D091-48D1-8B68-800783EA96B9}" destId="{5A73FF05-447D-46E8-BA0F-5A0FA5BB4879}" srcOrd="1" destOrd="0" parTransId="{758D5054-CDBB-4A0C-9449-0547972D47D6}" sibTransId="{95E17943-0CF1-458E-AE3F-6BCC51D36064}"/>
    <dgm:cxn modelId="{A21B5C2B-BA22-4AD5-83CF-008CDEC0A698}" type="presOf" srcId="{34F9D13E-16ED-4BC8-8F32-235FC31A5D32}" destId="{934AD5B4-9B5C-4FB1-B1FE-48FD95CAB535}" srcOrd="0" destOrd="0" presId="urn:microsoft.com/office/officeart/2005/8/layout/arrow3"/>
    <dgm:cxn modelId="{20E2296A-1D77-4640-8D2B-EEB8135CFEB3}" type="presOf" srcId="{CE3F433B-D091-48D1-8B68-800783EA96B9}" destId="{B27F1D0A-E4B6-497F-8927-C0823BBD6C9E}" srcOrd="0" destOrd="0" presId="urn:microsoft.com/office/officeart/2005/8/layout/arrow3"/>
    <dgm:cxn modelId="{BE93FAA7-538D-4752-B921-9823412EE0E7}" type="presParOf" srcId="{B27F1D0A-E4B6-497F-8927-C0823BBD6C9E}" destId="{94035715-5BAF-4907-B552-A705A9660DCE}" srcOrd="0" destOrd="0" presId="urn:microsoft.com/office/officeart/2005/8/layout/arrow3"/>
    <dgm:cxn modelId="{0903DCB1-702D-446B-BF00-2192A41573C8}" type="presParOf" srcId="{B27F1D0A-E4B6-497F-8927-C0823BBD6C9E}" destId="{2456FE06-7DF9-41DE-8E86-975B92B81A11}" srcOrd="1" destOrd="0" presId="urn:microsoft.com/office/officeart/2005/8/layout/arrow3"/>
    <dgm:cxn modelId="{239FE9CB-139B-415C-A035-70DC1B7F33B7}" type="presParOf" srcId="{B27F1D0A-E4B6-497F-8927-C0823BBD6C9E}" destId="{934AD5B4-9B5C-4FB1-B1FE-48FD95CAB535}" srcOrd="2" destOrd="0" presId="urn:microsoft.com/office/officeart/2005/8/layout/arrow3"/>
    <dgm:cxn modelId="{0ACE858C-4671-4971-84C6-8FFED19AB82A}" type="presParOf" srcId="{B27F1D0A-E4B6-497F-8927-C0823BBD6C9E}" destId="{0666AF5B-9BB9-49A8-8ECE-1AAA9346053F}" srcOrd="3" destOrd="0" presId="urn:microsoft.com/office/officeart/2005/8/layout/arrow3"/>
    <dgm:cxn modelId="{20697A4E-4220-48E4-A762-AC0E7D19DB94}" type="presParOf" srcId="{B27F1D0A-E4B6-497F-8927-C0823BBD6C9E}" destId="{D188EE48-7EF4-4DBC-8FA8-EE8FDE827C75}"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0.43845</cdr:x>
      <cdr:y>0.45853</cdr:y>
    </cdr:from>
    <cdr:to>
      <cdr:x>0.65137</cdr:x>
      <cdr:y>0.56911</cdr:y>
    </cdr:to>
    <cdr:sp macro="" textlink="">
      <cdr:nvSpPr>
        <cdr:cNvPr id="2" name="Rectangle 1"/>
        <cdr:cNvSpPr/>
      </cdr:nvSpPr>
      <cdr:spPr>
        <a:xfrm xmlns:a="http://schemas.openxmlformats.org/drawingml/2006/main">
          <a:off x="2516746" y="1663993"/>
          <a:ext cx="1222223" cy="401310"/>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0" rIns="36000" bIns="0" anchor="ctr" anchorCtr="1"/>
        <a:lstStyle xmlns:a="http://schemas.openxmlformats.org/drawingml/2006/main"/>
        <a:p xmlns:a="http://schemas.openxmlformats.org/drawingml/2006/main">
          <a:r>
            <a:rPr lang="en-US">
              <a:solidFill>
                <a:schemeClr val="tx1"/>
              </a:solidFill>
              <a:latin typeface="Times New Roman" panose="02020603050405020304" pitchFamily="18" charset="0"/>
              <a:cs typeface="Times New Roman" panose="02020603050405020304" pitchFamily="18" charset="0"/>
            </a:rPr>
            <a:t>14 Bachelor passess</a:t>
          </a:r>
        </a:p>
        <a:p xmlns:a="http://schemas.openxmlformats.org/drawingml/2006/main">
          <a:r>
            <a:rPr lang="en-US">
              <a:solidFill>
                <a:schemeClr val="tx1"/>
              </a:solidFill>
              <a:latin typeface="Times New Roman" panose="02020603050405020304" pitchFamily="18" charset="0"/>
              <a:cs typeface="Times New Roman" panose="02020603050405020304" pitchFamily="18" charset="0"/>
            </a:rPr>
            <a:t>12 Diploma passes</a:t>
          </a:r>
        </a:p>
      </cdr:txBody>
    </cdr:sp>
  </cdr:relSizeAnchor>
  <cdr:relSizeAnchor xmlns:cdr="http://schemas.openxmlformats.org/drawingml/2006/chartDrawing">
    <cdr:from>
      <cdr:x>0.23551</cdr:x>
      <cdr:y>0.32583</cdr:y>
    </cdr:from>
    <cdr:to>
      <cdr:x>0.42239</cdr:x>
      <cdr:y>0.43642</cdr:y>
    </cdr:to>
    <cdr:sp macro="" textlink="">
      <cdr:nvSpPr>
        <cdr:cNvPr id="3" name="Rectangle 2"/>
        <cdr:cNvSpPr/>
      </cdr:nvSpPr>
      <cdr:spPr>
        <a:xfrm xmlns:a="http://schemas.openxmlformats.org/drawingml/2006/main">
          <a:off x="1357859" y="1181830"/>
          <a:ext cx="1077457" cy="40110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0" rIns="36000" bIns="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solidFill>
                <a:schemeClr val="tx1"/>
              </a:solidFill>
              <a:latin typeface="Times New Roman" panose="02020603050405020304" pitchFamily="18" charset="0"/>
              <a:cs typeface="Times New Roman" panose="02020603050405020304" pitchFamily="18" charset="0"/>
            </a:rPr>
            <a:t>8 go immediately</a:t>
          </a:r>
        </a:p>
        <a:p xmlns:a="http://schemas.openxmlformats.org/drawingml/2006/main">
          <a:r>
            <a:rPr lang="en-US">
              <a:solidFill>
                <a:schemeClr val="tx1"/>
              </a:solidFill>
              <a:latin typeface="Times New Roman" panose="02020603050405020304" pitchFamily="18" charset="0"/>
              <a:cs typeface="Times New Roman" panose="02020603050405020304" pitchFamily="18" charset="0"/>
            </a:rPr>
            <a:t>4 go later</a:t>
          </a:r>
        </a:p>
      </cdr:txBody>
    </cdr:sp>
  </cdr:relSizeAnchor>
  <cdr:relSizeAnchor xmlns:cdr="http://schemas.openxmlformats.org/drawingml/2006/chartDrawing">
    <cdr:from>
      <cdr:x>0.18706</cdr:x>
      <cdr:y>0.21918</cdr:y>
    </cdr:from>
    <cdr:to>
      <cdr:x>0.91022</cdr:x>
      <cdr:y>0.26875</cdr:y>
    </cdr:to>
    <cdr:sp macro="" textlink="">
      <cdr:nvSpPr>
        <cdr:cNvPr id="4" name="Rectangle 3"/>
        <cdr:cNvSpPr/>
      </cdr:nvSpPr>
      <cdr:spPr>
        <a:xfrm xmlns:a="http://schemas.openxmlformats.org/drawingml/2006/main">
          <a:off x="1076011" y="796491"/>
          <a:ext cx="4159673" cy="18012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0" rIns="36000" bIns="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solidFill>
                <a:schemeClr val="tx1"/>
              </a:solidFill>
              <a:latin typeface="Times New Roman" panose="02020603050405020304" pitchFamily="18" charset="0"/>
              <a:cs typeface="Times New Roman" panose="02020603050405020304" pitchFamily="18" charset="0"/>
            </a:rPr>
            <a:t>get an undergraduate university qualification within 6 years after matric</a:t>
          </a:r>
        </a:p>
      </cdr:txBody>
    </cdr:sp>
  </cdr:relSizeAnchor>
  <cdr:relSizeAnchor xmlns:cdr="http://schemas.openxmlformats.org/drawingml/2006/chartDrawing">
    <cdr:from>
      <cdr:x>0.16965</cdr:x>
      <cdr:y>0.08524</cdr:y>
    </cdr:from>
    <cdr:to>
      <cdr:x>0.56949</cdr:x>
      <cdr:y>0.1348</cdr:y>
    </cdr:to>
    <cdr:sp macro="" textlink="">
      <cdr:nvSpPr>
        <cdr:cNvPr id="6" name="Rectangle 5"/>
        <cdr:cNvSpPr/>
      </cdr:nvSpPr>
      <cdr:spPr>
        <a:xfrm xmlns:a="http://schemas.openxmlformats.org/drawingml/2006/main">
          <a:off x="978102" y="309160"/>
          <a:ext cx="2305315" cy="179784"/>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0" rIns="36000" bIns="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a:solidFill>
                <a:schemeClr val="tx1"/>
              </a:solidFill>
              <a:latin typeface="Times New Roman" panose="02020603050405020304" pitchFamily="18" charset="0"/>
              <a:cs typeface="Times New Roman" panose="02020603050405020304" pitchFamily="18" charset="0"/>
            </a:rPr>
            <a:t>get a degree within 6 years after matric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2DCCE49-9595-41A6-AC3B-A05AA55BE4E7}" type="datetimeFigureOut">
              <a:rPr lang="en-ZA" smtClean="0"/>
              <a:pPr/>
              <a:t>2017/06/02</a:t>
            </a:fld>
            <a:endParaRPr lang="en-ZA"/>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BC7F176-BC20-4C34-90EA-2E5C69720C13}" type="slidenum">
              <a:rPr lang="en-ZA" smtClean="0"/>
              <a:pPr/>
              <a:t>‹#›</a:t>
            </a:fld>
            <a:endParaRPr lang="en-ZA"/>
          </a:p>
        </p:txBody>
      </p:sp>
    </p:spTree>
    <p:extLst>
      <p:ext uri="{BB962C8B-B14F-4D97-AF65-F5344CB8AC3E}">
        <p14:creationId xmlns:p14="http://schemas.microsoft.com/office/powerpoint/2010/main" xmlns="" val="302594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need to improve the level of skills and we need to know WHICH</a:t>
            </a:r>
            <a:r>
              <a:rPr lang="en-ZA" baseline="0" dirty="0" smtClean="0"/>
              <a:t> skills and WHAT type of programmes to enhance the skill</a:t>
            </a:r>
            <a:endParaRPr lang="en-ZA" dirty="0" smtClean="0"/>
          </a:p>
          <a:p>
            <a:endParaRPr lang="en-ZA" dirty="0" smtClean="0"/>
          </a:p>
          <a:p>
            <a:r>
              <a:rPr lang="en-ZA" dirty="0" smtClean="0"/>
              <a:t>Role of the state in the growth of the economy. (market/ institutions or intervention (actor)</a:t>
            </a:r>
          </a:p>
          <a:p>
            <a:r>
              <a:rPr lang="en-ZA" dirty="0" smtClean="0"/>
              <a:t>Why do states take an interventionist role in the economy</a:t>
            </a:r>
          </a:p>
          <a:p>
            <a:endParaRPr lang="en-ZA" dirty="0"/>
          </a:p>
        </p:txBody>
      </p:sp>
      <p:sp>
        <p:nvSpPr>
          <p:cNvPr id="4" name="Slide Number Placeholder 3"/>
          <p:cNvSpPr>
            <a:spLocks noGrp="1"/>
          </p:cNvSpPr>
          <p:nvPr>
            <p:ph type="sldNum" sz="quarter" idx="10"/>
          </p:nvPr>
        </p:nvSpPr>
        <p:spPr/>
        <p:txBody>
          <a:bodyPr/>
          <a:lstStyle/>
          <a:p>
            <a:fld id="{F71F2D0A-7C26-4775-AE8D-6D8E2DE02A64}" type="slidenum">
              <a:rPr lang="en-ZA" smtClean="0"/>
              <a:pPr/>
              <a:t>2</a:t>
            </a:fld>
            <a:endParaRPr lang="en-ZA"/>
          </a:p>
        </p:txBody>
      </p:sp>
    </p:spTree>
    <p:extLst>
      <p:ext uri="{BB962C8B-B14F-4D97-AF65-F5344CB8AC3E}">
        <p14:creationId xmlns:p14="http://schemas.microsoft.com/office/powerpoint/2010/main" xmlns="" val="121772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22</a:t>
            </a:fld>
            <a:endParaRPr lang="en-ZA"/>
          </a:p>
        </p:txBody>
      </p:sp>
    </p:spTree>
    <p:extLst>
      <p:ext uri="{BB962C8B-B14F-4D97-AF65-F5344CB8AC3E}">
        <p14:creationId xmlns:p14="http://schemas.microsoft.com/office/powerpoint/2010/main" xmlns="" val="164650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often disregard</a:t>
            </a:r>
            <a:r>
              <a:rPr lang="en-ZA" baseline="0" dirty="0" smtClean="0"/>
              <a:t> the views of the public – but these do play a role in labour market decisions</a:t>
            </a:r>
            <a:endParaRPr lang="en-ZA" dirty="0"/>
          </a:p>
        </p:txBody>
      </p:sp>
      <p:sp>
        <p:nvSpPr>
          <p:cNvPr id="4" name="Slide Number Placeholder 3"/>
          <p:cNvSpPr>
            <a:spLocks noGrp="1"/>
          </p:cNvSpPr>
          <p:nvPr>
            <p:ph type="sldNum" sz="quarter" idx="10"/>
          </p:nvPr>
        </p:nvSpPr>
        <p:spPr/>
        <p:txBody>
          <a:bodyPr/>
          <a:lstStyle/>
          <a:p>
            <a:fld id="{73032276-7F86-4B19-998B-C48E75AB6FC9}" type="slidenum">
              <a:rPr lang="en-ZA" smtClean="0"/>
              <a:pPr/>
              <a:t>34</a:t>
            </a:fld>
            <a:endParaRPr lang="en-ZA"/>
          </a:p>
        </p:txBody>
      </p:sp>
    </p:spTree>
    <p:extLst>
      <p:ext uri="{BB962C8B-B14F-4D97-AF65-F5344CB8AC3E}">
        <p14:creationId xmlns:p14="http://schemas.microsoft.com/office/powerpoint/2010/main" xmlns="" val="344436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032276-7F86-4B19-998B-C48E75AB6FC9}" type="slidenum">
              <a:rPr lang="en-ZA" smtClean="0"/>
              <a:pPr/>
              <a:t>35</a:t>
            </a:fld>
            <a:endParaRPr lang="en-ZA"/>
          </a:p>
        </p:txBody>
      </p:sp>
    </p:spTree>
    <p:extLst>
      <p:ext uri="{BB962C8B-B14F-4D97-AF65-F5344CB8AC3E}">
        <p14:creationId xmlns:p14="http://schemas.microsoft.com/office/powerpoint/2010/main" xmlns="" val="91073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endParaRPr lang="en-ZA" dirty="0" smtClean="0"/>
          </a:p>
        </p:txBody>
      </p:sp>
      <p:sp>
        <p:nvSpPr>
          <p:cNvPr id="4" name="Slide Number Placeholder 3"/>
          <p:cNvSpPr>
            <a:spLocks noGrp="1"/>
          </p:cNvSpPr>
          <p:nvPr>
            <p:ph type="sldNum" sz="quarter" idx="10"/>
          </p:nvPr>
        </p:nvSpPr>
        <p:spPr/>
        <p:txBody>
          <a:bodyPr/>
          <a:lstStyle/>
          <a:p>
            <a:fld id="{73032276-7F86-4B19-998B-C48E75AB6FC9}" type="slidenum">
              <a:rPr lang="en-ZA" smtClean="0"/>
              <a:pPr/>
              <a:t>36</a:t>
            </a:fld>
            <a:endParaRPr lang="en-ZA"/>
          </a:p>
        </p:txBody>
      </p:sp>
    </p:spTree>
    <p:extLst>
      <p:ext uri="{BB962C8B-B14F-4D97-AF65-F5344CB8AC3E}">
        <p14:creationId xmlns:p14="http://schemas.microsoft.com/office/powerpoint/2010/main" xmlns="" val="205464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032276-7F86-4B19-998B-C48E75AB6FC9}" type="slidenum">
              <a:rPr lang="en-ZA" smtClean="0"/>
              <a:pPr/>
              <a:t>37</a:t>
            </a:fld>
            <a:endParaRPr lang="en-ZA"/>
          </a:p>
        </p:txBody>
      </p:sp>
    </p:spTree>
    <p:extLst>
      <p:ext uri="{BB962C8B-B14F-4D97-AF65-F5344CB8AC3E}">
        <p14:creationId xmlns:p14="http://schemas.microsoft.com/office/powerpoint/2010/main" xmlns="" val="5415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738" indent="-287976" eaLnBrk="0" hangingPunct="0">
              <a:defRPr>
                <a:solidFill>
                  <a:schemeClr val="tx1"/>
                </a:solidFill>
                <a:latin typeface="Arial" charset="0"/>
              </a:defRPr>
            </a:lvl2pPr>
            <a:lvl3pPr marL="1151905" indent="-230381" eaLnBrk="0" hangingPunct="0">
              <a:defRPr>
                <a:solidFill>
                  <a:schemeClr val="tx1"/>
                </a:solidFill>
                <a:latin typeface="Arial" charset="0"/>
              </a:defRPr>
            </a:lvl3pPr>
            <a:lvl4pPr marL="1612667" indent="-230381" eaLnBrk="0" hangingPunct="0">
              <a:defRPr>
                <a:solidFill>
                  <a:schemeClr val="tx1"/>
                </a:solidFill>
                <a:latin typeface="Arial" charset="0"/>
              </a:defRPr>
            </a:lvl4pPr>
            <a:lvl5pPr marL="2073430" indent="-230381" eaLnBrk="0" hangingPunct="0">
              <a:defRPr>
                <a:solidFill>
                  <a:schemeClr val="tx1"/>
                </a:solidFill>
                <a:latin typeface="Arial" charset="0"/>
              </a:defRPr>
            </a:lvl5pPr>
            <a:lvl6pPr marL="2534191" indent="-230381" eaLnBrk="0" fontAlgn="base" hangingPunct="0">
              <a:spcBef>
                <a:spcPct val="0"/>
              </a:spcBef>
              <a:spcAft>
                <a:spcPct val="0"/>
              </a:spcAft>
              <a:defRPr>
                <a:solidFill>
                  <a:schemeClr val="tx1"/>
                </a:solidFill>
                <a:latin typeface="Arial" charset="0"/>
              </a:defRPr>
            </a:lvl6pPr>
            <a:lvl7pPr marL="2994953" indent="-230381" eaLnBrk="0" fontAlgn="base" hangingPunct="0">
              <a:spcBef>
                <a:spcPct val="0"/>
              </a:spcBef>
              <a:spcAft>
                <a:spcPct val="0"/>
              </a:spcAft>
              <a:defRPr>
                <a:solidFill>
                  <a:schemeClr val="tx1"/>
                </a:solidFill>
                <a:latin typeface="Arial" charset="0"/>
              </a:defRPr>
            </a:lvl7pPr>
            <a:lvl8pPr marL="3455715" indent="-230381" eaLnBrk="0" fontAlgn="base" hangingPunct="0">
              <a:spcBef>
                <a:spcPct val="0"/>
              </a:spcBef>
              <a:spcAft>
                <a:spcPct val="0"/>
              </a:spcAft>
              <a:defRPr>
                <a:solidFill>
                  <a:schemeClr val="tx1"/>
                </a:solidFill>
                <a:latin typeface="Arial" charset="0"/>
              </a:defRPr>
            </a:lvl8pPr>
            <a:lvl9pPr marL="3916478" indent="-230381" eaLnBrk="0" fontAlgn="base" hangingPunct="0">
              <a:spcBef>
                <a:spcPct val="0"/>
              </a:spcBef>
              <a:spcAft>
                <a:spcPct val="0"/>
              </a:spcAft>
              <a:defRPr>
                <a:solidFill>
                  <a:schemeClr val="tx1"/>
                </a:solidFill>
                <a:latin typeface="Arial" charset="0"/>
              </a:defRPr>
            </a:lvl9pPr>
          </a:lstStyle>
          <a:p>
            <a:pPr eaLnBrk="1" hangingPunct="1"/>
            <a:fld id="{982C1257-72A8-4FD0-A9AF-F2AB590BF05D}" type="slidenum">
              <a:rPr lang="en-GB" altLang="en-US" smtClean="0"/>
              <a:pPr eaLnBrk="1" hangingPunct="1"/>
              <a:t>41</a:t>
            </a:fld>
            <a:endParaRPr lang="en-GB" altLang="en-US" smtClean="0"/>
          </a:p>
        </p:txBody>
      </p:sp>
    </p:spTree>
    <p:extLst>
      <p:ext uri="{BB962C8B-B14F-4D97-AF65-F5344CB8AC3E}">
        <p14:creationId xmlns:p14="http://schemas.microsoft.com/office/powerpoint/2010/main" xmlns="" val="204547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dirty="0" smtClean="0"/>
              <a:t>1.a. If the SKA’s model of interactive capabilities and mechanisms is to be replicated in other</a:t>
            </a:r>
          </a:p>
          <a:p>
            <a:pPr marL="0" indent="0">
              <a:buNone/>
            </a:pPr>
            <a:r>
              <a:rPr lang="en-ZA" dirty="0" smtClean="0"/>
              <a:t>knowledge intensive projects and sectors, the principal actors, both public and</a:t>
            </a:r>
          </a:p>
          <a:p>
            <a:pPr marL="0" indent="0">
              <a:buNone/>
            </a:pPr>
            <a:r>
              <a:rPr lang="en-ZA" dirty="0" smtClean="0"/>
              <a:t>private, would need to provide substantial funding support, high-level political support</a:t>
            </a:r>
          </a:p>
          <a:p>
            <a:pPr marL="0" indent="0">
              <a:buNone/>
            </a:pPr>
            <a:r>
              <a:rPr lang="en-ZA" dirty="0" smtClean="0"/>
              <a:t>and build strong coordination mechanisms amongst relevant actors and stakeholders.</a:t>
            </a:r>
          </a:p>
          <a:p>
            <a:pPr marL="0" indent="0">
              <a:buNone/>
            </a:pPr>
            <a:endParaRPr lang="en-ZA" dirty="0" smtClean="0"/>
          </a:p>
          <a:p>
            <a:pPr marL="0" indent="0">
              <a:buNone/>
            </a:pPr>
            <a:r>
              <a:rPr lang="en-ZA" dirty="0" smtClean="0"/>
              <a:t>1.b. The mechanisms and structures that facilitate interaction and engagement in the SKA, such</a:t>
            </a:r>
          </a:p>
          <a:p>
            <a:pPr marL="0" indent="0">
              <a:buNone/>
            </a:pPr>
            <a:r>
              <a:rPr lang="en-ZA" dirty="0" smtClean="0"/>
              <a:t>as the Human Capital Development Programme, should inform DHET’s strategies in</a:t>
            </a:r>
          </a:p>
          <a:p>
            <a:pPr marL="0" indent="0">
              <a:buNone/>
            </a:pPr>
            <a:r>
              <a:rPr lang="en-ZA" dirty="0" smtClean="0"/>
              <a:t>other niche sectors that rely on high-level skills, such as biotechnology, space science,</a:t>
            </a:r>
          </a:p>
          <a:p>
            <a:pPr marL="0" indent="0">
              <a:buNone/>
            </a:pPr>
            <a:r>
              <a:rPr lang="en-ZA" dirty="0" smtClean="0"/>
              <a:t>the ocean economy or the paleo-sciences.</a:t>
            </a:r>
            <a:endParaRPr lang="en-GB" dirty="0" smtClean="0"/>
          </a:p>
          <a:p>
            <a:pPr marL="0" indent="0">
              <a:buNone/>
            </a:pPr>
            <a:endParaRPr lang="en-ZA" dirty="0" smtClean="0"/>
          </a:p>
          <a:p>
            <a:pPr marL="0" indent="0">
              <a:buNone/>
            </a:pPr>
            <a:r>
              <a:rPr lang="en-ZA" dirty="0" smtClean="0"/>
              <a:t>2. DHET should consider how to improve the pace of curriculum change at the undergraduate</a:t>
            </a:r>
          </a:p>
          <a:p>
            <a:pPr marL="0" indent="0">
              <a:buNone/>
            </a:pPr>
            <a:r>
              <a:rPr lang="en-ZA" dirty="0" smtClean="0"/>
              <a:t>level, to be more responsive to the knowledge requirements and demands in rapidly</a:t>
            </a:r>
          </a:p>
          <a:p>
            <a:pPr marL="0" indent="0">
              <a:buNone/>
            </a:pPr>
            <a:r>
              <a:rPr lang="en-ZA" dirty="0" smtClean="0"/>
              <a:t>evolving knowledge-intensive, high-technology sectors.</a:t>
            </a:r>
          </a:p>
          <a:p>
            <a:pPr marL="0" indent="0">
              <a:buNone/>
            </a:pPr>
            <a:endParaRPr lang="en-ZA" dirty="0" smtClean="0"/>
          </a:p>
          <a:p>
            <a:pPr marL="0" indent="0">
              <a:buNone/>
            </a:pPr>
            <a:r>
              <a:rPr lang="en-ZA" dirty="0" smtClean="0"/>
              <a:t>3. In smaller and more specialised knowledge intensive sectors, policy must target and support</a:t>
            </a:r>
          </a:p>
          <a:p>
            <a:pPr marL="0" indent="0">
              <a:buNone/>
            </a:pPr>
            <a:r>
              <a:rPr lang="en-ZA" dirty="0" smtClean="0"/>
              <a:t>the development of network mechanisms, rather than market mechanisms to align skills</a:t>
            </a:r>
          </a:p>
          <a:p>
            <a:pPr marL="0" indent="0">
              <a:buNone/>
            </a:pPr>
            <a:r>
              <a:rPr lang="en-ZA" dirty="0" smtClean="0"/>
              <a:t>supply and demand.</a:t>
            </a:r>
          </a:p>
          <a:p>
            <a:pPr marL="0" indent="0">
              <a:buNone/>
            </a:pPr>
            <a:endParaRPr lang="en-ZA" dirty="0" smtClean="0"/>
          </a:p>
          <a:p>
            <a:pPr marL="0" indent="0">
              <a:buNone/>
            </a:pPr>
            <a:r>
              <a:rPr lang="en-ZA" dirty="0" smtClean="0"/>
              <a:t>4. Niche sectors compete for skills and knowledge at a global level. The Department of Home</a:t>
            </a:r>
          </a:p>
          <a:p>
            <a:pPr marL="0" indent="0">
              <a:buNone/>
            </a:pPr>
            <a:r>
              <a:rPr lang="en-ZA" dirty="0" smtClean="0"/>
              <a:t>Affairs should improve the efficacy of its visa regime and streamline processes to ensure</a:t>
            </a:r>
          </a:p>
          <a:p>
            <a:pPr marL="0" indent="0">
              <a:buNone/>
            </a:pPr>
            <a:r>
              <a:rPr lang="en-ZA" dirty="0" smtClean="0"/>
              <a:t>that high and scarce skills needs are met through visa allocations in the short- to medium term.</a:t>
            </a:r>
          </a:p>
          <a:p>
            <a:pPr marL="0" indent="0">
              <a:buNone/>
            </a:pPr>
            <a:endParaRPr lang="en-ZA" dirty="0" smtClean="0"/>
          </a:p>
          <a:p>
            <a:endParaRPr lang="en-GB" dirty="0" smtClean="0"/>
          </a:p>
          <a:p>
            <a:endParaRPr lang="en-ZA" dirty="0"/>
          </a:p>
        </p:txBody>
      </p:sp>
      <p:sp>
        <p:nvSpPr>
          <p:cNvPr id="4" name="Slide Number Placeholder 3"/>
          <p:cNvSpPr>
            <a:spLocks noGrp="1"/>
          </p:cNvSpPr>
          <p:nvPr>
            <p:ph type="sldNum" sz="quarter" idx="10"/>
          </p:nvPr>
        </p:nvSpPr>
        <p:spPr/>
        <p:txBody>
          <a:bodyPr/>
          <a:lstStyle/>
          <a:p>
            <a:fld id="{47ED60A8-1F29-443C-B638-C923BCBACE6B}" type="slidenum">
              <a:rPr lang="en-ZA" smtClean="0"/>
              <a:pPr/>
              <a:t>42</a:t>
            </a:fld>
            <a:endParaRPr lang="en-ZA"/>
          </a:p>
        </p:txBody>
      </p:sp>
    </p:spTree>
    <p:extLst>
      <p:ext uri="{BB962C8B-B14F-4D97-AF65-F5344CB8AC3E}">
        <p14:creationId xmlns:p14="http://schemas.microsoft.com/office/powerpoint/2010/main" xmlns="" val="41592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smtClean="0">
                <a:solidFill>
                  <a:schemeClr val="tx1"/>
                </a:solidFill>
                <a:latin typeface="+mn-lt"/>
                <a:ea typeface="+mn-ea"/>
                <a:cs typeface="+mn-cs"/>
              </a:rPr>
              <a:t> </a:t>
            </a:r>
            <a:r>
              <a:rPr lang="en-ZA" sz="1200" b="0" i="0" u="none" strike="noStrike" kern="1200" baseline="0" dirty="0" err="1" smtClean="0">
                <a:solidFill>
                  <a:schemeClr val="tx1"/>
                </a:solidFill>
                <a:latin typeface="+mn-lt"/>
                <a:ea typeface="+mn-ea"/>
                <a:cs typeface="+mn-cs"/>
              </a:rPr>
              <a:t>tDHET</a:t>
            </a:r>
            <a:r>
              <a:rPr lang="en-ZA" sz="1200" b="0" i="0" u="none" strike="noStrike" kern="1200" baseline="0" dirty="0" smtClean="0">
                <a:solidFill>
                  <a:schemeClr val="tx1"/>
                </a:solidFill>
                <a:latin typeface="+mn-lt"/>
                <a:ea typeface="+mn-ea"/>
                <a:cs typeface="+mn-cs"/>
              </a:rPr>
              <a:t> should set the regulatory and funding frameworks and take responsibility for the</a:t>
            </a:r>
          </a:p>
          <a:p>
            <a:r>
              <a:rPr lang="en-ZA" sz="1200" b="0" i="0" u="none" strike="noStrike" kern="1200" baseline="0" dirty="0" smtClean="0">
                <a:solidFill>
                  <a:schemeClr val="tx1"/>
                </a:solidFill>
                <a:latin typeface="+mn-lt"/>
                <a:ea typeface="+mn-ea"/>
                <a:cs typeface="+mn-cs"/>
              </a:rPr>
              <a:t>quality of education and training offered by public PSET organisations. Good quality</a:t>
            </a:r>
          </a:p>
          <a:p>
            <a:r>
              <a:rPr lang="en-ZA" sz="1200" b="0" i="0" u="none" strike="noStrike" kern="1200" baseline="0" dirty="0" smtClean="0">
                <a:solidFill>
                  <a:schemeClr val="tx1"/>
                </a:solidFill>
                <a:latin typeface="+mn-lt"/>
                <a:ea typeface="+mn-ea"/>
                <a:cs typeface="+mn-cs"/>
              </a:rPr>
              <a:t>foundational degree, diploma and certificate programmes are critical, complemented by</a:t>
            </a:r>
          </a:p>
          <a:p>
            <a:r>
              <a:rPr lang="en-ZA" sz="1200" b="0" i="0" u="none" strike="noStrike" kern="1200" baseline="0" dirty="0" smtClean="0">
                <a:solidFill>
                  <a:schemeClr val="tx1"/>
                </a:solidFill>
                <a:latin typeface="+mn-lt"/>
                <a:ea typeface="+mn-ea"/>
                <a:cs typeface="+mn-cs"/>
              </a:rPr>
              <a:t>sector specific training. Responsiveness in the first instance should mean high quality</a:t>
            </a:r>
          </a:p>
          <a:p>
            <a:r>
              <a:rPr lang="en-ZA" sz="1200" b="0" i="0" u="none" strike="noStrike" kern="1200" baseline="0" dirty="0" smtClean="0">
                <a:solidFill>
                  <a:schemeClr val="tx1"/>
                </a:solidFill>
                <a:latin typeface="+mn-lt"/>
                <a:ea typeface="+mn-ea"/>
                <a:cs typeface="+mn-cs"/>
              </a:rPr>
              <a:t>foundational college and university programmes.</a:t>
            </a:r>
          </a:p>
          <a:p>
            <a:endParaRPr lang="en-ZA"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2. Building the competencies and interactive capabilities of TVET colleges should be</a:t>
            </a:r>
          </a:p>
          <a:p>
            <a:r>
              <a:rPr lang="en-ZA" sz="1200" b="0" i="0" u="none" strike="noStrike" kern="1200" baseline="0" dirty="0" smtClean="0">
                <a:solidFill>
                  <a:schemeClr val="tx1"/>
                </a:solidFill>
                <a:latin typeface="+mn-lt"/>
                <a:ea typeface="+mn-ea"/>
                <a:cs typeface="+mn-cs"/>
              </a:rPr>
              <a:t>prioritised. TVET colleges need improved dynamic interactive capabilities to respond to</a:t>
            </a:r>
          </a:p>
          <a:p>
            <a:r>
              <a:rPr lang="en-ZA" sz="1200" b="0" i="0" u="none" strike="noStrike" kern="1200" baseline="0" dirty="0" smtClean="0">
                <a:solidFill>
                  <a:schemeClr val="tx1"/>
                </a:solidFill>
                <a:latin typeface="+mn-lt"/>
                <a:ea typeface="+mn-ea"/>
                <a:cs typeface="+mn-cs"/>
              </a:rPr>
              <a:t>skills needs of core industries in their local contexts, and to benefit from more solid</a:t>
            </a:r>
          </a:p>
          <a:p>
            <a:r>
              <a:rPr lang="en-ZA" sz="1200" b="0" i="0" u="none" strike="noStrike" kern="1200" baseline="0" dirty="0" smtClean="0">
                <a:solidFill>
                  <a:schemeClr val="tx1"/>
                </a:solidFill>
                <a:latin typeface="+mn-lt"/>
                <a:ea typeface="+mn-ea"/>
                <a:cs typeface="+mn-cs"/>
              </a:rPr>
              <a:t>interactions with firms, particularly to support work-integrated learning. Public TVET</a:t>
            </a:r>
          </a:p>
          <a:p>
            <a:r>
              <a:rPr lang="en-ZA" sz="1200" b="0" i="0" u="none" strike="noStrike" kern="1200" baseline="0" dirty="0" smtClean="0">
                <a:solidFill>
                  <a:schemeClr val="tx1"/>
                </a:solidFill>
                <a:latin typeface="+mn-lt"/>
                <a:ea typeface="+mn-ea"/>
                <a:cs typeface="+mn-cs"/>
              </a:rPr>
              <a:t>colleges could contribute to addressing the new skills needs presented by land reform</a:t>
            </a:r>
          </a:p>
          <a:p>
            <a:r>
              <a:rPr lang="en-ZA" sz="1200" b="0" i="0" u="none" strike="noStrike" kern="1200" baseline="0" dirty="0" smtClean="0">
                <a:solidFill>
                  <a:schemeClr val="tx1"/>
                </a:solidFill>
                <a:latin typeface="+mn-lt"/>
                <a:ea typeface="+mn-ea"/>
                <a:cs typeface="+mn-cs"/>
              </a:rPr>
              <a:t>farmers and co-operatives in the sugar sector.</a:t>
            </a:r>
          </a:p>
          <a:p>
            <a:endParaRPr lang="en-ZA"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3. DHET should recognise and support the key role of industry associations and other private</a:t>
            </a:r>
          </a:p>
          <a:p>
            <a:r>
              <a:rPr lang="en-ZA" sz="1200" b="0" i="0" u="none" strike="noStrike" kern="1200" baseline="0" dirty="0" smtClean="0">
                <a:solidFill>
                  <a:schemeClr val="tx1"/>
                </a:solidFill>
                <a:latin typeface="+mn-lt"/>
                <a:ea typeface="+mn-ea"/>
                <a:cs typeface="+mn-cs"/>
              </a:rPr>
              <a:t>intermediary organisations in skills development systems. Coordination between private</a:t>
            </a:r>
          </a:p>
          <a:p>
            <a:r>
              <a:rPr lang="en-ZA" sz="1200" b="0" i="0" u="none" strike="noStrike" kern="1200" baseline="0" dirty="0" smtClean="0">
                <a:solidFill>
                  <a:schemeClr val="tx1"/>
                </a:solidFill>
                <a:latin typeface="+mn-lt"/>
                <a:ea typeface="+mn-ea"/>
                <a:cs typeface="+mn-cs"/>
              </a:rPr>
              <a:t>and public intermediaries, particularly the SETAs, should be promoted to align skills demand</a:t>
            </a:r>
          </a:p>
          <a:p>
            <a:r>
              <a:rPr lang="en-GB" sz="1200" b="0" i="0" u="none" strike="noStrike" kern="1200" baseline="0" dirty="0" smtClean="0">
                <a:solidFill>
                  <a:schemeClr val="tx1"/>
                </a:solidFill>
                <a:latin typeface="+mn-lt"/>
                <a:ea typeface="+mn-ea"/>
                <a:cs typeface="+mn-cs"/>
              </a:rPr>
              <a:t>and supply more effectively.</a:t>
            </a:r>
          </a:p>
          <a:p>
            <a:endParaRPr lang="en-GB"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4. Funding instruments that provide direct support to private intermediary organisations to</a:t>
            </a:r>
          </a:p>
          <a:p>
            <a:r>
              <a:rPr lang="en-ZA" sz="1200" b="0" i="0" u="none" strike="noStrike" kern="1200" baseline="0" dirty="0" smtClean="0">
                <a:solidFill>
                  <a:schemeClr val="tx1"/>
                </a:solidFill>
                <a:latin typeface="+mn-lt"/>
                <a:ea typeface="+mn-ea"/>
                <a:cs typeface="+mn-cs"/>
              </a:rPr>
              <a:t>address skills gaps should be introduced to improve the sustainability of land reform</a:t>
            </a:r>
          </a:p>
          <a:p>
            <a:r>
              <a:rPr lang="en-GB" sz="1200" b="0" i="0" u="none" strike="noStrike" kern="1200" baseline="0" dirty="0" smtClean="0">
                <a:solidFill>
                  <a:schemeClr val="tx1"/>
                </a:solidFill>
                <a:latin typeface="+mn-lt"/>
                <a:ea typeface="+mn-ea"/>
                <a:cs typeface="+mn-cs"/>
              </a:rPr>
              <a:t>farmers in the sector.</a:t>
            </a:r>
          </a:p>
          <a:p>
            <a:endParaRPr lang="en-ZA" sz="1200" b="0" i="0" u="none" strike="noStrike" kern="1200" baseline="0" dirty="0" smtClean="0">
              <a:solidFill>
                <a:schemeClr val="tx1"/>
              </a:solidFill>
              <a:latin typeface="+mn-lt"/>
              <a:ea typeface="+mn-ea"/>
              <a:cs typeface="+mn-cs"/>
            </a:endParaRPr>
          </a:p>
          <a:p>
            <a:endParaRPr lang="en-GB" dirty="0" smtClean="0"/>
          </a:p>
          <a:p>
            <a:endParaRPr lang="en-ZA" dirty="0"/>
          </a:p>
        </p:txBody>
      </p:sp>
      <p:sp>
        <p:nvSpPr>
          <p:cNvPr id="4" name="Slide Number Placeholder 3"/>
          <p:cNvSpPr>
            <a:spLocks noGrp="1"/>
          </p:cNvSpPr>
          <p:nvPr>
            <p:ph type="sldNum" sz="quarter" idx="10"/>
          </p:nvPr>
        </p:nvSpPr>
        <p:spPr/>
        <p:txBody>
          <a:bodyPr/>
          <a:lstStyle/>
          <a:p>
            <a:fld id="{47ED60A8-1F29-443C-B638-C923BCBACE6B}" type="slidenum">
              <a:rPr lang="en-ZA" smtClean="0"/>
              <a:pPr/>
              <a:t>43</a:t>
            </a:fld>
            <a:endParaRPr lang="en-ZA"/>
          </a:p>
        </p:txBody>
      </p:sp>
    </p:spTree>
    <p:extLst>
      <p:ext uri="{BB962C8B-B14F-4D97-AF65-F5344CB8AC3E}">
        <p14:creationId xmlns:p14="http://schemas.microsoft.com/office/powerpoint/2010/main" xmlns="" val="56787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smtClean="0">
                <a:solidFill>
                  <a:schemeClr val="tx1"/>
                </a:solidFill>
                <a:latin typeface="+mn-lt"/>
                <a:ea typeface="+mn-ea"/>
                <a:cs typeface="+mn-cs"/>
              </a:rPr>
              <a:t>1. Policies that prioritise target sectors should include a careful assessment of the national</a:t>
            </a:r>
          </a:p>
          <a:p>
            <a:r>
              <a:rPr lang="en-ZA" sz="1200" b="0" i="0" u="none" strike="noStrike" kern="1200" baseline="0" dirty="0" smtClean="0">
                <a:solidFill>
                  <a:schemeClr val="tx1"/>
                </a:solidFill>
                <a:latin typeface="+mn-lt"/>
                <a:ea typeface="+mn-ea"/>
                <a:cs typeface="+mn-cs"/>
              </a:rPr>
              <a:t>capacity to make this a reality, within the context of the global capitalist system.</a:t>
            </a:r>
          </a:p>
          <a:p>
            <a:endParaRPr lang="en-ZA"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2. DHET should work strategically with private and public intermediary organisations, as well as</a:t>
            </a:r>
          </a:p>
          <a:p>
            <a:r>
              <a:rPr lang="en-ZA" sz="1200" b="0" i="0" u="none" strike="noStrike" kern="1200" baseline="0" dirty="0" smtClean="0">
                <a:solidFill>
                  <a:schemeClr val="tx1"/>
                </a:solidFill>
                <a:latin typeface="+mn-lt"/>
                <a:ea typeface="+mn-ea"/>
                <a:cs typeface="+mn-cs"/>
              </a:rPr>
              <a:t>education and training organisations themselves, to create a distributed process of capacity</a:t>
            </a:r>
          </a:p>
          <a:p>
            <a:r>
              <a:rPr lang="en-GB" sz="1200" b="0" i="0" u="none" strike="noStrike" kern="1200" baseline="0" dirty="0" smtClean="0">
                <a:solidFill>
                  <a:schemeClr val="tx1"/>
                </a:solidFill>
                <a:latin typeface="+mn-lt"/>
                <a:ea typeface="+mn-ea"/>
                <a:cs typeface="+mn-cs"/>
              </a:rPr>
              <a:t>development and network enhancement.</a:t>
            </a:r>
          </a:p>
          <a:p>
            <a:endParaRPr lang="en-GB"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3. The </a:t>
            </a:r>
            <a:r>
              <a:rPr lang="en-ZA" sz="1200" b="0" i="0" u="none" strike="noStrike" kern="1200" baseline="0" dirty="0" err="1" smtClean="0">
                <a:solidFill>
                  <a:schemeClr val="tx1"/>
                </a:solidFill>
                <a:latin typeface="+mn-lt"/>
                <a:ea typeface="+mn-ea"/>
                <a:cs typeface="+mn-cs"/>
              </a:rPr>
              <a:t>dti</a:t>
            </a:r>
            <a:r>
              <a:rPr lang="en-ZA" sz="1200" b="0" i="0" u="none" strike="noStrike" kern="1200" baseline="0" dirty="0" smtClean="0">
                <a:solidFill>
                  <a:schemeClr val="tx1"/>
                </a:solidFill>
                <a:latin typeface="+mn-lt"/>
                <a:ea typeface="+mn-ea"/>
                <a:cs typeface="+mn-cs"/>
              </a:rPr>
              <a:t> should consider the skills component of targeted industrial policy, in order to build</a:t>
            </a:r>
          </a:p>
          <a:p>
            <a:r>
              <a:rPr lang="en-GB" sz="1200" b="0" i="0" u="none" strike="noStrike" kern="1200" baseline="0" dirty="0" smtClean="0">
                <a:solidFill>
                  <a:schemeClr val="tx1"/>
                </a:solidFill>
                <a:latin typeface="+mn-lt"/>
                <a:ea typeface="+mn-ea"/>
                <a:cs typeface="+mn-cs"/>
              </a:rPr>
              <a:t>domestic firms' capabilities.</a:t>
            </a:r>
          </a:p>
          <a:p>
            <a:endParaRPr lang="en-GB"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4.a. Universities need to focus more on what their own capabilities are; how they capture their</a:t>
            </a:r>
          </a:p>
          <a:p>
            <a:r>
              <a:rPr lang="en-ZA" sz="1200" b="0" i="0" u="none" strike="noStrike" kern="1200" baseline="0" dirty="0" smtClean="0">
                <a:solidFill>
                  <a:schemeClr val="tx1"/>
                </a:solidFill>
                <a:latin typeface="+mn-lt"/>
                <a:ea typeface="+mn-ea"/>
                <a:cs typeface="+mn-cs"/>
              </a:rPr>
              <a:t>own tacit knowledge more effectively; and how they develop their interactive capabilities</a:t>
            </a:r>
          </a:p>
          <a:p>
            <a:r>
              <a:rPr lang="en-ZA" sz="1200" b="0" i="0" u="none" strike="noStrike" kern="1200" baseline="0" dirty="0" smtClean="0">
                <a:solidFill>
                  <a:schemeClr val="tx1"/>
                </a:solidFill>
                <a:latin typeface="+mn-lt"/>
                <a:ea typeface="+mn-ea"/>
                <a:cs typeface="+mn-cs"/>
              </a:rPr>
              <a:t>more strategically, in relation to priority sectors that match their expertise, whether in their</a:t>
            </a:r>
          </a:p>
          <a:p>
            <a:r>
              <a:rPr lang="en-GB" sz="1200" b="0" i="0" u="none" strike="noStrike" kern="1200" baseline="0" dirty="0" smtClean="0">
                <a:solidFill>
                  <a:schemeClr val="tx1"/>
                </a:solidFill>
                <a:latin typeface="+mn-lt"/>
                <a:ea typeface="+mn-ea"/>
                <a:cs typeface="+mn-cs"/>
              </a:rPr>
              <a:t>immediate contexts or nationally.</a:t>
            </a:r>
          </a:p>
          <a:p>
            <a:endParaRPr lang="en-GB" sz="1200" b="0" i="0" u="none" strike="noStrike" kern="1200" baseline="0" dirty="0" smtClean="0">
              <a:solidFill>
                <a:schemeClr val="tx1"/>
              </a:solidFill>
              <a:latin typeface="+mn-lt"/>
              <a:ea typeface="+mn-ea"/>
              <a:cs typeface="+mn-cs"/>
            </a:endParaRPr>
          </a:p>
          <a:p>
            <a:r>
              <a:rPr lang="en-ZA" sz="1200" b="0" i="0" u="none" strike="noStrike" kern="1200" baseline="0" dirty="0" smtClean="0">
                <a:solidFill>
                  <a:schemeClr val="tx1"/>
                </a:solidFill>
                <a:latin typeface="+mn-lt"/>
                <a:ea typeface="+mn-ea"/>
                <a:cs typeface="+mn-cs"/>
              </a:rPr>
              <a:t>4.b. Universities should develop a clear strategy, structures and mechanism for communicating</a:t>
            </a:r>
          </a:p>
          <a:p>
            <a:r>
              <a:rPr lang="en-GB" sz="1200" b="0" i="0" u="none" strike="noStrike" kern="1200" baseline="0" dirty="0" smtClean="0">
                <a:solidFill>
                  <a:schemeClr val="tx1"/>
                </a:solidFill>
                <a:latin typeface="+mn-lt"/>
                <a:ea typeface="+mn-ea"/>
                <a:cs typeface="+mn-cs"/>
              </a:rPr>
              <a:t>and partnering</a:t>
            </a:r>
            <a:endParaRPr lang="en-GB" dirty="0" smtClean="0"/>
          </a:p>
          <a:p>
            <a:endParaRPr lang="en-ZA" dirty="0"/>
          </a:p>
        </p:txBody>
      </p:sp>
      <p:sp>
        <p:nvSpPr>
          <p:cNvPr id="4" name="Slide Number Placeholder 3"/>
          <p:cNvSpPr>
            <a:spLocks noGrp="1"/>
          </p:cNvSpPr>
          <p:nvPr>
            <p:ph type="sldNum" sz="quarter" idx="10"/>
          </p:nvPr>
        </p:nvSpPr>
        <p:spPr/>
        <p:txBody>
          <a:bodyPr/>
          <a:lstStyle/>
          <a:p>
            <a:fld id="{47ED60A8-1F29-443C-B638-C923BCBACE6B}" type="slidenum">
              <a:rPr lang="en-ZA" smtClean="0"/>
              <a:pPr/>
              <a:t>44</a:t>
            </a:fld>
            <a:endParaRPr lang="en-ZA"/>
          </a:p>
        </p:txBody>
      </p:sp>
    </p:spTree>
    <p:extLst>
      <p:ext uri="{BB962C8B-B14F-4D97-AF65-F5344CB8AC3E}">
        <p14:creationId xmlns:p14="http://schemas.microsoft.com/office/powerpoint/2010/main" xmlns="" val="358711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mn-lt"/>
                <a:ea typeface="+mn-ea"/>
                <a:cs typeface="+mn-cs"/>
              </a:rPr>
              <a:t>Data on the employment of crafts and related trades (CRT) workers (the occupational group where artisanal employment is recorded) however, indicates the labour market for artisans has been contracting between 2001 and 2012 (Bhorat et al, 2013). The same labour market data for the three sectors selected for this study confirms this trend, although for a shorter period of time (2008 - 2013). CRT workers have seen a decline in proportional share of employment from 36% in 2008 to 32% in 2013. What makes this information noteworthy is that these sectors are historically strong employers of artisans.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mn-lt"/>
                <a:ea typeface="+mn-ea"/>
                <a:cs typeface="+mn-cs"/>
              </a:rPr>
              <a:t>This causes a seeming disjuncture between policy driven imperatives to increase and accelerate the production of artisans, and the ability of the South African labour market to provide employment. Of course this analysis has limits. It does not take into account the opportunities for artisanal employment that might arise out of the informal labour market. It assumes that past employment trends are good predictors of future employment trends and it does not take into account the changing nature of work and how this would affect the nature of demand for artisanal skills.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Drawing from such insights the key argument underpinning</a:t>
            </a:r>
            <a:r>
              <a:rPr lang="en-ZA" baseline="0" dirty="0" smtClean="0"/>
              <a:t> the research approaches in this theme was that in order to identify and respond more appropriately to the demand for skills, we need to better understand the changing nature of work. All three projects in this theme approaches this question from slightly different vantage points (theoretically and methodologically): Political economic and historic, occupational domains and the relation between artisanal knowledge and work. </a:t>
            </a:r>
            <a:r>
              <a:rPr lang="en-ZA" dirty="0" smtClean="0"/>
              <a:t>I</a:t>
            </a:r>
            <a:r>
              <a:rPr lang="en-ZA" baseline="0" dirty="0" smtClean="0"/>
              <a:t> am going to share the high level findings </a:t>
            </a:r>
            <a:r>
              <a:rPr lang="en-ZA" dirty="0" smtClean="0"/>
              <a:t>and insights emerging from these studies to</a:t>
            </a:r>
            <a:r>
              <a:rPr lang="en-US" sz="1200" kern="1200" baseline="0" dirty="0" smtClean="0">
                <a:solidFill>
                  <a:schemeClr val="tx1"/>
                </a:solidFill>
                <a:effectLst/>
                <a:latin typeface="+mn-lt"/>
                <a:ea typeface="+mn-ea"/>
                <a:cs typeface="+mn-cs"/>
              </a:rPr>
              <a:t> highlight three key messages that should inform planning for future artisan skills.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mn-lt"/>
                <a:ea typeface="+mn-ea"/>
                <a:cs typeface="+mn-cs"/>
              </a:rPr>
              <a:t>Analysing changes to artisanal work and occupations across these cases, re-affirms the complexity of the relationship between changes to work and the demand for skills, but also highlights that the sociological nature of work is a critical but undervalued dimension in our approaches to understanding our labour market.</a:t>
            </a:r>
          </a:p>
          <a:p>
            <a:endParaRPr lang="en-ZA" b="1" dirty="0" smtClean="0"/>
          </a:p>
          <a:p>
            <a:r>
              <a:rPr lang="en-ZA" b="1" dirty="0" smtClean="0"/>
              <a:t>CHANGE IN OCCUPATIONAL SHARE OF EMPLOYMENT IN MINING, AUTOMOTIVE AND METALS SECTORS, 2008 (INNER CIRCLE) – 2013 (OUTER CIRCLE)</a:t>
            </a:r>
            <a:endParaRPr lang="en-ZA" b="1" dirty="0"/>
          </a:p>
        </p:txBody>
      </p:sp>
      <p:sp>
        <p:nvSpPr>
          <p:cNvPr id="4" name="Slide Number Placeholder 3"/>
          <p:cNvSpPr>
            <a:spLocks noGrp="1"/>
          </p:cNvSpPr>
          <p:nvPr>
            <p:ph type="sldNum" sz="quarter" idx="10"/>
          </p:nvPr>
        </p:nvSpPr>
        <p:spPr/>
        <p:txBody>
          <a:bodyPr/>
          <a:lstStyle/>
          <a:p>
            <a:fld id="{7470C488-5B15-4948-B316-E67E7726FDAA}" type="slidenum">
              <a:rPr lang="en-ZA" smtClean="0"/>
              <a:pPr/>
              <a:t>45</a:t>
            </a:fld>
            <a:endParaRPr lang="en-ZA"/>
          </a:p>
        </p:txBody>
      </p:sp>
    </p:spTree>
    <p:extLst>
      <p:ext uri="{BB962C8B-B14F-4D97-AF65-F5344CB8AC3E}">
        <p14:creationId xmlns:p14="http://schemas.microsoft.com/office/powerpoint/2010/main" xmlns="" val="52837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a:t>
            </a:r>
            <a:r>
              <a:rPr lang="en-ZA" baseline="0" dirty="0" smtClean="0"/>
              <a:t> need a philosophy which guides how we think about skills planning</a:t>
            </a:r>
            <a:endParaRPr lang="en-ZA" dirty="0"/>
          </a:p>
        </p:txBody>
      </p:sp>
      <p:sp>
        <p:nvSpPr>
          <p:cNvPr id="4" name="Slide Number Placeholder 3"/>
          <p:cNvSpPr>
            <a:spLocks noGrp="1"/>
          </p:cNvSpPr>
          <p:nvPr>
            <p:ph type="sldNum" sz="quarter" idx="10"/>
          </p:nvPr>
        </p:nvSpPr>
        <p:spPr/>
        <p:txBody>
          <a:bodyPr/>
          <a:lstStyle/>
          <a:p>
            <a:fld id="{F71F2D0A-7C26-4775-AE8D-6D8E2DE02A64}" type="slidenum">
              <a:rPr lang="en-ZA" smtClean="0"/>
              <a:pPr/>
              <a:t>6</a:t>
            </a:fld>
            <a:endParaRPr lang="en-ZA"/>
          </a:p>
        </p:txBody>
      </p:sp>
    </p:spTree>
    <p:extLst>
      <p:ext uri="{BB962C8B-B14F-4D97-AF65-F5344CB8AC3E}">
        <p14:creationId xmlns:p14="http://schemas.microsoft.com/office/powerpoint/2010/main" xmlns="" val="136486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1" dirty="0" smtClean="0">
                <a:effectLst/>
              </a:rPr>
              <a:t>Possible policy</a:t>
            </a:r>
            <a:r>
              <a:rPr lang="en-ZA" b="1" baseline="0" dirty="0" smtClean="0">
                <a:effectLst/>
              </a:rPr>
              <a:t> insights: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1" dirty="0" smtClean="0">
                <a:effectLst/>
              </a:rPr>
              <a:t>For the demand side: </a:t>
            </a:r>
            <a:r>
              <a:rPr lang="en-ZA" dirty="0" smtClean="0">
                <a:effectLst/>
              </a:rPr>
              <a:t>The</a:t>
            </a:r>
            <a:r>
              <a:rPr lang="en-ZA" baseline="0" dirty="0" smtClean="0">
                <a:effectLst/>
              </a:rPr>
              <a:t> trends show declining mining and manufacturing sectors – if the market is left to its own devices this trend could continue into the future – what does this mean for the type of artisanal skills we produce for the labour market? A more interventionist approach could suggest that, in the light of government programmes such as SIPS, how can such programmes be utilised to re-invigorate these sectors that have traditionally provided a large share of artisanal employment in line with strategic growth and development plans in the country?</a:t>
            </a:r>
          </a:p>
          <a:p>
            <a:pPr marL="605297" lvl="1" indent="-171414" defTabSz="914211">
              <a:buFont typeface="Arial" panose="020B0604020202020204" pitchFamily="34" charset="0"/>
              <a:buChar char="•"/>
              <a:defRPr/>
            </a:pPr>
            <a:r>
              <a:rPr lang="en-ZA" b="1" baseline="0" dirty="0" smtClean="0">
                <a:effectLst/>
              </a:rPr>
              <a:t>For the supply side: </a:t>
            </a:r>
            <a:r>
              <a:rPr lang="en-ZA" baseline="0" dirty="0" smtClean="0">
                <a:effectLst/>
              </a:rPr>
              <a:t>What kind of artisanal skills development best prepares artisans to be absorbed into a labour that is characterised by such shifts? </a:t>
            </a:r>
            <a:endParaRPr lang="en-ZA" dirty="0" smtClean="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smtClean="0"/>
              <a:t>This project</a:t>
            </a:r>
            <a:r>
              <a:rPr lang="en-GB" sz="1200" b="1" baseline="0" dirty="0" smtClean="0"/>
              <a:t> highlights that d</a:t>
            </a:r>
            <a:r>
              <a:rPr lang="en-GB" sz="1200" b="1" dirty="0" smtClean="0"/>
              <a:t>ealing with artisan skills production, and its associated historical challenges for employment creation, requires not only an institutional understanding of its history but also of prevailing economic parameters which provide both constraints and opportunities for policy making.</a:t>
            </a:r>
          </a:p>
        </p:txBody>
      </p:sp>
      <p:sp>
        <p:nvSpPr>
          <p:cNvPr id="4" name="Slide Number Placeholder 3"/>
          <p:cNvSpPr>
            <a:spLocks noGrp="1"/>
          </p:cNvSpPr>
          <p:nvPr>
            <p:ph type="sldNum" sz="quarter" idx="10"/>
          </p:nvPr>
        </p:nvSpPr>
        <p:spPr/>
        <p:txBody>
          <a:bodyPr/>
          <a:lstStyle/>
          <a:p>
            <a:fld id="{452C0344-7996-4EF7-9CFD-C2D55674956C}" type="slidenum">
              <a:rPr lang="en-ZA" smtClean="0"/>
              <a:pPr/>
              <a:t>46</a:t>
            </a:fld>
            <a:endParaRPr lang="en-ZA"/>
          </a:p>
        </p:txBody>
      </p:sp>
    </p:spTree>
    <p:extLst>
      <p:ext uri="{BB962C8B-B14F-4D97-AF65-F5344CB8AC3E}">
        <p14:creationId xmlns:p14="http://schemas.microsoft.com/office/powerpoint/2010/main" xmlns="" val="367966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a:buAutoNum type="arabicPeriod"/>
            </a:pPr>
            <a:r>
              <a:rPr lang="en-ZA" dirty="0"/>
              <a:t>First we find evidence for expanded skills requirements, expectations that artisans should have more generic skills, not traditionally associated with artisanal work. Not only are the skills required for artisanal work perceived to have expanded, but the increasing incorporation of automation technologies are seen to elevate their work in terms of knowledge and skills required. </a:t>
            </a:r>
          </a:p>
          <a:p>
            <a:pPr marL="228587" indent="-228587" defTabSz="914350">
              <a:buFontTx/>
              <a:buAutoNum type="arabicPeriod"/>
            </a:pPr>
            <a:r>
              <a:rPr lang="en-ZA" dirty="0" smtClean="0"/>
              <a:t>Artisan’s </a:t>
            </a:r>
            <a:r>
              <a:rPr lang="en-ZA" dirty="0"/>
              <a:t>involvement in direct </a:t>
            </a:r>
            <a:r>
              <a:rPr lang="en-ZA" dirty="0" smtClean="0"/>
              <a:t>production has been reduced, </a:t>
            </a:r>
            <a:r>
              <a:rPr lang="en-ZA" dirty="0"/>
              <a:t>combining/eliminating certain jobs/tasks. Because such technologies impact on the tools used to perform work, it shifts the manual component traditionally viewed as paramount to describing artisanal </a:t>
            </a:r>
            <a:r>
              <a:rPr lang="en-ZA" dirty="0" smtClean="0"/>
              <a:t>work, and distances the artisan from the material worked with. Such </a:t>
            </a:r>
            <a:r>
              <a:rPr lang="en-ZA" dirty="0"/>
              <a:t>change has the potential to alter the delineated scope of artisanal work in relation to other occupational </a:t>
            </a:r>
            <a:r>
              <a:rPr lang="en-ZA" dirty="0" smtClean="0"/>
              <a:t>groups – currently contested. </a:t>
            </a:r>
            <a:r>
              <a:rPr lang="en-ZA" dirty="0"/>
              <a:t>This is in line with Gamble’s (2015) assertion that ‘advances in technology and materials have broken down many of the original trade demarcations’.</a:t>
            </a:r>
          </a:p>
          <a:p>
            <a:pPr marL="228587" indent="-228587" defTabSz="914350">
              <a:buFontTx/>
              <a:buAutoNum type="arabicPeriod"/>
            </a:pPr>
            <a:r>
              <a:rPr lang="en-ZA" dirty="0" smtClean="0"/>
              <a:t>Work continues to be organised hierarchically with strict protocols governing interaction and levels of responsibility between occupational groups.</a:t>
            </a:r>
            <a:r>
              <a:rPr lang="en-ZA" dirty="0"/>
              <a:t> Thus, while artisanal work is perceived to have expanded in many ways, and elevated in some, occupational boundaries remain important for work organisation.</a:t>
            </a:r>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The findings on occupations and identity highlight the fluidity of the concept of occupation within the workplace as well as work change affecting</a:t>
            </a:r>
            <a:r>
              <a:rPr lang="en-ZA" b="1" baseline="0" dirty="0" smtClean="0"/>
              <a:t> aspects of occupational domains in different and sometimes diverging ways with sometimes unanticipated outcomes for the real and perceived demand for related skills. </a:t>
            </a:r>
            <a:endParaRPr lang="en-ZA" b="1" dirty="0"/>
          </a:p>
          <a:p>
            <a:pPr marL="228587" indent="-228587">
              <a:buAutoNum type="arabicPeriod"/>
            </a:pPr>
            <a:endParaRPr lang="en-ZA" dirty="0"/>
          </a:p>
        </p:txBody>
      </p:sp>
      <p:sp>
        <p:nvSpPr>
          <p:cNvPr id="4" name="Slide Number Placeholder 3"/>
          <p:cNvSpPr>
            <a:spLocks noGrp="1"/>
          </p:cNvSpPr>
          <p:nvPr>
            <p:ph type="sldNum" sz="quarter" idx="10"/>
          </p:nvPr>
        </p:nvSpPr>
        <p:spPr/>
        <p:txBody>
          <a:bodyPr/>
          <a:lstStyle/>
          <a:p>
            <a:fld id="{54D36CB6-B5E5-4B38-B9DF-8CC2F07D5ECA}" type="slidenum">
              <a:rPr lang="en-ZA" smtClean="0"/>
              <a:pPr/>
              <a:t>47</a:t>
            </a:fld>
            <a:endParaRPr lang="en-ZA"/>
          </a:p>
        </p:txBody>
      </p:sp>
    </p:spTree>
    <p:extLst>
      <p:ext uri="{BB962C8B-B14F-4D97-AF65-F5344CB8AC3E}">
        <p14:creationId xmlns:p14="http://schemas.microsoft.com/office/powerpoint/2010/main" xmlns="" val="2599151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mn-lt"/>
                <a:ea typeface="+mn-ea"/>
                <a:cs typeface="+mn-cs"/>
              </a:rPr>
              <a:t>This</a:t>
            </a:r>
            <a:r>
              <a:rPr lang="en-ZA" sz="1200" kern="1200" baseline="0" dirty="0" smtClean="0">
                <a:solidFill>
                  <a:schemeClr val="tx1"/>
                </a:solidFill>
                <a:effectLst/>
                <a:latin typeface="+mn-lt"/>
                <a:ea typeface="+mn-ea"/>
                <a:cs typeface="+mn-cs"/>
              </a:rPr>
              <a:t> project aimed to clarify the </a:t>
            </a:r>
            <a:r>
              <a:rPr lang="en-ZA" sz="1200" kern="1200" dirty="0" smtClean="0">
                <a:solidFill>
                  <a:schemeClr val="tx1"/>
                </a:solidFill>
                <a:effectLst/>
                <a:latin typeface="+mn-lt"/>
                <a:ea typeface="+mn-ea"/>
                <a:cs typeface="+mn-cs"/>
              </a:rPr>
              <a:t>relationship between the demands of intermediate level work and the education, training and development provisioning and available qualifications – in other words can highlight</a:t>
            </a:r>
            <a:r>
              <a:rPr lang="en-ZA" sz="1200" kern="1200" baseline="0" dirty="0" smtClean="0">
                <a:solidFill>
                  <a:schemeClr val="tx1"/>
                </a:solidFill>
                <a:effectLst/>
                <a:latin typeface="+mn-lt"/>
                <a:ea typeface="+mn-ea"/>
                <a:cs typeface="+mn-cs"/>
              </a:rPr>
              <a:t> at the micro-level skills supply and demand gaps.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aseline="0" dirty="0" smtClean="0"/>
              <a:t>The findings show why it becomes important to understand the nature and relation between intermediate level work, knowledge bases and preparation? In essence, understanding the artisan of the future is a critical component of planning to prepare the artisan of the future.</a:t>
            </a:r>
          </a:p>
          <a:p>
            <a:r>
              <a:rPr lang="en-ZA" dirty="0" smtClean="0"/>
              <a:t>Possible policy implications:</a:t>
            </a:r>
          </a:p>
          <a:p>
            <a:pPr marL="171450" lvl="0" indent="-171450">
              <a:buFont typeface="Arial" panose="020B0604020202020204" pitchFamily="34" charset="0"/>
              <a:buChar char="•"/>
            </a:pPr>
            <a:r>
              <a:rPr lang="en-GB" dirty="0" smtClean="0"/>
              <a:t>The </a:t>
            </a:r>
            <a:r>
              <a:rPr lang="en-GB" dirty="0"/>
              <a:t>intermediate labour market level needs a diversified training system with multiple entry and exit points.</a:t>
            </a:r>
            <a:endParaRPr lang="en-ZA" dirty="0"/>
          </a:p>
          <a:p>
            <a:pPr marL="171450" lvl="0" indent="-171450">
              <a:buFont typeface="Arial" panose="020B0604020202020204" pitchFamily="34" charset="0"/>
              <a:buChar char="•"/>
            </a:pPr>
            <a:r>
              <a:rPr lang="en-GB" dirty="0"/>
              <a:t>Evidence of a continued employer belief in the value of apprenticeship suggests that apprenticeship should be the main mode of delivery towards qualifications at intermediate labour market level.</a:t>
            </a:r>
            <a:endParaRPr lang="en-ZA" dirty="0"/>
          </a:p>
          <a:p>
            <a:pPr marL="171450" lvl="0" indent="-171450">
              <a:buFont typeface="Arial" panose="020B0604020202020204" pitchFamily="34" charset="0"/>
              <a:buChar char="•"/>
            </a:pPr>
            <a:r>
              <a:rPr lang="en-GB" dirty="0"/>
              <a:t>Single apprenticeships will not be sufficient. Different levels and types of apprenticeship will better serve the simultaneous co-existence of ‘high-risk’ and ‘low risk’ work in the same sector and sometimes in the same workplace. </a:t>
            </a:r>
            <a:endParaRPr lang="en-ZA" dirty="0"/>
          </a:p>
          <a:p>
            <a:pPr marL="171450" lvl="0" indent="-171450">
              <a:buFont typeface="Arial" panose="020B0604020202020204" pitchFamily="34" charset="0"/>
              <a:buChar char="•"/>
            </a:pPr>
            <a:r>
              <a:rPr lang="en-ZA" dirty="0"/>
              <a:t>All sectors should introduce a foundational apprenticeship that signals a baseline of all-round expertise. </a:t>
            </a:r>
          </a:p>
          <a:p>
            <a:pPr marL="171450" lvl="0" indent="-171450">
              <a:buFont typeface="Arial" panose="020B0604020202020204" pitchFamily="34" charset="0"/>
              <a:buChar char="•"/>
            </a:pPr>
            <a:r>
              <a:rPr lang="en-GB" dirty="0"/>
              <a:t>A foundational apprenticeship could be followed by an intermediate and/or advanced apprenticeship to provide sectoral progression pathways and developmental opportunities for all workers.</a:t>
            </a:r>
            <a:endParaRPr lang="en-ZA" dirty="0"/>
          </a:p>
          <a:p>
            <a:pPr marL="171450" lvl="0" indent="-171450">
              <a:buFont typeface="Arial" panose="020B0604020202020204" pitchFamily="34" charset="0"/>
              <a:buChar char="•"/>
            </a:pPr>
            <a:r>
              <a:rPr lang="en-GB" dirty="0"/>
              <a:t>Where necessary, bridging programmes may need to be introduced act as a proxy for the continuity between school and TVET that is the marker of successful training systems at intermediate labour market levels in industrialised countries.</a:t>
            </a:r>
            <a:endParaRPr lang="en-ZA" dirty="0"/>
          </a:p>
          <a:p>
            <a:pPr marL="171450" lvl="0" indent="-171450">
              <a:buFont typeface="Arial" panose="020B0604020202020204" pitchFamily="34" charset="0"/>
              <a:buChar char="•"/>
            </a:pPr>
            <a:r>
              <a:rPr lang="en-GB" dirty="0"/>
              <a:t>In addition, formally registered short courses will need a definite space and integrity of their own, arranged into recognised part- or whole qualifications.</a:t>
            </a:r>
            <a:endParaRPr lang="en-ZA"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1" baseline="0" dirty="0" smtClean="0"/>
              <a:t>The findings on the relation between work and training emphasises the complex relation between E&amp;T provision and demands in the labour market by highlighting simultaneous trends towards upskilling and down-skilling in artisanal work.</a:t>
            </a: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fld id="{54D36CB6-B5E5-4B38-B9DF-8CC2F07D5ECA}" type="slidenum">
              <a:rPr lang="en-ZA" smtClean="0"/>
              <a:pPr/>
              <a:t>48</a:t>
            </a:fld>
            <a:endParaRPr lang="en-ZA"/>
          </a:p>
        </p:txBody>
      </p:sp>
    </p:spTree>
    <p:extLst>
      <p:ext uri="{BB962C8B-B14F-4D97-AF65-F5344CB8AC3E}">
        <p14:creationId xmlns:p14="http://schemas.microsoft.com/office/powerpoint/2010/main" xmlns="" val="186534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While</a:t>
            </a:r>
            <a:r>
              <a:rPr lang="en-ZA" baseline="0" dirty="0" smtClean="0"/>
              <a:t> concurring</a:t>
            </a:r>
            <a:r>
              <a:rPr lang="en-ZA" dirty="0" smtClean="0"/>
              <a:t> with the need to improve artisan data systems, and within the context of skills planning understand the need for standardisation</a:t>
            </a:r>
            <a:r>
              <a:rPr lang="en-ZA" baseline="0" dirty="0" smtClean="0"/>
              <a:t> that to some extent would be required to plan at a national level, b</a:t>
            </a:r>
            <a:r>
              <a:rPr lang="en-ZA" dirty="0" smtClean="0"/>
              <a:t>ased</a:t>
            </a:r>
            <a:r>
              <a:rPr lang="en-ZA" baseline="0" dirty="0" smtClean="0"/>
              <a:t> on the evidence and insights emerging from these studies, I </a:t>
            </a:r>
            <a:r>
              <a:rPr lang="en-ZA" dirty="0" smtClean="0"/>
              <a:t>argue that:</a:t>
            </a:r>
            <a:endParaRPr lang="en-ZA" baseline="0" dirty="0" smtClean="0"/>
          </a:p>
          <a:p>
            <a:pPr marL="171431" indent="-171431" defTabSz="914300">
              <a:buFont typeface="Arial" panose="020B0604020202020204" pitchFamily="34" charset="0"/>
              <a:buChar char="•"/>
              <a:defRPr/>
            </a:pPr>
            <a:r>
              <a:rPr lang="en-ZA" baseline="0" dirty="0" smtClean="0"/>
              <a:t>The relation between demand and supply can be unpredictable – making the identification of for </a:t>
            </a:r>
            <a:r>
              <a:rPr lang="en-ZA" baseline="0" dirty="0" err="1" smtClean="0"/>
              <a:t>eg</a:t>
            </a:r>
            <a:r>
              <a:rPr lang="en-ZA" baseline="0" dirty="0" smtClean="0"/>
              <a:t>. key labour problems such as mismatch, shortage, oversupply conceptually challenging.</a:t>
            </a:r>
          </a:p>
          <a:p>
            <a:pPr marL="171431" indent="-171431" defTabSz="914300">
              <a:buFont typeface="Arial" panose="020B0604020202020204" pitchFamily="34" charset="0"/>
              <a:buChar char="•"/>
              <a:defRPr/>
            </a:pPr>
            <a:r>
              <a:rPr lang="en-ZA" dirty="0" smtClean="0"/>
              <a:t>Occupations as more than just an objective indicator of the skills and knowledge required for work associated with a particular occupational group.</a:t>
            </a:r>
            <a:r>
              <a:rPr lang="en-ZA" baseline="0" dirty="0" smtClean="0"/>
              <a:t> Occupations as hardly immutable and objective as sometimes portrayed– they are </a:t>
            </a:r>
            <a:r>
              <a:rPr lang="en-ZA" dirty="0" smtClean="0"/>
              <a:t>subject to changes to the nature of work, subjective understandings of work and jurisdictional contestation over time. </a:t>
            </a:r>
            <a:endParaRPr lang="en-ZA" baseline="0" dirty="0" smtClean="0"/>
          </a:p>
          <a:p>
            <a:pPr marL="171431" indent="-171431">
              <a:buFont typeface="Arial" panose="020B0604020202020204" pitchFamily="34" charset="0"/>
              <a:buChar char="•"/>
            </a:pPr>
            <a:r>
              <a:rPr lang="en-ZA" baseline="0" dirty="0" smtClean="0"/>
              <a:t>The relation between work-related knowledge, skills and work is complex and multi-faceted: relation between situated and formal knowledge and their respective modes of provision.</a:t>
            </a:r>
          </a:p>
          <a:p>
            <a:pPr marL="171431" indent="-171431">
              <a:buFont typeface="Arial" panose="020B0604020202020204" pitchFamily="34" charset="0"/>
              <a:buChar char="•"/>
            </a:pPr>
            <a:r>
              <a:rPr lang="en-ZA" baseline="0" dirty="0" smtClean="0"/>
              <a:t>And formal knowledge as only one response that industry might not even want.</a:t>
            </a:r>
          </a:p>
        </p:txBody>
      </p:sp>
      <p:sp>
        <p:nvSpPr>
          <p:cNvPr id="4" name="Slide Number Placeholder 3"/>
          <p:cNvSpPr>
            <a:spLocks noGrp="1"/>
          </p:cNvSpPr>
          <p:nvPr>
            <p:ph type="sldNum" sz="quarter" idx="10"/>
          </p:nvPr>
        </p:nvSpPr>
        <p:spPr/>
        <p:txBody>
          <a:bodyPr/>
          <a:lstStyle/>
          <a:p>
            <a:fld id="{54D36CB6-B5E5-4B38-B9DF-8CC2F07D5ECA}" type="slidenum">
              <a:rPr lang="en-ZA" smtClean="0"/>
              <a:pPr/>
              <a:t>49</a:t>
            </a:fld>
            <a:endParaRPr lang="en-ZA"/>
          </a:p>
        </p:txBody>
      </p:sp>
    </p:spTree>
    <p:extLst>
      <p:ext uri="{BB962C8B-B14F-4D97-AF65-F5344CB8AC3E}">
        <p14:creationId xmlns:p14="http://schemas.microsoft.com/office/powerpoint/2010/main" xmlns="" val="118176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Skills planning is</a:t>
            </a:r>
            <a:r>
              <a:rPr lang="en-ZA" baseline="0" dirty="0" smtClean="0"/>
              <a:t> more than information – there are many actors and vested interests and need to participate in the process of skills decision-making</a:t>
            </a:r>
            <a:endParaRPr lang="en-ZA" dirty="0"/>
          </a:p>
        </p:txBody>
      </p:sp>
      <p:sp>
        <p:nvSpPr>
          <p:cNvPr id="4" name="Slide Number Placeholder 3"/>
          <p:cNvSpPr>
            <a:spLocks noGrp="1"/>
          </p:cNvSpPr>
          <p:nvPr>
            <p:ph type="sldNum" sz="quarter" idx="10"/>
          </p:nvPr>
        </p:nvSpPr>
        <p:spPr/>
        <p:txBody>
          <a:bodyPr/>
          <a:lstStyle/>
          <a:p>
            <a:fld id="{A0C10905-47D7-4998-A8E1-4982ECDB6F0E}" type="slidenum">
              <a:rPr lang="en-ZA" smtClean="0"/>
              <a:pPr/>
              <a:t>10</a:t>
            </a:fld>
            <a:endParaRPr lang="en-ZA"/>
          </a:p>
        </p:txBody>
      </p:sp>
    </p:spTree>
    <p:extLst>
      <p:ext uri="{BB962C8B-B14F-4D97-AF65-F5344CB8AC3E}">
        <p14:creationId xmlns:p14="http://schemas.microsoft.com/office/powerpoint/2010/main" xmlns="" val="188863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BCBAD79-E801-4BAF-873D-638E04B6E991}" type="slidenum">
              <a:rPr lang="en-ZA" smtClean="0"/>
              <a:pPr/>
              <a:t>15</a:t>
            </a:fld>
            <a:endParaRPr lang="en-ZA"/>
          </a:p>
        </p:txBody>
      </p:sp>
    </p:spTree>
    <p:extLst>
      <p:ext uri="{BB962C8B-B14F-4D97-AF65-F5344CB8AC3E}">
        <p14:creationId xmlns:p14="http://schemas.microsoft.com/office/powerpoint/2010/main" xmlns="" val="82248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17</a:t>
            </a:fld>
            <a:endParaRPr lang="en-ZA"/>
          </a:p>
        </p:txBody>
      </p:sp>
    </p:spTree>
    <p:extLst>
      <p:ext uri="{BB962C8B-B14F-4D97-AF65-F5344CB8AC3E}">
        <p14:creationId xmlns:p14="http://schemas.microsoft.com/office/powerpoint/2010/main" xmlns="" val="132172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18</a:t>
            </a:fld>
            <a:endParaRPr lang="en-ZA"/>
          </a:p>
        </p:txBody>
      </p:sp>
    </p:spTree>
    <p:extLst>
      <p:ext uri="{BB962C8B-B14F-4D97-AF65-F5344CB8AC3E}">
        <p14:creationId xmlns:p14="http://schemas.microsoft.com/office/powerpoint/2010/main" xmlns="" val="130781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kern="1200" dirty="0" smtClean="0">
                <a:solidFill>
                  <a:schemeClr val="tx1"/>
                </a:solidFill>
                <a:effectLst/>
                <a:latin typeface="+mn-lt"/>
                <a:ea typeface="+mn-ea"/>
                <a:cs typeface="+mn-cs"/>
              </a:rPr>
              <a:t>The target growth rate (TGR) measures how fast employment would have had to expand in order to provide work for all new entrants to the labor market over a given period (say between time t and t + 1</a:t>
            </a:r>
          </a:p>
          <a:p>
            <a:pPr marL="171450" lvl="0" indent="-171450">
              <a:buFont typeface="Arial" panose="020B0604020202020204" pitchFamily="34" charset="0"/>
              <a:buChar char="•"/>
            </a:pPr>
            <a:r>
              <a:rPr lang="en-ZA" sz="1200" kern="1200" dirty="0" smtClean="0">
                <a:solidFill>
                  <a:schemeClr val="tx1"/>
                </a:solidFill>
                <a:effectLst/>
                <a:latin typeface="+mn-lt"/>
                <a:ea typeface="+mn-ea"/>
                <a:cs typeface="+mn-cs"/>
              </a:rPr>
              <a:t>The employment absorption rate is the ratio between actual employment growth and the desired or target rate, expressed as a percentage</a:t>
            </a:r>
            <a:endParaRPr lang="en-ZA" dirty="0" smtClean="0"/>
          </a:p>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19</a:t>
            </a:fld>
            <a:endParaRPr lang="en-ZA"/>
          </a:p>
        </p:txBody>
      </p:sp>
    </p:spTree>
    <p:extLst>
      <p:ext uri="{BB962C8B-B14F-4D97-AF65-F5344CB8AC3E}">
        <p14:creationId xmlns:p14="http://schemas.microsoft.com/office/powerpoint/2010/main" xmlns="" val="200980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1996 – 2011 is the period relating to the implementation</a:t>
            </a:r>
            <a:r>
              <a:rPr lang="en-ZA" baseline="0" dirty="0" smtClean="0"/>
              <a:t> of RDP and GEAR, while the second timeline refers to the implementation of the NDP</a:t>
            </a:r>
          </a:p>
          <a:p>
            <a:r>
              <a:rPr lang="en-ZA" sz="1200" kern="1200" dirty="0" smtClean="0">
                <a:solidFill>
                  <a:schemeClr val="tx1"/>
                </a:solidFill>
                <a:effectLst/>
                <a:latin typeface="+mn-lt"/>
                <a:ea typeface="+mn-ea"/>
                <a:cs typeface="+mn-cs"/>
              </a:rPr>
              <a:t>In the past manufacturing has been a low-skill intensive sector but in the recent years it has increasing become capital intensive leading to declining employment for the low-skilled workers</a:t>
            </a:r>
            <a:r>
              <a:rPr lang="en-ZA" sz="1200" kern="1200" baseline="0" dirty="0" smtClean="0">
                <a:solidFill>
                  <a:schemeClr val="tx1"/>
                </a:solidFill>
                <a:effectLst/>
                <a:latin typeface="+mn-lt"/>
                <a:ea typeface="+mn-ea"/>
                <a:cs typeface="+mn-cs"/>
              </a:rPr>
              <a:t> who have little chance of being incorporated into the financial sector that demands highly skilled workers. This results in a skills premium to the limited supply of skilled workers which entrenches further inequalities.</a:t>
            </a:r>
            <a:endParaRPr lang="en-ZA" dirty="0" smtClean="0"/>
          </a:p>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20</a:t>
            </a:fld>
            <a:endParaRPr lang="en-ZA"/>
          </a:p>
        </p:txBody>
      </p:sp>
    </p:spTree>
    <p:extLst>
      <p:ext uri="{BB962C8B-B14F-4D97-AF65-F5344CB8AC3E}">
        <p14:creationId xmlns:p14="http://schemas.microsoft.com/office/powerpoint/2010/main" xmlns="" val="332853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en-GB" dirty="0" smtClean="0"/>
              <a:t>Hence, from contributing 17 percent of employment in 2001, the broader industry now accounts for 22.5 percent of employment, once again making it the largest industry by employment. Furthermore, public sector employment is the main driver of employment growth in the tertiary sector. This rising trend in public sector employment is an important focus of this chapter, and is discussed in more detail in Section 4.  </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4BE371A4-9EAF-45AC-9079-7A520BDC8CFC}" type="slidenum">
              <a:rPr lang="en-ZA" smtClean="0"/>
              <a:pPr/>
              <a:t>21</a:t>
            </a:fld>
            <a:endParaRPr lang="en-ZA"/>
          </a:p>
        </p:txBody>
      </p:sp>
    </p:spTree>
    <p:extLst>
      <p:ext uri="{BB962C8B-B14F-4D97-AF65-F5344CB8AC3E}">
        <p14:creationId xmlns:p14="http://schemas.microsoft.com/office/powerpoint/2010/main" xmlns="" val="177571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42D6B-9E0C-4F7F-916D-3E19681E89B1}"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42D6B-9E0C-4F7F-916D-3E19681E89B1}"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42D6B-9E0C-4F7F-916D-3E19681E89B1}"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50292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anner.jpg"/>
          <p:cNvPicPr>
            <a:picLocks noChangeAspect="1"/>
          </p:cNvPicPr>
          <p:nvPr/>
        </p:nvPicPr>
        <p:blipFill>
          <a:blip r:embed="rId2" cstate="print"/>
          <a:stretch>
            <a:fillRect/>
          </a:stretch>
        </p:blipFill>
        <p:spPr>
          <a:xfrm>
            <a:off x="6928433" y="152400"/>
            <a:ext cx="2367967" cy="990600"/>
          </a:xfrm>
          <a:prstGeom prst="rect">
            <a:avLst/>
          </a:prstGeom>
        </p:spPr>
      </p:pic>
      <p:pic>
        <p:nvPicPr>
          <p:cNvPr id="5" name="Picture 4" descr="banner.jpg"/>
          <p:cNvPicPr>
            <a:picLocks noChangeAspect="1"/>
          </p:cNvPicPr>
          <p:nvPr userDrawn="1"/>
        </p:nvPicPr>
        <p:blipFill>
          <a:blip r:embed="rId2" cstate="print"/>
          <a:stretch>
            <a:fillRect/>
          </a:stretch>
        </p:blipFill>
        <p:spPr>
          <a:xfrm>
            <a:off x="6928433" y="152400"/>
            <a:ext cx="2367967" cy="990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42D6B-9E0C-4F7F-916D-3E19681E89B1}"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42D6B-9E0C-4F7F-916D-3E19681E89B1}"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42D6B-9E0C-4F7F-916D-3E19681E89B1}" type="datetimeFigureOut">
              <a:rPr lang="en-US" smtClean="0"/>
              <a:pPr/>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42D6B-9E0C-4F7F-916D-3E19681E89B1}" type="datetimeFigureOut">
              <a:rPr lang="en-US" smtClean="0"/>
              <a:pPr/>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42D6B-9E0C-4F7F-916D-3E19681E89B1}" type="datetimeFigureOut">
              <a:rPr lang="en-US" smtClean="0"/>
              <a:pPr/>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42D6B-9E0C-4F7F-916D-3E19681E89B1}"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42D6B-9E0C-4F7F-916D-3E19681E89B1}"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86714-2C78-41F1-876F-A7D16455DF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42D6B-9E0C-4F7F-916D-3E19681E89B1}" type="datetimeFigureOut">
              <a:rPr lang="en-US" smtClean="0"/>
              <a:pPr/>
              <a:t>6/2/2017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86714-2C78-41F1-876F-A7D16455D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6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38400"/>
            <a:ext cx="8534400" cy="1981200"/>
          </a:xfrm>
        </p:spPr>
        <p:txBody>
          <a:bodyPr>
            <a:normAutofit/>
          </a:bodyPr>
          <a:lstStyle/>
          <a:p>
            <a:r>
              <a:rPr lang="en-ZA" sz="4000" b="1" dirty="0">
                <a:solidFill>
                  <a:schemeClr val="bg2">
                    <a:lumMod val="50000"/>
                  </a:schemeClr>
                </a:solidFill>
                <a:latin typeface=" Garamond "/>
              </a:rPr>
              <a:t>Skills </a:t>
            </a:r>
            <a:r>
              <a:rPr lang="en-ZA" sz="4000" b="1" dirty="0" smtClean="0">
                <a:solidFill>
                  <a:schemeClr val="bg2">
                    <a:lumMod val="50000"/>
                  </a:schemeClr>
                </a:solidFill>
                <a:latin typeface=" Garamond "/>
              </a:rPr>
              <a:t>Planning </a:t>
            </a:r>
            <a:r>
              <a:rPr lang="en-ZA" sz="4000" b="1" dirty="0">
                <a:solidFill>
                  <a:schemeClr val="bg2">
                    <a:lumMod val="50000"/>
                  </a:schemeClr>
                </a:solidFill>
                <a:latin typeface=" Garamond "/>
              </a:rPr>
              <a:t>for </a:t>
            </a:r>
            <a:r>
              <a:rPr lang="en-ZA" sz="4000" b="1" dirty="0" smtClean="0">
                <a:solidFill>
                  <a:schemeClr val="bg2">
                    <a:lumMod val="50000"/>
                  </a:schemeClr>
                </a:solidFill>
                <a:latin typeface=" Garamond "/>
              </a:rPr>
              <a:t>Post School Education and Training </a:t>
            </a:r>
            <a:endParaRPr lang="en-US" sz="4000" dirty="0">
              <a:solidFill>
                <a:schemeClr val="bg2">
                  <a:lumMod val="50000"/>
                </a:schemeClr>
              </a:solidFill>
              <a:latin typeface=" Garamond "/>
            </a:endParaRPr>
          </a:p>
        </p:txBody>
      </p:sp>
      <p:sp>
        <p:nvSpPr>
          <p:cNvPr id="3" name="Subtitle 2"/>
          <p:cNvSpPr>
            <a:spLocks noGrp="1"/>
          </p:cNvSpPr>
          <p:nvPr>
            <p:ph type="subTitle" idx="1"/>
          </p:nvPr>
        </p:nvSpPr>
        <p:spPr>
          <a:xfrm>
            <a:off x="457200" y="4572000"/>
            <a:ext cx="8305800" cy="1676400"/>
          </a:xfrm>
        </p:spPr>
        <p:txBody>
          <a:bodyPr>
            <a:noAutofit/>
          </a:bodyPr>
          <a:lstStyle/>
          <a:p>
            <a:r>
              <a:rPr lang="en-ZA" sz="2000" b="1" dirty="0" smtClean="0">
                <a:solidFill>
                  <a:srgbClr val="002060"/>
                </a:solidFill>
                <a:latin typeface="Garamond" panose="02020404030301010803" pitchFamily="18" charset="0"/>
              </a:rPr>
              <a:t>LMIP  Research Team </a:t>
            </a:r>
          </a:p>
          <a:p>
            <a:r>
              <a:rPr lang="en-ZA" sz="2000" b="1" dirty="0" smtClean="0">
                <a:solidFill>
                  <a:srgbClr val="002060"/>
                </a:solidFill>
                <a:latin typeface="Garamond" panose="02020404030301010803" pitchFamily="18" charset="0"/>
              </a:rPr>
              <a:t>Human Sciences Research Council/ Labour Market Intelligence Partnership</a:t>
            </a:r>
            <a:endParaRPr lang="en-ZA" sz="2000" b="1" dirty="0">
              <a:solidFill>
                <a:srgbClr val="002060"/>
              </a:solidFill>
              <a:latin typeface="Garamond" panose="02020404030301010803" pitchFamily="18" charset="0"/>
            </a:endParaRPr>
          </a:p>
          <a:p>
            <a:r>
              <a:rPr lang="en-ZA" sz="2000" b="1" dirty="0" smtClean="0">
                <a:solidFill>
                  <a:srgbClr val="002060"/>
                </a:solidFill>
                <a:latin typeface="Garamond" panose="02020404030301010803" pitchFamily="18" charset="0"/>
              </a:rPr>
              <a:t>Presentation to Portfolio Committee, 31 May 2017</a:t>
            </a:r>
            <a:endParaRPr lang="en-ZA" sz="2000" b="1" dirty="0">
              <a:solidFill>
                <a:srgbClr val="002060"/>
              </a:solidFill>
              <a:latin typeface="Garamond" panose="02020404030301010803" pitchFamily="18" charset="0"/>
            </a:endParaRPr>
          </a:p>
        </p:txBody>
      </p:sp>
      <p:sp>
        <p:nvSpPr>
          <p:cNvPr id="8" name="Subtitle 2"/>
          <p:cNvSpPr txBox="1">
            <a:spLocks/>
          </p:cNvSpPr>
          <p:nvPr/>
        </p:nvSpPr>
        <p:spPr>
          <a:xfrm>
            <a:off x="800100" y="5293818"/>
            <a:ext cx="7696200" cy="649782"/>
          </a:xfrm>
          <a:prstGeom prst="rect">
            <a:avLst/>
          </a:prstGeom>
        </p:spPr>
        <p:txBody>
          <a:bodyPr vert="horz" lIns="91440" tIns="45720" rIns="91440" bIns="45720" rtlCol="0">
            <a:normAutofit/>
          </a:bodyPr>
          <a:lstStyle/>
          <a:p>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LMIP_Primary Logo.png"/>
          <p:cNvPicPr>
            <a:picLocks noChangeAspect="1"/>
          </p:cNvPicPr>
          <p:nvPr/>
        </p:nvPicPr>
        <p:blipFill>
          <a:blip r:embed="rId3" cstate="print"/>
          <a:stretch>
            <a:fillRect/>
          </a:stretch>
        </p:blipFill>
        <p:spPr>
          <a:xfrm>
            <a:off x="5067300" y="990600"/>
            <a:ext cx="3429000"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3852" y="809510"/>
            <a:ext cx="2978877" cy="53065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Department of Planning, Monitoring and Evaluation</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839987" y="809510"/>
            <a:ext cx="820245" cy="53065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Cabinet</a:t>
            </a:r>
            <a:endParaRPr lang="en-ZA" sz="1400" dirty="0">
              <a:solidFill>
                <a:schemeClr val="tx1"/>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804986" y="3111685"/>
            <a:ext cx="3828084" cy="1123091"/>
            <a:chOff x="2802830" y="3795965"/>
            <a:chExt cx="3562965" cy="906674"/>
          </a:xfrm>
        </p:grpSpPr>
        <p:sp>
          <p:nvSpPr>
            <p:cNvPr id="4" name="Rectangle 3"/>
            <p:cNvSpPr/>
            <p:nvPr/>
          </p:nvSpPr>
          <p:spPr>
            <a:xfrm>
              <a:off x="3332793" y="3795965"/>
              <a:ext cx="2445082" cy="468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smtClean="0">
                  <a:solidFill>
                    <a:schemeClr val="tx1"/>
                  </a:solidFill>
                  <a:latin typeface="Times New Roman" panose="02020603050405020304" pitchFamily="18" charset="0"/>
                  <a:cs typeface="Times New Roman" panose="02020603050405020304" pitchFamily="18" charset="0"/>
                </a:rPr>
                <a:t>SKILLS PLANNING UNIT</a:t>
              </a:r>
              <a:endParaRPr lang="en-ZA" sz="14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802830" y="4282043"/>
              <a:ext cx="3562965" cy="420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2000" dirty="0" smtClean="0">
                  <a:latin typeface="Times New Roman" panose="02020603050405020304" pitchFamily="18" charset="0"/>
                  <a:cs typeface="Times New Roman" panose="02020603050405020304" pitchFamily="18" charset="0"/>
                </a:rPr>
                <a:t>DHET</a:t>
              </a:r>
              <a:r>
                <a:rPr lang="en-ZA" sz="1600" dirty="0" smtClean="0">
                  <a:latin typeface="Times New Roman" panose="02020603050405020304" pitchFamily="18" charset="0"/>
                  <a:cs typeface="Times New Roman" panose="02020603050405020304" pitchFamily="18" charset="0"/>
                </a:rPr>
                <a:t> </a:t>
              </a:r>
              <a:endParaRPr lang="en-ZA" sz="1600" dirty="0">
                <a:latin typeface="Times New Roman" panose="02020603050405020304" pitchFamily="18" charset="0"/>
                <a:cs typeface="Times New Roman" panose="02020603050405020304" pitchFamily="18" charset="0"/>
              </a:endParaRPr>
            </a:p>
          </p:txBody>
        </p:sp>
      </p:grpSp>
      <p:sp>
        <p:nvSpPr>
          <p:cNvPr id="8" name="Rounded Rectangle 7"/>
          <p:cNvSpPr/>
          <p:nvPr/>
        </p:nvSpPr>
        <p:spPr>
          <a:xfrm>
            <a:off x="7425459" y="809511"/>
            <a:ext cx="1588598" cy="5306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NDP</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410938" y="1765185"/>
            <a:ext cx="1617641" cy="4868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latin typeface="Times New Roman" panose="02020603050405020304" pitchFamily="18" charset="0"/>
                <a:cs typeface="Times New Roman" panose="02020603050405020304" pitchFamily="18" charset="0"/>
              </a:rPr>
              <a:t>Macro level economic plans</a:t>
            </a:r>
            <a:endParaRPr lang="en-ZA" sz="1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7410938" y="3401991"/>
            <a:ext cx="1617640" cy="6235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latin typeface="Times New Roman" panose="02020603050405020304" pitchFamily="18" charset="0"/>
                <a:cs typeface="Times New Roman" panose="02020603050405020304" pitchFamily="18" charset="0"/>
              </a:rPr>
              <a:t>Post School Education and Training Plan</a:t>
            </a:r>
            <a:endParaRPr lang="en-ZA" sz="14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7396418" y="4973929"/>
            <a:ext cx="1617639" cy="454240"/>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Sector skills plans</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410939" y="5645480"/>
            <a:ext cx="1617639" cy="80785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err="1" smtClean="0">
                <a:solidFill>
                  <a:schemeClr val="tx1"/>
                </a:solidFill>
                <a:latin typeface="Times New Roman" panose="02020603050405020304" pitchFamily="18" charset="0"/>
                <a:cs typeface="Times New Roman" panose="02020603050405020304" pitchFamily="18" charset="0"/>
              </a:rPr>
              <a:t>Enrollment</a:t>
            </a:r>
            <a:r>
              <a:rPr lang="en-ZA" sz="1400" dirty="0" smtClean="0">
                <a:solidFill>
                  <a:schemeClr val="tx1"/>
                </a:solidFill>
                <a:latin typeface="Times New Roman" panose="02020603050405020304" pitchFamily="18" charset="0"/>
                <a:cs typeface="Times New Roman" panose="02020603050405020304" pitchFamily="18" charset="0"/>
              </a:rPr>
              <a:t> &amp; training plans</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2384639" y="5008402"/>
            <a:ext cx="892099" cy="360040"/>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err="1" smtClean="0">
                <a:solidFill>
                  <a:schemeClr val="tx1"/>
                </a:solidFill>
                <a:latin typeface="Times New Roman" panose="02020603050405020304" pitchFamily="18" charset="0"/>
                <a:cs typeface="Times New Roman" panose="02020603050405020304" pitchFamily="18" charset="0"/>
              </a:rPr>
              <a:t>SETAs</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092935" y="5740513"/>
            <a:ext cx="964107" cy="795757"/>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E &amp; T Providers</a:t>
            </a:r>
            <a:endParaRPr lang="en-ZA" sz="14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1964111" y="5740512"/>
            <a:ext cx="964107" cy="795758"/>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Firms</a:t>
            </a:r>
            <a:endParaRPr lang="en-ZA" sz="1400" dirty="0">
              <a:solidFill>
                <a:schemeClr val="tx1"/>
              </a:solidFill>
              <a:latin typeface="Times New Roman" panose="02020603050405020304" pitchFamily="18" charset="0"/>
              <a:cs typeface="Times New Roman" panose="02020603050405020304" pitchFamily="18" charset="0"/>
            </a:endParaRPr>
          </a:p>
        </p:txBody>
      </p:sp>
      <p:cxnSp>
        <p:nvCxnSpPr>
          <p:cNvPr id="37" name="Straight Arrow Connector 36"/>
          <p:cNvCxnSpPr>
            <a:stCxn id="8" idx="2"/>
            <a:endCxn id="9" idx="0"/>
          </p:cNvCxnSpPr>
          <p:nvPr/>
        </p:nvCxnSpPr>
        <p:spPr>
          <a:xfrm>
            <a:off x="8219758" y="1340169"/>
            <a:ext cx="1" cy="425016"/>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2"/>
            <a:endCxn id="10" idx="0"/>
          </p:cNvCxnSpPr>
          <p:nvPr/>
        </p:nvCxnSpPr>
        <p:spPr>
          <a:xfrm flipH="1">
            <a:off x="8219758" y="2252029"/>
            <a:ext cx="1" cy="1149962"/>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2"/>
            <a:endCxn id="11" idx="0"/>
          </p:cNvCxnSpPr>
          <p:nvPr/>
        </p:nvCxnSpPr>
        <p:spPr>
          <a:xfrm flipH="1">
            <a:off x="8205238" y="4025582"/>
            <a:ext cx="14520" cy="948347"/>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12" idx="0"/>
          </p:cNvCxnSpPr>
          <p:nvPr/>
        </p:nvCxnSpPr>
        <p:spPr>
          <a:xfrm>
            <a:off x="8205238" y="5428169"/>
            <a:ext cx="14521" cy="217311"/>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ight Arrow 52"/>
          <p:cNvSpPr/>
          <p:nvPr/>
        </p:nvSpPr>
        <p:spPr>
          <a:xfrm>
            <a:off x="6727535" y="1918597"/>
            <a:ext cx="688691"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ight Arrow 58"/>
          <p:cNvSpPr/>
          <p:nvPr/>
        </p:nvSpPr>
        <p:spPr>
          <a:xfrm>
            <a:off x="6691890" y="3766643"/>
            <a:ext cx="704528" cy="172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ight Arrow 60"/>
          <p:cNvSpPr/>
          <p:nvPr/>
        </p:nvSpPr>
        <p:spPr>
          <a:xfrm>
            <a:off x="6722247" y="5971561"/>
            <a:ext cx="688691" cy="199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ight Brace 64"/>
          <p:cNvSpPr/>
          <p:nvPr/>
        </p:nvSpPr>
        <p:spPr>
          <a:xfrm rot="16200000">
            <a:off x="2649667" y="4874049"/>
            <a:ext cx="362045" cy="1350830"/>
          </a:xfrm>
          <a:prstGeom prst="rightBrace">
            <a:avLst>
              <a:gd name="adj1" fmla="val 8333"/>
              <a:gd name="adj2" fmla="val 52014"/>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srgbClr val="FF0000"/>
              </a:solidFill>
            </a:endParaRPr>
          </a:p>
        </p:txBody>
      </p:sp>
      <p:sp>
        <p:nvSpPr>
          <p:cNvPr id="67" name="Down Arrow 66"/>
          <p:cNvSpPr/>
          <p:nvPr/>
        </p:nvSpPr>
        <p:spPr>
          <a:xfrm>
            <a:off x="4621401" y="2490693"/>
            <a:ext cx="339699" cy="620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ounded Rectangle 44"/>
          <p:cNvSpPr/>
          <p:nvPr/>
        </p:nvSpPr>
        <p:spPr>
          <a:xfrm>
            <a:off x="4221759" y="5730485"/>
            <a:ext cx="1054170" cy="80385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Universities</a:t>
            </a:r>
            <a:endParaRPr lang="en-ZA" sz="1200" dirty="0">
              <a:solidFill>
                <a:schemeClr val="tx1"/>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5440647" y="5730485"/>
            <a:ext cx="1080120" cy="81855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solidFill>
                  <a:schemeClr val="tx1"/>
                </a:solidFill>
                <a:latin typeface="Times New Roman" panose="02020603050405020304" pitchFamily="18" charset="0"/>
                <a:cs typeface="Times New Roman" panose="02020603050405020304" pitchFamily="18" charset="0"/>
              </a:rPr>
              <a:t>Colleges</a:t>
            </a:r>
          </a:p>
        </p:txBody>
      </p:sp>
      <p:sp>
        <p:nvSpPr>
          <p:cNvPr id="63" name="Right Arrow 62"/>
          <p:cNvSpPr/>
          <p:nvPr/>
        </p:nvSpPr>
        <p:spPr>
          <a:xfrm>
            <a:off x="6722247" y="1054363"/>
            <a:ext cx="688691"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107504" y="809510"/>
            <a:ext cx="1792095" cy="1652460"/>
          </a:xfrm>
          <a:prstGeom prst="round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National development</a:t>
            </a:r>
            <a:endPar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algn="ctr"/>
            <a:endParaRPr lang="en-ZA" sz="1600" dirty="0">
              <a:solidFill>
                <a:schemeClr val="tx1"/>
              </a:solidFill>
              <a:effectLst>
                <a:outerShdw blurRad="50800" dist="38100" dir="2700000" algn="tl" rotWithShape="0">
                  <a:prstClr val="black">
                    <a:alpha val="40000"/>
                  </a:prstClr>
                </a:outerShdw>
              </a:effectLst>
            </a:endParaRPr>
          </a:p>
        </p:txBody>
      </p:sp>
      <p:sp>
        <p:nvSpPr>
          <p:cNvPr id="49" name="Rounded Rectangle 48"/>
          <p:cNvSpPr/>
          <p:nvPr/>
        </p:nvSpPr>
        <p:spPr>
          <a:xfrm>
            <a:off x="107504" y="2741254"/>
            <a:ext cx="1785163" cy="1652460"/>
          </a:xfrm>
          <a:prstGeom prst="round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kills </a:t>
            </a: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demand at the national </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level</a:t>
            </a:r>
          </a:p>
        </p:txBody>
      </p:sp>
      <p:sp>
        <p:nvSpPr>
          <p:cNvPr id="55" name="Rounded Rectangle 54"/>
          <p:cNvSpPr/>
          <p:nvPr/>
        </p:nvSpPr>
        <p:spPr>
          <a:xfrm>
            <a:off x="107504" y="4672997"/>
            <a:ext cx="1792095" cy="2051174"/>
          </a:xfrm>
          <a:prstGeom prst="round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89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kills </a:t>
            </a: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demand at </a:t>
            </a:r>
            <a:r>
              <a:rPr lang="en-ZA" sz="1600" b="1" dirty="0" err="1"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sectoral</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&amp; occupational  </a:t>
            </a: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level in </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firms and </a:t>
            </a:r>
            <a:r>
              <a:rPr lang="en-ZA" sz="1600" b="1" dirty="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ET </a:t>
            </a:r>
            <a:r>
              <a:rPr lang="en-ZA" sz="16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providers</a:t>
            </a:r>
          </a:p>
          <a:p>
            <a:pPr algn="ctr"/>
            <a:r>
              <a:rPr lang="en-ZA" sz="2400" b="1" dirty="0" smtClean="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endParaRPr lang="en-ZA" sz="1600" dirty="0">
              <a:solidFill>
                <a:schemeClr val="tx1"/>
              </a:solidFill>
              <a:effectLst>
                <a:outerShdw blurRad="50800" dist="38100" dir="2700000" algn="tl" rotWithShape="0">
                  <a:prstClr val="black">
                    <a:alpha val="40000"/>
                  </a:prstClr>
                </a:outerShdw>
              </a:effectLst>
            </a:endParaRPr>
          </a:p>
        </p:txBody>
      </p:sp>
      <p:cxnSp>
        <p:nvCxnSpPr>
          <p:cNvPr id="56" name="Straight Arrow Connector 55"/>
          <p:cNvCxnSpPr>
            <a:stCxn id="45" idx="0"/>
          </p:cNvCxnSpPr>
          <p:nvPr/>
        </p:nvCxnSpPr>
        <p:spPr>
          <a:xfrm flipV="1">
            <a:off x="4748844" y="4234777"/>
            <a:ext cx="21976" cy="1495708"/>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47" idx="0"/>
          </p:cNvCxnSpPr>
          <p:nvPr/>
        </p:nvCxnSpPr>
        <p:spPr>
          <a:xfrm>
            <a:off x="5980707" y="4234776"/>
            <a:ext cx="0" cy="1495709"/>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37518" y="4234777"/>
            <a:ext cx="0" cy="739152"/>
          </a:xfrm>
          <a:prstGeom prst="straightConnector1">
            <a:avLst/>
          </a:prstGeom>
          <a:ln w="381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4791250" y="1635740"/>
            <a:ext cx="1388436" cy="7457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latin typeface="Times New Roman" panose="02020603050405020304" pitchFamily="18" charset="0"/>
                <a:cs typeface="Times New Roman" panose="02020603050405020304" pitchFamily="18" charset="0"/>
              </a:rPr>
              <a:t>Business &amp; labour</a:t>
            </a:r>
            <a:endParaRPr lang="en-ZA" sz="1400" dirty="0">
              <a:latin typeface="Times New Roman" panose="02020603050405020304" pitchFamily="18" charset="0"/>
              <a:cs typeface="Times New Roman" panose="02020603050405020304" pitchFamily="18" charset="0"/>
            </a:endParaRPr>
          </a:p>
        </p:txBody>
      </p:sp>
      <p:sp>
        <p:nvSpPr>
          <p:cNvPr id="13" name="Title 12"/>
          <p:cNvSpPr>
            <a:spLocks noGrp="1"/>
          </p:cNvSpPr>
          <p:nvPr>
            <p:ph type="title" idx="4294967295"/>
          </p:nvPr>
        </p:nvSpPr>
        <p:spPr>
          <a:xfrm>
            <a:off x="107504" y="0"/>
            <a:ext cx="9036496" cy="844182"/>
          </a:xfrm>
        </p:spPr>
        <p:txBody>
          <a:bodyPr>
            <a:normAutofit/>
          </a:bodyPr>
          <a:lstStyle/>
          <a:p>
            <a:r>
              <a:rPr lang="en-ZA" sz="3400" b="1" dirty="0">
                <a:solidFill>
                  <a:schemeClr val="bg2">
                    <a:lumMod val="50000"/>
                  </a:schemeClr>
                </a:solidFill>
                <a:latin typeface="Garamond" panose="02020404030301010803" pitchFamily="18" charset="0"/>
              </a:rPr>
              <a:t>7</a:t>
            </a:r>
            <a:r>
              <a:rPr lang="en-ZA" sz="3400" b="1" dirty="0" smtClean="0">
                <a:solidFill>
                  <a:schemeClr val="bg2">
                    <a:lumMod val="50000"/>
                  </a:schemeClr>
                </a:solidFill>
                <a:latin typeface="Garamond" panose="02020404030301010803" pitchFamily="18" charset="0"/>
              </a:rPr>
              <a:t>. The skills planning mechanism</a:t>
            </a:r>
            <a:endParaRPr lang="en-ZA" sz="3400" b="1" dirty="0">
              <a:solidFill>
                <a:schemeClr val="bg2">
                  <a:lumMod val="50000"/>
                </a:schemeClr>
              </a:solidFill>
              <a:latin typeface="Garamond" panose="02020404030301010803" pitchFamily="18" charset="0"/>
            </a:endParaRPr>
          </a:p>
        </p:txBody>
      </p:sp>
      <p:sp>
        <p:nvSpPr>
          <p:cNvPr id="18" name="Slide Number Placeholder 17"/>
          <p:cNvSpPr>
            <a:spLocks noGrp="1"/>
          </p:cNvSpPr>
          <p:nvPr>
            <p:ph type="sldNum" sz="quarter" idx="12"/>
          </p:nvPr>
        </p:nvSpPr>
        <p:spPr/>
        <p:txBody>
          <a:bodyPr/>
          <a:lstStyle/>
          <a:p>
            <a:fld id="{13850B18-8452-47C4-9BE5-75837446E8E6}" type="slidenum">
              <a:rPr lang="en-ZA" smtClean="0"/>
              <a:pPr/>
              <a:t>10</a:t>
            </a:fld>
            <a:endParaRPr lang="en-ZA"/>
          </a:p>
        </p:txBody>
      </p:sp>
      <p:sp>
        <p:nvSpPr>
          <p:cNvPr id="51" name="Down Arrow 50"/>
          <p:cNvSpPr/>
          <p:nvPr/>
        </p:nvSpPr>
        <p:spPr>
          <a:xfrm>
            <a:off x="5752729" y="2841930"/>
            <a:ext cx="498436" cy="347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ight Arrow 53"/>
          <p:cNvSpPr/>
          <p:nvPr/>
        </p:nvSpPr>
        <p:spPr>
          <a:xfrm>
            <a:off x="6660233" y="5149209"/>
            <a:ext cx="704528" cy="172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ounded Rectangle 59"/>
          <p:cNvSpPr/>
          <p:nvPr/>
        </p:nvSpPr>
        <p:spPr>
          <a:xfrm>
            <a:off x="3092935" y="1657306"/>
            <a:ext cx="1594958" cy="7457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latin typeface="Times New Roman" panose="02020603050405020304" pitchFamily="18" charset="0"/>
                <a:cs typeface="Times New Roman" panose="02020603050405020304" pitchFamily="18" charset="0"/>
              </a:rPr>
              <a:t>Economic </a:t>
            </a:r>
            <a:r>
              <a:rPr lang="en-ZA" sz="1400" dirty="0" err="1" smtClean="0">
                <a:latin typeface="Times New Roman" panose="02020603050405020304" pitchFamily="18" charset="0"/>
                <a:cs typeface="Times New Roman" panose="02020603050405020304" pitchFamily="18" charset="0"/>
              </a:rPr>
              <a:t>dept</a:t>
            </a:r>
            <a:endParaRPr lang="en-ZA" sz="1400" dirty="0" smtClean="0">
              <a:latin typeface="Times New Roman" panose="02020603050405020304" pitchFamily="18" charset="0"/>
              <a:cs typeface="Times New Roman" panose="02020603050405020304" pitchFamily="18" charset="0"/>
            </a:endParaRPr>
          </a:p>
          <a:p>
            <a:pPr algn="ctr"/>
            <a:r>
              <a:rPr lang="en-ZA" sz="1400" dirty="0" smtClean="0">
                <a:latin typeface="Times New Roman" panose="02020603050405020304" pitchFamily="18" charset="0"/>
                <a:cs typeface="Times New Roman" panose="02020603050405020304" pitchFamily="18" charset="0"/>
              </a:rPr>
              <a:t>DTI, EDD, DST, Treasury</a:t>
            </a:r>
            <a:endParaRPr lang="en-ZA" sz="1400" dirty="0">
              <a:latin typeface="Times New Roman" panose="02020603050405020304" pitchFamily="18" charset="0"/>
              <a:cs typeface="Times New Roman" panose="02020603050405020304" pitchFamily="18" charset="0"/>
            </a:endParaRPr>
          </a:p>
        </p:txBody>
      </p:sp>
      <p:sp>
        <p:nvSpPr>
          <p:cNvPr id="62" name="Down Arrow 61"/>
          <p:cNvSpPr/>
          <p:nvPr/>
        </p:nvSpPr>
        <p:spPr>
          <a:xfrm>
            <a:off x="3402815" y="2490693"/>
            <a:ext cx="339699" cy="620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6133580" y="2117826"/>
            <a:ext cx="1262838" cy="7457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smtClean="0">
                <a:latin typeface="Times New Roman" panose="02020603050405020304" pitchFamily="18" charset="0"/>
                <a:cs typeface="Times New Roman" panose="02020603050405020304" pitchFamily="18" charset="0"/>
              </a:rPr>
              <a:t>Other : DHA, DBE, HRDC, </a:t>
            </a:r>
            <a:r>
              <a:rPr lang="en-ZA" sz="1400" dirty="0" err="1" smtClean="0">
                <a:latin typeface="Times New Roman" panose="02020603050405020304" pitchFamily="18" charset="0"/>
                <a:cs typeface="Times New Roman" panose="02020603050405020304" pitchFamily="18" charset="0"/>
              </a:rPr>
              <a:t>StatsSA</a:t>
            </a:r>
            <a:r>
              <a:rPr lang="en-ZA" sz="1400" dirty="0" smtClean="0">
                <a:latin typeface="Times New Roman" panose="02020603050405020304" pitchFamily="18" charset="0"/>
                <a:cs typeface="Times New Roman" panose="02020603050405020304" pitchFamily="18" charset="0"/>
              </a:rPr>
              <a:t> </a:t>
            </a:r>
            <a:endParaRPr lang="en-Z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78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par>
                                <p:cTn id="75" presetID="10" presetClass="entr" presetSubtype="0"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par>
                                <p:cTn id="78" presetID="10"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animBg="1"/>
      <p:bldP spid="14" grpId="0" animBg="1"/>
      <p:bldP spid="15" grpId="0" animBg="1"/>
      <p:bldP spid="16" grpId="0" animBg="1"/>
      <p:bldP spid="53" grpId="0" animBg="1"/>
      <p:bldP spid="59" grpId="0" animBg="1"/>
      <p:bldP spid="61" grpId="0" animBg="1"/>
      <p:bldP spid="65" grpId="0" animBg="1"/>
      <p:bldP spid="67" grpId="0" animBg="1"/>
      <p:bldP spid="45" grpId="0" animBg="1"/>
      <p:bldP spid="47" grpId="0" animBg="1"/>
      <p:bldP spid="63" grpId="0" animBg="1"/>
      <p:bldP spid="57" grpId="0" animBg="1"/>
      <p:bldP spid="51" grpId="0" animBg="1"/>
      <p:bldP spid="54" grpId="0" animBg="1"/>
      <p:bldP spid="60" grpId="0" animBg="1"/>
      <p:bldP spid="62"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15400" cy="1295400"/>
          </a:xfrm>
        </p:spPr>
        <p:txBody>
          <a:bodyPr>
            <a:normAutofit fontScale="90000"/>
          </a:bodyPr>
          <a:lstStyle/>
          <a:p>
            <a:r>
              <a:rPr lang="en-ZA" sz="3600" b="1" dirty="0">
                <a:solidFill>
                  <a:schemeClr val="bg2">
                    <a:lumMod val="75000"/>
                  </a:schemeClr>
                </a:solidFill>
                <a:latin typeface=" Garamond "/>
              </a:rPr>
              <a:t>8</a:t>
            </a:r>
            <a:r>
              <a:rPr lang="en-ZA" sz="3600" b="1" dirty="0" smtClean="0">
                <a:solidFill>
                  <a:schemeClr val="bg2">
                    <a:lumMod val="75000"/>
                  </a:schemeClr>
                </a:solidFill>
                <a:latin typeface=" Garamond "/>
              </a:rPr>
              <a:t>. Skills Supply and Demand in South Africa </a:t>
            </a:r>
            <a:r>
              <a:rPr lang="en-ZA" sz="3600" dirty="0" smtClean="0">
                <a:solidFill>
                  <a:schemeClr val="bg2">
                    <a:lumMod val="75000"/>
                  </a:schemeClr>
                </a:solidFill>
                <a:latin typeface=" Garamond "/>
              </a:rPr>
              <a:t/>
            </a:r>
            <a:br>
              <a:rPr lang="en-ZA" sz="3600" dirty="0" smtClean="0">
                <a:solidFill>
                  <a:schemeClr val="bg2">
                    <a:lumMod val="75000"/>
                  </a:schemeClr>
                </a:solidFill>
                <a:latin typeface=" Garamond "/>
              </a:rPr>
            </a:br>
            <a:r>
              <a:rPr lang="en-ZA" sz="2800" dirty="0" smtClean="0">
                <a:solidFill>
                  <a:schemeClr val="bg2">
                    <a:lumMod val="50000"/>
                  </a:schemeClr>
                </a:solidFill>
              </a:rPr>
              <a:t>Reddy V, </a:t>
            </a:r>
            <a:r>
              <a:rPr lang="en-ZA" sz="2800" dirty="0" err="1" smtClean="0">
                <a:solidFill>
                  <a:schemeClr val="bg2">
                    <a:lumMod val="50000"/>
                  </a:schemeClr>
                </a:solidFill>
              </a:rPr>
              <a:t>Bhorat</a:t>
            </a:r>
            <a:r>
              <a:rPr lang="en-ZA" sz="2800" dirty="0" smtClean="0">
                <a:solidFill>
                  <a:schemeClr val="bg2">
                    <a:lumMod val="50000"/>
                  </a:schemeClr>
                </a:solidFill>
              </a:rPr>
              <a:t> H, Powell M, Visser M  &amp; Arends F</a:t>
            </a:r>
            <a:endParaRPr lang="en-ZA" sz="2700" dirty="0">
              <a:solidFill>
                <a:schemeClr val="bg2">
                  <a:lumMod val="50000"/>
                </a:schemeClr>
              </a:solidFill>
              <a:latin typeface=" Garamond "/>
            </a:endParaRPr>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0" y="1371600"/>
            <a:ext cx="4114800" cy="541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sz="half" idx="2"/>
          </p:nvPr>
        </p:nvSpPr>
        <p:spPr>
          <a:xfrm>
            <a:off x="4191000" y="1371600"/>
            <a:ext cx="4953000" cy="5486400"/>
          </a:xfrm>
        </p:spPr>
        <p:txBody>
          <a:bodyPr>
            <a:normAutofit fontScale="85000" lnSpcReduction="20000"/>
          </a:bodyPr>
          <a:lstStyle/>
          <a:p>
            <a:pPr marL="0" indent="0">
              <a:buNone/>
            </a:pPr>
            <a:endParaRPr lang="en-ZA" sz="2400" dirty="0" smtClean="0">
              <a:latin typeface=" Garamond "/>
            </a:endParaRPr>
          </a:p>
          <a:p>
            <a:r>
              <a:rPr lang="en-ZA" sz="2400" dirty="0" smtClean="0">
                <a:latin typeface=" Garamond "/>
              </a:rPr>
              <a:t>Purpose </a:t>
            </a:r>
            <a:r>
              <a:rPr lang="en-ZA" sz="2400" dirty="0">
                <a:latin typeface=" Garamond "/>
              </a:rPr>
              <a:t>of the report is to provide a holistic understanding of the current supply and demand for skills in South </a:t>
            </a:r>
            <a:r>
              <a:rPr lang="en-ZA" sz="2400" dirty="0" smtClean="0">
                <a:latin typeface=" Garamond "/>
              </a:rPr>
              <a:t>Africa</a:t>
            </a:r>
          </a:p>
          <a:p>
            <a:pPr marL="0" indent="0">
              <a:buNone/>
            </a:pPr>
            <a:endParaRPr lang="en-ZA" sz="2400" dirty="0" smtClean="0">
              <a:latin typeface=" Garamond "/>
            </a:endParaRPr>
          </a:p>
          <a:p>
            <a:r>
              <a:rPr lang="en-ZA" sz="2400" dirty="0" smtClean="0">
                <a:latin typeface=" Garamond "/>
              </a:rPr>
              <a:t>The </a:t>
            </a:r>
            <a:r>
              <a:rPr lang="en-ZA" sz="2400" dirty="0">
                <a:latin typeface=" Garamond "/>
              </a:rPr>
              <a:t>analytical approach </a:t>
            </a:r>
            <a:r>
              <a:rPr lang="en-ZA" sz="2400" dirty="0" smtClean="0">
                <a:latin typeface=" Garamond "/>
              </a:rPr>
              <a:t>is a departure </a:t>
            </a:r>
            <a:r>
              <a:rPr lang="en-ZA" sz="2400" dirty="0">
                <a:latin typeface=" Garamond "/>
              </a:rPr>
              <a:t>from manpower </a:t>
            </a:r>
            <a:r>
              <a:rPr lang="en-ZA" sz="2400" dirty="0" smtClean="0">
                <a:latin typeface=" Garamond "/>
              </a:rPr>
              <a:t>forecasting</a:t>
            </a:r>
          </a:p>
          <a:p>
            <a:pPr marL="0" indent="0">
              <a:buNone/>
            </a:pPr>
            <a:endParaRPr lang="en-ZA" sz="2400" dirty="0" smtClean="0">
              <a:latin typeface=" Garamond "/>
            </a:endParaRPr>
          </a:p>
          <a:p>
            <a:r>
              <a:rPr lang="en-ZA" sz="2400" dirty="0" smtClean="0">
                <a:latin typeface=" Garamond "/>
              </a:rPr>
              <a:t>Tries </a:t>
            </a:r>
            <a:r>
              <a:rPr lang="en-ZA" sz="2400" dirty="0">
                <a:latin typeface=" Garamond "/>
              </a:rPr>
              <a:t>to understand the complexities and intricacies </a:t>
            </a:r>
            <a:r>
              <a:rPr lang="en-ZA" sz="2400" dirty="0" smtClean="0">
                <a:latin typeface=" Garamond "/>
              </a:rPr>
              <a:t>on </a:t>
            </a:r>
            <a:r>
              <a:rPr lang="en-ZA" sz="2400" dirty="0">
                <a:latin typeface=" Garamond "/>
              </a:rPr>
              <a:t>how supply and demand interact in the South African society and </a:t>
            </a:r>
            <a:r>
              <a:rPr lang="en-ZA" sz="2400" dirty="0" smtClean="0">
                <a:latin typeface=" Garamond "/>
              </a:rPr>
              <a:t>economy</a:t>
            </a:r>
          </a:p>
          <a:p>
            <a:endParaRPr lang="en-ZA" sz="2400" dirty="0">
              <a:latin typeface=" Garamond "/>
            </a:endParaRPr>
          </a:p>
          <a:p>
            <a:r>
              <a:rPr lang="en-ZA" sz="2400" dirty="0" smtClean="0">
                <a:latin typeface=" Garamond "/>
              </a:rPr>
              <a:t>Draws </a:t>
            </a:r>
            <a:r>
              <a:rPr lang="en-ZA" sz="2400" dirty="0">
                <a:latin typeface=" Garamond "/>
              </a:rPr>
              <a:t>implications </a:t>
            </a:r>
            <a:r>
              <a:rPr lang="en-ZA" sz="2400" dirty="0" smtClean="0">
                <a:latin typeface=" Garamond "/>
              </a:rPr>
              <a:t>for Skills Policy </a:t>
            </a:r>
            <a:endParaRPr lang="en-ZA" sz="2400" dirty="0">
              <a:latin typeface=" Garamond "/>
            </a:endParaRPr>
          </a:p>
          <a:p>
            <a:pPr marL="0" indent="0">
              <a:buNone/>
            </a:pPr>
            <a:r>
              <a:rPr lang="en-ZA" sz="2400" dirty="0"/>
              <a:t> </a:t>
            </a:r>
          </a:p>
          <a:p>
            <a:pPr marL="0" indent="0">
              <a:buNone/>
            </a:pPr>
            <a:endParaRPr lang="en-ZA" sz="2400" dirty="0" smtClean="0">
              <a:latin typeface=" Garamond "/>
            </a:endParaRPr>
          </a:p>
          <a:p>
            <a:pPr marL="0" indent="0">
              <a:buNone/>
            </a:pPr>
            <a:endParaRPr lang="en-ZA" sz="2400" dirty="0">
              <a:latin typeface=" Garamond "/>
            </a:endParaRPr>
          </a:p>
          <a:p>
            <a:pPr marL="0" indent="0">
              <a:buNone/>
            </a:pPr>
            <a:r>
              <a:rPr lang="en-ZA" sz="2400" dirty="0" smtClean="0">
                <a:solidFill>
                  <a:schemeClr val="bg2">
                    <a:lumMod val="75000"/>
                  </a:schemeClr>
                </a:solidFill>
                <a:latin typeface=" Garamond "/>
              </a:rPr>
              <a:t>. </a:t>
            </a:r>
          </a:p>
          <a:p>
            <a:pPr marL="0" indent="0">
              <a:buNone/>
            </a:pPr>
            <a:endParaRPr lang="en-ZA" sz="2400" dirty="0">
              <a:solidFill>
                <a:schemeClr val="bg2">
                  <a:lumMod val="75000"/>
                </a:schemeClr>
              </a:solidFill>
              <a:latin typeface=" Garamond "/>
            </a:endParaRPr>
          </a:p>
          <a:p>
            <a:pPr marL="0" indent="0">
              <a:buNone/>
            </a:pPr>
            <a:endParaRPr lang="en-ZA" sz="2400" dirty="0">
              <a:solidFill>
                <a:schemeClr val="bg2">
                  <a:lumMod val="75000"/>
                </a:schemeClr>
              </a:solidFill>
              <a:latin typeface=" Garamond "/>
            </a:endParaRPr>
          </a:p>
        </p:txBody>
      </p:sp>
    </p:spTree>
    <p:extLst>
      <p:ext uri="{BB962C8B-B14F-4D97-AF65-F5344CB8AC3E}">
        <p14:creationId xmlns:p14="http://schemas.microsoft.com/office/powerpoint/2010/main" xmlns="" val="181197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p:spPr>
        <p:txBody>
          <a:bodyPr>
            <a:noAutofit/>
          </a:bodyPr>
          <a:lstStyle/>
          <a:p>
            <a:r>
              <a:rPr lang="en-ZA" sz="3200" dirty="0" smtClean="0">
                <a:solidFill>
                  <a:schemeClr val="bg2">
                    <a:lumMod val="50000"/>
                  </a:schemeClr>
                </a:solidFill>
                <a:latin typeface=" Garamond "/>
              </a:rPr>
              <a:t>Key Findings</a:t>
            </a:r>
            <a:endParaRPr lang="en-ZA" sz="3200" dirty="0">
              <a:solidFill>
                <a:schemeClr val="bg2">
                  <a:lumMod val="50000"/>
                </a:schemeClr>
              </a:solidFill>
              <a:latin typeface=" Garamond "/>
            </a:endParaRPr>
          </a:p>
        </p:txBody>
      </p:sp>
      <p:sp>
        <p:nvSpPr>
          <p:cNvPr id="5" name="Content Placeholder 4"/>
          <p:cNvSpPr>
            <a:spLocks noGrp="1"/>
          </p:cNvSpPr>
          <p:nvPr>
            <p:ph idx="1"/>
          </p:nvPr>
        </p:nvSpPr>
        <p:spPr>
          <a:xfrm>
            <a:off x="0" y="1371600"/>
            <a:ext cx="9144000" cy="5486400"/>
          </a:xfrm>
        </p:spPr>
        <p:txBody>
          <a:bodyPr>
            <a:noAutofit/>
          </a:bodyPr>
          <a:lstStyle/>
          <a:p>
            <a:endParaRPr lang="en-ZA" sz="2400" dirty="0">
              <a:latin typeface=" Garamond "/>
            </a:endParaRPr>
          </a:p>
          <a:p>
            <a:r>
              <a:rPr lang="en-ZA" sz="2400" dirty="0">
                <a:latin typeface=" Garamond "/>
              </a:rPr>
              <a:t>Finding 1: </a:t>
            </a:r>
            <a:r>
              <a:rPr lang="en-ZA" sz="2400" dirty="0" smtClean="0">
                <a:latin typeface=" Garamond "/>
              </a:rPr>
              <a:t>	The </a:t>
            </a:r>
            <a:r>
              <a:rPr lang="en-ZA" sz="2400" dirty="0">
                <a:latin typeface=" Garamond "/>
              </a:rPr>
              <a:t>Economy and </a:t>
            </a:r>
            <a:r>
              <a:rPr lang="en-ZA" sz="2400" dirty="0" smtClean="0">
                <a:latin typeface=" Garamond "/>
              </a:rPr>
              <a:t>Demand </a:t>
            </a:r>
            <a:r>
              <a:rPr lang="en-ZA" sz="2400" dirty="0">
                <a:latin typeface=" Garamond "/>
              </a:rPr>
              <a:t>for S</a:t>
            </a:r>
            <a:r>
              <a:rPr lang="en-ZA" sz="2400" dirty="0" smtClean="0">
                <a:latin typeface=" Garamond "/>
              </a:rPr>
              <a:t>kill</a:t>
            </a:r>
          </a:p>
          <a:p>
            <a:pPr marL="0" indent="0">
              <a:buNone/>
            </a:pPr>
            <a:endParaRPr lang="en-ZA" sz="2400" dirty="0" smtClean="0">
              <a:latin typeface=" Garamond "/>
            </a:endParaRPr>
          </a:p>
          <a:p>
            <a:r>
              <a:rPr lang="en-ZA" sz="2400" dirty="0">
                <a:latin typeface=" Garamond "/>
              </a:rPr>
              <a:t>Finding 2: </a:t>
            </a:r>
            <a:r>
              <a:rPr lang="en-ZA" sz="2400" dirty="0" smtClean="0">
                <a:latin typeface=" Garamond "/>
              </a:rPr>
              <a:t>	Education </a:t>
            </a:r>
            <a:r>
              <a:rPr lang="en-ZA" sz="2400" dirty="0">
                <a:latin typeface=" Garamond "/>
              </a:rPr>
              <a:t>and Skill </a:t>
            </a:r>
            <a:r>
              <a:rPr lang="en-ZA" sz="2400" dirty="0" smtClean="0">
                <a:latin typeface=" Garamond "/>
              </a:rPr>
              <a:t>Supply</a:t>
            </a:r>
          </a:p>
          <a:p>
            <a:endParaRPr lang="en-ZA" sz="2400" dirty="0" smtClean="0">
              <a:latin typeface=" Garamond "/>
            </a:endParaRPr>
          </a:p>
          <a:p>
            <a:r>
              <a:rPr lang="en-ZA" sz="2400" dirty="0">
                <a:latin typeface=" Garamond "/>
              </a:rPr>
              <a:t>Finding 3: </a:t>
            </a:r>
            <a:r>
              <a:rPr lang="en-ZA" sz="2400" dirty="0" smtClean="0">
                <a:latin typeface=" Garamond "/>
              </a:rPr>
              <a:t>	Tertiary </a:t>
            </a:r>
            <a:r>
              <a:rPr lang="en-ZA" sz="2400" dirty="0">
                <a:latin typeface=" Garamond "/>
              </a:rPr>
              <a:t>Education to Labour Market</a:t>
            </a:r>
            <a:br>
              <a:rPr lang="en-ZA" sz="2400" dirty="0">
                <a:latin typeface=" Garamond "/>
              </a:rPr>
            </a:br>
            <a:endParaRPr lang="en-ZA" sz="2400" dirty="0">
              <a:latin typeface=" Garamond "/>
            </a:endParaRPr>
          </a:p>
        </p:txBody>
      </p:sp>
    </p:spTree>
    <p:extLst>
      <p:ext uri="{BB962C8B-B14F-4D97-AF65-F5344CB8AC3E}">
        <p14:creationId xmlns:p14="http://schemas.microsoft.com/office/powerpoint/2010/main" xmlns="" val="3785813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chor="t">
            <a:noAutofit/>
          </a:bodyPr>
          <a:lstStyle/>
          <a:p>
            <a:r>
              <a:rPr lang="en-ZA" sz="3600" dirty="0" smtClean="0">
                <a:solidFill>
                  <a:schemeClr val="bg2">
                    <a:lumMod val="50000"/>
                  </a:schemeClr>
                </a:solidFill>
                <a:latin typeface="Garamond" panose="02020404030301010803" pitchFamily="18" charset="0"/>
              </a:rPr>
              <a:t>Education-Job Match:  Industrial Sectors</a:t>
            </a:r>
            <a:endParaRPr lang="en-ZA" sz="3600" dirty="0">
              <a:solidFill>
                <a:schemeClr val="bg2">
                  <a:lumMod val="50000"/>
                </a:schemeClr>
              </a:solidFill>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03733509"/>
              </p:ext>
            </p:extLst>
          </p:nvPr>
        </p:nvGraphicFramePr>
        <p:xfrm>
          <a:off x="0" y="838202"/>
          <a:ext cx="9144000" cy="6090182"/>
        </p:xfrm>
        <a:graphic>
          <a:graphicData uri="http://schemas.openxmlformats.org/drawingml/2006/table">
            <a:tbl>
              <a:tblPr firstRow="1" firstCol="1" bandRow="1">
                <a:tableStyleId>{5C22544A-7EE6-4342-B048-85BDC9FD1C3A}</a:tableStyleId>
              </a:tblPr>
              <a:tblGrid>
                <a:gridCol w="4648200"/>
                <a:gridCol w="2286000"/>
                <a:gridCol w="2209800"/>
              </a:tblGrid>
              <a:tr h="838198">
                <a:tc>
                  <a:txBody>
                    <a:bodyPr/>
                    <a:lstStyle/>
                    <a:p>
                      <a:pPr>
                        <a:lnSpc>
                          <a:spcPct val="115000"/>
                        </a:lnSpc>
                        <a:spcAft>
                          <a:spcPts val="0"/>
                        </a:spcAft>
                      </a:pPr>
                      <a:r>
                        <a:rPr lang="en-US" sz="2400" dirty="0" smtClean="0">
                          <a:effectLst/>
                        </a:rPr>
                        <a:t>Industry </a:t>
                      </a:r>
                      <a:r>
                        <a:rPr lang="en-US" sz="2400" dirty="0">
                          <a:effectLst/>
                        </a:rPr>
                        <a:t>sector</a:t>
                      </a:r>
                      <a:endParaRPr lang="en-ZA" sz="2400" dirty="0">
                        <a:effectLst/>
                        <a:latin typeface="Garamond" panose="02020404030301010803" pitchFamily="18" charset="0"/>
                        <a:ea typeface="Calibri"/>
                        <a:cs typeface="Times New Roman"/>
                      </a:endParaRPr>
                    </a:p>
                  </a:txBody>
                  <a:tcPr marL="45720" marR="45720" anchor="ctr"/>
                </a:tc>
                <a:tc>
                  <a:txBody>
                    <a:bodyPr/>
                    <a:lstStyle/>
                    <a:p>
                      <a:pPr marL="71755" marR="71755" algn="ctr">
                        <a:lnSpc>
                          <a:spcPct val="100000"/>
                        </a:lnSpc>
                        <a:spcAft>
                          <a:spcPts val="0"/>
                        </a:spcAft>
                      </a:pPr>
                      <a:r>
                        <a:rPr lang="en-US" sz="2000" baseline="0" dirty="0" smtClean="0">
                          <a:effectLst/>
                        </a:rPr>
                        <a:t>1.2 million </a:t>
                      </a:r>
                    </a:p>
                    <a:p>
                      <a:pPr marL="71755" marR="71755" algn="ctr">
                        <a:lnSpc>
                          <a:spcPct val="100000"/>
                        </a:lnSpc>
                        <a:spcAft>
                          <a:spcPts val="0"/>
                        </a:spcAft>
                      </a:pPr>
                      <a:r>
                        <a:rPr lang="en-US" sz="2000" baseline="0" dirty="0" smtClean="0">
                          <a:effectLst/>
                        </a:rPr>
                        <a:t>degrees</a:t>
                      </a:r>
                      <a:endParaRPr lang="en-ZA" sz="2000" dirty="0">
                        <a:effectLst/>
                        <a:latin typeface="Garamond" panose="02020404030301010803" pitchFamily="18" charset="0"/>
                        <a:ea typeface="Calibri"/>
                        <a:cs typeface="Times New Roman"/>
                      </a:endParaRPr>
                    </a:p>
                  </a:txBody>
                  <a:tcPr marL="45720" marR="45720" anchor="ctr"/>
                </a:tc>
                <a:tc>
                  <a:txBody>
                    <a:bodyPr/>
                    <a:lstStyle/>
                    <a:p>
                      <a:pPr marL="71755" marR="71755" algn="l">
                        <a:lnSpc>
                          <a:spcPct val="100000"/>
                        </a:lnSpc>
                        <a:spcAft>
                          <a:spcPts val="0"/>
                        </a:spcAft>
                      </a:pPr>
                      <a:r>
                        <a:rPr lang="en-ZA" sz="2000" dirty="0" smtClean="0">
                          <a:effectLst/>
                        </a:rPr>
                        <a:t>1.8 million </a:t>
                      </a:r>
                    </a:p>
                    <a:p>
                      <a:pPr marL="71755" marR="71755" algn="l">
                        <a:lnSpc>
                          <a:spcPct val="100000"/>
                        </a:lnSpc>
                        <a:spcAft>
                          <a:spcPts val="0"/>
                        </a:spcAft>
                      </a:pPr>
                      <a:r>
                        <a:rPr lang="en-ZA" sz="2000" dirty="0" smtClean="0">
                          <a:effectLst/>
                        </a:rPr>
                        <a:t>Post-grade 12 cert &amp; diploma</a:t>
                      </a:r>
                      <a:endParaRPr lang="en-ZA" sz="2000" dirty="0">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smtClean="0">
                          <a:effectLst/>
                        </a:rPr>
                        <a:t>Community, social services</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50</a:t>
                      </a:r>
                      <a:endParaRPr lang="en-ZA" sz="2000" b="1" dirty="0">
                        <a:solidFill>
                          <a:srgbClr val="FF0000"/>
                        </a:solidFill>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43</a:t>
                      </a:r>
                      <a:endParaRPr lang="en-ZA" sz="2000" b="1" dirty="0">
                        <a:solidFill>
                          <a:srgbClr val="FF0000"/>
                        </a:solidFill>
                        <a:effectLst/>
                        <a:latin typeface="Garamond" panose="02020404030301010803" pitchFamily="18" charset="0"/>
                        <a:ea typeface="Calibri"/>
                        <a:cs typeface="Times New Roman"/>
                      </a:endParaRPr>
                    </a:p>
                  </a:txBody>
                  <a:tcPr marL="45720" marR="45720" anchor="ctr"/>
                </a:tc>
              </a:tr>
              <a:tr h="585043">
                <a:tc>
                  <a:txBody>
                    <a:bodyPr/>
                    <a:lstStyle/>
                    <a:p>
                      <a:pPr>
                        <a:lnSpc>
                          <a:spcPct val="115000"/>
                        </a:lnSpc>
                        <a:spcAft>
                          <a:spcPts val="0"/>
                        </a:spcAft>
                      </a:pPr>
                      <a:r>
                        <a:rPr lang="en-US" sz="2400" dirty="0" smtClean="0">
                          <a:effectLst/>
                        </a:rPr>
                        <a:t>Financial</a:t>
                      </a:r>
                      <a:r>
                        <a:rPr lang="en-US" sz="2400" baseline="0" dirty="0" smtClean="0">
                          <a:effectLst/>
                        </a:rPr>
                        <a:t> </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25</a:t>
                      </a:r>
                      <a:endParaRPr lang="en-ZA" sz="2000" b="1" dirty="0">
                        <a:solidFill>
                          <a:srgbClr val="FF0000"/>
                        </a:solidFill>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18</a:t>
                      </a:r>
                      <a:endParaRPr lang="en-ZA" sz="2000" b="1" dirty="0">
                        <a:solidFill>
                          <a:srgbClr val="FF0000"/>
                        </a:solidFill>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a:effectLst/>
                        </a:rPr>
                        <a:t>Manufacturing</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8</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10</a:t>
                      </a:r>
                      <a:endParaRPr lang="en-ZA" sz="2000" b="1" dirty="0">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a:effectLst/>
                        </a:rPr>
                        <a:t>Wholesale and </a:t>
                      </a:r>
                      <a:r>
                        <a:rPr lang="en-US" sz="2400" dirty="0" smtClean="0">
                          <a:effectLst/>
                        </a:rPr>
                        <a:t>Retail</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6</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13</a:t>
                      </a:r>
                      <a:endParaRPr lang="en-ZA" sz="2000" b="1" dirty="0">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smtClean="0">
                          <a:effectLst/>
                        </a:rPr>
                        <a:t>Transport</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4</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6</a:t>
                      </a:r>
                      <a:endParaRPr lang="en-ZA" sz="2000" b="1" dirty="0">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a:effectLst/>
                        </a:rPr>
                        <a:t>Construction</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a:effectLst/>
                        </a:rPr>
                        <a:t>3</a:t>
                      </a:r>
                      <a:endParaRPr lang="en-ZA" sz="2000" b="1">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5</a:t>
                      </a:r>
                      <a:endParaRPr lang="en-ZA" sz="2000" b="1" dirty="0">
                        <a:effectLst/>
                        <a:latin typeface="Garamond" panose="02020404030301010803" pitchFamily="18" charset="0"/>
                        <a:ea typeface="Calibri"/>
                        <a:cs typeface="Times New Roman"/>
                      </a:endParaRPr>
                    </a:p>
                  </a:txBody>
                  <a:tcPr marL="45720" marR="45720" anchor="ctr"/>
                </a:tc>
              </a:tr>
              <a:tr h="567032">
                <a:tc>
                  <a:txBody>
                    <a:bodyPr/>
                    <a:lstStyle/>
                    <a:p>
                      <a:pPr>
                        <a:lnSpc>
                          <a:spcPct val="115000"/>
                        </a:lnSpc>
                        <a:spcAft>
                          <a:spcPts val="0"/>
                        </a:spcAft>
                      </a:pPr>
                      <a:r>
                        <a:rPr lang="en-US" sz="2400" dirty="0">
                          <a:effectLst/>
                        </a:rPr>
                        <a:t>Mining and quarrying</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2</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3</a:t>
                      </a:r>
                      <a:endParaRPr lang="en-ZA" sz="2000" b="1" dirty="0">
                        <a:effectLst/>
                        <a:latin typeface="Garamond" panose="02020404030301010803" pitchFamily="18" charset="0"/>
                        <a:ea typeface="Calibri"/>
                        <a:cs typeface="Times New Roman"/>
                      </a:endParaRPr>
                    </a:p>
                  </a:txBody>
                  <a:tcPr marL="45720" marR="45720" anchor="ctr"/>
                </a:tc>
              </a:tr>
              <a:tr h="585043">
                <a:tc>
                  <a:txBody>
                    <a:bodyPr/>
                    <a:lstStyle/>
                    <a:p>
                      <a:pPr>
                        <a:lnSpc>
                          <a:spcPct val="115000"/>
                        </a:lnSpc>
                        <a:spcAft>
                          <a:spcPts val="0"/>
                        </a:spcAft>
                      </a:pPr>
                      <a:r>
                        <a:rPr lang="en-US" sz="2400" dirty="0" smtClean="0">
                          <a:effectLst/>
                        </a:rPr>
                        <a:t>Agriculture, forestry </a:t>
                      </a:r>
                      <a:r>
                        <a:rPr lang="en-US" sz="2400" dirty="0">
                          <a:effectLst/>
                        </a:rPr>
                        <a:t>and fishing</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1</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1</a:t>
                      </a:r>
                      <a:endParaRPr lang="en-ZA" sz="2000" b="1" dirty="0">
                        <a:effectLst/>
                        <a:latin typeface="Garamond" panose="02020404030301010803" pitchFamily="18" charset="0"/>
                        <a:ea typeface="Calibri"/>
                        <a:cs typeface="Times New Roman"/>
                      </a:endParaRPr>
                    </a:p>
                  </a:txBody>
                  <a:tcPr marL="45720" marR="45720" anchor="ctr"/>
                </a:tc>
              </a:tr>
              <a:tr h="465220">
                <a:tc>
                  <a:txBody>
                    <a:bodyPr/>
                    <a:lstStyle/>
                    <a:p>
                      <a:pPr>
                        <a:lnSpc>
                          <a:spcPct val="115000"/>
                        </a:lnSpc>
                        <a:spcAft>
                          <a:spcPts val="0"/>
                        </a:spcAft>
                      </a:pPr>
                      <a:r>
                        <a:rPr lang="en-US" sz="2400" dirty="0" smtClean="0">
                          <a:effectLst/>
                        </a:rPr>
                        <a:t>Electricity, gas </a:t>
                      </a:r>
                      <a:r>
                        <a:rPr lang="en-US" sz="2400" dirty="0">
                          <a:effectLst/>
                        </a:rPr>
                        <a:t>and water supply</a:t>
                      </a:r>
                      <a:endParaRPr lang="en-ZA" sz="2400"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US" sz="2000" dirty="0">
                          <a:effectLst/>
                        </a:rPr>
                        <a:t>1</a:t>
                      </a:r>
                      <a:endParaRPr lang="en-ZA" sz="2000" b="1" dirty="0">
                        <a:effectLst/>
                        <a:latin typeface="Garamond" panose="02020404030301010803" pitchFamily="18" charset="0"/>
                        <a:ea typeface="Calibri"/>
                        <a:cs typeface="Times New Roman"/>
                      </a:endParaRPr>
                    </a:p>
                  </a:txBody>
                  <a:tcPr marL="45720" marR="45720" anchor="ctr"/>
                </a:tc>
                <a:tc>
                  <a:txBody>
                    <a:bodyPr/>
                    <a:lstStyle/>
                    <a:p>
                      <a:pPr algn="ctr">
                        <a:lnSpc>
                          <a:spcPct val="115000"/>
                        </a:lnSpc>
                        <a:spcAft>
                          <a:spcPts val="0"/>
                        </a:spcAft>
                      </a:pPr>
                      <a:r>
                        <a:rPr lang="en-ZA" sz="2000" dirty="0" smtClean="0">
                          <a:effectLst/>
                        </a:rPr>
                        <a:t>2</a:t>
                      </a:r>
                      <a:endParaRPr lang="en-ZA" sz="2000" b="1" dirty="0">
                        <a:effectLst/>
                        <a:latin typeface="Garamond" panose="02020404030301010803" pitchFamily="18" charset="0"/>
                        <a:ea typeface="Calibri"/>
                        <a:cs typeface="Times New Roman"/>
                      </a:endParaRPr>
                    </a:p>
                  </a:txBody>
                  <a:tcPr marL="45720" marR="45720" anchor="ctr"/>
                </a:tc>
              </a:tr>
            </a:tbl>
          </a:graphicData>
        </a:graphic>
      </p:graphicFrame>
      <p:sp>
        <p:nvSpPr>
          <p:cNvPr id="3" name="Rectangle 2"/>
          <p:cNvSpPr/>
          <p:nvPr/>
        </p:nvSpPr>
        <p:spPr>
          <a:xfrm>
            <a:off x="5029200" y="1905000"/>
            <a:ext cx="38862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2096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839200" cy="1008112"/>
          </a:xfrm>
        </p:spPr>
        <p:txBody>
          <a:bodyPr>
            <a:noAutofit/>
          </a:bodyPr>
          <a:lstStyle/>
          <a:p>
            <a:r>
              <a:rPr lang="en-ZA" sz="3600" dirty="0">
                <a:solidFill>
                  <a:schemeClr val="bg2">
                    <a:lumMod val="75000"/>
                  </a:schemeClr>
                </a:solidFill>
                <a:latin typeface="Garamond" panose="02020404030301010803" pitchFamily="18" charset="0"/>
              </a:rPr>
              <a:t>9</a:t>
            </a:r>
            <a:r>
              <a:rPr lang="en-ZA" sz="3600" dirty="0" smtClean="0">
                <a:solidFill>
                  <a:schemeClr val="bg2">
                    <a:lumMod val="75000"/>
                  </a:schemeClr>
                </a:solidFill>
                <a:latin typeface="Garamond" panose="02020404030301010803" pitchFamily="18" charset="0"/>
              </a:rPr>
              <a:t>. Response </a:t>
            </a:r>
            <a:r>
              <a:rPr lang="en-ZA" sz="3600" dirty="0">
                <a:solidFill>
                  <a:schemeClr val="bg2">
                    <a:lumMod val="75000"/>
                  </a:schemeClr>
                </a:solidFill>
                <a:latin typeface="Garamond" panose="02020404030301010803" pitchFamily="18" charset="0"/>
              </a:rPr>
              <a:t>of </a:t>
            </a:r>
            <a:r>
              <a:rPr lang="en-ZA" sz="3600" dirty="0" smtClean="0">
                <a:solidFill>
                  <a:schemeClr val="bg2">
                    <a:lumMod val="75000"/>
                  </a:schemeClr>
                </a:solidFill>
                <a:latin typeface="Garamond" panose="02020404030301010803" pitchFamily="18" charset="0"/>
              </a:rPr>
              <a:t>Skills Policy to Skill Needs</a:t>
            </a:r>
            <a:endParaRPr lang="en-ZA" sz="3600" dirty="0">
              <a:solidFill>
                <a:schemeClr val="bg2">
                  <a:lumMod val="75000"/>
                </a:schemeClr>
              </a:solidFill>
              <a:latin typeface="Garamond" panose="02020404030301010803" pitchFamily="18" charset="0"/>
            </a:endParaRPr>
          </a:p>
        </p:txBody>
      </p:sp>
      <p:sp>
        <p:nvSpPr>
          <p:cNvPr id="3" name="Content Placeholder 2"/>
          <p:cNvSpPr>
            <a:spLocks noGrp="1"/>
          </p:cNvSpPr>
          <p:nvPr>
            <p:ph idx="1"/>
          </p:nvPr>
        </p:nvSpPr>
        <p:spPr>
          <a:xfrm>
            <a:off x="0" y="1196752"/>
            <a:ext cx="9144000" cy="5661248"/>
          </a:xfrm>
        </p:spPr>
        <p:txBody>
          <a:bodyPr>
            <a:normAutofit lnSpcReduction="10000"/>
          </a:bodyPr>
          <a:lstStyle/>
          <a:p>
            <a:pPr marL="514350" indent="-514350">
              <a:buAutoNum type="arabicPeriod"/>
            </a:pPr>
            <a:r>
              <a:rPr lang="en-ZA" sz="2800" b="1" dirty="0" smtClean="0">
                <a:latin typeface="Garamond" panose="02020404030301010803" pitchFamily="18" charset="0"/>
              </a:rPr>
              <a:t>Economic growth and development: </a:t>
            </a:r>
            <a:r>
              <a:rPr lang="en-ZA" sz="2800" dirty="0">
                <a:latin typeface="Garamond" panose="02020404030301010803" pitchFamily="18" charset="0"/>
              </a:rPr>
              <a:t>T</a:t>
            </a:r>
            <a:r>
              <a:rPr lang="en-ZA" sz="2800" dirty="0" smtClean="0">
                <a:latin typeface="Garamond" panose="02020404030301010803" pitchFamily="18" charset="0"/>
              </a:rPr>
              <a:t>he economy must respond to the twin challenges of participating in a globally competitive environment which requires high skills and a local context requiring low wage jobs.</a:t>
            </a:r>
          </a:p>
          <a:p>
            <a:pPr marL="514350" indent="-514350">
              <a:buFont typeface="+mj-lt"/>
              <a:buAutoNum type="arabicPeriod"/>
            </a:pPr>
            <a:endParaRPr lang="en-ZA" sz="2800" dirty="0" smtClean="0">
              <a:latin typeface="Garamond" panose="02020404030301010803" pitchFamily="18" charset="0"/>
            </a:endParaRPr>
          </a:p>
          <a:p>
            <a:pPr marL="514350" indent="-514350">
              <a:buFont typeface="+mj-lt"/>
              <a:buAutoNum type="arabicPeriod"/>
            </a:pPr>
            <a:r>
              <a:rPr lang="en-ZA" sz="2800" b="1" dirty="0" smtClean="0">
                <a:latin typeface="Garamond" panose="02020404030301010803" pitchFamily="18" charset="0"/>
              </a:rPr>
              <a:t>Improved levels of education and skills: </a:t>
            </a:r>
            <a:r>
              <a:rPr lang="en-ZA" sz="2800" dirty="0" smtClean="0">
                <a:latin typeface="Garamond" panose="02020404030301010803" pitchFamily="18" charset="0"/>
              </a:rPr>
              <a:t>improved basic education, increase STEM graduates and technicians, focus on unemployed youth with less than grade 12 certificate.</a:t>
            </a:r>
          </a:p>
          <a:p>
            <a:pPr marL="514350" indent="-514350">
              <a:buFont typeface="+mj-lt"/>
              <a:buAutoNum type="arabicPeriod"/>
            </a:pPr>
            <a:endParaRPr lang="en-ZA" sz="2800" dirty="0" smtClean="0">
              <a:latin typeface="Garamond" panose="02020404030301010803" pitchFamily="18" charset="0"/>
            </a:endParaRPr>
          </a:p>
          <a:p>
            <a:pPr marL="514350" indent="-514350">
              <a:buFont typeface="+mj-lt"/>
              <a:buAutoNum type="arabicPeriod"/>
            </a:pPr>
            <a:r>
              <a:rPr lang="en-ZA" sz="2800" b="1" dirty="0" smtClean="0">
                <a:latin typeface="Garamond" panose="02020404030301010803" pitchFamily="18" charset="0"/>
              </a:rPr>
              <a:t>Improved match between field of study and labour </a:t>
            </a:r>
            <a:r>
              <a:rPr lang="en-ZA" sz="2800" b="1" dirty="0">
                <a:latin typeface="Garamond" panose="02020404030301010803" pitchFamily="18" charset="0"/>
              </a:rPr>
              <a:t> </a:t>
            </a:r>
            <a:r>
              <a:rPr lang="en-ZA" sz="2800" b="1" dirty="0" smtClean="0">
                <a:latin typeface="Garamond" panose="02020404030301010803" pitchFamily="18" charset="0"/>
              </a:rPr>
              <a:t> market destination: </a:t>
            </a:r>
            <a:r>
              <a:rPr lang="en-ZA" sz="2800" dirty="0" smtClean="0">
                <a:latin typeface="Garamond" panose="02020404030301010803" pitchFamily="18" charset="0"/>
              </a:rPr>
              <a:t> 50% of graduates work in the public sector. Private sector needs to look at its human resource strategy to attract skilled graduates.</a:t>
            </a:r>
            <a:endParaRPr lang="en-ZA" sz="2800" b="1" dirty="0" smtClean="0">
              <a:latin typeface="Garamond" panose="02020404030301010803" pitchFamily="18" charset="0"/>
            </a:endParaRPr>
          </a:p>
          <a:p>
            <a:pPr marL="514350" indent="-514350">
              <a:buAutoNum type="arabicPeriod"/>
            </a:pPr>
            <a:endParaRPr lang="en-ZA" sz="2800" dirty="0">
              <a:latin typeface="Garamond" panose="02020404030301010803" pitchFamily="18" charset="0"/>
            </a:endParaRPr>
          </a:p>
        </p:txBody>
      </p:sp>
    </p:spTree>
    <p:extLst>
      <p:ext uri="{BB962C8B-B14F-4D97-AF65-F5344CB8AC3E}">
        <p14:creationId xmlns:p14="http://schemas.microsoft.com/office/powerpoint/2010/main" xmlns="" val="180566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838200"/>
          </a:xfrm>
        </p:spPr>
        <p:txBody>
          <a:bodyPr>
            <a:noAutofit/>
          </a:bodyPr>
          <a:lstStyle/>
          <a:p>
            <a:pPr algn="l"/>
            <a:r>
              <a:rPr lang="en-ZA" sz="3200" b="1" dirty="0" smtClean="0">
                <a:solidFill>
                  <a:schemeClr val="bg2">
                    <a:lumMod val="50000"/>
                  </a:schemeClr>
                </a:solidFill>
                <a:latin typeface="Garamond" panose="02020404030301010803" pitchFamily="18" charset="0"/>
              </a:rPr>
              <a:t>10. LMIP ONLINE: WEBSITE (www.lmip.org.za)</a:t>
            </a:r>
            <a:endParaRPr lang="en-ZA" sz="3200" b="1" dirty="0">
              <a:solidFill>
                <a:schemeClr val="bg2">
                  <a:lumMod val="50000"/>
                </a:schemeClr>
              </a:solidFill>
              <a:latin typeface="Garamond" panose="02020404030301010803" pitchFamily="18"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0" y="838200"/>
            <a:ext cx="8676456" cy="6019800"/>
          </a:xfrm>
        </p:spPr>
      </p:pic>
    </p:spTree>
    <p:extLst>
      <p:ext uri="{BB962C8B-B14F-4D97-AF65-F5344CB8AC3E}">
        <p14:creationId xmlns:p14="http://schemas.microsoft.com/office/powerpoint/2010/main" xmlns="" val="256584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pPr algn="ctr"/>
            <a:r>
              <a:rPr lang="en-US" dirty="0">
                <a:solidFill>
                  <a:srgbClr val="FF0000"/>
                </a:solidFill>
                <a:latin typeface=" Garamond "/>
              </a:rPr>
              <a:t>Economic Growth and Skills Planning:</a:t>
            </a:r>
            <a:br>
              <a:rPr lang="en-US" dirty="0">
                <a:solidFill>
                  <a:srgbClr val="FF0000"/>
                </a:solidFill>
                <a:latin typeface=" Garamond "/>
              </a:rPr>
            </a:br>
            <a:r>
              <a:rPr lang="en-US" dirty="0" err="1" smtClean="0">
                <a:solidFill>
                  <a:srgbClr val="FF0000"/>
                </a:solidFill>
                <a:latin typeface=" Garamond "/>
              </a:rPr>
              <a:t>Haroon</a:t>
            </a:r>
            <a:r>
              <a:rPr lang="en-US" dirty="0" smtClean="0">
                <a:solidFill>
                  <a:srgbClr val="FF0000"/>
                </a:solidFill>
                <a:latin typeface=" Garamond "/>
              </a:rPr>
              <a:t> </a:t>
            </a:r>
            <a:r>
              <a:rPr lang="en-US" dirty="0" err="1" smtClean="0">
                <a:solidFill>
                  <a:srgbClr val="FF0000"/>
                </a:solidFill>
                <a:latin typeface=" Garamond "/>
              </a:rPr>
              <a:t>Bhorat</a:t>
            </a:r>
            <a:endParaRPr lang="en-ZA" dirty="0">
              <a:solidFill>
                <a:srgbClr val="FF0000"/>
              </a:solidFill>
              <a:latin typeface=" Garamond "/>
            </a:endParaRPr>
          </a:p>
        </p:txBody>
      </p:sp>
      <p:sp>
        <p:nvSpPr>
          <p:cNvPr id="3" name="Rectangle 2"/>
          <p:cNvSpPr/>
          <p:nvPr/>
        </p:nvSpPr>
        <p:spPr>
          <a:xfrm>
            <a:off x="539552" y="1412776"/>
            <a:ext cx="8136904" cy="2985433"/>
          </a:xfrm>
          <a:prstGeom prst="rect">
            <a:avLst/>
          </a:prstGeom>
        </p:spPr>
        <p:txBody>
          <a:bodyPr wrap="square">
            <a:spAutoFit/>
          </a:bodyPr>
          <a:lstStyle/>
          <a:p>
            <a:pPr>
              <a:spcAft>
                <a:spcPts val="3600"/>
              </a:spcAft>
            </a:pPr>
            <a:r>
              <a:rPr lang="en-ZA" sz="3200" u="sng" dirty="0" smtClean="0">
                <a:latin typeface=" Garamond "/>
              </a:rPr>
              <a:t>Outline</a:t>
            </a:r>
            <a:endParaRPr lang="en-US" sz="3200" u="sng" dirty="0">
              <a:latin typeface=" Garamond "/>
            </a:endParaRPr>
          </a:p>
          <a:p>
            <a:pPr marL="285750" indent="-285750">
              <a:spcAft>
                <a:spcPts val="3600"/>
              </a:spcAft>
              <a:buFont typeface="Arial" panose="020B0604020202020204" pitchFamily="34" charset="0"/>
              <a:buChar char="•"/>
            </a:pPr>
            <a:r>
              <a:rPr lang="en-US" sz="3200" dirty="0" smtClean="0">
                <a:latin typeface="Gill Sans MT" panose="020B0502020104020203" pitchFamily="34" charset="0"/>
              </a:rPr>
              <a:t>The </a:t>
            </a:r>
            <a:r>
              <a:rPr lang="en-US" sz="3200" dirty="0">
                <a:latin typeface="Gill Sans MT" panose="020B0502020104020203" pitchFamily="34" charset="0"/>
              </a:rPr>
              <a:t>Structure of Economic Growth </a:t>
            </a:r>
          </a:p>
          <a:p>
            <a:pPr marL="285750" indent="-285750">
              <a:spcAft>
                <a:spcPts val="3600"/>
              </a:spcAft>
              <a:buFont typeface="Arial" panose="020B0604020202020204" pitchFamily="34" charset="0"/>
              <a:buChar char="•"/>
            </a:pPr>
            <a:r>
              <a:rPr lang="en-US" sz="3200" dirty="0">
                <a:latin typeface="Gill Sans MT" panose="020B0502020104020203" pitchFamily="34" charset="0"/>
              </a:rPr>
              <a:t>Economic Growth and Employment </a:t>
            </a:r>
            <a:r>
              <a:rPr lang="en-US" sz="3200" dirty="0" smtClean="0">
                <a:latin typeface="Gill Sans MT" panose="020B0502020104020203" pitchFamily="34" charset="0"/>
              </a:rPr>
              <a:t>Outcomes</a:t>
            </a:r>
            <a:endParaRPr lang="en-US" sz="3200" dirty="0">
              <a:latin typeface="Gill Sans MT" panose="020B0502020104020203" pitchFamily="34" charset="0"/>
            </a:endParaRPr>
          </a:p>
        </p:txBody>
      </p:sp>
    </p:spTree>
    <p:extLst>
      <p:ext uri="{BB962C8B-B14F-4D97-AF65-F5344CB8AC3E}">
        <p14:creationId xmlns:p14="http://schemas.microsoft.com/office/powerpoint/2010/main" xmlns="" val="369341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a:solidFill>
                  <a:schemeClr val="bg2">
                    <a:lumMod val="50000"/>
                  </a:schemeClr>
                </a:solidFill>
                <a:latin typeface=" Garamond "/>
              </a:rPr>
              <a:t>1</a:t>
            </a:r>
            <a:r>
              <a:rPr lang="en-ZA" dirty="0" smtClean="0">
                <a:solidFill>
                  <a:schemeClr val="bg2">
                    <a:lumMod val="50000"/>
                  </a:schemeClr>
                </a:solidFill>
                <a:latin typeface=" Garamond "/>
              </a:rPr>
              <a:t>:1  </a:t>
            </a:r>
            <a:r>
              <a:rPr lang="en-ZA" dirty="0">
                <a:solidFill>
                  <a:schemeClr val="bg2">
                    <a:lumMod val="50000"/>
                  </a:schemeClr>
                </a:solidFill>
                <a:latin typeface=" Garamond "/>
              </a:rPr>
              <a:t>The Structure of Economic Growth</a:t>
            </a:r>
          </a:p>
        </p:txBody>
      </p:sp>
      <p:sp>
        <p:nvSpPr>
          <p:cNvPr id="4" name="Rectangle 3"/>
          <p:cNvSpPr/>
          <p:nvPr/>
        </p:nvSpPr>
        <p:spPr>
          <a:xfrm>
            <a:off x="476073" y="6237312"/>
            <a:ext cx="6328176" cy="262380"/>
          </a:xfrm>
          <a:prstGeom prst="rect">
            <a:avLst/>
          </a:prstGeom>
        </p:spPr>
        <p:txBody>
          <a:bodyPr wrap="square">
            <a:spAutoFit/>
          </a:bodyPr>
          <a:lstStyle/>
          <a:p>
            <a:pPr>
              <a:lnSpc>
                <a:spcPct val="115000"/>
              </a:lnSpc>
            </a:pPr>
            <a:r>
              <a:rPr lang="en-ZA" sz="1050" dirty="0">
                <a:latin typeface="Arial" panose="020B0604020202020204" pitchFamily="34" charset="0"/>
                <a:cs typeface="Arial" panose="020B0604020202020204" pitchFamily="34" charset="0"/>
              </a:rPr>
              <a:t>Source: SARB , Quarterly Bulletin, Various issues and Authors’ Calculations</a:t>
            </a:r>
          </a:p>
        </p:txBody>
      </p:sp>
      <p:sp>
        <p:nvSpPr>
          <p:cNvPr id="3" name="Rectangle 1"/>
          <p:cNvSpPr>
            <a:spLocks noChangeArrowheads="1"/>
          </p:cNvSpPr>
          <p:nvPr/>
        </p:nvSpPr>
        <p:spPr bwMode="auto">
          <a:xfrm>
            <a:off x="476073" y="1268760"/>
            <a:ext cx="52953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Share of Sub-Saharan African Population Growth, 2015 - 2100</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Chart 6"/>
          <p:cNvGraphicFramePr>
            <a:graphicFrameLocks/>
          </p:cNvGraphicFramePr>
          <p:nvPr>
            <p:extLst/>
          </p:nvPr>
        </p:nvGraphicFramePr>
        <p:xfrm>
          <a:off x="107504" y="1700808"/>
          <a:ext cx="445020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4586288" y="1700808"/>
          <a:ext cx="4450208"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80606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smtClean="0">
                <a:solidFill>
                  <a:schemeClr val="bg2">
                    <a:lumMod val="50000"/>
                  </a:schemeClr>
                </a:solidFill>
                <a:latin typeface=" Garamond "/>
              </a:rPr>
              <a:t>1.2.  </a:t>
            </a:r>
            <a:r>
              <a:rPr lang="en-ZA" dirty="0">
                <a:solidFill>
                  <a:schemeClr val="bg2">
                    <a:lumMod val="50000"/>
                  </a:schemeClr>
                </a:solidFill>
                <a:latin typeface=" Garamond "/>
              </a:rPr>
              <a:t>The Structure of Economic Growth</a:t>
            </a:r>
          </a:p>
        </p:txBody>
      </p:sp>
      <p:sp>
        <p:nvSpPr>
          <p:cNvPr id="3" name="Rectangle 1"/>
          <p:cNvSpPr>
            <a:spLocks noChangeArrowheads="1"/>
          </p:cNvSpPr>
          <p:nvPr/>
        </p:nvSpPr>
        <p:spPr bwMode="auto">
          <a:xfrm>
            <a:off x="476073" y="1268760"/>
            <a:ext cx="572470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Gross Value Added and Employment Growth, by Sector: 2001-2012</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xmlns="" val="3244287681"/>
              </p:ext>
            </p:extLst>
          </p:nvPr>
        </p:nvGraphicFramePr>
        <p:xfrm>
          <a:off x="0" y="1932939"/>
          <a:ext cx="8740080" cy="4925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00116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smtClean="0">
                <a:solidFill>
                  <a:schemeClr val="bg2">
                    <a:lumMod val="50000"/>
                  </a:schemeClr>
                </a:solidFill>
                <a:latin typeface=" Garamond "/>
              </a:rPr>
              <a:t>2.1. </a:t>
            </a:r>
            <a:r>
              <a:rPr lang="en-ZA" dirty="0">
                <a:solidFill>
                  <a:schemeClr val="bg2">
                    <a:lumMod val="50000"/>
                  </a:schemeClr>
                </a:solidFill>
                <a:latin typeface=" Garamond "/>
              </a:rPr>
              <a:t>Economic Growth </a:t>
            </a:r>
            <a:r>
              <a:rPr lang="en-ZA" dirty="0" smtClean="0">
                <a:solidFill>
                  <a:schemeClr val="bg2">
                    <a:lumMod val="50000"/>
                  </a:schemeClr>
                </a:solidFill>
                <a:latin typeface=" Garamond "/>
              </a:rPr>
              <a:t>and Employment </a:t>
            </a:r>
            <a:r>
              <a:rPr lang="en-ZA" dirty="0">
                <a:solidFill>
                  <a:schemeClr val="bg2">
                    <a:lumMod val="50000"/>
                  </a:schemeClr>
                </a:solidFill>
                <a:latin typeface=" Garamond "/>
              </a:rPr>
              <a:t>Outcomes</a:t>
            </a:r>
          </a:p>
        </p:txBody>
      </p:sp>
      <p:sp>
        <p:nvSpPr>
          <p:cNvPr id="3" name="Rectangle 2"/>
          <p:cNvSpPr/>
          <p:nvPr/>
        </p:nvSpPr>
        <p:spPr>
          <a:xfrm>
            <a:off x="6588224" y="1844824"/>
            <a:ext cx="2555776" cy="4093428"/>
          </a:xfrm>
          <a:prstGeom prst="rect">
            <a:avLst/>
          </a:prstGeom>
        </p:spPr>
        <p:txBody>
          <a:bodyPr wrap="square">
            <a:spAutoFit/>
          </a:bodyPr>
          <a:lstStyle/>
          <a:p>
            <a:pPr marL="457200" indent="-457200">
              <a:buFont typeface="Arial" panose="020B0604020202020204" pitchFamily="34" charset="0"/>
              <a:buChar char="•"/>
            </a:pPr>
            <a:r>
              <a:rPr lang="en-ZA" sz="2000" dirty="0">
                <a:latin typeface="Gill Sans MT" panose="020B0502020104020203" pitchFamily="34" charset="0"/>
              </a:rPr>
              <a:t>Employment growth insufficient to absorb rapidly expanding supply of workers.</a:t>
            </a:r>
          </a:p>
          <a:p>
            <a:pPr marL="457200" indent="-457200">
              <a:buFont typeface="Arial" panose="020B0604020202020204" pitchFamily="34" charset="0"/>
              <a:buChar char="•"/>
            </a:pPr>
            <a:r>
              <a:rPr lang="en-ZA" sz="2000" dirty="0">
                <a:latin typeface="Gill Sans MT" panose="020B0502020104020203" pitchFamily="34" charset="0"/>
              </a:rPr>
              <a:t>Rising number of discouraged workers.</a:t>
            </a:r>
          </a:p>
          <a:p>
            <a:pPr marL="457200" indent="-457200">
              <a:buFont typeface="Arial" panose="020B0604020202020204" pitchFamily="34" charset="0"/>
              <a:buChar char="•"/>
            </a:pPr>
            <a:r>
              <a:rPr lang="en-ZA" sz="2000" dirty="0">
                <a:latin typeface="Gill Sans MT" panose="020B0502020104020203" pitchFamily="34" charset="0"/>
              </a:rPr>
              <a:t>Employment grew by 63.4% instead of the targeted 104.6% to absorb new job seekers.</a:t>
            </a:r>
          </a:p>
        </p:txBody>
      </p:sp>
      <p:sp>
        <p:nvSpPr>
          <p:cNvPr id="4" name="Rectangle 1"/>
          <p:cNvSpPr>
            <a:spLocks noChangeArrowheads="1"/>
          </p:cNvSpPr>
          <p:nvPr/>
        </p:nvSpPr>
        <p:spPr bwMode="auto">
          <a:xfrm>
            <a:off x="476073" y="1331330"/>
            <a:ext cx="560809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Employment, Unemployment and Labour Market Participation (in ‘000); 1995-2016</a:t>
            </a:r>
          </a:p>
        </p:txBody>
      </p:sp>
      <p:sp>
        <p:nvSpPr>
          <p:cNvPr id="5" name="Rectangle 4"/>
          <p:cNvSpPr/>
          <p:nvPr/>
        </p:nvSpPr>
        <p:spPr>
          <a:xfrm>
            <a:off x="476073" y="6237312"/>
            <a:ext cx="6328176" cy="262380"/>
          </a:xfrm>
          <a:prstGeom prst="rect">
            <a:avLst/>
          </a:prstGeom>
        </p:spPr>
        <p:txBody>
          <a:bodyPr wrap="square">
            <a:spAutoFit/>
          </a:bodyPr>
          <a:lstStyle/>
          <a:p>
            <a:pPr>
              <a:lnSpc>
                <a:spcPct val="115000"/>
              </a:lnSpc>
            </a:pPr>
            <a:r>
              <a:rPr lang="en-ZA" sz="1050" dirty="0" smtClean="0">
                <a:latin typeface="Arial" panose="020B0604020202020204" pitchFamily="34" charset="0"/>
                <a:cs typeface="Arial" panose="020B0604020202020204" pitchFamily="34" charset="0"/>
              </a:rPr>
              <a:t>Source: Authors calculation using OHS 1995, QLFS 2005:3, QLFS 2016:2 (Statistics South Africa)</a:t>
            </a:r>
            <a:endParaRPr lang="en-ZA" sz="105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87520022"/>
              </p:ext>
            </p:extLst>
          </p:nvPr>
        </p:nvGraphicFramePr>
        <p:xfrm>
          <a:off x="476073" y="1881649"/>
          <a:ext cx="6377207" cy="4060101"/>
        </p:xfrm>
        <a:graphic>
          <a:graphicData uri="http://schemas.openxmlformats.org/drawingml/2006/table">
            <a:tbl>
              <a:tblPr firstRow="1" firstCol="1" bandRow="1">
                <a:tableStyleId>{5C22544A-7EE6-4342-B048-85BDC9FD1C3A}</a:tableStyleId>
              </a:tblPr>
              <a:tblGrid>
                <a:gridCol w="1448709">
                  <a:extLst>
                    <a:ext uri="{9D8B030D-6E8A-4147-A177-3AD203B41FA5}">
                      <a16:colId xmlns:a16="http://schemas.microsoft.com/office/drawing/2014/main" xmlns="" val="20000"/>
                    </a:ext>
                  </a:extLst>
                </a:gridCol>
                <a:gridCol w="567893">
                  <a:extLst>
                    <a:ext uri="{9D8B030D-6E8A-4147-A177-3AD203B41FA5}">
                      <a16:colId xmlns:a16="http://schemas.microsoft.com/office/drawing/2014/main" xmlns="" val="20001"/>
                    </a:ext>
                  </a:extLst>
                </a:gridCol>
                <a:gridCol w="660607">
                  <a:extLst>
                    <a:ext uri="{9D8B030D-6E8A-4147-A177-3AD203B41FA5}">
                      <a16:colId xmlns:a16="http://schemas.microsoft.com/office/drawing/2014/main" xmlns="" val="20002"/>
                    </a:ext>
                  </a:extLst>
                </a:gridCol>
                <a:gridCol w="822863">
                  <a:extLst>
                    <a:ext uri="{9D8B030D-6E8A-4147-A177-3AD203B41FA5}">
                      <a16:colId xmlns:a16="http://schemas.microsoft.com/office/drawing/2014/main" xmlns="" val="20003"/>
                    </a:ext>
                  </a:extLst>
                </a:gridCol>
                <a:gridCol w="637432">
                  <a:extLst>
                    <a:ext uri="{9D8B030D-6E8A-4147-A177-3AD203B41FA5}">
                      <a16:colId xmlns:a16="http://schemas.microsoft.com/office/drawing/2014/main" xmlns="" val="20004"/>
                    </a:ext>
                  </a:extLst>
                </a:gridCol>
                <a:gridCol w="637432">
                  <a:extLst>
                    <a:ext uri="{9D8B030D-6E8A-4147-A177-3AD203B41FA5}">
                      <a16:colId xmlns:a16="http://schemas.microsoft.com/office/drawing/2014/main" xmlns="" val="20005"/>
                    </a:ext>
                  </a:extLst>
                </a:gridCol>
                <a:gridCol w="756227">
                  <a:extLst>
                    <a:ext uri="{9D8B030D-6E8A-4147-A177-3AD203B41FA5}">
                      <a16:colId xmlns:a16="http://schemas.microsoft.com/office/drawing/2014/main" xmlns="" val="20006"/>
                    </a:ext>
                  </a:extLst>
                </a:gridCol>
                <a:gridCol w="846044">
                  <a:extLst>
                    <a:ext uri="{9D8B030D-6E8A-4147-A177-3AD203B41FA5}">
                      <a16:colId xmlns:a16="http://schemas.microsoft.com/office/drawing/2014/main" xmlns="" val="20007"/>
                    </a:ext>
                  </a:extLst>
                </a:gridCol>
              </a:tblGrid>
              <a:tr h="335851">
                <a:tc rowSpan="2">
                  <a:txBody>
                    <a:bodyPr/>
                    <a:lstStyle/>
                    <a:p>
                      <a:pPr algn="ctr" rtl="0" fontAlgn="ctr"/>
                      <a:r>
                        <a:rPr lang="en-ZA" sz="1400" u="none" strike="noStrike" dirty="0">
                          <a:effectLst/>
                          <a:latin typeface="Gill Sans MT" panose="020B0502020104020203" pitchFamily="34" charset="0"/>
                        </a:rPr>
                        <a:t>Category</a:t>
                      </a:r>
                      <a:endParaRPr lang="en-ZA" sz="1400" b="1" i="0" u="none" strike="noStrike" dirty="0">
                        <a:solidFill>
                          <a:srgbClr val="FFFFFF"/>
                        </a:solidFill>
                        <a:effectLst/>
                        <a:latin typeface="Gill Sans MT" panose="020B0502020104020203" pitchFamily="34" charset="0"/>
                      </a:endParaRPr>
                    </a:p>
                  </a:txBody>
                  <a:tcPr marL="8792" marR="8792" marT="8792" marB="0" anchor="ctr"/>
                </a:tc>
                <a:tc rowSpan="2">
                  <a:txBody>
                    <a:bodyPr/>
                    <a:lstStyle/>
                    <a:p>
                      <a:pPr algn="ctr" rtl="0" fontAlgn="ctr"/>
                      <a:r>
                        <a:rPr lang="en-ZA" sz="1400" u="none" strike="noStrike" dirty="0">
                          <a:effectLst/>
                          <a:latin typeface="Gill Sans MT" panose="020B0502020104020203" pitchFamily="34" charset="0"/>
                        </a:rPr>
                        <a:t>1995 (Oct)</a:t>
                      </a:r>
                      <a:endParaRPr lang="en-ZA" sz="1400" b="1" i="0" u="none" strike="noStrike" dirty="0">
                        <a:solidFill>
                          <a:srgbClr val="FFFFFF"/>
                        </a:solidFill>
                        <a:effectLst/>
                        <a:latin typeface="Gill Sans MT" panose="020B0502020104020203" pitchFamily="34" charset="0"/>
                      </a:endParaRPr>
                    </a:p>
                  </a:txBody>
                  <a:tcPr marL="8792" marR="8792" marT="8792" marB="0" anchor="ctr"/>
                </a:tc>
                <a:tc rowSpan="2">
                  <a:txBody>
                    <a:bodyPr/>
                    <a:lstStyle/>
                    <a:p>
                      <a:pPr algn="ctr" rtl="0" fontAlgn="ctr"/>
                      <a:r>
                        <a:rPr lang="en-ZA" sz="1400" u="none" strike="noStrike" dirty="0">
                          <a:effectLst/>
                          <a:latin typeface="Gill Sans MT" panose="020B0502020104020203" pitchFamily="34" charset="0"/>
                        </a:rPr>
                        <a:t>2005 (Sep)</a:t>
                      </a:r>
                      <a:endParaRPr lang="en-ZA" sz="1400" b="1" i="0" u="none" strike="noStrike" dirty="0">
                        <a:solidFill>
                          <a:srgbClr val="FFFFFF"/>
                        </a:solidFill>
                        <a:effectLst/>
                        <a:latin typeface="Gill Sans MT" panose="020B0502020104020203" pitchFamily="34" charset="0"/>
                      </a:endParaRPr>
                    </a:p>
                  </a:txBody>
                  <a:tcPr marL="8792" marR="8792" marT="8792" marB="0" anchor="ctr"/>
                </a:tc>
                <a:tc rowSpan="2">
                  <a:txBody>
                    <a:bodyPr/>
                    <a:lstStyle/>
                    <a:p>
                      <a:pPr algn="ctr" rtl="0" fontAlgn="ctr"/>
                      <a:r>
                        <a:rPr lang="en-ZA" sz="1400" u="none" strike="noStrike" dirty="0">
                          <a:effectLst/>
                          <a:latin typeface="Gill Sans MT" panose="020B0502020104020203" pitchFamily="34" charset="0"/>
                        </a:rPr>
                        <a:t>2016 (July)</a:t>
                      </a:r>
                      <a:endParaRPr lang="en-ZA" sz="1400" b="1" i="0" u="none" strike="noStrike" dirty="0">
                        <a:solidFill>
                          <a:srgbClr val="FFFFFF"/>
                        </a:solidFill>
                        <a:effectLst/>
                        <a:latin typeface="Gill Sans MT" panose="020B0502020104020203" pitchFamily="34" charset="0"/>
                      </a:endParaRPr>
                    </a:p>
                  </a:txBody>
                  <a:tcPr marL="8792" marR="8792" marT="8792" marB="0" anchor="ctr"/>
                </a:tc>
                <a:tc gridSpan="2">
                  <a:txBody>
                    <a:bodyPr/>
                    <a:lstStyle/>
                    <a:p>
                      <a:pPr algn="ctr" rtl="0" fontAlgn="ctr"/>
                      <a:r>
                        <a:rPr lang="en-ZA" sz="1400" u="none" strike="noStrike" dirty="0">
                          <a:effectLst/>
                          <a:latin typeface="Gill Sans MT" panose="020B0502020104020203" pitchFamily="34" charset="0"/>
                        </a:rPr>
                        <a:t>Change </a:t>
                      </a:r>
                      <a:endParaRPr lang="en-ZA" sz="1400" u="none" strike="noStrike" dirty="0" smtClean="0">
                        <a:effectLst/>
                        <a:latin typeface="Gill Sans MT" panose="020B0502020104020203" pitchFamily="34" charset="0"/>
                      </a:endParaRPr>
                    </a:p>
                    <a:p>
                      <a:pPr algn="ctr" rtl="0" fontAlgn="ctr"/>
                      <a:r>
                        <a:rPr lang="en-ZA" sz="1400" u="none" strike="noStrike" dirty="0" smtClean="0">
                          <a:effectLst/>
                          <a:latin typeface="Gill Sans MT" panose="020B0502020104020203" pitchFamily="34" charset="0"/>
                        </a:rPr>
                        <a:t>(</a:t>
                      </a:r>
                      <a:r>
                        <a:rPr lang="en-ZA" sz="1400" u="none" strike="noStrike" dirty="0">
                          <a:effectLst/>
                          <a:latin typeface="Gill Sans MT" panose="020B0502020104020203" pitchFamily="34" charset="0"/>
                        </a:rPr>
                        <a:t>1995 - 2016)</a:t>
                      </a:r>
                      <a:endParaRPr lang="en-ZA" sz="1400" b="1" i="0" u="none" strike="noStrike" dirty="0">
                        <a:solidFill>
                          <a:srgbClr val="FFFFFF"/>
                        </a:solidFill>
                        <a:effectLst/>
                        <a:latin typeface="Gill Sans MT" panose="020B0502020104020203" pitchFamily="34" charset="0"/>
                      </a:endParaRPr>
                    </a:p>
                  </a:txBody>
                  <a:tcPr marL="8792" marR="8792" marT="8792" marB="0" anchor="ctr"/>
                </a:tc>
                <a:tc hMerge="1">
                  <a:txBody>
                    <a:bodyPr/>
                    <a:lstStyle/>
                    <a:p>
                      <a:endParaRPr lang="en-ZA"/>
                    </a:p>
                  </a:txBody>
                  <a:tcPr/>
                </a:tc>
                <a:tc rowSpan="2">
                  <a:txBody>
                    <a:bodyPr/>
                    <a:lstStyle/>
                    <a:p>
                      <a:pPr algn="ctr" rtl="0" fontAlgn="ctr"/>
                      <a:r>
                        <a:rPr lang="en-ZA" sz="1400" u="none" strike="noStrike" dirty="0">
                          <a:effectLst/>
                          <a:latin typeface="Gill Sans MT" panose="020B0502020104020203" pitchFamily="34" charset="0"/>
                        </a:rPr>
                        <a:t>Target Growth Rate (1995 - 2016)</a:t>
                      </a:r>
                      <a:endParaRPr lang="en-ZA" sz="1400" b="1" i="0" u="none" strike="noStrike" dirty="0">
                        <a:solidFill>
                          <a:srgbClr val="FFFFFF"/>
                        </a:solidFill>
                        <a:effectLst/>
                        <a:latin typeface="Gill Sans MT" panose="020B0502020104020203" pitchFamily="34" charset="0"/>
                      </a:endParaRPr>
                    </a:p>
                  </a:txBody>
                  <a:tcPr marL="8792" marR="8792" marT="8792" marB="0" anchor="ctr"/>
                </a:tc>
                <a:tc rowSpan="2">
                  <a:txBody>
                    <a:bodyPr/>
                    <a:lstStyle/>
                    <a:p>
                      <a:pPr algn="ctr" rtl="0" fontAlgn="ctr"/>
                      <a:r>
                        <a:rPr lang="en-ZA" sz="1400" u="none" strike="noStrike" dirty="0">
                          <a:effectLst/>
                          <a:latin typeface="Gill Sans MT" panose="020B0502020104020203" pitchFamily="34" charset="0"/>
                        </a:rPr>
                        <a:t>Employment Absorption Rate (1995 - 2016)</a:t>
                      </a:r>
                      <a:endParaRPr lang="en-ZA" sz="1400" b="1" i="0" u="none" strike="noStrike" dirty="0">
                        <a:solidFill>
                          <a:srgbClr val="FFFFFF"/>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0"/>
                  </a:ext>
                </a:extLst>
              </a:tr>
              <a:tr h="75694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rtl="0" fontAlgn="ctr"/>
                      <a:r>
                        <a:rPr lang="en-ZA" sz="1200" u="none" strike="noStrike" dirty="0">
                          <a:solidFill>
                            <a:schemeClr val="bg1"/>
                          </a:solidFill>
                          <a:effectLst/>
                          <a:latin typeface="Gill Sans MT" panose="020B0502020104020203" pitchFamily="34" charset="0"/>
                        </a:rPr>
                        <a:t>Absolute</a:t>
                      </a:r>
                      <a:endParaRPr lang="en-ZA" sz="1200" b="1" i="0" u="none" strike="noStrike" dirty="0">
                        <a:solidFill>
                          <a:schemeClr val="bg1"/>
                        </a:solidFill>
                        <a:effectLst/>
                        <a:latin typeface="Gill Sans MT" panose="020B0502020104020203" pitchFamily="34" charset="0"/>
                      </a:endParaRPr>
                    </a:p>
                  </a:txBody>
                  <a:tcPr marL="8792" marR="8792" marT="8792" marB="0" anchor="ctr">
                    <a:solidFill>
                      <a:schemeClr val="accent1"/>
                    </a:solidFill>
                  </a:tcPr>
                </a:tc>
                <a:tc>
                  <a:txBody>
                    <a:bodyPr/>
                    <a:lstStyle/>
                    <a:p>
                      <a:pPr algn="ctr" rtl="0" fontAlgn="ctr"/>
                      <a:r>
                        <a:rPr lang="en-ZA" sz="1200" u="none" strike="noStrike" dirty="0">
                          <a:solidFill>
                            <a:schemeClr val="bg1"/>
                          </a:solidFill>
                          <a:effectLst/>
                          <a:latin typeface="Gill Sans MT" panose="020B0502020104020203" pitchFamily="34" charset="0"/>
                        </a:rPr>
                        <a:t>Percent (%)</a:t>
                      </a:r>
                      <a:endParaRPr lang="en-ZA" sz="1200" b="1" i="0" u="none" strike="noStrike" dirty="0">
                        <a:solidFill>
                          <a:schemeClr val="bg1"/>
                        </a:solidFill>
                        <a:effectLst/>
                        <a:latin typeface="Gill Sans MT" panose="020B0502020104020203" pitchFamily="34" charset="0"/>
                      </a:endParaRPr>
                    </a:p>
                  </a:txBody>
                  <a:tcPr marL="8792" marR="8792" marT="8792" marB="0" anchor="ctr">
                    <a:solidFill>
                      <a:schemeClr val="accent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13749">
                <a:tc gridSpan="8">
                  <a:txBody>
                    <a:bodyPr/>
                    <a:lstStyle/>
                    <a:p>
                      <a:pPr algn="ctr" rtl="0" fontAlgn="ctr"/>
                      <a:r>
                        <a:rPr lang="en-ZA" sz="1400" u="none" strike="noStrike" dirty="0">
                          <a:effectLst/>
                          <a:latin typeface="Gill Sans MT" panose="020B0502020104020203" pitchFamily="34" charset="0"/>
                        </a:rPr>
                        <a:t>Broad Definition</a:t>
                      </a:r>
                      <a:endParaRPr lang="en-ZA" sz="1400" b="1" i="0" u="none" strike="noStrike" dirty="0">
                        <a:solidFill>
                          <a:srgbClr val="FFFFFF"/>
                        </a:solidFill>
                        <a:effectLst/>
                        <a:latin typeface="Gill Sans MT" panose="020B0502020104020203" pitchFamily="34" charset="0"/>
                      </a:endParaRPr>
                    </a:p>
                  </a:txBody>
                  <a:tcPr marL="8792" marR="8792" marT="8792"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99488">
                <a:tc>
                  <a:txBody>
                    <a:bodyPr/>
                    <a:lstStyle/>
                    <a:p>
                      <a:pPr algn="l" rtl="0" fontAlgn="ctr"/>
                      <a:r>
                        <a:rPr lang="en-ZA" sz="1400" u="none" strike="noStrike">
                          <a:effectLst/>
                          <a:latin typeface="Gill Sans MT" panose="020B0502020104020203" pitchFamily="34" charset="0"/>
                        </a:rPr>
                        <a:t>Employment</a:t>
                      </a:r>
                      <a:endParaRPr lang="en-ZA" sz="1400" b="1" i="0" u="none" strike="noStrike">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dirty="0">
                          <a:effectLst/>
                          <a:latin typeface="Gill Sans MT" panose="020B0502020104020203" pitchFamily="34" charset="0"/>
                        </a:rPr>
                        <a:t>9 515</a:t>
                      </a:r>
                      <a:endParaRPr lang="en-ZA" sz="1400" b="0" i="0" u="none" strike="noStrike" dirty="0">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12 301</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15 545</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6 030</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a:effectLst/>
                          <a:latin typeface="Gill Sans MT" panose="020B0502020104020203" pitchFamily="34" charset="0"/>
                        </a:rPr>
                        <a:t>63.37</a:t>
                      </a:r>
                      <a:endParaRPr lang="en-ZA" sz="1400" b="0" i="0" u="none" strike="noStrike">
                        <a:solidFill>
                          <a:srgbClr val="000000"/>
                        </a:solidFill>
                        <a:effectLst/>
                        <a:latin typeface="Gill Sans MT" panose="020B0502020104020203" pitchFamily="34" charset="0"/>
                      </a:endParaRPr>
                    </a:p>
                  </a:txBody>
                  <a:tcPr marL="8792" marR="8792" marT="8792" marB="0" anchor="ctr"/>
                </a:tc>
                <a:tc rowSpan="3">
                  <a:txBody>
                    <a:bodyPr/>
                    <a:lstStyle/>
                    <a:p>
                      <a:pPr algn="ctr" rtl="0" fontAlgn="ctr"/>
                      <a:r>
                        <a:rPr lang="en-ZA" sz="1400" u="none" strike="noStrike" dirty="0">
                          <a:effectLst/>
                          <a:latin typeface="Gill Sans MT" panose="020B0502020104020203" pitchFamily="34" charset="0"/>
                        </a:rPr>
                        <a:t>104.6</a:t>
                      </a:r>
                      <a:endParaRPr lang="en-ZA" sz="1400" b="0" i="0" u="none" strike="noStrike" dirty="0">
                        <a:solidFill>
                          <a:srgbClr val="000000"/>
                        </a:solidFill>
                        <a:effectLst/>
                        <a:latin typeface="Gill Sans MT" panose="020B0502020104020203" pitchFamily="34" charset="0"/>
                      </a:endParaRPr>
                    </a:p>
                  </a:txBody>
                  <a:tcPr marL="8792" marR="8792" marT="8792" marB="0" anchor="ctr"/>
                </a:tc>
                <a:tc rowSpan="3">
                  <a:txBody>
                    <a:bodyPr/>
                    <a:lstStyle/>
                    <a:p>
                      <a:pPr algn="ctr" rtl="0" fontAlgn="ctr"/>
                      <a:r>
                        <a:rPr lang="en-ZA" sz="1400" u="none" strike="noStrike">
                          <a:effectLst/>
                          <a:latin typeface="Gill Sans MT" panose="020B0502020104020203" pitchFamily="34" charset="0"/>
                        </a:rPr>
                        <a:t>60.6</a:t>
                      </a:r>
                      <a:endParaRPr lang="en-ZA" sz="1400" b="0" i="0" u="none" strike="noStrike">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3"/>
                  </a:ext>
                </a:extLst>
              </a:tr>
              <a:tr h="389734">
                <a:tc>
                  <a:txBody>
                    <a:bodyPr/>
                    <a:lstStyle/>
                    <a:p>
                      <a:pPr algn="l" rtl="0" fontAlgn="ctr"/>
                      <a:r>
                        <a:rPr lang="en-ZA" sz="1400" u="none" strike="noStrike" dirty="0">
                          <a:effectLst/>
                          <a:latin typeface="Gill Sans MT" panose="020B0502020104020203" pitchFamily="34" charset="0"/>
                        </a:rPr>
                        <a:t>Unemployment</a:t>
                      </a:r>
                      <a:endParaRPr lang="en-ZA" sz="14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4 239</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7 800</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8 160</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3 921</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a:effectLst/>
                          <a:latin typeface="Gill Sans MT" panose="020B0502020104020203" pitchFamily="34" charset="0"/>
                        </a:rPr>
                        <a:t>92.5</a:t>
                      </a:r>
                      <a:endParaRPr lang="en-ZA" sz="1400" b="0" i="0" u="none" strike="noStrike">
                        <a:solidFill>
                          <a:srgbClr val="000000"/>
                        </a:solidFill>
                        <a:effectLst/>
                        <a:latin typeface="Gill Sans MT" panose="020B0502020104020203" pitchFamily="34" charset="0"/>
                      </a:endParaRPr>
                    </a:p>
                  </a:txBody>
                  <a:tcPr marL="8792" marR="8792" marT="8792" marB="0"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389734">
                <a:tc>
                  <a:txBody>
                    <a:bodyPr/>
                    <a:lstStyle/>
                    <a:p>
                      <a:pPr algn="l" rtl="0" fontAlgn="ctr"/>
                      <a:r>
                        <a:rPr lang="en-ZA" sz="1400" u="none" strike="noStrike">
                          <a:effectLst/>
                          <a:latin typeface="Gill Sans MT" panose="020B0502020104020203" pitchFamily="34" charset="0"/>
                        </a:rPr>
                        <a:t>Labour Force</a:t>
                      </a:r>
                      <a:endParaRPr lang="en-ZA" sz="1400" b="1" i="0" u="none" strike="noStrike">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13 754</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20 100</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23 705</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9 951</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a:effectLst/>
                          <a:latin typeface="Gill Sans MT" panose="020B0502020104020203" pitchFamily="34" charset="0"/>
                        </a:rPr>
                        <a:t>72.35</a:t>
                      </a:r>
                      <a:endParaRPr lang="en-ZA" sz="1400" b="0" i="0" u="none" strike="noStrike">
                        <a:solidFill>
                          <a:srgbClr val="000000"/>
                        </a:solidFill>
                        <a:effectLst/>
                        <a:latin typeface="Gill Sans MT" panose="020B0502020104020203" pitchFamily="34" charset="0"/>
                      </a:endParaRPr>
                    </a:p>
                  </a:txBody>
                  <a:tcPr marL="8792" marR="8792" marT="8792" marB="0"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5"/>
                  </a:ext>
                </a:extLst>
              </a:tr>
              <a:tr h="299488">
                <a:tc gridSpan="8">
                  <a:txBody>
                    <a:bodyPr/>
                    <a:lstStyle/>
                    <a:p>
                      <a:pPr algn="ctr" rtl="0" fontAlgn="ctr"/>
                      <a:r>
                        <a:rPr lang="en-ZA" sz="1400" u="none" strike="noStrike" dirty="0">
                          <a:effectLst/>
                          <a:latin typeface="Gill Sans MT" panose="020B0502020104020203" pitchFamily="34" charset="0"/>
                        </a:rPr>
                        <a:t>Narrow Definition</a:t>
                      </a:r>
                      <a:endParaRPr lang="en-ZA" sz="1400" b="1" i="0" u="none" strike="noStrike" dirty="0">
                        <a:solidFill>
                          <a:srgbClr val="FFFFFF"/>
                        </a:solidFill>
                        <a:effectLst/>
                        <a:latin typeface="Gill Sans MT" panose="020B0502020104020203" pitchFamily="34" charset="0"/>
                      </a:endParaRPr>
                    </a:p>
                  </a:txBody>
                  <a:tcPr marL="8792" marR="8792" marT="8792"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299488">
                <a:tc>
                  <a:txBody>
                    <a:bodyPr/>
                    <a:lstStyle/>
                    <a:p>
                      <a:pPr algn="l" rtl="0" fontAlgn="ctr"/>
                      <a:r>
                        <a:rPr lang="en-ZA" sz="1400" u="none" strike="noStrike">
                          <a:effectLst/>
                          <a:latin typeface="Gill Sans MT" panose="020B0502020104020203" pitchFamily="34" charset="0"/>
                        </a:rPr>
                        <a:t>Employment</a:t>
                      </a:r>
                      <a:endParaRPr lang="en-ZA" sz="1400" b="1" i="0" u="none" strike="noStrike">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9 515</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12 301</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15 545</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6 030</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a:effectLst/>
                          <a:latin typeface="Gill Sans MT" panose="020B0502020104020203" pitchFamily="34" charset="0"/>
                        </a:rPr>
                        <a:t>63.37</a:t>
                      </a:r>
                      <a:endParaRPr lang="en-ZA" sz="1400" b="0" i="0" u="none" strike="noStrike">
                        <a:solidFill>
                          <a:srgbClr val="000000"/>
                        </a:solidFill>
                        <a:effectLst/>
                        <a:latin typeface="Gill Sans MT" panose="020B0502020104020203" pitchFamily="34" charset="0"/>
                      </a:endParaRPr>
                    </a:p>
                  </a:txBody>
                  <a:tcPr marL="8792" marR="8792" marT="8792" marB="0" anchor="ctr"/>
                </a:tc>
                <a:tc rowSpan="3">
                  <a:txBody>
                    <a:bodyPr/>
                    <a:lstStyle/>
                    <a:p>
                      <a:pPr algn="ctr" rtl="0" fontAlgn="ctr"/>
                      <a:r>
                        <a:rPr lang="en-ZA" sz="1400" u="none" strike="noStrike" dirty="0">
                          <a:effectLst/>
                          <a:latin typeface="Gill Sans MT" panose="020B0502020104020203" pitchFamily="34" charset="0"/>
                        </a:rPr>
                        <a:t>101.2</a:t>
                      </a:r>
                      <a:endParaRPr lang="en-ZA" sz="1400" b="0" i="0" u="none" strike="noStrike" dirty="0">
                        <a:solidFill>
                          <a:srgbClr val="000000"/>
                        </a:solidFill>
                        <a:effectLst/>
                        <a:latin typeface="Gill Sans MT" panose="020B0502020104020203" pitchFamily="34" charset="0"/>
                      </a:endParaRPr>
                    </a:p>
                  </a:txBody>
                  <a:tcPr marL="8792" marR="8792" marT="8792" marB="0" anchor="ctr"/>
                </a:tc>
                <a:tc rowSpan="3">
                  <a:txBody>
                    <a:bodyPr/>
                    <a:lstStyle/>
                    <a:p>
                      <a:pPr algn="ctr" rtl="0" fontAlgn="ctr"/>
                      <a:r>
                        <a:rPr lang="en-ZA" sz="1400" u="none" strike="noStrike" dirty="0">
                          <a:effectLst/>
                          <a:latin typeface="Gill Sans MT" panose="020B0502020104020203" pitchFamily="34" charset="0"/>
                        </a:rPr>
                        <a:t>62.6</a:t>
                      </a:r>
                      <a:endParaRPr lang="en-ZA" sz="14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7"/>
                  </a:ext>
                </a:extLst>
              </a:tr>
              <a:tr h="389734">
                <a:tc>
                  <a:txBody>
                    <a:bodyPr/>
                    <a:lstStyle/>
                    <a:p>
                      <a:pPr algn="l" rtl="0" fontAlgn="ctr"/>
                      <a:r>
                        <a:rPr lang="en-ZA" sz="1400" u="none" strike="noStrike">
                          <a:effectLst/>
                          <a:latin typeface="Gill Sans MT" panose="020B0502020104020203" pitchFamily="34" charset="0"/>
                        </a:rPr>
                        <a:t>Unemployment</a:t>
                      </a:r>
                      <a:endParaRPr lang="en-ZA" sz="1400" b="1" i="0" u="none" strike="noStrike">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2 032</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4 487</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5 634</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3 602</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a:effectLst/>
                          <a:latin typeface="Gill Sans MT" panose="020B0502020104020203" pitchFamily="34" charset="0"/>
                        </a:rPr>
                        <a:t>177.26</a:t>
                      </a:r>
                      <a:endParaRPr lang="en-ZA" sz="1400" b="0" i="0" u="none" strike="noStrike">
                        <a:solidFill>
                          <a:srgbClr val="000000"/>
                        </a:solidFill>
                        <a:effectLst/>
                        <a:latin typeface="Gill Sans MT" panose="020B0502020104020203" pitchFamily="34" charset="0"/>
                      </a:endParaRPr>
                    </a:p>
                  </a:txBody>
                  <a:tcPr marL="8792" marR="8792" marT="8792" marB="0"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8"/>
                  </a:ext>
                </a:extLst>
              </a:tr>
              <a:tr h="389734">
                <a:tc>
                  <a:txBody>
                    <a:bodyPr/>
                    <a:lstStyle/>
                    <a:p>
                      <a:pPr algn="l" rtl="0" fontAlgn="ctr"/>
                      <a:r>
                        <a:rPr lang="en-ZA" sz="1400" u="none" strike="noStrike" dirty="0">
                          <a:effectLst/>
                          <a:latin typeface="Gill Sans MT" panose="020B0502020104020203" pitchFamily="34" charset="0"/>
                        </a:rPr>
                        <a:t>Labour Force</a:t>
                      </a:r>
                      <a:endParaRPr lang="en-ZA" sz="14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11 547</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a:effectLst/>
                          <a:latin typeface="Gill Sans MT" panose="020B0502020104020203" pitchFamily="34" charset="0"/>
                        </a:rPr>
                        <a:t>16 788</a:t>
                      </a:r>
                      <a:endParaRPr lang="en-ZA" sz="1400" b="0" i="0" u="none" strike="noStrike">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dirty="0">
                          <a:effectLst/>
                          <a:latin typeface="Gill Sans MT" panose="020B0502020104020203" pitchFamily="34" charset="0"/>
                        </a:rPr>
                        <a:t>21 179</a:t>
                      </a:r>
                      <a:endParaRPr lang="en-ZA" sz="1400" b="0" i="0" u="none" strike="noStrike" dirty="0">
                        <a:solidFill>
                          <a:srgbClr val="000000"/>
                        </a:solidFill>
                        <a:effectLst/>
                        <a:latin typeface="Gill Sans MT" panose="020B0502020104020203" pitchFamily="34" charset="0"/>
                      </a:endParaRPr>
                    </a:p>
                  </a:txBody>
                  <a:tcPr marL="8792" marR="8792" marT="8792" marB="0" anchor="ctr"/>
                </a:tc>
                <a:tc>
                  <a:txBody>
                    <a:bodyPr/>
                    <a:lstStyle/>
                    <a:p>
                      <a:pPr algn="ctr" rtl="0" fontAlgn="ctr"/>
                      <a:r>
                        <a:rPr lang="en-ZA" sz="1400" u="none" strike="noStrike" dirty="0">
                          <a:effectLst/>
                          <a:latin typeface="Gill Sans MT" panose="020B0502020104020203" pitchFamily="34" charset="0"/>
                        </a:rPr>
                        <a:t>9 632</a:t>
                      </a:r>
                      <a:endParaRPr lang="en-ZA" sz="1400" b="0" i="0" u="none" strike="noStrike" dirty="0">
                        <a:solidFill>
                          <a:srgbClr val="000000"/>
                        </a:solidFill>
                        <a:effectLst/>
                        <a:latin typeface="Gill Sans MT" panose="020B0502020104020203" pitchFamily="34" charset="0"/>
                      </a:endParaRPr>
                    </a:p>
                  </a:txBody>
                  <a:tcPr marL="8792" marR="8792" marT="8792" marB="0" anchor="ctr"/>
                </a:tc>
                <a:tc>
                  <a:txBody>
                    <a:bodyPr/>
                    <a:lstStyle/>
                    <a:p>
                      <a:pPr algn="r" rtl="0" fontAlgn="ctr"/>
                      <a:r>
                        <a:rPr lang="en-ZA" sz="1400" u="none" strike="noStrike" dirty="0">
                          <a:effectLst/>
                          <a:latin typeface="Gill Sans MT" panose="020B0502020104020203" pitchFamily="34" charset="0"/>
                        </a:rPr>
                        <a:t>83.42</a:t>
                      </a:r>
                      <a:endParaRPr lang="en-ZA" sz="1400" b="0" i="0" u="none" strike="noStrike" dirty="0">
                        <a:solidFill>
                          <a:srgbClr val="000000"/>
                        </a:solidFill>
                        <a:effectLst/>
                        <a:latin typeface="Gill Sans MT" panose="020B0502020104020203" pitchFamily="34" charset="0"/>
                      </a:endParaRPr>
                    </a:p>
                  </a:txBody>
                  <a:tcPr marL="8792" marR="8792" marT="8792" marB="0"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81802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20080"/>
          </a:xfrm>
        </p:spPr>
        <p:txBody>
          <a:bodyPr>
            <a:noAutofit/>
          </a:bodyPr>
          <a:lstStyle/>
          <a:p>
            <a:r>
              <a:rPr lang="en-GB" sz="3200" dirty="0" smtClean="0">
                <a:solidFill>
                  <a:schemeClr val="bg2">
                    <a:lumMod val="50000"/>
                  </a:schemeClr>
                </a:solidFill>
                <a:latin typeface="Garamond" panose="02020404030301010803" pitchFamily="18" charset="0"/>
              </a:rPr>
              <a:t>1. Why skills planning? </a:t>
            </a:r>
            <a:endParaRPr lang="en-ZA" sz="3200" dirty="0">
              <a:solidFill>
                <a:schemeClr val="bg2">
                  <a:lumMod val="50000"/>
                </a:schemeClr>
              </a:solidFill>
              <a:latin typeface="Garamond" panose="02020404030301010803" pitchFamily="18" charset="0"/>
            </a:endParaRPr>
          </a:p>
        </p:txBody>
      </p:sp>
      <p:sp>
        <p:nvSpPr>
          <p:cNvPr id="3" name="Content Placeholder 2"/>
          <p:cNvSpPr>
            <a:spLocks noGrp="1"/>
          </p:cNvSpPr>
          <p:nvPr>
            <p:ph idx="1"/>
          </p:nvPr>
        </p:nvSpPr>
        <p:spPr>
          <a:xfrm>
            <a:off x="0" y="980728"/>
            <a:ext cx="9144000" cy="5877272"/>
          </a:xfrm>
        </p:spPr>
        <p:txBody>
          <a:bodyPr>
            <a:noAutofit/>
          </a:bodyPr>
          <a:lstStyle/>
          <a:p>
            <a:r>
              <a:rPr lang="en-ZA" sz="2400" dirty="0" smtClean="0">
                <a:latin typeface=" Garamond "/>
              </a:rPr>
              <a:t>Challenge </a:t>
            </a:r>
            <a:r>
              <a:rPr lang="en-ZA" sz="2400" dirty="0">
                <a:latin typeface=" Garamond "/>
              </a:rPr>
              <a:t>for </a:t>
            </a:r>
            <a:r>
              <a:rPr lang="en-ZA" sz="2400" dirty="0" smtClean="0">
                <a:latin typeface=" Garamond "/>
              </a:rPr>
              <a:t>any government </a:t>
            </a:r>
            <a:r>
              <a:rPr lang="en-ZA" sz="2400" dirty="0">
                <a:latin typeface=" Garamond "/>
              </a:rPr>
              <a:t>is to estimate </a:t>
            </a:r>
            <a:r>
              <a:rPr lang="en-ZA" sz="2400" dirty="0" smtClean="0">
                <a:latin typeface=" Garamond "/>
              </a:rPr>
              <a:t>the </a:t>
            </a:r>
            <a:r>
              <a:rPr lang="en-ZA" sz="2400" dirty="0">
                <a:latin typeface=" Garamond "/>
              </a:rPr>
              <a:t>education and </a:t>
            </a:r>
            <a:r>
              <a:rPr lang="en-ZA" sz="2400" dirty="0" smtClean="0">
                <a:latin typeface=" Garamond "/>
              </a:rPr>
              <a:t>skills (skills strategy) </a:t>
            </a:r>
            <a:r>
              <a:rPr lang="en-ZA" sz="2400" dirty="0">
                <a:latin typeface=" Garamond "/>
              </a:rPr>
              <a:t>required to support </a:t>
            </a:r>
            <a:r>
              <a:rPr lang="en-ZA" sz="2400" dirty="0" smtClean="0">
                <a:latin typeface=" Garamond "/>
              </a:rPr>
              <a:t>a </a:t>
            </a:r>
            <a:r>
              <a:rPr lang="en-ZA" sz="2400" dirty="0">
                <a:latin typeface=" Garamond "/>
              </a:rPr>
              <a:t>productive and inclusive economic growth </a:t>
            </a:r>
            <a:r>
              <a:rPr lang="en-ZA" sz="2400" dirty="0" smtClean="0">
                <a:latin typeface=" Garamond "/>
              </a:rPr>
              <a:t>path and society.</a:t>
            </a:r>
          </a:p>
          <a:p>
            <a:pPr marL="0" indent="0">
              <a:buNone/>
            </a:pPr>
            <a:endParaRPr lang="en-ZA" sz="2400" dirty="0">
              <a:latin typeface=" Garamond "/>
            </a:endParaRPr>
          </a:p>
          <a:p>
            <a:r>
              <a:rPr lang="en-US" sz="2400" dirty="0" smtClean="0">
                <a:latin typeface=" Garamond "/>
              </a:rPr>
              <a:t>Either wait </a:t>
            </a:r>
            <a:r>
              <a:rPr lang="en-US" sz="2400" dirty="0">
                <a:latin typeface=" Garamond "/>
              </a:rPr>
              <a:t>for market </a:t>
            </a:r>
            <a:r>
              <a:rPr lang="en-US" sz="2400" dirty="0" smtClean="0">
                <a:latin typeface=" Garamond "/>
              </a:rPr>
              <a:t>(or social) failure </a:t>
            </a:r>
            <a:r>
              <a:rPr lang="en-US" sz="2400" dirty="0">
                <a:latin typeface=" Garamond "/>
              </a:rPr>
              <a:t>and </a:t>
            </a:r>
            <a:r>
              <a:rPr lang="en-US" sz="2400" dirty="0" smtClean="0">
                <a:latin typeface=" Garamond "/>
              </a:rPr>
              <a:t>respond? </a:t>
            </a:r>
            <a:r>
              <a:rPr lang="en-US" sz="2400" dirty="0">
                <a:latin typeface=" Garamond "/>
              </a:rPr>
              <a:t>O</a:t>
            </a:r>
            <a:r>
              <a:rPr lang="en-US" sz="2400" dirty="0" smtClean="0">
                <a:latin typeface=" Garamond "/>
              </a:rPr>
              <a:t>r a </a:t>
            </a:r>
            <a:r>
              <a:rPr lang="en-US" sz="2400" dirty="0">
                <a:latin typeface=" Garamond "/>
              </a:rPr>
              <a:t>proactive </a:t>
            </a:r>
            <a:r>
              <a:rPr lang="en-US" sz="2400" dirty="0" smtClean="0">
                <a:latin typeface=" Garamond "/>
              </a:rPr>
              <a:t>planning process.</a:t>
            </a:r>
          </a:p>
          <a:p>
            <a:endParaRPr lang="en-US" sz="2400" dirty="0">
              <a:latin typeface=" Garamond "/>
            </a:endParaRPr>
          </a:p>
          <a:p>
            <a:r>
              <a:rPr lang="en-US" sz="2400" dirty="0">
                <a:latin typeface=" Garamond "/>
              </a:rPr>
              <a:t>South African past attempts for a skill planning mechanism has been fragmented, uncoordinated, without a clear underlying philosophy guiding skills </a:t>
            </a:r>
            <a:r>
              <a:rPr lang="en-US" sz="2400" dirty="0" smtClean="0">
                <a:latin typeface=" Garamond "/>
              </a:rPr>
              <a:t>planning.</a:t>
            </a:r>
          </a:p>
          <a:p>
            <a:pPr marL="0" indent="0">
              <a:buNone/>
            </a:pPr>
            <a:endParaRPr lang="en-US" sz="2400" dirty="0">
              <a:latin typeface=" Garamond "/>
            </a:endParaRPr>
          </a:p>
          <a:p>
            <a:r>
              <a:rPr lang="en-US" sz="2400" dirty="0" smtClean="0">
                <a:latin typeface=" Garamond "/>
              </a:rPr>
              <a:t>2009 administration set up Performance Outcomes: Outcome </a:t>
            </a:r>
            <a:r>
              <a:rPr lang="en-US" sz="2400" dirty="0">
                <a:latin typeface=" Garamond "/>
              </a:rPr>
              <a:t>5.1.1 (2010) to ‘establish a credible institutional mechanism for skills </a:t>
            </a:r>
            <a:r>
              <a:rPr lang="en-US" sz="2400" dirty="0" smtClean="0">
                <a:latin typeface=" Garamond "/>
              </a:rPr>
              <a:t>planning.’ </a:t>
            </a:r>
          </a:p>
          <a:p>
            <a:pPr marL="0" indent="0">
              <a:buNone/>
            </a:pPr>
            <a:endParaRPr lang="en-US" sz="2400" dirty="0" smtClean="0">
              <a:latin typeface=" Garamond "/>
            </a:endParaRPr>
          </a:p>
          <a:p>
            <a:pPr marL="0" indent="0">
              <a:buNone/>
            </a:pPr>
            <a:endParaRPr lang="en-US" sz="2400" dirty="0" smtClean="0">
              <a:latin typeface=" Garamond "/>
            </a:endParaRPr>
          </a:p>
          <a:p>
            <a:pPr marL="0" indent="0">
              <a:buNone/>
            </a:pPr>
            <a:endParaRPr lang="en-US" sz="2400" dirty="0" smtClean="0">
              <a:latin typeface="Garamond" panose="02020404030301010803" pitchFamily="18" charset="0"/>
            </a:endParaRPr>
          </a:p>
          <a:p>
            <a:pPr lvl="0"/>
            <a:endParaRPr lang="en-GB" sz="2400" dirty="0" smtClean="0">
              <a:latin typeface="Garamond" panose="02020404030301010803" pitchFamily="18" charset="0"/>
            </a:endParaRPr>
          </a:p>
          <a:p>
            <a:pPr lvl="0"/>
            <a:endParaRPr lang="en-GB" sz="2400" dirty="0">
              <a:latin typeface="Garamond" panose="02020404030301010803" pitchFamily="18" charset="0"/>
            </a:endParaRPr>
          </a:p>
          <a:p>
            <a:pPr lvl="0"/>
            <a:endParaRPr lang="en-ZA" sz="2800" dirty="0">
              <a:solidFill>
                <a:schemeClr val="tx2">
                  <a:lumMod val="60000"/>
                  <a:lumOff val="40000"/>
                </a:schemeClr>
              </a:solidFill>
              <a:latin typeface="Garamond" panose="02020404030301010803" pitchFamily="18" charset="0"/>
            </a:endParaRPr>
          </a:p>
          <a:p>
            <a:pPr marL="0" indent="0">
              <a:buNone/>
            </a:pPr>
            <a:endParaRPr lang="en-ZA"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3850B18-8452-47C4-9BE5-75837446E8E6}" type="slidenum">
              <a:rPr lang="en-ZA" smtClean="0"/>
              <a:pPr/>
              <a:t>2</a:t>
            </a:fld>
            <a:endParaRPr lang="en-ZA" dirty="0"/>
          </a:p>
        </p:txBody>
      </p:sp>
    </p:spTree>
    <p:extLst>
      <p:ext uri="{BB962C8B-B14F-4D97-AF65-F5344CB8AC3E}">
        <p14:creationId xmlns:p14="http://schemas.microsoft.com/office/powerpoint/2010/main" xmlns="" val="122170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152400"/>
            <a:ext cx="9144000" cy="1196752"/>
          </a:xfrm>
        </p:spPr>
        <p:txBody>
          <a:bodyPr/>
          <a:lstStyle/>
          <a:p>
            <a:r>
              <a:rPr lang="en-ZA" dirty="0" smtClean="0">
                <a:solidFill>
                  <a:schemeClr val="bg2">
                    <a:lumMod val="50000"/>
                  </a:schemeClr>
                </a:solidFill>
                <a:latin typeface=" Garamond "/>
              </a:rPr>
              <a:t>2.2. </a:t>
            </a:r>
            <a:r>
              <a:rPr lang="en-ZA" dirty="0">
                <a:solidFill>
                  <a:schemeClr val="bg2">
                    <a:lumMod val="50000"/>
                  </a:schemeClr>
                </a:solidFill>
                <a:latin typeface=" Garamond "/>
              </a:rPr>
              <a:t>Economic Growth </a:t>
            </a:r>
            <a:r>
              <a:rPr lang="en-ZA" dirty="0" smtClean="0">
                <a:solidFill>
                  <a:schemeClr val="bg2">
                    <a:lumMod val="50000"/>
                  </a:schemeClr>
                </a:solidFill>
                <a:latin typeface=" Garamond "/>
              </a:rPr>
              <a:t>and Employment </a:t>
            </a:r>
            <a:r>
              <a:rPr lang="en-ZA" dirty="0">
                <a:solidFill>
                  <a:schemeClr val="bg2">
                    <a:lumMod val="50000"/>
                  </a:schemeClr>
                </a:solidFill>
                <a:latin typeface=" Garamond "/>
              </a:rPr>
              <a:t>Outcomes</a:t>
            </a:r>
          </a:p>
        </p:txBody>
      </p:sp>
      <p:sp>
        <p:nvSpPr>
          <p:cNvPr id="3" name="Rectangle 2"/>
          <p:cNvSpPr/>
          <p:nvPr/>
        </p:nvSpPr>
        <p:spPr>
          <a:xfrm>
            <a:off x="5580112" y="1384834"/>
            <a:ext cx="3456384" cy="4739759"/>
          </a:xfrm>
          <a:prstGeom prst="rect">
            <a:avLst/>
          </a:prstGeom>
        </p:spPr>
        <p:txBody>
          <a:bodyPr wrap="square">
            <a:spAutoFit/>
          </a:bodyPr>
          <a:lstStyle/>
          <a:p>
            <a:pPr marL="457200" indent="-457200">
              <a:buFont typeface="Arial" panose="020B0604020202020204" pitchFamily="34" charset="0"/>
              <a:buChar char="•"/>
            </a:pPr>
            <a:r>
              <a:rPr lang="en-ZA" dirty="0">
                <a:latin typeface="Gill Sans MT" panose="020B0502020104020203" pitchFamily="34" charset="0"/>
              </a:rPr>
              <a:t>Changing structure of economy led to stagnant economy, high unemployment and persistently high levels of poverty and inequality.</a:t>
            </a:r>
          </a:p>
          <a:p>
            <a:pPr marL="457200" indent="-457200">
              <a:buFont typeface="Arial" panose="020B0604020202020204" pitchFamily="34" charset="0"/>
              <a:buChar char="•"/>
            </a:pPr>
            <a:r>
              <a:rPr lang="en-ZA" dirty="0">
                <a:latin typeface="Gill Sans MT" panose="020B0502020104020203" pitchFamily="34" charset="0"/>
              </a:rPr>
              <a:t>Bhorat et al. (2013) identify the following reasons:</a:t>
            </a:r>
          </a:p>
          <a:p>
            <a:pPr marL="914400" lvl="1" indent="-457200">
              <a:buFont typeface="Wingdings" panose="05000000000000000000" pitchFamily="2" charset="2"/>
              <a:buChar char="§"/>
            </a:pPr>
            <a:r>
              <a:rPr lang="en-ZA" sz="1600" dirty="0">
                <a:latin typeface="Gill Sans MT" panose="020B0502020104020203" pitchFamily="34" charset="0"/>
              </a:rPr>
              <a:t>Decline of manufacturing sector </a:t>
            </a:r>
            <a:r>
              <a:rPr lang="en-ZA" sz="1600" dirty="0" smtClean="0">
                <a:latin typeface="Gill Sans MT" panose="020B0502020104020203" pitchFamily="34" charset="0"/>
              </a:rPr>
              <a:t>and </a:t>
            </a:r>
            <a:r>
              <a:rPr lang="en-ZA" sz="1600" dirty="0">
                <a:latin typeface="Gill Sans MT" panose="020B0502020104020203" pitchFamily="34" charset="0"/>
              </a:rPr>
              <a:t>rising demand for skilled labour - high unemployment </a:t>
            </a:r>
            <a:r>
              <a:rPr lang="en-ZA" sz="1600" dirty="0" smtClean="0">
                <a:latin typeface="Gill Sans MT" panose="020B0502020104020203" pitchFamily="34" charset="0"/>
              </a:rPr>
              <a:t>and </a:t>
            </a:r>
            <a:r>
              <a:rPr lang="en-ZA" sz="1600" dirty="0">
                <a:latin typeface="Gill Sans MT" panose="020B0502020104020203" pitchFamily="34" charset="0"/>
              </a:rPr>
              <a:t>skills premium;</a:t>
            </a:r>
          </a:p>
          <a:p>
            <a:pPr marL="914400" lvl="1" indent="-457200">
              <a:buFont typeface="Wingdings" panose="05000000000000000000" pitchFamily="2" charset="2"/>
              <a:buChar char="§"/>
            </a:pPr>
            <a:r>
              <a:rPr lang="en-ZA" sz="1600" dirty="0">
                <a:latin typeface="Gill Sans MT" panose="020B0502020104020203" pitchFamily="34" charset="0"/>
              </a:rPr>
              <a:t>Large share of commodity exports </a:t>
            </a:r>
            <a:r>
              <a:rPr lang="en-ZA" sz="1600" dirty="0" smtClean="0">
                <a:latin typeface="Gill Sans MT" panose="020B0502020104020203" pitchFamily="34" charset="0"/>
              </a:rPr>
              <a:t>and </a:t>
            </a:r>
            <a:r>
              <a:rPr lang="en-ZA" sz="1600" dirty="0">
                <a:latin typeface="Gill Sans MT" panose="020B0502020104020203" pitchFamily="34" charset="0"/>
              </a:rPr>
              <a:t>Rand volatility increased vulnerability.  </a:t>
            </a:r>
          </a:p>
          <a:p>
            <a:pPr marL="914400" lvl="1" indent="-457200">
              <a:buFont typeface="Wingdings" panose="05000000000000000000" pitchFamily="2" charset="2"/>
              <a:buChar char="§"/>
            </a:pPr>
            <a:r>
              <a:rPr lang="en-ZA" sz="1600" dirty="0">
                <a:latin typeface="Gill Sans MT" panose="020B0502020104020203" pitchFamily="34" charset="0"/>
              </a:rPr>
              <a:t>SA following a services-led path to growth rather than through industrialisation.</a:t>
            </a:r>
          </a:p>
        </p:txBody>
      </p:sp>
      <p:sp>
        <p:nvSpPr>
          <p:cNvPr id="4" name="Rectangle 1"/>
          <p:cNvSpPr>
            <a:spLocks noChangeArrowheads="1"/>
          </p:cNvSpPr>
          <p:nvPr/>
        </p:nvSpPr>
        <p:spPr bwMode="auto">
          <a:xfrm>
            <a:off x="476073" y="1439051"/>
            <a:ext cx="560809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Employment elasticities; 1997-2012</a:t>
            </a:r>
          </a:p>
        </p:txBody>
      </p:sp>
      <p:sp>
        <p:nvSpPr>
          <p:cNvPr id="5" name="Rectangle 4"/>
          <p:cNvSpPr/>
          <p:nvPr/>
        </p:nvSpPr>
        <p:spPr>
          <a:xfrm>
            <a:off x="476073" y="6237312"/>
            <a:ext cx="6328176" cy="448200"/>
          </a:xfrm>
          <a:prstGeom prst="rect">
            <a:avLst/>
          </a:prstGeom>
        </p:spPr>
        <p:txBody>
          <a:bodyPr wrap="square">
            <a:spAutoFit/>
          </a:bodyPr>
          <a:lstStyle/>
          <a:p>
            <a:pPr>
              <a:lnSpc>
                <a:spcPct val="115000"/>
              </a:lnSpc>
            </a:pPr>
            <a:r>
              <a:rPr lang="en-ZA" sz="1050" dirty="0">
                <a:latin typeface="Arial" panose="020B0604020202020204" pitchFamily="34" charset="0"/>
                <a:cs typeface="Arial" panose="020B0604020202020204" pitchFamily="34" charset="0"/>
              </a:rPr>
              <a:t>Source: South African Reserve Bank (2014) and StatsSA (LFS 1997 and QLFS 2012), authors’ calculations.</a:t>
            </a:r>
          </a:p>
        </p:txBody>
      </p:sp>
      <p:graphicFrame>
        <p:nvGraphicFramePr>
          <p:cNvPr id="8" name="Content Placeholder 12"/>
          <p:cNvGraphicFramePr>
            <a:graphicFrameLocks noGrp="1"/>
          </p:cNvGraphicFramePr>
          <p:nvPr>
            <p:ph sz="half" idx="4294967295"/>
            <p:extLst>
              <p:ext uri="{D42A27DB-BD31-4B8C-83A1-F6EECF244321}">
                <p14:modId xmlns:p14="http://schemas.microsoft.com/office/powerpoint/2010/main" xmlns="" val="4219669172"/>
              </p:ext>
            </p:extLst>
          </p:nvPr>
        </p:nvGraphicFramePr>
        <p:xfrm>
          <a:off x="457200" y="1842512"/>
          <a:ext cx="4978896" cy="4250784"/>
        </p:xfrm>
        <a:graphic>
          <a:graphicData uri="http://schemas.openxmlformats.org/drawingml/2006/table">
            <a:tbl>
              <a:tblPr firstRow="1" firstCol="1" bandRow="1">
                <a:tableStyleId>{5C22544A-7EE6-4342-B048-85BDC9FD1C3A}</a:tableStyleId>
              </a:tblPr>
              <a:tblGrid>
                <a:gridCol w="3533197">
                  <a:extLst>
                    <a:ext uri="{9D8B030D-6E8A-4147-A177-3AD203B41FA5}">
                      <a16:colId xmlns:a16="http://schemas.microsoft.com/office/drawing/2014/main" xmlns="" val="20000"/>
                    </a:ext>
                  </a:extLst>
                </a:gridCol>
                <a:gridCol w="1445699">
                  <a:extLst>
                    <a:ext uri="{9D8B030D-6E8A-4147-A177-3AD203B41FA5}">
                      <a16:colId xmlns:a16="http://schemas.microsoft.com/office/drawing/2014/main" xmlns="" val="20001"/>
                    </a:ext>
                  </a:extLst>
                </a:gridCol>
              </a:tblGrid>
              <a:tr h="526684">
                <a:tc>
                  <a:txBody>
                    <a:bodyPr/>
                    <a:lstStyle/>
                    <a:p>
                      <a:pPr algn="l" fontAlgn="t"/>
                      <a:r>
                        <a:rPr lang="en-ZA" sz="1600" u="none" strike="noStrike" dirty="0">
                          <a:effectLst/>
                          <a:latin typeface="Gill Sans MT" panose="020B0502020104020203" pitchFamily="34" charset="0"/>
                        </a:rPr>
                        <a:t> </a:t>
                      </a:r>
                      <a:endParaRPr lang="en-ZA" sz="1600" b="0" i="0" u="none" strike="noStrike" dirty="0">
                        <a:solidFill>
                          <a:srgbClr val="000000"/>
                        </a:solidFill>
                        <a:effectLst/>
                        <a:latin typeface="Gill Sans MT" panose="020B0502020104020203" pitchFamily="34" charset="0"/>
                      </a:endParaRPr>
                    </a:p>
                  </a:txBody>
                  <a:tcPr marL="8792" marR="8792" marT="8792" marB="0"/>
                </a:tc>
                <a:tc>
                  <a:txBody>
                    <a:bodyPr/>
                    <a:lstStyle/>
                    <a:p>
                      <a:pPr algn="ctr" rtl="0" fontAlgn="ctr"/>
                      <a:r>
                        <a:rPr lang="en-ZA" sz="1600" u="none" strike="noStrike" dirty="0">
                          <a:effectLst/>
                          <a:latin typeface="Gill Sans MT" panose="020B0502020104020203" pitchFamily="34" charset="0"/>
                        </a:rPr>
                        <a:t>Employment Elasticities</a:t>
                      </a:r>
                      <a:endParaRPr lang="en-ZA" sz="1600" b="1" i="0" u="none" strike="noStrike" dirty="0">
                        <a:solidFill>
                          <a:srgbClr val="FFFFFF"/>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0"/>
                  </a:ext>
                </a:extLst>
              </a:tr>
              <a:tr h="268006">
                <a:tc>
                  <a:txBody>
                    <a:bodyPr/>
                    <a:lstStyle/>
                    <a:p>
                      <a:pPr algn="l" rtl="0" fontAlgn="ctr"/>
                      <a:r>
                        <a:rPr lang="en-ZA" sz="1600" u="none" strike="noStrike" dirty="0">
                          <a:effectLst/>
                          <a:latin typeface="Gill Sans MT" panose="020B0502020104020203" pitchFamily="34" charset="0"/>
                        </a:rPr>
                        <a:t>Agriculture, forestry and fishing</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0.37</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1"/>
                  </a:ext>
                </a:extLst>
              </a:tr>
              <a:tr h="268006">
                <a:tc>
                  <a:txBody>
                    <a:bodyPr/>
                    <a:lstStyle/>
                    <a:p>
                      <a:pPr algn="l" rtl="0" fontAlgn="ctr"/>
                      <a:r>
                        <a:rPr lang="en-ZA" sz="1600" u="none" strike="noStrike" dirty="0">
                          <a:effectLst/>
                          <a:latin typeface="Gill Sans MT" panose="020B0502020104020203" pitchFamily="34" charset="0"/>
                        </a:rPr>
                        <a:t>Mining and quarrying</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1.52</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2"/>
                  </a:ext>
                </a:extLst>
              </a:tr>
              <a:tr h="268006">
                <a:tc>
                  <a:txBody>
                    <a:bodyPr/>
                    <a:lstStyle/>
                    <a:p>
                      <a:pPr algn="l" rtl="0" fontAlgn="ctr"/>
                      <a:r>
                        <a:rPr lang="en-ZA" sz="1600" u="none" strike="noStrike" dirty="0">
                          <a:effectLst/>
                          <a:latin typeface="Gill Sans MT" panose="020B0502020104020203" pitchFamily="34" charset="0"/>
                        </a:rPr>
                        <a:t>Manufacturing</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0.22</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3"/>
                  </a:ext>
                </a:extLst>
              </a:tr>
              <a:tr h="268006">
                <a:tc>
                  <a:txBody>
                    <a:bodyPr/>
                    <a:lstStyle/>
                    <a:p>
                      <a:pPr algn="l" rtl="0" fontAlgn="ctr"/>
                      <a:r>
                        <a:rPr lang="en-ZA" sz="1600" u="none" strike="noStrike" dirty="0">
                          <a:effectLst/>
                          <a:latin typeface="Gill Sans MT" panose="020B0502020104020203" pitchFamily="34" charset="0"/>
                        </a:rPr>
                        <a:t>Electricity, gas and water</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-0.73</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4"/>
                  </a:ext>
                </a:extLst>
              </a:tr>
              <a:tr h="268006">
                <a:tc>
                  <a:txBody>
                    <a:bodyPr/>
                    <a:lstStyle/>
                    <a:p>
                      <a:pPr algn="l" rtl="0" fontAlgn="ctr"/>
                      <a:r>
                        <a:rPr lang="en-ZA" sz="1600" u="none" strike="noStrike" dirty="0">
                          <a:effectLst/>
                          <a:latin typeface="Gill Sans MT" panose="020B0502020104020203" pitchFamily="34" charset="0"/>
                        </a:rPr>
                        <a:t>Construction</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0.85</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5"/>
                  </a:ext>
                </a:extLst>
              </a:tr>
              <a:tr h="268006">
                <a:tc>
                  <a:txBody>
                    <a:bodyPr/>
                    <a:lstStyle/>
                    <a:p>
                      <a:pPr algn="l" rtl="0" fontAlgn="ctr"/>
                      <a:r>
                        <a:rPr lang="en-ZA" sz="1600" u="none" strike="noStrike" dirty="0">
                          <a:effectLst/>
                          <a:latin typeface="Gill Sans MT" panose="020B0502020104020203" pitchFamily="34" charset="0"/>
                        </a:rPr>
                        <a:t>Trade, catering and accommodation</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smtClean="0">
                          <a:effectLst/>
                          <a:latin typeface="Gill Sans MT" panose="020B0502020104020203" pitchFamily="34" charset="0"/>
                        </a:rPr>
                        <a:t>0.9</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6"/>
                  </a:ext>
                </a:extLst>
              </a:tr>
              <a:tr h="526684">
                <a:tc>
                  <a:txBody>
                    <a:bodyPr/>
                    <a:lstStyle/>
                    <a:p>
                      <a:pPr algn="l" rtl="0" fontAlgn="ctr"/>
                      <a:r>
                        <a:rPr lang="en-ZA" sz="1600" u="none" strike="noStrike" dirty="0">
                          <a:effectLst/>
                          <a:latin typeface="Gill Sans MT" panose="020B0502020104020203" pitchFamily="34" charset="0"/>
                        </a:rPr>
                        <a:t>Transport, storage and communication</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0.42</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7"/>
                  </a:ext>
                </a:extLst>
              </a:tr>
              <a:tr h="526684">
                <a:tc>
                  <a:txBody>
                    <a:bodyPr/>
                    <a:lstStyle/>
                    <a:p>
                      <a:pPr algn="l" rtl="0" fontAlgn="ctr"/>
                      <a:r>
                        <a:rPr lang="en-ZA" sz="1600" u="none" strike="noStrike" dirty="0">
                          <a:effectLst/>
                          <a:latin typeface="Gill Sans MT" panose="020B0502020104020203" pitchFamily="34" charset="0"/>
                        </a:rPr>
                        <a:t>Finance, real estate and business services</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1.2</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8"/>
                  </a:ext>
                </a:extLst>
              </a:tr>
              <a:tr h="526684">
                <a:tc>
                  <a:txBody>
                    <a:bodyPr/>
                    <a:lstStyle/>
                    <a:p>
                      <a:pPr algn="l" rtl="0" fontAlgn="ctr"/>
                      <a:r>
                        <a:rPr lang="en-ZA" sz="1600" u="none" strike="noStrike" dirty="0">
                          <a:effectLst/>
                          <a:latin typeface="Gill Sans MT" panose="020B0502020104020203" pitchFamily="34" charset="0"/>
                        </a:rPr>
                        <a:t>Community, social and personal services</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1.3</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09"/>
                  </a:ext>
                </a:extLst>
              </a:tr>
              <a:tr h="268006">
                <a:tc>
                  <a:txBody>
                    <a:bodyPr/>
                    <a:lstStyle/>
                    <a:p>
                      <a:pPr algn="l" rtl="0" fontAlgn="ctr"/>
                      <a:r>
                        <a:rPr lang="en-ZA" sz="1600" u="none" strike="noStrike" dirty="0">
                          <a:effectLst/>
                          <a:latin typeface="Gill Sans MT" panose="020B0502020104020203" pitchFamily="34" charset="0"/>
                        </a:rPr>
                        <a:t>All Formal Sector</a:t>
                      </a:r>
                      <a:endParaRPr lang="en-ZA" sz="1600" b="1" i="0"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u="none" strike="noStrike" dirty="0">
                          <a:effectLst/>
                          <a:latin typeface="Gill Sans MT" panose="020B0502020104020203" pitchFamily="34" charset="0"/>
                        </a:rPr>
                        <a:t>0.76</a:t>
                      </a:r>
                      <a:endParaRPr lang="en-ZA" sz="1600" b="0" i="0"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10"/>
                  </a:ext>
                </a:extLst>
              </a:tr>
              <a:tr h="268006">
                <a:tc>
                  <a:txBody>
                    <a:bodyPr/>
                    <a:lstStyle/>
                    <a:p>
                      <a:pPr algn="l" rtl="0" fontAlgn="ctr"/>
                      <a:r>
                        <a:rPr lang="en-ZA" sz="1600" b="1" i="1" u="none" strike="noStrike" dirty="0">
                          <a:effectLst/>
                          <a:latin typeface="Gill Sans MT" panose="020B0502020104020203" pitchFamily="34" charset="0"/>
                        </a:rPr>
                        <a:t>OVERALL</a:t>
                      </a:r>
                      <a:endParaRPr lang="en-ZA" sz="1600" b="1" i="1" u="none" strike="noStrike" dirty="0">
                        <a:solidFill>
                          <a:srgbClr val="FFFFFF"/>
                        </a:solidFill>
                        <a:effectLst/>
                        <a:latin typeface="Gill Sans MT" panose="020B0502020104020203" pitchFamily="34" charset="0"/>
                      </a:endParaRPr>
                    </a:p>
                  </a:txBody>
                  <a:tcPr marL="8792" marR="8792" marT="8792" marB="0" anchor="ctr"/>
                </a:tc>
                <a:tc>
                  <a:txBody>
                    <a:bodyPr/>
                    <a:lstStyle/>
                    <a:p>
                      <a:pPr algn="ctr" rtl="0" fontAlgn="ctr"/>
                      <a:r>
                        <a:rPr lang="en-ZA" sz="1600" b="1" i="1" u="none" strike="noStrike" dirty="0">
                          <a:effectLst/>
                          <a:latin typeface="Gill Sans MT" panose="020B0502020104020203" pitchFamily="34" charset="0"/>
                        </a:rPr>
                        <a:t>0.69</a:t>
                      </a:r>
                      <a:endParaRPr lang="en-ZA" sz="1600" b="1" i="1" u="none" strike="noStrike" dirty="0">
                        <a:solidFill>
                          <a:srgbClr val="000000"/>
                        </a:solidFill>
                        <a:effectLst/>
                        <a:latin typeface="Gill Sans MT" panose="020B0502020104020203" pitchFamily="34" charset="0"/>
                      </a:endParaRPr>
                    </a:p>
                  </a:txBody>
                  <a:tcPr marL="8792" marR="8792" marT="8792"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996099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smtClean="0">
                <a:solidFill>
                  <a:schemeClr val="bg2">
                    <a:lumMod val="50000"/>
                  </a:schemeClr>
                </a:solidFill>
                <a:latin typeface=" Garamond "/>
              </a:rPr>
              <a:t>2.3. </a:t>
            </a:r>
            <a:r>
              <a:rPr lang="en-ZA" dirty="0">
                <a:solidFill>
                  <a:schemeClr val="bg2">
                    <a:lumMod val="50000"/>
                  </a:schemeClr>
                </a:solidFill>
                <a:latin typeface=" Garamond "/>
              </a:rPr>
              <a:t>Economic Growth and </a:t>
            </a:r>
            <a:r>
              <a:rPr lang="en-ZA" dirty="0" smtClean="0">
                <a:solidFill>
                  <a:schemeClr val="bg2">
                    <a:lumMod val="50000"/>
                  </a:schemeClr>
                </a:solidFill>
                <a:latin typeface=" Garamond "/>
              </a:rPr>
              <a:t>Employment </a:t>
            </a:r>
            <a:r>
              <a:rPr lang="en-ZA" dirty="0">
                <a:solidFill>
                  <a:schemeClr val="bg2">
                    <a:lumMod val="50000"/>
                  </a:schemeClr>
                </a:solidFill>
                <a:latin typeface=" Garamond "/>
              </a:rPr>
              <a:t>Outcomes</a:t>
            </a:r>
          </a:p>
        </p:txBody>
      </p:sp>
      <p:sp>
        <p:nvSpPr>
          <p:cNvPr id="4" name="Rectangle 1"/>
          <p:cNvSpPr>
            <a:spLocks noChangeArrowheads="1"/>
          </p:cNvSpPr>
          <p:nvPr/>
        </p:nvSpPr>
        <p:spPr bwMode="auto">
          <a:xfrm>
            <a:off x="476073" y="1249015"/>
            <a:ext cx="820038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Employment Shifts by Industry (% share in total employment), 2001 and 2012</a:t>
            </a:r>
          </a:p>
        </p:txBody>
      </p:sp>
      <p:sp>
        <p:nvSpPr>
          <p:cNvPr id="7" name="Rectangle 6"/>
          <p:cNvSpPr/>
          <p:nvPr/>
        </p:nvSpPr>
        <p:spPr>
          <a:xfrm>
            <a:off x="6588224" y="6021288"/>
            <a:ext cx="241176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60049" y="5733256"/>
            <a:ext cx="8632431" cy="1047979"/>
          </a:xfrm>
          <a:prstGeom prst="rect">
            <a:avLst/>
          </a:prstGeom>
        </p:spPr>
        <p:txBody>
          <a:bodyPr wrap="square">
            <a:spAutoFit/>
          </a:bodyPr>
          <a:lstStyle/>
          <a:p>
            <a:pPr>
              <a:lnSpc>
                <a:spcPct val="115000"/>
              </a:lnSpc>
            </a:pPr>
            <a:r>
              <a:rPr lang="en-ZA" sz="900" dirty="0">
                <a:latin typeface="Arial" panose="020B0604020202020204" pitchFamily="34" charset="0"/>
                <a:cs typeface="Arial" panose="020B0604020202020204" pitchFamily="34" charset="0"/>
              </a:rPr>
              <a:t>Source: Bhorat, Goga and Stanwix (2014) using PALMS dataset, 2012</a:t>
            </a:r>
          </a:p>
          <a:p>
            <a:pPr>
              <a:lnSpc>
                <a:spcPct val="115000"/>
              </a:lnSpc>
            </a:pPr>
            <a:r>
              <a:rPr lang="en-ZA" sz="900" dirty="0" smtClean="0">
                <a:latin typeface="Arial" panose="020B0604020202020204" pitchFamily="34" charset="0"/>
                <a:cs typeface="Arial" panose="020B0604020202020204" pitchFamily="34" charset="0"/>
              </a:rPr>
              <a:t>Note: 1</a:t>
            </a:r>
            <a:r>
              <a:rPr lang="en-ZA" sz="900" dirty="0">
                <a:latin typeface="Arial" panose="020B0604020202020204" pitchFamily="34" charset="0"/>
                <a:cs typeface="Arial" panose="020B0604020202020204" pitchFamily="34" charset="0"/>
              </a:rPr>
              <a:t>. CSPS stands for Community, Social and Personal Services, which is predominantly made up of public sector employment. 2. (a) The  ratio of the percentage change for each respective sub-sector and industry to the total overall percentage change in employment over the period (relative sectoral employment growth).3. (b) The ratio of the percentage change in the share of employment to the overall change in employment over the period (share of change in employment). This measure shows, within each broad sector, where the sources of employment growth are. </a:t>
            </a:r>
            <a:r>
              <a:rPr lang="en-ZA" sz="900" dirty="0" err="1">
                <a:latin typeface="Arial" panose="020B0604020202020204" pitchFamily="34" charset="0"/>
                <a:cs typeface="Arial" panose="020B0604020202020204" pitchFamily="34" charset="0"/>
              </a:rPr>
              <a:t>E.g</a:t>
            </a:r>
            <a:r>
              <a:rPr lang="en-ZA" sz="900" dirty="0">
                <a:latin typeface="Arial" panose="020B0604020202020204" pitchFamily="34" charset="0"/>
                <a:cs typeface="Arial" panose="020B0604020202020204" pitchFamily="34" charset="0"/>
              </a:rPr>
              <a:t>, employment in tertiary sector is 1.08 times (or 108% of) the level of employment in 2001, which is the sum of the changes for all the industries within this sub-sector. CSPS then is the greatest contributor to employment growth in the tertiary sector. </a:t>
            </a:r>
          </a:p>
        </p:txBody>
      </p:sp>
      <p:graphicFrame>
        <p:nvGraphicFramePr>
          <p:cNvPr id="8" name="Table 7"/>
          <p:cNvGraphicFramePr>
            <a:graphicFrameLocks noGrp="1"/>
          </p:cNvGraphicFramePr>
          <p:nvPr>
            <p:extLst>
              <p:ext uri="{D42A27DB-BD31-4B8C-83A1-F6EECF244321}">
                <p14:modId xmlns:p14="http://schemas.microsoft.com/office/powerpoint/2010/main" xmlns="" val="3749145812"/>
              </p:ext>
            </p:extLst>
          </p:nvPr>
        </p:nvGraphicFramePr>
        <p:xfrm>
          <a:off x="260048" y="1628800"/>
          <a:ext cx="8416407" cy="4271670"/>
        </p:xfrm>
        <a:graphic>
          <a:graphicData uri="http://schemas.openxmlformats.org/drawingml/2006/table">
            <a:tbl>
              <a:tblPr firstRow="1" firstCol="1" lastRow="1" bandRow="1">
                <a:tableStyleId>{5C22544A-7EE6-4342-B048-85BDC9FD1C3A}</a:tableStyleId>
              </a:tblPr>
              <a:tblGrid>
                <a:gridCol w="1628982">
                  <a:extLst>
                    <a:ext uri="{9D8B030D-6E8A-4147-A177-3AD203B41FA5}">
                      <a16:colId xmlns:a16="http://schemas.microsoft.com/office/drawing/2014/main" xmlns="" val="20000"/>
                    </a:ext>
                  </a:extLst>
                </a:gridCol>
                <a:gridCol w="1018114">
                  <a:extLst>
                    <a:ext uri="{9D8B030D-6E8A-4147-A177-3AD203B41FA5}">
                      <a16:colId xmlns:a16="http://schemas.microsoft.com/office/drawing/2014/main" xmlns="" val="20001"/>
                    </a:ext>
                  </a:extLst>
                </a:gridCol>
                <a:gridCol w="2036228">
                  <a:extLst>
                    <a:ext uri="{9D8B030D-6E8A-4147-A177-3AD203B41FA5}">
                      <a16:colId xmlns:a16="http://schemas.microsoft.com/office/drawing/2014/main" xmlns="" val="20002"/>
                    </a:ext>
                  </a:extLst>
                </a:gridCol>
                <a:gridCol w="1018114">
                  <a:extLst>
                    <a:ext uri="{9D8B030D-6E8A-4147-A177-3AD203B41FA5}">
                      <a16:colId xmlns:a16="http://schemas.microsoft.com/office/drawing/2014/main" xmlns="" val="20003"/>
                    </a:ext>
                  </a:extLst>
                </a:gridCol>
                <a:gridCol w="1018114">
                  <a:extLst>
                    <a:ext uri="{9D8B030D-6E8A-4147-A177-3AD203B41FA5}">
                      <a16:colId xmlns:a16="http://schemas.microsoft.com/office/drawing/2014/main" xmlns="" val="20004"/>
                    </a:ext>
                  </a:extLst>
                </a:gridCol>
                <a:gridCol w="1696855">
                  <a:extLst>
                    <a:ext uri="{9D8B030D-6E8A-4147-A177-3AD203B41FA5}">
                      <a16:colId xmlns:a16="http://schemas.microsoft.com/office/drawing/2014/main" xmlns="" val="20005"/>
                    </a:ext>
                  </a:extLst>
                </a:gridCol>
              </a:tblGrid>
              <a:tr h="452980">
                <a:tc>
                  <a:txBody>
                    <a:bodyPr/>
                    <a:lstStyle/>
                    <a:p>
                      <a:endParaRPr lang="en-ZA" sz="1400" dirty="0">
                        <a:effectLst/>
                        <a:latin typeface="Gill Sans MT" panose="020B0502020104020203" pitchFamily="34" charset="0"/>
                      </a:endParaRPr>
                    </a:p>
                  </a:txBody>
                  <a:tcPr marL="27280" marR="27280" marT="0" marB="0"/>
                </a:tc>
                <a:tc gridSpan="2">
                  <a:txBody>
                    <a:bodyPr/>
                    <a:lstStyle/>
                    <a:p>
                      <a:pPr algn="ctr">
                        <a:lnSpc>
                          <a:spcPct val="115000"/>
                        </a:lnSpc>
                        <a:spcAft>
                          <a:spcPts val="0"/>
                        </a:spcAft>
                      </a:pPr>
                      <a:r>
                        <a:rPr lang="en-GB" sz="1400" dirty="0">
                          <a:effectLst/>
                          <a:latin typeface="Gill Sans MT" panose="020B0502020104020203" pitchFamily="34" charset="0"/>
                        </a:rPr>
                        <a:t>Growth (2001-2012)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tc>
                <a:tc hMerge="1">
                  <a:txBody>
                    <a:bodyPr/>
                    <a:lstStyle/>
                    <a:p>
                      <a:endParaRPr lang="en-ZA"/>
                    </a:p>
                  </a:txBody>
                  <a:tcPr/>
                </a:tc>
                <a:tc gridSpan="2">
                  <a:txBody>
                    <a:bodyPr/>
                    <a:lstStyle/>
                    <a:p>
                      <a:pPr algn="ctr">
                        <a:lnSpc>
                          <a:spcPct val="115000"/>
                        </a:lnSpc>
                        <a:spcAft>
                          <a:spcPts val="0"/>
                        </a:spcAft>
                      </a:pPr>
                      <a:r>
                        <a:rPr lang="en-GB" sz="1400" dirty="0">
                          <a:effectLst/>
                          <a:latin typeface="Gill Sans MT" panose="020B0502020104020203" pitchFamily="34" charset="0"/>
                        </a:rPr>
                        <a:t>Employment Shares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tc>
                <a:tc hMerge="1">
                  <a:txBody>
                    <a:bodyPr/>
                    <a:lstStyle/>
                    <a:p>
                      <a:endParaRPr lang="en-ZA"/>
                    </a:p>
                  </a:txBody>
                  <a:tcPr/>
                </a:tc>
                <a:tc>
                  <a:txBody>
                    <a:bodyPr/>
                    <a:lstStyle/>
                    <a:p>
                      <a:pPr algn="ctr">
                        <a:lnSpc>
                          <a:spcPct val="115000"/>
                        </a:lnSpc>
                        <a:spcAft>
                          <a:spcPts val="0"/>
                        </a:spcAft>
                      </a:pPr>
                      <a:r>
                        <a:rPr lang="en-GB" sz="1400" dirty="0">
                          <a:effectLst/>
                          <a:latin typeface="Gill Sans MT" panose="020B0502020104020203" pitchFamily="34" charset="0"/>
                        </a:rPr>
                        <a:t>Share of Change (</a:t>
                      </a:r>
                      <a:r>
                        <a:rPr lang="en-GB" sz="1400" dirty="0" err="1">
                          <a:effectLst/>
                          <a:latin typeface="Gill Sans MT" panose="020B0502020104020203" pitchFamily="34" charset="0"/>
                        </a:rPr>
                        <a:t>ΔE</a:t>
                      </a:r>
                      <a:r>
                        <a:rPr lang="en-GB" sz="1400" baseline="-25000" dirty="0" err="1">
                          <a:effectLst/>
                          <a:latin typeface="Gill Sans MT" panose="020B0502020104020203" pitchFamily="34" charset="0"/>
                        </a:rPr>
                        <a:t>i</a:t>
                      </a:r>
                      <a:r>
                        <a:rPr lang="en-GB" sz="1400" dirty="0">
                          <a:effectLst/>
                          <a:latin typeface="Gill Sans MT" panose="020B0502020104020203" pitchFamily="34" charset="0"/>
                        </a:rPr>
                        <a:t>/ΔE) </a:t>
                      </a:r>
                      <a:r>
                        <a:rPr lang="en-GB" sz="1400" baseline="30000" dirty="0">
                          <a:effectLst/>
                          <a:latin typeface="Gill Sans MT" panose="020B0502020104020203" pitchFamily="34" charset="0"/>
                        </a:rPr>
                        <a:t>(b)</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tc>
                <a:extLst>
                  <a:ext uri="{0D108BD9-81ED-4DB2-BD59-A6C34878D82A}">
                    <a16:rowId xmlns:a16="http://schemas.microsoft.com/office/drawing/2014/main" xmlns="" val="10000"/>
                  </a:ext>
                </a:extLst>
              </a:tr>
              <a:tr h="238110">
                <a:tc>
                  <a:txBody>
                    <a:bodyPr/>
                    <a:lstStyle/>
                    <a:p>
                      <a:endParaRPr lang="en-ZA" sz="1400" dirty="0">
                        <a:effectLst/>
                        <a:latin typeface="Gill Sans MT" panose="020B0502020104020203" pitchFamily="34" charset="0"/>
                      </a:endParaRPr>
                    </a:p>
                  </a:txBody>
                  <a:tcPr marL="27280" marR="27280" marT="0" marB="0"/>
                </a:tc>
                <a:tc>
                  <a:txBody>
                    <a:bodyPr/>
                    <a:lstStyle/>
                    <a:p>
                      <a:pPr algn="ctr">
                        <a:lnSpc>
                          <a:spcPct val="115000"/>
                        </a:lnSpc>
                        <a:spcAft>
                          <a:spcPts val="0"/>
                        </a:spcAft>
                      </a:pPr>
                      <a:r>
                        <a:rPr lang="en-GB" sz="1400" b="1" dirty="0">
                          <a:solidFill>
                            <a:schemeClr val="bg1"/>
                          </a:solidFill>
                          <a:effectLst/>
                          <a:latin typeface="Gill Sans MT" panose="020B0502020104020203" pitchFamily="34" charset="0"/>
                        </a:rPr>
                        <a:t>Absolute</a:t>
                      </a:r>
                      <a:endParaRPr lang="en-ZA" sz="14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solidFill>
                      <a:schemeClr val="accent1"/>
                    </a:solidFill>
                  </a:tcPr>
                </a:tc>
                <a:tc>
                  <a:txBody>
                    <a:bodyPr/>
                    <a:lstStyle/>
                    <a:p>
                      <a:pPr algn="ctr">
                        <a:lnSpc>
                          <a:spcPct val="115000"/>
                        </a:lnSpc>
                        <a:spcAft>
                          <a:spcPts val="0"/>
                        </a:spcAft>
                      </a:pPr>
                      <a:r>
                        <a:rPr lang="en-GB" sz="1400" b="1" dirty="0">
                          <a:solidFill>
                            <a:schemeClr val="bg1"/>
                          </a:solidFill>
                          <a:effectLst/>
                          <a:latin typeface="Gill Sans MT" panose="020B0502020104020203" pitchFamily="34" charset="0"/>
                        </a:rPr>
                        <a:t>Relative </a:t>
                      </a:r>
                      <a:r>
                        <a:rPr lang="en-GB" sz="1400" b="1" baseline="30000" dirty="0">
                          <a:solidFill>
                            <a:schemeClr val="bg1"/>
                          </a:solidFill>
                          <a:effectLst/>
                          <a:latin typeface="Gill Sans MT" panose="020B0502020104020203" pitchFamily="34" charset="0"/>
                        </a:rPr>
                        <a:t>(a)</a:t>
                      </a:r>
                      <a:r>
                        <a:rPr lang="en-GB" sz="1400" b="1" dirty="0">
                          <a:solidFill>
                            <a:schemeClr val="bg1"/>
                          </a:solidFill>
                          <a:effectLst/>
                          <a:latin typeface="Gill Sans MT" panose="020B0502020104020203" pitchFamily="34" charset="0"/>
                        </a:rPr>
                        <a:t> (%</a:t>
                      </a:r>
                      <a:r>
                        <a:rPr lang="en-GB" sz="1400" b="1" dirty="0" err="1">
                          <a:solidFill>
                            <a:schemeClr val="bg1"/>
                          </a:solidFill>
                          <a:effectLst/>
                          <a:latin typeface="Gill Sans MT" panose="020B0502020104020203" pitchFamily="34" charset="0"/>
                        </a:rPr>
                        <a:t>ΔE</a:t>
                      </a:r>
                      <a:r>
                        <a:rPr lang="en-GB" sz="1400" b="1" baseline="-25000" dirty="0" err="1">
                          <a:solidFill>
                            <a:schemeClr val="bg1"/>
                          </a:solidFill>
                          <a:effectLst/>
                          <a:latin typeface="Gill Sans MT" panose="020B0502020104020203" pitchFamily="34" charset="0"/>
                        </a:rPr>
                        <a:t>i</a:t>
                      </a:r>
                      <a:r>
                        <a:rPr lang="en-GB" sz="1400" b="1" dirty="0">
                          <a:solidFill>
                            <a:schemeClr val="bg1"/>
                          </a:solidFill>
                          <a:effectLst/>
                          <a:latin typeface="Gill Sans MT" panose="020B0502020104020203" pitchFamily="34" charset="0"/>
                        </a:rPr>
                        <a:t>/%ΔE)</a:t>
                      </a:r>
                      <a:endParaRPr lang="en-ZA" sz="14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solidFill>
                      <a:schemeClr val="accent1"/>
                    </a:solidFill>
                  </a:tcPr>
                </a:tc>
                <a:tc>
                  <a:txBody>
                    <a:bodyPr/>
                    <a:lstStyle/>
                    <a:p>
                      <a:pPr algn="ctr">
                        <a:lnSpc>
                          <a:spcPct val="115000"/>
                        </a:lnSpc>
                        <a:spcAft>
                          <a:spcPts val="0"/>
                        </a:spcAft>
                      </a:pPr>
                      <a:r>
                        <a:rPr lang="en-GB" sz="1400" b="1" dirty="0">
                          <a:solidFill>
                            <a:schemeClr val="bg1"/>
                          </a:solidFill>
                          <a:effectLst/>
                          <a:latin typeface="Gill Sans MT" panose="020B0502020104020203" pitchFamily="34" charset="0"/>
                        </a:rPr>
                        <a:t>2001</a:t>
                      </a:r>
                      <a:endParaRPr lang="en-ZA" sz="14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solidFill>
                      <a:schemeClr val="accent1"/>
                    </a:solidFill>
                  </a:tcPr>
                </a:tc>
                <a:tc>
                  <a:txBody>
                    <a:bodyPr/>
                    <a:lstStyle/>
                    <a:p>
                      <a:pPr algn="ctr">
                        <a:lnSpc>
                          <a:spcPct val="115000"/>
                        </a:lnSpc>
                        <a:spcAft>
                          <a:spcPts val="0"/>
                        </a:spcAft>
                      </a:pPr>
                      <a:r>
                        <a:rPr lang="en-GB" sz="1400" b="1" dirty="0">
                          <a:solidFill>
                            <a:schemeClr val="bg1"/>
                          </a:solidFill>
                          <a:effectLst/>
                          <a:latin typeface="Gill Sans MT" panose="020B0502020104020203" pitchFamily="34" charset="0"/>
                        </a:rPr>
                        <a:t>2012</a:t>
                      </a:r>
                      <a:endParaRPr lang="en-ZA" sz="14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solidFill>
                      <a:schemeClr val="accent1"/>
                    </a:solidFill>
                  </a:tcPr>
                </a:tc>
                <a:tc>
                  <a:txBody>
                    <a:bodyPr/>
                    <a:lstStyle/>
                    <a:p>
                      <a:pPr algn="ctr">
                        <a:lnSpc>
                          <a:spcPct val="115000"/>
                        </a:lnSpc>
                        <a:spcAft>
                          <a:spcPts val="0"/>
                        </a:spcAft>
                      </a:pPr>
                      <a:r>
                        <a:rPr lang="en-GB" sz="1400" b="1" dirty="0">
                          <a:solidFill>
                            <a:schemeClr val="bg1"/>
                          </a:solidFill>
                          <a:effectLst/>
                          <a:latin typeface="Gill Sans MT" panose="020B0502020104020203" pitchFamily="34" charset="0"/>
                        </a:rPr>
                        <a:t>(2001-2012)</a:t>
                      </a:r>
                      <a:endParaRPr lang="en-ZA" sz="14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nchor="ctr">
                    <a:solidFill>
                      <a:schemeClr val="accent1"/>
                    </a:solidFill>
                  </a:tcPr>
                </a:tc>
                <a:extLst>
                  <a:ext uri="{0D108BD9-81ED-4DB2-BD59-A6C34878D82A}">
                    <a16:rowId xmlns:a16="http://schemas.microsoft.com/office/drawing/2014/main" xmlns="" val="10001"/>
                  </a:ext>
                </a:extLst>
              </a:tr>
              <a:tr h="278858">
                <a:tc>
                  <a:txBody>
                    <a:bodyPr/>
                    <a:lstStyle/>
                    <a:p>
                      <a:pPr algn="just">
                        <a:lnSpc>
                          <a:spcPct val="115000"/>
                        </a:lnSpc>
                        <a:spcAft>
                          <a:spcPts val="0"/>
                        </a:spcAft>
                      </a:pPr>
                      <a:r>
                        <a:rPr lang="en-GB" sz="1400" dirty="0">
                          <a:effectLst/>
                          <a:latin typeface="Gill Sans MT" panose="020B0502020104020203" pitchFamily="34" charset="0"/>
                        </a:rPr>
                        <a:t>Primary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-719232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-2.6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0.15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0.07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-0.28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extLst>
                  <a:ext uri="{0D108BD9-81ED-4DB2-BD59-A6C34878D82A}">
                    <a16:rowId xmlns:a16="http://schemas.microsoft.com/office/drawing/2014/main" xmlns="" val="10002"/>
                  </a:ext>
                </a:extLst>
              </a:tr>
              <a:tr h="278858">
                <a:tc>
                  <a:txBody>
                    <a:bodyPr/>
                    <a:lstStyle/>
                    <a:p>
                      <a:pPr algn="just">
                        <a:lnSpc>
                          <a:spcPct val="115000"/>
                        </a:lnSpc>
                        <a:spcAft>
                          <a:spcPts val="0"/>
                        </a:spcAft>
                      </a:pPr>
                      <a:r>
                        <a:rPr lang="en-GB" sz="1400">
                          <a:effectLst/>
                          <a:latin typeface="Gill Sans MT" panose="020B0502020104020203" pitchFamily="34" charset="0"/>
                        </a:rPr>
                        <a:t>Agriculture</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-514 468</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0.1</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-0.2</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03"/>
                  </a:ext>
                </a:extLst>
              </a:tr>
              <a:tr h="278858">
                <a:tc>
                  <a:txBody>
                    <a:bodyPr/>
                    <a:lstStyle/>
                    <a:p>
                      <a:pPr algn="just">
                        <a:lnSpc>
                          <a:spcPct val="115000"/>
                        </a:lnSpc>
                        <a:spcAft>
                          <a:spcPts val="0"/>
                        </a:spcAft>
                      </a:pPr>
                      <a:r>
                        <a:rPr lang="en-GB" sz="1400">
                          <a:effectLst/>
                          <a:latin typeface="Gill Sans MT" panose="020B0502020104020203" pitchFamily="34" charset="0"/>
                        </a:rPr>
                        <a:t>Mining</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-204 764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0.05</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-0.08</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04"/>
                  </a:ext>
                </a:extLst>
              </a:tr>
              <a:tr h="226490">
                <a:tc>
                  <a:txBody>
                    <a:bodyPr/>
                    <a:lstStyle/>
                    <a:p>
                      <a:pPr algn="just">
                        <a:lnSpc>
                          <a:spcPct val="115000"/>
                        </a:lnSpc>
                        <a:spcAft>
                          <a:spcPts val="0"/>
                        </a:spcAft>
                      </a:pPr>
                      <a:r>
                        <a:rPr lang="en-GB" sz="1400" dirty="0">
                          <a:effectLst/>
                          <a:latin typeface="Gill Sans MT" panose="020B0502020104020203" pitchFamily="34" charset="0"/>
                        </a:rPr>
                        <a:t>Secondary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537 376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extLst>
                  <a:ext uri="{0D108BD9-81ED-4DB2-BD59-A6C34878D82A}">
                    <a16:rowId xmlns:a16="http://schemas.microsoft.com/office/drawing/2014/main" xmlns="" val="10005"/>
                  </a:ext>
                </a:extLst>
              </a:tr>
              <a:tr h="226490">
                <a:tc>
                  <a:txBody>
                    <a:bodyPr/>
                    <a:lstStyle/>
                    <a:p>
                      <a:pPr algn="just">
                        <a:lnSpc>
                          <a:spcPct val="115000"/>
                        </a:lnSpc>
                        <a:spcAft>
                          <a:spcPts val="0"/>
                        </a:spcAft>
                      </a:pPr>
                      <a:r>
                        <a:rPr lang="en-GB" sz="1400" dirty="0">
                          <a:effectLst/>
                          <a:latin typeface="Gill Sans MT" panose="020B0502020104020203" pitchFamily="34" charset="0"/>
                        </a:rPr>
                        <a:t>Manufacturing</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112 149</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0.14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0.12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06"/>
                  </a:ext>
                </a:extLst>
              </a:tr>
              <a:tr h="226490">
                <a:tc>
                  <a:txBody>
                    <a:bodyPr/>
                    <a:lstStyle/>
                    <a:p>
                      <a:pPr algn="just">
                        <a:lnSpc>
                          <a:spcPct val="115000"/>
                        </a:lnSpc>
                        <a:spcAft>
                          <a:spcPts val="0"/>
                        </a:spcAft>
                      </a:pPr>
                      <a:r>
                        <a:rPr lang="en-GB" sz="1400">
                          <a:effectLst/>
                          <a:latin typeface="Gill Sans MT" panose="020B0502020104020203" pitchFamily="34" charset="0"/>
                        </a:rPr>
                        <a:t>Utilities</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10 774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0.008</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0.008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0.004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07"/>
                  </a:ext>
                </a:extLst>
              </a:tr>
              <a:tr h="226490">
                <a:tc>
                  <a:txBody>
                    <a:bodyPr/>
                    <a:lstStyle/>
                    <a:p>
                      <a:pPr algn="just">
                        <a:lnSpc>
                          <a:spcPct val="115000"/>
                        </a:lnSpc>
                        <a:spcAft>
                          <a:spcPts val="0"/>
                        </a:spcAft>
                      </a:pPr>
                      <a:r>
                        <a:rPr lang="en-GB" sz="1400">
                          <a:effectLst/>
                          <a:latin typeface="Gill Sans MT" panose="020B0502020104020203" pitchFamily="34" charset="0"/>
                        </a:rPr>
                        <a:t>Construction</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414 453</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0.05</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0.16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08"/>
                  </a:ext>
                </a:extLst>
              </a:tr>
              <a:tr h="226490">
                <a:tc>
                  <a:txBody>
                    <a:bodyPr/>
                    <a:lstStyle/>
                    <a:p>
                      <a:pPr algn="just">
                        <a:lnSpc>
                          <a:spcPct val="115000"/>
                        </a:lnSpc>
                        <a:spcAft>
                          <a:spcPts val="0"/>
                        </a:spcAft>
                      </a:pPr>
                      <a:r>
                        <a:rPr lang="en-GB" sz="1400" dirty="0">
                          <a:effectLst/>
                          <a:latin typeface="Gill Sans MT" panose="020B0502020104020203" pitchFamily="34" charset="0"/>
                        </a:rPr>
                        <a:t>Tertiary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2 720 821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1.6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0.63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0.71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tc>
                  <a:txBody>
                    <a:bodyPr/>
                    <a:lstStyle/>
                    <a:p>
                      <a:pPr algn="ctr">
                        <a:lnSpc>
                          <a:spcPct val="115000"/>
                        </a:lnSpc>
                        <a:spcAft>
                          <a:spcPts val="0"/>
                        </a:spcAft>
                      </a:pPr>
                      <a:r>
                        <a:rPr lang="en-GB" sz="1400" dirty="0">
                          <a:effectLst/>
                          <a:latin typeface="Gill Sans MT" panose="020B0502020104020203" pitchFamily="34" charset="0"/>
                        </a:rPr>
                        <a:t>1.08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solidFill>
                      <a:schemeClr val="bg1">
                        <a:lumMod val="65000"/>
                      </a:schemeClr>
                    </a:solidFill>
                  </a:tcPr>
                </a:tc>
                <a:extLst>
                  <a:ext uri="{0D108BD9-81ED-4DB2-BD59-A6C34878D82A}">
                    <a16:rowId xmlns:a16="http://schemas.microsoft.com/office/drawing/2014/main" xmlns="" val="10009"/>
                  </a:ext>
                </a:extLst>
              </a:tr>
              <a:tr h="226490">
                <a:tc>
                  <a:txBody>
                    <a:bodyPr/>
                    <a:lstStyle/>
                    <a:p>
                      <a:pPr algn="just">
                        <a:lnSpc>
                          <a:spcPct val="115000"/>
                        </a:lnSpc>
                        <a:spcAft>
                          <a:spcPts val="0"/>
                        </a:spcAft>
                      </a:pPr>
                      <a:r>
                        <a:rPr lang="en-GB" sz="1400">
                          <a:effectLst/>
                          <a:latin typeface="Gill Sans MT" panose="020B0502020104020203" pitchFamily="34" charset="0"/>
                        </a:rPr>
                        <a:t>Trade</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513 572</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0.21</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0.2</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0"/>
                  </a:ext>
                </a:extLst>
              </a:tr>
              <a:tr h="226490">
                <a:tc>
                  <a:txBody>
                    <a:bodyPr/>
                    <a:lstStyle/>
                    <a:p>
                      <a:pPr algn="just">
                        <a:lnSpc>
                          <a:spcPct val="115000"/>
                        </a:lnSpc>
                        <a:spcAft>
                          <a:spcPts val="0"/>
                        </a:spcAft>
                      </a:pPr>
                      <a:r>
                        <a:rPr lang="en-GB" sz="1400">
                          <a:effectLst/>
                          <a:latin typeface="Gill Sans MT" panose="020B0502020104020203" pitchFamily="34" charset="0"/>
                        </a:rPr>
                        <a:t>Transport</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288 364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0.11</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1"/>
                  </a:ext>
                </a:extLst>
              </a:tr>
              <a:tr h="226490">
                <a:tc>
                  <a:txBody>
                    <a:bodyPr/>
                    <a:lstStyle/>
                    <a:p>
                      <a:pPr algn="just">
                        <a:lnSpc>
                          <a:spcPct val="115000"/>
                        </a:lnSpc>
                        <a:spcAft>
                          <a:spcPts val="0"/>
                        </a:spcAft>
                      </a:pPr>
                      <a:r>
                        <a:rPr lang="en-GB" sz="1400">
                          <a:effectLst/>
                          <a:latin typeface="Gill Sans MT" panose="020B0502020104020203" pitchFamily="34" charset="0"/>
                        </a:rPr>
                        <a:t>Financial</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782 108</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0.09</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0.13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0.31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2"/>
                  </a:ext>
                </a:extLst>
              </a:tr>
              <a:tr h="226490">
                <a:tc>
                  <a:txBody>
                    <a:bodyPr/>
                    <a:lstStyle/>
                    <a:p>
                      <a:pPr algn="just">
                        <a:lnSpc>
                          <a:spcPct val="115000"/>
                        </a:lnSpc>
                        <a:spcAft>
                          <a:spcPts val="0"/>
                        </a:spcAft>
                      </a:pPr>
                      <a:r>
                        <a:rPr lang="en-GB" sz="1400">
                          <a:effectLst/>
                          <a:latin typeface="Gill Sans MT" panose="020B0502020104020203" pitchFamily="34" charset="0"/>
                        </a:rPr>
                        <a:t>CSPS</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1 041 524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0.17</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0.22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0.42</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3"/>
                  </a:ext>
                </a:extLst>
              </a:tr>
              <a:tr h="226490">
                <a:tc>
                  <a:txBody>
                    <a:bodyPr/>
                    <a:lstStyle/>
                    <a:p>
                      <a:pPr algn="just">
                        <a:lnSpc>
                          <a:spcPct val="115000"/>
                        </a:lnSpc>
                        <a:spcAft>
                          <a:spcPts val="0"/>
                        </a:spcAft>
                      </a:pPr>
                      <a:r>
                        <a:rPr lang="en-GB" sz="1400">
                          <a:effectLst/>
                          <a:latin typeface="Gill Sans MT" panose="020B0502020104020203" pitchFamily="34" charset="0"/>
                        </a:rPr>
                        <a:t>Private households</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95 253</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0.09</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0.08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a:effectLst/>
                          <a:latin typeface="Gill Sans MT" panose="020B0502020104020203" pitchFamily="34" charset="0"/>
                        </a:rPr>
                        <a:t>0.04</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4"/>
                  </a:ext>
                </a:extLst>
              </a:tr>
              <a:tr h="226490">
                <a:tc>
                  <a:txBody>
                    <a:bodyPr/>
                    <a:lstStyle/>
                    <a:p>
                      <a:pPr algn="just">
                        <a:lnSpc>
                          <a:spcPct val="115000"/>
                        </a:lnSpc>
                        <a:spcAft>
                          <a:spcPts val="0"/>
                        </a:spcAft>
                      </a:pPr>
                      <a:r>
                        <a:rPr lang="en-GB" sz="1400" dirty="0">
                          <a:effectLst/>
                          <a:latin typeface="Gill Sans MT" panose="020B0502020104020203" pitchFamily="34" charset="0"/>
                        </a:rPr>
                        <a:t>Total</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2 497 763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15000"/>
                        </a:lnSpc>
                        <a:spcAft>
                          <a:spcPts val="0"/>
                        </a:spcAft>
                      </a:pPr>
                      <a:r>
                        <a:rPr lang="en-GB" sz="1400" dirty="0">
                          <a:effectLst/>
                          <a:latin typeface="Gill Sans MT" panose="020B0502020104020203" pitchFamily="34"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280" marR="27280" marT="0" marB="0"/>
                </a:tc>
                <a:extLst>
                  <a:ext uri="{0D108BD9-81ED-4DB2-BD59-A6C34878D82A}">
                    <a16:rowId xmlns:a16="http://schemas.microsoft.com/office/drawing/2014/main" xmlns="" val="10015"/>
                  </a:ext>
                </a:extLst>
              </a:tr>
            </a:tbl>
          </a:graphicData>
        </a:graphic>
      </p:graphicFrame>
      <p:sp>
        <p:nvSpPr>
          <p:cNvPr id="9" name="Rounded Rectangle 8"/>
          <p:cNvSpPr/>
          <p:nvPr/>
        </p:nvSpPr>
        <p:spPr>
          <a:xfrm>
            <a:off x="7380312" y="2636912"/>
            <a:ext cx="864096"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7406879" y="4757285"/>
            <a:ext cx="864096" cy="47191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595684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smtClean="0">
                <a:solidFill>
                  <a:schemeClr val="bg2">
                    <a:lumMod val="50000"/>
                  </a:schemeClr>
                </a:solidFill>
                <a:latin typeface=" Garamond "/>
              </a:rPr>
              <a:t>2.4.  </a:t>
            </a:r>
            <a:r>
              <a:rPr lang="en-ZA" dirty="0">
                <a:solidFill>
                  <a:schemeClr val="bg2">
                    <a:lumMod val="50000"/>
                  </a:schemeClr>
                </a:solidFill>
                <a:latin typeface=" Garamond "/>
              </a:rPr>
              <a:t>Economic Growth and </a:t>
            </a:r>
            <a:r>
              <a:rPr lang="en-ZA" dirty="0" smtClean="0">
                <a:solidFill>
                  <a:schemeClr val="bg2">
                    <a:lumMod val="50000"/>
                  </a:schemeClr>
                </a:solidFill>
                <a:latin typeface=" Garamond "/>
              </a:rPr>
              <a:t>Employment </a:t>
            </a:r>
            <a:r>
              <a:rPr lang="en-ZA" dirty="0">
                <a:solidFill>
                  <a:schemeClr val="bg2">
                    <a:lumMod val="50000"/>
                  </a:schemeClr>
                </a:solidFill>
                <a:latin typeface=" Garamond "/>
              </a:rPr>
              <a:t>Outcomes</a:t>
            </a:r>
          </a:p>
        </p:txBody>
      </p:sp>
      <p:sp>
        <p:nvSpPr>
          <p:cNvPr id="4" name="Rectangle 3"/>
          <p:cNvSpPr/>
          <p:nvPr/>
        </p:nvSpPr>
        <p:spPr>
          <a:xfrm>
            <a:off x="476073" y="6237312"/>
            <a:ext cx="6328176" cy="262380"/>
          </a:xfrm>
          <a:prstGeom prst="rect">
            <a:avLst/>
          </a:prstGeom>
        </p:spPr>
        <p:txBody>
          <a:bodyPr wrap="square">
            <a:spAutoFit/>
          </a:bodyPr>
          <a:lstStyle/>
          <a:p>
            <a:pPr>
              <a:lnSpc>
                <a:spcPct val="115000"/>
              </a:lnSpc>
            </a:pPr>
            <a:r>
              <a:rPr lang="en-ZA" sz="1050" dirty="0" smtClean="0">
                <a:latin typeface="Arial" panose="020B0604020202020204" pitchFamily="34" charset="0"/>
                <a:cs typeface="Arial" panose="020B0604020202020204" pitchFamily="34" charset="0"/>
              </a:rPr>
              <a:t>Source:  StatsSA (LFS 2001 and QLFS 2012), Author’s Calculations</a:t>
            </a:r>
            <a:endParaRPr lang="en-ZA" sz="1050" dirty="0">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76073" y="1268760"/>
            <a:ext cx="643099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ZA" altLang="en-US" sz="14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Industry-Based Relative Demand Shift Measures, by Occupation: 2001-2012</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Content Placeholder 4"/>
          <p:cNvGraphicFramePr>
            <a:graphicFrameLocks/>
          </p:cNvGraphicFramePr>
          <p:nvPr>
            <p:extLst/>
          </p:nvPr>
        </p:nvGraphicFramePr>
        <p:xfrm>
          <a:off x="395535" y="1556792"/>
          <a:ext cx="8136906" cy="4593537"/>
        </p:xfrm>
        <a:graphic>
          <a:graphicData uri="http://schemas.openxmlformats.org/drawingml/2006/table">
            <a:tbl>
              <a:tblPr firstRow="1" bandRow="1">
                <a:tableStyleId>{5C22544A-7EE6-4342-B048-85BDC9FD1C3A}</a:tableStyleId>
              </a:tblPr>
              <a:tblGrid>
                <a:gridCol w="2502120">
                  <a:extLst>
                    <a:ext uri="{9D8B030D-6E8A-4147-A177-3AD203B41FA5}">
                      <a16:colId xmlns:a16="http://schemas.microsoft.com/office/drawing/2014/main" xmlns="" val="20000"/>
                    </a:ext>
                  </a:extLst>
                </a:gridCol>
                <a:gridCol w="1139151">
                  <a:extLst>
                    <a:ext uri="{9D8B030D-6E8A-4147-A177-3AD203B41FA5}">
                      <a16:colId xmlns:a16="http://schemas.microsoft.com/office/drawing/2014/main" xmlns="" val="20001"/>
                    </a:ext>
                  </a:extLst>
                </a:gridCol>
                <a:gridCol w="1139151">
                  <a:extLst>
                    <a:ext uri="{9D8B030D-6E8A-4147-A177-3AD203B41FA5}">
                      <a16:colId xmlns:a16="http://schemas.microsoft.com/office/drawing/2014/main" xmlns="" val="20002"/>
                    </a:ext>
                  </a:extLst>
                </a:gridCol>
                <a:gridCol w="996757">
                  <a:extLst>
                    <a:ext uri="{9D8B030D-6E8A-4147-A177-3AD203B41FA5}">
                      <a16:colId xmlns:a16="http://schemas.microsoft.com/office/drawing/2014/main" xmlns="" val="20003"/>
                    </a:ext>
                  </a:extLst>
                </a:gridCol>
                <a:gridCol w="2359727">
                  <a:extLst>
                    <a:ext uri="{9D8B030D-6E8A-4147-A177-3AD203B41FA5}">
                      <a16:colId xmlns:a16="http://schemas.microsoft.com/office/drawing/2014/main" xmlns="" val="20004"/>
                    </a:ext>
                  </a:extLst>
                </a:gridCol>
              </a:tblGrid>
              <a:tr h="353349">
                <a:tc>
                  <a:txBody>
                    <a:bodyPr/>
                    <a:lstStyle/>
                    <a:p>
                      <a:endParaRPr lang="en-US" sz="1600" dirty="0">
                        <a:latin typeface="Gill Sans MT"/>
                        <a:cs typeface="Gill Sans MT"/>
                      </a:endParaRPr>
                    </a:p>
                  </a:txBody>
                  <a:tcPr marL="68580" marR="68580" marT="0" marB="0" anchor="b"/>
                </a:tc>
                <a:tc>
                  <a:txBody>
                    <a:bodyPr/>
                    <a:lstStyle/>
                    <a:p>
                      <a:pPr marL="0" marR="0" algn="ctr">
                        <a:spcBef>
                          <a:spcPts val="0"/>
                        </a:spcBef>
                        <a:spcAft>
                          <a:spcPts val="0"/>
                        </a:spcAft>
                      </a:pPr>
                      <a:r>
                        <a:rPr lang="en-US" sz="1600" b="1">
                          <a:latin typeface="Gill Sans MT"/>
                          <a:ea typeface="Times New Roman"/>
                          <a:cs typeface="Gill Sans MT"/>
                        </a:rPr>
                        <a:t>Between</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Within</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Total</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b="1" i="1">
                          <a:latin typeface="Gill Sans MT"/>
                          <a:ea typeface="Times New Roman"/>
                          <a:cs typeface="Gill Sans MT"/>
                        </a:rPr>
                        <a:t>Share of Within in Total</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0"/>
                  </a:ext>
                </a:extLst>
              </a:tr>
              <a:tr h="353349">
                <a:tc>
                  <a:txBody>
                    <a:bodyPr/>
                    <a:lstStyle/>
                    <a:p>
                      <a:pPr marL="0" marR="0" algn="l">
                        <a:spcBef>
                          <a:spcPts val="0"/>
                        </a:spcBef>
                        <a:spcAft>
                          <a:spcPts val="0"/>
                        </a:spcAft>
                      </a:pPr>
                      <a:r>
                        <a:rPr lang="en-US" sz="1600" b="1" i="1">
                          <a:latin typeface="Gill Sans MT"/>
                          <a:ea typeface="Times New Roman"/>
                          <a:cs typeface="Gill Sans MT"/>
                        </a:rPr>
                        <a:t>High-Skilled</a:t>
                      </a:r>
                      <a:endParaRPr lang="en-US" sz="1600">
                        <a:latin typeface="Gill Sans MT"/>
                        <a:ea typeface="Times New Roman"/>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extLst>
                  <a:ext uri="{0D108BD9-81ED-4DB2-BD59-A6C34878D82A}">
                    <a16:rowId xmlns:a16="http://schemas.microsoft.com/office/drawing/2014/main" xmlns="" val="10001"/>
                  </a:ext>
                </a:extLst>
              </a:tr>
              <a:tr h="353349">
                <a:tc>
                  <a:txBody>
                    <a:bodyPr/>
                    <a:lstStyle/>
                    <a:p>
                      <a:pPr marL="0" marR="0" algn="l">
                        <a:spcBef>
                          <a:spcPts val="0"/>
                        </a:spcBef>
                        <a:spcAft>
                          <a:spcPts val="0"/>
                        </a:spcAft>
                      </a:pPr>
                      <a:r>
                        <a:rPr lang="en-US" sz="1600">
                          <a:latin typeface="Gill Sans MT"/>
                          <a:ea typeface="Times New Roman"/>
                          <a:cs typeface="Gill Sans MT"/>
                        </a:rPr>
                        <a:t>Managers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0.92</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12.63</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13.32</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94.9%</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2"/>
                  </a:ext>
                </a:extLst>
              </a:tr>
              <a:tr h="353349">
                <a:tc>
                  <a:txBody>
                    <a:bodyPr/>
                    <a:lstStyle/>
                    <a:p>
                      <a:pPr marL="0" marR="0" algn="l">
                        <a:spcBef>
                          <a:spcPts val="0"/>
                        </a:spcBef>
                        <a:spcAft>
                          <a:spcPts val="0"/>
                        </a:spcAft>
                      </a:pPr>
                      <a:r>
                        <a:rPr lang="en-US" sz="1600" dirty="0">
                          <a:latin typeface="Gill Sans MT"/>
                          <a:ea typeface="Times New Roman"/>
                          <a:cs typeface="Gill Sans MT"/>
                        </a:rPr>
                        <a:t>Professionals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3.03</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15.04</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17.20</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87.4%</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3"/>
                  </a:ext>
                </a:extLst>
              </a:tr>
              <a:tr h="353349">
                <a:tc>
                  <a:txBody>
                    <a:bodyPr/>
                    <a:lstStyle/>
                    <a:p>
                      <a:pPr marL="0" marR="0" algn="l">
                        <a:spcBef>
                          <a:spcPts val="0"/>
                        </a:spcBef>
                        <a:spcAft>
                          <a:spcPts val="0"/>
                        </a:spcAft>
                      </a:pPr>
                      <a:r>
                        <a:rPr lang="en-US" sz="1600" b="1" i="1">
                          <a:latin typeface="Gill Sans MT"/>
                          <a:ea typeface="Times New Roman"/>
                          <a:cs typeface="Gill Sans MT"/>
                        </a:rPr>
                        <a:t>Medium-Skilled</a:t>
                      </a:r>
                      <a:endParaRPr lang="en-US" sz="1600">
                        <a:latin typeface="Gill Sans MT"/>
                        <a:ea typeface="Times New Roman"/>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extLst>
                  <a:ext uri="{0D108BD9-81ED-4DB2-BD59-A6C34878D82A}">
                    <a16:rowId xmlns:a16="http://schemas.microsoft.com/office/drawing/2014/main" xmlns="" val="10004"/>
                  </a:ext>
                </a:extLst>
              </a:tr>
              <a:tr h="353349">
                <a:tc>
                  <a:txBody>
                    <a:bodyPr/>
                    <a:lstStyle/>
                    <a:p>
                      <a:pPr marL="0" marR="0" algn="l">
                        <a:spcBef>
                          <a:spcPts val="0"/>
                        </a:spcBef>
                        <a:spcAft>
                          <a:spcPts val="0"/>
                        </a:spcAft>
                      </a:pPr>
                      <a:r>
                        <a:rPr lang="en-US" sz="1600">
                          <a:latin typeface="Gill Sans MT"/>
                          <a:ea typeface="Times New Roman"/>
                          <a:cs typeface="Gill Sans MT"/>
                        </a:rPr>
                        <a:t>Clerks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1.59</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12.88</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14.07</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dirty="0">
                          <a:latin typeface="Gill Sans MT"/>
                          <a:ea typeface="Times New Roman"/>
                          <a:cs typeface="Gill Sans MT"/>
                        </a:rPr>
                        <a:t>91.6%</a:t>
                      </a:r>
                      <a:endParaRPr lang="en-US" sz="1600" dirty="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5"/>
                  </a:ext>
                </a:extLst>
              </a:tr>
              <a:tr h="353349">
                <a:tc>
                  <a:txBody>
                    <a:bodyPr/>
                    <a:lstStyle/>
                    <a:p>
                      <a:pPr marL="0" marR="0" algn="l">
                        <a:spcBef>
                          <a:spcPts val="0"/>
                        </a:spcBef>
                        <a:spcAft>
                          <a:spcPts val="0"/>
                        </a:spcAft>
                      </a:pPr>
                      <a:r>
                        <a:rPr lang="en-US" sz="1600">
                          <a:latin typeface="Gill Sans MT"/>
                          <a:ea typeface="Times New Roman"/>
                          <a:cs typeface="Gill Sans MT"/>
                        </a:rPr>
                        <a:t>Service &amp; Sales Workers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1.92</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11.75</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13.23</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88.9%</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6"/>
                  </a:ext>
                </a:extLst>
              </a:tr>
              <a:tr h="353349">
                <a:tc>
                  <a:txBody>
                    <a:bodyPr/>
                    <a:lstStyle/>
                    <a:p>
                      <a:pPr marL="0" marR="0" algn="l">
                        <a:spcBef>
                          <a:spcPts val="0"/>
                        </a:spcBef>
                        <a:spcAft>
                          <a:spcPts val="0"/>
                        </a:spcAft>
                      </a:pPr>
                      <a:r>
                        <a:rPr lang="en-US" sz="1600">
                          <a:latin typeface="Gill Sans MT"/>
                          <a:ea typeface="Times New Roman"/>
                          <a:cs typeface="Gill Sans MT"/>
                        </a:rPr>
                        <a:t>Skilled agric and fishery</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-0.55</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-19.60</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-20.47</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95.8%</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7"/>
                  </a:ext>
                </a:extLst>
              </a:tr>
              <a:tr h="353349">
                <a:tc>
                  <a:txBody>
                    <a:bodyPr/>
                    <a:lstStyle/>
                    <a:p>
                      <a:pPr marL="0" marR="0" algn="l">
                        <a:spcBef>
                          <a:spcPts val="0"/>
                        </a:spcBef>
                        <a:spcAft>
                          <a:spcPts val="0"/>
                        </a:spcAft>
                      </a:pPr>
                      <a:r>
                        <a:rPr lang="en-US" sz="1600">
                          <a:latin typeface="Gill Sans MT"/>
                          <a:ea typeface="Times New Roman"/>
                          <a:cs typeface="Gill Sans MT"/>
                        </a:rPr>
                        <a:t>Craft &amp; Trade Workers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1.35</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7.88</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9.01</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87.4%</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8"/>
                  </a:ext>
                </a:extLst>
              </a:tr>
              <a:tr h="353349">
                <a:tc>
                  <a:txBody>
                    <a:bodyPr/>
                    <a:lstStyle/>
                    <a:p>
                      <a:pPr marL="0" marR="0" algn="l">
                        <a:spcBef>
                          <a:spcPts val="0"/>
                        </a:spcBef>
                        <a:spcAft>
                          <a:spcPts val="0"/>
                        </a:spcAft>
                      </a:pPr>
                      <a:r>
                        <a:rPr lang="en-US" sz="1600">
                          <a:latin typeface="Gill Sans MT"/>
                          <a:ea typeface="Times New Roman"/>
                          <a:cs typeface="Gill Sans MT"/>
                        </a:rPr>
                        <a:t>Operators &amp; Assembler</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0.19</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1.63</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1.81</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90.1%</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09"/>
                  </a:ext>
                </a:extLst>
              </a:tr>
              <a:tr h="353349">
                <a:tc>
                  <a:txBody>
                    <a:bodyPr/>
                    <a:lstStyle/>
                    <a:p>
                      <a:pPr marL="0" marR="0" algn="l">
                        <a:spcBef>
                          <a:spcPts val="0"/>
                        </a:spcBef>
                        <a:spcAft>
                          <a:spcPts val="0"/>
                        </a:spcAft>
                      </a:pPr>
                      <a:r>
                        <a:rPr lang="en-US" sz="1600" b="1" i="1">
                          <a:latin typeface="Gill Sans MT"/>
                          <a:ea typeface="Times New Roman"/>
                          <a:cs typeface="Gill Sans MT"/>
                        </a:rPr>
                        <a:t>Unskilled</a:t>
                      </a:r>
                      <a:endParaRPr lang="en-US" sz="1600">
                        <a:latin typeface="Gill Sans MT"/>
                        <a:ea typeface="Times New Roman"/>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tc>
                  <a:txBody>
                    <a:bodyPr/>
                    <a:lstStyle/>
                    <a:p>
                      <a:endParaRPr lang="en-US" sz="1600">
                        <a:latin typeface="Gill Sans MT"/>
                        <a:cs typeface="Gill Sans MT"/>
                      </a:endParaRPr>
                    </a:p>
                  </a:txBody>
                  <a:tcPr marL="68580" marR="68580" marT="0" marB="0" anchor="ctr"/>
                </a:tc>
                <a:extLst>
                  <a:ext uri="{0D108BD9-81ED-4DB2-BD59-A6C34878D82A}">
                    <a16:rowId xmlns:a16="http://schemas.microsoft.com/office/drawing/2014/main" xmlns="" val="10010"/>
                  </a:ext>
                </a:extLst>
              </a:tr>
              <a:tr h="353349">
                <a:tc>
                  <a:txBody>
                    <a:bodyPr/>
                    <a:lstStyle/>
                    <a:p>
                      <a:pPr marL="0" marR="0" algn="l">
                        <a:spcBef>
                          <a:spcPts val="0"/>
                        </a:spcBef>
                        <a:spcAft>
                          <a:spcPts val="0"/>
                        </a:spcAft>
                      </a:pPr>
                      <a:r>
                        <a:rPr lang="en-US" sz="1600">
                          <a:latin typeface="Gill Sans MT"/>
                          <a:ea typeface="Times New Roman"/>
                          <a:cs typeface="Gill Sans MT"/>
                        </a:rPr>
                        <a:t>Elementary Workers</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0.28</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1.10</a:t>
                      </a:r>
                    </a:p>
                  </a:txBody>
                  <a:tcPr marL="68580" marR="68580" marT="0" marB="0" anchor="ctr"/>
                </a:tc>
                <a:tc>
                  <a:txBody>
                    <a:bodyPr/>
                    <a:lstStyle/>
                    <a:p>
                      <a:pPr marL="0" marR="0" algn="ctr">
                        <a:spcBef>
                          <a:spcPts val="0"/>
                        </a:spcBef>
                        <a:spcAft>
                          <a:spcPts val="0"/>
                        </a:spcAft>
                      </a:pPr>
                      <a:r>
                        <a:rPr lang="en-US" sz="1600" b="1">
                          <a:latin typeface="Gill Sans MT"/>
                          <a:ea typeface="Times New Roman"/>
                          <a:cs typeface="Gill Sans MT"/>
                        </a:rPr>
                        <a:t>1.37</a:t>
                      </a:r>
                      <a:endParaRPr lang="en-US" sz="160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a:latin typeface="Gill Sans MT"/>
                          <a:ea typeface="Times New Roman"/>
                          <a:cs typeface="Gill Sans MT"/>
                        </a:rPr>
                        <a:t>80.1%</a:t>
                      </a:r>
                      <a:endParaRPr lang="en-US" sz="160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11"/>
                  </a:ext>
                </a:extLst>
              </a:tr>
              <a:tr h="353349">
                <a:tc>
                  <a:txBody>
                    <a:bodyPr/>
                    <a:lstStyle/>
                    <a:p>
                      <a:pPr marL="0" marR="0" algn="l">
                        <a:spcBef>
                          <a:spcPts val="0"/>
                        </a:spcBef>
                        <a:spcAft>
                          <a:spcPts val="0"/>
                        </a:spcAft>
                      </a:pPr>
                      <a:r>
                        <a:rPr lang="en-US" sz="1600" dirty="0">
                          <a:latin typeface="Gill Sans MT"/>
                          <a:ea typeface="Times New Roman"/>
                          <a:cs typeface="Gill Sans MT"/>
                        </a:rPr>
                        <a:t>Domestic Workers</a:t>
                      </a:r>
                    </a:p>
                  </a:txBody>
                  <a:tcPr marL="68580" marR="68580" marT="0" marB="0" anchor="ctr"/>
                </a:tc>
                <a:tc>
                  <a:txBody>
                    <a:bodyPr/>
                    <a:lstStyle/>
                    <a:p>
                      <a:pPr marL="0" marR="0" algn="ctr">
                        <a:spcBef>
                          <a:spcPts val="0"/>
                        </a:spcBef>
                        <a:spcAft>
                          <a:spcPts val="0"/>
                        </a:spcAft>
                      </a:pPr>
                      <a:r>
                        <a:rPr lang="en-US" sz="1600" dirty="0">
                          <a:latin typeface="Gill Sans MT"/>
                          <a:ea typeface="Times New Roman"/>
                          <a:cs typeface="Gill Sans MT"/>
                        </a:rPr>
                        <a:t>0.37</a:t>
                      </a:r>
                    </a:p>
                  </a:txBody>
                  <a:tcPr marL="68580" marR="68580" marT="0" marB="0" anchor="ctr"/>
                </a:tc>
                <a:tc>
                  <a:txBody>
                    <a:bodyPr/>
                    <a:lstStyle/>
                    <a:p>
                      <a:pPr marL="0" marR="0" algn="ctr">
                        <a:spcBef>
                          <a:spcPts val="0"/>
                        </a:spcBef>
                        <a:spcAft>
                          <a:spcPts val="0"/>
                        </a:spcAft>
                      </a:pPr>
                      <a:r>
                        <a:rPr lang="en-US" sz="1600">
                          <a:latin typeface="Gill Sans MT"/>
                          <a:ea typeface="Times New Roman"/>
                          <a:cs typeface="Gill Sans MT"/>
                        </a:rPr>
                        <a:t>3.49</a:t>
                      </a:r>
                    </a:p>
                  </a:txBody>
                  <a:tcPr marL="68580" marR="68580" marT="0" marB="0" anchor="ctr"/>
                </a:tc>
                <a:tc>
                  <a:txBody>
                    <a:bodyPr/>
                    <a:lstStyle/>
                    <a:p>
                      <a:pPr marL="0" marR="0" algn="ctr">
                        <a:spcBef>
                          <a:spcPts val="0"/>
                        </a:spcBef>
                        <a:spcAft>
                          <a:spcPts val="0"/>
                        </a:spcAft>
                      </a:pPr>
                      <a:r>
                        <a:rPr lang="en-US" sz="1600" b="1" dirty="0">
                          <a:latin typeface="Gill Sans MT"/>
                          <a:ea typeface="Times New Roman"/>
                          <a:cs typeface="Gill Sans MT"/>
                        </a:rPr>
                        <a:t>3.83</a:t>
                      </a:r>
                      <a:endParaRPr lang="en-US" sz="1600" dirty="0">
                        <a:latin typeface="Gill Sans MT"/>
                        <a:ea typeface="Times New Roman"/>
                        <a:cs typeface="Gill Sans MT"/>
                      </a:endParaRPr>
                    </a:p>
                  </a:txBody>
                  <a:tcPr marL="68580" marR="68580" marT="0" marB="0" anchor="ctr"/>
                </a:tc>
                <a:tc>
                  <a:txBody>
                    <a:bodyPr/>
                    <a:lstStyle/>
                    <a:p>
                      <a:pPr marL="0" marR="0" algn="ctr">
                        <a:spcBef>
                          <a:spcPts val="0"/>
                        </a:spcBef>
                        <a:spcAft>
                          <a:spcPts val="0"/>
                        </a:spcAft>
                      </a:pPr>
                      <a:r>
                        <a:rPr lang="en-US" sz="1600" i="1" dirty="0">
                          <a:latin typeface="Gill Sans MT"/>
                          <a:ea typeface="Times New Roman"/>
                          <a:cs typeface="Gill Sans MT"/>
                        </a:rPr>
                        <a:t>91.1%</a:t>
                      </a:r>
                      <a:endParaRPr lang="en-US" sz="1600" dirty="0">
                        <a:latin typeface="Gill Sans MT"/>
                        <a:ea typeface="Times New Roman"/>
                        <a:cs typeface="Gill Sans MT"/>
                      </a:endParaRPr>
                    </a:p>
                  </a:txBody>
                  <a:tcPr marL="68580" marR="68580" marT="0" marB="0"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262630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dirty="0" smtClean="0">
                <a:solidFill>
                  <a:schemeClr val="bg2">
                    <a:lumMod val="50000"/>
                  </a:schemeClr>
                </a:solidFill>
                <a:latin typeface=" Garamond "/>
              </a:rPr>
              <a:t>2.5. Economic </a:t>
            </a:r>
            <a:r>
              <a:rPr lang="en-ZA" dirty="0">
                <a:solidFill>
                  <a:schemeClr val="bg2">
                    <a:lumMod val="50000"/>
                  </a:schemeClr>
                </a:solidFill>
                <a:latin typeface=" Garamond "/>
              </a:rPr>
              <a:t>Growth and </a:t>
            </a:r>
            <a:r>
              <a:rPr lang="en-ZA" dirty="0" smtClean="0">
                <a:solidFill>
                  <a:schemeClr val="bg2">
                    <a:lumMod val="50000"/>
                  </a:schemeClr>
                </a:solidFill>
                <a:latin typeface=" Garamond "/>
              </a:rPr>
              <a:t>Employment </a:t>
            </a:r>
            <a:r>
              <a:rPr lang="en-ZA" dirty="0">
                <a:solidFill>
                  <a:schemeClr val="bg2">
                    <a:lumMod val="50000"/>
                  </a:schemeClr>
                </a:solidFill>
                <a:latin typeface=" Garamond "/>
              </a:rPr>
              <a:t>Outcomes</a:t>
            </a:r>
          </a:p>
        </p:txBody>
      </p:sp>
      <p:sp>
        <p:nvSpPr>
          <p:cNvPr id="3" name="Rectangle 2"/>
          <p:cNvSpPr/>
          <p:nvPr/>
        </p:nvSpPr>
        <p:spPr>
          <a:xfrm>
            <a:off x="539552" y="1412776"/>
            <a:ext cx="8136904" cy="4524315"/>
          </a:xfrm>
          <a:prstGeom prst="rect">
            <a:avLst/>
          </a:prstGeom>
        </p:spPr>
        <p:txBody>
          <a:bodyPr wrap="square">
            <a:spAutoFit/>
          </a:bodyPr>
          <a:lstStyle/>
          <a:p>
            <a:pPr marL="285750" indent="-285750">
              <a:buFont typeface="Arial" panose="020B0604020202020204" pitchFamily="34" charset="0"/>
              <a:buChar char="•"/>
            </a:pPr>
            <a:r>
              <a:rPr lang="en-ZA" sz="2400" dirty="0">
                <a:latin typeface="Gill Sans MT" panose="020B0502020104020203" pitchFamily="34" charset="0"/>
              </a:rPr>
              <a:t>There is a structural mismatch between labour demand and supply, in that the economy and labour market shows a demand for high skilled workers, but there is a surplus of low-skilled </a:t>
            </a:r>
            <a:r>
              <a:rPr lang="en-ZA" sz="2400" dirty="0" smtClean="0">
                <a:latin typeface="Gill Sans MT" panose="020B0502020104020203" pitchFamily="34" charset="0"/>
              </a:rPr>
              <a:t>workers</a:t>
            </a:r>
            <a:endParaRPr lang="en-ZA" sz="2400" dirty="0">
              <a:latin typeface="Gill Sans MT" panose="020B0502020104020203" pitchFamily="34" charset="0"/>
            </a:endParaRPr>
          </a:p>
          <a:p>
            <a:pPr marL="285750" indent="-285750">
              <a:buFont typeface="Arial" panose="020B0604020202020204" pitchFamily="34" charset="0"/>
              <a:buChar char="•"/>
            </a:pPr>
            <a:r>
              <a:rPr lang="en-ZA" sz="2400" dirty="0" smtClean="0">
                <a:latin typeface="Gill Sans MT" panose="020B0502020104020203" pitchFamily="34" charset="0"/>
              </a:rPr>
              <a:t>The </a:t>
            </a:r>
            <a:r>
              <a:rPr lang="en-ZA" sz="2400" dirty="0">
                <a:latin typeface="Gill Sans MT" panose="020B0502020104020203" pitchFamily="34" charset="0"/>
              </a:rPr>
              <a:t>economy must respond to the twin challenge of participating in a globally competitive environment which requires a high skills </a:t>
            </a:r>
            <a:r>
              <a:rPr lang="en-ZA" sz="2400" dirty="0" smtClean="0">
                <a:latin typeface="Gill Sans MT" panose="020B0502020104020203" pitchFamily="34" charset="0"/>
              </a:rPr>
              <a:t>base, </a:t>
            </a:r>
            <a:r>
              <a:rPr lang="en-ZA" sz="2400" dirty="0">
                <a:latin typeface="Gill Sans MT" panose="020B0502020104020203" pitchFamily="34" charset="0"/>
              </a:rPr>
              <a:t>and a local context that creates low-wage jobs to absorb the large numbers who are unemployed or in vulnerable </a:t>
            </a:r>
            <a:r>
              <a:rPr lang="en-ZA" sz="2400" dirty="0" smtClean="0">
                <a:latin typeface="Gill Sans MT" panose="020B0502020104020203" pitchFamily="34" charset="0"/>
              </a:rPr>
              <a:t>jobs</a:t>
            </a:r>
            <a:endParaRPr lang="en-ZA" sz="2400" dirty="0">
              <a:latin typeface="Gill Sans MT" panose="020B0502020104020203" pitchFamily="34" charset="0"/>
            </a:endParaRPr>
          </a:p>
          <a:p>
            <a:pPr marL="285750" indent="-285750">
              <a:buFont typeface="Arial" panose="020B0604020202020204" pitchFamily="34" charset="0"/>
              <a:buChar char="•"/>
            </a:pPr>
            <a:r>
              <a:rPr lang="en-ZA" sz="2400" dirty="0" smtClean="0">
                <a:latin typeface="Gill Sans MT" panose="020B0502020104020203" pitchFamily="34" charset="0"/>
              </a:rPr>
              <a:t>The </a:t>
            </a:r>
            <a:r>
              <a:rPr lang="en-ZA" sz="2400" dirty="0">
                <a:latin typeface="Gill Sans MT" panose="020B0502020104020203" pitchFamily="34" charset="0"/>
              </a:rPr>
              <a:t>economy should create more labour-intensive forms of growth in order to absorb the growing levels of people, particularly young people, as first time labour market </a:t>
            </a:r>
            <a:r>
              <a:rPr lang="en-ZA" sz="2400" dirty="0" smtClean="0">
                <a:latin typeface="Gill Sans MT" panose="020B0502020104020203" pitchFamily="34" charset="0"/>
              </a:rPr>
              <a:t>entrants</a:t>
            </a:r>
            <a:endParaRPr lang="en-ZA" sz="2400" dirty="0">
              <a:latin typeface="Gill Sans MT" panose="020B0502020104020203" pitchFamily="34" charset="0"/>
            </a:endParaRPr>
          </a:p>
        </p:txBody>
      </p:sp>
    </p:spTree>
    <p:extLst>
      <p:ext uri="{BB962C8B-B14F-4D97-AF65-F5344CB8AC3E}">
        <p14:creationId xmlns:p14="http://schemas.microsoft.com/office/powerpoint/2010/main" xmlns="" val="2969200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ZA" dirty="0" smtClean="0"/>
              <a:t/>
            </a:r>
            <a:br>
              <a:rPr lang="en-ZA" dirty="0" smtClean="0"/>
            </a:br>
            <a:r>
              <a:rPr lang="en-ZA" sz="3100" dirty="0" smtClean="0">
                <a:solidFill>
                  <a:srgbClr val="FF0000"/>
                </a:solidFill>
                <a:latin typeface=" Garamond "/>
              </a:rPr>
              <a:t>Pathways </a:t>
            </a:r>
            <a:r>
              <a:rPr lang="en-ZA" sz="3100" dirty="0">
                <a:solidFill>
                  <a:srgbClr val="FF0000"/>
                </a:solidFill>
                <a:latin typeface=" Garamond "/>
              </a:rPr>
              <a:t>through Education and Training and into the Labour </a:t>
            </a:r>
            <a:r>
              <a:rPr lang="en-ZA" sz="3100" dirty="0" smtClean="0">
                <a:solidFill>
                  <a:srgbClr val="FF0000"/>
                </a:solidFill>
                <a:latin typeface=" Garamond "/>
              </a:rPr>
              <a:t>Market. Mike Rogan</a:t>
            </a:r>
            <a:r>
              <a:rPr lang="en-US" sz="3100" dirty="0">
                <a:solidFill>
                  <a:srgbClr val="FF0000"/>
                </a:solidFill>
                <a:latin typeface=" Garamond "/>
              </a:rPr>
              <a:t/>
            </a:r>
            <a:br>
              <a:rPr lang="en-US" sz="3100" dirty="0">
                <a:solidFill>
                  <a:srgbClr val="FF0000"/>
                </a:solidFill>
                <a:latin typeface=" Garamond "/>
              </a:rPr>
            </a:b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ZA" b="1" u="sng" dirty="0"/>
              <a:t>South African </a:t>
            </a:r>
            <a:r>
              <a:rPr lang="en-ZA" b="1" u="sng" dirty="0" smtClean="0"/>
              <a:t>Context</a:t>
            </a:r>
            <a:endParaRPr lang="en-ZA" b="1" u="sng" dirty="0"/>
          </a:p>
          <a:p>
            <a:endParaRPr lang="en-ZA" dirty="0" smtClean="0"/>
          </a:p>
          <a:p>
            <a:r>
              <a:rPr lang="en-ZA" dirty="0" smtClean="0">
                <a:latin typeface=" Garamond "/>
              </a:rPr>
              <a:t>A low (22%) tertiary enrolment rate (in global comparison)</a:t>
            </a:r>
          </a:p>
          <a:p>
            <a:endParaRPr lang="en-ZA" dirty="0" smtClean="0">
              <a:latin typeface=" Garamond "/>
            </a:endParaRPr>
          </a:p>
          <a:p>
            <a:r>
              <a:rPr lang="en-ZA" dirty="0" smtClean="0">
                <a:latin typeface=" Garamond "/>
              </a:rPr>
              <a:t>High levels of youth (15-24 inclusive) unemployment- </a:t>
            </a:r>
            <a:r>
              <a:rPr lang="en-ZA" dirty="0">
                <a:latin typeface=" Garamond "/>
              </a:rPr>
              <a:t>54.2% </a:t>
            </a:r>
            <a:r>
              <a:rPr lang="en-ZA" dirty="0" smtClean="0">
                <a:latin typeface=" Garamond "/>
              </a:rPr>
              <a:t>- </a:t>
            </a:r>
            <a:r>
              <a:rPr lang="en-ZA" dirty="0">
                <a:latin typeface=" Garamond "/>
              </a:rPr>
              <a:t>62.5% </a:t>
            </a:r>
            <a:endParaRPr lang="en-ZA" dirty="0" smtClean="0">
              <a:latin typeface=" Garamond "/>
            </a:endParaRPr>
          </a:p>
          <a:p>
            <a:pPr marL="0" indent="0">
              <a:buNone/>
            </a:pPr>
            <a:r>
              <a:rPr lang="en-ZA" dirty="0" smtClean="0">
                <a:latin typeface=" Garamond "/>
              </a:rPr>
              <a:t> </a:t>
            </a:r>
          </a:p>
          <a:p>
            <a:r>
              <a:rPr lang="en-ZA" dirty="0">
                <a:latin typeface=" Garamond "/>
              </a:rPr>
              <a:t>Not in employment, education, or training (NEETs)</a:t>
            </a:r>
            <a:endParaRPr lang="en-ZA" dirty="0" smtClean="0">
              <a:latin typeface=" Garamond "/>
            </a:endParaRPr>
          </a:p>
          <a:p>
            <a:endParaRPr lang="en-GB" dirty="0"/>
          </a:p>
        </p:txBody>
      </p:sp>
    </p:spTree>
    <p:extLst>
      <p:ext uri="{BB962C8B-B14F-4D97-AF65-F5344CB8AC3E}">
        <p14:creationId xmlns:p14="http://schemas.microsoft.com/office/powerpoint/2010/main" xmlns="" val="2157608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28600" y="531168"/>
            <a:ext cx="8839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400" b="1" i="0" u="none" strike="noStrike" cap="none" normalizeH="0" baseline="0" dirty="0" smtClean="0">
                <a:ln>
                  <a:noFill/>
                </a:ln>
                <a:solidFill>
                  <a:schemeClr val="bg2">
                    <a:lumMod val="50000"/>
                  </a:schemeClr>
                </a:solidFill>
                <a:effectLst/>
                <a:latin typeface=" Garamond "/>
                <a:ea typeface="Times New Roman" panose="02020603050405020304" pitchFamily="18" charset="0"/>
              </a:rPr>
              <a:t>The number and percentage of ‘NEETs’ by age group, 2016</a:t>
            </a:r>
            <a:endParaRPr kumimoji="0" lang="en-ZA" altLang="en-US" sz="2400" b="0" i="0" u="none" strike="noStrike" cap="none" normalizeH="0" baseline="0" dirty="0" smtClean="0">
              <a:ln>
                <a:noFill/>
              </a:ln>
              <a:solidFill>
                <a:schemeClr val="bg2">
                  <a:lumMod val="50000"/>
                </a:schemeClr>
              </a:solidFill>
              <a:effectLst/>
              <a:latin typeface=" Garamond "/>
            </a:endParaRPr>
          </a:p>
        </p:txBody>
      </p:sp>
      <p:graphicFrame>
        <p:nvGraphicFramePr>
          <p:cNvPr id="6" name="Chart 5"/>
          <p:cNvGraphicFramePr/>
          <p:nvPr>
            <p:extLst>
              <p:ext uri="{D42A27DB-BD31-4B8C-83A1-F6EECF244321}">
                <p14:modId xmlns:p14="http://schemas.microsoft.com/office/powerpoint/2010/main" xmlns="" val="173551224"/>
              </p:ext>
            </p:extLst>
          </p:nvPr>
        </p:nvGraphicFramePr>
        <p:xfrm>
          <a:off x="457200" y="1371600"/>
          <a:ext cx="8153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1600200" y="5972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Own calculations from the QLFS (2016:3)</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882842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456456"/>
            <a:ext cx="856885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400" b="1" i="0" u="none" strike="noStrike" cap="none" normalizeH="0" baseline="0" dirty="0" smtClean="0">
                <a:ln>
                  <a:noFill/>
                </a:ln>
                <a:solidFill>
                  <a:schemeClr val="bg2">
                    <a:lumMod val="50000"/>
                  </a:schemeClr>
                </a:solidFill>
                <a:effectLst/>
                <a:latin typeface=" Garamond "/>
                <a:ea typeface="Times New Roman" panose="02020603050405020304" pitchFamily="18" charset="0"/>
              </a:rPr>
              <a:t>The percentage of ‘NEETs’ by race and age group, 2016</a:t>
            </a:r>
            <a:endParaRPr kumimoji="0" lang="en-GB" altLang="en-US" sz="2400" b="0" i="0" u="none" strike="noStrike" cap="none" normalizeH="0" baseline="0" dirty="0" smtClean="0">
              <a:ln>
                <a:noFill/>
              </a:ln>
              <a:solidFill>
                <a:schemeClr val="bg2">
                  <a:lumMod val="50000"/>
                </a:schemeClr>
              </a:solidFill>
              <a:effectLst/>
              <a:latin typeface=" Garamond "/>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smtClean="0">
              <a:ln>
                <a:noFill/>
              </a:ln>
              <a:solidFill>
                <a:schemeClr val="bg2">
                  <a:lumMod val="50000"/>
                </a:schemeClr>
              </a:solidFill>
              <a:effectLst/>
              <a:latin typeface=" Garamond "/>
            </a:endParaRPr>
          </a:p>
        </p:txBody>
      </p:sp>
      <p:graphicFrame>
        <p:nvGraphicFramePr>
          <p:cNvPr id="5" name="Chart 4"/>
          <p:cNvGraphicFramePr/>
          <p:nvPr>
            <p:extLst>
              <p:ext uri="{D42A27DB-BD31-4B8C-83A1-F6EECF244321}">
                <p14:modId xmlns:p14="http://schemas.microsoft.com/office/powerpoint/2010/main" xmlns="" val="3221343076"/>
              </p:ext>
            </p:extLst>
          </p:nvPr>
        </p:nvGraphicFramePr>
        <p:xfrm>
          <a:off x="152400" y="1399400"/>
          <a:ext cx="8568857" cy="45441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838200" y="5590401"/>
            <a:ext cx="300595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ZA" altLang="en-US" sz="10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Own calculations from the QLFS (2016:3)</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938533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2">
                    <a:lumMod val="50000"/>
                  </a:schemeClr>
                </a:solidFill>
                <a:latin typeface=" Garamond "/>
              </a:rPr>
              <a:t>Policy Framework</a:t>
            </a:r>
            <a:endParaRPr lang="en-US" dirty="0">
              <a:solidFill>
                <a:schemeClr val="bg2">
                  <a:lumMod val="50000"/>
                </a:schemeClr>
              </a:solidFill>
              <a:latin typeface=" Garamond "/>
            </a:endParaRPr>
          </a:p>
        </p:txBody>
      </p:sp>
      <p:sp>
        <p:nvSpPr>
          <p:cNvPr id="3" name="Content Placeholder 2"/>
          <p:cNvSpPr>
            <a:spLocks noGrp="1"/>
          </p:cNvSpPr>
          <p:nvPr>
            <p:ph idx="1"/>
          </p:nvPr>
        </p:nvSpPr>
        <p:spPr>
          <a:xfrm>
            <a:off x="457200" y="1600200"/>
            <a:ext cx="8382000" cy="5029200"/>
          </a:xfrm>
        </p:spPr>
        <p:txBody>
          <a:bodyPr/>
          <a:lstStyle/>
          <a:p>
            <a:r>
              <a:rPr lang="en-ZA" dirty="0" smtClean="0">
                <a:latin typeface=" Garamond "/>
              </a:rPr>
              <a:t>Increase </a:t>
            </a:r>
            <a:r>
              <a:rPr lang="en-ZA" dirty="0">
                <a:latin typeface=" Garamond "/>
              </a:rPr>
              <a:t>total PSET enrolments to 5.6 million by 2030. </a:t>
            </a:r>
            <a:r>
              <a:rPr lang="en-ZA" dirty="0" smtClean="0">
                <a:latin typeface=" Garamond "/>
              </a:rPr>
              <a:t>This </a:t>
            </a:r>
            <a:r>
              <a:rPr lang="en-ZA" dirty="0">
                <a:latin typeface=" Garamond "/>
              </a:rPr>
              <a:t>represents a roughly 150% increase in total enrolments between 2015 and </a:t>
            </a:r>
            <a:r>
              <a:rPr lang="en-ZA" dirty="0" smtClean="0">
                <a:latin typeface=" Garamond "/>
              </a:rPr>
              <a:t>2030</a:t>
            </a:r>
          </a:p>
          <a:p>
            <a:pPr marL="0" indent="0">
              <a:buNone/>
            </a:pPr>
            <a:endParaRPr lang="en-ZA" dirty="0" smtClean="0">
              <a:latin typeface=" Garamond "/>
            </a:endParaRPr>
          </a:p>
          <a:p>
            <a:r>
              <a:rPr lang="en-ZA" dirty="0" smtClean="0">
                <a:latin typeface=" Garamond "/>
              </a:rPr>
              <a:t>Increase enrolments in </a:t>
            </a:r>
            <a:r>
              <a:rPr lang="en-ZA" u="sng" dirty="0" smtClean="0">
                <a:latin typeface=" Garamond "/>
              </a:rPr>
              <a:t>vocational education </a:t>
            </a:r>
            <a:r>
              <a:rPr lang="en-ZA" dirty="0" smtClean="0">
                <a:latin typeface=" Garamond "/>
              </a:rPr>
              <a:t>in particular</a:t>
            </a:r>
          </a:p>
          <a:p>
            <a:pPr marL="0" indent="0">
              <a:buNone/>
            </a:pPr>
            <a:endParaRPr lang="en-ZA" dirty="0">
              <a:latin typeface=" Garamond "/>
            </a:endParaRPr>
          </a:p>
          <a:p>
            <a:r>
              <a:rPr lang="en-ZA" dirty="0" smtClean="0">
                <a:latin typeface=" Garamond "/>
              </a:rPr>
              <a:t>Three-fold </a:t>
            </a:r>
            <a:r>
              <a:rPr lang="en-ZA" dirty="0">
                <a:latin typeface=" Garamond "/>
              </a:rPr>
              <a:t>increase in university enrolments in SET (Science, Engineering and Technology) qualifications by 2030</a:t>
            </a:r>
            <a:endParaRPr lang="en-US" dirty="0">
              <a:latin typeface=" Garamond "/>
            </a:endParaRPr>
          </a:p>
        </p:txBody>
      </p:sp>
    </p:spTree>
    <p:extLst>
      <p:ext uri="{BB962C8B-B14F-4D97-AF65-F5344CB8AC3E}">
        <p14:creationId xmlns:p14="http://schemas.microsoft.com/office/powerpoint/2010/main" xmlns="" val="76751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35301789"/>
              </p:ext>
            </p:extLst>
          </p:nvPr>
        </p:nvGraphicFramePr>
        <p:xfrm>
          <a:off x="152400" y="1295399"/>
          <a:ext cx="8763000" cy="4267200"/>
        </p:xfrm>
        <a:graphic>
          <a:graphicData uri="http://schemas.openxmlformats.org/drawingml/2006/table">
            <a:tbl>
              <a:tblPr firstRow="1" firstCol="1" bandRow="1"/>
              <a:tblGrid>
                <a:gridCol w="3104787"/>
                <a:gridCol w="2828608"/>
                <a:gridCol w="2829605"/>
              </a:tblGrid>
              <a:tr h="416313">
                <a:tc>
                  <a:txBody>
                    <a:bodyPr/>
                    <a:lstStyle/>
                    <a:p>
                      <a:pPr>
                        <a:spcAft>
                          <a:spcPts val="800"/>
                        </a:spcAft>
                      </a:pPr>
                      <a:r>
                        <a:rPr lang="en-ZA" sz="1200" b="1"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b="1">
                          <a:effectLst/>
                          <a:latin typeface="Times New Roman" panose="02020603050405020304" pitchFamily="18" charset="0"/>
                          <a:ea typeface="Times New Roman" panose="02020603050405020304" pitchFamily="18" charset="0"/>
                        </a:rPr>
                        <a:t>2010</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b="1">
                          <a:effectLst/>
                          <a:latin typeface="Times New Roman" panose="02020603050405020304" pitchFamily="18" charset="0"/>
                          <a:ea typeface="Times New Roman" panose="02020603050405020304" pitchFamily="18" charset="0"/>
                        </a:rPr>
                        <a:t>2015</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13">
                <a:tc>
                  <a:txBody>
                    <a:bodyPr/>
                    <a:lstStyle/>
                    <a:p>
                      <a:pPr>
                        <a:spcAft>
                          <a:spcPts val="800"/>
                        </a:spcAft>
                      </a:pPr>
                      <a:r>
                        <a:rPr lang="en-ZA" sz="1200" b="1">
                          <a:effectLst/>
                          <a:latin typeface="Times New Roman" panose="02020603050405020304" pitchFamily="18" charset="0"/>
                          <a:ea typeface="Times New Roman" panose="02020603050405020304" pitchFamily="18" charset="0"/>
                        </a:rPr>
                        <a:t>Public TVET College</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358 393</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737 880</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16313">
                <a:tc>
                  <a:txBody>
                    <a:bodyPr/>
                    <a:lstStyle/>
                    <a:p>
                      <a:pPr>
                        <a:spcAft>
                          <a:spcPts val="800"/>
                        </a:spcAft>
                      </a:pPr>
                      <a:r>
                        <a:rPr lang="en-ZA" sz="1200" b="1" dirty="0">
                          <a:effectLst/>
                          <a:latin typeface="Times New Roman" panose="02020603050405020304" pitchFamily="18" charset="0"/>
                          <a:ea typeface="Times New Roman" panose="02020603050405020304" pitchFamily="18" charset="0"/>
                        </a:rPr>
                        <a:t>Private FET College</a:t>
                      </a:r>
                      <a:endParaRPr lang="en-GB"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46 88</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88 203</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r>
              <a:tr h="416313">
                <a:tc>
                  <a:txBody>
                    <a:bodyPr/>
                    <a:lstStyle/>
                    <a:p>
                      <a:pPr>
                        <a:spcAft>
                          <a:spcPts val="800"/>
                        </a:spcAft>
                      </a:pPr>
                      <a:r>
                        <a:rPr lang="en-ZA" sz="1200" b="1">
                          <a:effectLst/>
                          <a:latin typeface="Times New Roman" panose="02020603050405020304" pitchFamily="18" charset="0"/>
                          <a:ea typeface="Times New Roman" panose="02020603050405020304" pitchFamily="18" charset="0"/>
                        </a:rPr>
                        <a:t>Public HEI </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892 936</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985 212</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r>
              <a:tr h="416313">
                <a:tc>
                  <a:txBody>
                    <a:bodyPr/>
                    <a:lstStyle/>
                    <a:p>
                      <a:pPr>
                        <a:spcAft>
                          <a:spcPts val="800"/>
                        </a:spcAft>
                      </a:pPr>
                      <a:r>
                        <a:rPr lang="en-ZA" sz="1200" b="1">
                          <a:effectLst/>
                          <a:latin typeface="Times New Roman" panose="02020603050405020304" pitchFamily="18" charset="0"/>
                          <a:ea typeface="Times New Roman" panose="02020603050405020304" pitchFamily="18" charset="0"/>
                        </a:rPr>
                        <a:t>Private HEI</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90 767</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147 210</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r>
              <a:tr h="884661">
                <a:tc>
                  <a:txBody>
                    <a:bodyPr/>
                    <a:lstStyle/>
                    <a:p>
                      <a:pPr>
                        <a:spcAft>
                          <a:spcPts val="800"/>
                        </a:spcAft>
                      </a:pPr>
                      <a:r>
                        <a:rPr lang="en-ZA" sz="1200" b="1">
                          <a:effectLst/>
                          <a:latin typeface="Times New Roman" panose="02020603050405020304" pitchFamily="18" charset="0"/>
                          <a:ea typeface="Times New Roman" panose="02020603050405020304" pitchFamily="18" charset="0"/>
                        </a:rPr>
                        <a:t>Adult Basic Education and Training (ABET)</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297 491</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r>
              <a:tr h="884661">
                <a:tc>
                  <a:txBody>
                    <a:bodyPr/>
                    <a:lstStyle/>
                    <a:p>
                      <a:pPr>
                        <a:spcAft>
                          <a:spcPts val="800"/>
                        </a:spcAft>
                      </a:pPr>
                      <a:r>
                        <a:rPr lang="en-ZA" sz="1200" b="1">
                          <a:effectLst/>
                          <a:latin typeface="Times New Roman" panose="02020603050405020304" pitchFamily="18" charset="0"/>
                          <a:ea typeface="Times New Roman" panose="02020603050405020304" pitchFamily="18" charset="0"/>
                        </a:rPr>
                        <a:t>Community Education and Training (CET) colleges</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297 634</a:t>
                      </a:r>
                      <a:r>
                        <a:rPr lang="en-ZA" sz="1200" baseline="30000">
                          <a:effectLst/>
                          <a:latin typeface="Times New Roman" panose="02020603050405020304" pitchFamily="18" charset="0"/>
                          <a:ea typeface="Times New Roman" panose="02020603050405020304" pitchFamily="18" charset="0"/>
                        </a:rPr>
                        <a:t>a</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a:effectLst/>
                          <a:latin typeface="Times New Roman" panose="02020603050405020304" pitchFamily="18" charset="0"/>
                          <a:ea typeface="Times New Roman" panose="02020603050405020304" pitchFamily="18" charset="0"/>
                        </a:rPr>
                        <a:t>283 602</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16313">
                <a:tc>
                  <a:txBody>
                    <a:bodyPr/>
                    <a:lstStyle/>
                    <a:p>
                      <a:pPr>
                        <a:spcAft>
                          <a:spcPts val="800"/>
                        </a:spcAft>
                      </a:pPr>
                      <a:r>
                        <a:rPr lang="en-ZA" sz="1200" b="1">
                          <a:effectLst/>
                          <a:latin typeface="Times New Roman" panose="02020603050405020304" pitchFamily="18" charset="0"/>
                          <a:ea typeface="Times New Roman" panose="02020603050405020304" pitchFamily="18" charset="0"/>
                        </a:rPr>
                        <a:t>Total</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b="1">
                          <a:effectLst/>
                          <a:latin typeface="Times New Roman" panose="02020603050405020304" pitchFamily="18" charset="0"/>
                          <a:ea typeface="Times New Roman" panose="02020603050405020304" pitchFamily="18" charset="0"/>
                        </a:rPr>
                        <a:t>1 686 469</a:t>
                      </a:r>
                      <a:endParaRPr lang="en-GB"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800"/>
                        </a:spcAft>
                      </a:pPr>
                      <a:r>
                        <a:rPr lang="en-ZA" sz="1200" b="1" dirty="0">
                          <a:effectLst/>
                          <a:latin typeface="Times New Roman" panose="02020603050405020304" pitchFamily="18" charset="0"/>
                          <a:ea typeface="Times New Roman" panose="02020603050405020304" pitchFamily="18" charset="0"/>
                        </a:rPr>
                        <a:t>2 242 107</a:t>
                      </a:r>
                      <a:endParaRPr lang="en-GB"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39446" y="5715000"/>
            <a:ext cx="563968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DHET </a:t>
            </a:r>
            <a:r>
              <a:rPr kumimoji="0" lang="en-ZA" altLang="en-US" sz="1000" b="0" i="0" u="none" strike="noStrike" cap="none" normalizeH="0" baseline="0" dirty="0" smtClean="0">
                <a:ln>
                  <a:noFill/>
                </a:ln>
                <a:effectLst/>
                <a:latin typeface="Arial" panose="020B0604020202020204" pitchFamily="34" charset="0"/>
                <a:ea typeface="Times New Roman" panose="02020603050405020304" pitchFamily="18" charset="0"/>
              </a:rPr>
              <a:t>(2013,2017)</a:t>
            </a:r>
            <a:endParaRPr kumimoji="0" lang="en-GB" altLang="en-US" sz="6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rPr>
              <a:t>a</a:t>
            </a:r>
            <a:r>
              <a:rPr kumimoji="0" lang="en-ZA" altLang="en-US" sz="1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This</a:t>
            </a:r>
            <a:r>
              <a:rPr kumimoji="0" lang="en-ZA"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figures comes from the 2011 DHET report since CETs were not captured in the 2010 data. </a:t>
            </a:r>
            <a:endParaRPr kumimoji="0" lang="en-GB"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rPr>
              <a:t/>
            </a:r>
            <a:br>
              <a:rPr kumimoji="0" lang="en-GB" altLang="en-US" sz="1800" b="0" i="0" u="none" strike="noStrike" cap="none" normalizeH="0" baseline="0" dirty="0" smtClean="0">
                <a:ln>
                  <a:noFill/>
                </a:ln>
                <a:solidFill>
                  <a:schemeClr val="tx1"/>
                </a:solidFill>
                <a:effectLst/>
                <a:latin typeface="Arial" panose="020B0604020202020204" pitchFamily="34" charset="0"/>
              </a:rPr>
            </a:b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781175" y="3382963"/>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457200" y="537241"/>
            <a:ext cx="8743558" cy="461665"/>
          </a:xfrm>
          <a:prstGeom prst="rect">
            <a:avLst/>
          </a:prstGeom>
        </p:spPr>
        <p:txBody>
          <a:bodyPr wrap="square">
            <a:spAutoFit/>
          </a:bodyPr>
          <a:lstStyle/>
          <a:p>
            <a:pPr lvl="0" eaLnBrk="0" fontAlgn="base" hangingPunct="0">
              <a:spcBef>
                <a:spcPct val="0"/>
              </a:spcBef>
              <a:spcAft>
                <a:spcPct val="0"/>
              </a:spcAft>
            </a:pPr>
            <a:r>
              <a:rPr lang="en-ZA" altLang="en-US" sz="2400" b="1" dirty="0">
                <a:solidFill>
                  <a:schemeClr val="bg2">
                    <a:lumMod val="50000"/>
                  </a:schemeClr>
                </a:solidFill>
                <a:latin typeface=" Garamond "/>
                <a:ea typeface="Times New Roman" panose="02020603050405020304" pitchFamily="18" charset="0"/>
              </a:rPr>
              <a:t>Changes in enrolment between 2010 and 2015, HEMIS </a:t>
            </a:r>
            <a:endParaRPr lang="en-GB" altLang="en-US" sz="2400" dirty="0">
              <a:solidFill>
                <a:schemeClr val="bg2">
                  <a:lumMod val="50000"/>
                </a:schemeClr>
              </a:solidFill>
              <a:latin typeface=" Garamond "/>
            </a:endParaRPr>
          </a:p>
        </p:txBody>
      </p:sp>
    </p:spTree>
    <p:extLst>
      <p:ext uri="{BB962C8B-B14F-4D97-AF65-F5344CB8AC3E}">
        <p14:creationId xmlns:p14="http://schemas.microsoft.com/office/powerpoint/2010/main" xmlns="" val="952214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2">
                    <a:lumMod val="50000"/>
                  </a:schemeClr>
                </a:solidFill>
                <a:latin typeface=" Garamond "/>
              </a:rPr>
              <a:t>Research questions</a:t>
            </a:r>
            <a:endParaRPr lang="en-GB" dirty="0">
              <a:solidFill>
                <a:schemeClr val="bg2">
                  <a:lumMod val="50000"/>
                </a:schemeClr>
              </a:solidFill>
              <a:latin typeface=" Garamond "/>
            </a:endParaRPr>
          </a:p>
        </p:txBody>
      </p:sp>
      <p:sp>
        <p:nvSpPr>
          <p:cNvPr id="3" name="Content Placeholder 2"/>
          <p:cNvSpPr>
            <a:spLocks noGrp="1"/>
          </p:cNvSpPr>
          <p:nvPr>
            <p:ph idx="1"/>
          </p:nvPr>
        </p:nvSpPr>
        <p:spPr>
          <a:xfrm>
            <a:off x="228600" y="1417638"/>
            <a:ext cx="8686800" cy="5211762"/>
          </a:xfrm>
        </p:spPr>
        <p:txBody>
          <a:bodyPr/>
          <a:lstStyle/>
          <a:p>
            <a:r>
              <a:rPr lang="en-ZA" dirty="0" smtClean="0">
                <a:latin typeface=" Garamond "/>
              </a:rPr>
              <a:t>Which young people access adult education, vocational training, higher education and workplace based training?</a:t>
            </a:r>
          </a:p>
          <a:p>
            <a:r>
              <a:rPr lang="en-ZA" dirty="0" smtClean="0">
                <a:latin typeface=" Garamond "/>
              </a:rPr>
              <a:t>What are the employment outcomes of completers of each of the PSET sectors?</a:t>
            </a:r>
          </a:p>
          <a:p>
            <a:r>
              <a:rPr lang="en-ZA" dirty="0" smtClean="0">
                <a:latin typeface=" Garamond "/>
              </a:rPr>
              <a:t>Which types of data are required to improve our understanding of access to and pathways from PSET institutions? </a:t>
            </a:r>
            <a:endParaRPr lang="en-GB" dirty="0">
              <a:latin typeface=" Garamond "/>
            </a:endParaRPr>
          </a:p>
        </p:txBody>
      </p:sp>
    </p:spTree>
    <p:extLst>
      <p:ext uri="{BB962C8B-B14F-4D97-AF65-F5344CB8AC3E}">
        <p14:creationId xmlns:p14="http://schemas.microsoft.com/office/powerpoint/2010/main" xmlns="" val="342738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15400" cy="5562600"/>
          </a:xfrm>
        </p:spPr>
        <p:txBody>
          <a:bodyPr>
            <a:normAutofit/>
          </a:bodyPr>
          <a:lstStyle/>
          <a:p>
            <a:r>
              <a:rPr lang="en-US" sz="2400" dirty="0" smtClean="0">
                <a:latin typeface=" Garamond "/>
              </a:rPr>
              <a:t>The </a:t>
            </a:r>
            <a:r>
              <a:rPr lang="en-US" sz="2400" dirty="0">
                <a:latin typeface=" Garamond "/>
              </a:rPr>
              <a:t>2009 administration requested a coherent skills planning mechanism. The HSRC was </a:t>
            </a:r>
            <a:r>
              <a:rPr lang="en-US" sz="2400" dirty="0" smtClean="0">
                <a:latin typeface=" Garamond "/>
              </a:rPr>
              <a:t>commissioned (2012) to </a:t>
            </a:r>
            <a:r>
              <a:rPr lang="en-US" sz="2400" dirty="0">
                <a:latin typeface=" Garamond "/>
              </a:rPr>
              <a:t>support DHET to build the mechanism for skills planning and conduct research to support skills planning decisions. </a:t>
            </a:r>
            <a:r>
              <a:rPr lang="en-US" sz="2400" dirty="0" smtClean="0">
                <a:latin typeface=" Garamond "/>
              </a:rPr>
              <a:t>(</a:t>
            </a:r>
            <a:r>
              <a:rPr lang="en-US" sz="2400" dirty="0">
                <a:latin typeface=" Garamond "/>
              </a:rPr>
              <a:t>see lmip.org.za for research reports</a:t>
            </a:r>
            <a:r>
              <a:rPr lang="en-US" sz="2400" dirty="0" smtClean="0">
                <a:latin typeface=" Garamond "/>
              </a:rPr>
              <a:t>).</a:t>
            </a:r>
          </a:p>
          <a:p>
            <a:pPr marL="0" indent="0">
              <a:buNone/>
            </a:pPr>
            <a:endParaRPr lang="en-US" sz="2400" dirty="0" smtClean="0">
              <a:latin typeface=" Garamond "/>
            </a:endParaRPr>
          </a:p>
          <a:p>
            <a:pPr lvl="0"/>
            <a:r>
              <a:rPr lang="en-GB" sz="2400" dirty="0">
                <a:latin typeface=" Garamond "/>
              </a:rPr>
              <a:t>For skills planning we need to better understand the signals for the quantity and quality of skills demanded by the economy, trade and investment  policies currently and in the  future</a:t>
            </a:r>
            <a:r>
              <a:rPr lang="en-GB" sz="2400" dirty="0" smtClean="0">
                <a:latin typeface=" Garamond "/>
              </a:rPr>
              <a:t>.</a:t>
            </a:r>
          </a:p>
          <a:p>
            <a:pPr lvl="0"/>
            <a:endParaRPr lang="en-GB" sz="2400" dirty="0">
              <a:latin typeface=" Garamond "/>
            </a:endParaRPr>
          </a:p>
          <a:p>
            <a:pPr marL="0" lvl="0" indent="0">
              <a:buNone/>
            </a:pPr>
            <a:endParaRPr lang="en-GB" sz="2400" dirty="0" smtClean="0">
              <a:latin typeface=" Garamond "/>
            </a:endParaRPr>
          </a:p>
          <a:p>
            <a:pPr marL="0" lvl="0" indent="0">
              <a:buNone/>
            </a:pPr>
            <a:endParaRPr lang="en-GB" dirty="0">
              <a:latin typeface=" Garamond "/>
            </a:endParaRPr>
          </a:p>
          <a:p>
            <a:pPr marL="0" indent="0">
              <a:buNone/>
            </a:pPr>
            <a:endParaRPr lang="en-ZA" dirty="0"/>
          </a:p>
        </p:txBody>
      </p:sp>
    </p:spTree>
    <p:extLst>
      <p:ext uri="{BB962C8B-B14F-4D97-AF65-F5344CB8AC3E}">
        <p14:creationId xmlns:p14="http://schemas.microsoft.com/office/powerpoint/2010/main" xmlns="" val="332791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smtClean="0">
                <a:solidFill>
                  <a:schemeClr val="bg2">
                    <a:lumMod val="50000"/>
                  </a:schemeClr>
                </a:solidFill>
              </a:rPr>
              <a:t>Selected Findings</a:t>
            </a:r>
            <a:endParaRPr lang="en-GB" dirty="0">
              <a:solidFill>
                <a:schemeClr val="bg2">
                  <a:lumMod val="50000"/>
                </a:schemeClr>
              </a:solidFill>
            </a:endParaRPr>
          </a:p>
        </p:txBody>
      </p:sp>
      <p:sp>
        <p:nvSpPr>
          <p:cNvPr id="5" name="Subtitle 4"/>
          <p:cNvSpPr>
            <a:spLocks noGrp="1"/>
          </p:cNvSpPr>
          <p:nvPr>
            <p:ph type="subTitle" idx="1"/>
          </p:nvPr>
        </p:nvSpPr>
        <p:spPr/>
        <p:txBody>
          <a:bodyPr/>
          <a:lstStyle/>
          <a:p>
            <a:r>
              <a:rPr lang="en-ZA" dirty="0" smtClean="0">
                <a:solidFill>
                  <a:schemeClr val="bg2">
                    <a:lumMod val="50000"/>
                  </a:schemeClr>
                </a:solidFill>
              </a:rPr>
              <a:t>Higher Education</a:t>
            </a:r>
            <a:endParaRPr lang="en-GB" dirty="0">
              <a:solidFill>
                <a:schemeClr val="bg2">
                  <a:lumMod val="50000"/>
                </a:schemeClr>
              </a:solidFill>
            </a:endParaRPr>
          </a:p>
        </p:txBody>
      </p:sp>
    </p:spTree>
    <p:extLst>
      <p:ext uri="{BB962C8B-B14F-4D97-AF65-F5344CB8AC3E}">
        <p14:creationId xmlns:p14="http://schemas.microsoft.com/office/powerpoint/2010/main" xmlns="" val="3024720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859649891"/>
              </p:ext>
            </p:extLst>
          </p:nvPr>
        </p:nvGraphicFramePr>
        <p:xfrm>
          <a:off x="609600" y="1752600"/>
          <a:ext cx="7543800" cy="40779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70"/>
          <p:cNvSpPr txBox="1">
            <a:spLocks noChangeArrowheads="1"/>
          </p:cNvSpPr>
          <p:nvPr/>
        </p:nvSpPr>
        <p:spPr bwMode="auto">
          <a:xfrm>
            <a:off x="838200" y="6324600"/>
            <a:ext cx="5727700" cy="3752850"/>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Authors’ own calculations using integrated unit-record 2008 NSC and 2009 – 2014 HEMIS data.</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0" y="7458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p:cNvSpPr/>
          <p:nvPr/>
        </p:nvSpPr>
        <p:spPr>
          <a:xfrm>
            <a:off x="152400" y="578455"/>
            <a:ext cx="7239000" cy="1323439"/>
          </a:xfrm>
          <a:prstGeom prst="rect">
            <a:avLst/>
          </a:prstGeom>
        </p:spPr>
        <p:txBody>
          <a:bodyPr wrap="square">
            <a:spAutoFit/>
          </a:bodyPr>
          <a:lstStyle/>
          <a:p>
            <a:r>
              <a:rPr lang="en-ZA" sz="2000" b="1" dirty="0">
                <a:solidFill>
                  <a:schemeClr val="bg2">
                    <a:lumMod val="50000"/>
                  </a:schemeClr>
                </a:solidFill>
                <a:latin typeface=" Garamond "/>
                <a:ea typeface="Times New Roman" panose="02020603050405020304" pitchFamily="18" charset="0"/>
              </a:rPr>
              <a:t>Estimated percentage of learners who start school and get university degrees based on the experience of the 2008 NSC </a:t>
            </a:r>
            <a:r>
              <a:rPr lang="en-ZA" sz="2000" b="1" dirty="0" smtClean="0">
                <a:solidFill>
                  <a:schemeClr val="bg2">
                    <a:lumMod val="50000"/>
                  </a:schemeClr>
                </a:solidFill>
                <a:latin typeface=" Garamond "/>
                <a:ea typeface="Times New Roman" panose="02020603050405020304" pitchFamily="18" charset="0"/>
              </a:rPr>
              <a:t>cohort (van </a:t>
            </a:r>
            <a:r>
              <a:rPr lang="en-ZA" sz="2000" b="1" dirty="0" err="1" smtClean="0">
                <a:solidFill>
                  <a:schemeClr val="bg2">
                    <a:lumMod val="50000"/>
                  </a:schemeClr>
                </a:solidFill>
                <a:latin typeface=" Garamond "/>
                <a:ea typeface="Times New Roman" panose="02020603050405020304" pitchFamily="18" charset="0"/>
              </a:rPr>
              <a:t>Broekhuizen</a:t>
            </a:r>
            <a:r>
              <a:rPr lang="en-ZA" sz="2000" b="1" dirty="0" smtClean="0">
                <a:solidFill>
                  <a:schemeClr val="bg2">
                    <a:lumMod val="50000"/>
                  </a:schemeClr>
                </a:solidFill>
                <a:latin typeface=" Garamond "/>
                <a:ea typeface="Times New Roman" panose="02020603050405020304" pitchFamily="18" charset="0"/>
              </a:rPr>
              <a:t> et al.)</a:t>
            </a:r>
          </a:p>
          <a:p>
            <a:endParaRPr lang="en-GB" sz="2000" dirty="0">
              <a:latin typeface=" Garamond "/>
            </a:endParaRPr>
          </a:p>
        </p:txBody>
      </p:sp>
    </p:spTree>
    <p:extLst>
      <p:ext uri="{BB962C8B-B14F-4D97-AF65-F5344CB8AC3E}">
        <p14:creationId xmlns:p14="http://schemas.microsoft.com/office/powerpoint/2010/main" xmlns="" val="107412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289617088"/>
              </p:ext>
            </p:extLst>
          </p:nvPr>
        </p:nvGraphicFramePr>
        <p:xfrm>
          <a:off x="457200" y="1600199"/>
          <a:ext cx="8229601" cy="2955005"/>
        </p:xfrm>
        <a:graphic>
          <a:graphicData uri="http://schemas.openxmlformats.org/drawingml/2006/table">
            <a:tbl>
              <a:tblPr firstRow="1" firstCol="1" lastRow="1" lastCol="1" bandRow="1" bandCol="1"/>
              <a:tblGrid>
                <a:gridCol w="1548242"/>
                <a:gridCol w="1112799"/>
                <a:gridCol w="1113712"/>
                <a:gridCol w="1113712"/>
                <a:gridCol w="1113712"/>
                <a:gridCol w="1113712"/>
                <a:gridCol w="1113712"/>
              </a:tblGrid>
              <a:tr h="411607">
                <a:tc>
                  <a:txBody>
                    <a:bodyPr/>
                    <a:lstStyle/>
                    <a:p>
                      <a:pPr algn="ctr">
                        <a:lnSpc>
                          <a:spcPct val="115000"/>
                        </a:lnSpc>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All undergraduate students</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Undergraduate degree students</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851414">
                <a:tc>
                  <a:txBody>
                    <a:bodyPr/>
                    <a:lstStyle/>
                    <a:p>
                      <a:pPr algn="ctr">
                        <a:lnSpc>
                          <a:spcPct val="115000"/>
                        </a:lnSpc>
                        <a:spcAft>
                          <a:spcPts val="0"/>
                        </a:spcAft>
                      </a:pPr>
                      <a:r>
                        <a:rPr lang="en-ZA"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4-year completion</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6-year completion</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5-year dropout</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4-year completion </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6-year completion</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b="1">
                          <a:effectLst/>
                          <a:latin typeface="Times New Roman" panose="02020603050405020304" pitchFamily="18" charset="0"/>
                          <a:ea typeface="Calibri" panose="020F0502020204030204" pitchFamily="34" charset="0"/>
                          <a:cs typeface="Times New Roman" panose="02020603050405020304" pitchFamily="18" charset="0"/>
                        </a:rPr>
                        <a:t>5-year dropout</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96">
                <a:tc>
                  <a:txBody>
                    <a:bodyPr/>
                    <a:lstStyle/>
                    <a:p>
                      <a:pPr algn="l">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Black African</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53.5</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32.0</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31.7</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55.8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24.0</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96">
                <a:tc>
                  <a:txBody>
                    <a:bodyPr/>
                    <a:lstStyle/>
                    <a:p>
                      <a:pPr algn="l">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Coloured</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34.9</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34.1</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29.6</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96">
                <a:tc>
                  <a:txBody>
                    <a:bodyPr/>
                    <a:lstStyle/>
                    <a:p>
                      <a:pPr algn="l">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Indian/Asian</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36.0</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62.1</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36.8</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63.7</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18.9</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96">
                <a:tc>
                  <a:txBody>
                    <a:bodyPr/>
                    <a:lstStyle/>
                    <a:p>
                      <a:pPr algn="l">
                        <a:lnSpc>
                          <a:spcPct val="115000"/>
                        </a:lnSpc>
                        <a:spcAft>
                          <a:spcPts val="0"/>
                        </a:spcAft>
                      </a:pPr>
                      <a:r>
                        <a:rPr lang="en-ZA" sz="1100" b="1">
                          <a:effectLst/>
                          <a:latin typeface="Times New Roman" panose="02020603050405020304" pitchFamily="18" charset="0"/>
                          <a:ea typeface="Calibri" panose="020F0502020204030204" pitchFamily="34" charset="0"/>
                          <a:cs typeface="Times New Roman" panose="02020603050405020304" pitchFamily="18" charset="0"/>
                        </a:rPr>
                        <a:t>White</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52.7</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71.6</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18.1</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52.7</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72.3</a:t>
                      </a:r>
                      <a:endParaRPr lang="en-GB" sz="100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16.2</a:t>
                      </a:r>
                      <a:endParaRPr lang="en-GB" sz="1000" dirty="0">
                        <a:effectLst/>
                        <a:latin typeface="Roboto Ligh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76200" y="415340"/>
            <a:ext cx="817563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000" b="1" i="0" u="none" strike="noStrike" cap="none" normalizeH="0" baseline="0" dirty="0" smtClean="0">
                <a:ln>
                  <a:noFill/>
                </a:ln>
                <a:solidFill>
                  <a:schemeClr val="bg2">
                    <a:lumMod val="50000"/>
                  </a:schemeClr>
                </a:solidFill>
                <a:effectLst/>
                <a:latin typeface=" Garamond "/>
                <a:ea typeface="Times New Roman" panose="02020603050405020304" pitchFamily="18" charset="0"/>
              </a:rPr>
              <a:t>Completion and dropout rates among learners from the 2008 NSC</a:t>
            </a:r>
          </a:p>
          <a:p>
            <a:pPr lvl="0"/>
            <a:r>
              <a:rPr kumimoji="0" lang="en-ZA" altLang="en-US" sz="2000" b="1" i="0" u="none" strike="noStrike" cap="none" normalizeH="0" baseline="0" dirty="0" smtClean="0">
                <a:ln>
                  <a:noFill/>
                </a:ln>
                <a:solidFill>
                  <a:schemeClr val="bg2">
                    <a:lumMod val="50000"/>
                  </a:schemeClr>
                </a:solidFill>
                <a:effectLst/>
                <a:latin typeface=" Garamond "/>
                <a:ea typeface="Times New Roman" panose="02020603050405020304" pitchFamily="18" charset="0"/>
              </a:rPr>
              <a:t> cohort, by race and programme type </a:t>
            </a:r>
            <a:r>
              <a:rPr lang="en-ZA" sz="2000" b="1" dirty="0" smtClean="0">
                <a:solidFill>
                  <a:schemeClr val="bg2">
                    <a:lumMod val="50000"/>
                  </a:schemeClr>
                </a:solidFill>
                <a:latin typeface=" Garamond "/>
                <a:ea typeface="Times New Roman" panose="02020603050405020304" pitchFamily="18" charset="0"/>
              </a:rPr>
              <a:t>(</a:t>
            </a:r>
            <a:r>
              <a:rPr lang="en-ZA" sz="2000" b="1" dirty="0">
                <a:solidFill>
                  <a:schemeClr val="bg2">
                    <a:lumMod val="50000"/>
                  </a:schemeClr>
                </a:solidFill>
                <a:latin typeface=" Garamond "/>
                <a:ea typeface="Times New Roman" panose="02020603050405020304" pitchFamily="18" charset="0"/>
              </a:rPr>
              <a:t>van </a:t>
            </a:r>
            <a:r>
              <a:rPr lang="en-ZA" sz="2000" b="1" dirty="0" err="1">
                <a:solidFill>
                  <a:schemeClr val="bg2">
                    <a:lumMod val="50000"/>
                  </a:schemeClr>
                </a:solidFill>
                <a:latin typeface=" Garamond "/>
                <a:ea typeface="Times New Roman" panose="02020603050405020304" pitchFamily="18" charset="0"/>
              </a:rPr>
              <a:t>Broekhuizen</a:t>
            </a:r>
            <a:r>
              <a:rPr lang="en-ZA" sz="2000" b="1" dirty="0">
                <a:solidFill>
                  <a:schemeClr val="bg2">
                    <a:lumMod val="50000"/>
                  </a:schemeClr>
                </a:solidFill>
                <a:latin typeface=" Garamond "/>
                <a:ea typeface="Times New Roman" panose="02020603050405020304" pitchFamily="18" charset="0"/>
              </a:rPr>
              <a:t> et al.)</a:t>
            </a:r>
            <a:endParaRPr lang="en-GB" sz="2000" dirty="0">
              <a:solidFill>
                <a:schemeClr val="bg2">
                  <a:lumMod val="50000"/>
                </a:schemeClr>
              </a:solidFill>
              <a:latin typeface=" Garamond "/>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bg2">
                  <a:lumMod val="50000"/>
                </a:schemeClr>
              </a:solidFill>
              <a:effectLst/>
              <a:latin typeface=" Garamond "/>
            </a:endParaRPr>
          </a:p>
        </p:txBody>
      </p:sp>
      <p:sp>
        <p:nvSpPr>
          <p:cNvPr id="6" name="Rectangle 5"/>
          <p:cNvSpPr/>
          <p:nvPr/>
        </p:nvSpPr>
        <p:spPr>
          <a:xfrm>
            <a:off x="990600" y="4724400"/>
            <a:ext cx="6705600" cy="507831"/>
          </a:xfrm>
          <a:prstGeom prst="rect">
            <a:avLst/>
          </a:prstGeom>
        </p:spPr>
        <p:txBody>
          <a:bodyPr wrap="square">
            <a:spAutoFit/>
          </a:bodyPr>
          <a:lstStyle/>
          <a:p>
            <a:pPr lvl="0" eaLnBrk="0" fontAlgn="base" hangingPunct="0">
              <a:spcBef>
                <a:spcPct val="0"/>
              </a:spcBef>
              <a:spcAft>
                <a:spcPct val="0"/>
              </a:spcAft>
            </a:pPr>
            <a:r>
              <a:rPr lang="en-GB" altLang="en-US" sz="900" dirty="0">
                <a:solidFill>
                  <a:prstClr val="black"/>
                </a:solidFill>
                <a:latin typeface="Arial" panose="020B0604020202020204" pitchFamily="34" charset="0"/>
                <a:ea typeface="Calibri" panose="020F0502020204030204" pitchFamily="34" charset="0"/>
                <a:cs typeface="Arial" panose="020B0604020202020204" pitchFamily="34" charset="0"/>
              </a:rPr>
              <a:t>Source: Authors’ own calculations using integrated unit-record 2008 NSC and 2009 – 2014 HEMIS data</a:t>
            </a:r>
            <a:r>
              <a:rPr lang="en-GB" altLang="en-US" sz="900" dirty="0">
                <a:solidFill>
                  <a:prstClr val="black"/>
                </a:solidFill>
                <a:latin typeface="Arial" panose="020B0604020202020204" pitchFamily="34" charset="0"/>
                <a:ea typeface="Roboto Light"/>
                <a:cs typeface="Arial" panose="020B0604020202020204" pitchFamily="34" charset="0"/>
              </a:rPr>
              <a:t>. NOTES: Completion and dropout rates are only estimated for those learners from the 2008 matric cohort who enrolled in undergraduate studies for the first time in 2009.</a:t>
            </a:r>
            <a:endParaRPr lang="en-GB"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18177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597719888"/>
              </p:ext>
            </p:extLst>
          </p:nvPr>
        </p:nvGraphicFramePr>
        <p:xfrm>
          <a:off x="724877" y="1981200"/>
          <a:ext cx="7565905" cy="30680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533400"/>
            <a:ext cx="7467600" cy="1200329"/>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2400" i="0" u="none" strike="noStrike" kern="0" cap="none" spc="0" normalizeH="0" baseline="0" noProof="0" dirty="0" smtClean="0">
                <a:ln>
                  <a:noFill/>
                </a:ln>
                <a:solidFill>
                  <a:schemeClr val="bg2">
                    <a:lumMod val="50000"/>
                  </a:schemeClr>
                </a:solidFill>
                <a:effectLst/>
                <a:uLnTx/>
                <a:uFillTx/>
                <a:latin typeface=" Garamond "/>
                <a:ea typeface="Calibri" panose="020F0502020204030204" pitchFamily="34" charset="0"/>
                <a:cs typeface="Times New Roman" panose="02020603050405020304" pitchFamily="18" charset="0"/>
              </a:rPr>
              <a:t>Unemployment rates among Rhodes University and University</a:t>
            </a:r>
            <a:r>
              <a:rPr kumimoji="0" lang="en-ZA" altLang="en-US" sz="2400" i="0" u="none" strike="noStrike" kern="0" cap="none" spc="0" normalizeH="0" noProof="0" dirty="0" smtClean="0">
                <a:ln>
                  <a:noFill/>
                </a:ln>
                <a:solidFill>
                  <a:schemeClr val="bg2">
                    <a:lumMod val="50000"/>
                  </a:schemeClr>
                </a:solidFill>
                <a:effectLst/>
                <a:uLnTx/>
                <a:uFillTx/>
                <a:latin typeface=" Garamond "/>
                <a:ea typeface="Calibri" panose="020F0502020204030204" pitchFamily="34" charset="0"/>
                <a:cs typeface="Times New Roman" panose="02020603050405020304" pitchFamily="18" charset="0"/>
              </a:rPr>
              <a:t> of Fort Hare graduates</a:t>
            </a:r>
            <a:r>
              <a:rPr kumimoji="0" lang="en-ZA" altLang="en-US" sz="2400" i="0" u="none" strike="noStrike" kern="0" cap="none" spc="0" normalizeH="0" baseline="0" noProof="0" dirty="0" smtClean="0">
                <a:ln>
                  <a:noFill/>
                </a:ln>
                <a:solidFill>
                  <a:schemeClr val="bg2">
                    <a:lumMod val="50000"/>
                  </a:schemeClr>
                </a:solidFill>
                <a:effectLst/>
                <a:uLnTx/>
                <a:uFillTx/>
                <a:latin typeface=" Garamond "/>
                <a:ea typeface="Calibri" panose="020F0502020204030204" pitchFamily="34" charset="0"/>
                <a:cs typeface="Times New Roman" panose="02020603050405020304" pitchFamily="18" charset="0"/>
              </a:rPr>
              <a:t>, by field of study (Rogan &amp; Reynolds)</a:t>
            </a:r>
            <a:endParaRPr kumimoji="0" lang="en-GB" altLang="en-US" sz="2400" i="0" u="none" strike="noStrike" kern="0" cap="none" spc="0" normalizeH="0" baseline="0" noProof="0" dirty="0" smtClean="0">
              <a:ln>
                <a:noFill/>
              </a:ln>
              <a:solidFill>
                <a:schemeClr val="bg2">
                  <a:lumMod val="50000"/>
                </a:schemeClr>
              </a:solidFill>
              <a:effectLst/>
              <a:uLnTx/>
              <a:uFillTx/>
              <a:latin typeface=" Garamond "/>
            </a:endParaRPr>
          </a:p>
        </p:txBody>
      </p:sp>
      <p:sp>
        <p:nvSpPr>
          <p:cNvPr id="6" name="Rectangle 5"/>
          <p:cNvSpPr/>
          <p:nvPr/>
        </p:nvSpPr>
        <p:spPr>
          <a:xfrm>
            <a:off x="1447800" y="5638800"/>
            <a:ext cx="1915909" cy="230832"/>
          </a:xfrm>
          <a:prstGeom prst="rect">
            <a:avLst/>
          </a:prstGeom>
        </p:spPr>
        <p:txBody>
          <a:bodyPr wrap="none">
            <a:spAutoFit/>
          </a:bodyPr>
          <a:lstStyle/>
          <a:p>
            <a:r>
              <a:rPr lang="en-ZA" altLang="en-US" sz="900" dirty="0">
                <a:solidFill>
                  <a:prstClr val="black"/>
                </a:solidFill>
                <a:latin typeface="Arial" panose="020B0604020202020204" pitchFamily="34" charset="0"/>
                <a:ea typeface="Times New Roman" panose="02020603050405020304" pitchFamily="18" charset="0"/>
              </a:rPr>
              <a:t>Source: Authors’ own calculations</a:t>
            </a:r>
            <a:endParaRPr lang="en-GB" dirty="0"/>
          </a:p>
        </p:txBody>
      </p:sp>
    </p:spTree>
    <p:extLst>
      <p:ext uri="{BB962C8B-B14F-4D97-AF65-F5344CB8AC3E}">
        <p14:creationId xmlns:p14="http://schemas.microsoft.com/office/powerpoint/2010/main" xmlns="" val="3805836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4122"/>
          </a:xfrm>
        </p:spPr>
        <p:txBody>
          <a:bodyPr>
            <a:noAutofit/>
          </a:bodyPr>
          <a:lstStyle/>
          <a:p>
            <a:r>
              <a:rPr lang="en-ZA" sz="2400" dirty="0" smtClean="0">
                <a:solidFill>
                  <a:srgbClr val="C00000"/>
                </a:solidFill>
                <a:latin typeface=" Garamond "/>
              </a:rPr>
              <a:t/>
            </a:r>
            <a:br>
              <a:rPr lang="en-ZA" sz="2400" dirty="0" smtClean="0">
                <a:solidFill>
                  <a:srgbClr val="C00000"/>
                </a:solidFill>
                <a:latin typeface=" Garamond "/>
              </a:rPr>
            </a:br>
            <a:r>
              <a:rPr lang="en-US" sz="2400" dirty="0">
                <a:solidFill>
                  <a:srgbClr val="FF0000"/>
                </a:solidFill>
                <a:latin typeface=" Garamond "/>
              </a:rPr>
              <a:t>Public attitudes to work in South Africa: a missing </a:t>
            </a:r>
            <a:r>
              <a:rPr lang="en-US" sz="2400" dirty="0" smtClean="0">
                <a:solidFill>
                  <a:srgbClr val="FF0000"/>
                </a:solidFill>
                <a:latin typeface=" Garamond "/>
              </a:rPr>
              <a:t>link</a:t>
            </a:r>
            <a:br>
              <a:rPr lang="en-US" sz="2400" dirty="0" smtClean="0">
                <a:solidFill>
                  <a:srgbClr val="FF0000"/>
                </a:solidFill>
                <a:latin typeface=" Garamond "/>
              </a:rPr>
            </a:br>
            <a:r>
              <a:rPr lang="en-US" sz="2400" dirty="0" smtClean="0">
                <a:solidFill>
                  <a:srgbClr val="FF0000"/>
                </a:solidFill>
                <a:latin typeface=" Garamond "/>
              </a:rPr>
              <a:t> Bongiwe Mncwango</a:t>
            </a:r>
            <a:endParaRPr lang="en-ZA" sz="2400" dirty="0">
              <a:solidFill>
                <a:srgbClr val="FF0000"/>
              </a:solidFill>
              <a:latin typeface=" Garamond "/>
            </a:endParaRPr>
          </a:p>
        </p:txBody>
      </p:sp>
      <p:sp>
        <p:nvSpPr>
          <p:cNvPr id="3" name="Content Placeholder 2"/>
          <p:cNvSpPr>
            <a:spLocks noGrp="1"/>
          </p:cNvSpPr>
          <p:nvPr>
            <p:ph idx="1"/>
          </p:nvPr>
        </p:nvSpPr>
        <p:spPr>
          <a:xfrm>
            <a:off x="0" y="1124744"/>
            <a:ext cx="8991600" cy="5616624"/>
          </a:xfrm>
        </p:spPr>
        <p:txBody>
          <a:bodyPr>
            <a:normAutofit/>
          </a:bodyPr>
          <a:lstStyle/>
          <a:p>
            <a:pPr>
              <a:buFont typeface="Wingdings" panose="05000000000000000000" pitchFamily="2" charset="2"/>
              <a:buChar char="v"/>
            </a:pPr>
            <a:r>
              <a:rPr lang="en-ZA" sz="2000" dirty="0">
                <a:latin typeface=" Garamond "/>
              </a:rPr>
              <a:t>Skills planning discourses </a:t>
            </a:r>
            <a:r>
              <a:rPr lang="en-ZA" sz="2000" dirty="0" smtClean="0">
                <a:latin typeface=" Garamond "/>
              </a:rPr>
              <a:t>assume </a:t>
            </a:r>
            <a:r>
              <a:rPr lang="en-ZA" sz="2000" dirty="0">
                <a:latin typeface=" Garamond "/>
              </a:rPr>
              <a:t>a passive </a:t>
            </a:r>
            <a:r>
              <a:rPr lang="en-ZA" sz="2000" dirty="0" smtClean="0">
                <a:latin typeface=" Garamond "/>
              </a:rPr>
              <a:t>public.</a:t>
            </a:r>
          </a:p>
          <a:p>
            <a:pPr>
              <a:buFont typeface="Wingdings" panose="05000000000000000000" pitchFamily="2" charset="2"/>
              <a:buChar char="v"/>
            </a:pPr>
            <a:r>
              <a:rPr lang="en-ZA" sz="2000" dirty="0" smtClean="0">
                <a:latin typeface=" Garamond "/>
              </a:rPr>
              <a:t>Personal decisions influence </a:t>
            </a:r>
            <a:r>
              <a:rPr lang="en-ZA" sz="2000" dirty="0">
                <a:latin typeface=" Garamond "/>
              </a:rPr>
              <a:t>the success of interventions aimed </a:t>
            </a:r>
            <a:r>
              <a:rPr lang="en-ZA" sz="2000" dirty="0" smtClean="0">
                <a:latin typeface=" Garamond "/>
              </a:rPr>
              <a:t>at correcting </a:t>
            </a:r>
            <a:r>
              <a:rPr lang="en-ZA" sz="2000" dirty="0">
                <a:latin typeface=" Garamond "/>
              </a:rPr>
              <a:t>labour market imbalances and mismatches. </a:t>
            </a:r>
          </a:p>
          <a:p>
            <a:pPr>
              <a:buFont typeface="Wingdings" panose="05000000000000000000" pitchFamily="2" charset="2"/>
              <a:buChar char="v"/>
            </a:pPr>
            <a:r>
              <a:rPr lang="en-ZA" sz="2000" b="1" dirty="0" smtClean="0">
                <a:solidFill>
                  <a:srgbClr val="C00000"/>
                </a:solidFill>
                <a:latin typeface=" Garamond "/>
              </a:rPr>
              <a:t>A </a:t>
            </a:r>
            <a:r>
              <a:rPr lang="en-ZA" sz="2000" b="1" dirty="0">
                <a:solidFill>
                  <a:srgbClr val="C00000"/>
                </a:solidFill>
                <a:latin typeface=" Garamond "/>
              </a:rPr>
              <a:t>deeper understanding  of public  perceptions regarding the labour market is key to formulating tailored employment and skills-development interventions</a:t>
            </a:r>
            <a:r>
              <a:rPr lang="en-ZA" sz="2000" dirty="0">
                <a:latin typeface=" Garamond "/>
              </a:rPr>
              <a:t>.</a:t>
            </a:r>
          </a:p>
          <a:p>
            <a:pPr>
              <a:buFont typeface="Wingdings" panose="05000000000000000000" pitchFamily="2" charset="2"/>
              <a:buChar char="v"/>
            </a:pPr>
            <a:r>
              <a:rPr lang="en-US" sz="2000" dirty="0">
                <a:latin typeface=" Garamond "/>
              </a:rPr>
              <a:t>L</a:t>
            </a:r>
            <a:r>
              <a:rPr lang="en-US" sz="2000" dirty="0" smtClean="0">
                <a:latin typeface=" Garamond "/>
              </a:rPr>
              <a:t>imited </a:t>
            </a:r>
            <a:r>
              <a:rPr lang="en-US" sz="2000" dirty="0">
                <a:latin typeface=" Garamond "/>
              </a:rPr>
              <a:t>understanding of public </a:t>
            </a:r>
            <a:r>
              <a:rPr lang="en-US" sz="2000" dirty="0" smtClean="0">
                <a:latin typeface=" Garamond "/>
              </a:rPr>
              <a:t>attitudes:</a:t>
            </a:r>
            <a:endParaRPr lang="en-US" sz="2000" dirty="0">
              <a:latin typeface=" Garamond "/>
            </a:endParaRPr>
          </a:p>
          <a:p>
            <a:pPr lvl="2" algn="just">
              <a:buClr>
                <a:srgbClr val="C00000"/>
              </a:buClr>
              <a:buFont typeface="Wingdings" pitchFamily="2" charset="2"/>
              <a:buChar char="Ø"/>
            </a:pPr>
            <a:r>
              <a:rPr lang="en-US" sz="2000" dirty="0" smtClean="0">
                <a:latin typeface=" Garamond "/>
              </a:rPr>
              <a:t>about work</a:t>
            </a:r>
          </a:p>
          <a:p>
            <a:pPr lvl="2" algn="just">
              <a:buClr>
                <a:srgbClr val="C00000"/>
              </a:buClr>
              <a:buFont typeface="Wingdings" pitchFamily="2" charset="2"/>
              <a:buChar char="Ø"/>
            </a:pPr>
            <a:r>
              <a:rPr lang="en-ZA" sz="2000" dirty="0" smtClean="0">
                <a:latin typeface=" Garamond "/>
              </a:rPr>
              <a:t>Lack of data providing comprehensive </a:t>
            </a:r>
            <a:r>
              <a:rPr lang="en-ZA" sz="2000" dirty="0">
                <a:latin typeface=" Garamond "/>
              </a:rPr>
              <a:t>and longitudinal information on public perceptions about the labour market. </a:t>
            </a:r>
          </a:p>
          <a:p>
            <a:pPr algn="just">
              <a:buFont typeface="Wingdings" panose="05000000000000000000" pitchFamily="2" charset="2"/>
              <a:buChar char="v"/>
            </a:pPr>
            <a:r>
              <a:rPr lang="en-ZA" sz="2000" dirty="0">
                <a:latin typeface=" Garamond "/>
              </a:rPr>
              <a:t>Structural inequality - most pressing development challenge.</a:t>
            </a:r>
          </a:p>
          <a:p>
            <a:pPr algn="just">
              <a:buFont typeface="Wingdings" panose="05000000000000000000" pitchFamily="2" charset="2"/>
              <a:buChar char="v"/>
            </a:pPr>
            <a:r>
              <a:rPr lang="en-ZA" sz="2000" dirty="0" smtClean="0">
                <a:latin typeface=" Garamond "/>
              </a:rPr>
              <a:t>Multi-layered </a:t>
            </a:r>
            <a:r>
              <a:rPr lang="en-ZA" sz="2000" dirty="0">
                <a:latin typeface=" Garamond "/>
              </a:rPr>
              <a:t>struggle in the world of work :</a:t>
            </a:r>
          </a:p>
          <a:p>
            <a:pPr lvl="2" algn="just">
              <a:buClr>
                <a:srgbClr val="C00000"/>
              </a:buClr>
              <a:buFont typeface="Wingdings" pitchFamily="2" charset="2"/>
              <a:buChar char="Ø"/>
            </a:pPr>
            <a:r>
              <a:rPr lang="en-ZA" sz="2000" dirty="0">
                <a:latin typeface=" Garamond "/>
              </a:rPr>
              <a:t>Working age population </a:t>
            </a:r>
            <a:r>
              <a:rPr lang="en-ZA" sz="2000" dirty="0" smtClean="0">
                <a:latin typeface=" Garamond "/>
              </a:rPr>
              <a:t>struggles </a:t>
            </a:r>
            <a:r>
              <a:rPr lang="en-ZA" sz="2000" dirty="0">
                <a:latin typeface=" Garamond "/>
              </a:rPr>
              <a:t>to obtain paid work;</a:t>
            </a:r>
          </a:p>
          <a:p>
            <a:pPr lvl="2" algn="just">
              <a:buClr>
                <a:srgbClr val="C00000"/>
              </a:buClr>
              <a:buFont typeface="Wingdings" pitchFamily="2" charset="2"/>
              <a:buChar char="Ø"/>
            </a:pPr>
            <a:r>
              <a:rPr lang="en-ZA" sz="2000" dirty="0" smtClean="0">
                <a:latin typeface=" Garamond "/>
              </a:rPr>
              <a:t>Intensifying </a:t>
            </a:r>
            <a:r>
              <a:rPr lang="en-ZA" sz="2000" dirty="0">
                <a:latin typeface=" Garamond "/>
              </a:rPr>
              <a:t>struggle for fair working conditions and remuneration in the workplace.</a:t>
            </a:r>
          </a:p>
          <a:p>
            <a:pPr lvl="2" algn="just">
              <a:buClr>
                <a:srgbClr val="C00000"/>
              </a:buClr>
              <a:buFont typeface="Wingdings" pitchFamily="2" charset="2"/>
              <a:buChar char="v"/>
            </a:pPr>
            <a:endParaRPr lang="en-ZA" sz="1300" dirty="0" smtClean="0"/>
          </a:p>
          <a:p>
            <a:pPr marL="914400" lvl="2" indent="0" algn="just">
              <a:buClr>
                <a:srgbClr val="C00000"/>
              </a:buClr>
              <a:buNone/>
            </a:pPr>
            <a:endParaRPr lang="en-ZA" sz="1300" dirty="0">
              <a:solidFill>
                <a:prstClr val="black"/>
              </a:solidFill>
            </a:endParaRPr>
          </a:p>
          <a:p>
            <a:pPr lvl="1">
              <a:buClr>
                <a:srgbClr val="004287"/>
              </a:buClr>
              <a:buFont typeface="Wingdings" panose="05000000000000000000" pitchFamily="2" charset="2"/>
              <a:buChar char="v"/>
              <a:defRPr/>
            </a:pPr>
            <a:endParaRPr lang="en-US" sz="1300" dirty="0">
              <a:solidFill>
                <a:prstClr val="black"/>
              </a:solidFill>
            </a:endParaRPr>
          </a:p>
          <a:p>
            <a:endParaRPr lang="en-ZA" sz="1300" dirty="0"/>
          </a:p>
        </p:txBody>
      </p:sp>
    </p:spTree>
    <p:extLst>
      <p:ext uri="{BB962C8B-B14F-4D97-AF65-F5344CB8AC3E}">
        <p14:creationId xmlns:p14="http://schemas.microsoft.com/office/powerpoint/2010/main" xmlns="" val="42286849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944562"/>
          </a:xfrm>
        </p:spPr>
        <p:txBody>
          <a:bodyPr/>
          <a:lstStyle/>
          <a:p>
            <a:r>
              <a:rPr lang="en-ZA" dirty="0" smtClean="0">
                <a:solidFill>
                  <a:schemeClr val="bg2">
                    <a:lumMod val="50000"/>
                  </a:schemeClr>
                </a:solidFill>
                <a:latin typeface=" Garamond "/>
              </a:rPr>
              <a:t>3. </a:t>
            </a:r>
            <a:r>
              <a:rPr lang="en-ZA" dirty="0">
                <a:solidFill>
                  <a:schemeClr val="bg2">
                    <a:lumMod val="50000"/>
                  </a:schemeClr>
                </a:solidFill>
                <a:latin typeface=" Garamond "/>
              </a:rPr>
              <a:t>FOCUS OF PRESENTATION</a:t>
            </a:r>
          </a:p>
        </p:txBody>
      </p:sp>
      <p:sp>
        <p:nvSpPr>
          <p:cNvPr id="3" name="Content Placeholder 2"/>
          <p:cNvSpPr>
            <a:spLocks noGrp="1"/>
          </p:cNvSpPr>
          <p:nvPr>
            <p:ph idx="1"/>
          </p:nvPr>
        </p:nvSpPr>
        <p:spPr>
          <a:xfrm>
            <a:off x="76200" y="1600200"/>
            <a:ext cx="9067800" cy="5029200"/>
          </a:xfrm>
        </p:spPr>
        <p:txBody>
          <a:bodyPr>
            <a:normAutofit lnSpcReduction="10000"/>
          </a:bodyPr>
          <a:lstStyle/>
          <a:p>
            <a:pPr marL="457200" indent="-457200" algn="just">
              <a:buAutoNum type="arabicPeriod"/>
            </a:pPr>
            <a:r>
              <a:rPr lang="en-GB" sz="2600" b="1" dirty="0" smtClean="0">
                <a:latin typeface=" Garamond "/>
              </a:rPr>
              <a:t>Public </a:t>
            </a:r>
            <a:r>
              <a:rPr lang="en-GB" sz="2600" b="1" dirty="0">
                <a:latin typeface=" Garamond "/>
              </a:rPr>
              <a:t>perceptions of the labour </a:t>
            </a:r>
            <a:r>
              <a:rPr lang="en-GB" sz="2600" b="1" dirty="0" smtClean="0">
                <a:latin typeface=" Garamond "/>
              </a:rPr>
              <a:t>market</a:t>
            </a:r>
          </a:p>
          <a:p>
            <a:pPr marL="1257300" lvl="4" indent="-342900" algn="just">
              <a:buFont typeface="Wingdings" pitchFamily="2" charset="2"/>
              <a:buChar char="v"/>
            </a:pPr>
            <a:r>
              <a:rPr lang="en-GB" sz="2600" dirty="0" smtClean="0">
                <a:latin typeface=" Garamond "/>
              </a:rPr>
              <a:t>What </a:t>
            </a:r>
            <a:r>
              <a:rPr lang="en-GB" sz="2600" dirty="0">
                <a:latin typeface=" Garamond "/>
              </a:rPr>
              <a:t>do South Africans value in a job</a:t>
            </a:r>
            <a:r>
              <a:rPr lang="en-GB" sz="2600" dirty="0" smtClean="0">
                <a:latin typeface=" Garamond "/>
              </a:rPr>
              <a:t>?</a:t>
            </a:r>
          </a:p>
          <a:p>
            <a:pPr marL="457200" indent="-457200" algn="just">
              <a:buAutoNum type="arabicPeriod"/>
            </a:pPr>
            <a:r>
              <a:rPr lang="en-GB" sz="2600" b="1" dirty="0" smtClean="0">
                <a:latin typeface=" Garamond "/>
              </a:rPr>
              <a:t>Perceptions </a:t>
            </a:r>
            <a:r>
              <a:rPr lang="en-GB" sz="2600" b="1" dirty="0">
                <a:latin typeface=" Garamond "/>
              </a:rPr>
              <a:t>of those in employment about quality of </a:t>
            </a:r>
            <a:r>
              <a:rPr lang="en-GB" sz="2600" b="1" dirty="0" smtClean="0">
                <a:latin typeface=" Garamond "/>
              </a:rPr>
              <a:t>employment</a:t>
            </a:r>
          </a:p>
          <a:p>
            <a:pPr lvl="2" algn="just">
              <a:buClr>
                <a:srgbClr val="C00000"/>
              </a:buClr>
              <a:buFont typeface="Wingdings" pitchFamily="2" charset="2"/>
              <a:buChar char="v"/>
            </a:pPr>
            <a:r>
              <a:rPr lang="en-GB" sz="2600" dirty="0" smtClean="0">
                <a:latin typeface=" Garamond "/>
              </a:rPr>
              <a:t>prevalence </a:t>
            </a:r>
            <a:r>
              <a:rPr lang="en-GB" sz="2600" dirty="0">
                <a:latin typeface=" Garamond "/>
              </a:rPr>
              <a:t>of perceived qualification </a:t>
            </a:r>
            <a:r>
              <a:rPr lang="en-GB" sz="2600" dirty="0" smtClean="0">
                <a:latin typeface=" Garamond "/>
              </a:rPr>
              <a:t>mismatches</a:t>
            </a:r>
          </a:p>
          <a:p>
            <a:pPr lvl="2" algn="just">
              <a:buClr>
                <a:srgbClr val="C00000"/>
              </a:buClr>
              <a:buFont typeface="Wingdings" pitchFamily="2" charset="2"/>
              <a:buChar char="v"/>
            </a:pPr>
            <a:r>
              <a:rPr lang="en-GB" sz="2600" dirty="0" smtClean="0">
                <a:latin typeface=" Garamond "/>
              </a:rPr>
              <a:t> extent of workplace </a:t>
            </a:r>
            <a:r>
              <a:rPr lang="en-GB" sz="2600" dirty="0">
                <a:latin typeface=" Garamond "/>
              </a:rPr>
              <a:t>training </a:t>
            </a:r>
            <a:endParaRPr lang="en-ZA" sz="2600" dirty="0" smtClean="0">
              <a:latin typeface=" Garamond "/>
            </a:endParaRPr>
          </a:p>
          <a:p>
            <a:pPr marL="457200" indent="-457200" algn="just">
              <a:buAutoNum type="arabicPeriod"/>
            </a:pPr>
            <a:r>
              <a:rPr lang="en-GB" sz="2600" b="1" dirty="0" smtClean="0">
                <a:latin typeface=" Garamond "/>
              </a:rPr>
              <a:t>Perceptions of those without jobs about prospects of labour market participation and their work-seeking behaviour</a:t>
            </a:r>
          </a:p>
          <a:p>
            <a:pPr lvl="2" algn="just">
              <a:buClr>
                <a:srgbClr val="C00000"/>
              </a:buClr>
              <a:buFont typeface="Wingdings" pitchFamily="2" charset="2"/>
              <a:buChar char="v"/>
            </a:pPr>
            <a:r>
              <a:rPr lang="en-GB" sz="2600" dirty="0" smtClean="0">
                <a:latin typeface=" Garamond "/>
              </a:rPr>
              <a:t>views on </a:t>
            </a:r>
            <a:r>
              <a:rPr lang="en-GB" sz="2600" dirty="0">
                <a:latin typeface=" Garamond "/>
              </a:rPr>
              <a:t>the possibility of finding employment in the </a:t>
            </a:r>
            <a:r>
              <a:rPr lang="en-GB" sz="2600" dirty="0" smtClean="0">
                <a:latin typeface=" Garamond "/>
              </a:rPr>
              <a:t>future.</a:t>
            </a:r>
          </a:p>
          <a:p>
            <a:pPr lvl="2" algn="just">
              <a:buClr>
                <a:srgbClr val="C00000"/>
              </a:buClr>
              <a:buFont typeface="Wingdings" pitchFamily="2" charset="2"/>
              <a:buChar char="v"/>
            </a:pPr>
            <a:r>
              <a:rPr lang="en-GB" sz="2600" dirty="0" smtClean="0">
                <a:latin typeface=" Garamond "/>
              </a:rPr>
              <a:t>strategies used </a:t>
            </a:r>
            <a:r>
              <a:rPr lang="en-GB" sz="2600" dirty="0">
                <a:latin typeface=" Garamond "/>
              </a:rPr>
              <a:t>to search for </a:t>
            </a:r>
            <a:r>
              <a:rPr lang="en-GB" sz="2600" dirty="0" smtClean="0">
                <a:latin typeface=" Garamond "/>
              </a:rPr>
              <a:t>employment.</a:t>
            </a:r>
            <a:endParaRPr lang="en-ZA" sz="2600" dirty="0">
              <a:latin typeface=" Garamond "/>
            </a:endParaRPr>
          </a:p>
          <a:p>
            <a:pPr lvl="1" algn="just">
              <a:buClr>
                <a:srgbClr val="C00000"/>
              </a:buClr>
              <a:buFont typeface="Wingdings" pitchFamily="2" charset="2"/>
              <a:buChar char="Ø"/>
            </a:pPr>
            <a:endParaRPr lang="en-ZA" sz="2000" dirty="0"/>
          </a:p>
          <a:p>
            <a:pPr marL="457200" lvl="1" indent="0" algn="just">
              <a:buClr>
                <a:srgbClr val="C00000"/>
              </a:buClr>
              <a:buNone/>
            </a:pPr>
            <a:endParaRPr lang="en-GB" sz="8000" dirty="0">
              <a:latin typeface="Calibri" pitchFamily="34" charset="0"/>
              <a:cs typeface="Arial" charset="0"/>
            </a:endParaRPr>
          </a:p>
          <a:p>
            <a:endParaRPr lang="en-ZA" dirty="0"/>
          </a:p>
        </p:txBody>
      </p:sp>
    </p:spTree>
    <p:extLst>
      <p:ext uri="{BB962C8B-B14F-4D97-AF65-F5344CB8AC3E}">
        <p14:creationId xmlns:p14="http://schemas.microsoft.com/office/powerpoint/2010/main" xmlns="" val="404345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1048544"/>
          </a:xfrm>
        </p:spPr>
        <p:txBody>
          <a:bodyPr>
            <a:normAutofit/>
          </a:bodyPr>
          <a:lstStyle/>
          <a:p>
            <a:r>
              <a:rPr lang="en-ZA" sz="2400" b="1" dirty="0" smtClean="0">
                <a:solidFill>
                  <a:schemeClr val="bg2">
                    <a:lumMod val="50000"/>
                  </a:schemeClr>
                </a:solidFill>
                <a:latin typeface=" Garamond "/>
              </a:rPr>
              <a:t>1. What does the public consider as an important attribute of a job?</a:t>
            </a:r>
            <a:endParaRPr lang="en-ZA" sz="2400" b="1" dirty="0">
              <a:solidFill>
                <a:schemeClr val="bg2">
                  <a:lumMod val="50000"/>
                </a:schemeClr>
              </a:solidFill>
              <a:latin typeface=" Garamond "/>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774420276"/>
              </p:ext>
            </p:extLst>
          </p:nvPr>
        </p:nvGraphicFramePr>
        <p:xfrm>
          <a:off x="539552" y="1374229"/>
          <a:ext cx="5472608" cy="480861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p:cNvSpPr txBox="1">
            <a:spLocks/>
          </p:cNvSpPr>
          <p:nvPr/>
        </p:nvSpPr>
        <p:spPr>
          <a:xfrm>
            <a:off x="6012160" y="1124744"/>
            <a:ext cx="3131840" cy="550465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ZA" sz="2000" b="1" dirty="0" smtClean="0"/>
          </a:p>
          <a:p>
            <a:pPr>
              <a:defRPr/>
            </a:pPr>
            <a:r>
              <a:rPr lang="en-ZA" sz="2400" dirty="0" smtClean="0">
                <a:latin typeface=" Garamond "/>
              </a:rPr>
              <a:t>Workers indicated all work aspects as important for a decent job. </a:t>
            </a:r>
          </a:p>
          <a:p>
            <a:pPr>
              <a:defRPr/>
            </a:pPr>
            <a:r>
              <a:rPr lang="en-ZA" sz="2400" dirty="0" smtClean="0">
                <a:latin typeface=" Garamond "/>
              </a:rPr>
              <a:t>Job security is most frequently identified  as important</a:t>
            </a:r>
          </a:p>
          <a:p>
            <a:pPr>
              <a:defRPr/>
            </a:pPr>
            <a:r>
              <a:rPr lang="en-ZA" sz="2400" dirty="0" smtClean="0">
                <a:latin typeface=" Garamond "/>
              </a:rPr>
              <a:t>Individual </a:t>
            </a:r>
            <a:r>
              <a:rPr lang="en-ZA" sz="2400" dirty="0">
                <a:latin typeface=" Garamond "/>
              </a:rPr>
              <a:t>expectations from work are much more complex, in accordance with varied needs and </a:t>
            </a:r>
            <a:r>
              <a:rPr lang="en-ZA" sz="2400" dirty="0" smtClean="0">
                <a:latin typeface=" Garamond "/>
              </a:rPr>
              <a:t>preferences.</a:t>
            </a:r>
          </a:p>
          <a:p>
            <a:pPr>
              <a:defRPr/>
            </a:pPr>
            <a:endParaRPr lang="en-ZA" sz="2000" dirty="0">
              <a:latin typeface=" Garamond "/>
            </a:endParaRPr>
          </a:p>
        </p:txBody>
      </p:sp>
    </p:spTree>
    <p:extLst>
      <p:ext uri="{BB962C8B-B14F-4D97-AF65-F5344CB8AC3E}">
        <p14:creationId xmlns:p14="http://schemas.microsoft.com/office/powerpoint/2010/main" xmlns="" val="26271023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38100"/>
            <a:ext cx="8229600" cy="1143000"/>
          </a:xfrm>
        </p:spPr>
        <p:txBody>
          <a:bodyPr>
            <a:normAutofit/>
          </a:bodyPr>
          <a:lstStyle/>
          <a:p>
            <a:r>
              <a:rPr lang="en-ZA" altLang="en-US" sz="2400" dirty="0" smtClean="0">
                <a:solidFill>
                  <a:schemeClr val="bg2">
                    <a:lumMod val="50000"/>
                  </a:schemeClr>
                </a:solidFill>
                <a:latin typeface=" Garamond "/>
              </a:rPr>
              <a:t>2.  To what extent do the job attributes that workers </a:t>
            </a:r>
            <a:br>
              <a:rPr lang="en-ZA" altLang="en-US" sz="2400" dirty="0" smtClean="0">
                <a:solidFill>
                  <a:schemeClr val="bg2">
                    <a:lumMod val="50000"/>
                  </a:schemeClr>
                </a:solidFill>
                <a:latin typeface=" Garamond "/>
              </a:rPr>
            </a:br>
            <a:r>
              <a:rPr lang="en-ZA" altLang="en-US" sz="2400" dirty="0" smtClean="0">
                <a:solidFill>
                  <a:schemeClr val="bg2">
                    <a:lumMod val="50000"/>
                  </a:schemeClr>
                </a:solidFill>
                <a:latin typeface=" Garamond "/>
              </a:rPr>
              <a:t>value exist in their jobs?</a:t>
            </a:r>
          </a:p>
        </p:txBody>
      </p:sp>
      <p:sp>
        <p:nvSpPr>
          <p:cNvPr id="24579"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hlink"/>
              </a:buClr>
              <a:buChar char="•"/>
              <a:defRPr sz="24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ClrTx/>
              <a:buFontTx/>
              <a:buNone/>
            </a:pPr>
            <a:fld id="{BAABAE0B-657A-457C-B2FB-7E2D2B32CA57}" type="slidenum">
              <a:rPr lang="en-ZA" altLang="en-US" sz="1800"/>
              <a:pPr eaLnBrk="1" hangingPunct="1">
                <a:spcBef>
                  <a:spcPct val="0"/>
                </a:spcBef>
                <a:buClrTx/>
                <a:buFontTx/>
                <a:buNone/>
              </a:pPr>
              <a:t>37</a:t>
            </a:fld>
            <a:endParaRPr lang="en-ZA" altLang="en-US" sz="1800" dirty="0"/>
          </a:p>
        </p:txBody>
      </p:sp>
      <p:sp>
        <p:nvSpPr>
          <p:cNvPr id="24580" name="TextBox 6"/>
          <p:cNvSpPr txBox="1">
            <a:spLocks noChangeArrowheads="1"/>
          </p:cNvSpPr>
          <p:nvPr/>
        </p:nvSpPr>
        <p:spPr bwMode="auto">
          <a:xfrm>
            <a:off x="685800" y="1312863"/>
            <a:ext cx="63769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hlink"/>
              </a:buClr>
              <a:buChar char="•"/>
              <a:defRPr sz="24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ClrTx/>
              <a:buFontTx/>
              <a:buNone/>
            </a:pPr>
            <a:r>
              <a:rPr lang="en-ZA" altLang="en-US" sz="1800" b="1" dirty="0" smtClean="0">
                <a:latin typeface=" Garamond "/>
              </a:rPr>
              <a:t>Comparing what workers expect, and experience at work</a:t>
            </a:r>
            <a:endParaRPr lang="en-ZA" altLang="en-US" sz="1800" b="1" dirty="0">
              <a:latin typeface=" Garamond "/>
            </a:endParaRPr>
          </a:p>
        </p:txBody>
      </p:sp>
      <p:sp>
        <p:nvSpPr>
          <p:cNvPr id="9" name="Content Placeholder 8"/>
          <p:cNvSpPr>
            <a:spLocks noGrp="1"/>
          </p:cNvSpPr>
          <p:nvPr>
            <p:ph sz="quarter" idx="4294967295"/>
          </p:nvPr>
        </p:nvSpPr>
        <p:spPr>
          <a:xfrm>
            <a:off x="6172200" y="1611263"/>
            <a:ext cx="2613521" cy="5058097"/>
          </a:xfrm>
        </p:spPr>
        <p:txBody>
          <a:bodyPr>
            <a:normAutofit/>
          </a:bodyPr>
          <a:lstStyle/>
          <a:p>
            <a:pPr>
              <a:defRPr/>
            </a:pPr>
            <a:endParaRPr lang="en-ZA" sz="2000" b="1" dirty="0" smtClean="0"/>
          </a:p>
          <a:p>
            <a:pPr marL="0" indent="0">
              <a:buNone/>
              <a:defRPr/>
            </a:pPr>
            <a:r>
              <a:rPr lang="en-GB" sz="2000" dirty="0" smtClean="0">
                <a:latin typeface=" Garamond "/>
              </a:rPr>
              <a:t>The </a:t>
            </a:r>
            <a:r>
              <a:rPr lang="en-GB" sz="2000" dirty="0">
                <a:latin typeface=" Garamond "/>
              </a:rPr>
              <a:t>discrepancies are most extreme in relation to the reality of attaining a high income and good prospects for job </a:t>
            </a:r>
            <a:r>
              <a:rPr lang="en-GB" sz="2000" dirty="0" smtClean="0">
                <a:latin typeface=" Garamond "/>
              </a:rPr>
              <a:t>promotion and advancement.</a:t>
            </a:r>
            <a:endParaRPr lang="en-ZA" sz="2000" dirty="0">
              <a:latin typeface=" Garamond "/>
            </a:endParaRPr>
          </a:p>
        </p:txBody>
      </p:sp>
      <p:graphicFrame>
        <p:nvGraphicFramePr>
          <p:cNvPr id="8" name="Chart 7"/>
          <p:cNvGraphicFramePr/>
          <p:nvPr>
            <p:extLst>
              <p:ext uri="{D42A27DB-BD31-4B8C-83A1-F6EECF244321}">
                <p14:modId xmlns:p14="http://schemas.microsoft.com/office/powerpoint/2010/main" xmlns="" val="2593348464"/>
              </p:ext>
            </p:extLst>
          </p:nvPr>
        </p:nvGraphicFramePr>
        <p:xfrm>
          <a:off x="295839" y="1844824"/>
          <a:ext cx="5731510" cy="4174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64126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096962"/>
          </a:xfrm>
        </p:spPr>
        <p:txBody>
          <a:bodyPr>
            <a:normAutofit/>
          </a:bodyPr>
          <a:lstStyle/>
          <a:p>
            <a:r>
              <a:rPr lang="en-ZA" sz="3200" dirty="0">
                <a:solidFill>
                  <a:schemeClr val="bg2">
                    <a:lumMod val="50000"/>
                  </a:schemeClr>
                </a:solidFill>
                <a:latin typeface=" Garamond "/>
              </a:rPr>
              <a:t>2</a:t>
            </a:r>
            <a:r>
              <a:rPr lang="en-ZA" sz="3200" dirty="0" smtClean="0">
                <a:solidFill>
                  <a:schemeClr val="bg2">
                    <a:lumMod val="50000"/>
                  </a:schemeClr>
                </a:solidFill>
                <a:latin typeface=" Garamond "/>
              </a:rPr>
              <a:t>.</a:t>
            </a:r>
            <a:r>
              <a:rPr lang="en-ZA" sz="3200" dirty="0" smtClean="0">
                <a:latin typeface=" Garamond "/>
              </a:rPr>
              <a:t> </a:t>
            </a:r>
            <a:r>
              <a:rPr lang="en-ZA" sz="3200" dirty="0" smtClean="0">
                <a:solidFill>
                  <a:schemeClr val="bg2">
                    <a:lumMod val="50000"/>
                  </a:schemeClr>
                </a:solidFill>
                <a:latin typeface=" Garamond "/>
              </a:rPr>
              <a:t>The Labour Market Intelligence Partnership</a:t>
            </a:r>
            <a:endParaRPr lang="en-ZA" sz="3200" dirty="0">
              <a:solidFill>
                <a:schemeClr val="bg2">
                  <a:lumMod val="50000"/>
                </a:schemeClr>
              </a:solidFill>
              <a:latin typeface=" Garamond "/>
            </a:endParaRPr>
          </a:p>
        </p:txBody>
      </p:sp>
      <p:sp>
        <p:nvSpPr>
          <p:cNvPr id="3" name="Content Placeholder 2"/>
          <p:cNvSpPr>
            <a:spLocks noGrp="1"/>
          </p:cNvSpPr>
          <p:nvPr>
            <p:ph idx="1"/>
          </p:nvPr>
        </p:nvSpPr>
        <p:spPr>
          <a:xfrm>
            <a:off x="0" y="1600200"/>
            <a:ext cx="9144000" cy="5029200"/>
          </a:xfrm>
        </p:spPr>
        <p:txBody>
          <a:bodyPr>
            <a:noAutofit/>
          </a:bodyPr>
          <a:lstStyle/>
          <a:p>
            <a:r>
              <a:rPr lang="en-US" sz="2400" b="1" dirty="0">
                <a:latin typeface=" Garamond "/>
              </a:rPr>
              <a:t>Theme 1: Establishing a foundation for </a:t>
            </a:r>
            <a:r>
              <a:rPr lang="en-US" sz="2400" b="1" dirty="0" err="1">
                <a:latin typeface=" Garamond "/>
              </a:rPr>
              <a:t>labour</a:t>
            </a:r>
            <a:r>
              <a:rPr lang="en-US" sz="2400" b="1" dirty="0">
                <a:latin typeface=" Garamond "/>
              </a:rPr>
              <a:t> market intelligence systems in South Africa</a:t>
            </a:r>
            <a:r>
              <a:rPr lang="en-US" sz="2400" dirty="0">
                <a:latin typeface=" Garamond "/>
              </a:rPr>
              <a:t> involves </a:t>
            </a:r>
            <a:r>
              <a:rPr lang="en-US" sz="2400" dirty="0" smtClean="0">
                <a:latin typeface=" Garamond "/>
              </a:rPr>
              <a:t>the </a:t>
            </a:r>
            <a:r>
              <a:rPr lang="en-US" sz="2400" dirty="0">
                <a:latin typeface=" Garamond "/>
              </a:rPr>
              <a:t>architecture for a </a:t>
            </a:r>
            <a:r>
              <a:rPr lang="en-US" sz="2400" dirty="0" err="1">
                <a:latin typeface=" Garamond "/>
              </a:rPr>
              <a:t>Labour</a:t>
            </a:r>
            <a:r>
              <a:rPr lang="en-US" sz="2400" dirty="0">
                <a:latin typeface=" Garamond "/>
              </a:rPr>
              <a:t> Market Intelligence System and the decision making process of prioritizing skills </a:t>
            </a:r>
            <a:r>
              <a:rPr lang="en-US" sz="2400" dirty="0" smtClean="0">
                <a:latin typeface=" Garamond "/>
              </a:rPr>
              <a:t>investments. </a:t>
            </a:r>
          </a:p>
          <a:p>
            <a:pPr marL="0" indent="0">
              <a:buNone/>
            </a:pPr>
            <a:endParaRPr lang="en-ZA" sz="2400" dirty="0">
              <a:latin typeface=" Garamond "/>
            </a:endParaRPr>
          </a:p>
          <a:p>
            <a:r>
              <a:rPr lang="en-US" sz="2400" b="1" dirty="0">
                <a:latin typeface=" Garamond "/>
              </a:rPr>
              <a:t>Theme 2: Skills forecasting: the supply and demand model</a:t>
            </a:r>
            <a:r>
              <a:rPr lang="en-US" sz="2400" dirty="0">
                <a:latin typeface=" Garamond "/>
              </a:rPr>
              <a:t> </a:t>
            </a:r>
            <a:r>
              <a:rPr lang="en-US" sz="2400" dirty="0" smtClean="0">
                <a:latin typeface=" Garamond "/>
              </a:rPr>
              <a:t>aims to </a:t>
            </a:r>
            <a:r>
              <a:rPr lang="en-US" sz="2400" dirty="0">
                <a:latin typeface=" Garamond "/>
              </a:rPr>
              <a:t>develop a system for regular forecasting of the supply of and demand for skills</a:t>
            </a:r>
            <a:r>
              <a:rPr lang="en-US" sz="2400" dirty="0" smtClean="0">
                <a:latin typeface=" Garamond "/>
              </a:rPr>
              <a:t>.</a:t>
            </a:r>
          </a:p>
          <a:p>
            <a:pPr marL="0" indent="0">
              <a:buNone/>
            </a:pPr>
            <a:endParaRPr lang="en-ZA" sz="2400" dirty="0">
              <a:latin typeface=" Garamond "/>
            </a:endParaRPr>
          </a:p>
          <a:p>
            <a:r>
              <a:rPr lang="en-US" sz="2400" b="1" dirty="0">
                <a:latin typeface=" Garamond "/>
              </a:rPr>
              <a:t>Theme 3: Studies of selected priority sectors</a:t>
            </a:r>
            <a:r>
              <a:rPr lang="en-US" sz="2400" dirty="0">
                <a:latin typeface=" Garamond "/>
              </a:rPr>
              <a:t> </a:t>
            </a:r>
            <a:r>
              <a:rPr lang="en-US" sz="2400" dirty="0" smtClean="0">
                <a:latin typeface=" Garamond "/>
              </a:rPr>
              <a:t>seeks to </a:t>
            </a:r>
            <a:r>
              <a:rPr lang="en-US" sz="2400" dirty="0">
                <a:latin typeface=" Garamond "/>
              </a:rPr>
              <a:t>understand the critical link between </a:t>
            </a:r>
            <a:r>
              <a:rPr lang="en-US" sz="2400" dirty="0" err="1">
                <a:latin typeface=" Garamond "/>
              </a:rPr>
              <a:t>sectoral</a:t>
            </a:r>
            <a:r>
              <a:rPr lang="en-US" sz="2400" dirty="0">
                <a:latin typeface=" Garamond "/>
              </a:rPr>
              <a:t> growth, their skills implications, employment and poverty </a:t>
            </a:r>
            <a:r>
              <a:rPr lang="en-US" sz="2400" dirty="0" smtClean="0">
                <a:latin typeface=" Garamond "/>
              </a:rPr>
              <a:t>reduction.</a:t>
            </a:r>
            <a:r>
              <a:rPr lang="en-US" sz="2400" b="1" dirty="0">
                <a:latin typeface=" Garamond "/>
              </a:rPr>
              <a:t> </a:t>
            </a:r>
            <a:endParaRPr lang="en-ZA" sz="2400" dirty="0">
              <a:latin typeface=" Garamond "/>
            </a:endParaRPr>
          </a:p>
          <a:p>
            <a:endParaRPr lang="en-ZA" sz="2400" dirty="0">
              <a:latin typeface=" Garamond "/>
            </a:endParaRPr>
          </a:p>
        </p:txBody>
      </p:sp>
    </p:spTree>
    <p:extLst>
      <p:ext uri="{BB962C8B-B14F-4D97-AF65-F5344CB8AC3E}">
        <p14:creationId xmlns:p14="http://schemas.microsoft.com/office/powerpoint/2010/main" xmlns="" val="171344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 y="85725"/>
            <a:ext cx="8915400" cy="904875"/>
          </a:xfrm>
        </p:spPr>
        <p:txBody>
          <a:bodyPr>
            <a:noAutofit/>
          </a:bodyPr>
          <a:lstStyle/>
          <a:p>
            <a:pPr eaLnBrk="1" hangingPunct="1">
              <a:defRPr/>
            </a:pPr>
            <a:r>
              <a:rPr lang="en-ZA" sz="2500" b="1" dirty="0" smtClean="0">
                <a:solidFill>
                  <a:schemeClr val="bg2">
                    <a:lumMod val="50000"/>
                  </a:schemeClr>
                </a:solidFill>
                <a:latin typeface=" Garamond "/>
              </a:rPr>
              <a:t>6. What is their outlook about employment prospects?</a:t>
            </a:r>
            <a:endParaRPr lang="en-US" altLang="en-US" sz="2500" kern="1200" dirty="0">
              <a:solidFill>
                <a:schemeClr val="bg2">
                  <a:lumMod val="50000"/>
                </a:schemeClr>
              </a:solidFill>
              <a:latin typeface=" Garamond "/>
              <a:cs typeface="Calibri" panose="020F0502020204030204" pitchFamily="34" charset="0"/>
            </a:endParaRPr>
          </a:p>
        </p:txBody>
      </p:sp>
      <p:graphicFrame>
        <p:nvGraphicFramePr>
          <p:cNvPr id="23555" name="Chart 3"/>
          <p:cNvGraphicFramePr>
            <a:graphicFrameLocks/>
          </p:cNvGraphicFramePr>
          <p:nvPr>
            <p:extLst>
              <p:ext uri="{D42A27DB-BD31-4B8C-83A1-F6EECF244321}">
                <p14:modId xmlns:p14="http://schemas.microsoft.com/office/powerpoint/2010/main" xmlns="" val="2767700491"/>
              </p:ext>
            </p:extLst>
          </p:nvPr>
        </p:nvGraphicFramePr>
        <p:xfrm>
          <a:off x="125413" y="1752600"/>
          <a:ext cx="5797550" cy="4235450"/>
        </p:xfrm>
        <a:graphic>
          <a:graphicData uri="http://schemas.openxmlformats.org/presentationml/2006/ole">
            <p:oleObj spid="_x0000_s1052" r:id="rId4" imgW="5797798" imgH="4237087" progId="Excel.Sheet.8">
              <p:embed/>
            </p:oleObj>
          </a:graphicData>
        </a:graphic>
      </p:graphicFrame>
      <p:sp>
        <p:nvSpPr>
          <p:cNvPr id="23556" name="Content Placeholder 8"/>
          <p:cNvSpPr txBox="1">
            <a:spLocks/>
          </p:cNvSpPr>
          <p:nvPr/>
        </p:nvSpPr>
        <p:spPr bwMode="auto">
          <a:xfrm>
            <a:off x="5922963" y="1371600"/>
            <a:ext cx="3135312" cy="534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2"/>
              </a:buClr>
              <a:buFontTx/>
              <a:buChar char="•"/>
            </a:pPr>
            <a:endParaRPr lang="en-ZA" altLang="en-US" dirty="0"/>
          </a:p>
          <a:p>
            <a:pPr>
              <a:spcBef>
                <a:spcPct val="20000"/>
              </a:spcBef>
              <a:buClr>
                <a:schemeClr val="tx2"/>
              </a:buClr>
              <a:buFontTx/>
              <a:buChar char="•"/>
            </a:pPr>
            <a:endParaRPr lang="en-ZA" altLang="en-US" dirty="0"/>
          </a:p>
          <a:p>
            <a:pPr>
              <a:spcBef>
                <a:spcPct val="20000"/>
              </a:spcBef>
              <a:buClr>
                <a:schemeClr val="tx2"/>
              </a:buClr>
              <a:buFontTx/>
              <a:buChar char="•"/>
            </a:pPr>
            <a:r>
              <a:rPr lang="en-ZA" altLang="en-US" dirty="0">
                <a:latin typeface=" Garamond "/>
              </a:rPr>
              <a:t>General low levels of optimism -60% amongst the unemployed. </a:t>
            </a:r>
          </a:p>
          <a:p>
            <a:pPr>
              <a:spcBef>
                <a:spcPct val="20000"/>
              </a:spcBef>
              <a:buClr>
                <a:schemeClr val="tx2"/>
              </a:buClr>
              <a:buFontTx/>
              <a:buChar char="•"/>
            </a:pPr>
            <a:r>
              <a:rPr lang="en-ZA" dirty="0" smtClean="0">
                <a:latin typeface=" Garamond "/>
              </a:rPr>
              <a:t>The </a:t>
            </a:r>
            <a:r>
              <a:rPr lang="en-ZA" dirty="0">
                <a:latin typeface=" Garamond "/>
              </a:rPr>
              <a:t>unemployed youth hold a very positive outlook. </a:t>
            </a:r>
          </a:p>
          <a:p>
            <a:pPr>
              <a:spcBef>
                <a:spcPct val="20000"/>
              </a:spcBef>
              <a:buClr>
                <a:schemeClr val="tx2"/>
              </a:buClr>
              <a:buFontTx/>
              <a:buChar char="•"/>
            </a:pPr>
            <a:r>
              <a:rPr lang="en-ZA" dirty="0" smtClean="0">
                <a:latin typeface=" Garamond "/>
              </a:rPr>
              <a:t>These </a:t>
            </a:r>
            <a:r>
              <a:rPr lang="en-ZA" dirty="0">
                <a:latin typeface=" Garamond "/>
              </a:rPr>
              <a:t>views </a:t>
            </a:r>
            <a:r>
              <a:rPr lang="en-ZA" dirty="0" smtClean="0">
                <a:latin typeface=" Garamond "/>
              </a:rPr>
              <a:t>drastically </a:t>
            </a:r>
            <a:r>
              <a:rPr lang="en-ZA" dirty="0">
                <a:latin typeface=" Garamond "/>
              </a:rPr>
              <a:t>alter during their mid-20s.  </a:t>
            </a:r>
          </a:p>
          <a:p>
            <a:pPr>
              <a:spcBef>
                <a:spcPct val="20000"/>
              </a:spcBef>
              <a:buClr>
                <a:schemeClr val="tx2"/>
              </a:buClr>
              <a:buFontTx/>
              <a:buChar char="•"/>
            </a:pPr>
            <a:r>
              <a:rPr lang="en-ZA" dirty="0" smtClean="0">
                <a:latin typeface=" Garamond "/>
              </a:rPr>
              <a:t>Levels </a:t>
            </a:r>
            <a:r>
              <a:rPr lang="en-ZA" dirty="0">
                <a:latin typeface=" Garamond "/>
              </a:rPr>
              <a:t>of </a:t>
            </a:r>
            <a:r>
              <a:rPr lang="en-ZA" dirty="0" smtClean="0">
                <a:latin typeface=" Garamond "/>
              </a:rPr>
              <a:t>optimism are </a:t>
            </a:r>
            <a:r>
              <a:rPr lang="en-ZA" dirty="0">
                <a:latin typeface=" Garamond "/>
              </a:rPr>
              <a:t>closely related to the level of education </a:t>
            </a:r>
            <a:r>
              <a:rPr lang="en-ZA" dirty="0" smtClean="0">
                <a:latin typeface=" Garamond "/>
              </a:rPr>
              <a:t>completed. </a:t>
            </a:r>
            <a:endParaRPr lang="en-ZA" dirty="0">
              <a:latin typeface=" Garamond "/>
            </a:endParaRPr>
          </a:p>
        </p:txBody>
      </p:sp>
    </p:spTree>
    <p:extLst>
      <p:ext uri="{BB962C8B-B14F-4D97-AF65-F5344CB8AC3E}">
        <p14:creationId xmlns:p14="http://schemas.microsoft.com/office/powerpoint/2010/main" xmlns="" val="33779329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63000" cy="1362075"/>
          </a:xfrm>
        </p:spPr>
        <p:txBody>
          <a:bodyPr>
            <a:normAutofit/>
          </a:bodyPr>
          <a:lstStyle/>
          <a:p>
            <a:r>
              <a:rPr lang="en-US" sz="2400" dirty="0" smtClean="0">
                <a:solidFill>
                  <a:schemeClr val="bg2">
                    <a:lumMod val="50000"/>
                  </a:schemeClr>
                </a:solidFill>
                <a:latin typeface=" Garamond "/>
              </a:rPr>
              <a:t>Responsiveness </a:t>
            </a:r>
            <a:r>
              <a:rPr lang="en-US" sz="2400" dirty="0">
                <a:solidFill>
                  <a:schemeClr val="bg2">
                    <a:lumMod val="50000"/>
                  </a:schemeClr>
                </a:solidFill>
                <a:latin typeface=" Garamond "/>
              </a:rPr>
              <a:t>to firm demand: enhancing interactive capabilities across the </a:t>
            </a:r>
            <a:r>
              <a:rPr lang="en-US" sz="2400" dirty="0" smtClean="0">
                <a:solidFill>
                  <a:schemeClr val="bg2">
                    <a:lumMod val="50000"/>
                  </a:schemeClr>
                </a:solidFill>
                <a:latin typeface=" Garamond "/>
              </a:rPr>
              <a:t>system: Glenda Kruss</a:t>
            </a:r>
            <a:endParaRPr lang="en-ZA" sz="2400" dirty="0">
              <a:solidFill>
                <a:schemeClr val="bg2">
                  <a:lumMod val="50000"/>
                </a:schemeClr>
              </a:solidFill>
              <a:latin typeface=" Garamond "/>
            </a:endParaRPr>
          </a:p>
        </p:txBody>
      </p:sp>
      <p:sp>
        <p:nvSpPr>
          <p:cNvPr id="3" name="Content Placeholder 2"/>
          <p:cNvSpPr>
            <a:spLocks noGrp="1"/>
          </p:cNvSpPr>
          <p:nvPr>
            <p:ph idx="1"/>
          </p:nvPr>
        </p:nvSpPr>
        <p:spPr>
          <a:xfrm>
            <a:off x="76200" y="1600200"/>
            <a:ext cx="8839200" cy="5029200"/>
          </a:xfrm>
        </p:spPr>
        <p:txBody>
          <a:bodyPr>
            <a:normAutofit fontScale="77500" lnSpcReduction="20000"/>
          </a:bodyPr>
          <a:lstStyle/>
          <a:p>
            <a:pPr marL="0" indent="0" algn="ctr">
              <a:spcBef>
                <a:spcPts val="0"/>
              </a:spcBef>
              <a:buNone/>
            </a:pPr>
            <a:r>
              <a:rPr lang="en-GB" b="1" dirty="0">
                <a:latin typeface=" Garamond "/>
              </a:rPr>
              <a:t>Connecting capabilities in highly unequal developing countries: the case of the </a:t>
            </a:r>
            <a:r>
              <a:rPr lang="en-GB" b="1" dirty="0" smtClean="0">
                <a:latin typeface=" Garamond "/>
              </a:rPr>
              <a:t>SKA</a:t>
            </a:r>
          </a:p>
          <a:p>
            <a:pPr marL="0" indent="0" algn="ctr">
              <a:spcBef>
                <a:spcPts val="0"/>
              </a:spcBef>
              <a:buNone/>
            </a:pPr>
            <a:endParaRPr lang="en-ZA" b="1" i="1" dirty="0" smtClean="0">
              <a:solidFill>
                <a:srgbClr val="002060"/>
              </a:solidFill>
              <a:latin typeface=" Garamond "/>
            </a:endParaRPr>
          </a:p>
          <a:p>
            <a:pPr marL="0" indent="0" algn="ctr">
              <a:spcBef>
                <a:spcPts val="0"/>
              </a:spcBef>
              <a:buNone/>
            </a:pPr>
            <a:r>
              <a:rPr lang="en-ZA" i="1" dirty="0" smtClean="0">
                <a:solidFill>
                  <a:srgbClr val="002060"/>
                </a:solidFill>
                <a:latin typeface=" Garamond "/>
              </a:rPr>
              <a:t>Understanding </a:t>
            </a:r>
            <a:r>
              <a:rPr lang="en-ZA" i="1" dirty="0">
                <a:solidFill>
                  <a:srgbClr val="002060"/>
                </a:solidFill>
                <a:latin typeface=" Garamond "/>
              </a:rPr>
              <a:t>how the capacity to form effective linkages to support learning and accumulation of new </a:t>
            </a:r>
            <a:r>
              <a:rPr lang="en-GB" i="1" dirty="0">
                <a:solidFill>
                  <a:srgbClr val="002060"/>
                </a:solidFill>
                <a:latin typeface=" Garamond "/>
              </a:rPr>
              <a:t>knowledge - </a:t>
            </a:r>
            <a:r>
              <a:rPr lang="en-GB" b="1" i="1" dirty="0">
                <a:solidFill>
                  <a:srgbClr val="002060"/>
                </a:solidFill>
                <a:latin typeface=" Garamond "/>
              </a:rPr>
              <a:t>interactive capabilities </a:t>
            </a:r>
            <a:r>
              <a:rPr lang="en-GB" i="1" dirty="0">
                <a:solidFill>
                  <a:srgbClr val="002060"/>
                </a:solidFill>
                <a:latin typeface=" Garamond "/>
              </a:rPr>
              <a:t>- </a:t>
            </a:r>
            <a:r>
              <a:rPr lang="en-ZA" i="1" dirty="0">
                <a:solidFill>
                  <a:srgbClr val="002060"/>
                </a:solidFill>
                <a:latin typeface=" Garamond "/>
              </a:rPr>
              <a:t>form a lever for South African universities, TVET colleges and firms to access the global science and </a:t>
            </a:r>
            <a:r>
              <a:rPr lang="en-GB" i="1" dirty="0">
                <a:solidFill>
                  <a:srgbClr val="002060"/>
                </a:solidFill>
                <a:latin typeface=" Garamond "/>
              </a:rPr>
              <a:t>technology frontier</a:t>
            </a:r>
          </a:p>
          <a:p>
            <a:pPr marL="0" indent="0" algn="ctr">
              <a:buNone/>
            </a:pPr>
            <a:endParaRPr lang="en-ZA" i="1" dirty="0">
              <a:latin typeface=" Garamond "/>
            </a:endParaRPr>
          </a:p>
          <a:p>
            <a:pPr marL="0" indent="0">
              <a:spcBef>
                <a:spcPts val="0"/>
              </a:spcBef>
              <a:buNone/>
            </a:pPr>
            <a:r>
              <a:rPr lang="en-ZA" dirty="0">
                <a:latin typeface=" Garamond "/>
              </a:rPr>
              <a:t>Replication in other knowledge intensive sectors </a:t>
            </a:r>
            <a:r>
              <a:rPr lang="en-ZA" dirty="0" smtClean="0">
                <a:latin typeface=" Garamond "/>
              </a:rPr>
              <a:t>–</a:t>
            </a:r>
            <a:r>
              <a:rPr lang="en-ZA" i="1" dirty="0" smtClean="0">
                <a:latin typeface=" Garamond "/>
              </a:rPr>
              <a:t>biotech</a:t>
            </a:r>
            <a:r>
              <a:rPr lang="en-ZA" i="1" dirty="0">
                <a:latin typeface=" Garamond "/>
              </a:rPr>
              <a:t>, space science, </a:t>
            </a:r>
            <a:r>
              <a:rPr lang="en-ZA" i="1" dirty="0" smtClean="0">
                <a:latin typeface=" Garamond "/>
              </a:rPr>
              <a:t>ICTs</a:t>
            </a:r>
          </a:p>
          <a:p>
            <a:pPr marL="0" indent="0">
              <a:spcBef>
                <a:spcPts val="0"/>
              </a:spcBef>
              <a:buNone/>
            </a:pPr>
            <a:endParaRPr lang="en-ZA" dirty="0">
              <a:latin typeface=" Garamond "/>
            </a:endParaRPr>
          </a:p>
          <a:p>
            <a:pPr marL="0" indent="0">
              <a:spcBef>
                <a:spcPts val="0"/>
              </a:spcBef>
              <a:buNone/>
            </a:pPr>
            <a:r>
              <a:rPr lang="en-ZA" dirty="0">
                <a:latin typeface=" Garamond "/>
              </a:rPr>
              <a:t>Pace of curriculum change</a:t>
            </a:r>
          </a:p>
          <a:p>
            <a:pPr marL="0" indent="0">
              <a:spcBef>
                <a:spcPts val="0"/>
              </a:spcBef>
              <a:buNone/>
            </a:pPr>
            <a:endParaRPr lang="en-ZA" dirty="0">
              <a:latin typeface=" Garamond "/>
            </a:endParaRPr>
          </a:p>
          <a:p>
            <a:pPr marL="0" indent="0">
              <a:spcBef>
                <a:spcPts val="0"/>
              </a:spcBef>
              <a:buNone/>
            </a:pPr>
            <a:r>
              <a:rPr lang="en-ZA" dirty="0">
                <a:latin typeface=" Garamond "/>
              </a:rPr>
              <a:t>Networks, not markets</a:t>
            </a:r>
          </a:p>
          <a:p>
            <a:pPr marL="0" indent="0">
              <a:spcBef>
                <a:spcPts val="0"/>
              </a:spcBef>
              <a:buNone/>
            </a:pPr>
            <a:endParaRPr lang="en-ZA" dirty="0">
              <a:latin typeface=" Garamond "/>
            </a:endParaRPr>
          </a:p>
          <a:p>
            <a:pPr marL="0" indent="0">
              <a:spcBef>
                <a:spcPts val="0"/>
              </a:spcBef>
              <a:buNone/>
            </a:pPr>
            <a:r>
              <a:rPr lang="en-ZA" dirty="0">
                <a:latin typeface=" Garamond "/>
              </a:rPr>
              <a:t>International skills accessibility</a:t>
            </a:r>
          </a:p>
          <a:p>
            <a:pPr marL="0" indent="0">
              <a:buNone/>
            </a:pPr>
            <a:endParaRPr lang="en-ZA" dirty="0"/>
          </a:p>
        </p:txBody>
      </p:sp>
    </p:spTree>
    <p:extLst>
      <p:ext uri="{BB962C8B-B14F-4D97-AF65-F5344CB8AC3E}">
        <p14:creationId xmlns:p14="http://schemas.microsoft.com/office/powerpoint/2010/main" xmlns="" val="274655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ZA" dirty="0">
                <a:solidFill>
                  <a:schemeClr val="bg2">
                    <a:lumMod val="50000"/>
                  </a:schemeClr>
                </a:solidFill>
                <a:latin typeface=" Garamond "/>
              </a:rPr>
              <a:t>How are public and private decision-makers aligned </a:t>
            </a:r>
            <a:r>
              <a:rPr lang="en-ZA" dirty="0" smtClean="0">
                <a:solidFill>
                  <a:schemeClr val="bg2">
                    <a:lumMod val="50000"/>
                  </a:schemeClr>
                </a:solidFill>
                <a:latin typeface=" Garamond "/>
              </a:rPr>
              <a:t/>
            </a:r>
            <a:br>
              <a:rPr lang="en-ZA" dirty="0" smtClean="0">
                <a:solidFill>
                  <a:schemeClr val="bg2">
                    <a:lumMod val="50000"/>
                  </a:schemeClr>
                </a:solidFill>
                <a:latin typeface=" Garamond "/>
              </a:rPr>
            </a:br>
            <a:r>
              <a:rPr lang="en-ZA" dirty="0" smtClean="0">
                <a:solidFill>
                  <a:schemeClr val="bg2">
                    <a:lumMod val="50000"/>
                  </a:schemeClr>
                </a:solidFill>
                <a:latin typeface=" Garamond "/>
              </a:rPr>
              <a:t>to </a:t>
            </a:r>
            <a:r>
              <a:rPr lang="en-ZA" dirty="0">
                <a:solidFill>
                  <a:schemeClr val="bg2">
                    <a:lumMod val="50000"/>
                  </a:schemeClr>
                </a:solidFill>
                <a:latin typeface=" Garamond "/>
              </a:rPr>
              <a:t>address changing skills needs? Evidence from a </a:t>
            </a:r>
            <a:r>
              <a:rPr lang="en-ZA" dirty="0" smtClean="0">
                <a:solidFill>
                  <a:schemeClr val="bg2">
                    <a:lumMod val="50000"/>
                  </a:schemeClr>
                </a:solidFill>
                <a:latin typeface=" Garamond "/>
              </a:rPr>
              <a:t/>
            </a:r>
            <a:br>
              <a:rPr lang="en-ZA" dirty="0" smtClean="0">
                <a:solidFill>
                  <a:schemeClr val="bg2">
                    <a:lumMod val="50000"/>
                  </a:schemeClr>
                </a:solidFill>
                <a:latin typeface=" Garamond "/>
              </a:rPr>
            </a:br>
            <a:r>
              <a:rPr lang="en-ZA" dirty="0" smtClean="0">
                <a:solidFill>
                  <a:schemeClr val="bg2">
                    <a:lumMod val="50000"/>
                  </a:schemeClr>
                </a:solidFill>
                <a:latin typeface=" Garamond "/>
              </a:rPr>
              <a:t>case </a:t>
            </a:r>
            <a:r>
              <a:rPr lang="en-ZA" dirty="0">
                <a:solidFill>
                  <a:schemeClr val="bg2">
                    <a:lumMod val="50000"/>
                  </a:schemeClr>
                </a:solidFill>
                <a:latin typeface=" Garamond "/>
              </a:rPr>
              <a:t>study of the sugar sector</a:t>
            </a:r>
          </a:p>
        </p:txBody>
      </p:sp>
      <p:sp>
        <p:nvSpPr>
          <p:cNvPr id="3" name="Content Placeholder 2"/>
          <p:cNvSpPr>
            <a:spLocks noGrp="1"/>
          </p:cNvSpPr>
          <p:nvPr>
            <p:ph idx="1"/>
          </p:nvPr>
        </p:nvSpPr>
        <p:spPr>
          <a:xfrm>
            <a:off x="76200" y="1600200"/>
            <a:ext cx="8991600" cy="5029200"/>
          </a:xfrm>
        </p:spPr>
        <p:txBody>
          <a:bodyPr>
            <a:normAutofit lnSpcReduction="10000"/>
          </a:bodyPr>
          <a:lstStyle/>
          <a:p>
            <a:pPr marL="0" indent="0" algn="ctr">
              <a:buNone/>
            </a:pPr>
            <a:r>
              <a:rPr lang="en-ZA" i="1" dirty="0">
                <a:solidFill>
                  <a:srgbClr val="002060"/>
                </a:solidFill>
                <a:latin typeface=" Garamond "/>
              </a:rPr>
              <a:t>How partnerships between the private and public sectors can be to mutual benefit, pointing to the potential of public-private partnerships</a:t>
            </a:r>
            <a:endParaRPr lang="en-ZA" dirty="0">
              <a:solidFill>
                <a:srgbClr val="002060"/>
              </a:solidFill>
              <a:latin typeface=" Garamond "/>
            </a:endParaRPr>
          </a:p>
          <a:p>
            <a:pPr marL="0" indent="0">
              <a:buNone/>
            </a:pPr>
            <a:endParaRPr lang="en-ZA" i="1" dirty="0">
              <a:latin typeface=" Garamond "/>
            </a:endParaRPr>
          </a:p>
          <a:p>
            <a:pPr marL="0" indent="0">
              <a:spcBef>
                <a:spcPts val="0"/>
              </a:spcBef>
              <a:buNone/>
            </a:pPr>
            <a:r>
              <a:rPr lang="en-GB" dirty="0">
                <a:latin typeface=" Garamond "/>
              </a:rPr>
              <a:t>Foundational programmes</a:t>
            </a:r>
          </a:p>
          <a:p>
            <a:pPr marL="0" indent="0">
              <a:spcBef>
                <a:spcPts val="0"/>
              </a:spcBef>
              <a:buNone/>
            </a:pPr>
            <a:endParaRPr lang="en-GB" sz="2200" dirty="0">
              <a:latin typeface=" Garamond "/>
            </a:endParaRPr>
          </a:p>
          <a:p>
            <a:pPr marL="0" indent="0">
              <a:spcBef>
                <a:spcPts val="0"/>
              </a:spcBef>
              <a:buNone/>
            </a:pPr>
            <a:r>
              <a:rPr lang="en-GB" dirty="0">
                <a:latin typeface=" Garamond "/>
              </a:rPr>
              <a:t>Building improved interactive capabilities </a:t>
            </a:r>
          </a:p>
          <a:p>
            <a:pPr marL="0" indent="0">
              <a:spcBef>
                <a:spcPts val="0"/>
              </a:spcBef>
              <a:buNone/>
            </a:pPr>
            <a:r>
              <a:rPr lang="en-GB" dirty="0">
                <a:latin typeface=" Garamond "/>
              </a:rPr>
              <a:t> </a:t>
            </a:r>
          </a:p>
          <a:p>
            <a:pPr marL="0" indent="0">
              <a:spcBef>
                <a:spcPts val="0"/>
              </a:spcBef>
              <a:buNone/>
            </a:pPr>
            <a:r>
              <a:rPr lang="en-GB" dirty="0">
                <a:latin typeface=" Garamond "/>
              </a:rPr>
              <a:t>Coordination between private and public intermediaries</a:t>
            </a:r>
          </a:p>
          <a:p>
            <a:pPr marL="0" indent="0">
              <a:spcBef>
                <a:spcPts val="0"/>
              </a:spcBef>
              <a:buNone/>
            </a:pPr>
            <a:endParaRPr lang="en-GB" sz="2200" dirty="0">
              <a:latin typeface=" Garamond "/>
            </a:endParaRPr>
          </a:p>
          <a:p>
            <a:pPr marL="0" indent="0">
              <a:spcBef>
                <a:spcPts val="0"/>
              </a:spcBef>
              <a:buNone/>
            </a:pPr>
            <a:r>
              <a:rPr lang="en-GB" dirty="0" smtClean="0">
                <a:latin typeface=" Garamond "/>
              </a:rPr>
              <a:t>Funding to private intermediary organisations to address skills gaps </a:t>
            </a:r>
            <a:r>
              <a:rPr lang="en-GB" dirty="0">
                <a:latin typeface=" Garamond "/>
              </a:rPr>
              <a:t>of land reform farmers</a:t>
            </a:r>
          </a:p>
          <a:p>
            <a:pPr marL="0" indent="0">
              <a:buNone/>
            </a:pPr>
            <a:endParaRPr lang="en-ZA" dirty="0"/>
          </a:p>
        </p:txBody>
      </p:sp>
    </p:spTree>
    <p:extLst>
      <p:ext uri="{BB962C8B-B14F-4D97-AF65-F5344CB8AC3E}">
        <p14:creationId xmlns:p14="http://schemas.microsoft.com/office/powerpoint/2010/main" xmlns="" val="2699696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05800" cy="1143000"/>
          </a:xfrm>
        </p:spPr>
        <p:txBody>
          <a:bodyPr/>
          <a:lstStyle/>
          <a:p>
            <a:r>
              <a:rPr lang="en-ZA" b="0" dirty="0">
                <a:solidFill>
                  <a:schemeClr val="bg2">
                    <a:lumMod val="50000"/>
                  </a:schemeClr>
                </a:solidFill>
                <a:latin typeface=" Garamond "/>
              </a:rPr>
              <a:t>Higher education and economic development: the importance of building technological capabilities</a:t>
            </a:r>
          </a:p>
        </p:txBody>
      </p:sp>
      <p:sp>
        <p:nvSpPr>
          <p:cNvPr id="3" name="Content Placeholder 2"/>
          <p:cNvSpPr>
            <a:spLocks noGrp="1"/>
          </p:cNvSpPr>
          <p:nvPr>
            <p:ph idx="1"/>
          </p:nvPr>
        </p:nvSpPr>
        <p:spPr>
          <a:xfrm>
            <a:off x="152400" y="1600200"/>
            <a:ext cx="8915400" cy="5029200"/>
          </a:xfrm>
        </p:spPr>
        <p:txBody>
          <a:bodyPr>
            <a:normAutofit fontScale="92500" lnSpcReduction="20000"/>
          </a:bodyPr>
          <a:lstStyle/>
          <a:p>
            <a:pPr marL="0" indent="0" algn="ctr">
              <a:buNone/>
            </a:pPr>
            <a:r>
              <a:rPr lang="en-ZA" sz="2600" i="1" dirty="0">
                <a:solidFill>
                  <a:srgbClr val="002060"/>
                </a:solidFill>
                <a:latin typeface=" Garamond "/>
              </a:rPr>
              <a:t>How skills matching can be </a:t>
            </a:r>
            <a:r>
              <a:rPr lang="en-GB" sz="2600" i="1" dirty="0">
                <a:solidFill>
                  <a:srgbClr val="002060"/>
                </a:solidFill>
                <a:latin typeface=" Garamond "/>
              </a:rPr>
              <a:t>strengthened through building interactive capabilities across the </a:t>
            </a:r>
            <a:r>
              <a:rPr lang="en-ZA" sz="2600" i="1" dirty="0">
                <a:solidFill>
                  <a:srgbClr val="002060"/>
                </a:solidFill>
                <a:latin typeface=" Garamond "/>
              </a:rPr>
              <a:t>higher education sector and its partners in firms, government, industry </a:t>
            </a:r>
            <a:r>
              <a:rPr lang="en-GB" sz="2600" i="1" dirty="0">
                <a:solidFill>
                  <a:srgbClr val="002060"/>
                </a:solidFill>
                <a:latin typeface=" Garamond "/>
              </a:rPr>
              <a:t>associations and professional bodies</a:t>
            </a:r>
            <a:endParaRPr lang="en-ZA" sz="2600" i="1" dirty="0">
              <a:solidFill>
                <a:srgbClr val="002060"/>
              </a:solidFill>
              <a:latin typeface=" Garamond "/>
            </a:endParaRPr>
          </a:p>
          <a:p>
            <a:pPr marL="0" indent="0">
              <a:buNone/>
            </a:pPr>
            <a:endParaRPr lang="en-ZA" dirty="0">
              <a:latin typeface=" Garamond "/>
            </a:endParaRPr>
          </a:p>
          <a:p>
            <a:pPr marL="0" indent="0">
              <a:buNone/>
            </a:pPr>
            <a:r>
              <a:rPr lang="en-GB" dirty="0">
                <a:latin typeface=" Garamond "/>
              </a:rPr>
              <a:t>Policies:  assessment of capacity and context</a:t>
            </a:r>
          </a:p>
          <a:p>
            <a:endParaRPr lang="en-GB" dirty="0">
              <a:latin typeface=" Garamond "/>
            </a:endParaRPr>
          </a:p>
          <a:p>
            <a:pPr marL="0" indent="0">
              <a:buNone/>
            </a:pPr>
            <a:r>
              <a:rPr lang="en-GB" dirty="0">
                <a:latin typeface=" Garamond "/>
              </a:rPr>
              <a:t>DHET: create a distributed process of capacity development and network enhancement</a:t>
            </a:r>
          </a:p>
          <a:p>
            <a:pPr marL="0" indent="0">
              <a:buNone/>
            </a:pPr>
            <a:endParaRPr lang="en-GB" dirty="0">
              <a:latin typeface=" Garamond "/>
            </a:endParaRPr>
          </a:p>
          <a:p>
            <a:pPr marL="0" indent="0">
              <a:buNone/>
            </a:pPr>
            <a:r>
              <a:rPr lang="en-GB" dirty="0">
                <a:latin typeface=" Garamond "/>
              </a:rPr>
              <a:t>DTI: skills component of industrial policy </a:t>
            </a:r>
          </a:p>
          <a:p>
            <a:pPr marL="0" indent="0">
              <a:buNone/>
            </a:pPr>
            <a:r>
              <a:rPr lang="en-GB" dirty="0">
                <a:latin typeface=" Garamond "/>
              </a:rPr>
              <a:t> </a:t>
            </a:r>
          </a:p>
          <a:p>
            <a:pPr marL="0" indent="0">
              <a:buNone/>
            </a:pPr>
            <a:r>
              <a:rPr lang="en-GB" dirty="0">
                <a:latin typeface=" Garamond "/>
              </a:rPr>
              <a:t>Universities: focus on own interactive capabilities</a:t>
            </a:r>
          </a:p>
          <a:p>
            <a:pPr marL="0" indent="0">
              <a:buNone/>
            </a:pPr>
            <a:endParaRPr lang="en-ZA" dirty="0">
              <a:latin typeface=" Garamond "/>
            </a:endParaRPr>
          </a:p>
        </p:txBody>
      </p:sp>
    </p:spTree>
    <p:extLst>
      <p:ext uri="{BB962C8B-B14F-4D97-AF65-F5344CB8AC3E}">
        <p14:creationId xmlns:p14="http://schemas.microsoft.com/office/powerpoint/2010/main" xmlns="" val="3586017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dirty="0"/>
              <a:t/>
            </a:r>
            <a:br>
              <a:rPr lang="en-ZA" dirty="0"/>
            </a:b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69211526"/>
              </p:ext>
            </p:extLst>
          </p:nvPr>
        </p:nvGraphicFramePr>
        <p:xfrm>
          <a:off x="457200" y="16002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 y="152400"/>
            <a:ext cx="7391400" cy="646331"/>
          </a:xfrm>
          <a:prstGeom prst="rect">
            <a:avLst/>
          </a:prstGeom>
        </p:spPr>
        <p:txBody>
          <a:bodyPr wrap="square">
            <a:spAutoFit/>
          </a:bodyPr>
          <a:lstStyle/>
          <a:p>
            <a:r>
              <a:rPr lang="en-ZA" dirty="0">
                <a:solidFill>
                  <a:srgbClr val="FF0000"/>
                </a:solidFill>
                <a:latin typeface=" Garamond "/>
              </a:rPr>
              <a:t>Changes to the nature of artisanal work and occupations: Important to understanding labour </a:t>
            </a:r>
            <a:r>
              <a:rPr lang="en-ZA" dirty="0" smtClean="0">
                <a:solidFill>
                  <a:srgbClr val="FF0000"/>
                </a:solidFill>
                <a:latin typeface=" Garamond "/>
              </a:rPr>
              <a:t>markets. Angelique Wildschut</a:t>
            </a:r>
            <a:endParaRPr lang="en-ZA" dirty="0">
              <a:solidFill>
                <a:srgbClr val="FF0000"/>
              </a:solidFill>
              <a:latin typeface=" Garamond "/>
            </a:endParaRPr>
          </a:p>
        </p:txBody>
      </p:sp>
    </p:spTree>
    <p:extLst>
      <p:ext uri="{BB962C8B-B14F-4D97-AF65-F5344CB8AC3E}">
        <p14:creationId xmlns:p14="http://schemas.microsoft.com/office/powerpoint/2010/main" xmlns="" val="4214920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686800" cy="1143000"/>
          </a:xfrm>
        </p:spPr>
        <p:txBody>
          <a:bodyPr>
            <a:normAutofit/>
          </a:bodyPr>
          <a:lstStyle/>
          <a:p>
            <a:r>
              <a:rPr lang="en-ZA" b="0" dirty="0" smtClean="0">
                <a:solidFill>
                  <a:schemeClr val="bg2">
                    <a:lumMod val="50000"/>
                  </a:schemeClr>
                </a:solidFill>
                <a:latin typeface=" Garamond "/>
              </a:rPr>
              <a:t>A historical account of artisanal skilling and employment using a political economy lens</a:t>
            </a:r>
            <a:endParaRPr lang="en-ZA" b="0" dirty="0">
              <a:solidFill>
                <a:schemeClr val="bg2">
                  <a:lumMod val="50000"/>
                </a:schemeClr>
              </a:solidFill>
              <a:latin typeface=" Garamond "/>
            </a:endParaRPr>
          </a:p>
        </p:txBody>
      </p:sp>
      <p:sp>
        <p:nvSpPr>
          <p:cNvPr id="6" name="Content Placeholder 5"/>
          <p:cNvSpPr>
            <a:spLocks noGrp="1"/>
          </p:cNvSpPr>
          <p:nvPr>
            <p:ph idx="1"/>
          </p:nvPr>
        </p:nvSpPr>
        <p:spPr>
          <a:xfrm>
            <a:off x="152400" y="1600200"/>
            <a:ext cx="8839200" cy="5105400"/>
          </a:xfrm>
        </p:spPr>
        <p:txBody>
          <a:bodyPr>
            <a:normAutofit fontScale="70000" lnSpcReduction="20000"/>
          </a:bodyPr>
          <a:lstStyle/>
          <a:p>
            <a:pPr marL="0" lvl="0" indent="0">
              <a:buNone/>
            </a:pPr>
            <a:r>
              <a:rPr lang="en-ZA" b="1" dirty="0" smtClean="0">
                <a:latin typeface=" Garamond "/>
              </a:rPr>
              <a:t>History matters</a:t>
            </a:r>
          </a:p>
          <a:p>
            <a:r>
              <a:rPr lang="en-ZA" dirty="0">
                <a:latin typeface=" Garamond "/>
              </a:rPr>
              <a:t>Exploitative history and </a:t>
            </a:r>
            <a:r>
              <a:rPr lang="en-ZA" dirty="0">
                <a:solidFill>
                  <a:srgbClr val="FF0000"/>
                </a:solidFill>
                <a:latin typeface=" Garamond "/>
              </a:rPr>
              <a:t>links to slavery</a:t>
            </a:r>
          </a:p>
          <a:p>
            <a:r>
              <a:rPr lang="en-ZA" dirty="0">
                <a:latin typeface=" Garamond "/>
              </a:rPr>
              <a:t>Use as </a:t>
            </a:r>
            <a:r>
              <a:rPr lang="en-ZA" dirty="0">
                <a:solidFill>
                  <a:srgbClr val="FF0000"/>
                </a:solidFill>
                <a:latin typeface=" Garamond "/>
              </a:rPr>
              <a:t>social engineering tool</a:t>
            </a:r>
          </a:p>
          <a:p>
            <a:r>
              <a:rPr lang="en-ZA" dirty="0">
                <a:latin typeface=" Garamond "/>
              </a:rPr>
              <a:t>Association with a </a:t>
            </a:r>
            <a:r>
              <a:rPr lang="en-ZA" dirty="0">
                <a:solidFill>
                  <a:srgbClr val="FF0000"/>
                </a:solidFill>
                <a:latin typeface=" Garamond "/>
              </a:rPr>
              <a:t>limited set of trades and technical occupations </a:t>
            </a:r>
          </a:p>
          <a:p>
            <a:r>
              <a:rPr lang="en-ZA" dirty="0">
                <a:solidFill>
                  <a:srgbClr val="FF0000"/>
                </a:solidFill>
                <a:latin typeface=" Garamond "/>
              </a:rPr>
              <a:t>Low status </a:t>
            </a:r>
            <a:r>
              <a:rPr lang="en-ZA" dirty="0">
                <a:latin typeface=" Garamond "/>
              </a:rPr>
              <a:t>in comparison to professional qualifications or </a:t>
            </a:r>
            <a:r>
              <a:rPr lang="en-ZA" dirty="0" smtClean="0">
                <a:latin typeface=" Garamond "/>
              </a:rPr>
              <a:t>occupations </a:t>
            </a:r>
          </a:p>
          <a:p>
            <a:pPr marL="0" lvl="0" indent="0">
              <a:buNone/>
            </a:pPr>
            <a:r>
              <a:rPr lang="en-ZA" b="1" dirty="0" smtClean="0">
                <a:latin typeface=" Garamond "/>
              </a:rPr>
              <a:t>The economy matters</a:t>
            </a:r>
          </a:p>
          <a:p>
            <a:r>
              <a:rPr lang="en-ZA" dirty="0" smtClean="0">
                <a:latin typeface=" Garamond "/>
              </a:rPr>
              <a:t>the shifting </a:t>
            </a:r>
            <a:r>
              <a:rPr lang="en-ZA" dirty="0">
                <a:latin typeface=" Garamond "/>
              </a:rPr>
              <a:t>economic structure has </a:t>
            </a:r>
            <a:r>
              <a:rPr lang="en-ZA" dirty="0" smtClean="0">
                <a:latin typeface=" Garamond "/>
              </a:rPr>
              <a:t>meant </a:t>
            </a:r>
            <a:r>
              <a:rPr lang="en-ZA" dirty="0" smtClean="0">
                <a:solidFill>
                  <a:srgbClr val="FF0000"/>
                </a:solidFill>
                <a:latin typeface=" Garamond "/>
              </a:rPr>
              <a:t>employment </a:t>
            </a:r>
            <a:r>
              <a:rPr lang="en-ZA" dirty="0">
                <a:solidFill>
                  <a:srgbClr val="FF0000"/>
                </a:solidFill>
                <a:latin typeface=" Garamond "/>
              </a:rPr>
              <a:t>prospects </a:t>
            </a:r>
            <a:r>
              <a:rPr lang="en-ZA" dirty="0">
                <a:latin typeface=" Garamond "/>
              </a:rPr>
              <a:t>in relation to artisan training </a:t>
            </a:r>
            <a:r>
              <a:rPr lang="en-ZA" dirty="0">
                <a:solidFill>
                  <a:srgbClr val="FF0000"/>
                </a:solidFill>
                <a:latin typeface=" Garamond "/>
              </a:rPr>
              <a:t>have </a:t>
            </a:r>
            <a:r>
              <a:rPr lang="en-ZA" dirty="0" smtClean="0">
                <a:solidFill>
                  <a:srgbClr val="FF0000"/>
                </a:solidFill>
                <a:latin typeface=" Garamond "/>
              </a:rPr>
              <a:t>shifted</a:t>
            </a:r>
          </a:p>
          <a:p>
            <a:pPr lvl="1"/>
            <a:r>
              <a:rPr lang="en-GB" sz="3200" i="1" u="sng" dirty="0">
                <a:latin typeface=" Garamond "/>
                <a:cs typeface="Arial" panose="020B0604020202020204" pitchFamily="34" charset="0"/>
              </a:rPr>
              <a:t>Sectoral shifts: </a:t>
            </a:r>
            <a:r>
              <a:rPr lang="en-GB" sz="3200" dirty="0">
                <a:latin typeface=" Garamond "/>
                <a:cs typeface="Arial" panose="020B0604020202020204" pitchFamily="34" charset="0"/>
              </a:rPr>
              <a:t>Declining formal sector employment, </a:t>
            </a:r>
            <a:r>
              <a:rPr lang="en-GB" sz="3200" dirty="0" smtClean="0">
                <a:latin typeface=" Garamond "/>
                <a:cs typeface="Arial" panose="020B0604020202020204" pitchFamily="34" charset="0"/>
              </a:rPr>
              <a:t> and </a:t>
            </a:r>
            <a:r>
              <a:rPr lang="en-GB" sz="3200" dirty="0">
                <a:latin typeface=" Garamond "/>
                <a:cs typeface="Arial" panose="020B0604020202020204" pitchFamily="34" charset="0"/>
              </a:rPr>
              <a:t>many  </a:t>
            </a:r>
            <a:r>
              <a:rPr lang="en-GB" sz="3200" dirty="0" smtClean="0">
                <a:latin typeface=" Garamond "/>
                <a:cs typeface="Arial" panose="020B0604020202020204" pitchFamily="34" charset="0"/>
              </a:rPr>
              <a:t>primary &amp; secondary sectors, &amp; intensification </a:t>
            </a:r>
            <a:r>
              <a:rPr lang="en-GB" sz="3200" dirty="0">
                <a:latin typeface=" Garamond "/>
                <a:cs typeface="Arial" panose="020B0604020202020204" pitchFamily="34" charset="0"/>
              </a:rPr>
              <a:t>of tertiary sector employment.</a:t>
            </a:r>
          </a:p>
          <a:p>
            <a:pPr lvl="1"/>
            <a:r>
              <a:rPr lang="en-GB" sz="3200" i="1" u="sng" dirty="0" err="1">
                <a:latin typeface=" Garamond "/>
                <a:cs typeface="Arial" panose="020B0604020202020204" pitchFamily="34" charset="0"/>
              </a:rPr>
              <a:t>Subsectoral</a:t>
            </a:r>
            <a:r>
              <a:rPr lang="en-GB" sz="3200" i="1" u="sng" dirty="0">
                <a:latin typeface=" Garamond "/>
                <a:cs typeface="Arial" panose="020B0604020202020204" pitchFamily="34" charset="0"/>
              </a:rPr>
              <a:t> shifts: </a:t>
            </a:r>
            <a:r>
              <a:rPr lang="en-GB" sz="3200" dirty="0">
                <a:latin typeface=" Garamond "/>
                <a:cs typeface="Arial" panose="020B0604020202020204" pitchFamily="34" charset="0"/>
              </a:rPr>
              <a:t>Declining mining </a:t>
            </a:r>
            <a:r>
              <a:rPr lang="en-GB" sz="3200" dirty="0" smtClean="0">
                <a:latin typeface=" Garamond "/>
                <a:cs typeface="Arial" panose="020B0604020202020204" pitchFamily="34" charset="0"/>
              </a:rPr>
              <a:t>&amp; agricultural </a:t>
            </a:r>
            <a:r>
              <a:rPr lang="en-GB" sz="3200" dirty="0">
                <a:latin typeface=" Garamond "/>
                <a:cs typeface="Arial" panose="020B0604020202020204" pitchFamily="34" charset="0"/>
              </a:rPr>
              <a:t>sectors with some growth in employment in the construction sector</a:t>
            </a:r>
          </a:p>
          <a:p>
            <a:pPr lvl="1"/>
            <a:r>
              <a:rPr lang="en-GB" sz="3200" i="1" u="sng" dirty="0">
                <a:latin typeface=" Garamond "/>
                <a:cs typeface="Arial" panose="020B0604020202020204" pitchFamily="34" charset="0"/>
              </a:rPr>
              <a:t>Skills demand shifts: </a:t>
            </a:r>
            <a:r>
              <a:rPr lang="en-GB" sz="3200" dirty="0">
                <a:latin typeface=" Garamond "/>
                <a:cs typeface="Arial" panose="020B0604020202020204" pitchFamily="34" charset="0"/>
              </a:rPr>
              <a:t>Economy with a strong bias towards high skills</a:t>
            </a:r>
          </a:p>
          <a:p>
            <a:pPr lvl="1"/>
            <a:r>
              <a:rPr lang="en-GB" sz="3200" i="1" u="sng" dirty="0">
                <a:latin typeface=" Garamond "/>
                <a:cs typeface="Arial" panose="020B0604020202020204" pitchFamily="34" charset="0"/>
              </a:rPr>
              <a:t>Occupational category shifts: </a:t>
            </a:r>
            <a:r>
              <a:rPr lang="en-GB" sz="3200" dirty="0">
                <a:latin typeface=" Garamond "/>
                <a:cs typeface="Arial" panose="020B0604020202020204" pitchFamily="34" charset="0"/>
              </a:rPr>
              <a:t>Greatest formal (-3.5%) and informal (-4.8) employment losses </a:t>
            </a:r>
            <a:r>
              <a:rPr lang="en-GB" sz="3200" dirty="0" smtClean="0">
                <a:latin typeface=" Garamond "/>
                <a:cs typeface="Arial" panose="020B0604020202020204" pitchFamily="34" charset="0"/>
              </a:rPr>
              <a:t>for </a:t>
            </a:r>
            <a:r>
              <a:rPr lang="en-ZA" sz="3200" dirty="0" smtClean="0">
                <a:latin typeface=" Garamond "/>
                <a:cs typeface="Arial" panose="020B0604020202020204" pitchFamily="34" charset="0"/>
              </a:rPr>
              <a:t>C&amp;RT workers</a:t>
            </a:r>
            <a:endParaRPr lang="en-ZA" dirty="0" smtClean="0">
              <a:latin typeface=" Garamond "/>
            </a:endParaRPr>
          </a:p>
          <a:p>
            <a:pPr lvl="1"/>
            <a:endParaRPr lang="en-ZA" dirty="0" smtClean="0"/>
          </a:p>
        </p:txBody>
      </p:sp>
    </p:spTree>
    <p:extLst>
      <p:ext uri="{BB962C8B-B14F-4D97-AF65-F5344CB8AC3E}">
        <p14:creationId xmlns:p14="http://schemas.microsoft.com/office/powerpoint/2010/main" xmlns="" val="3525998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a:bodyPr>
          <a:lstStyle/>
          <a:p>
            <a:r>
              <a:rPr lang="en-ZA" b="1" dirty="0" smtClean="0">
                <a:solidFill>
                  <a:schemeClr val="bg2">
                    <a:lumMod val="50000"/>
                  </a:schemeClr>
                </a:solidFill>
                <a:latin typeface=" Garamond "/>
              </a:rPr>
              <a:t>Work change can affect occupational domains in unexpected ways</a:t>
            </a:r>
            <a:endParaRPr lang="en-ZA" b="1" dirty="0">
              <a:solidFill>
                <a:schemeClr val="bg2">
                  <a:lumMod val="50000"/>
                </a:schemeClr>
              </a:solidFill>
              <a:latin typeface=" Garamond "/>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488062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247113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3050"/>
            <a:ext cx="3389313" cy="1162050"/>
          </a:xfrm>
        </p:spPr>
        <p:txBody>
          <a:bodyPr>
            <a:normAutofit fontScale="90000"/>
          </a:bodyPr>
          <a:lstStyle/>
          <a:p>
            <a:r>
              <a:rPr lang="en-ZA" sz="3600" b="1" dirty="0" smtClean="0">
                <a:solidFill>
                  <a:schemeClr val="bg2">
                    <a:lumMod val="50000"/>
                  </a:schemeClr>
                </a:solidFill>
                <a:latin typeface=" Garamond "/>
              </a:rPr>
              <a:t>Opposing work change trends</a:t>
            </a:r>
            <a:endParaRPr lang="en-ZA" sz="3600" b="1" dirty="0">
              <a:solidFill>
                <a:schemeClr val="bg2">
                  <a:lumMod val="50000"/>
                </a:schemeClr>
              </a:solidFill>
              <a:latin typeface=" Garamond "/>
            </a:endParaRPr>
          </a:p>
        </p:txBody>
      </p:sp>
      <p:sp>
        <p:nvSpPr>
          <p:cNvPr id="3" name="Content Placeholder 2"/>
          <p:cNvSpPr>
            <a:spLocks noGrp="1"/>
          </p:cNvSpPr>
          <p:nvPr>
            <p:ph idx="1"/>
          </p:nvPr>
        </p:nvSpPr>
        <p:spPr>
          <a:xfrm>
            <a:off x="3575050" y="273050"/>
            <a:ext cx="5111750" cy="6508750"/>
          </a:xfrm>
        </p:spPr>
        <p:txBody>
          <a:bodyPr>
            <a:normAutofit fontScale="62500" lnSpcReduction="20000"/>
          </a:bodyPr>
          <a:lstStyle/>
          <a:p>
            <a:pPr marL="57150" indent="0">
              <a:buNone/>
            </a:pPr>
            <a:r>
              <a:rPr lang="en-ZA" dirty="0" smtClean="0">
                <a:latin typeface=" Garamond "/>
              </a:rPr>
              <a:t>Sector &amp; company futures:</a:t>
            </a:r>
          </a:p>
          <a:p>
            <a:pPr marL="514350" indent="-457200"/>
            <a:r>
              <a:rPr lang="en-ZA" dirty="0" smtClean="0">
                <a:latin typeface=" Garamond "/>
              </a:rPr>
              <a:t>Business growth</a:t>
            </a:r>
          </a:p>
          <a:p>
            <a:pPr marL="514350" indent="-457200"/>
            <a:r>
              <a:rPr lang="en-ZA" dirty="0" smtClean="0">
                <a:latin typeface=" Garamond "/>
              </a:rPr>
              <a:t>Tendency towards less secure forms of employment</a:t>
            </a:r>
          </a:p>
          <a:p>
            <a:pPr marL="57150" indent="0">
              <a:buNone/>
            </a:pPr>
            <a:r>
              <a:rPr lang="en-ZA" dirty="0" smtClean="0">
                <a:latin typeface=" Garamond "/>
              </a:rPr>
              <a:t>Workplace culture futures:</a:t>
            </a:r>
          </a:p>
          <a:p>
            <a:pPr marL="514350" indent="-457200"/>
            <a:r>
              <a:rPr lang="en-ZA" dirty="0" smtClean="0">
                <a:latin typeface=" Garamond "/>
              </a:rPr>
              <a:t>Low-risk work culture with technical competence redefined</a:t>
            </a:r>
          </a:p>
          <a:p>
            <a:pPr marL="514350" indent="-457200"/>
            <a:r>
              <a:rPr lang="en-ZA" dirty="0" smtClean="0">
                <a:latin typeface=" Garamond "/>
              </a:rPr>
              <a:t>Increased communication requirement</a:t>
            </a:r>
          </a:p>
          <a:p>
            <a:pPr marL="514350" indent="-457200"/>
            <a:r>
              <a:rPr lang="en-ZA" dirty="0" smtClean="0">
                <a:latin typeface=" Garamond "/>
              </a:rPr>
              <a:t>Training and development both a reality and a dream</a:t>
            </a:r>
          </a:p>
          <a:p>
            <a:pPr marL="57150" indent="0">
              <a:buNone/>
            </a:pPr>
            <a:r>
              <a:rPr lang="en-ZA" dirty="0" smtClean="0">
                <a:latin typeface=" Garamond "/>
              </a:rPr>
              <a:t>Work futures:</a:t>
            </a:r>
          </a:p>
          <a:p>
            <a:pPr marL="514350" indent="-457200"/>
            <a:r>
              <a:rPr lang="en-ZA" dirty="0" smtClean="0">
                <a:latin typeface=" Garamond "/>
              </a:rPr>
              <a:t>Opposing work change trends</a:t>
            </a:r>
          </a:p>
          <a:p>
            <a:pPr marL="514350" indent="-457200"/>
            <a:r>
              <a:rPr lang="en-ZA" dirty="0" smtClean="0">
                <a:latin typeface=" Garamond "/>
              </a:rPr>
              <a:t>Occupational diversification</a:t>
            </a:r>
          </a:p>
          <a:p>
            <a:pPr marL="514350" indent="-457200"/>
            <a:r>
              <a:rPr lang="en-ZA" dirty="0" smtClean="0">
                <a:latin typeface=" Garamond "/>
              </a:rPr>
              <a:t>Differentiated knowledge and skill within &amp; </a:t>
            </a:r>
            <a:r>
              <a:rPr lang="en-ZA" dirty="0" err="1" smtClean="0">
                <a:latin typeface=" Garamond "/>
              </a:rPr>
              <a:t>betw</a:t>
            </a:r>
            <a:r>
              <a:rPr lang="en-ZA" dirty="0" smtClean="0">
                <a:latin typeface=" Garamond "/>
              </a:rPr>
              <a:t> sectors</a:t>
            </a:r>
          </a:p>
          <a:p>
            <a:pPr marL="57150" indent="0">
              <a:buNone/>
            </a:pPr>
            <a:r>
              <a:rPr lang="en-ZA" dirty="0" smtClean="0">
                <a:latin typeface=" Garamond "/>
              </a:rPr>
              <a:t>Qualification futures:</a:t>
            </a:r>
          </a:p>
          <a:p>
            <a:pPr marL="514350" indent="-457200"/>
            <a:r>
              <a:rPr lang="en-ZA" dirty="0" smtClean="0">
                <a:latin typeface=" Garamond "/>
              </a:rPr>
              <a:t>Range of NQF-registered qualifications, but limited provision &amp; take-up</a:t>
            </a:r>
          </a:p>
          <a:p>
            <a:pPr marL="514350" indent="-457200"/>
            <a:r>
              <a:rPr lang="en-ZA" dirty="0" smtClean="0">
                <a:latin typeface=" Garamond "/>
              </a:rPr>
              <a:t>On job training and supplier training dominant modes of provision</a:t>
            </a:r>
          </a:p>
        </p:txBody>
      </p:sp>
      <p:sp>
        <p:nvSpPr>
          <p:cNvPr id="5" name="Text Placeholder 4"/>
          <p:cNvSpPr>
            <a:spLocks noGrp="1"/>
          </p:cNvSpPr>
          <p:nvPr>
            <p:ph type="body" sz="half" idx="2"/>
          </p:nvPr>
        </p:nvSpPr>
        <p:spPr/>
        <p:txBody>
          <a:bodyPr/>
          <a:lstStyle/>
          <a:p>
            <a:endParaRPr lang="en-ZA" dirty="0"/>
          </a:p>
        </p:txBody>
      </p:sp>
      <p:graphicFrame>
        <p:nvGraphicFramePr>
          <p:cNvPr id="6" name="Diagram 5"/>
          <p:cNvGraphicFramePr/>
          <p:nvPr>
            <p:extLst>
              <p:ext uri="{D42A27DB-BD31-4B8C-83A1-F6EECF244321}">
                <p14:modId xmlns:p14="http://schemas.microsoft.com/office/powerpoint/2010/main" xmlns="" val="1776322141"/>
              </p:ext>
            </p:extLst>
          </p:nvPr>
        </p:nvGraphicFramePr>
        <p:xfrm>
          <a:off x="467544" y="1412776"/>
          <a:ext cx="30243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352444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a:bodyPr>
          <a:lstStyle/>
          <a:p>
            <a:r>
              <a:rPr lang="en-ZA" b="0" dirty="0" smtClean="0">
                <a:solidFill>
                  <a:schemeClr val="bg2">
                    <a:lumMod val="50000"/>
                  </a:schemeClr>
                </a:solidFill>
                <a:latin typeface=" Garamond "/>
              </a:rPr>
              <a:t>Complex relation between work and demand for skills</a:t>
            </a:r>
            <a:endParaRPr lang="en-ZA" b="0" dirty="0">
              <a:solidFill>
                <a:schemeClr val="bg2">
                  <a:lumMod val="50000"/>
                </a:schemeClr>
              </a:solidFill>
              <a:latin typeface=" Garamond "/>
            </a:endParaRPr>
          </a:p>
        </p:txBody>
      </p:sp>
      <p:sp>
        <p:nvSpPr>
          <p:cNvPr id="3" name="Content Placeholder 2"/>
          <p:cNvSpPr>
            <a:spLocks noGrp="1"/>
          </p:cNvSpPr>
          <p:nvPr>
            <p:ph idx="1"/>
          </p:nvPr>
        </p:nvSpPr>
        <p:spPr>
          <a:xfrm>
            <a:off x="0" y="1600200"/>
            <a:ext cx="9067800" cy="5029200"/>
          </a:xfrm>
        </p:spPr>
        <p:txBody>
          <a:bodyPr>
            <a:normAutofit fontScale="85000" lnSpcReduction="20000"/>
          </a:bodyPr>
          <a:lstStyle/>
          <a:p>
            <a:r>
              <a:rPr lang="en-ZA" dirty="0">
                <a:solidFill>
                  <a:srgbClr val="FF0000"/>
                </a:solidFill>
                <a:latin typeface=" Garamond "/>
              </a:rPr>
              <a:t>Macro-economic parameters </a:t>
            </a:r>
            <a:r>
              <a:rPr lang="en-ZA" dirty="0">
                <a:latin typeface=" Garamond "/>
              </a:rPr>
              <a:t>and structural change are important considerations for the training of artisans</a:t>
            </a:r>
          </a:p>
          <a:p>
            <a:r>
              <a:rPr lang="en-ZA" dirty="0">
                <a:solidFill>
                  <a:srgbClr val="FF0000"/>
                </a:solidFill>
                <a:latin typeface=" Garamond "/>
              </a:rPr>
              <a:t>H</a:t>
            </a:r>
            <a:r>
              <a:rPr lang="en-ZA" dirty="0" smtClean="0">
                <a:solidFill>
                  <a:srgbClr val="FF0000"/>
                </a:solidFill>
                <a:latin typeface=" Garamond "/>
              </a:rPr>
              <a:t>istory &amp; </a:t>
            </a:r>
            <a:r>
              <a:rPr lang="en-ZA" dirty="0">
                <a:solidFill>
                  <a:srgbClr val="FF0000"/>
                </a:solidFill>
                <a:latin typeface=" Garamond "/>
              </a:rPr>
              <a:t>discourse of artisanal work &amp;</a:t>
            </a:r>
            <a:r>
              <a:rPr lang="en-ZA" dirty="0" smtClean="0">
                <a:solidFill>
                  <a:srgbClr val="FF0000"/>
                </a:solidFill>
                <a:latin typeface=" Garamond "/>
              </a:rPr>
              <a:t>training NB </a:t>
            </a:r>
            <a:r>
              <a:rPr lang="en-ZA" dirty="0" smtClean="0">
                <a:latin typeface=" Garamond "/>
              </a:rPr>
              <a:t>info to </a:t>
            </a:r>
            <a:r>
              <a:rPr lang="en-ZA" dirty="0">
                <a:latin typeface=" Garamond "/>
              </a:rPr>
              <a:t>inform successful </a:t>
            </a:r>
            <a:r>
              <a:rPr lang="en-ZA" dirty="0" smtClean="0">
                <a:latin typeface=" Garamond "/>
              </a:rPr>
              <a:t>&amp; appropriate E&amp;T &amp; </a:t>
            </a:r>
            <a:r>
              <a:rPr lang="en-ZA" dirty="0" err="1" smtClean="0">
                <a:latin typeface=" Garamond "/>
              </a:rPr>
              <a:t>labout</a:t>
            </a:r>
            <a:r>
              <a:rPr lang="en-ZA" dirty="0" smtClean="0">
                <a:latin typeface=" Garamond "/>
              </a:rPr>
              <a:t> market interventions</a:t>
            </a:r>
          </a:p>
          <a:p>
            <a:r>
              <a:rPr lang="en-ZA" dirty="0" smtClean="0">
                <a:solidFill>
                  <a:srgbClr val="FF0000"/>
                </a:solidFill>
                <a:latin typeface=" Garamond "/>
              </a:rPr>
              <a:t>Relation between work </a:t>
            </a:r>
            <a:r>
              <a:rPr lang="en-ZA" dirty="0">
                <a:solidFill>
                  <a:srgbClr val="FF0000"/>
                </a:solidFill>
                <a:latin typeface=" Garamond "/>
              </a:rPr>
              <a:t>&amp;</a:t>
            </a:r>
            <a:r>
              <a:rPr lang="en-ZA" dirty="0" smtClean="0">
                <a:solidFill>
                  <a:srgbClr val="FF0000"/>
                </a:solidFill>
                <a:latin typeface=" Garamond "/>
              </a:rPr>
              <a:t> demand  for skills</a:t>
            </a:r>
            <a:r>
              <a:rPr lang="en-ZA" dirty="0" smtClean="0">
                <a:latin typeface=" Garamond "/>
              </a:rPr>
              <a:t>, from particular occupational groups can be </a:t>
            </a:r>
            <a:r>
              <a:rPr lang="en-ZA" dirty="0" smtClean="0">
                <a:solidFill>
                  <a:srgbClr val="FF0000"/>
                </a:solidFill>
                <a:latin typeface=" Garamond "/>
              </a:rPr>
              <a:t>very unpredictable</a:t>
            </a:r>
          </a:p>
          <a:p>
            <a:pPr lvl="1"/>
            <a:r>
              <a:rPr lang="en-ZA" dirty="0">
                <a:latin typeface=" Garamond "/>
              </a:rPr>
              <a:t>Opposing work change trends resulting in both up-skilling and </a:t>
            </a:r>
            <a:r>
              <a:rPr lang="en-ZA" dirty="0" smtClean="0">
                <a:latin typeface=" Garamond "/>
              </a:rPr>
              <a:t>down-skilling</a:t>
            </a:r>
          </a:p>
          <a:p>
            <a:r>
              <a:rPr lang="en-ZA" dirty="0" smtClean="0">
                <a:solidFill>
                  <a:srgbClr val="FF0000"/>
                </a:solidFill>
                <a:latin typeface=" Garamond "/>
              </a:rPr>
              <a:t>Provisioning of formal qualifications only one option </a:t>
            </a:r>
            <a:r>
              <a:rPr lang="en-ZA" dirty="0" smtClean="0">
                <a:latin typeface=" Garamond "/>
              </a:rPr>
              <a:t>for getting the skills in need</a:t>
            </a:r>
          </a:p>
          <a:p>
            <a:pPr lvl="1"/>
            <a:r>
              <a:rPr lang="en-ZA" dirty="0">
                <a:latin typeface=" Garamond "/>
              </a:rPr>
              <a:t>On the job and informal learning remain the dominant modes of E&amp;T, with supplier provided training on specific items of equipment or technology a fast-growing </a:t>
            </a:r>
            <a:r>
              <a:rPr lang="en-ZA" dirty="0" smtClean="0">
                <a:latin typeface=" Garamond "/>
              </a:rPr>
              <a:t>trend</a:t>
            </a:r>
          </a:p>
          <a:p>
            <a:r>
              <a:rPr lang="en-ZA" dirty="0" smtClean="0">
                <a:solidFill>
                  <a:srgbClr val="FF0000"/>
                </a:solidFill>
                <a:latin typeface=" Garamond "/>
              </a:rPr>
              <a:t>Occupation not </a:t>
            </a:r>
            <a:r>
              <a:rPr lang="en-ZA" dirty="0" smtClean="0">
                <a:latin typeface=" Garamond "/>
              </a:rPr>
              <a:t>just an </a:t>
            </a:r>
            <a:r>
              <a:rPr lang="en-ZA" dirty="0" smtClean="0">
                <a:solidFill>
                  <a:srgbClr val="FF0000"/>
                </a:solidFill>
                <a:latin typeface=" Garamond "/>
              </a:rPr>
              <a:t>objective</a:t>
            </a:r>
            <a:r>
              <a:rPr lang="en-ZA" dirty="0" smtClean="0">
                <a:latin typeface=" Garamond "/>
              </a:rPr>
              <a:t> indicator</a:t>
            </a:r>
          </a:p>
          <a:p>
            <a:endParaRPr lang="en-ZA" dirty="0" smtClean="0">
              <a:latin typeface=" Garamond "/>
            </a:endParaRPr>
          </a:p>
          <a:p>
            <a:endParaRPr lang="en-ZA" dirty="0"/>
          </a:p>
        </p:txBody>
      </p:sp>
    </p:spTree>
    <p:extLst>
      <p:ext uri="{BB962C8B-B14F-4D97-AF65-F5344CB8AC3E}">
        <p14:creationId xmlns:p14="http://schemas.microsoft.com/office/powerpoint/2010/main" xmlns="" val="15226196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067800" cy="6172200"/>
          </a:xfrm>
        </p:spPr>
        <p:txBody>
          <a:bodyPr>
            <a:normAutofit lnSpcReduction="10000"/>
          </a:bodyPr>
          <a:lstStyle/>
          <a:p>
            <a:r>
              <a:rPr lang="en-US" sz="2600" b="1" dirty="0">
                <a:latin typeface=" Garamond "/>
              </a:rPr>
              <a:t>Theme 4: Reconfiguring the post-schooling sector</a:t>
            </a:r>
            <a:r>
              <a:rPr lang="en-US" sz="2600" dirty="0">
                <a:latin typeface=" Garamond "/>
              </a:rPr>
              <a:t> investigated the interaction and alignment between diverse types of education and training systems and </a:t>
            </a:r>
            <a:r>
              <a:rPr lang="en-US" sz="2600" dirty="0" err="1">
                <a:latin typeface=" Garamond "/>
              </a:rPr>
              <a:t>labour</a:t>
            </a:r>
            <a:r>
              <a:rPr lang="en-US" sz="2600" dirty="0">
                <a:latin typeface=" Garamond "/>
              </a:rPr>
              <a:t> markets. </a:t>
            </a:r>
            <a:endParaRPr lang="en-US" sz="2600" dirty="0" smtClean="0">
              <a:latin typeface=" Garamond "/>
            </a:endParaRPr>
          </a:p>
          <a:p>
            <a:pPr marL="0" indent="0">
              <a:buNone/>
            </a:pPr>
            <a:endParaRPr lang="en-US" sz="2600" dirty="0">
              <a:latin typeface=" Garamond "/>
            </a:endParaRPr>
          </a:p>
          <a:p>
            <a:r>
              <a:rPr lang="en-US" sz="2600" b="1" dirty="0">
                <a:latin typeface=" Garamond "/>
              </a:rPr>
              <a:t>Theme 5: Pathways through education and training and into the workplace</a:t>
            </a:r>
            <a:r>
              <a:rPr lang="en-US" sz="2600" dirty="0">
                <a:latin typeface=" Garamond "/>
              </a:rPr>
              <a:t> </a:t>
            </a:r>
            <a:r>
              <a:rPr lang="en-US" sz="2600" dirty="0" smtClean="0">
                <a:latin typeface=" Garamond "/>
              </a:rPr>
              <a:t> involves a </a:t>
            </a:r>
            <a:r>
              <a:rPr lang="en-US" sz="2600" dirty="0">
                <a:latin typeface=" Garamond "/>
              </a:rPr>
              <a:t>series of exploratory progression studies through the post-schooling sector and into the </a:t>
            </a:r>
            <a:r>
              <a:rPr lang="en-US" sz="2600" dirty="0" err="1">
                <a:latin typeface=" Garamond "/>
              </a:rPr>
              <a:t>labour</a:t>
            </a:r>
            <a:r>
              <a:rPr lang="en-US" sz="2600" dirty="0">
                <a:latin typeface=" Garamond "/>
              </a:rPr>
              <a:t> market. </a:t>
            </a:r>
            <a:endParaRPr lang="en-US" sz="2600" dirty="0" smtClean="0">
              <a:latin typeface=" Garamond "/>
            </a:endParaRPr>
          </a:p>
          <a:p>
            <a:endParaRPr lang="en-US" sz="2600" dirty="0" smtClean="0">
              <a:latin typeface=" Garamond "/>
            </a:endParaRPr>
          </a:p>
          <a:p>
            <a:r>
              <a:rPr lang="en-US" sz="2600" b="1" dirty="0" smtClean="0">
                <a:latin typeface=" Garamond "/>
              </a:rPr>
              <a:t>Theme </a:t>
            </a:r>
            <a:r>
              <a:rPr lang="en-US" sz="2600" b="1" dirty="0">
                <a:latin typeface=" Garamond "/>
              </a:rPr>
              <a:t>6: Understanding changing artisanal occupational milieus and identities</a:t>
            </a:r>
            <a:r>
              <a:rPr lang="en-US" sz="2600" dirty="0">
                <a:latin typeface=" Garamond "/>
              </a:rPr>
              <a:t> focuses on the context within which artisanal skills development and practice is taking place, in terms of changing occupational structures and of changing knowledge and skills bases. </a:t>
            </a:r>
            <a:endParaRPr lang="en-ZA" sz="2600" dirty="0">
              <a:latin typeface=" Garamond "/>
            </a:endParaRPr>
          </a:p>
          <a:p>
            <a:endParaRPr lang="en-ZA" dirty="0"/>
          </a:p>
        </p:txBody>
      </p:sp>
    </p:spTree>
    <p:extLst>
      <p:ext uri="{BB962C8B-B14F-4D97-AF65-F5344CB8AC3E}">
        <p14:creationId xmlns:p14="http://schemas.microsoft.com/office/powerpoint/2010/main" xmlns="" val="3970997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solidFill>
                  <a:schemeClr val="bg2">
                    <a:lumMod val="50000"/>
                  </a:schemeClr>
                </a:solidFill>
                <a:latin typeface="Garamond" panose="02020404030301010803" pitchFamily="18" charset="0"/>
              </a:rPr>
              <a:t>Caveats</a:t>
            </a:r>
            <a:endParaRPr lang="en-ZA" sz="4000" b="1" dirty="0">
              <a:solidFill>
                <a:schemeClr val="bg2">
                  <a:lumMod val="50000"/>
                </a:schemeClr>
              </a:solidFill>
              <a:latin typeface="Garamond" panose="02020404030301010803" pitchFamily="18" charset="0"/>
            </a:endParaRPr>
          </a:p>
        </p:txBody>
      </p:sp>
      <p:sp>
        <p:nvSpPr>
          <p:cNvPr id="3" name="Content Placeholder 2"/>
          <p:cNvSpPr>
            <a:spLocks noGrp="1"/>
          </p:cNvSpPr>
          <p:nvPr>
            <p:ph idx="1"/>
          </p:nvPr>
        </p:nvSpPr>
        <p:spPr>
          <a:xfrm>
            <a:off x="0" y="1484784"/>
            <a:ext cx="9144000" cy="5373216"/>
          </a:xfrm>
        </p:spPr>
        <p:txBody>
          <a:bodyPr>
            <a:normAutofit/>
          </a:bodyPr>
          <a:lstStyle/>
          <a:p>
            <a:r>
              <a:rPr lang="en-ZA" sz="3200" dirty="0" smtClean="0">
                <a:latin typeface="Garamond" panose="02020404030301010803" pitchFamily="18" charset="0"/>
              </a:rPr>
              <a:t>The estimates from the skills planning process provide signals and there are no guarantees, especially for the future demand.</a:t>
            </a:r>
          </a:p>
          <a:p>
            <a:r>
              <a:rPr lang="en-ZA" sz="3200" dirty="0" smtClean="0">
                <a:latin typeface="Garamond" panose="02020404030301010803" pitchFamily="18" charset="0"/>
              </a:rPr>
              <a:t>Education and skills is a necessary but not sufficient condition for economic growth….there must be job creation efforts</a:t>
            </a:r>
          </a:p>
          <a:p>
            <a:r>
              <a:rPr lang="en-ZA" sz="3200" dirty="0" smtClean="0">
                <a:latin typeface="Garamond" panose="02020404030301010803" pitchFamily="18" charset="0"/>
              </a:rPr>
              <a:t>Skills planning must be approached as a strategic exercise  rather than a bureaucratic target setting exercise.</a:t>
            </a:r>
          </a:p>
          <a:p>
            <a:endParaRPr lang="en-ZA" sz="3600" dirty="0">
              <a:latin typeface="Garamond" panose="02020404030301010803"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3850B18-8452-47C4-9BE5-75837446E8E6}" type="slidenum">
              <a:rPr lang="en-ZA" smtClean="0"/>
              <a:pPr/>
              <a:t>50</a:t>
            </a:fld>
            <a:endParaRPr lang="en-ZA"/>
          </a:p>
        </p:txBody>
      </p:sp>
    </p:spTree>
    <p:extLst>
      <p:ext uri="{BB962C8B-B14F-4D97-AF65-F5344CB8AC3E}">
        <p14:creationId xmlns:p14="http://schemas.microsoft.com/office/powerpoint/2010/main" xmlns="" val="346021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88288" cy="836712"/>
          </a:xfrm>
        </p:spPr>
        <p:txBody>
          <a:bodyPr>
            <a:normAutofit fontScale="90000"/>
          </a:bodyPr>
          <a:lstStyle/>
          <a:p>
            <a:r>
              <a:rPr lang="en-US" sz="2700" b="1" dirty="0" smtClean="0">
                <a:solidFill>
                  <a:schemeClr val="bg2">
                    <a:lumMod val="50000"/>
                  </a:schemeClr>
                </a:solidFill>
                <a:latin typeface="Garamond" panose="02020404030301010803" pitchFamily="18" charset="0"/>
              </a:rPr>
              <a:t/>
            </a:r>
            <a:br>
              <a:rPr lang="en-US" sz="2700" b="1" dirty="0" smtClean="0">
                <a:solidFill>
                  <a:schemeClr val="bg2">
                    <a:lumMod val="50000"/>
                  </a:schemeClr>
                </a:solidFill>
                <a:latin typeface="Garamond" panose="02020404030301010803" pitchFamily="18" charset="0"/>
              </a:rPr>
            </a:br>
            <a:r>
              <a:rPr lang="en-US" sz="3600" dirty="0">
                <a:solidFill>
                  <a:schemeClr val="bg2">
                    <a:lumMod val="50000"/>
                  </a:schemeClr>
                </a:solidFill>
                <a:latin typeface="Garamond" panose="02020404030301010803" pitchFamily="18" charset="0"/>
              </a:rPr>
              <a:t>3</a:t>
            </a:r>
            <a:r>
              <a:rPr lang="en-US" sz="3600" b="1" dirty="0" smtClean="0">
                <a:solidFill>
                  <a:schemeClr val="bg2">
                    <a:lumMod val="50000"/>
                  </a:schemeClr>
                </a:solidFill>
                <a:latin typeface="Garamond" panose="02020404030301010803" pitchFamily="18" charset="0"/>
              </a:rPr>
              <a:t>. What approach </a:t>
            </a:r>
            <a:r>
              <a:rPr lang="en-US" sz="3600" b="1" dirty="0">
                <a:solidFill>
                  <a:schemeClr val="bg2">
                    <a:lumMod val="50000"/>
                  </a:schemeClr>
                </a:solidFill>
                <a:latin typeface="Garamond" panose="02020404030301010803" pitchFamily="18" charset="0"/>
              </a:rPr>
              <a:t>to skills planning and  labour market </a:t>
            </a:r>
            <a:r>
              <a:rPr lang="en-US" sz="3600" b="1" dirty="0" smtClean="0">
                <a:solidFill>
                  <a:schemeClr val="bg2">
                    <a:lumMod val="50000"/>
                  </a:schemeClr>
                </a:solidFill>
                <a:latin typeface="Garamond" panose="02020404030301010803" pitchFamily="18" charset="0"/>
              </a:rPr>
              <a:t>intelligence systems</a:t>
            </a:r>
            <a:r>
              <a:rPr lang="en-ZA" sz="2700" b="1" dirty="0">
                <a:solidFill>
                  <a:schemeClr val="bg2">
                    <a:lumMod val="50000"/>
                  </a:schemeClr>
                </a:solidFill>
                <a:latin typeface="Garamond" panose="02020404030301010803" pitchFamily="18" charset="0"/>
              </a:rPr>
              <a:t/>
            </a:r>
            <a:br>
              <a:rPr lang="en-ZA" sz="2700" b="1" dirty="0">
                <a:solidFill>
                  <a:schemeClr val="bg2">
                    <a:lumMod val="50000"/>
                  </a:schemeClr>
                </a:solidFill>
                <a:latin typeface="Garamond" panose="02020404030301010803" pitchFamily="18" charset="0"/>
              </a:rPr>
            </a:br>
            <a:endParaRPr lang="en-GB" sz="2700" b="1" dirty="0">
              <a:solidFill>
                <a:schemeClr val="bg2">
                  <a:lumMod val="50000"/>
                </a:schemeClr>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3850B18-8452-47C4-9BE5-75837446E8E6}" type="slidenum">
              <a:rPr lang="en-ZA" smtClean="0"/>
              <a:pPr/>
              <a:t>6</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2764624170"/>
              </p:ext>
            </p:extLst>
          </p:nvPr>
        </p:nvGraphicFramePr>
        <p:xfrm>
          <a:off x="0" y="1066800"/>
          <a:ext cx="9144000" cy="4093384"/>
        </p:xfrm>
        <a:graphic>
          <a:graphicData uri="http://schemas.openxmlformats.org/drawingml/2006/table">
            <a:tbl>
              <a:tblPr firstRow="1" firstCol="1" bandRow="1">
                <a:tableStyleId>{5C22544A-7EE6-4342-B048-85BDC9FD1C3A}</a:tableStyleId>
              </a:tblPr>
              <a:tblGrid>
                <a:gridCol w="2463750"/>
                <a:gridCol w="3305865"/>
                <a:gridCol w="3374385"/>
              </a:tblGrid>
              <a:tr h="353011">
                <a:tc>
                  <a:txBody>
                    <a:bodyPr/>
                    <a:lstStyle/>
                    <a:p>
                      <a:pPr marL="0" marR="0" algn="ctr">
                        <a:lnSpc>
                          <a:spcPct val="115000"/>
                        </a:lnSpc>
                        <a:spcBef>
                          <a:spcPts val="0"/>
                        </a:spcBef>
                        <a:spcAft>
                          <a:spcPts val="0"/>
                        </a:spcAft>
                      </a:pPr>
                      <a:r>
                        <a:rPr lang="en-US" sz="1800" dirty="0">
                          <a:effectLst/>
                          <a:latin typeface="Garamond" panose="02020404030301010803" pitchFamily="18" charset="0"/>
                        </a:rPr>
                        <a:t>Country and approach </a:t>
                      </a:r>
                      <a:endParaRPr lang="en-GB" sz="1800" dirty="0">
                        <a:effectLst/>
                        <a:latin typeface="Garamond" panose="02020404030301010803" pitchFamily="18" charset="0"/>
                        <a:ea typeface="Calibri"/>
                        <a:cs typeface="DaunPenh"/>
                      </a:endParaRPr>
                    </a:p>
                  </a:txBody>
                  <a:tcPr marL="49234" marR="49234" marT="6838" marB="0"/>
                </a:tc>
                <a:tc>
                  <a:txBody>
                    <a:bodyPr/>
                    <a:lstStyle/>
                    <a:p>
                      <a:pPr marL="0" marR="0" algn="ctr">
                        <a:lnSpc>
                          <a:spcPct val="115000"/>
                        </a:lnSpc>
                        <a:spcBef>
                          <a:spcPts val="0"/>
                        </a:spcBef>
                        <a:spcAft>
                          <a:spcPts val="0"/>
                        </a:spcAft>
                      </a:pPr>
                      <a:r>
                        <a:rPr lang="en-US" sz="2000" dirty="0">
                          <a:effectLst/>
                          <a:latin typeface="Garamond" panose="02020404030301010803" pitchFamily="18" charset="0"/>
                        </a:rPr>
                        <a:t>Focus of LMIS</a:t>
                      </a:r>
                      <a:endParaRPr lang="en-GB" sz="2000" dirty="0">
                        <a:effectLst/>
                        <a:latin typeface="Garamond" panose="02020404030301010803" pitchFamily="18" charset="0"/>
                        <a:ea typeface="Calibri"/>
                        <a:cs typeface="DaunPenh"/>
                      </a:endParaRPr>
                    </a:p>
                  </a:txBody>
                  <a:tcPr marL="49234" marR="49234" marT="6838" marB="0"/>
                </a:tc>
                <a:tc>
                  <a:txBody>
                    <a:bodyPr/>
                    <a:lstStyle/>
                    <a:p>
                      <a:pPr marL="0" marR="0" algn="ctr">
                        <a:lnSpc>
                          <a:spcPct val="115000"/>
                        </a:lnSpc>
                        <a:spcBef>
                          <a:spcPts val="0"/>
                        </a:spcBef>
                        <a:spcAft>
                          <a:spcPts val="0"/>
                        </a:spcAft>
                      </a:pPr>
                      <a:r>
                        <a:rPr lang="en-US" sz="2000" dirty="0">
                          <a:effectLst/>
                          <a:latin typeface="Garamond" panose="02020404030301010803" pitchFamily="18" charset="0"/>
                        </a:rPr>
                        <a:t>Function of LMIS </a:t>
                      </a:r>
                      <a:r>
                        <a:rPr lang="en-US" sz="2000" dirty="0">
                          <a:effectLst/>
                        </a:rPr>
                        <a:t> </a:t>
                      </a:r>
                      <a:endParaRPr lang="en-GB" sz="2000" dirty="0">
                        <a:effectLst/>
                        <a:latin typeface="Calibri"/>
                        <a:ea typeface="Calibri"/>
                        <a:cs typeface="DaunPenh"/>
                      </a:endParaRPr>
                    </a:p>
                  </a:txBody>
                  <a:tcPr marL="49234" marR="49234" marT="6838" marB="0"/>
                </a:tc>
              </a:tr>
              <a:tr h="1045525">
                <a:tc>
                  <a:txBody>
                    <a:bodyPr/>
                    <a:lstStyle/>
                    <a:p>
                      <a:pPr marL="0" marR="0">
                        <a:lnSpc>
                          <a:spcPct val="115000"/>
                        </a:lnSpc>
                        <a:spcBef>
                          <a:spcPts val="0"/>
                        </a:spcBef>
                        <a:spcAft>
                          <a:spcPts val="0"/>
                        </a:spcAft>
                      </a:pPr>
                      <a:r>
                        <a:rPr lang="en-US" sz="2000" dirty="0">
                          <a:effectLst/>
                          <a:latin typeface="Garamond" panose="02020404030301010803" pitchFamily="18" charset="0"/>
                        </a:rPr>
                        <a:t>Market Based Approach</a:t>
                      </a:r>
                      <a:endParaRPr lang="en-GB" sz="2000" dirty="0">
                        <a:effectLst/>
                        <a:latin typeface="Garamond" panose="02020404030301010803" pitchFamily="18" charset="0"/>
                      </a:endParaRPr>
                    </a:p>
                    <a:p>
                      <a:pPr marL="0" marR="0">
                        <a:lnSpc>
                          <a:spcPct val="115000"/>
                        </a:lnSpc>
                        <a:spcBef>
                          <a:spcPts val="0"/>
                        </a:spcBef>
                        <a:spcAft>
                          <a:spcPts val="0"/>
                        </a:spcAft>
                      </a:pPr>
                      <a:r>
                        <a:rPr lang="en-US" sz="2000" dirty="0">
                          <a:effectLst/>
                          <a:latin typeface="Garamond" panose="02020404030301010803" pitchFamily="18" charset="0"/>
                        </a:rPr>
                        <a:t>(</a:t>
                      </a:r>
                      <a:r>
                        <a:rPr lang="en-US" sz="2000" dirty="0" smtClean="0">
                          <a:effectLst/>
                          <a:latin typeface="Garamond" panose="02020404030301010803" pitchFamily="18" charset="0"/>
                        </a:rPr>
                        <a:t>UK,US,</a:t>
                      </a:r>
                      <a:r>
                        <a:rPr lang="en-US" sz="2000" baseline="0" dirty="0" smtClean="0">
                          <a:effectLst/>
                          <a:latin typeface="Garamond" panose="02020404030301010803" pitchFamily="18" charset="0"/>
                        </a:rPr>
                        <a:t> </a:t>
                      </a:r>
                      <a:r>
                        <a:rPr lang="en-US" sz="2000" dirty="0" smtClean="0">
                          <a:effectLst/>
                          <a:latin typeface="Garamond" panose="02020404030301010803" pitchFamily="18" charset="0"/>
                        </a:rPr>
                        <a:t>Canada)</a:t>
                      </a:r>
                      <a:endParaRPr lang="en-GB" sz="200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a:effectLst/>
                          <a:latin typeface="Garamond" panose="02020404030301010803" pitchFamily="18" charset="0"/>
                        </a:rPr>
                        <a:t>Extensive data collection takes place on the demand and supply for skills </a:t>
                      </a:r>
                      <a:endParaRPr lang="en-GB" sz="180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smtClean="0">
                          <a:effectLst/>
                          <a:latin typeface="Garamond" panose="02020404030301010803" pitchFamily="18" charset="0"/>
                        </a:rPr>
                        <a:t>Understanding </a:t>
                      </a:r>
                      <a:r>
                        <a:rPr lang="en-US" sz="1800" dirty="0">
                          <a:effectLst/>
                          <a:latin typeface="Garamond" panose="02020404030301010803" pitchFamily="18" charset="0"/>
                        </a:rPr>
                        <a:t>the </a:t>
                      </a:r>
                      <a:r>
                        <a:rPr lang="en-US" sz="1800" dirty="0" err="1">
                          <a:effectLst/>
                          <a:latin typeface="Garamond" panose="02020404030301010803" pitchFamily="18" charset="0"/>
                        </a:rPr>
                        <a:t>labour</a:t>
                      </a:r>
                      <a:r>
                        <a:rPr lang="en-US" sz="1800" dirty="0">
                          <a:effectLst/>
                          <a:latin typeface="Garamond" panose="02020404030301010803" pitchFamily="18" charset="0"/>
                        </a:rPr>
                        <a:t> market and identifying blockages </a:t>
                      </a:r>
                      <a:r>
                        <a:rPr lang="en-US" sz="1800" dirty="0" smtClean="0">
                          <a:effectLst/>
                          <a:latin typeface="Garamond" panose="02020404030301010803" pitchFamily="18" charset="0"/>
                        </a:rPr>
                        <a:t> - response</a:t>
                      </a:r>
                      <a:r>
                        <a:rPr lang="en-US" sz="1800" baseline="0" dirty="0" smtClean="0">
                          <a:effectLst/>
                          <a:latin typeface="Garamond" panose="02020404030301010803" pitchFamily="18" charset="0"/>
                        </a:rPr>
                        <a:t> to market failure</a:t>
                      </a:r>
                      <a:endParaRPr lang="en-GB" sz="1800" dirty="0">
                        <a:effectLst/>
                        <a:latin typeface="Garamond" panose="02020404030301010803" pitchFamily="18" charset="0"/>
                        <a:ea typeface="Calibri"/>
                        <a:cs typeface="DaunPenh"/>
                      </a:endParaRPr>
                    </a:p>
                  </a:txBody>
                  <a:tcPr marL="49234" marR="49234" marT="6838" marB="0"/>
                </a:tc>
              </a:tr>
              <a:tr h="1391781">
                <a:tc>
                  <a:txBody>
                    <a:bodyPr/>
                    <a:lstStyle/>
                    <a:p>
                      <a:pPr marL="0" marR="0">
                        <a:lnSpc>
                          <a:spcPct val="115000"/>
                        </a:lnSpc>
                        <a:spcBef>
                          <a:spcPts val="0"/>
                        </a:spcBef>
                        <a:spcAft>
                          <a:spcPts val="0"/>
                        </a:spcAft>
                      </a:pPr>
                      <a:r>
                        <a:rPr lang="en-US" sz="2000" dirty="0">
                          <a:effectLst/>
                          <a:latin typeface="Garamond" panose="02020404030301010803" pitchFamily="18" charset="0"/>
                        </a:rPr>
                        <a:t>Employer or Social Partner Based  Approach </a:t>
                      </a:r>
                      <a:r>
                        <a:rPr lang="en-US" sz="2000" dirty="0" smtClean="0">
                          <a:effectLst/>
                          <a:latin typeface="Garamond" panose="02020404030301010803" pitchFamily="18" charset="0"/>
                        </a:rPr>
                        <a:t>(</a:t>
                      </a:r>
                      <a:r>
                        <a:rPr lang="en-US" sz="2000" dirty="0">
                          <a:effectLst/>
                          <a:latin typeface="Garamond" panose="02020404030301010803" pitchFamily="18" charset="0"/>
                        </a:rPr>
                        <a:t>Sweden, Netherlands, </a:t>
                      </a:r>
                      <a:r>
                        <a:rPr lang="en-US" sz="2000" dirty="0" smtClean="0">
                          <a:effectLst/>
                          <a:latin typeface="Garamond" panose="02020404030301010803" pitchFamily="18" charset="0"/>
                        </a:rPr>
                        <a:t>Finland</a:t>
                      </a:r>
                      <a:endParaRPr lang="en-GB" sz="200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a:effectLst/>
                          <a:latin typeface="Garamond" panose="02020404030301010803" pitchFamily="18" charset="0"/>
                        </a:rPr>
                        <a:t>More emphasis is given to understanding vacancies in the </a:t>
                      </a:r>
                      <a:r>
                        <a:rPr lang="en-US" sz="1800" dirty="0" err="1">
                          <a:effectLst/>
                          <a:latin typeface="Garamond" panose="02020404030301010803" pitchFamily="18" charset="0"/>
                        </a:rPr>
                        <a:t>labour</a:t>
                      </a:r>
                      <a:r>
                        <a:rPr lang="en-US" sz="1800" dirty="0">
                          <a:effectLst/>
                          <a:latin typeface="Garamond" panose="02020404030301010803" pitchFamily="18" charset="0"/>
                        </a:rPr>
                        <a:t> market and job seekers </a:t>
                      </a:r>
                      <a:endParaRPr lang="en-GB" sz="180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a:effectLst/>
                          <a:latin typeface="Garamond" panose="02020404030301010803" pitchFamily="18" charset="0"/>
                        </a:rPr>
                        <a:t>Government and social partners use information to determine how resources will be allocated to tackle skill shortages and priorities </a:t>
                      </a:r>
                      <a:endParaRPr lang="en-GB" sz="1800" dirty="0">
                        <a:effectLst/>
                        <a:latin typeface="Garamond" panose="02020404030301010803" pitchFamily="18" charset="0"/>
                        <a:ea typeface="Calibri"/>
                        <a:cs typeface="DaunPenh"/>
                      </a:endParaRPr>
                    </a:p>
                  </a:txBody>
                  <a:tcPr marL="49234" marR="49234" marT="6838" marB="0"/>
                </a:tc>
              </a:tr>
              <a:tr h="1248282">
                <a:tc>
                  <a:txBody>
                    <a:bodyPr/>
                    <a:lstStyle/>
                    <a:p>
                      <a:pPr marL="0" marR="0">
                        <a:lnSpc>
                          <a:spcPct val="115000"/>
                        </a:lnSpc>
                        <a:spcBef>
                          <a:spcPts val="0"/>
                        </a:spcBef>
                        <a:spcAft>
                          <a:spcPts val="0"/>
                        </a:spcAft>
                      </a:pPr>
                      <a:r>
                        <a:rPr lang="en-US" sz="2000" dirty="0">
                          <a:effectLst/>
                          <a:latin typeface="Garamond" panose="02020404030301010803" pitchFamily="18" charset="0"/>
                        </a:rPr>
                        <a:t>State Intervention </a:t>
                      </a:r>
                      <a:r>
                        <a:rPr lang="en-US" sz="2000" dirty="0" smtClean="0">
                          <a:effectLst/>
                          <a:latin typeface="Garamond" panose="02020404030301010803" pitchFamily="18" charset="0"/>
                        </a:rPr>
                        <a:t>Approach</a:t>
                      </a:r>
                      <a:r>
                        <a:rPr lang="en-US" sz="2000" baseline="0" dirty="0" smtClean="0">
                          <a:effectLst/>
                          <a:latin typeface="Garamond" panose="02020404030301010803" pitchFamily="18" charset="0"/>
                        </a:rPr>
                        <a:t> </a:t>
                      </a:r>
                      <a:r>
                        <a:rPr lang="en-US" sz="2000" dirty="0" smtClean="0">
                          <a:effectLst/>
                          <a:latin typeface="Garamond" panose="02020404030301010803" pitchFamily="18" charset="0"/>
                        </a:rPr>
                        <a:t>(Singapore</a:t>
                      </a:r>
                      <a:r>
                        <a:rPr lang="en-US" sz="2000" dirty="0">
                          <a:effectLst/>
                          <a:latin typeface="Garamond" panose="02020404030301010803" pitchFamily="18" charset="0"/>
                        </a:rPr>
                        <a:t>, </a:t>
                      </a:r>
                      <a:r>
                        <a:rPr lang="en-US" sz="2000" dirty="0" smtClean="0">
                          <a:effectLst/>
                          <a:latin typeface="Garamond" panose="02020404030301010803" pitchFamily="18" charset="0"/>
                        </a:rPr>
                        <a:t>Taiwan </a:t>
                      </a:r>
                      <a:r>
                        <a:rPr lang="en-US" sz="2000" dirty="0">
                          <a:effectLst/>
                          <a:latin typeface="Garamond" panose="02020404030301010803" pitchFamily="18" charset="0"/>
                        </a:rPr>
                        <a:t>and </a:t>
                      </a:r>
                      <a:r>
                        <a:rPr lang="en-US" sz="2000" dirty="0" smtClean="0">
                          <a:effectLst/>
                          <a:latin typeface="Garamond" panose="02020404030301010803" pitchFamily="18" charset="0"/>
                        </a:rPr>
                        <a:t>S. </a:t>
                      </a:r>
                      <a:r>
                        <a:rPr lang="en-US" sz="2000" b="1" dirty="0">
                          <a:effectLst/>
                          <a:latin typeface="Garamond" panose="02020404030301010803" pitchFamily="18" charset="0"/>
                        </a:rPr>
                        <a:t>Korea</a:t>
                      </a:r>
                      <a:r>
                        <a:rPr lang="en-US" sz="2000" b="0" dirty="0">
                          <a:effectLst/>
                          <a:latin typeface="Garamond" panose="02020404030301010803" pitchFamily="18" charset="0"/>
                        </a:rPr>
                        <a:t>)</a:t>
                      </a:r>
                      <a:endParaRPr lang="en-GB" sz="2000" b="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a:effectLst/>
                          <a:latin typeface="Garamond" panose="02020404030301010803" pitchFamily="18" charset="0"/>
                        </a:rPr>
                        <a:t>Includes the above data and </a:t>
                      </a:r>
                      <a:r>
                        <a:rPr lang="en-US" sz="1800" dirty="0" smtClean="0">
                          <a:effectLst/>
                          <a:latin typeface="Garamond" panose="02020404030301010803" pitchFamily="18" charset="0"/>
                        </a:rPr>
                        <a:t>trends </a:t>
                      </a:r>
                      <a:r>
                        <a:rPr lang="en-US" sz="1800" dirty="0">
                          <a:effectLst/>
                          <a:latin typeface="Garamond" panose="02020404030301010803" pitchFamily="18" charset="0"/>
                        </a:rPr>
                        <a:t>on the economy, including trade and investment strategies </a:t>
                      </a:r>
                      <a:endParaRPr lang="en-GB" sz="1800" dirty="0">
                        <a:effectLst/>
                        <a:latin typeface="Garamond" panose="02020404030301010803" pitchFamily="18" charset="0"/>
                        <a:ea typeface="Calibri"/>
                        <a:cs typeface="DaunPenh"/>
                      </a:endParaRPr>
                    </a:p>
                  </a:txBody>
                  <a:tcPr marL="49234" marR="49234" marT="6838" marB="0"/>
                </a:tc>
                <a:tc>
                  <a:txBody>
                    <a:bodyPr/>
                    <a:lstStyle/>
                    <a:p>
                      <a:pPr marL="0" marR="0">
                        <a:lnSpc>
                          <a:spcPct val="115000"/>
                        </a:lnSpc>
                        <a:spcBef>
                          <a:spcPts val="0"/>
                        </a:spcBef>
                        <a:spcAft>
                          <a:spcPts val="0"/>
                        </a:spcAft>
                      </a:pPr>
                      <a:r>
                        <a:rPr lang="en-US" sz="1800" dirty="0">
                          <a:effectLst/>
                          <a:latin typeface="Garamond" panose="02020404030301010803" pitchFamily="18" charset="0"/>
                        </a:rPr>
                        <a:t>Government, with </a:t>
                      </a:r>
                      <a:r>
                        <a:rPr lang="en-US" sz="1800" dirty="0" smtClean="0">
                          <a:effectLst/>
                          <a:latin typeface="Garamond" panose="02020404030301010803" pitchFamily="18" charset="0"/>
                        </a:rPr>
                        <a:t>partners, uses </a:t>
                      </a:r>
                      <a:r>
                        <a:rPr lang="en-US" sz="1800" dirty="0">
                          <a:effectLst/>
                          <a:latin typeface="Garamond" panose="02020404030301010803" pitchFamily="18" charset="0"/>
                        </a:rPr>
                        <a:t>LMI </a:t>
                      </a:r>
                      <a:r>
                        <a:rPr lang="en-US" sz="1800" dirty="0" smtClean="0">
                          <a:effectLst/>
                          <a:latin typeface="Garamond" panose="02020404030301010803" pitchFamily="18" charset="0"/>
                        </a:rPr>
                        <a:t>for</a:t>
                      </a:r>
                      <a:r>
                        <a:rPr lang="en-US" sz="1800" baseline="0" dirty="0" smtClean="0">
                          <a:effectLst/>
                          <a:latin typeface="Garamond" panose="02020404030301010803" pitchFamily="18" charset="0"/>
                        </a:rPr>
                        <a:t> </a:t>
                      </a:r>
                      <a:r>
                        <a:rPr lang="en-US" sz="1800" dirty="0" smtClean="0">
                          <a:effectLst/>
                          <a:latin typeface="Garamond" panose="02020404030301010803" pitchFamily="18" charset="0"/>
                        </a:rPr>
                        <a:t>alignment between </a:t>
                      </a:r>
                      <a:r>
                        <a:rPr lang="en-US" sz="1800" dirty="0">
                          <a:effectLst/>
                          <a:latin typeface="Garamond" panose="02020404030301010803" pitchFamily="18" charset="0"/>
                        </a:rPr>
                        <a:t>industrial strategies and those for skills development</a:t>
                      </a:r>
                      <a:endParaRPr lang="en-GB" sz="1800" dirty="0">
                        <a:effectLst/>
                        <a:latin typeface="Garamond" panose="02020404030301010803" pitchFamily="18" charset="0"/>
                        <a:ea typeface="Calibri"/>
                        <a:cs typeface="DaunPenh"/>
                      </a:endParaRPr>
                    </a:p>
                  </a:txBody>
                  <a:tcPr marL="49234" marR="49234" marT="6838"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553891138"/>
              </p:ext>
            </p:extLst>
          </p:nvPr>
        </p:nvGraphicFramePr>
        <p:xfrm>
          <a:off x="674" y="5105400"/>
          <a:ext cx="9180512" cy="2276582"/>
        </p:xfrm>
        <a:graphic>
          <a:graphicData uri="http://schemas.openxmlformats.org/drawingml/2006/table">
            <a:tbl>
              <a:tblPr firstRow="1" bandRow="1">
                <a:tableStyleId>{69CF1AB2-1976-4502-BF36-3FF5EA218861}</a:tableStyleId>
              </a:tblPr>
              <a:tblGrid>
                <a:gridCol w="2209126"/>
                <a:gridCol w="3610154"/>
                <a:gridCol w="3361232"/>
              </a:tblGrid>
              <a:tr h="2276582">
                <a:tc>
                  <a:txBody>
                    <a:bodyPr/>
                    <a:lstStyle/>
                    <a:p>
                      <a:pPr marL="0" marR="0">
                        <a:lnSpc>
                          <a:spcPct val="115000"/>
                        </a:lnSpc>
                        <a:spcBef>
                          <a:spcPts val="0"/>
                        </a:spcBef>
                        <a:spcAft>
                          <a:spcPts val="0"/>
                        </a:spcAft>
                      </a:pPr>
                      <a:r>
                        <a:rPr lang="en-ZA" sz="2000" dirty="0">
                          <a:solidFill>
                            <a:schemeClr val="bg1"/>
                          </a:solidFill>
                          <a:effectLst/>
                          <a:latin typeface="Garamond" panose="02020404030301010803" pitchFamily="18" charset="0"/>
                        </a:rPr>
                        <a:t>Inclusive </a:t>
                      </a:r>
                      <a:r>
                        <a:rPr lang="en-ZA" sz="2000" dirty="0" smtClean="0">
                          <a:solidFill>
                            <a:schemeClr val="bg1"/>
                          </a:solidFill>
                          <a:effectLst/>
                          <a:latin typeface="Garamond" panose="02020404030301010803" pitchFamily="18" charset="0"/>
                        </a:rPr>
                        <a:t>skills planning approach</a:t>
                      </a:r>
                      <a:r>
                        <a:rPr lang="en-ZA" sz="2000" baseline="0" dirty="0" smtClean="0">
                          <a:solidFill>
                            <a:schemeClr val="bg1"/>
                          </a:solidFill>
                          <a:effectLst/>
                          <a:latin typeface="Garamond" panose="02020404030301010803" pitchFamily="18" charset="0"/>
                        </a:rPr>
                        <a:t> </a:t>
                      </a:r>
                      <a:r>
                        <a:rPr lang="en-ZA" sz="2000" dirty="0" smtClean="0">
                          <a:solidFill>
                            <a:schemeClr val="bg1"/>
                          </a:solidFill>
                          <a:effectLst/>
                          <a:latin typeface="Garamond" panose="02020404030301010803" pitchFamily="18" charset="0"/>
                        </a:rPr>
                        <a:t>for </a:t>
                      </a:r>
                      <a:r>
                        <a:rPr lang="en-ZA" sz="2000" dirty="0">
                          <a:solidFill>
                            <a:schemeClr val="bg1"/>
                          </a:solidFill>
                          <a:effectLst/>
                          <a:latin typeface="Garamond" panose="02020404030301010803" pitchFamily="18" charset="0"/>
                        </a:rPr>
                        <a:t>South Africa </a:t>
                      </a:r>
                      <a:endParaRPr lang="en-GB" sz="2000" dirty="0">
                        <a:solidFill>
                          <a:schemeClr val="bg1"/>
                        </a:solidFill>
                        <a:effectLst/>
                        <a:latin typeface="Garamond" panose="02020404030301010803" pitchFamily="18" charset="0"/>
                        <a:ea typeface="Calibri"/>
                        <a:cs typeface="DaunPenh"/>
                      </a:endParaRPr>
                    </a:p>
                  </a:txBody>
                  <a:tcPr marL="49234" marR="49234" marT="6838"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ZA" sz="1800" dirty="0">
                          <a:effectLst/>
                          <a:latin typeface="Garamond" panose="02020404030301010803" pitchFamily="18" charset="0"/>
                        </a:rPr>
                        <a:t>Supply and demand </a:t>
                      </a:r>
                      <a:r>
                        <a:rPr lang="en-ZA" sz="1800" dirty="0" smtClean="0">
                          <a:effectLst/>
                          <a:latin typeface="Garamond" panose="02020404030301010803" pitchFamily="18" charset="0"/>
                        </a:rPr>
                        <a:t>data as well</a:t>
                      </a:r>
                      <a:r>
                        <a:rPr lang="en-ZA" sz="1800" baseline="0" dirty="0" smtClean="0">
                          <a:effectLst/>
                          <a:latin typeface="Garamond" panose="02020404030301010803" pitchFamily="18" charset="0"/>
                        </a:rPr>
                        <a:t> as w</a:t>
                      </a:r>
                      <a:r>
                        <a:rPr lang="en-ZA" sz="1800" dirty="0" smtClean="0">
                          <a:effectLst/>
                          <a:latin typeface="Garamond" panose="02020404030301010803" pitchFamily="18" charset="0"/>
                        </a:rPr>
                        <a:t>orkplace </a:t>
                      </a:r>
                      <a:r>
                        <a:rPr lang="en-ZA" sz="1800" dirty="0">
                          <a:effectLst/>
                          <a:latin typeface="Garamond" panose="02020404030301010803" pitchFamily="18" charset="0"/>
                        </a:rPr>
                        <a:t>skills </a:t>
                      </a:r>
                      <a:r>
                        <a:rPr lang="en-ZA" sz="1800" dirty="0" smtClean="0">
                          <a:effectLst/>
                          <a:latin typeface="Garamond" panose="02020404030301010803" pitchFamily="18" charset="0"/>
                        </a:rPr>
                        <a:t>needed. Analysis </a:t>
                      </a:r>
                      <a:r>
                        <a:rPr lang="en-ZA" sz="1800" dirty="0">
                          <a:effectLst/>
                          <a:latin typeface="Garamond" panose="02020404030301010803" pitchFamily="18" charset="0"/>
                        </a:rPr>
                        <a:t>of </a:t>
                      </a:r>
                      <a:r>
                        <a:rPr lang="en-ZA" sz="1800" dirty="0" smtClean="0">
                          <a:effectLst/>
                          <a:latin typeface="Garamond" panose="02020404030301010803" pitchFamily="18" charset="0"/>
                        </a:rPr>
                        <a:t>the nature &amp; trajectory of the economy </a:t>
                      </a:r>
                      <a:r>
                        <a:rPr lang="en-ZA" sz="1800" baseline="0" dirty="0" smtClean="0">
                          <a:effectLst/>
                          <a:latin typeface="Garamond" panose="02020404030301010803" pitchFamily="18" charset="0"/>
                        </a:rPr>
                        <a:t>and society and skills policy for economy and vulnerable &amp; unemployed. </a:t>
                      </a:r>
                      <a:endParaRPr lang="en-GB" sz="1800" dirty="0">
                        <a:effectLst/>
                        <a:latin typeface="Garamond" panose="02020404030301010803" pitchFamily="18" charset="0"/>
                        <a:ea typeface="Calibri"/>
                        <a:cs typeface="DaunPenh"/>
                      </a:endParaRPr>
                    </a:p>
                  </a:txBody>
                  <a:tcPr marL="49234" marR="49234" marT="6838"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Garamond" panose="02020404030301010803" pitchFamily="18" charset="0"/>
                        </a:rPr>
                        <a:t>Government, with </a:t>
                      </a:r>
                      <a:r>
                        <a:rPr lang="en-US" sz="1800" dirty="0" smtClean="0">
                          <a:effectLst/>
                          <a:latin typeface="Garamond" panose="02020404030301010803" pitchFamily="18" charset="0"/>
                        </a:rPr>
                        <a:t>partners,</a:t>
                      </a:r>
                      <a:r>
                        <a:rPr lang="en-US" sz="1800" baseline="0" dirty="0" smtClean="0">
                          <a:effectLst/>
                          <a:latin typeface="Garamond" panose="02020404030301010803" pitchFamily="18" charset="0"/>
                        </a:rPr>
                        <a:t> </a:t>
                      </a:r>
                      <a:r>
                        <a:rPr lang="en-US" sz="1800" dirty="0" smtClean="0">
                          <a:effectLst/>
                          <a:latin typeface="Garamond" panose="02020404030301010803" pitchFamily="18" charset="0"/>
                        </a:rPr>
                        <a:t>uses LM Intelligence for</a:t>
                      </a:r>
                      <a:r>
                        <a:rPr lang="en-US" sz="1800" baseline="0" dirty="0" smtClean="0">
                          <a:effectLst/>
                          <a:latin typeface="Garamond" panose="02020404030301010803" pitchFamily="18" charset="0"/>
                        </a:rPr>
                        <a:t> </a:t>
                      </a:r>
                      <a:r>
                        <a:rPr lang="en-US" sz="1800" dirty="0" smtClean="0">
                          <a:effectLst/>
                          <a:latin typeface="Garamond" panose="02020404030301010803" pitchFamily="18" charset="0"/>
                        </a:rPr>
                        <a:t>alignment between government growth</a:t>
                      </a:r>
                      <a:r>
                        <a:rPr lang="en-US" sz="1800" baseline="0" dirty="0" smtClean="0">
                          <a:effectLst/>
                          <a:latin typeface="Garamond" panose="02020404030301010803" pitchFamily="18" charset="0"/>
                        </a:rPr>
                        <a:t> </a:t>
                      </a:r>
                      <a:r>
                        <a:rPr lang="en-US" sz="1800" dirty="0" smtClean="0">
                          <a:effectLst/>
                          <a:latin typeface="Garamond" panose="02020404030301010803" pitchFamily="18" charset="0"/>
                        </a:rPr>
                        <a:t>initiatives</a:t>
                      </a:r>
                      <a:r>
                        <a:rPr lang="en-US" sz="1800" baseline="0" dirty="0" smtClean="0">
                          <a:effectLst/>
                          <a:latin typeface="Garamond" panose="02020404030301010803" pitchFamily="18" charset="0"/>
                        </a:rPr>
                        <a:t> &amp; </a:t>
                      </a:r>
                      <a:r>
                        <a:rPr lang="en-US" sz="1800" dirty="0" smtClean="0">
                          <a:effectLst/>
                          <a:latin typeface="Garamond" panose="02020404030301010803" pitchFamily="18" charset="0"/>
                        </a:rPr>
                        <a:t>industrial strategies,</a:t>
                      </a:r>
                      <a:r>
                        <a:rPr lang="en-US" sz="1800" baseline="0" dirty="0" smtClean="0">
                          <a:effectLst/>
                          <a:latin typeface="Garamond" panose="02020404030301010803" pitchFamily="18" charset="0"/>
                        </a:rPr>
                        <a:t> societal needs </a:t>
                      </a:r>
                      <a:r>
                        <a:rPr lang="en-US" sz="1800" dirty="0" smtClean="0">
                          <a:effectLst/>
                          <a:latin typeface="Garamond" panose="02020404030301010803" pitchFamily="18" charset="0"/>
                        </a:rPr>
                        <a:t>and </a:t>
                      </a:r>
                      <a:r>
                        <a:rPr lang="en-US" sz="1800" baseline="0" dirty="0" smtClean="0">
                          <a:effectLst/>
                          <a:latin typeface="Garamond" panose="02020404030301010803" pitchFamily="18" charset="0"/>
                        </a:rPr>
                        <a:t>the </a:t>
                      </a:r>
                      <a:r>
                        <a:rPr lang="en-US" sz="1800" dirty="0" smtClean="0">
                          <a:effectLst/>
                          <a:latin typeface="Garamond" panose="02020404030301010803" pitchFamily="18" charset="0"/>
                        </a:rPr>
                        <a:t>skills strategy.</a:t>
                      </a:r>
                      <a:endParaRPr lang="en-GB" sz="1800" dirty="0">
                        <a:effectLst/>
                        <a:latin typeface="Garamond" panose="02020404030301010803" pitchFamily="18" charset="0"/>
                        <a:ea typeface="Calibri"/>
                        <a:cs typeface="DaunPenh"/>
                      </a:endParaRPr>
                    </a:p>
                  </a:txBody>
                  <a:tcPr marL="49234" marR="49234" marT="6838"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341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ZA" sz="3400" dirty="0">
                <a:solidFill>
                  <a:schemeClr val="bg2">
                    <a:lumMod val="50000"/>
                  </a:schemeClr>
                </a:solidFill>
                <a:latin typeface="Garamond" panose="02020404030301010803" pitchFamily="18" charset="0"/>
              </a:rPr>
              <a:t>4</a:t>
            </a:r>
            <a:r>
              <a:rPr lang="en-ZA" sz="3400" b="1" dirty="0" smtClean="0">
                <a:solidFill>
                  <a:schemeClr val="bg2">
                    <a:lumMod val="50000"/>
                  </a:schemeClr>
                </a:solidFill>
                <a:latin typeface="Garamond" panose="02020404030301010803" pitchFamily="18" charset="0"/>
              </a:rPr>
              <a:t>. </a:t>
            </a:r>
            <a:r>
              <a:rPr lang="en-ZA" sz="3200" b="1" dirty="0" smtClean="0">
                <a:solidFill>
                  <a:schemeClr val="bg2">
                    <a:lumMod val="50000"/>
                  </a:schemeClr>
                </a:solidFill>
                <a:latin typeface="Garamond" panose="02020404030301010803" pitchFamily="18" charset="0"/>
              </a:rPr>
              <a:t>Responsibility for skills planning?</a:t>
            </a:r>
            <a:endParaRPr lang="en-ZA" sz="3200" b="1" dirty="0">
              <a:solidFill>
                <a:schemeClr val="bg2">
                  <a:lumMod val="50000"/>
                </a:schemeClr>
              </a:solidFill>
              <a:latin typeface="Garamond" panose="02020404030301010803" pitchFamily="18" charset="0"/>
            </a:endParaRPr>
          </a:p>
        </p:txBody>
      </p:sp>
      <p:sp>
        <p:nvSpPr>
          <p:cNvPr id="4" name="Content Placeholder 3"/>
          <p:cNvSpPr>
            <a:spLocks noGrp="1"/>
          </p:cNvSpPr>
          <p:nvPr>
            <p:ph idx="1"/>
          </p:nvPr>
        </p:nvSpPr>
        <p:spPr>
          <a:xfrm>
            <a:off x="0" y="1295400"/>
            <a:ext cx="9144000" cy="5445968"/>
          </a:xfrm>
        </p:spPr>
        <p:txBody>
          <a:bodyPr>
            <a:noAutofit/>
          </a:bodyPr>
          <a:lstStyle/>
          <a:p>
            <a:r>
              <a:rPr lang="en-ZA" sz="3200" dirty="0" smtClean="0">
                <a:latin typeface="Garamond" panose="02020404030301010803" pitchFamily="18" charset="0"/>
              </a:rPr>
              <a:t>Need for a skills planning unit, with adequate budgets and staff with </a:t>
            </a:r>
            <a:r>
              <a:rPr lang="en-ZA" sz="3200" dirty="0">
                <a:latin typeface="Garamond" panose="02020404030301010803" pitchFamily="18" charset="0"/>
              </a:rPr>
              <a:t>labour market economics and planning </a:t>
            </a:r>
            <a:r>
              <a:rPr lang="en-ZA" sz="3200" dirty="0" smtClean="0">
                <a:latin typeface="Garamond" panose="02020404030301010803" pitchFamily="18" charset="0"/>
              </a:rPr>
              <a:t>skills to drive the skills planning process.</a:t>
            </a:r>
          </a:p>
          <a:p>
            <a:r>
              <a:rPr lang="en-ZA" sz="3200" dirty="0" smtClean="0">
                <a:latin typeface="Garamond" panose="02020404030301010803" pitchFamily="18" charset="0"/>
              </a:rPr>
              <a:t>The </a:t>
            </a:r>
            <a:r>
              <a:rPr lang="en-ZA" sz="3200" dirty="0">
                <a:latin typeface="Garamond" panose="02020404030301010803" pitchFamily="18" charset="0"/>
              </a:rPr>
              <a:t>skills planning </a:t>
            </a:r>
            <a:r>
              <a:rPr lang="en-ZA" sz="3200" dirty="0" smtClean="0">
                <a:latin typeface="Garamond" panose="02020404030301010803" pitchFamily="18" charset="0"/>
              </a:rPr>
              <a:t>unit must be located somewhere </a:t>
            </a:r>
            <a:r>
              <a:rPr lang="en-ZA" sz="3200" dirty="0">
                <a:latin typeface="Garamond" panose="02020404030301010803" pitchFamily="18" charset="0"/>
              </a:rPr>
              <a:t>with critical authority </a:t>
            </a:r>
            <a:r>
              <a:rPr lang="en-ZA" sz="3200" dirty="0" smtClean="0">
                <a:latin typeface="Garamond" panose="02020404030301010803" pitchFamily="18" charset="0"/>
              </a:rPr>
              <a:t> and resources to drive the co-ordination and </a:t>
            </a:r>
            <a:r>
              <a:rPr lang="en-ZA" sz="3200" dirty="0">
                <a:latin typeface="Garamond" panose="02020404030301010803" pitchFamily="18" charset="0"/>
              </a:rPr>
              <a:t>co-operation among the government </a:t>
            </a:r>
            <a:r>
              <a:rPr lang="en-ZA" sz="3200" dirty="0" smtClean="0">
                <a:latin typeface="Garamond" panose="02020404030301010803" pitchFamily="18" charset="0"/>
              </a:rPr>
              <a:t>departments. </a:t>
            </a:r>
          </a:p>
          <a:p>
            <a:r>
              <a:rPr lang="en-ZA" sz="3200" dirty="0" smtClean="0">
                <a:latin typeface="Garamond" panose="02020404030301010803" pitchFamily="18" charset="0"/>
              </a:rPr>
              <a:t>The SPU </a:t>
            </a:r>
            <a:r>
              <a:rPr lang="en-ZA" sz="3200" dirty="0">
                <a:latin typeface="Garamond" panose="02020404030301010803" pitchFamily="18" charset="0"/>
              </a:rPr>
              <a:t>could be located in </a:t>
            </a:r>
            <a:r>
              <a:rPr lang="en-ZA" sz="3200" dirty="0" smtClean="0">
                <a:latin typeface="Garamond" panose="02020404030301010803" pitchFamily="18" charset="0"/>
              </a:rPr>
              <a:t>DHET and work </a:t>
            </a:r>
            <a:r>
              <a:rPr lang="en-ZA" sz="3200" dirty="0">
                <a:latin typeface="Garamond" panose="02020404030301010803" pitchFamily="18" charset="0"/>
              </a:rPr>
              <a:t>with other government departments and </a:t>
            </a:r>
            <a:r>
              <a:rPr lang="en-ZA" sz="3200" dirty="0" smtClean="0">
                <a:latin typeface="Garamond" panose="02020404030301010803" pitchFamily="18" charset="0"/>
              </a:rPr>
              <a:t>stakeholders to </a:t>
            </a:r>
            <a:r>
              <a:rPr lang="en-ZA" sz="3200" dirty="0">
                <a:latin typeface="Garamond" panose="02020404030301010803" pitchFamily="18" charset="0"/>
              </a:rPr>
              <a:t>plan </a:t>
            </a:r>
            <a:r>
              <a:rPr lang="en-ZA" sz="3200" dirty="0" smtClean="0">
                <a:latin typeface="Garamond" panose="02020404030301010803" pitchFamily="18" charset="0"/>
              </a:rPr>
              <a:t>the skills needs for the country.</a:t>
            </a:r>
            <a:endParaRPr lang="en-ZA" sz="3200"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13850B18-8452-47C4-9BE5-75837446E8E6}" type="slidenum">
              <a:rPr lang="en-ZA" smtClean="0"/>
              <a:pPr/>
              <a:t>7</a:t>
            </a:fld>
            <a:endParaRPr lang="en-ZA"/>
          </a:p>
        </p:txBody>
      </p:sp>
    </p:spTree>
    <p:extLst>
      <p:ext uri="{BB962C8B-B14F-4D97-AF65-F5344CB8AC3E}">
        <p14:creationId xmlns:p14="http://schemas.microsoft.com/office/powerpoint/2010/main" xmlns="" val="332129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763000" cy="838200"/>
          </a:xfrm>
        </p:spPr>
        <p:txBody>
          <a:bodyPr>
            <a:normAutofit/>
          </a:bodyPr>
          <a:lstStyle/>
          <a:p>
            <a:r>
              <a:rPr lang="en-ZA" sz="3200" dirty="0">
                <a:solidFill>
                  <a:schemeClr val="bg2">
                    <a:lumMod val="75000"/>
                  </a:schemeClr>
                </a:solidFill>
                <a:latin typeface=" Garamond "/>
              </a:rPr>
              <a:t>5</a:t>
            </a:r>
            <a:r>
              <a:rPr lang="en-ZA" sz="3600" b="0" dirty="0" smtClean="0">
                <a:solidFill>
                  <a:schemeClr val="bg2">
                    <a:lumMod val="75000"/>
                  </a:schemeClr>
                </a:solidFill>
                <a:latin typeface=" Garamond "/>
              </a:rPr>
              <a:t>. </a:t>
            </a:r>
            <a:r>
              <a:rPr lang="en-ZA" sz="3200" dirty="0" smtClean="0">
                <a:solidFill>
                  <a:schemeClr val="bg2">
                    <a:lumMod val="75000"/>
                  </a:schemeClr>
                </a:solidFill>
                <a:latin typeface=" Garamond "/>
              </a:rPr>
              <a:t>Information for Skills Planning</a:t>
            </a:r>
            <a:endParaRPr lang="en-ZA" sz="3200" dirty="0">
              <a:solidFill>
                <a:schemeClr val="bg2">
                  <a:lumMod val="75000"/>
                </a:schemeClr>
              </a:solidFill>
              <a:latin typeface=" Garamond "/>
            </a:endParaRPr>
          </a:p>
        </p:txBody>
      </p:sp>
      <p:sp>
        <p:nvSpPr>
          <p:cNvPr id="6" name="Content Placeholder 5"/>
          <p:cNvSpPr>
            <a:spLocks noGrp="1"/>
          </p:cNvSpPr>
          <p:nvPr>
            <p:ph idx="1"/>
          </p:nvPr>
        </p:nvSpPr>
        <p:spPr/>
        <p:txBody>
          <a:bodyPr/>
          <a:lstStyle/>
          <a:p>
            <a:endParaRPr lang="en-Z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9144000" cy="59491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28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1050" y="-171400"/>
            <a:ext cx="8229600" cy="894154"/>
          </a:xfrm>
        </p:spPr>
        <p:txBody>
          <a:bodyPr>
            <a:noAutofit/>
          </a:bodyPr>
          <a:lstStyle/>
          <a:p>
            <a:r>
              <a:rPr lang="en-ZA" sz="3400" b="1" dirty="0">
                <a:solidFill>
                  <a:schemeClr val="bg2">
                    <a:lumMod val="50000"/>
                  </a:schemeClr>
                </a:solidFill>
                <a:latin typeface="Garamond" panose="02020404030301010803" pitchFamily="18" charset="0"/>
              </a:rPr>
              <a:t>6</a:t>
            </a:r>
            <a:r>
              <a:rPr lang="en-ZA" sz="3400" b="1" dirty="0" smtClean="0">
                <a:solidFill>
                  <a:schemeClr val="bg2">
                    <a:lumMod val="50000"/>
                  </a:schemeClr>
                </a:solidFill>
                <a:latin typeface="Garamond" panose="02020404030301010803" pitchFamily="18" charset="0"/>
              </a:rPr>
              <a:t>. Data and information for the LMIS</a:t>
            </a:r>
            <a:endParaRPr lang="en-ZA" sz="3400" b="1" dirty="0">
              <a:solidFill>
                <a:schemeClr val="bg2">
                  <a:lumMod val="50000"/>
                </a:schemeClr>
              </a:solidFill>
              <a:latin typeface="Garamond" panose="02020404030301010803" pitchFamily="18" charset="0"/>
            </a:endParaRPr>
          </a:p>
        </p:txBody>
      </p:sp>
      <p:sp>
        <p:nvSpPr>
          <p:cNvPr id="4" name="Rectangle 3"/>
          <p:cNvSpPr/>
          <p:nvPr/>
        </p:nvSpPr>
        <p:spPr>
          <a:xfrm>
            <a:off x="3779912" y="3026991"/>
            <a:ext cx="2221971" cy="70442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400" dirty="0" smtClean="0">
                <a:ln>
                  <a:solidFill>
                    <a:sysClr val="windowText" lastClr="000000"/>
                  </a:solidFill>
                </a:ln>
                <a:solidFill>
                  <a:sysClr val="windowText" lastClr="000000"/>
                </a:solidFill>
                <a:latin typeface="Andalus" panose="02020603050405020304" pitchFamily="18" charset="-78"/>
                <a:cs typeface="Andalus" panose="02020603050405020304" pitchFamily="18" charset="-78"/>
              </a:rPr>
              <a:t>SKILLS PLANNING UNIT </a:t>
            </a:r>
            <a:endParaRPr lang="en-ZA" sz="1400" dirty="0">
              <a:ln>
                <a:solidFill>
                  <a:sysClr val="windowText" lastClr="000000"/>
                </a:solidFill>
              </a:ln>
              <a:solidFill>
                <a:sysClr val="windowText" lastClr="000000"/>
              </a:solidFill>
              <a:latin typeface="Andalus" panose="02020603050405020304" pitchFamily="18" charset="-78"/>
              <a:cs typeface="Andalus" panose="02020603050405020304" pitchFamily="18" charset="-78"/>
            </a:endParaRPr>
          </a:p>
        </p:txBody>
      </p:sp>
      <p:sp>
        <p:nvSpPr>
          <p:cNvPr id="26" name="Rounded Rectangle 25"/>
          <p:cNvSpPr/>
          <p:nvPr/>
        </p:nvSpPr>
        <p:spPr>
          <a:xfrm>
            <a:off x="6884016" y="722754"/>
            <a:ext cx="2223160" cy="1970816"/>
          </a:xfrm>
          <a:prstGeom prst="roundRect">
            <a:avLst>
              <a:gd name="adj" fmla="val 8364"/>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0" rtlCol="0" anchor="ctr"/>
          <a:lstStyle/>
          <a:p>
            <a:pPr marL="285750" indent="-285750">
              <a:buFont typeface="Arial" panose="020B0604020202020204" pitchFamily="34" charset="0"/>
              <a:buChar char="•"/>
            </a:pPr>
            <a:r>
              <a:rPr lang="en-ZA" sz="2000" dirty="0" smtClean="0">
                <a:solidFill>
                  <a:sysClr val="windowText" lastClr="000000"/>
                </a:solidFill>
                <a:latin typeface="Garamond" panose="02020404030301010803" pitchFamily="18" charset="0"/>
              </a:rPr>
              <a:t>Indicators for skills planning.</a:t>
            </a:r>
          </a:p>
          <a:p>
            <a:pPr marL="285750" indent="-285750">
              <a:buFont typeface="Arial" panose="020B0604020202020204" pitchFamily="34" charset="0"/>
              <a:buChar char="•"/>
            </a:pPr>
            <a:r>
              <a:rPr lang="en-ZA" sz="2000" dirty="0" smtClean="0">
                <a:solidFill>
                  <a:sysClr val="windowText" lastClr="000000"/>
                </a:solidFill>
                <a:latin typeface="Garamond" panose="02020404030301010803" pitchFamily="18" charset="0"/>
              </a:rPr>
              <a:t>Occupations in High demand list</a:t>
            </a:r>
            <a:endParaRPr lang="en-ZA" sz="2000" dirty="0">
              <a:solidFill>
                <a:sysClr val="windowText" lastClr="000000"/>
              </a:solidFill>
              <a:latin typeface="Garamond" panose="02020404030301010803" pitchFamily="18" charset="0"/>
            </a:endParaRPr>
          </a:p>
          <a:p>
            <a:pPr marL="285750" indent="-285750">
              <a:buFont typeface="Arial" panose="020B0604020202020204" pitchFamily="34" charset="0"/>
              <a:buChar char="•"/>
            </a:pPr>
            <a:endParaRPr lang="en-ZA" sz="2000" dirty="0">
              <a:solidFill>
                <a:sysClr val="windowText" lastClr="000000"/>
              </a:solidFill>
              <a:latin typeface="Garamond" panose="02020404030301010803" pitchFamily="18" charset="0"/>
            </a:endParaRPr>
          </a:p>
        </p:txBody>
      </p:sp>
      <p:cxnSp>
        <p:nvCxnSpPr>
          <p:cNvPr id="32" name="Straight Arrow Connector 31"/>
          <p:cNvCxnSpPr/>
          <p:nvPr/>
        </p:nvCxnSpPr>
        <p:spPr>
          <a:xfrm>
            <a:off x="3211877" y="2360147"/>
            <a:ext cx="738531" cy="666844"/>
          </a:xfrm>
          <a:prstGeom prst="straightConnector1">
            <a:avLst/>
          </a:prstGeom>
          <a:ln w="381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07504" y="1619733"/>
            <a:ext cx="1374901" cy="704421"/>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rtlCol="0" anchor="ctr">
            <a:normAutofit fontScale="92500" lnSpcReduction="20000"/>
          </a:bodyPr>
          <a:lstStyle/>
          <a:p>
            <a:pPr algn="ctr"/>
            <a:r>
              <a:rPr lang="en-ZA" dirty="0" smtClean="0">
                <a:latin typeface="Garamond" panose="02020404030301010803" pitchFamily="18" charset="0"/>
              </a:rPr>
              <a:t>Projections in economic development</a:t>
            </a:r>
            <a:endParaRPr lang="en-ZA" dirty="0">
              <a:latin typeface="Garamond" panose="02020404030301010803" pitchFamily="18" charset="0"/>
            </a:endParaRPr>
          </a:p>
        </p:txBody>
      </p:sp>
      <p:sp>
        <p:nvSpPr>
          <p:cNvPr id="36" name="Rounded Rectangle 35"/>
          <p:cNvSpPr/>
          <p:nvPr/>
        </p:nvSpPr>
        <p:spPr>
          <a:xfrm>
            <a:off x="3581142" y="722754"/>
            <a:ext cx="1600151" cy="818697"/>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rtlCol="0" anchor="ctr">
            <a:noAutofit/>
          </a:bodyPr>
          <a:lstStyle/>
          <a:p>
            <a:pPr algn="ctr"/>
            <a:r>
              <a:rPr lang="en-ZA" dirty="0" smtClean="0">
                <a:latin typeface="Garamond" panose="02020404030301010803" pitchFamily="18" charset="0"/>
              </a:rPr>
              <a:t>Changes in working age population</a:t>
            </a:r>
            <a:endParaRPr lang="en-ZA" dirty="0">
              <a:latin typeface="Garamond" panose="02020404030301010803" pitchFamily="18" charset="0"/>
            </a:endParaRPr>
          </a:p>
        </p:txBody>
      </p:sp>
      <p:sp>
        <p:nvSpPr>
          <p:cNvPr id="38" name="Rounded Rectangle 37"/>
          <p:cNvSpPr/>
          <p:nvPr/>
        </p:nvSpPr>
        <p:spPr>
          <a:xfrm>
            <a:off x="107504" y="722754"/>
            <a:ext cx="1374901" cy="704421"/>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rtlCol="0" anchor="ctr">
            <a:normAutofit fontScale="92500" lnSpcReduction="20000"/>
          </a:bodyPr>
          <a:lstStyle/>
          <a:p>
            <a:pPr algn="ctr"/>
            <a:r>
              <a:rPr lang="en-ZA" dirty="0" smtClean="0">
                <a:latin typeface="Garamond" panose="02020404030301010803" pitchFamily="18" charset="0"/>
              </a:rPr>
              <a:t>Skills needs for </a:t>
            </a:r>
            <a:r>
              <a:rPr lang="en-ZA" dirty="0" err="1" smtClean="0">
                <a:latin typeface="Garamond" panose="02020404030301010803" pitchFamily="18" charset="0"/>
              </a:rPr>
              <a:t>govt</a:t>
            </a:r>
            <a:r>
              <a:rPr lang="en-ZA" dirty="0" smtClean="0">
                <a:latin typeface="Garamond" panose="02020404030301010803" pitchFamily="18" charset="0"/>
              </a:rPr>
              <a:t>  economic dev priorities</a:t>
            </a:r>
            <a:endParaRPr lang="en-ZA" dirty="0">
              <a:latin typeface="Garamond" panose="02020404030301010803" pitchFamily="18" charset="0"/>
            </a:endParaRPr>
          </a:p>
        </p:txBody>
      </p:sp>
      <p:sp>
        <p:nvSpPr>
          <p:cNvPr id="39" name="Rounded Rectangle 38"/>
          <p:cNvSpPr/>
          <p:nvPr/>
        </p:nvSpPr>
        <p:spPr>
          <a:xfrm>
            <a:off x="1813757" y="722754"/>
            <a:ext cx="1398119" cy="704421"/>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rtlCol="0" anchor="ctr">
            <a:noAutofit/>
          </a:bodyPr>
          <a:lstStyle/>
          <a:p>
            <a:pPr algn="ctr"/>
            <a:r>
              <a:rPr lang="en-ZA" dirty="0" smtClean="0">
                <a:latin typeface="Garamond" panose="02020404030301010803" pitchFamily="18" charset="0"/>
              </a:rPr>
              <a:t>New &amp; potential business</a:t>
            </a:r>
            <a:endParaRPr lang="en-ZA" dirty="0">
              <a:latin typeface="Garamond" panose="02020404030301010803" pitchFamily="18" charset="0"/>
            </a:endParaRPr>
          </a:p>
        </p:txBody>
      </p:sp>
      <p:sp>
        <p:nvSpPr>
          <p:cNvPr id="41" name="Rounded Rectangle 40"/>
          <p:cNvSpPr/>
          <p:nvPr/>
        </p:nvSpPr>
        <p:spPr>
          <a:xfrm>
            <a:off x="107504" y="3313248"/>
            <a:ext cx="1374901" cy="7044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rtlCol="0" anchor="ctr">
            <a:normAutofit/>
          </a:bodyPr>
          <a:lstStyle/>
          <a:p>
            <a:pPr algn="ctr"/>
            <a:r>
              <a:rPr lang="en-ZA" dirty="0" smtClean="0">
                <a:latin typeface="Garamond" panose="02020404030301010803" pitchFamily="18" charset="0"/>
              </a:rPr>
              <a:t>Turnover of personnel</a:t>
            </a:r>
            <a:endParaRPr lang="en-ZA" dirty="0">
              <a:latin typeface="Garamond" panose="02020404030301010803" pitchFamily="18" charset="0"/>
            </a:endParaRPr>
          </a:p>
        </p:txBody>
      </p:sp>
      <p:sp>
        <p:nvSpPr>
          <p:cNvPr id="42" name="Rounded Rectangle 41"/>
          <p:cNvSpPr/>
          <p:nvPr/>
        </p:nvSpPr>
        <p:spPr>
          <a:xfrm>
            <a:off x="1762338" y="5964939"/>
            <a:ext cx="1230885" cy="7044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0" tIns="0" rIns="0" bIns="0" rtlCol="0" anchor="ctr">
            <a:normAutofit/>
          </a:bodyPr>
          <a:lstStyle/>
          <a:p>
            <a:pPr algn="ctr"/>
            <a:r>
              <a:rPr lang="en-ZA" sz="2000" dirty="0" smtClean="0">
                <a:latin typeface="Garamond" panose="02020404030301010803" pitchFamily="18" charset="0"/>
              </a:rPr>
              <a:t>Wage analysis</a:t>
            </a:r>
            <a:endParaRPr lang="en-ZA" sz="2000" dirty="0">
              <a:latin typeface="Garamond" panose="02020404030301010803" pitchFamily="18" charset="0"/>
            </a:endParaRPr>
          </a:p>
        </p:txBody>
      </p:sp>
      <p:sp>
        <p:nvSpPr>
          <p:cNvPr id="43" name="Rounded Rectangle 42"/>
          <p:cNvSpPr/>
          <p:nvPr/>
        </p:nvSpPr>
        <p:spPr>
          <a:xfrm>
            <a:off x="107504" y="4209317"/>
            <a:ext cx="1374901" cy="7044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rtlCol="0" anchor="ctr">
            <a:normAutofit/>
          </a:bodyPr>
          <a:lstStyle/>
          <a:p>
            <a:pPr algn="ctr"/>
            <a:r>
              <a:rPr lang="en-ZA" dirty="0" smtClean="0">
                <a:latin typeface="Garamond" panose="02020404030301010803" pitchFamily="18" charset="0"/>
              </a:rPr>
              <a:t>Emigration </a:t>
            </a:r>
            <a:endParaRPr lang="en-ZA" dirty="0">
              <a:latin typeface="Garamond" panose="02020404030301010803" pitchFamily="18" charset="0"/>
            </a:endParaRPr>
          </a:p>
        </p:txBody>
      </p:sp>
      <p:sp>
        <p:nvSpPr>
          <p:cNvPr id="44" name="Rounded Rectangle 43"/>
          <p:cNvSpPr/>
          <p:nvPr/>
        </p:nvSpPr>
        <p:spPr>
          <a:xfrm>
            <a:off x="107504" y="5057631"/>
            <a:ext cx="1374901" cy="7044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0" tIns="0" rIns="0" bIns="0" rtlCol="0" anchor="ctr">
            <a:normAutofit/>
          </a:bodyPr>
          <a:lstStyle/>
          <a:p>
            <a:pPr algn="ctr"/>
            <a:r>
              <a:rPr lang="en-ZA" dirty="0" smtClean="0">
                <a:latin typeface="Garamond" panose="02020404030301010803" pitchFamily="18" charset="0"/>
              </a:rPr>
              <a:t>Skills shortages</a:t>
            </a:r>
            <a:endParaRPr lang="en-ZA" dirty="0">
              <a:latin typeface="Garamond" panose="02020404030301010803" pitchFamily="18" charset="0"/>
            </a:endParaRPr>
          </a:p>
        </p:txBody>
      </p:sp>
      <p:sp>
        <p:nvSpPr>
          <p:cNvPr id="45" name="Rounded Rectangle 44"/>
          <p:cNvSpPr/>
          <p:nvPr/>
        </p:nvSpPr>
        <p:spPr>
          <a:xfrm>
            <a:off x="107504" y="5964939"/>
            <a:ext cx="1374901" cy="7044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0" tIns="0" rIns="0" bIns="0" rtlCol="0" anchor="ctr">
            <a:noAutofit/>
          </a:bodyPr>
          <a:lstStyle/>
          <a:p>
            <a:pPr algn="ctr"/>
            <a:r>
              <a:rPr lang="en-ZA" sz="2000" dirty="0" smtClean="0">
                <a:latin typeface="Garamond" panose="02020404030301010803" pitchFamily="18" charset="0"/>
              </a:rPr>
              <a:t>Sectors &amp; occupations</a:t>
            </a:r>
            <a:endParaRPr lang="en-ZA" sz="2000" dirty="0">
              <a:latin typeface="Garamond" panose="02020404030301010803" pitchFamily="18" charset="0"/>
            </a:endParaRPr>
          </a:p>
        </p:txBody>
      </p:sp>
      <p:sp>
        <p:nvSpPr>
          <p:cNvPr id="46" name="Rounded Rectangle 45"/>
          <p:cNvSpPr/>
          <p:nvPr/>
        </p:nvSpPr>
        <p:spPr>
          <a:xfrm>
            <a:off x="3273156" y="5964939"/>
            <a:ext cx="1292694" cy="7044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0" tIns="0" rIns="0" bIns="0" rtlCol="0" anchor="ctr">
            <a:noAutofit/>
          </a:bodyPr>
          <a:lstStyle/>
          <a:p>
            <a:pPr algn="ctr"/>
            <a:r>
              <a:rPr lang="en-ZA" sz="1600" dirty="0" smtClean="0">
                <a:latin typeface="Garamond" panose="02020404030301010803" pitchFamily="18" charset="0"/>
              </a:rPr>
              <a:t>Job vacancies; hard to fill vacancies </a:t>
            </a:r>
            <a:endParaRPr lang="en-ZA" sz="1600" dirty="0">
              <a:latin typeface="Garamond" panose="02020404030301010803" pitchFamily="18" charset="0"/>
            </a:endParaRPr>
          </a:p>
        </p:txBody>
      </p:sp>
      <p:sp>
        <p:nvSpPr>
          <p:cNvPr id="48" name="Rounded Rectangle 47"/>
          <p:cNvSpPr/>
          <p:nvPr/>
        </p:nvSpPr>
        <p:spPr>
          <a:xfrm>
            <a:off x="6294792" y="5964939"/>
            <a:ext cx="1230885" cy="70442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rtlCol="0" anchor="ctr">
            <a:normAutofit/>
          </a:bodyPr>
          <a:lstStyle/>
          <a:p>
            <a:pPr algn="ctr"/>
            <a:r>
              <a:rPr lang="en-ZA" sz="1600" dirty="0" smtClean="0">
                <a:latin typeface="Garamond" panose="02020404030301010803" pitchFamily="18" charset="0"/>
              </a:rPr>
              <a:t>Immigration: DHA</a:t>
            </a:r>
            <a:endParaRPr lang="en-ZA" sz="1600" dirty="0">
              <a:latin typeface="Garamond" panose="02020404030301010803" pitchFamily="18" charset="0"/>
            </a:endParaRPr>
          </a:p>
        </p:txBody>
      </p:sp>
      <p:sp>
        <p:nvSpPr>
          <p:cNvPr id="49" name="Rounded Rectangle 48"/>
          <p:cNvSpPr/>
          <p:nvPr/>
        </p:nvSpPr>
        <p:spPr>
          <a:xfrm>
            <a:off x="7766151" y="5964939"/>
            <a:ext cx="1341025" cy="70442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ZA" sz="1600" dirty="0" smtClean="0">
                <a:latin typeface="Garamond" panose="02020404030301010803" pitchFamily="18" charset="0"/>
              </a:rPr>
              <a:t>Enrolment &amp; graduation at    HE &amp; TVE</a:t>
            </a:r>
            <a:endParaRPr lang="en-ZA" sz="1600" dirty="0">
              <a:latin typeface="Garamond" panose="02020404030301010803" pitchFamily="18" charset="0"/>
            </a:endParaRPr>
          </a:p>
        </p:txBody>
      </p:sp>
      <p:sp>
        <p:nvSpPr>
          <p:cNvPr id="50" name="Rounded Rectangle 49"/>
          <p:cNvSpPr/>
          <p:nvPr/>
        </p:nvSpPr>
        <p:spPr>
          <a:xfrm>
            <a:off x="7766489" y="4613307"/>
            <a:ext cx="1230885" cy="70442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rtlCol="0" anchor="ctr">
            <a:normAutofit/>
          </a:bodyPr>
          <a:lstStyle/>
          <a:p>
            <a:pPr algn="ctr"/>
            <a:r>
              <a:rPr lang="en-ZA" sz="1600" dirty="0" smtClean="0">
                <a:latin typeface="Garamond" panose="02020404030301010803" pitchFamily="18" charset="0"/>
              </a:rPr>
              <a:t>Unemploye</a:t>
            </a:r>
            <a:r>
              <a:rPr lang="en-ZA" sz="1600" dirty="0">
                <a:latin typeface="Garamond" panose="02020404030301010803" pitchFamily="18" charset="0"/>
              </a:rPr>
              <a:t>d</a:t>
            </a:r>
          </a:p>
        </p:txBody>
      </p:sp>
      <p:sp>
        <p:nvSpPr>
          <p:cNvPr id="51" name="Rounded Rectangle 50"/>
          <p:cNvSpPr/>
          <p:nvPr/>
        </p:nvSpPr>
        <p:spPr>
          <a:xfrm>
            <a:off x="7766151" y="3504896"/>
            <a:ext cx="1230885" cy="70442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rtlCol="0" anchor="ctr">
            <a:normAutofit/>
          </a:bodyPr>
          <a:lstStyle/>
          <a:p>
            <a:pPr algn="ctr"/>
            <a:r>
              <a:rPr lang="en-ZA" sz="1600" dirty="0" smtClean="0">
                <a:latin typeface="Garamond" panose="02020404030301010803" pitchFamily="18" charset="0"/>
              </a:rPr>
              <a:t>Gr 9 and 12 passes: EMIS </a:t>
            </a:r>
            <a:endParaRPr lang="en-ZA" sz="1600" dirty="0">
              <a:latin typeface="Garamond" panose="02020404030301010803" pitchFamily="18" charset="0"/>
            </a:endParaRPr>
          </a:p>
        </p:txBody>
      </p:sp>
      <p:cxnSp>
        <p:nvCxnSpPr>
          <p:cNvPr id="53" name="Straight Arrow Connector 52"/>
          <p:cNvCxnSpPr/>
          <p:nvPr/>
        </p:nvCxnSpPr>
        <p:spPr>
          <a:xfrm flipH="1">
            <a:off x="7232767" y="4207962"/>
            <a:ext cx="533384" cy="190293"/>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5" name="Straight Arrow Connector 54"/>
          <p:cNvCxnSpPr>
            <a:stCxn id="50" idx="1"/>
          </p:cNvCxnSpPr>
          <p:nvPr/>
        </p:nvCxnSpPr>
        <p:spPr>
          <a:xfrm flipH="1" flipV="1">
            <a:off x="7232767" y="4750466"/>
            <a:ext cx="533722" cy="21505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62" name="Straight Arrow Connector 61"/>
          <p:cNvCxnSpPr/>
          <p:nvPr/>
        </p:nvCxnSpPr>
        <p:spPr>
          <a:xfrm flipH="1" flipV="1">
            <a:off x="7232767" y="5076491"/>
            <a:ext cx="707760" cy="88844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64" name="Straight Arrow Connector 63"/>
          <p:cNvCxnSpPr>
            <a:stCxn id="48" idx="0"/>
          </p:cNvCxnSpPr>
          <p:nvPr/>
        </p:nvCxnSpPr>
        <p:spPr>
          <a:xfrm flipH="1" flipV="1">
            <a:off x="6884016" y="5102676"/>
            <a:ext cx="26219" cy="862263"/>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78" name="Straight Arrow Connector 77"/>
          <p:cNvCxnSpPr/>
          <p:nvPr/>
        </p:nvCxnSpPr>
        <p:spPr>
          <a:xfrm flipH="1" flipV="1">
            <a:off x="3211877" y="4750466"/>
            <a:ext cx="738531" cy="50874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flipH="1" flipV="1">
            <a:off x="3129817" y="5063137"/>
            <a:ext cx="328236" cy="85545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a:stCxn id="42" idx="0"/>
          </p:cNvCxnSpPr>
          <p:nvPr/>
        </p:nvCxnSpPr>
        <p:spPr>
          <a:xfrm flipH="1" flipV="1">
            <a:off x="2350257" y="5102676"/>
            <a:ext cx="27524" cy="8622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4" name="Straight Arrow Connector 83"/>
          <p:cNvCxnSpPr/>
          <p:nvPr/>
        </p:nvCxnSpPr>
        <p:spPr>
          <a:xfrm flipV="1">
            <a:off x="1482405" y="5063137"/>
            <a:ext cx="662705" cy="9086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7" name="Straight Arrow Connector 86"/>
          <p:cNvCxnSpPr/>
          <p:nvPr/>
        </p:nvCxnSpPr>
        <p:spPr>
          <a:xfrm flipV="1">
            <a:off x="1482405" y="4796560"/>
            <a:ext cx="529226" cy="4626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p:nvPr/>
        </p:nvCxnSpPr>
        <p:spPr>
          <a:xfrm flipV="1">
            <a:off x="1482405" y="3731412"/>
            <a:ext cx="498587" cy="774369"/>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91" name="Straight Arrow Connector 90"/>
          <p:cNvCxnSpPr/>
          <p:nvPr/>
        </p:nvCxnSpPr>
        <p:spPr>
          <a:xfrm>
            <a:off x="1482405" y="3379201"/>
            <a:ext cx="498587"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00" name="Straight Arrow Connector 99"/>
          <p:cNvCxnSpPr/>
          <p:nvPr/>
        </p:nvCxnSpPr>
        <p:spPr>
          <a:xfrm>
            <a:off x="1482405" y="2007937"/>
            <a:ext cx="4985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482405" y="1427175"/>
            <a:ext cx="498587" cy="228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39" idx="2"/>
          </p:cNvCxnSpPr>
          <p:nvPr/>
        </p:nvCxnSpPr>
        <p:spPr>
          <a:xfrm>
            <a:off x="2512817" y="1427175"/>
            <a:ext cx="83616" cy="228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3228384" y="1427175"/>
            <a:ext cx="371336" cy="228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950408" y="5017828"/>
            <a:ext cx="1230885" cy="7044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0" tIns="0" rIns="0" bIns="0" rtlCol="0" anchor="ctr">
            <a:normAutofit/>
          </a:bodyPr>
          <a:lstStyle/>
          <a:p>
            <a:pPr algn="ctr"/>
            <a:r>
              <a:rPr lang="en-ZA" sz="1600" dirty="0" smtClean="0"/>
              <a:t>Skills gaps: SETAs</a:t>
            </a:r>
            <a:endParaRPr lang="en-ZA" sz="1600" dirty="0"/>
          </a:p>
        </p:txBody>
      </p:sp>
      <p:sp>
        <p:nvSpPr>
          <p:cNvPr id="54" name="Rounded Rectangle 53"/>
          <p:cNvSpPr/>
          <p:nvPr/>
        </p:nvSpPr>
        <p:spPr>
          <a:xfrm>
            <a:off x="4783974" y="5964939"/>
            <a:ext cx="1230885" cy="704421"/>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rtlCol="0" anchor="ctr">
            <a:normAutofit fontScale="92500" lnSpcReduction="10000"/>
          </a:bodyPr>
          <a:lstStyle/>
          <a:p>
            <a:pPr algn="ctr"/>
            <a:r>
              <a:rPr lang="en-ZA" sz="1600" dirty="0" smtClean="0">
                <a:latin typeface="Garamond" panose="02020404030301010803" pitchFamily="18" charset="0"/>
              </a:rPr>
              <a:t>SETA: workplace skills training</a:t>
            </a:r>
            <a:endParaRPr lang="en-ZA" sz="1600" dirty="0">
              <a:latin typeface="Garamond" panose="02020404030301010803" pitchFamily="18" charset="0"/>
            </a:endParaRPr>
          </a:p>
        </p:txBody>
      </p:sp>
      <p:sp>
        <p:nvSpPr>
          <p:cNvPr id="56" name="Rounded Rectangle 55"/>
          <p:cNvSpPr/>
          <p:nvPr/>
        </p:nvSpPr>
        <p:spPr>
          <a:xfrm>
            <a:off x="107504" y="2460578"/>
            <a:ext cx="1374901" cy="7044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rtlCol="0" anchor="ctr">
            <a:noAutofit/>
          </a:bodyPr>
          <a:lstStyle/>
          <a:p>
            <a:pPr algn="ctr"/>
            <a:r>
              <a:rPr lang="en-ZA" dirty="0" smtClean="0">
                <a:latin typeface="Garamond" panose="02020404030301010803" pitchFamily="18" charset="0"/>
              </a:rPr>
              <a:t>Retirement &amp;  mortality</a:t>
            </a:r>
            <a:endParaRPr lang="en-ZA" dirty="0">
              <a:latin typeface="Garamond" panose="02020404030301010803" pitchFamily="18" charset="0"/>
            </a:endParaRPr>
          </a:p>
        </p:txBody>
      </p:sp>
      <p:cxnSp>
        <p:nvCxnSpPr>
          <p:cNvPr id="9" name="Straight Arrow Connector 8"/>
          <p:cNvCxnSpPr>
            <a:stCxn id="54" idx="0"/>
          </p:cNvCxnSpPr>
          <p:nvPr/>
        </p:nvCxnSpPr>
        <p:spPr>
          <a:xfrm flipV="1">
            <a:off x="5399416" y="5076491"/>
            <a:ext cx="615441" cy="88844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a:xfrm>
            <a:off x="1482405" y="2693569"/>
            <a:ext cx="498587" cy="33342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flipV="1">
            <a:off x="5181293" y="1772816"/>
            <a:ext cx="1702723" cy="125417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042270" y="4398254"/>
            <a:ext cx="1230885" cy="70442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400" b="1" dirty="0" smtClean="0">
                <a:solidFill>
                  <a:schemeClr val="tx1"/>
                </a:solidFill>
                <a:latin typeface="Andalus" panose="02020603050405020304" pitchFamily="18" charset="-78"/>
                <a:cs typeface="Andalus" panose="02020603050405020304" pitchFamily="18" charset="-78"/>
              </a:rPr>
              <a:t>CURRENT DEMAND</a:t>
            </a:r>
            <a:endParaRPr lang="en-ZA" sz="1400" b="1" dirty="0">
              <a:solidFill>
                <a:schemeClr val="tx1"/>
              </a:solidFill>
              <a:latin typeface="Andalus" panose="02020603050405020304" pitchFamily="18" charset="-78"/>
              <a:cs typeface="Andalus" panose="02020603050405020304" pitchFamily="18" charset="-78"/>
            </a:endParaRPr>
          </a:p>
        </p:txBody>
      </p:sp>
      <p:sp>
        <p:nvSpPr>
          <p:cNvPr id="65" name="Rectangle 64"/>
          <p:cNvSpPr/>
          <p:nvPr/>
        </p:nvSpPr>
        <p:spPr>
          <a:xfrm>
            <a:off x="6001883" y="4374297"/>
            <a:ext cx="1230885" cy="70442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600" dirty="0" smtClean="0">
                <a:latin typeface="Andalus" panose="02020603050405020304" pitchFamily="18" charset="-78"/>
                <a:cs typeface="Andalus" panose="02020603050405020304" pitchFamily="18" charset="-78"/>
              </a:rPr>
              <a:t> </a:t>
            </a:r>
            <a:r>
              <a:rPr lang="en-ZA" sz="1600" b="1" dirty="0" smtClean="0">
                <a:solidFill>
                  <a:schemeClr val="tx1"/>
                </a:solidFill>
                <a:latin typeface="Andalus" panose="02020603050405020304" pitchFamily="18" charset="-78"/>
                <a:cs typeface="Andalus" panose="02020603050405020304" pitchFamily="18" charset="-78"/>
              </a:rPr>
              <a:t>SUPPLY</a:t>
            </a:r>
            <a:endParaRPr lang="en-ZA" sz="1600" b="1" dirty="0">
              <a:solidFill>
                <a:schemeClr val="tx1"/>
              </a:solidFill>
              <a:latin typeface="Andalus" panose="02020603050405020304" pitchFamily="18" charset="-78"/>
              <a:cs typeface="Andalus" panose="02020603050405020304" pitchFamily="18" charset="-78"/>
            </a:endParaRPr>
          </a:p>
        </p:txBody>
      </p:sp>
      <p:sp>
        <p:nvSpPr>
          <p:cNvPr id="66" name="Rectangle 65"/>
          <p:cNvSpPr/>
          <p:nvPr/>
        </p:nvSpPr>
        <p:spPr>
          <a:xfrm>
            <a:off x="2019485" y="1655726"/>
            <a:ext cx="1230885" cy="70442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latin typeface="Andalus" panose="02020603050405020304" pitchFamily="18" charset="-78"/>
                <a:cs typeface="Andalus" panose="02020603050405020304" pitchFamily="18" charset="-78"/>
              </a:rPr>
              <a:t>FUTURE DEMAND</a:t>
            </a:r>
            <a:endParaRPr lang="en-ZA" sz="1400" b="1" dirty="0">
              <a:solidFill>
                <a:schemeClr val="tx1"/>
              </a:solidFill>
              <a:latin typeface="Andalus" panose="02020603050405020304" pitchFamily="18" charset="-78"/>
              <a:cs typeface="Andalus" panose="02020603050405020304" pitchFamily="18" charset="-78"/>
            </a:endParaRPr>
          </a:p>
        </p:txBody>
      </p:sp>
      <p:cxnSp>
        <p:nvCxnSpPr>
          <p:cNvPr id="67" name="Straight Arrow Connector 66"/>
          <p:cNvCxnSpPr/>
          <p:nvPr/>
        </p:nvCxnSpPr>
        <p:spPr>
          <a:xfrm flipV="1">
            <a:off x="3293935" y="3707454"/>
            <a:ext cx="738531" cy="666843"/>
          </a:xfrm>
          <a:prstGeom prst="straightConnector1">
            <a:avLst/>
          </a:prstGeom>
          <a:ln w="381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5212064" y="3742660"/>
            <a:ext cx="820590" cy="666843"/>
          </a:xfrm>
          <a:prstGeom prst="straightConnector1">
            <a:avLst/>
          </a:prstGeom>
          <a:ln w="381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980990" y="3038239"/>
            <a:ext cx="1230885" cy="704421"/>
          </a:xfrm>
          <a:prstGeom prst="roundRect">
            <a:avLst>
              <a:gd name="adj" fmla="val 2244"/>
            </a:avLst>
          </a:prstGeom>
        </p:spPr>
        <p:style>
          <a:lnRef idx="0">
            <a:schemeClr val="accent4"/>
          </a:lnRef>
          <a:fillRef idx="3">
            <a:schemeClr val="accent4"/>
          </a:fillRef>
          <a:effectRef idx="3">
            <a:schemeClr val="accent4"/>
          </a:effectRef>
          <a:fontRef idx="minor">
            <a:schemeClr val="lt1"/>
          </a:fontRef>
        </p:style>
        <p:txBody>
          <a:bodyPr lIns="0" tIns="0" rIns="0" bIns="0" rtlCol="0" anchor="ctr">
            <a:normAutofit/>
          </a:bodyPr>
          <a:lstStyle/>
          <a:p>
            <a:pPr lvl="0" algn="ctr"/>
            <a:r>
              <a:rPr lang="en-ZA" sz="1400" b="1" dirty="0" smtClean="0">
                <a:solidFill>
                  <a:prstClr val="black"/>
                </a:solidFill>
                <a:latin typeface="Andalus" panose="02020603050405020304" pitchFamily="18" charset="-78"/>
                <a:cs typeface="Andalus" panose="02020603050405020304" pitchFamily="18" charset="-78"/>
              </a:rPr>
              <a:t>REPLACEMENT </a:t>
            </a:r>
            <a:r>
              <a:rPr lang="en-ZA" sz="1400" b="1" dirty="0">
                <a:solidFill>
                  <a:prstClr val="black"/>
                </a:solidFill>
                <a:latin typeface="Andalus" panose="02020603050405020304" pitchFamily="18" charset="-78"/>
                <a:cs typeface="Andalus" panose="02020603050405020304" pitchFamily="18" charset="-78"/>
              </a:rPr>
              <a:t>DEMAND</a:t>
            </a:r>
          </a:p>
        </p:txBody>
      </p:sp>
      <p:cxnSp>
        <p:nvCxnSpPr>
          <p:cNvPr id="70" name="Straight Arrow Connector 69"/>
          <p:cNvCxnSpPr/>
          <p:nvPr/>
        </p:nvCxnSpPr>
        <p:spPr>
          <a:xfrm>
            <a:off x="3250370" y="3390449"/>
            <a:ext cx="551528" cy="0"/>
          </a:xfrm>
          <a:prstGeom prst="straightConnector1">
            <a:avLst/>
          </a:prstGeom>
          <a:ln w="381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10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1000"/>
                                        <p:tgtEl>
                                          <p:spTgt spid="19"/>
                                        </p:tgtEl>
                                      </p:cBhvr>
                                    </p:animEffect>
                                    <p:anim calcmode="lin" valueType="num">
                                      <p:cBhvr>
                                        <p:cTn id="102" dur="1000" fill="hold"/>
                                        <p:tgtEl>
                                          <p:spTgt spid="19"/>
                                        </p:tgtEl>
                                        <p:attrNameLst>
                                          <p:attrName>ppt_x</p:attrName>
                                        </p:attrNameLst>
                                      </p:cBhvr>
                                      <p:tavLst>
                                        <p:tav tm="0">
                                          <p:val>
                                            <p:strVal val="#ppt_x"/>
                                          </p:val>
                                        </p:tav>
                                        <p:tav tm="100000">
                                          <p:val>
                                            <p:strVal val="#ppt_x"/>
                                          </p:val>
                                        </p:tav>
                                      </p:tavLst>
                                    </p:anim>
                                    <p:anim calcmode="lin" valueType="num">
                                      <p:cBhvr>
                                        <p:cTn id="103" dur="1000" fill="hold"/>
                                        <p:tgtEl>
                                          <p:spTgt spid="1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1000"/>
                                        <p:tgtEl>
                                          <p:spTgt spid="26"/>
                                        </p:tgtEl>
                                      </p:cBhvr>
                                    </p:animEffect>
                                    <p:anim calcmode="lin" valueType="num">
                                      <p:cBhvr>
                                        <p:cTn id="107" dur="1000" fill="hold"/>
                                        <p:tgtEl>
                                          <p:spTgt spid="26"/>
                                        </p:tgtEl>
                                        <p:attrNameLst>
                                          <p:attrName>ppt_x</p:attrName>
                                        </p:attrNameLst>
                                      </p:cBhvr>
                                      <p:tavLst>
                                        <p:tav tm="0">
                                          <p:val>
                                            <p:strVal val="#ppt_x"/>
                                          </p:val>
                                        </p:tav>
                                        <p:tav tm="100000">
                                          <p:val>
                                            <p:strVal val="#ppt_x"/>
                                          </p:val>
                                        </p:tav>
                                      </p:tavLst>
                                    </p:anim>
                                    <p:anim calcmode="lin" valueType="num">
                                      <p:cBhvr>
                                        <p:cTn id="10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6" grpId="0" animBg="1"/>
      <p:bldP spid="38" grpId="0" animBg="1"/>
      <p:bldP spid="39"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P spid="54" grpId="0" animBg="1"/>
      <p:bldP spid="56" grpId="0" animBg="1"/>
      <p:bldP spid="63" grpId="0" animBg="1"/>
      <p:bldP spid="65" grpId="0" animBg="1"/>
      <p:bldP spid="66" grpId="0" animBg="1"/>
      <p:bldP spid="69" grpId="0" animBg="1"/>
    </p:bldLst>
  </p:timing>
</p:sld>
</file>

<file path=ppt/theme/theme1.xml><?xml version="1.0" encoding="utf-8"?>
<a:theme xmlns:a="http://schemas.openxmlformats.org/drawingml/2006/main" name="LMIP">
  <a:themeElements>
    <a:clrScheme name="LMIP">
      <a:dk1>
        <a:sysClr val="windowText" lastClr="000000"/>
      </a:dk1>
      <a:lt1>
        <a:srgbClr val="FFFFFF"/>
      </a:lt1>
      <a:dk2>
        <a:srgbClr val="7F7F7F"/>
      </a:dk2>
      <a:lt2>
        <a:srgbClr val="EEECE1"/>
      </a:lt2>
      <a:accent1>
        <a:srgbClr val="00B5AD"/>
      </a:accent1>
      <a:accent2>
        <a:srgbClr val="EE2D2F"/>
      </a:accent2>
      <a:accent3>
        <a:srgbClr val="F7941E"/>
      </a:accent3>
      <a:accent4>
        <a:srgbClr val="D1FFFD"/>
      </a:accent4>
      <a:accent5>
        <a:srgbClr val="FCE0E0"/>
      </a:accent5>
      <a:accent6>
        <a:srgbClr val="FDE6CB"/>
      </a:accent6>
      <a:hlink>
        <a:srgbClr val="EE2D2F"/>
      </a:hlink>
      <a:folHlink>
        <a:srgbClr val="00B5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LMIP</Template>
  <TotalTime>2281</TotalTime>
  <Words>5965</Words>
  <Application>Microsoft Office PowerPoint</Application>
  <PresentationFormat>On-screen Show (4:3)</PresentationFormat>
  <Paragraphs>804</Paragraphs>
  <Slides>50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LMIP</vt:lpstr>
      <vt:lpstr>Microsoft Office Excel 97-2003 Worksheet</vt:lpstr>
      <vt:lpstr>Skills Planning for Post School Education and Training </vt:lpstr>
      <vt:lpstr>1. Why skills planning? </vt:lpstr>
      <vt:lpstr>Slide 3</vt:lpstr>
      <vt:lpstr>2. The Labour Market Intelligence Partnership</vt:lpstr>
      <vt:lpstr>Slide 5</vt:lpstr>
      <vt:lpstr> 3. What approach to skills planning and  labour market intelligence systems </vt:lpstr>
      <vt:lpstr>4. Responsibility for skills planning?</vt:lpstr>
      <vt:lpstr>5. Information for Skills Planning</vt:lpstr>
      <vt:lpstr>6. Data and information for the LMIS</vt:lpstr>
      <vt:lpstr>7. The skills planning mechanism</vt:lpstr>
      <vt:lpstr>8. Skills Supply and Demand in South Africa  Reddy V, Bhorat H, Powell M, Visser M  &amp; Arends F</vt:lpstr>
      <vt:lpstr>Key Findings</vt:lpstr>
      <vt:lpstr>Education-Job Match:  Industrial Sectors</vt:lpstr>
      <vt:lpstr>9. Response of Skills Policy to Skill Needs</vt:lpstr>
      <vt:lpstr>10. LMIP ONLINE: WEBSITE (www.lmip.org.za)</vt:lpstr>
      <vt:lpstr>Economic Growth and Skills Planning: Haroon Bhorat</vt:lpstr>
      <vt:lpstr>1:1  The Structure of Economic Growth</vt:lpstr>
      <vt:lpstr>1.2.  The Structure of Economic Growth</vt:lpstr>
      <vt:lpstr>2.1. Economic Growth and Employment Outcomes</vt:lpstr>
      <vt:lpstr>2.2. Economic Growth and Employment Outcomes</vt:lpstr>
      <vt:lpstr>2.3. Economic Growth and Employment Outcomes</vt:lpstr>
      <vt:lpstr>2.4.  Economic Growth and Employment Outcomes</vt:lpstr>
      <vt:lpstr>2.5. Economic Growth and Employment Outcomes</vt:lpstr>
      <vt:lpstr> Pathways through Education and Training and into the Labour Market. Mike Rogan </vt:lpstr>
      <vt:lpstr>Slide 25</vt:lpstr>
      <vt:lpstr>Slide 26</vt:lpstr>
      <vt:lpstr>Policy Framework</vt:lpstr>
      <vt:lpstr>Slide 28</vt:lpstr>
      <vt:lpstr>Research questions</vt:lpstr>
      <vt:lpstr>Selected Findings</vt:lpstr>
      <vt:lpstr>Slide 31</vt:lpstr>
      <vt:lpstr>Slide 32</vt:lpstr>
      <vt:lpstr>Slide 33</vt:lpstr>
      <vt:lpstr> Public attitudes to work in South Africa: a missing link  Bongiwe Mncwango</vt:lpstr>
      <vt:lpstr>3. FOCUS OF PRESENTATION</vt:lpstr>
      <vt:lpstr>1. What does the public consider as an important attribute of a job?</vt:lpstr>
      <vt:lpstr>2.  To what extent do the job attributes that workers  value exist in their jobs?</vt:lpstr>
      <vt:lpstr>Slide 38</vt:lpstr>
      <vt:lpstr>Slide 39</vt:lpstr>
      <vt:lpstr>Slide 40</vt:lpstr>
      <vt:lpstr>6. What is their outlook about employment prospects?</vt:lpstr>
      <vt:lpstr>Responsiveness to firm demand: enhancing interactive capabilities across the system: Glenda Kruss</vt:lpstr>
      <vt:lpstr>How are public and private decision-makers aligned  to address changing skills needs? Evidence from a  case study of the sugar sector</vt:lpstr>
      <vt:lpstr>Higher education and economic development: the importance of building technological capabilities</vt:lpstr>
      <vt:lpstr> </vt:lpstr>
      <vt:lpstr>A historical account of artisanal skilling and employment using a political economy lens</vt:lpstr>
      <vt:lpstr>Work change can affect occupational domains in unexpected ways</vt:lpstr>
      <vt:lpstr>Opposing work change trends</vt:lpstr>
      <vt:lpstr>Complex relation between work and demand for skills</vt:lpstr>
      <vt:lpstr>Caveats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Francois</dc:creator>
  <cp:lastModifiedBy>PUMZA</cp:lastModifiedBy>
  <cp:revision>106</cp:revision>
  <cp:lastPrinted>2015-03-30T09:53:28Z</cp:lastPrinted>
  <dcterms:created xsi:type="dcterms:W3CDTF">2013-07-09T12:28:33Z</dcterms:created>
  <dcterms:modified xsi:type="dcterms:W3CDTF">2017-06-02T08:30:26Z</dcterms:modified>
</cp:coreProperties>
</file>