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9" r:id="rId3"/>
    <p:sldMasterId id="2147483693" r:id="rId4"/>
  </p:sldMasterIdLst>
  <p:notesMasterIdLst>
    <p:notesMasterId r:id="rId21"/>
  </p:notesMasterIdLst>
  <p:handoutMasterIdLst>
    <p:handoutMasterId r:id="rId22"/>
  </p:handoutMasterIdLst>
  <p:sldIdLst>
    <p:sldId id="285" r:id="rId5"/>
    <p:sldId id="286" r:id="rId6"/>
    <p:sldId id="287" r:id="rId7"/>
    <p:sldId id="288" r:id="rId8"/>
    <p:sldId id="289" r:id="rId9"/>
    <p:sldId id="304" r:id="rId10"/>
    <p:sldId id="305" r:id="rId11"/>
    <p:sldId id="300" r:id="rId12"/>
    <p:sldId id="307" r:id="rId13"/>
    <p:sldId id="290" r:id="rId14"/>
    <p:sldId id="302" r:id="rId15"/>
    <p:sldId id="293" r:id="rId16"/>
    <p:sldId id="295" r:id="rId17"/>
    <p:sldId id="296" r:id="rId18"/>
    <p:sldId id="306" r:id="rId19"/>
    <p:sldId id="260"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ABC88"/>
    <a:srgbClr val="FAAA17"/>
    <a:srgbClr val="43682A"/>
    <a:srgbClr val="D5630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7145" autoAdjust="0"/>
  </p:normalViewPr>
  <p:slideViewPr>
    <p:cSldViewPr snapToGrid="0">
      <p:cViewPr varScale="1">
        <p:scale>
          <a:sx n="77" d="100"/>
          <a:sy n="77" d="100"/>
        </p:scale>
        <p:origin x="-1818" y="-90"/>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16-08-11)\(11-09-04)%20D%20DRIVE\Governance\AG\AG%20Reports\AG-ICT%20Findings\(17-05-18)%20AGSA%20Stats-%20CGICTPF-%20Trendline%20Year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en-ZA">
                <a:solidFill>
                  <a:schemeClr val="bg1"/>
                </a:solidFill>
              </a:rPr>
              <a:t>Status of Information Technology Controls AGSA Report </a:t>
            </a:r>
          </a:p>
        </c:rich>
      </c:tx>
      <c:layout>
        <c:manualLayout>
          <c:xMode val="edge"/>
          <c:yMode val="edge"/>
          <c:x val="0.11277077865266844"/>
          <c:y val="3.2407407407407413E-2"/>
        </c:manualLayout>
      </c:layout>
      <c:spPr>
        <a:noFill/>
        <a:ln>
          <a:noFill/>
        </a:ln>
        <a:effectLst/>
      </c:spPr>
    </c:title>
    <c:plotArea>
      <c:layout/>
      <c:barChart>
        <c:barDir val="col"/>
        <c:grouping val="clustered"/>
        <c:ser>
          <c:idx val="1"/>
          <c:order val="0"/>
          <c:tx>
            <c:strRef>
              <c:f>Sheet1!$C$2</c:f>
              <c:strCache>
                <c:ptCount val="1"/>
                <c:pt idx="0">
                  <c:v>Require Intervention</c:v>
                </c:pt>
              </c:strCache>
            </c:strRef>
          </c:tx>
          <c:spPr>
            <a:solidFill>
              <a:srgbClr val="FF4B4B"/>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Sheet1!$C$3:$C$7</c:f>
              <c:numCache>
                <c:formatCode>0%</c:formatCode>
                <c:ptCount val="5"/>
                <c:pt idx="0">
                  <c:v>0.49000000000000005</c:v>
                </c:pt>
                <c:pt idx="1">
                  <c:v>0.27</c:v>
                </c:pt>
                <c:pt idx="2">
                  <c:v>0.21000000000000002</c:v>
                </c:pt>
                <c:pt idx="3">
                  <c:v>0.2</c:v>
                </c:pt>
                <c:pt idx="4">
                  <c:v>0.16000000000000003</c:v>
                </c:pt>
              </c:numCache>
            </c:numRef>
          </c:val>
          <c:extLst xmlns:c16r2="http://schemas.microsoft.com/office/drawing/2015/06/chart">
            <c:ext xmlns:c16="http://schemas.microsoft.com/office/drawing/2014/chart" uri="{C3380CC4-5D6E-409C-BE32-E72D297353CC}">
              <c16:uniqueId val="{00000000-7AD6-4378-9487-9D0EA0054FD9}"/>
            </c:ext>
          </c:extLst>
        </c:ser>
        <c:ser>
          <c:idx val="3"/>
          <c:order val="1"/>
          <c:tx>
            <c:strRef>
              <c:f>Sheet1!$E$2</c:f>
              <c:strCache>
                <c:ptCount val="1"/>
                <c:pt idx="0">
                  <c:v>Of Concern</c:v>
                </c:pt>
              </c:strCache>
            </c:strRef>
          </c:tx>
          <c:spPr>
            <a:solidFill>
              <a:srgbClr val="FAAA17"/>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Sheet1!$E$3:$E$7</c:f>
              <c:numCache>
                <c:formatCode>0%</c:formatCode>
                <c:ptCount val="5"/>
                <c:pt idx="0">
                  <c:v>0.46</c:v>
                </c:pt>
                <c:pt idx="1">
                  <c:v>0.65000000000000013</c:v>
                </c:pt>
                <c:pt idx="2">
                  <c:v>0.66000000000000014</c:v>
                </c:pt>
                <c:pt idx="3">
                  <c:v>0.53</c:v>
                </c:pt>
                <c:pt idx="4">
                  <c:v>0.55000000000000004</c:v>
                </c:pt>
              </c:numCache>
            </c:numRef>
          </c:val>
          <c:extLst xmlns:c16r2="http://schemas.microsoft.com/office/drawing/2015/06/chart">
            <c:ext xmlns:c16="http://schemas.microsoft.com/office/drawing/2014/chart" uri="{C3380CC4-5D6E-409C-BE32-E72D297353CC}">
              <c16:uniqueId val="{00000001-7AD6-4378-9487-9D0EA0054FD9}"/>
            </c:ext>
          </c:extLst>
        </c:ser>
        <c:ser>
          <c:idx val="5"/>
          <c:order val="2"/>
          <c:tx>
            <c:strRef>
              <c:f>Sheet1!$G$2</c:f>
              <c:strCache>
                <c:ptCount val="1"/>
                <c:pt idx="0">
                  <c:v>Good</c:v>
                </c:pt>
              </c:strCache>
            </c:strRef>
          </c:tx>
          <c:spPr>
            <a:solidFill>
              <a:srgbClr val="4ABC88"/>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Sheet1!$A$3:$A$7</c:f>
              <c:strCache>
                <c:ptCount val="5"/>
                <c:pt idx="0">
                  <c:v>2011-2012</c:v>
                </c:pt>
                <c:pt idx="1">
                  <c:v>2012-2013</c:v>
                </c:pt>
                <c:pt idx="2">
                  <c:v>2013-2014</c:v>
                </c:pt>
                <c:pt idx="3">
                  <c:v>2014-2015 </c:v>
                </c:pt>
                <c:pt idx="4">
                  <c:v>2015-2016</c:v>
                </c:pt>
              </c:strCache>
            </c:strRef>
          </c:cat>
          <c:val>
            <c:numRef>
              <c:f>Sheet1!$G$3:$G$7</c:f>
              <c:numCache>
                <c:formatCode>0%</c:formatCode>
                <c:ptCount val="5"/>
                <c:pt idx="0">
                  <c:v>5.000000000000001E-2</c:v>
                </c:pt>
                <c:pt idx="1">
                  <c:v>8.0000000000000016E-2</c:v>
                </c:pt>
                <c:pt idx="2">
                  <c:v>0.13</c:v>
                </c:pt>
                <c:pt idx="3">
                  <c:v>0.27</c:v>
                </c:pt>
                <c:pt idx="4">
                  <c:v>0.29000000000000004</c:v>
                </c:pt>
              </c:numCache>
            </c:numRef>
          </c:val>
          <c:extLst xmlns:c16r2="http://schemas.microsoft.com/office/drawing/2015/06/chart">
            <c:ext xmlns:c16="http://schemas.microsoft.com/office/drawing/2014/chart" uri="{C3380CC4-5D6E-409C-BE32-E72D297353CC}">
              <c16:uniqueId val="{00000002-7AD6-4378-9487-9D0EA0054FD9}"/>
            </c:ext>
          </c:extLst>
        </c:ser>
        <c:dLbls>
          <c:showVal val="1"/>
        </c:dLbls>
        <c:gapWidth val="100"/>
        <c:overlap val="-24"/>
        <c:axId val="52798592"/>
        <c:axId val="52800128"/>
        <c:extLst xmlns:c16r2="http://schemas.microsoft.com/office/drawing/2015/06/chart">
          <c:ext xmlns:c15="http://schemas.microsoft.com/office/drawing/2012/chart" uri="{02D57815-91ED-43cb-92C2-25804820EDAC}">
            <c15:filteredBarSeries>
              <c15:ser>
                <c:idx val="0"/>
                <c:order val="0"/>
                <c:tx>
                  <c:strRef>
                    <c:extLst>
                      <c:ext uri="{02D57815-91ED-43cb-92C2-25804820EDAC}">
                        <c15:formulaRef>
                          <c15:sqref>Sheet1!$B$2</c15:sqref>
                        </c15:formulaRef>
                      </c:ext>
                    </c:extLst>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2">
                                <a:lumMod val="35000"/>
                                <a:lumOff val="65000"/>
                              </a:schemeClr>
                            </a:solidFill>
                          </a:ln>
                          <a:effectLst/>
                        </c:spPr>
                      </c15:leaderLines>
                    </c:ext>
                  </c:extLst>
                </c:dLbls>
                <c:cat>
                  <c:strRef>
                    <c:extLst>
                      <c:ex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c:ext uri="{02D57815-91ED-43cb-92C2-25804820EDAC}">
                        <c15:formulaRef>
                          <c15:sqref>Sheet1!$B$3:$B$7</c15:sqref>
                        </c15:formulaRef>
                      </c:ext>
                    </c:extLst>
                    <c:numCache>
                      <c:formatCode>General</c:formatCode>
                      <c:ptCount val="5"/>
                    </c:numCache>
                  </c:numRef>
                </c:val>
                <c:extLst>
                  <c:ext xmlns:c16="http://schemas.microsoft.com/office/drawing/2014/chart" uri="{C3380CC4-5D6E-409C-BE32-E72D297353CC}">
                    <c16:uniqueId val="{00000003-7AD6-4378-9487-9D0EA0054FD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Sheet1!$D$2</c15:sqref>
                        </c15:formulaRef>
                      </c:ext>
                    </c:extLst>
                    <c:strCache>
                      <c:ptCount val="1"/>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c:ext xmlns:c15="http://schemas.microsoft.com/office/drawing/2012/chart" uri="{02D57815-91ED-43cb-92C2-25804820EDAC}">
                        <c15:formulaRef>
                          <c15:sqref>Sheet1!$D$3:$D$7</c15:sqref>
                        </c15:formulaRef>
                      </c:ext>
                    </c:extLst>
                    <c:numCache>
                      <c:formatCode>General</c:formatCode>
                      <c:ptCount val="5"/>
                    </c:numCache>
                  </c:numRef>
                </c:val>
                <c:extLst>
                  <c:ext xmlns:c16="http://schemas.microsoft.com/office/drawing/2014/chart" uri="{C3380CC4-5D6E-409C-BE32-E72D297353CC}">
                    <c16:uniqueId val="{00000004-7AD6-4378-9487-9D0EA0054FD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Sheet1!$F$2</c15:sqref>
                        </c15:formulaRef>
                      </c:ext>
                    </c:extLst>
                    <c:strCache>
                      <c:ptCount val="1"/>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c:ext xmlns:c15="http://schemas.microsoft.com/office/drawing/2012/chart" uri="{02D57815-91ED-43cb-92C2-25804820EDAC}">
                        <c15:formulaRef>
                          <c15:sqref>Sheet1!$F$3:$F$7</c15:sqref>
                        </c15:formulaRef>
                      </c:ext>
                    </c:extLst>
                    <c:numCache>
                      <c:formatCode>General</c:formatCode>
                      <c:ptCount val="5"/>
                    </c:numCache>
                  </c:numRef>
                </c:val>
                <c:extLst>
                  <c:ext xmlns:c16="http://schemas.microsoft.com/office/drawing/2014/chart" uri="{C3380CC4-5D6E-409C-BE32-E72D297353CC}">
                    <c16:uniqueId val="{00000005-7AD6-4378-9487-9D0EA0054FD9}"/>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Sheet1!$H$2</c15:sqref>
                        </c15:formulaRef>
                      </c:ext>
                    </c:extLst>
                    <c:strCache>
                      <c:ptCount val="1"/>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extLst xmlns:c15="http://schemas.microsoft.com/office/drawing/2012/chart">
                      <c:ext xmlns:c15="http://schemas.microsoft.com/office/drawing/2012/chart" uri="{02D57815-91ED-43cb-92C2-25804820EDAC}">
                        <c15:formulaRef>
                          <c15:sqref>Sheet1!$A$3:$A$7</c15:sqref>
                        </c15:formulaRef>
                      </c:ext>
                    </c:extLst>
                    <c:strCache>
                      <c:ptCount val="5"/>
                      <c:pt idx="0">
                        <c:v>2011-2012</c:v>
                      </c:pt>
                      <c:pt idx="1">
                        <c:v>2012-2013</c:v>
                      </c:pt>
                      <c:pt idx="2">
                        <c:v>2013-2014</c:v>
                      </c:pt>
                      <c:pt idx="3">
                        <c:v>2014-2015 </c:v>
                      </c:pt>
                      <c:pt idx="4">
                        <c:v>2015-2016</c:v>
                      </c:pt>
                    </c:strCache>
                  </c:strRef>
                </c:cat>
                <c:val>
                  <c:numRef>
                    <c:extLst xmlns:c15="http://schemas.microsoft.com/office/drawing/2012/chart">
                      <c:ext xmlns:c15="http://schemas.microsoft.com/office/drawing/2012/chart" uri="{02D57815-91ED-43cb-92C2-25804820EDAC}">
                        <c15:formulaRef>
                          <c15:sqref>Sheet1!$H$3:$H$7</c15:sqref>
                        </c15:formulaRef>
                      </c:ext>
                    </c:extLst>
                    <c:numCache>
                      <c:formatCode>General</c:formatCode>
                      <c:ptCount val="5"/>
                    </c:numCache>
                  </c:numRef>
                </c:val>
                <c:extLst>
                  <c:ext xmlns:c16="http://schemas.microsoft.com/office/drawing/2014/chart" uri="{C3380CC4-5D6E-409C-BE32-E72D297353CC}">
                    <c16:uniqueId val="{00000006-7AD6-4378-9487-9D0EA0054FD9}"/>
                  </c:ext>
                </c:extLst>
              </c15:ser>
            </c15:filteredBarSeries>
          </c:ext>
        </c:extLst>
      </c:barChart>
      <c:catAx>
        <c:axId val="52798592"/>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52800128"/>
        <c:crosses val="autoZero"/>
        <c:auto val="1"/>
        <c:lblAlgn val="ctr"/>
        <c:lblOffset val="100"/>
      </c:catAx>
      <c:valAx>
        <c:axId val="52800128"/>
        <c:scaling>
          <c:orientation val="minMax"/>
        </c:scaling>
        <c:axPos val="l"/>
        <c:majorGridlines>
          <c:spPr>
            <a:ln w="9525" cap="flat" cmpd="sng" algn="ctr">
              <a:solidFill>
                <a:schemeClr val="tx2">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52798592"/>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1" cy="497929"/>
          </a:xfrm>
          <a:prstGeom prst="rect">
            <a:avLst/>
          </a:prstGeom>
        </p:spPr>
        <p:txBody>
          <a:bodyPr vert="horz" lIns="91429" tIns="45714" rIns="91429" bIns="45714" rtlCol="0"/>
          <a:lstStyle>
            <a:lvl1pPr algn="l">
              <a:defRPr sz="1200"/>
            </a:lvl1pPr>
          </a:lstStyle>
          <a:p>
            <a:endParaRPr lang="en-ZA"/>
          </a:p>
        </p:txBody>
      </p:sp>
      <p:sp>
        <p:nvSpPr>
          <p:cNvPr id="3" name="Date Placeholder 2"/>
          <p:cNvSpPr>
            <a:spLocks noGrp="1"/>
          </p:cNvSpPr>
          <p:nvPr>
            <p:ph type="dt" sz="quarter" idx="1"/>
          </p:nvPr>
        </p:nvSpPr>
        <p:spPr>
          <a:xfrm>
            <a:off x="3849689" y="2"/>
            <a:ext cx="2946401" cy="497929"/>
          </a:xfrm>
          <a:prstGeom prst="rect">
            <a:avLst/>
          </a:prstGeom>
        </p:spPr>
        <p:txBody>
          <a:bodyPr vert="horz" lIns="91429" tIns="45714" rIns="91429" bIns="45714" rtlCol="0"/>
          <a:lstStyle>
            <a:lvl1pPr algn="r">
              <a:defRPr sz="1200"/>
            </a:lvl1pPr>
          </a:lstStyle>
          <a:p>
            <a:fld id="{BA4FDC27-6F87-46CA-B517-B0641DC80359}" type="datetimeFigureOut">
              <a:rPr lang="en-ZA" smtClean="0"/>
              <a:pPr/>
              <a:t>2017/06/02</a:t>
            </a:fld>
            <a:endParaRPr lang="en-ZA"/>
          </a:p>
        </p:txBody>
      </p:sp>
      <p:sp>
        <p:nvSpPr>
          <p:cNvPr id="4" name="Footer Placeholder 3"/>
          <p:cNvSpPr>
            <a:spLocks noGrp="1"/>
          </p:cNvSpPr>
          <p:nvPr>
            <p:ph type="ftr" sz="quarter" idx="2"/>
          </p:nvPr>
        </p:nvSpPr>
        <p:spPr>
          <a:xfrm>
            <a:off x="0" y="9428712"/>
            <a:ext cx="2946401" cy="497929"/>
          </a:xfrm>
          <a:prstGeom prst="rect">
            <a:avLst/>
          </a:prstGeom>
        </p:spPr>
        <p:txBody>
          <a:bodyPr vert="horz" lIns="91429" tIns="45714" rIns="91429" bIns="45714" rtlCol="0" anchor="b"/>
          <a:lstStyle>
            <a:lvl1pPr algn="l">
              <a:defRPr sz="1200"/>
            </a:lvl1pPr>
          </a:lstStyle>
          <a:p>
            <a:endParaRPr lang="en-ZA"/>
          </a:p>
        </p:txBody>
      </p:sp>
      <p:sp>
        <p:nvSpPr>
          <p:cNvPr id="5" name="Slide Number Placeholder 4"/>
          <p:cNvSpPr>
            <a:spLocks noGrp="1"/>
          </p:cNvSpPr>
          <p:nvPr>
            <p:ph type="sldNum" sz="quarter" idx="3"/>
          </p:nvPr>
        </p:nvSpPr>
        <p:spPr>
          <a:xfrm>
            <a:off x="3849689" y="9428712"/>
            <a:ext cx="2946401" cy="497929"/>
          </a:xfrm>
          <a:prstGeom prst="rect">
            <a:avLst/>
          </a:prstGeom>
        </p:spPr>
        <p:txBody>
          <a:bodyPr vert="horz" lIns="91429" tIns="45714" rIns="91429" bIns="45714" rtlCol="0" anchor="b"/>
          <a:lstStyle>
            <a:lvl1pPr algn="r">
              <a:defRPr sz="1200"/>
            </a:lvl1pPr>
          </a:lstStyle>
          <a:p>
            <a:fld id="{51B38DE3-04AB-4E05-A89B-D45B82D70A35}" type="slidenum">
              <a:rPr lang="en-ZA" smtClean="0"/>
              <a:pPr/>
              <a:t>‹#›</a:t>
            </a:fld>
            <a:endParaRPr lang="en-ZA"/>
          </a:p>
        </p:txBody>
      </p:sp>
    </p:spTree>
    <p:extLst>
      <p:ext uri="{BB962C8B-B14F-4D97-AF65-F5344CB8AC3E}">
        <p14:creationId xmlns:p14="http://schemas.microsoft.com/office/powerpoint/2010/main" xmlns="" val="1193367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5659" cy="498056"/>
          </a:xfrm>
          <a:prstGeom prst="rect">
            <a:avLst/>
          </a:prstGeom>
        </p:spPr>
        <p:txBody>
          <a:bodyPr vert="horz" lIns="92278" tIns="46139" rIns="92278" bIns="46139" rtlCol="0"/>
          <a:lstStyle>
            <a:lvl1pPr algn="l">
              <a:defRPr sz="1200"/>
            </a:lvl1pPr>
          </a:lstStyle>
          <a:p>
            <a:endParaRPr lang="en-ZA"/>
          </a:p>
        </p:txBody>
      </p:sp>
      <p:sp>
        <p:nvSpPr>
          <p:cNvPr id="3" name="Date Placeholder 2"/>
          <p:cNvSpPr>
            <a:spLocks noGrp="1"/>
          </p:cNvSpPr>
          <p:nvPr>
            <p:ph type="dt" idx="1"/>
          </p:nvPr>
        </p:nvSpPr>
        <p:spPr>
          <a:xfrm>
            <a:off x="3850445" y="3"/>
            <a:ext cx="2945659" cy="498056"/>
          </a:xfrm>
          <a:prstGeom prst="rect">
            <a:avLst/>
          </a:prstGeom>
        </p:spPr>
        <p:txBody>
          <a:bodyPr vert="horz" lIns="92278" tIns="46139" rIns="92278" bIns="46139" rtlCol="0"/>
          <a:lstStyle>
            <a:lvl1pPr algn="r">
              <a:defRPr sz="1200"/>
            </a:lvl1pPr>
          </a:lstStyle>
          <a:p>
            <a:fld id="{271A2ECD-1087-4D39-B39E-A0A68A31D23E}" type="datetimeFigureOut">
              <a:rPr lang="en-ZA" smtClean="0"/>
              <a:pPr/>
              <a:t>2017/06/02</a:t>
            </a:fld>
            <a:endParaRPr lang="en-ZA"/>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2278" tIns="46139" rIns="92278" bIns="46139" rtlCol="0" anchor="ctr"/>
          <a:lstStyle/>
          <a:p>
            <a:endParaRPr lang="en-ZA"/>
          </a:p>
        </p:txBody>
      </p:sp>
      <p:sp>
        <p:nvSpPr>
          <p:cNvPr id="5" name="Notes Placeholder 4"/>
          <p:cNvSpPr>
            <a:spLocks noGrp="1"/>
          </p:cNvSpPr>
          <p:nvPr>
            <p:ph type="body" sz="quarter" idx="3"/>
          </p:nvPr>
        </p:nvSpPr>
        <p:spPr>
          <a:xfrm>
            <a:off x="679768" y="4777196"/>
            <a:ext cx="5438140" cy="3908615"/>
          </a:xfrm>
          <a:prstGeom prst="rect">
            <a:avLst/>
          </a:prstGeom>
        </p:spPr>
        <p:txBody>
          <a:bodyPr vert="horz" lIns="92278" tIns="46139" rIns="92278" bIns="461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428589"/>
            <a:ext cx="2945659" cy="498054"/>
          </a:xfrm>
          <a:prstGeom prst="rect">
            <a:avLst/>
          </a:prstGeom>
        </p:spPr>
        <p:txBody>
          <a:bodyPr vert="horz" lIns="92278" tIns="46139" rIns="92278" bIns="46139"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28589"/>
            <a:ext cx="2945659" cy="498054"/>
          </a:xfrm>
          <a:prstGeom prst="rect">
            <a:avLst/>
          </a:prstGeom>
        </p:spPr>
        <p:txBody>
          <a:bodyPr vert="horz" lIns="92278" tIns="46139" rIns="92278" bIns="46139" rtlCol="0" anchor="b"/>
          <a:lstStyle>
            <a:lvl1pPr algn="r">
              <a:defRPr sz="1200"/>
            </a:lvl1pPr>
          </a:lstStyle>
          <a:p>
            <a:fld id="{69A5A6A7-CE50-40F4-923B-4462BCF8675B}" type="slidenum">
              <a:rPr lang="en-ZA" smtClean="0"/>
              <a:pPr/>
              <a:t>‹#›</a:t>
            </a:fld>
            <a:endParaRPr lang="en-ZA"/>
          </a:p>
        </p:txBody>
      </p:sp>
    </p:spTree>
    <p:extLst>
      <p:ext uri="{BB962C8B-B14F-4D97-AF65-F5344CB8AC3E}">
        <p14:creationId xmlns:p14="http://schemas.microsoft.com/office/powerpoint/2010/main" xmlns=""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solidFill>
                  <a:prstClr val="black"/>
                </a:solidFill>
              </a:rPr>
              <a:pPr/>
              <a:t>1</a:t>
            </a:fld>
            <a:endParaRPr lang="en-ZA">
              <a:solidFill>
                <a:prstClr val="black"/>
              </a:solidFill>
            </a:endParaRPr>
          </a:p>
        </p:txBody>
      </p:sp>
    </p:spTree>
    <p:extLst>
      <p:ext uri="{BB962C8B-B14F-4D97-AF65-F5344CB8AC3E}">
        <p14:creationId xmlns:p14="http://schemas.microsoft.com/office/powerpoint/2010/main" xmlns="" val="130471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11</a:t>
            </a:fld>
            <a:endParaRPr lang="en-ZA"/>
          </a:p>
        </p:txBody>
      </p:sp>
    </p:spTree>
    <p:extLst>
      <p:ext uri="{BB962C8B-B14F-4D97-AF65-F5344CB8AC3E}">
        <p14:creationId xmlns:p14="http://schemas.microsoft.com/office/powerpoint/2010/main" xmlns="" val="29011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12</a:t>
            </a:fld>
            <a:endParaRPr lang="en-ZA"/>
          </a:p>
        </p:txBody>
      </p:sp>
    </p:spTree>
    <p:extLst>
      <p:ext uri="{BB962C8B-B14F-4D97-AF65-F5344CB8AC3E}">
        <p14:creationId xmlns:p14="http://schemas.microsoft.com/office/powerpoint/2010/main" xmlns="" val="3758551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13</a:t>
            </a:fld>
            <a:endParaRPr lang="en-ZA"/>
          </a:p>
        </p:txBody>
      </p:sp>
    </p:spTree>
    <p:extLst>
      <p:ext uri="{BB962C8B-B14F-4D97-AF65-F5344CB8AC3E}">
        <p14:creationId xmlns:p14="http://schemas.microsoft.com/office/powerpoint/2010/main" xmlns="" val="465629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14</a:t>
            </a:fld>
            <a:endParaRPr lang="en-ZA"/>
          </a:p>
        </p:txBody>
      </p:sp>
    </p:spTree>
    <p:extLst>
      <p:ext uri="{BB962C8B-B14F-4D97-AF65-F5344CB8AC3E}">
        <p14:creationId xmlns:p14="http://schemas.microsoft.com/office/powerpoint/2010/main" xmlns="" val="3964905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dirty="0" smtClean="0"/>
          </a:p>
        </p:txBody>
      </p:sp>
      <p:sp>
        <p:nvSpPr>
          <p:cNvPr id="4" name="Slide Number Placeholder 3"/>
          <p:cNvSpPr>
            <a:spLocks noGrp="1"/>
          </p:cNvSpPr>
          <p:nvPr>
            <p:ph type="sldNum" sz="quarter" idx="5"/>
          </p:nvPr>
        </p:nvSpPr>
        <p:spPr/>
        <p:txBody>
          <a:bodyPr/>
          <a:lstStyle/>
          <a:p>
            <a:pPr>
              <a:defRPr/>
            </a:pPr>
            <a:fld id="{12709041-767B-4E26-8BCF-69663C034A6A}" type="slidenum">
              <a:rPr lang="en-US" smtClean="0"/>
              <a:pPr>
                <a:defRPr/>
              </a:pPr>
              <a:t>15</a:t>
            </a:fld>
            <a:endParaRPr lang="en-US" dirty="0"/>
          </a:p>
        </p:txBody>
      </p:sp>
    </p:spTree>
    <p:extLst>
      <p:ext uri="{BB962C8B-B14F-4D97-AF65-F5344CB8AC3E}">
        <p14:creationId xmlns:p14="http://schemas.microsoft.com/office/powerpoint/2010/main" xmlns="" val="373928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16</a:t>
            </a:fld>
            <a:endParaRPr lang="en-ZA"/>
          </a:p>
        </p:txBody>
      </p:sp>
    </p:spTree>
    <p:extLst>
      <p:ext uri="{BB962C8B-B14F-4D97-AF65-F5344CB8AC3E}">
        <p14:creationId xmlns:p14="http://schemas.microsoft.com/office/powerpoint/2010/main" xmlns="" val="3276749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solidFill>
                  <a:prstClr val="black"/>
                </a:solidFill>
              </a:rPr>
              <a:pPr/>
              <a:t>2</a:t>
            </a:fld>
            <a:endParaRPr lang="en-ZA">
              <a:solidFill>
                <a:prstClr val="black"/>
              </a:solidFill>
            </a:endParaRPr>
          </a:p>
        </p:txBody>
      </p:sp>
    </p:spTree>
    <p:extLst>
      <p:ext uri="{BB962C8B-B14F-4D97-AF65-F5344CB8AC3E}">
        <p14:creationId xmlns:p14="http://schemas.microsoft.com/office/powerpoint/2010/main" xmlns="" val="311922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3</a:t>
            </a:fld>
            <a:endParaRPr lang="en-ZA"/>
          </a:p>
        </p:txBody>
      </p:sp>
    </p:spTree>
    <p:extLst>
      <p:ext uri="{BB962C8B-B14F-4D97-AF65-F5344CB8AC3E}">
        <p14:creationId xmlns:p14="http://schemas.microsoft.com/office/powerpoint/2010/main" xmlns="" val="39222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5</a:t>
            </a:fld>
            <a:endParaRPr lang="en-ZA"/>
          </a:p>
        </p:txBody>
      </p:sp>
    </p:spTree>
    <p:extLst>
      <p:ext uri="{BB962C8B-B14F-4D97-AF65-F5344CB8AC3E}">
        <p14:creationId xmlns:p14="http://schemas.microsoft.com/office/powerpoint/2010/main" xmlns="" val="1902684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6</a:t>
            </a:fld>
            <a:endParaRPr lang="en-ZA"/>
          </a:p>
        </p:txBody>
      </p:sp>
    </p:spTree>
    <p:extLst>
      <p:ext uri="{BB962C8B-B14F-4D97-AF65-F5344CB8AC3E}">
        <p14:creationId xmlns:p14="http://schemas.microsoft.com/office/powerpoint/2010/main" xmlns="" val="265099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7</a:t>
            </a:fld>
            <a:endParaRPr lang="en-ZA"/>
          </a:p>
        </p:txBody>
      </p:sp>
    </p:spTree>
    <p:extLst>
      <p:ext uri="{BB962C8B-B14F-4D97-AF65-F5344CB8AC3E}">
        <p14:creationId xmlns:p14="http://schemas.microsoft.com/office/powerpoint/2010/main" xmlns="" val="681618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dirty="0" smtClean="0"/>
          </a:p>
        </p:txBody>
      </p:sp>
      <p:sp>
        <p:nvSpPr>
          <p:cNvPr id="4" name="Slide Number Placeholder 3"/>
          <p:cNvSpPr>
            <a:spLocks noGrp="1"/>
          </p:cNvSpPr>
          <p:nvPr>
            <p:ph type="sldNum" sz="quarter" idx="5"/>
          </p:nvPr>
        </p:nvSpPr>
        <p:spPr/>
        <p:txBody>
          <a:bodyPr/>
          <a:lstStyle/>
          <a:p>
            <a:pPr>
              <a:defRPr/>
            </a:pPr>
            <a:fld id="{12709041-767B-4E26-8BCF-69663C034A6A}" type="slidenum">
              <a:rPr lang="en-US" smtClean="0"/>
              <a:pPr>
                <a:defRPr/>
              </a:pPr>
              <a:t>8</a:t>
            </a:fld>
            <a:endParaRPr lang="en-US" dirty="0"/>
          </a:p>
        </p:txBody>
      </p:sp>
    </p:spTree>
    <p:extLst>
      <p:ext uri="{BB962C8B-B14F-4D97-AF65-F5344CB8AC3E}">
        <p14:creationId xmlns:p14="http://schemas.microsoft.com/office/powerpoint/2010/main" xmlns="" val="2002907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dirty="0" smtClean="0"/>
          </a:p>
        </p:txBody>
      </p:sp>
      <p:sp>
        <p:nvSpPr>
          <p:cNvPr id="4" name="Slide Number Placeholder 3"/>
          <p:cNvSpPr>
            <a:spLocks noGrp="1"/>
          </p:cNvSpPr>
          <p:nvPr>
            <p:ph type="sldNum" sz="quarter" idx="5"/>
          </p:nvPr>
        </p:nvSpPr>
        <p:spPr/>
        <p:txBody>
          <a:bodyPr/>
          <a:lstStyle/>
          <a:p>
            <a:pPr>
              <a:defRPr/>
            </a:pPr>
            <a:fld id="{12709041-767B-4E26-8BCF-69663C034A6A}" type="slidenum">
              <a:rPr lang="en-US" smtClean="0"/>
              <a:pPr>
                <a:defRPr/>
              </a:pPr>
              <a:t>9</a:t>
            </a:fld>
            <a:endParaRPr lang="en-US" dirty="0"/>
          </a:p>
        </p:txBody>
      </p:sp>
    </p:spTree>
    <p:extLst>
      <p:ext uri="{BB962C8B-B14F-4D97-AF65-F5344CB8AC3E}">
        <p14:creationId xmlns:p14="http://schemas.microsoft.com/office/powerpoint/2010/main" xmlns="" val="2904339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9A5A6A7-CE50-40F4-923B-4462BCF8675B}" type="slidenum">
              <a:rPr lang="en-ZA" smtClean="0"/>
              <a:pPr/>
              <a:t>10</a:t>
            </a:fld>
            <a:endParaRPr lang="en-ZA"/>
          </a:p>
        </p:txBody>
      </p:sp>
    </p:spTree>
    <p:extLst>
      <p:ext uri="{BB962C8B-B14F-4D97-AF65-F5344CB8AC3E}">
        <p14:creationId xmlns:p14="http://schemas.microsoft.com/office/powerpoint/2010/main" xmlns="" val="9088536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244817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Introduction</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3</a:t>
            </a:r>
            <a:endParaRPr lang="en-ZA" dirty="0">
              <a:solidFill>
                <a:prstClr val="white"/>
              </a:solidFill>
            </a:endParaRPr>
          </a:p>
        </p:txBody>
      </p:sp>
    </p:spTree>
    <p:extLst>
      <p:ext uri="{BB962C8B-B14F-4D97-AF65-F5344CB8AC3E}">
        <p14:creationId xmlns:p14="http://schemas.microsoft.com/office/powerpoint/2010/main" xmlns="" val="2486472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Information Security Governance Model</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4</a:t>
            </a:r>
            <a:endParaRPr lang="en-ZA" dirty="0">
              <a:solidFill>
                <a:prstClr val="white"/>
              </a:solidFill>
            </a:endParaRPr>
          </a:p>
        </p:txBody>
      </p:sp>
    </p:spTree>
    <p:extLst>
      <p:ext uri="{BB962C8B-B14F-4D97-AF65-F5344CB8AC3E}">
        <p14:creationId xmlns:p14="http://schemas.microsoft.com/office/powerpoint/2010/main" xmlns="" val="8792868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ICT Risk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5</a:t>
            </a:r>
            <a:endParaRPr lang="en-ZA" dirty="0">
              <a:solidFill>
                <a:prstClr val="white"/>
              </a:solidFill>
            </a:endParaRPr>
          </a:p>
        </p:txBody>
      </p:sp>
    </p:spTree>
    <p:extLst>
      <p:ext uri="{BB962C8B-B14F-4D97-AF65-F5344CB8AC3E}">
        <p14:creationId xmlns:p14="http://schemas.microsoft.com/office/powerpoint/2010/main" xmlns="" val="859432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Asset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6</a:t>
            </a:r>
            <a:endParaRPr lang="en-ZA" dirty="0">
              <a:solidFill>
                <a:prstClr val="white"/>
              </a:solidFill>
            </a:endParaRPr>
          </a:p>
        </p:txBody>
      </p:sp>
    </p:spTree>
    <p:extLst>
      <p:ext uri="{BB962C8B-B14F-4D97-AF65-F5344CB8AC3E}">
        <p14:creationId xmlns:p14="http://schemas.microsoft.com/office/powerpoint/2010/main" xmlns="" val="12815834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Human Resource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7</a:t>
            </a:r>
            <a:endParaRPr lang="en-ZA" dirty="0">
              <a:solidFill>
                <a:prstClr val="white"/>
              </a:solidFill>
            </a:endParaRPr>
          </a:p>
        </p:txBody>
      </p:sp>
    </p:spTree>
    <p:extLst>
      <p:ext uri="{BB962C8B-B14F-4D97-AF65-F5344CB8AC3E}">
        <p14:creationId xmlns:p14="http://schemas.microsoft.com/office/powerpoint/2010/main" xmlns="" val="42191417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7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Communications and Operations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8</a:t>
            </a:r>
            <a:endParaRPr lang="en-ZA" dirty="0">
              <a:solidFill>
                <a:prstClr val="white"/>
              </a:solidFill>
            </a:endParaRPr>
          </a:p>
        </p:txBody>
      </p:sp>
    </p:spTree>
    <p:extLst>
      <p:ext uri="{BB962C8B-B14F-4D97-AF65-F5344CB8AC3E}">
        <p14:creationId xmlns:p14="http://schemas.microsoft.com/office/powerpoint/2010/main" xmlns="" val="15775049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Physical and Environmental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9</a:t>
            </a:r>
            <a:endParaRPr lang="en-ZA" dirty="0">
              <a:solidFill>
                <a:prstClr val="white"/>
              </a:solidFill>
            </a:endParaRPr>
          </a:p>
        </p:txBody>
      </p:sp>
    </p:spTree>
    <p:extLst>
      <p:ext uri="{BB962C8B-B14F-4D97-AF65-F5344CB8AC3E}">
        <p14:creationId xmlns:p14="http://schemas.microsoft.com/office/powerpoint/2010/main" xmlns="" val="35294833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Access Management </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lvl1pPr>
              <a:defRPr/>
            </a:lvl1pPr>
          </a:lstStyle>
          <a:p>
            <a:r>
              <a:rPr lang="en-ZA" dirty="0" smtClean="0">
                <a:solidFill>
                  <a:prstClr val="white"/>
                </a:solidFill>
              </a:rPr>
              <a:t>10</a:t>
            </a:r>
            <a:endParaRPr lang="en-ZA" dirty="0">
              <a:solidFill>
                <a:prstClr val="white"/>
              </a:solidFill>
            </a:endParaRPr>
          </a:p>
        </p:txBody>
      </p:sp>
    </p:spTree>
    <p:extLst>
      <p:ext uri="{BB962C8B-B14F-4D97-AF65-F5344CB8AC3E}">
        <p14:creationId xmlns:p14="http://schemas.microsoft.com/office/powerpoint/2010/main" xmlns="" val="29560871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dirty="0"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solidFill>
                  <a:prstClr val="white"/>
                </a:solidFill>
              </a:rPr>
              <a:t>Conclusion and Way Forward</a:t>
            </a:r>
            <a:endParaRPr lang="en-US" dirty="0">
              <a:solidFill>
                <a:prstClr val="white"/>
              </a:solidFill>
            </a:endParaRP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r>
              <a:rPr lang="en-ZA" dirty="0" smtClean="0">
                <a:solidFill>
                  <a:prstClr val="white"/>
                </a:solidFill>
              </a:rPr>
              <a:t>11</a:t>
            </a:r>
            <a:endParaRPr lang="en-ZA" dirty="0">
              <a:solidFill>
                <a:prstClr val="white"/>
              </a:solidFill>
            </a:endParaRPr>
          </a:p>
        </p:txBody>
      </p:sp>
    </p:spTree>
    <p:extLst>
      <p:ext uri="{BB962C8B-B14F-4D97-AF65-F5344CB8AC3E}">
        <p14:creationId xmlns:p14="http://schemas.microsoft.com/office/powerpoint/2010/main" xmlns="" val="3250272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algn="ctr">
              <a:lnSpc>
                <a:spcPct val="150000"/>
              </a:lnSpc>
              <a:defRPr/>
            </a:pPr>
            <a:r>
              <a:rPr lang="en-ZA" sz="4000" dirty="0" err="1" smtClean="0">
                <a:solidFill>
                  <a:prstClr val="white"/>
                </a:solidFill>
                <a:latin typeface="Arial" panose="020B0604020202020204" pitchFamily="34" charset="0"/>
                <a:cs typeface="Arial" panose="020B0604020202020204" pitchFamily="34" charset="0"/>
              </a:rPr>
              <a:t>Dankie</a:t>
            </a:r>
            <a:r>
              <a:rPr lang="en-ZA" sz="4000" dirty="0" smtClean="0">
                <a:solidFill>
                  <a:prstClr val="white"/>
                </a:solidFill>
                <a:latin typeface="Arial" panose="020B0604020202020204" pitchFamily="34" charset="0"/>
                <a:cs typeface="Arial" panose="020B0604020202020204" pitchFamily="34" charset="0"/>
              </a:rPr>
              <a:t> / Thank you / </a:t>
            </a:r>
            <a:r>
              <a:rPr lang="en-ZA" sz="4000" dirty="0" err="1" smtClean="0">
                <a:solidFill>
                  <a:prstClr val="white"/>
                </a:solidFill>
                <a:latin typeface="Arial" panose="020B0604020202020204" pitchFamily="34" charset="0"/>
                <a:cs typeface="Arial" panose="020B0604020202020204" pitchFamily="34" charset="0"/>
              </a:rPr>
              <a:t>Ngiyathokoza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Enkosi</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Ngiyabonga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leboga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leboha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Ndi</a:t>
            </a:r>
            <a:r>
              <a:rPr lang="en-ZA" sz="4000" dirty="0" smtClean="0">
                <a:solidFill>
                  <a:prstClr val="white"/>
                </a:solidFill>
                <a:latin typeface="Arial" panose="020B0604020202020204" pitchFamily="34" charset="0"/>
                <a:cs typeface="Arial" panose="020B0604020202020204" pitchFamily="34" charset="0"/>
              </a:rPr>
              <a:t> a </a:t>
            </a:r>
            <a:r>
              <a:rPr lang="en-ZA" sz="4000" smtClean="0">
                <a:solidFill>
                  <a:prstClr val="white"/>
                </a:solidFill>
                <a:latin typeface="Arial" panose="020B0604020202020204" pitchFamily="34" charset="0"/>
                <a:cs typeface="Arial" panose="020B0604020202020204" pitchFamily="34" charset="0"/>
              </a:rPr>
              <a:t>livhuwa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Ndza</a:t>
            </a:r>
            <a:r>
              <a:rPr lang="en-ZA" sz="4000" dirty="0" smtClean="0">
                <a:solidFill>
                  <a:prstClr val="white"/>
                </a:solidFill>
                <a:latin typeface="Arial" panose="020B0604020202020204" pitchFamily="34" charset="0"/>
                <a:cs typeface="Arial" panose="020B0604020202020204" pitchFamily="34" charset="0"/>
              </a:rPr>
              <a:t> </a:t>
            </a:r>
            <a:r>
              <a:rPr lang="en-ZA" sz="4000" dirty="0" err="1" smtClean="0">
                <a:solidFill>
                  <a:prstClr val="white"/>
                </a:solidFill>
                <a:latin typeface="Arial" panose="020B0604020202020204" pitchFamily="34" charset="0"/>
                <a:cs typeface="Arial" panose="020B0604020202020204" pitchFamily="34" charset="0"/>
              </a:rPr>
              <a:t>khensa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endParaRPr lang="en-ZA" sz="36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7164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3347596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baseline="0"/>
            </a:lvl1pPr>
          </a:lstStyle>
          <a:p>
            <a:r>
              <a:rPr lang="en-US" dirty="0" smtClean="0"/>
              <a:t>Questions or Comments ? 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646331"/>
          </a:xfrm>
          <a:prstGeom prst="rect">
            <a:avLst/>
          </a:prstGeom>
          <a:noFill/>
        </p:spPr>
        <p:txBody>
          <a:bodyPr wrap="square" rtlCol="0">
            <a:spAutoFit/>
          </a:bodyPr>
          <a:lstStyle/>
          <a:p>
            <a:r>
              <a:rPr lang="en-ZA" dirty="0" smtClean="0">
                <a:solidFill>
                  <a:prstClr val="white"/>
                </a:solidFill>
              </a:rPr>
              <a:t>Ms </a:t>
            </a:r>
            <a:r>
              <a:rPr lang="en-ZA" dirty="0" err="1" smtClean="0">
                <a:solidFill>
                  <a:prstClr val="white"/>
                </a:solidFill>
              </a:rPr>
              <a:t>Nonyameko</a:t>
            </a:r>
            <a:r>
              <a:rPr lang="en-ZA" dirty="0" smtClean="0">
                <a:solidFill>
                  <a:prstClr val="white"/>
                </a:solidFill>
              </a:rPr>
              <a:t> Sheilla Ngxeke</a:t>
            </a:r>
          </a:p>
          <a:p>
            <a:endParaRPr lang="en-ZA" dirty="0">
              <a:solidFill>
                <a:prstClr val="white"/>
              </a:solidFill>
            </a:endParaRPr>
          </a:p>
        </p:txBody>
      </p:sp>
      <p:sp>
        <p:nvSpPr>
          <p:cNvPr id="18" name="Text Placeholder 17"/>
          <p:cNvSpPr>
            <a:spLocks noGrp="1"/>
          </p:cNvSpPr>
          <p:nvPr>
            <p:ph type="body" sz="quarter" idx="10" hasCustomPrompt="1"/>
          </p:nvPr>
        </p:nvSpPr>
        <p:spPr>
          <a:xfrm>
            <a:off x="907374" y="3244308"/>
            <a:ext cx="6189662" cy="914400"/>
          </a:xfrm>
          <a:prstGeom prst="rect">
            <a:avLst/>
          </a:prstGeom>
        </p:spPr>
        <p:txBody>
          <a:bodyPr/>
          <a:lstStyle>
            <a:lvl4pPr marL="1371600" indent="0">
              <a:buNone/>
              <a:defRPr baseline="0"/>
            </a:lvl4pPr>
          </a:lstStyle>
          <a:p>
            <a:pPr lvl="3"/>
            <a:r>
              <a:rPr lang="en-ZA" dirty="0" smtClean="0"/>
              <a:t>Email : Sheilla.Ngxeke@dpsa.gov.za</a:t>
            </a:r>
          </a:p>
          <a:p>
            <a:pPr lvl="3"/>
            <a:r>
              <a:rPr lang="en-ZA" dirty="0" smtClean="0"/>
              <a:t>Landline : 012 336 1029</a:t>
            </a:r>
          </a:p>
          <a:p>
            <a:pPr lvl="3"/>
            <a:r>
              <a:rPr lang="en-ZA" dirty="0" smtClean="0"/>
              <a:t>Cell : 0836314098</a:t>
            </a:r>
          </a:p>
          <a:p>
            <a:pPr lvl="3"/>
            <a:endParaRPr lang="en-ZA" dirty="0" smtClean="0"/>
          </a:p>
          <a:p>
            <a:pPr lvl="3"/>
            <a:endParaRPr lang="en-ZA" dirty="0" smtClean="0"/>
          </a:p>
          <a:p>
            <a:pPr lvl="3"/>
            <a:endParaRPr lang="en-ZA" dirty="0" smtClean="0"/>
          </a:p>
          <a:p>
            <a:pPr lvl="3"/>
            <a:endParaRPr lang="en-ZA" dirty="0"/>
          </a:p>
        </p:txBody>
      </p:sp>
    </p:spTree>
    <p:extLst>
      <p:ext uri="{BB962C8B-B14F-4D97-AF65-F5344CB8AC3E}">
        <p14:creationId xmlns:p14="http://schemas.microsoft.com/office/powerpoint/2010/main" xmlns="" val="374732421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a:prstGeom prst="rect">
            <a:avLst/>
          </a:prstGeom>
        </p:spPr>
        <p:txBody>
          <a:bodyPr anchor="ctr" anchorCtr="0">
            <a:noAutofit/>
          </a:bodyPr>
          <a:lstStyle>
            <a:lvl1pPr algn="ctr">
              <a:defRPr sz="4400"/>
            </a:lvl1pPr>
          </a:lstStyle>
          <a:p>
            <a:r>
              <a:rPr lang="en-US" dirty="0" smtClean="0"/>
              <a:t>ICT Security Guidelines</a:t>
            </a:r>
            <a:endParaRPr lang="en-US" dirty="0"/>
          </a:p>
        </p:txBody>
      </p:sp>
      <p:sp>
        <p:nvSpPr>
          <p:cNvPr id="3" name="Subtitle 2"/>
          <p:cNvSpPr>
            <a:spLocks noGrp="1"/>
          </p:cNvSpPr>
          <p:nvPr>
            <p:ph type="subTitle" idx="1" hasCustomPrompt="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07 September 2016</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r>
              <a:rPr lang="en-ZA" dirty="0" smtClean="0">
                <a:solidFill>
                  <a:prstClr val="white"/>
                </a:solidFill>
              </a:rPr>
              <a:t>1</a:t>
            </a:r>
            <a:endParaRPr lang="en-ZA" dirty="0">
              <a:solidFill>
                <a:prstClr val="white"/>
              </a:solidFill>
            </a:endParaRPr>
          </a:p>
        </p:txBody>
      </p:sp>
    </p:spTree>
    <p:extLst>
      <p:ext uri="{BB962C8B-B14F-4D97-AF65-F5344CB8AC3E}">
        <p14:creationId xmlns:p14="http://schemas.microsoft.com/office/powerpoint/2010/main" xmlns="" val="1495888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5"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28601" y="168295"/>
            <a:ext cx="10083800" cy="670287"/>
          </a:xfrm>
          <a:prstGeom prst="rect">
            <a:avLst/>
          </a:prstGeom>
        </p:spPr>
        <p:txBody>
          <a:bodyPr/>
          <a:lstStyle/>
          <a:p>
            <a:r>
              <a:rPr lang="en-US" dirty="0" smtClean="0"/>
              <a:t>ICT Security Guidelines Overview</a:t>
            </a:r>
            <a:endParaRPr lang="en-US" dirty="0"/>
          </a:p>
        </p:txBody>
      </p:sp>
      <p:sp>
        <p:nvSpPr>
          <p:cNvPr id="3" name="Content Placeholder 2"/>
          <p:cNvSpPr>
            <a:spLocks noGrp="1"/>
          </p:cNvSpPr>
          <p:nvPr>
            <p:ph idx="1" hasCustomPrompt="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r>
              <a:rPr lang="en-US" altLang="en-US" sz="2400" dirty="0" smtClean="0"/>
              <a:t>Introduction</a:t>
            </a:r>
          </a:p>
          <a:p>
            <a:r>
              <a:rPr lang="en-US" altLang="en-US" sz="2400" dirty="0" smtClean="0"/>
              <a:t>Information Security Governance Model</a:t>
            </a:r>
          </a:p>
          <a:p>
            <a:r>
              <a:rPr lang="en-US" altLang="en-US" sz="2400" dirty="0" smtClean="0"/>
              <a:t>ICT Risk Management</a:t>
            </a:r>
          </a:p>
          <a:p>
            <a:r>
              <a:rPr lang="en-US" altLang="en-US" sz="2400" dirty="0" smtClean="0"/>
              <a:t>Asset Management</a:t>
            </a:r>
          </a:p>
          <a:p>
            <a:r>
              <a:rPr lang="en-US" altLang="en-US" sz="2400" dirty="0" smtClean="0"/>
              <a:t>Human Resource Security</a:t>
            </a:r>
          </a:p>
          <a:p>
            <a:r>
              <a:rPr lang="en-US" altLang="en-US" sz="2400" dirty="0" smtClean="0"/>
              <a:t>Communications and Operations Management</a:t>
            </a:r>
          </a:p>
          <a:p>
            <a:r>
              <a:rPr lang="en-US" altLang="en-US" sz="2400" dirty="0" smtClean="0"/>
              <a:t>Physical and Environmental Security</a:t>
            </a:r>
          </a:p>
          <a:p>
            <a:r>
              <a:rPr lang="en-US" altLang="en-US" sz="2400" dirty="0" smtClean="0"/>
              <a:t>Access Management</a:t>
            </a:r>
          </a:p>
          <a:p>
            <a:r>
              <a:rPr lang="en-US" altLang="en-US" sz="2400" dirty="0" smtClean="0"/>
              <a:t>Conclusion and Way Forward </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lvl1pPr>
              <a:defRPr/>
            </a:lvl1pPr>
          </a:lstStyle>
          <a:p>
            <a:r>
              <a:rPr lang="en-ZA" dirty="0" smtClean="0">
                <a:solidFill>
                  <a:prstClr val="white"/>
                </a:solidFill>
              </a:rPr>
              <a:t>2</a:t>
            </a:r>
            <a:endParaRPr lang="en-ZA" dirty="0">
              <a:solidFill>
                <a:prstClr val="white"/>
              </a:solidFill>
            </a:endParaRPr>
          </a:p>
        </p:txBody>
      </p:sp>
    </p:spTree>
    <p:extLst>
      <p:ext uri="{BB962C8B-B14F-4D97-AF65-F5344CB8AC3E}">
        <p14:creationId xmlns:p14="http://schemas.microsoft.com/office/powerpoint/2010/main" xmlns="" val="103900356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Introduction</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3</a:t>
            </a:r>
            <a:endParaRPr lang="en-ZA" dirty="0">
              <a:solidFill>
                <a:prstClr val="white"/>
              </a:solidFill>
            </a:endParaRPr>
          </a:p>
        </p:txBody>
      </p:sp>
    </p:spTree>
    <p:extLst>
      <p:ext uri="{BB962C8B-B14F-4D97-AF65-F5344CB8AC3E}">
        <p14:creationId xmlns:p14="http://schemas.microsoft.com/office/powerpoint/2010/main" xmlns="" val="202602387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Information Security Governance Model</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4</a:t>
            </a:r>
            <a:endParaRPr lang="en-ZA" dirty="0">
              <a:solidFill>
                <a:prstClr val="white"/>
              </a:solidFill>
            </a:endParaRPr>
          </a:p>
        </p:txBody>
      </p:sp>
    </p:spTree>
    <p:extLst>
      <p:ext uri="{BB962C8B-B14F-4D97-AF65-F5344CB8AC3E}">
        <p14:creationId xmlns:p14="http://schemas.microsoft.com/office/powerpoint/2010/main" xmlns="" val="387392222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ICT Risk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5</a:t>
            </a:r>
            <a:endParaRPr lang="en-ZA" dirty="0">
              <a:solidFill>
                <a:prstClr val="white"/>
              </a:solidFill>
            </a:endParaRPr>
          </a:p>
        </p:txBody>
      </p:sp>
    </p:spTree>
    <p:extLst>
      <p:ext uri="{BB962C8B-B14F-4D97-AF65-F5344CB8AC3E}">
        <p14:creationId xmlns:p14="http://schemas.microsoft.com/office/powerpoint/2010/main" xmlns="" val="1666505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Asset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6</a:t>
            </a:r>
            <a:endParaRPr lang="en-ZA" dirty="0">
              <a:solidFill>
                <a:prstClr val="white"/>
              </a:solidFill>
            </a:endParaRPr>
          </a:p>
        </p:txBody>
      </p:sp>
    </p:spTree>
    <p:extLst>
      <p:ext uri="{BB962C8B-B14F-4D97-AF65-F5344CB8AC3E}">
        <p14:creationId xmlns:p14="http://schemas.microsoft.com/office/powerpoint/2010/main" xmlns="" val="6784321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a:lvl1pPr>
          </a:lstStyle>
          <a:p>
            <a:r>
              <a:rPr lang="en-US" dirty="0" smtClean="0"/>
              <a:t>Human Resource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7</a:t>
            </a:r>
            <a:endParaRPr lang="en-ZA" dirty="0">
              <a:solidFill>
                <a:prstClr val="white"/>
              </a:solidFill>
            </a:endParaRPr>
          </a:p>
        </p:txBody>
      </p:sp>
    </p:spTree>
    <p:extLst>
      <p:ext uri="{BB962C8B-B14F-4D97-AF65-F5344CB8AC3E}">
        <p14:creationId xmlns:p14="http://schemas.microsoft.com/office/powerpoint/2010/main" xmlns="" val="62975559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7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Communications and Operations Management</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8</a:t>
            </a:r>
            <a:endParaRPr lang="en-ZA" dirty="0">
              <a:solidFill>
                <a:prstClr val="white"/>
              </a:solidFill>
            </a:endParaRPr>
          </a:p>
        </p:txBody>
      </p:sp>
    </p:spTree>
    <p:extLst>
      <p:ext uri="{BB962C8B-B14F-4D97-AF65-F5344CB8AC3E}">
        <p14:creationId xmlns:p14="http://schemas.microsoft.com/office/powerpoint/2010/main" xmlns="" val="392449501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Physical and Environmental Security</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r>
              <a:rPr lang="en-ZA" dirty="0" smtClean="0">
                <a:solidFill>
                  <a:prstClr val="white"/>
                </a:solidFill>
              </a:rPr>
              <a:t>9</a:t>
            </a:r>
            <a:endParaRPr lang="en-ZA" dirty="0">
              <a:solidFill>
                <a:prstClr val="white"/>
              </a:solidFill>
            </a:endParaRPr>
          </a:p>
        </p:txBody>
      </p:sp>
    </p:spTree>
    <p:extLst>
      <p:ext uri="{BB962C8B-B14F-4D97-AF65-F5344CB8AC3E}">
        <p14:creationId xmlns:p14="http://schemas.microsoft.com/office/powerpoint/2010/main" xmlns="" val="14206718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14436986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4" y="1853895"/>
            <a:ext cx="9613860" cy="1090788"/>
          </a:xfrm>
          <a:prstGeom prst="rect">
            <a:avLst/>
          </a:prstGeom>
        </p:spPr>
        <p:txBody>
          <a:bodyPr anchor="ctr">
            <a:normAutofit/>
          </a:bodyPr>
          <a:lstStyle>
            <a:lvl1pPr algn="r">
              <a:defRPr sz="3600" i="1" baseline="0"/>
            </a:lvl1pPr>
          </a:lstStyle>
          <a:p>
            <a:r>
              <a:rPr lang="en-US" dirty="0" smtClean="0"/>
              <a:t>Access Management </a:t>
            </a:r>
            <a:endParaRPr lang="en-US" dirty="0"/>
          </a:p>
        </p:txBody>
      </p:sp>
      <p:sp>
        <p:nvSpPr>
          <p:cNvPr id="3" name="Text Placeholder 2"/>
          <p:cNvSpPr>
            <a:spLocks noGrp="1"/>
          </p:cNvSpPr>
          <p:nvPr>
            <p:ph type="body" idx="1"/>
          </p:nvPr>
        </p:nvSpPr>
        <p:spPr>
          <a:xfrm>
            <a:off x="680324" y="3070907"/>
            <a:ext cx="9613860" cy="3641829"/>
          </a:xfrm>
          <a:prstGeom prst="rect">
            <a:avLst/>
          </a:prstGeom>
        </p:spPr>
        <p:txBody>
          <a:bodyPr>
            <a:noAutofit/>
          </a:bodyPr>
          <a:lstStyle>
            <a:lvl1pPr marL="0" indent="0" algn="r">
              <a:buNone/>
              <a:defRPr sz="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smtClean="0"/>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lvl1pPr>
              <a:defRPr/>
            </a:lvl1pPr>
          </a:lstStyle>
          <a:p>
            <a:r>
              <a:rPr lang="en-ZA" dirty="0" smtClean="0">
                <a:solidFill>
                  <a:prstClr val="white"/>
                </a:solidFill>
              </a:rPr>
              <a:t>10</a:t>
            </a:r>
            <a:endParaRPr lang="en-ZA" dirty="0">
              <a:solidFill>
                <a:prstClr val="white"/>
              </a:solidFill>
            </a:endParaRPr>
          </a:p>
        </p:txBody>
      </p:sp>
    </p:spTree>
    <p:extLst>
      <p:ext uri="{BB962C8B-B14F-4D97-AF65-F5344CB8AC3E}">
        <p14:creationId xmlns:p14="http://schemas.microsoft.com/office/powerpoint/2010/main" xmlns="" val="222920462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dirty="0"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7200" dirty="0">
                <a:solidFill>
                  <a:prstClr val="white"/>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7200" dirty="0">
                <a:solidFill>
                  <a:prstClr val="white"/>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solidFill>
                  <a:prstClr val="white"/>
                </a:solidFill>
              </a:rPr>
              <a:t>Conclusion and Way Forward</a:t>
            </a:r>
            <a:endParaRPr lang="en-US" dirty="0">
              <a:solidFill>
                <a:prstClr val="white"/>
              </a:solidFill>
            </a:endParaRPr>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r>
              <a:rPr lang="en-ZA" dirty="0" smtClean="0">
                <a:solidFill>
                  <a:prstClr val="white"/>
                </a:solidFill>
              </a:rPr>
              <a:t>11</a:t>
            </a:r>
            <a:endParaRPr lang="en-ZA" dirty="0">
              <a:solidFill>
                <a:prstClr val="white"/>
              </a:solidFill>
            </a:endParaRPr>
          </a:p>
        </p:txBody>
      </p:sp>
    </p:spTree>
    <p:extLst>
      <p:ext uri="{BB962C8B-B14F-4D97-AF65-F5344CB8AC3E}">
        <p14:creationId xmlns:p14="http://schemas.microsoft.com/office/powerpoint/2010/main" xmlns="" val="1790682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algn="ctr">
              <a:lnSpc>
                <a:spcPct val="150000"/>
              </a:lnSpc>
              <a:defRPr/>
            </a:pPr>
            <a:r>
              <a:rPr lang="en-ZA" sz="4000" dirty="0" err="1" smtClean="0">
                <a:solidFill>
                  <a:prstClr val="white"/>
                </a:solidFill>
                <a:latin typeface="Arial" panose="020B0604020202020204" pitchFamily="34" charset="0"/>
                <a:cs typeface="Arial" panose="020B0604020202020204" pitchFamily="34" charset="0"/>
              </a:rPr>
              <a:t>Dankie</a:t>
            </a:r>
            <a:r>
              <a:rPr lang="en-ZA" sz="4000" dirty="0" smtClean="0">
                <a:solidFill>
                  <a:prstClr val="white"/>
                </a:solidFill>
                <a:latin typeface="Arial" panose="020B0604020202020204" pitchFamily="34" charset="0"/>
                <a:cs typeface="Arial" panose="020B0604020202020204" pitchFamily="34" charset="0"/>
              </a:rPr>
              <a:t> / Thank you / </a:t>
            </a:r>
            <a:r>
              <a:rPr lang="en-ZA" sz="4000" dirty="0" err="1" smtClean="0">
                <a:solidFill>
                  <a:prstClr val="white"/>
                </a:solidFill>
                <a:latin typeface="Arial" panose="020B0604020202020204" pitchFamily="34" charset="0"/>
                <a:cs typeface="Arial" panose="020B0604020202020204" pitchFamily="34" charset="0"/>
              </a:rPr>
              <a:t>Ngiyathokoza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Enkosi</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Ngiyabonga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leboga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Ke</a:t>
            </a:r>
            <a:r>
              <a:rPr lang="en-ZA" sz="4000" dirty="0" smtClean="0">
                <a:solidFill>
                  <a:prstClr val="white"/>
                </a:solidFill>
                <a:latin typeface="Arial" panose="020B0604020202020204" pitchFamily="34" charset="0"/>
                <a:cs typeface="Arial" panose="020B0604020202020204" pitchFamily="34" charset="0"/>
              </a:rPr>
              <a:t> a </a:t>
            </a:r>
            <a:r>
              <a:rPr lang="en-ZA" sz="4000" dirty="0" err="1" smtClean="0">
                <a:solidFill>
                  <a:prstClr val="white"/>
                </a:solidFill>
                <a:latin typeface="Arial" panose="020B0604020202020204" pitchFamily="34" charset="0"/>
                <a:cs typeface="Arial" panose="020B0604020202020204" pitchFamily="34" charset="0"/>
              </a:rPr>
              <a:t>leboha</a:t>
            </a:r>
            <a:r>
              <a:rPr lang="en-ZA" sz="4000" dirty="0" smtClean="0">
                <a:solidFill>
                  <a:prstClr val="white"/>
                </a:solidFill>
                <a:latin typeface="Arial" panose="020B0604020202020204" pitchFamily="34" charset="0"/>
                <a:cs typeface="Arial" panose="020B0604020202020204" pitchFamily="34" charset="0"/>
              </a:rPr>
              <a:t> / </a:t>
            </a:r>
            <a:r>
              <a:rPr lang="en-ZA" sz="4000" dirty="0" err="1" smtClean="0">
                <a:solidFill>
                  <a:prstClr val="white"/>
                </a:solidFill>
                <a:latin typeface="Arial" panose="020B0604020202020204" pitchFamily="34" charset="0"/>
                <a:cs typeface="Arial" panose="020B0604020202020204" pitchFamily="34" charset="0"/>
              </a:rPr>
              <a:t>Ndi</a:t>
            </a:r>
            <a:r>
              <a:rPr lang="en-ZA" sz="4000" dirty="0" smtClean="0">
                <a:solidFill>
                  <a:prstClr val="white"/>
                </a:solidFill>
                <a:latin typeface="Arial" panose="020B0604020202020204" pitchFamily="34" charset="0"/>
                <a:cs typeface="Arial" panose="020B0604020202020204" pitchFamily="34" charset="0"/>
              </a:rPr>
              <a:t> a </a:t>
            </a:r>
            <a:r>
              <a:rPr lang="en-ZA" sz="4000" smtClean="0">
                <a:solidFill>
                  <a:prstClr val="white"/>
                </a:solidFill>
                <a:latin typeface="Arial" panose="020B0604020202020204" pitchFamily="34" charset="0"/>
                <a:cs typeface="Arial" panose="020B0604020202020204" pitchFamily="34" charset="0"/>
              </a:rPr>
              <a:t>livhuwa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r>
              <a:rPr lang="en-ZA" sz="4000" dirty="0" err="1" smtClean="0">
                <a:solidFill>
                  <a:prstClr val="white"/>
                </a:solidFill>
                <a:latin typeface="Arial" panose="020B0604020202020204" pitchFamily="34" charset="0"/>
                <a:cs typeface="Arial" panose="020B0604020202020204" pitchFamily="34" charset="0"/>
              </a:rPr>
              <a:t>Ndza</a:t>
            </a:r>
            <a:r>
              <a:rPr lang="en-ZA" sz="4000" dirty="0" smtClean="0">
                <a:solidFill>
                  <a:prstClr val="white"/>
                </a:solidFill>
                <a:latin typeface="Arial" panose="020B0604020202020204" pitchFamily="34" charset="0"/>
                <a:cs typeface="Arial" panose="020B0604020202020204" pitchFamily="34" charset="0"/>
              </a:rPr>
              <a:t> </a:t>
            </a:r>
            <a:r>
              <a:rPr lang="en-ZA" sz="4000" dirty="0" err="1" smtClean="0">
                <a:solidFill>
                  <a:prstClr val="white"/>
                </a:solidFill>
                <a:latin typeface="Arial" panose="020B0604020202020204" pitchFamily="34" charset="0"/>
                <a:cs typeface="Arial" panose="020B0604020202020204" pitchFamily="34" charset="0"/>
              </a:rPr>
              <a:t>khensa</a:t>
            </a:r>
            <a:endParaRPr lang="en-ZA" sz="4000" dirty="0" smtClean="0">
              <a:solidFill>
                <a:prstClr val="white"/>
              </a:solidFill>
              <a:latin typeface="Arial" panose="020B0604020202020204" pitchFamily="34" charset="0"/>
              <a:cs typeface="Arial" panose="020B0604020202020204" pitchFamily="34" charset="0"/>
            </a:endParaRPr>
          </a:p>
          <a:p>
            <a:pPr algn="ctr">
              <a:lnSpc>
                <a:spcPct val="150000"/>
              </a:lnSpc>
            </a:pPr>
            <a:endParaRPr lang="en-ZA" sz="36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7037111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baseline="0"/>
            </a:lvl1pPr>
          </a:lstStyle>
          <a:p>
            <a:r>
              <a:rPr lang="en-US" dirty="0" smtClean="0"/>
              <a:t>Questions or Comments ? 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646331"/>
          </a:xfrm>
          <a:prstGeom prst="rect">
            <a:avLst/>
          </a:prstGeom>
          <a:noFill/>
        </p:spPr>
        <p:txBody>
          <a:bodyPr wrap="square" rtlCol="0">
            <a:spAutoFit/>
          </a:bodyPr>
          <a:lstStyle/>
          <a:p>
            <a:r>
              <a:rPr lang="en-ZA" dirty="0" smtClean="0">
                <a:solidFill>
                  <a:prstClr val="white"/>
                </a:solidFill>
              </a:rPr>
              <a:t>Ms </a:t>
            </a:r>
            <a:r>
              <a:rPr lang="en-ZA" dirty="0" err="1" smtClean="0">
                <a:solidFill>
                  <a:prstClr val="white"/>
                </a:solidFill>
              </a:rPr>
              <a:t>Nonyameko</a:t>
            </a:r>
            <a:r>
              <a:rPr lang="en-ZA" dirty="0" smtClean="0">
                <a:solidFill>
                  <a:prstClr val="white"/>
                </a:solidFill>
              </a:rPr>
              <a:t> Sheilla Ngxeke</a:t>
            </a:r>
          </a:p>
          <a:p>
            <a:endParaRPr lang="en-ZA" dirty="0">
              <a:solidFill>
                <a:prstClr val="white"/>
              </a:solidFill>
            </a:endParaRPr>
          </a:p>
        </p:txBody>
      </p:sp>
      <p:sp>
        <p:nvSpPr>
          <p:cNvPr id="18" name="Text Placeholder 17"/>
          <p:cNvSpPr>
            <a:spLocks noGrp="1"/>
          </p:cNvSpPr>
          <p:nvPr>
            <p:ph type="body" sz="quarter" idx="10" hasCustomPrompt="1"/>
          </p:nvPr>
        </p:nvSpPr>
        <p:spPr>
          <a:xfrm>
            <a:off x="907374" y="3244308"/>
            <a:ext cx="6189662" cy="914400"/>
          </a:xfrm>
          <a:prstGeom prst="rect">
            <a:avLst/>
          </a:prstGeom>
        </p:spPr>
        <p:txBody>
          <a:bodyPr/>
          <a:lstStyle>
            <a:lvl4pPr marL="1371600" indent="0">
              <a:buNone/>
              <a:defRPr baseline="0"/>
            </a:lvl4pPr>
          </a:lstStyle>
          <a:p>
            <a:pPr lvl="3"/>
            <a:r>
              <a:rPr lang="en-ZA" dirty="0" smtClean="0"/>
              <a:t>Email : Sheilla.Ngxeke@dpsa.gov.za</a:t>
            </a:r>
          </a:p>
          <a:p>
            <a:pPr lvl="3"/>
            <a:r>
              <a:rPr lang="en-ZA" dirty="0" smtClean="0"/>
              <a:t>Landline : 012 336 1029</a:t>
            </a:r>
          </a:p>
          <a:p>
            <a:pPr lvl="3"/>
            <a:r>
              <a:rPr lang="en-ZA" dirty="0" smtClean="0"/>
              <a:t>Cell : 0836314098</a:t>
            </a:r>
          </a:p>
          <a:p>
            <a:pPr lvl="3"/>
            <a:endParaRPr lang="en-ZA" dirty="0" smtClean="0"/>
          </a:p>
          <a:p>
            <a:pPr lvl="3"/>
            <a:endParaRPr lang="en-ZA" dirty="0" smtClean="0"/>
          </a:p>
          <a:p>
            <a:pPr lvl="3"/>
            <a:endParaRPr lang="en-ZA" dirty="0" smtClean="0"/>
          </a:p>
          <a:p>
            <a:pPr lvl="3"/>
            <a:endParaRPr lang="en-ZA" dirty="0"/>
          </a:p>
        </p:txBody>
      </p:sp>
    </p:spTree>
    <p:extLst>
      <p:ext uri="{BB962C8B-B14F-4D97-AF65-F5344CB8AC3E}">
        <p14:creationId xmlns:p14="http://schemas.microsoft.com/office/powerpoint/2010/main" xmlns="" val="209385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pPr/>
              <a:t>‹#›</a:t>
            </a:fld>
            <a:endParaRPr lang="en-ZA"/>
          </a:p>
        </p:txBody>
      </p:sp>
    </p:spTree>
    <p:extLst>
      <p:ext uri="{BB962C8B-B14F-4D97-AF65-F5344CB8AC3E}">
        <p14:creationId xmlns:p14="http://schemas.microsoft.com/office/powerpoint/2010/main" xmlns=""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err="1" smtClean="0">
                <a:solidFill>
                  <a:schemeClr val="tx1"/>
                </a:solidFill>
                <a:effectLst/>
                <a:latin typeface="Arial" panose="020B0604020202020204" pitchFamily="34" charset="0"/>
                <a:ea typeface="+mn-ea"/>
                <a:cs typeface="Arial" panose="020B0604020202020204" pitchFamily="34" charset="0"/>
              </a:rPr>
              <a:t>Dankie</a:t>
            </a:r>
            <a:r>
              <a:rPr lang="en-ZA" sz="4000" kern="1200" dirty="0" smtClean="0">
                <a:solidFill>
                  <a:schemeClr val="tx1"/>
                </a:solidFill>
                <a:effectLst/>
                <a:latin typeface="Arial" panose="020B0604020202020204" pitchFamily="34" charset="0"/>
                <a:ea typeface="+mn-ea"/>
                <a:cs typeface="Arial" panose="020B0604020202020204" pitchFamily="34" charset="0"/>
              </a:rPr>
              <a:t> / Thank you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Ngiyathokoza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Enkosi</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Ngiyabonga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leboga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Ke</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dirty="0" err="1" smtClean="0">
                <a:solidFill>
                  <a:schemeClr val="tx1"/>
                </a:solidFill>
                <a:effectLst/>
                <a:latin typeface="Arial" panose="020B0604020202020204" pitchFamily="34" charset="0"/>
                <a:ea typeface="+mn-ea"/>
                <a:cs typeface="Arial" panose="020B0604020202020204" pitchFamily="34" charset="0"/>
              </a:rPr>
              <a:t>leboha</a:t>
            </a:r>
            <a:r>
              <a:rPr lang="en-ZA" sz="4000" kern="1200" dirty="0" smtClean="0">
                <a:solidFill>
                  <a:schemeClr val="tx1"/>
                </a:solidFill>
                <a:effectLst/>
                <a:latin typeface="Arial" panose="020B0604020202020204" pitchFamily="34" charset="0"/>
                <a:ea typeface="+mn-ea"/>
                <a:cs typeface="Arial" panose="020B0604020202020204" pitchFamily="34" charset="0"/>
              </a:rPr>
              <a:t> / </a:t>
            </a:r>
            <a:r>
              <a:rPr lang="en-ZA" sz="4000" kern="1200" dirty="0" err="1" smtClean="0">
                <a:solidFill>
                  <a:schemeClr val="tx1"/>
                </a:solidFill>
                <a:effectLst/>
                <a:latin typeface="Arial" panose="020B0604020202020204" pitchFamily="34" charset="0"/>
                <a:ea typeface="+mn-ea"/>
                <a:cs typeface="Arial" panose="020B0604020202020204" pitchFamily="34" charset="0"/>
              </a:rPr>
              <a:t>Ndi</a:t>
            </a:r>
            <a:r>
              <a:rPr lang="en-ZA" sz="4000" kern="1200" dirty="0" smtClean="0">
                <a:solidFill>
                  <a:schemeClr val="tx1"/>
                </a:solidFill>
                <a:effectLst/>
                <a:latin typeface="Arial" panose="020B0604020202020204" pitchFamily="34" charset="0"/>
                <a:ea typeface="+mn-ea"/>
                <a:cs typeface="Arial" panose="020B0604020202020204" pitchFamily="34" charset="0"/>
              </a:rPr>
              <a:t> a </a:t>
            </a:r>
            <a:r>
              <a:rPr lang="en-ZA" sz="4000" kern="1200" smtClean="0">
                <a:solidFill>
                  <a:schemeClr val="tx1"/>
                </a:solidFill>
                <a:effectLst/>
                <a:latin typeface="Arial" panose="020B0604020202020204" pitchFamily="34" charset="0"/>
                <a:ea typeface="+mn-ea"/>
                <a:cs typeface="Arial" panose="020B0604020202020204" pitchFamily="34" charset="0"/>
              </a:rPr>
              <a:t>livhuwa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r>
              <a:rPr lang="en-ZA" sz="4000" kern="1200" dirty="0" err="1" smtClean="0">
                <a:solidFill>
                  <a:schemeClr val="tx1"/>
                </a:solidFill>
                <a:effectLst/>
                <a:latin typeface="Arial" panose="020B0604020202020204" pitchFamily="34" charset="0"/>
                <a:ea typeface="+mn-ea"/>
                <a:cs typeface="Arial" panose="020B0604020202020204" pitchFamily="34" charset="0"/>
              </a:rPr>
              <a:t>Ndza</a:t>
            </a:r>
            <a:r>
              <a:rPr lang="en-ZA" sz="4000" kern="1200" dirty="0" smtClean="0">
                <a:solidFill>
                  <a:schemeClr val="tx1"/>
                </a:solidFill>
                <a:effectLst/>
                <a:latin typeface="Arial" panose="020B0604020202020204" pitchFamily="34" charset="0"/>
                <a:ea typeface="+mn-ea"/>
                <a:cs typeface="Arial" panose="020B0604020202020204" pitchFamily="34" charset="0"/>
              </a:rPr>
              <a:t> </a:t>
            </a:r>
            <a:r>
              <a:rPr lang="en-ZA" sz="4000" kern="1200" dirty="0" err="1" smtClean="0">
                <a:solidFill>
                  <a:schemeClr val="tx1"/>
                </a:solidFill>
                <a:effectLst/>
                <a:latin typeface="Arial" panose="020B0604020202020204" pitchFamily="34" charset="0"/>
                <a:ea typeface="+mn-ea"/>
                <a:cs typeface="Arial" panose="020B0604020202020204" pitchFamily="34" charset="0"/>
              </a:rPr>
              <a:t>khensa</a:t>
            </a:r>
            <a:endParaRPr lang="en-ZA" sz="4000" kern="1200" dirty="0" smtClean="0">
              <a:solidFill>
                <a:schemeClr val="tx1"/>
              </a:solidFill>
              <a:effectLst/>
              <a:latin typeface="Arial" panose="020B0604020202020204" pitchFamily="34" charset="0"/>
              <a:ea typeface="+mn-ea"/>
              <a:cs typeface="Arial" panose="020B0604020202020204" pitchFamily="34" charset="0"/>
            </a:endParaRP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28150159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a:prstGeom prst="rect">
            <a:avLst/>
          </a:prstGeom>
        </p:spPr>
        <p:txBody>
          <a:bodyPr anchor="ctr" anchorCtr="0">
            <a:noAutofit/>
          </a:bodyPr>
          <a:lstStyle>
            <a:lvl1pPr algn="ctr">
              <a:defRPr sz="4400"/>
            </a:lvl1pPr>
          </a:lstStyle>
          <a:p>
            <a:r>
              <a:rPr lang="en-US" dirty="0" smtClean="0"/>
              <a:t>ICT Security Guidelines</a:t>
            </a:r>
            <a:endParaRPr lang="en-US" dirty="0"/>
          </a:p>
        </p:txBody>
      </p:sp>
      <p:sp>
        <p:nvSpPr>
          <p:cNvPr id="3" name="Subtitle 2"/>
          <p:cNvSpPr>
            <a:spLocks noGrp="1"/>
          </p:cNvSpPr>
          <p:nvPr>
            <p:ph type="subTitle" idx="1" hasCustomPrompt="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07 September 2016</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r>
              <a:rPr lang="en-ZA" dirty="0" smtClean="0">
                <a:solidFill>
                  <a:prstClr val="white"/>
                </a:solidFill>
              </a:rPr>
              <a:t>1</a:t>
            </a:r>
            <a:endParaRPr lang="en-ZA" dirty="0">
              <a:solidFill>
                <a:prstClr val="white"/>
              </a:solidFill>
            </a:endParaRPr>
          </a:p>
        </p:txBody>
      </p:sp>
    </p:spTree>
    <p:extLst>
      <p:ext uri="{BB962C8B-B14F-4D97-AF65-F5344CB8AC3E}">
        <p14:creationId xmlns:p14="http://schemas.microsoft.com/office/powerpoint/2010/main" xmlns="" val="28451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5"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28601" y="168295"/>
            <a:ext cx="10083800" cy="670287"/>
          </a:xfrm>
          <a:prstGeom prst="rect">
            <a:avLst/>
          </a:prstGeom>
        </p:spPr>
        <p:txBody>
          <a:bodyPr/>
          <a:lstStyle/>
          <a:p>
            <a:r>
              <a:rPr lang="en-US" dirty="0" smtClean="0"/>
              <a:t>ICT Security Guidelines Overview</a:t>
            </a:r>
            <a:endParaRPr lang="en-US" dirty="0"/>
          </a:p>
        </p:txBody>
      </p:sp>
      <p:sp>
        <p:nvSpPr>
          <p:cNvPr id="3" name="Content Placeholder 2"/>
          <p:cNvSpPr>
            <a:spLocks noGrp="1"/>
          </p:cNvSpPr>
          <p:nvPr>
            <p:ph idx="1" hasCustomPrompt="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r>
              <a:rPr lang="en-US" altLang="en-US" sz="2400" dirty="0" smtClean="0"/>
              <a:t>Introduction</a:t>
            </a:r>
          </a:p>
          <a:p>
            <a:r>
              <a:rPr lang="en-US" altLang="en-US" sz="2400" dirty="0" smtClean="0"/>
              <a:t>Information Security Governance Model</a:t>
            </a:r>
          </a:p>
          <a:p>
            <a:r>
              <a:rPr lang="en-US" altLang="en-US" sz="2400" dirty="0" smtClean="0"/>
              <a:t>ICT Risk Management</a:t>
            </a:r>
          </a:p>
          <a:p>
            <a:r>
              <a:rPr lang="en-US" altLang="en-US" sz="2400" dirty="0" smtClean="0"/>
              <a:t>Asset Management</a:t>
            </a:r>
          </a:p>
          <a:p>
            <a:r>
              <a:rPr lang="en-US" altLang="en-US" sz="2400" dirty="0" smtClean="0"/>
              <a:t>Human Resource Security</a:t>
            </a:r>
          </a:p>
          <a:p>
            <a:r>
              <a:rPr lang="en-US" altLang="en-US" sz="2400" dirty="0" smtClean="0"/>
              <a:t>Communications and Operations Management</a:t>
            </a:r>
          </a:p>
          <a:p>
            <a:r>
              <a:rPr lang="en-US" altLang="en-US" sz="2400" dirty="0" smtClean="0"/>
              <a:t>Physical and Environmental Security</a:t>
            </a:r>
          </a:p>
          <a:p>
            <a:r>
              <a:rPr lang="en-US" altLang="en-US" sz="2400" dirty="0" smtClean="0"/>
              <a:t>Access Management</a:t>
            </a:r>
          </a:p>
          <a:p>
            <a:r>
              <a:rPr lang="en-US" altLang="en-US" sz="2400" dirty="0" smtClean="0"/>
              <a:t>Conclusion and Way Forward </a:t>
            </a:r>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lvl1pPr>
              <a:defRPr/>
            </a:lvl1pPr>
          </a:lstStyle>
          <a:p>
            <a:r>
              <a:rPr lang="en-ZA" dirty="0" smtClean="0">
                <a:solidFill>
                  <a:prstClr val="white"/>
                </a:solidFill>
              </a:rPr>
              <a:t>2</a:t>
            </a:r>
            <a:endParaRPr lang="en-ZA" dirty="0">
              <a:solidFill>
                <a:prstClr val="white"/>
              </a:solidFill>
            </a:endParaRPr>
          </a:p>
        </p:txBody>
      </p:sp>
    </p:spTree>
    <p:extLst>
      <p:ext uri="{BB962C8B-B14F-4D97-AF65-F5344CB8AC3E}">
        <p14:creationId xmlns:p14="http://schemas.microsoft.com/office/powerpoint/2010/main" xmlns="" val="17425817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image" Target="../media/image1.png"/><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6" Type="http://schemas.openxmlformats.org/officeDocument/2006/relationships/image" Target="../media/image2.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1.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p>
        </p:txBody>
      </p:sp>
      <p:pic>
        <p:nvPicPr>
          <p:cNvPr id="8" name="Picture 7"/>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2" name="Picture 11"/>
          <p:cNvPicPr>
            <a:picLocks noChangeAspect="1"/>
          </p:cNvPicPr>
          <p:nvPr userDrawn="1"/>
        </p:nvPicPr>
        <p:blipFill>
          <a:blip r:embed="rId10"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5"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solidFill>
                <a:prstClr val="white">
                  <a:tint val="75000"/>
                </a:prstClr>
              </a:solidFill>
            </a:endParaRPr>
          </a:p>
        </p:txBody>
      </p:sp>
      <p:pic>
        <p:nvPicPr>
          <p:cNvPr id="8" name="Picture 7"/>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2" name="Picture 11"/>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2877892892"/>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5"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a:solidFill>
                <a:prstClr val="white">
                  <a:tint val="75000"/>
                </a:prstClr>
              </a:solidFill>
            </a:endParaRP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a:solidFill>
                <a:prstClr val="white">
                  <a:tint val="75000"/>
                </a:prstClr>
              </a:solidFill>
            </a:endParaRPr>
          </a:p>
        </p:txBody>
      </p:sp>
      <p:pic>
        <p:nvPicPr>
          <p:cNvPr id="8" name="Picture 7"/>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2" name="Picture 11"/>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xmlns="" val="2436890298"/>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ZA" b="1" dirty="0" smtClean="0"/>
              <a:t>PROGRESS IN IMPLEMENTING e-GOVERNANCE</a:t>
            </a:r>
            <a:endParaRPr lang="en-ZA" b="1" dirty="0"/>
          </a:p>
        </p:txBody>
      </p:sp>
      <p:sp>
        <p:nvSpPr>
          <p:cNvPr id="3" name="Subtitle 2"/>
          <p:cNvSpPr>
            <a:spLocks noGrp="1"/>
          </p:cNvSpPr>
          <p:nvPr>
            <p:ph type="subTitle" idx="1"/>
          </p:nvPr>
        </p:nvSpPr>
        <p:spPr/>
        <p:txBody>
          <a:bodyPr>
            <a:normAutofit/>
          </a:bodyPr>
          <a:lstStyle/>
          <a:p>
            <a:r>
              <a:rPr lang="en-ZA" dirty="0" smtClean="0"/>
              <a:t>23 May 2017</a:t>
            </a:r>
          </a:p>
          <a:p>
            <a:r>
              <a:rPr lang="en-ZA" dirty="0" smtClean="0"/>
              <a:t>DPSA</a:t>
            </a:r>
            <a:endParaRPr lang="en-ZA" dirty="0"/>
          </a:p>
        </p:txBody>
      </p:sp>
    </p:spTree>
    <p:extLst>
      <p:ext uri="{BB962C8B-B14F-4D97-AF65-F5344CB8AC3E}">
        <p14:creationId xmlns:p14="http://schemas.microsoft.com/office/powerpoint/2010/main" xmlns="" val="109993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IMPLEMENTATION PROGRESS DPME</a:t>
            </a:r>
            <a:endParaRPr lang="en-ZA" dirty="0"/>
          </a:p>
        </p:txBody>
      </p:sp>
      <p:sp>
        <p:nvSpPr>
          <p:cNvPr id="5" name="Content Placeholder 4"/>
          <p:cNvSpPr>
            <a:spLocks noGrp="1"/>
          </p:cNvSpPr>
          <p:nvPr>
            <p:ph idx="1"/>
          </p:nvPr>
        </p:nvSpPr>
        <p:spPr>
          <a:xfrm>
            <a:off x="228601" y="949402"/>
            <a:ext cx="11809203" cy="4690237"/>
          </a:xfrm>
        </p:spPr>
        <p:txBody>
          <a:bodyPr/>
          <a:lstStyle/>
          <a:p>
            <a:pPr lvl="0" algn="just">
              <a:spcBef>
                <a:spcPts val="200"/>
              </a:spcBef>
              <a:spcAft>
                <a:spcPts val="200"/>
              </a:spcAft>
            </a:pPr>
            <a:r>
              <a:rPr lang="en-GB" sz="2500" dirty="0" smtClean="0">
                <a:solidFill>
                  <a:schemeClr val="bg1"/>
                </a:solidFill>
              </a:rPr>
              <a:t>The implementation of e-Governance (CGICT) is monitored by DPME (MPAT) since 2013</a:t>
            </a:r>
          </a:p>
          <a:p>
            <a:pPr>
              <a:spcBef>
                <a:spcPts val="200"/>
              </a:spcBef>
              <a:spcAft>
                <a:spcPts val="200"/>
              </a:spcAft>
            </a:pPr>
            <a:r>
              <a:rPr lang="en-ZA" sz="2500" dirty="0">
                <a:solidFill>
                  <a:schemeClr val="bg1"/>
                </a:solidFill>
              </a:rPr>
              <a:t>The areas that are assessed are:</a:t>
            </a:r>
          </a:p>
          <a:p>
            <a:pPr lvl="1" algn="just">
              <a:spcBef>
                <a:spcPts val="200"/>
              </a:spcBef>
              <a:spcAft>
                <a:spcPts val="200"/>
              </a:spcAft>
              <a:buFont typeface="Wingdings" panose="05000000000000000000" pitchFamily="2" charset="2"/>
              <a:buChar char="Ø"/>
            </a:pPr>
            <a:r>
              <a:rPr lang="en-ZA" sz="2300" dirty="0">
                <a:solidFill>
                  <a:schemeClr val="bg1"/>
                </a:solidFill>
              </a:rPr>
              <a:t>The implementation of departmental CGICT policy frameworks, which must be aligned to the government-wide are CGICTPF, explaining the CGICT system, principles and practices of the departmental </a:t>
            </a:r>
            <a:r>
              <a:rPr lang="en-ZA" sz="2300" dirty="0" smtClean="0">
                <a:solidFill>
                  <a:schemeClr val="bg1"/>
                </a:solidFill>
              </a:rPr>
              <a:t>executives</a:t>
            </a:r>
            <a:endParaRPr lang="en-ZA" sz="2300" dirty="0">
              <a:solidFill>
                <a:schemeClr val="bg1"/>
              </a:solidFill>
            </a:endParaRPr>
          </a:p>
          <a:p>
            <a:pPr lvl="1" algn="just">
              <a:spcBef>
                <a:spcPts val="200"/>
              </a:spcBef>
              <a:spcAft>
                <a:spcPts val="200"/>
              </a:spcAft>
              <a:buFont typeface="Wingdings" panose="05000000000000000000" pitchFamily="2" charset="2"/>
              <a:buChar char="Ø"/>
            </a:pPr>
            <a:r>
              <a:rPr lang="en-ZA" sz="2300" dirty="0">
                <a:solidFill>
                  <a:schemeClr val="bg1"/>
                </a:solidFill>
              </a:rPr>
              <a:t>The CGICT Charter, explaining the accountability structures, roles and </a:t>
            </a:r>
            <a:r>
              <a:rPr lang="en-ZA" sz="2300" dirty="0" smtClean="0">
                <a:solidFill>
                  <a:schemeClr val="bg1"/>
                </a:solidFill>
              </a:rPr>
              <a:t>responsibilities</a:t>
            </a:r>
            <a:endParaRPr lang="en-ZA" sz="2300" dirty="0">
              <a:solidFill>
                <a:schemeClr val="bg1"/>
              </a:solidFill>
            </a:endParaRPr>
          </a:p>
          <a:p>
            <a:pPr lvl="1" algn="just">
              <a:spcBef>
                <a:spcPts val="200"/>
              </a:spcBef>
              <a:spcAft>
                <a:spcPts val="200"/>
              </a:spcAft>
              <a:buFont typeface="Wingdings" panose="05000000000000000000" pitchFamily="2" charset="2"/>
              <a:buChar char="Ø"/>
            </a:pPr>
            <a:r>
              <a:rPr lang="en-ZA" sz="2300" dirty="0">
                <a:solidFill>
                  <a:schemeClr val="bg1"/>
                </a:solidFill>
              </a:rPr>
              <a:t>ICT planning (ICT Plan, Implementation and operational plan) as per the PSR </a:t>
            </a:r>
            <a:r>
              <a:rPr lang="en-ZA" sz="2300" dirty="0" smtClean="0">
                <a:solidFill>
                  <a:schemeClr val="bg1"/>
                </a:solidFill>
              </a:rPr>
              <a:t>requirements</a:t>
            </a:r>
          </a:p>
          <a:p>
            <a:pPr algn="just">
              <a:spcBef>
                <a:spcPts val="200"/>
              </a:spcBef>
              <a:spcAft>
                <a:spcPts val="200"/>
              </a:spcAft>
            </a:pPr>
            <a:r>
              <a:rPr lang="en-ZA" sz="2500" dirty="0" smtClean="0">
                <a:solidFill>
                  <a:schemeClr val="bg1"/>
                </a:solidFill>
              </a:rPr>
              <a:t>Compliance </a:t>
            </a:r>
            <a:r>
              <a:rPr lang="en-ZA" sz="2500" dirty="0">
                <a:solidFill>
                  <a:schemeClr val="bg1"/>
                </a:solidFill>
              </a:rPr>
              <a:t>increased from an average maturity level of 1,3 in 2013 to 3 in 2016</a:t>
            </a:r>
            <a:r>
              <a:rPr lang="en-ZA" sz="2500" dirty="0" smtClean="0">
                <a:solidFill>
                  <a:schemeClr val="bg1"/>
                </a:solidFill>
              </a:rPr>
              <a:t>.</a:t>
            </a:r>
          </a:p>
          <a:p>
            <a:pPr algn="just">
              <a:spcBef>
                <a:spcPts val="200"/>
              </a:spcBef>
              <a:spcAft>
                <a:spcPts val="200"/>
              </a:spcAft>
            </a:pPr>
            <a:r>
              <a:rPr lang="en-ZA" sz="2500" dirty="0">
                <a:solidFill>
                  <a:schemeClr val="bg1"/>
                </a:solidFill>
              </a:rPr>
              <a:t>There are still departments and provinces that is performing below the desirable level 3 maturity</a:t>
            </a:r>
          </a:p>
          <a:p>
            <a:pPr algn="just">
              <a:spcBef>
                <a:spcPts val="600"/>
              </a:spcBef>
              <a:spcAft>
                <a:spcPts val="600"/>
              </a:spcAft>
            </a:pPr>
            <a:endParaRPr lang="en-ZA" sz="2800" dirty="0">
              <a:solidFill>
                <a:schemeClr val="bg1"/>
              </a:solidFill>
            </a:endParaRPr>
          </a:p>
          <a:p>
            <a:pPr lvl="1" algn="just">
              <a:spcBef>
                <a:spcPts val="600"/>
              </a:spcBef>
              <a:spcAft>
                <a:spcPts val="600"/>
              </a:spcAft>
            </a:pPr>
            <a:endParaRPr lang="en-ZA" sz="2400" dirty="0">
              <a:solidFill>
                <a:schemeClr val="bg1"/>
              </a:solidFill>
            </a:endParaRPr>
          </a:p>
        </p:txBody>
      </p:sp>
    </p:spTree>
    <p:extLst>
      <p:ext uri="{BB962C8B-B14F-4D97-AF65-F5344CB8AC3E}">
        <p14:creationId xmlns:p14="http://schemas.microsoft.com/office/powerpoint/2010/main" xmlns="" val="30087007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400" b="1" dirty="0"/>
              <a:t>IMPLEMENTATION </a:t>
            </a:r>
            <a:r>
              <a:rPr lang="en-ZA" sz="3400" b="1" dirty="0" smtClean="0"/>
              <a:t>PROGRESS MPAT (DPME: 2017)</a:t>
            </a:r>
            <a:endParaRPr lang="en-ZA" sz="3400" dirty="0"/>
          </a:p>
        </p:txBody>
      </p:sp>
      <p:sp>
        <p:nvSpPr>
          <p:cNvPr id="3" name="Content Placeholder 2"/>
          <p:cNvSpPr>
            <a:spLocks noGrp="1"/>
          </p:cNvSpPr>
          <p:nvPr>
            <p:ph idx="1"/>
          </p:nvPr>
        </p:nvSpPr>
        <p:spPr/>
        <p:txBody>
          <a:bodyPr/>
          <a:lstStyle/>
          <a:p>
            <a:endParaRPr lang="en-ZA"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599" y="1094546"/>
            <a:ext cx="11809203" cy="4545412"/>
          </a:xfrm>
          <a:prstGeom prst="rect">
            <a:avLst/>
          </a:prstGeom>
          <a:noFill/>
        </p:spPr>
      </p:pic>
    </p:spTree>
    <p:extLst>
      <p:ext uri="{BB962C8B-B14F-4D97-AF65-F5344CB8AC3E}">
        <p14:creationId xmlns:p14="http://schemas.microsoft.com/office/powerpoint/2010/main" xmlns="" val="1798307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IMPLEMENTATION PROGRESS </a:t>
            </a:r>
            <a:r>
              <a:rPr lang="en-ZA" b="1" dirty="0" smtClean="0"/>
              <a:t>AGSA</a:t>
            </a:r>
            <a:endParaRPr lang="en-ZA" dirty="0"/>
          </a:p>
        </p:txBody>
      </p:sp>
      <p:sp>
        <p:nvSpPr>
          <p:cNvPr id="5" name="Content Placeholder 4"/>
          <p:cNvSpPr>
            <a:spLocks noGrp="1"/>
          </p:cNvSpPr>
          <p:nvPr>
            <p:ph idx="1"/>
          </p:nvPr>
        </p:nvSpPr>
        <p:spPr>
          <a:xfrm>
            <a:off x="228600" y="1094545"/>
            <a:ext cx="11809203" cy="4718425"/>
          </a:xfrm>
        </p:spPr>
        <p:txBody>
          <a:bodyPr/>
          <a:lstStyle/>
          <a:p>
            <a:pPr algn="just">
              <a:spcBef>
                <a:spcPts val="600"/>
              </a:spcBef>
              <a:spcAft>
                <a:spcPts val="600"/>
              </a:spcAft>
            </a:pPr>
            <a:r>
              <a:rPr lang="en-ZA" sz="2800" dirty="0">
                <a:solidFill>
                  <a:schemeClr val="bg1"/>
                </a:solidFill>
              </a:rPr>
              <a:t>The AG assessed IT controls at 433 national and provincial auditees and found that the number of auditees that were assessed as </a:t>
            </a:r>
            <a:r>
              <a:rPr lang="en-ZA" sz="2800" b="1" u="sng" dirty="0">
                <a:solidFill>
                  <a:schemeClr val="bg1"/>
                </a:solidFill>
              </a:rPr>
              <a:t>good</a:t>
            </a:r>
            <a:r>
              <a:rPr lang="en-ZA" sz="2800" dirty="0">
                <a:solidFill>
                  <a:schemeClr val="bg1"/>
                </a:solidFill>
              </a:rPr>
              <a:t> increased significantly from </a:t>
            </a:r>
            <a:r>
              <a:rPr lang="en-ZA" sz="2800" b="1" dirty="0">
                <a:solidFill>
                  <a:schemeClr val="bg1"/>
                </a:solidFill>
              </a:rPr>
              <a:t>13%</a:t>
            </a:r>
            <a:r>
              <a:rPr lang="en-ZA" sz="2800" dirty="0">
                <a:solidFill>
                  <a:schemeClr val="bg1"/>
                </a:solidFill>
              </a:rPr>
              <a:t> in 2013-14 to </a:t>
            </a:r>
            <a:r>
              <a:rPr lang="en-ZA" sz="2800" b="1" dirty="0">
                <a:solidFill>
                  <a:schemeClr val="bg1"/>
                </a:solidFill>
              </a:rPr>
              <a:t>29%</a:t>
            </a:r>
            <a:r>
              <a:rPr lang="en-ZA" sz="2800" dirty="0">
                <a:solidFill>
                  <a:schemeClr val="bg1"/>
                </a:solidFill>
              </a:rPr>
              <a:t> in </a:t>
            </a:r>
            <a:r>
              <a:rPr lang="en-ZA" sz="2800" b="1" dirty="0">
                <a:solidFill>
                  <a:schemeClr val="bg1"/>
                </a:solidFill>
              </a:rPr>
              <a:t>2015-16 </a:t>
            </a:r>
            <a:r>
              <a:rPr lang="en-ZA" sz="2800" dirty="0">
                <a:solidFill>
                  <a:schemeClr val="bg1"/>
                </a:solidFill>
              </a:rPr>
              <a:t>and auditees that required</a:t>
            </a:r>
            <a:r>
              <a:rPr lang="en-ZA" sz="2800" b="1" dirty="0">
                <a:solidFill>
                  <a:schemeClr val="bg1"/>
                </a:solidFill>
              </a:rPr>
              <a:t> </a:t>
            </a:r>
            <a:r>
              <a:rPr lang="en-ZA" sz="2800" dirty="0">
                <a:solidFill>
                  <a:schemeClr val="bg1"/>
                </a:solidFill>
              </a:rPr>
              <a:t>intervention declined from 21% to 16%. </a:t>
            </a:r>
          </a:p>
          <a:p>
            <a:pPr algn="just">
              <a:spcBef>
                <a:spcPts val="600"/>
              </a:spcBef>
              <a:spcAft>
                <a:spcPts val="600"/>
              </a:spcAft>
            </a:pPr>
            <a:r>
              <a:rPr lang="en-ZA" sz="2800" dirty="0">
                <a:solidFill>
                  <a:schemeClr val="bg1"/>
                </a:solidFill>
              </a:rPr>
              <a:t>However, at 55%, the auditees that are of concern still needs attention. Thus leaving 71% (55% + 16%) of the auditees needing attention.</a:t>
            </a:r>
          </a:p>
        </p:txBody>
      </p:sp>
    </p:spTree>
    <p:extLst>
      <p:ext uri="{BB962C8B-B14F-4D97-AF65-F5344CB8AC3E}">
        <p14:creationId xmlns:p14="http://schemas.microsoft.com/office/powerpoint/2010/main" xmlns="" val="1513178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IMPLEMENTATION PROGRESS AGSA </a:t>
            </a:r>
            <a:r>
              <a:rPr lang="en-ZA" b="1" dirty="0" smtClean="0"/>
              <a:t>(Cont.)</a:t>
            </a:r>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316075279"/>
              </p:ext>
            </p:extLst>
          </p:nvPr>
        </p:nvGraphicFramePr>
        <p:xfrm>
          <a:off x="228600" y="1093788"/>
          <a:ext cx="11809413" cy="454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50541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a:t>IMPLEMENTATION PROGRESS AGSA </a:t>
            </a:r>
            <a:r>
              <a:rPr lang="en-ZA" b="1" dirty="0" smtClean="0"/>
              <a:t>(Cont.)</a:t>
            </a:r>
            <a:endParaRPr lang="en-ZA" dirty="0"/>
          </a:p>
        </p:txBody>
      </p:sp>
      <p:pic>
        <p:nvPicPr>
          <p:cNvPr id="6" name="Content Placeholder 5"/>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1078523"/>
            <a:ext cx="11500338" cy="4747846"/>
          </a:xfrm>
          <a:prstGeom prst="rect">
            <a:avLst/>
          </a:prstGeom>
          <a:noFill/>
        </p:spPr>
      </p:pic>
    </p:spTree>
    <p:extLst>
      <p:ext uri="{BB962C8B-B14F-4D97-AF65-F5344CB8AC3E}">
        <p14:creationId xmlns:p14="http://schemas.microsoft.com/office/powerpoint/2010/main" xmlns="" val="30613458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41292"/>
            <a:ext cx="9829800" cy="792158"/>
          </a:xfrm>
        </p:spPr>
        <p:txBody>
          <a:bodyPr/>
          <a:lstStyle/>
          <a:p>
            <a:r>
              <a:rPr lang="en-ZA" b="1" dirty="0" smtClean="0"/>
              <a:t>E-GOVERNANCE CHALLENGES</a:t>
            </a:r>
          </a:p>
        </p:txBody>
      </p:sp>
      <p:sp>
        <p:nvSpPr>
          <p:cNvPr id="3" name="Content Placeholder 2"/>
          <p:cNvSpPr>
            <a:spLocks noGrp="1"/>
          </p:cNvSpPr>
          <p:nvPr>
            <p:ph idx="1"/>
          </p:nvPr>
        </p:nvSpPr>
        <p:spPr>
          <a:xfrm>
            <a:off x="0" y="933450"/>
            <a:ext cx="12192000" cy="4800600"/>
          </a:xfrm>
        </p:spPr>
        <p:txBody>
          <a:bodyPr/>
          <a:lstStyle/>
          <a:p>
            <a:pPr>
              <a:spcBef>
                <a:spcPts val="600"/>
              </a:spcBef>
              <a:spcAft>
                <a:spcPts val="600"/>
              </a:spcAft>
            </a:pPr>
            <a:r>
              <a:rPr lang="en-ZA" sz="2800" dirty="0"/>
              <a:t>Most departments adopted the framework for corporate governance of ICT developed by the DPSA without customising it for their own departmental </a:t>
            </a:r>
            <a:r>
              <a:rPr lang="en-ZA" sz="2800" dirty="0" smtClean="0"/>
              <a:t>environments</a:t>
            </a:r>
          </a:p>
          <a:p>
            <a:pPr>
              <a:spcBef>
                <a:spcPts val="600"/>
              </a:spcBef>
              <a:spcAft>
                <a:spcPts val="600"/>
              </a:spcAft>
            </a:pPr>
            <a:r>
              <a:rPr lang="en-ZA" sz="2800" dirty="0"/>
              <a:t>The chief information officers, </a:t>
            </a:r>
            <a:r>
              <a:rPr lang="en-ZA" sz="2800" dirty="0" smtClean="0"/>
              <a:t>ICT </a:t>
            </a:r>
            <a:r>
              <a:rPr lang="en-ZA" sz="2800" dirty="0"/>
              <a:t>managers and </a:t>
            </a:r>
            <a:r>
              <a:rPr lang="en-ZA" sz="2800" dirty="0" smtClean="0"/>
              <a:t>ICT </a:t>
            </a:r>
            <a:r>
              <a:rPr lang="en-ZA" sz="2800" dirty="0"/>
              <a:t>staff did not fulfil their responsibilities by ensuring compliance with the controls established to secure and regulate their departments’ </a:t>
            </a:r>
            <a:r>
              <a:rPr lang="en-ZA" sz="2800" dirty="0" smtClean="0"/>
              <a:t>ICT </a:t>
            </a:r>
            <a:r>
              <a:rPr lang="en-ZA" sz="2800" dirty="0"/>
              <a:t>environments, due to a lack of consequence management</a:t>
            </a:r>
            <a:endParaRPr lang="en-ZA" sz="2800" dirty="0" smtClean="0">
              <a:solidFill>
                <a:schemeClr val="bg1"/>
              </a:solidFill>
            </a:endParaRPr>
          </a:p>
          <a:p>
            <a:pPr>
              <a:spcBef>
                <a:spcPts val="600"/>
              </a:spcBef>
              <a:spcAft>
                <a:spcPts val="600"/>
              </a:spcAft>
            </a:pPr>
            <a:r>
              <a:rPr lang="en-ZA" sz="2800" dirty="0"/>
              <a:t>The accounting officers and accounting authorities did not prioritise approval of </a:t>
            </a:r>
            <a:r>
              <a:rPr lang="en-ZA" sz="2800" dirty="0" smtClean="0"/>
              <a:t>ICT </a:t>
            </a:r>
            <a:r>
              <a:rPr lang="en-ZA" sz="2800" dirty="0"/>
              <a:t>policies and procedures to ensure that proper internal controls exist and can be enforced</a:t>
            </a:r>
            <a:endParaRPr lang="en-ZA" sz="2800" dirty="0">
              <a:solidFill>
                <a:schemeClr val="bg1"/>
              </a:solidFill>
            </a:endParaRPr>
          </a:p>
          <a:p>
            <a:pPr>
              <a:defRPr/>
            </a:pPr>
            <a:endParaRPr lang="en-ZA" dirty="0">
              <a:solidFill>
                <a:schemeClr val="bg1"/>
              </a:solidFill>
            </a:endParaRPr>
          </a:p>
        </p:txBody>
      </p:sp>
    </p:spTree>
    <p:extLst>
      <p:ext uri="{BB962C8B-B14F-4D97-AF65-F5344CB8AC3E}">
        <p14:creationId xmlns:p14="http://schemas.microsoft.com/office/powerpoint/2010/main" xmlns="" val="1167407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929984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PRESENTATION OUTLINE</a:t>
            </a:r>
            <a:endParaRPr lang="en-ZA" b="1" dirty="0"/>
          </a:p>
        </p:txBody>
      </p:sp>
      <p:sp>
        <p:nvSpPr>
          <p:cNvPr id="5" name="Content Placeholder 4"/>
          <p:cNvSpPr>
            <a:spLocks noGrp="1"/>
          </p:cNvSpPr>
          <p:nvPr>
            <p:ph idx="1"/>
          </p:nvPr>
        </p:nvSpPr>
        <p:spPr>
          <a:xfrm>
            <a:off x="228600" y="1094545"/>
            <a:ext cx="11809203" cy="4855493"/>
          </a:xfrm>
        </p:spPr>
        <p:txBody>
          <a:bodyPr/>
          <a:lstStyle/>
          <a:p>
            <a:pPr algn="just"/>
            <a:r>
              <a:rPr lang="en-US" altLang="en-US" sz="2800" b="1" dirty="0">
                <a:solidFill>
                  <a:schemeClr val="bg1"/>
                </a:solidFill>
              </a:rPr>
              <a:t>INTRODUCTION</a:t>
            </a:r>
          </a:p>
          <a:p>
            <a:pPr algn="just"/>
            <a:r>
              <a:rPr lang="en-ZA" sz="2800" b="1" dirty="0" smtClean="0">
                <a:solidFill>
                  <a:schemeClr val="bg1"/>
                </a:solidFill>
              </a:rPr>
              <a:t>GENERAL ICT WEAKNESSES</a:t>
            </a:r>
            <a:endParaRPr lang="en-ZA" sz="2800" b="1" dirty="0">
              <a:solidFill>
                <a:schemeClr val="bg1"/>
              </a:solidFill>
            </a:endParaRPr>
          </a:p>
          <a:p>
            <a:pPr algn="just"/>
            <a:r>
              <a:rPr lang="en-ZA" sz="2800" b="1" dirty="0" smtClean="0">
                <a:solidFill>
                  <a:schemeClr val="bg1"/>
                </a:solidFill>
              </a:rPr>
              <a:t>E-GOVERNANCE </a:t>
            </a:r>
            <a:r>
              <a:rPr lang="en-ZA" sz="2800" b="1" dirty="0">
                <a:solidFill>
                  <a:schemeClr val="bg1"/>
                </a:solidFill>
              </a:rPr>
              <a:t>WEAKNESSES</a:t>
            </a:r>
          </a:p>
          <a:p>
            <a:pPr algn="just"/>
            <a:r>
              <a:rPr lang="en-ZA" sz="2800" b="1" dirty="0" smtClean="0">
                <a:solidFill>
                  <a:schemeClr val="bg1"/>
                </a:solidFill>
              </a:rPr>
              <a:t>E-GOVERNANCE OF ICT</a:t>
            </a:r>
            <a:endParaRPr lang="en-ZA" sz="2800" b="1" dirty="0">
              <a:solidFill>
                <a:schemeClr val="bg1"/>
              </a:solidFill>
            </a:endParaRPr>
          </a:p>
          <a:p>
            <a:pPr algn="just"/>
            <a:r>
              <a:rPr lang="en-ZA" sz="2800" b="1" dirty="0" smtClean="0">
                <a:solidFill>
                  <a:schemeClr val="bg1"/>
                </a:solidFill>
              </a:rPr>
              <a:t>IMPLEMENTATION APPROACH</a:t>
            </a:r>
            <a:endParaRPr lang="en-GB" sz="2800" b="1" dirty="0">
              <a:solidFill>
                <a:schemeClr val="bg1"/>
              </a:solidFill>
            </a:endParaRPr>
          </a:p>
          <a:p>
            <a:pPr algn="just"/>
            <a:r>
              <a:rPr lang="en-ZA" sz="2800" b="1" dirty="0" smtClean="0">
                <a:solidFill>
                  <a:schemeClr val="bg1"/>
                </a:solidFill>
              </a:rPr>
              <a:t>DPSA E-GOVERNANCE RESPONSIBILITIES</a:t>
            </a:r>
            <a:endParaRPr lang="en-ZA" sz="2800" b="1" dirty="0">
              <a:solidFill>
                <a:schemeClr val="bg1"/>
              </a:solidFill>
            </a:endParaRPr>
          </a:p>
          <a:p>
            <a:pPr algn="just"/>
            <a:r>
              <a:rPr lang="en-ZA" sz="2800" b="1" dirty="0" smtClean="0">
                <a:solidFill>
                  <a:schemeClr val="bg1"/>
                </a:solidFill>
              </a:rPr>
              <a:t>IMPLEMENTATION PROGRESS MPAT</a:t>
            </a:r>
            <a:endParaRPr lang="en-US" altLang="en-US" sz="2800" b="1" dirty="0">
              <a:solidFill>
                <a:schemeClr val="bg1"/>
              </a:solidFill>
            </a:endParaRPr>
          </a:p>
          <a:p>
            <a:pPr algn="just"/>
            <a:r>
              <a:rPr lang="en-ZA" sz="2800" b="1" dirty="0">
                <a:solidFill>
                  <a:schemeClr val="bg1"/>
                </a:solidFill>
              </a:rPr>
              <a:t>IMPLEMENTATION PROGRESS </a:t>
            </a:r>
            <a:r>
              <a:rPr lang="en-ZA" sz="2800" b="1" dirty="0" smtClean="0">
                <a:solidFill>
                  <a:schemeClr val="bg1"/>
                </a:solidFill>
              </a:rPr>
              <a:t>AGSA</a:t>
            </a:r>
          </a:p>
          <a:p>
            <a:pPr algn="just"/>
            <a:r>
              <a:rPr lang="en-ZA" sz="2800" b="1" dirty="0">
                <a:solidFill>
                  <a:schemeClr val="bg1"/>
                </a:solidFill>
              </a:rPr>
              <a:t>E-GOVERNANCE </a:t>
            </a:r>
            <a:r>
              <a:rPr lang="en-ZA" sz="2800" b="1" dirty="0" smtClean="0">
                <a:solidFill>
                  <a:schemeClr val="bg1"/>
                </a:solidFill>
              </a:rPr>
              <a:t>CHALLENGES</a:t>
            </a:r>
            <a:endParaRPr lang="en-US" altLang="en-US" sz="2800" b="1" dirty="0">
              <a:solidFill>
                <a:schemeClr val="bg1"/>
              </a:solidFill>
            </a:endParaRPr>
          </a:p>
        </p:txBody>
      </p:sp>
    </p:spTree>
    <p:extLst>
      <p:ext uri="{BB962C8B-B14F-4D97-AF65-F5344CB8AC3E}">
        <p14:creationId xmlns:p14="http://schemas.microsoft.com/office/powerpoint/2010/main" xmlns="" val="821342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INTRODUCTION</a:t>
            </a:r>
            <a:endParaRPr lang="en-ZA" b="1" dirty="0"/>
          </a:p>
        </p:txBody>
      </p:sp>
      <p:sp>
        <p:nvSpPr>
          <p:cNvPr id="5" name="Content Placeholder 4"/>
          <p:cNvSpPr>
            <a:spLocks noGrp="1"/>
          </p:cNvSpPr>
          <p:nvPr>
            <p:ph idx="1"/>
          </p:nvPr>
        </p:nvSpPr>
        <p:spPr>
          <a:xfrm>
            <a:off x="228600" y="1094546"/>
            <a:ext cx="11809203" cy="4722930"/>
          </a:xfrm>
        </p:spPr>
        <p:txBody>
          <a:bodyPr/>
          <a:lstStyle/>
          <a:p>
            <a:pPr lvl="0" algn="just">
              <a:spcBef>
                <a:spcPts val="600"/>
              </a:spcBef>
              <a:spcAft>
                <a:spcPts val="600"/>
              </a:spcAft>
            </a:pPr>
            <a:r>
              <a:rPr lang="en-ZA" sz="2800" dirty="0" smtClean="0">
                <a:solidFill>
                  <a:schemeClr val="bg1"/>
                </a:solidFill>
              </a:rPr>
              <a:t>Departments </a:t>
            </a:r>
            <a:r>
              <a:rPr lang="en-ZA" sz="2800" dirty="0">
                <a:solidFill>
                  <a:schemeClr val="bg1"/>
                </a:solidFill>
              </a:rPr>
              <a:t>(national and provincial) are heavily reliant on electronic information systems to perform their duties as per their respective mandates and their reporting and administrative </a:t>
            </a:r>
            <a:r>
              <a:rPr lang="en-ZA" sz="2800" dirty="0" smtClean="0">
                <a:solidFill>
                  <a:schemeClr val="bg1"/>
                </a:solidFill>
              </a:rPr>
              <a:t>functions </a:t>
            </a:r>
          </a:p>
          <a:p>
            <a:pPr lvl="0" algn="just">
              <a:spcBef>
                <a:spcPts val="600"/>
              </a:spcBef>
              <a:spcAft>
                <a:spcPts val="600"/>
              </a:spcAft>
            </a:pPr>
            <a:r>
              <a:rPr lang="en-ZA" sz="2800" dirty="0" smtClean="0">
                <a:solidFill>
                  <a:schemeClr val="bg1"/>
                </a:solidFill>
              </a:rPr>
              <a:t>These information systems enable the automation of business processes and transaction processing, which contributes significantly to efficient service delivery of the departments </a:t>
            </a:r>
          </a:p>
          <a:p>
            <a:pPr lvl="0" algn="just">
              <a:spcBef>
                <a:spcPts val="600"/>
              </a:spcBef>
              <a:spcAft>
                <a:spcPts val="600"/>
              </a:spcAft>
            </a:pPr>
            <a:r>
              <a:rPr lang="en-ZA" sz="2800" dirty="0" smtClean="0">
                <a:solidFill>
                  <a:schemeClr val="bg1"/>
                </a:solidFill>
              </a:rPr>
              <a:t>Therefore </a:t>
            </a:r>
            <a:r>
              <a:rPr lang="en-ZA" sz="2800" dirty="0">
                <a:solidFill>
                  <a:schemeClr val="bg1"/>
                </a:solidFill>
              </a:rPr>
              <a:t>the information processed and stored on these systems are regarded as a strategic asset crucial to the achievement of service delivery planning, monitoring and </a:t>
            </a:r>
            <a:r>
              <a:rPr lang="en-ZA" sz="2800" dirty="0" smtClean="0">
                <a:solidFill>
                  <a:schemeClr val="bg1"/>
                </a:solidFill>
              </a:rPr>
              <a:t>reporting</a:t>
            </a:r>
          </a:p>
          <a:p>
            <a:pPr lvl="0" algn="just">
              <a:spcBef>
                <a:spcPts val="600"/>
              </a:spcBef>
              <a:spcAft>
                <a:spcPts val="600"/>
              </a:spcAft>
            </a:pPr>
            <a:r>
              <a:rPr lang="en-ZA" sz="2800" dirty="0" smtClean="0">
                <a:solidFill>
                  <a:schemeClr val="bg1"/>
                </a:solidFill>
              </a:rPr>
              <a:t>E-Governance is implemented through the Corporate Governance ICT Policy Framework</a:t>
            </a:r>
            <a:endParaRPr lang="en-ZA" sz="2800" dirty="0">
              <a:solidFill>
                <a:schemeClr val="bg1"/>
              </a:solidFill>
            </a:endParaRPr>
          </a:p>
        </p:txBody>
      </p:sp>
    </p:spTree>
    <p:extLst>
      <p:ext uri="{BB962C8B-B14F-4D97-AF65-F5344CB8AC3E}">
        <p14:creationId xmlns:p14="http://schemas.microsoft.com/office/powerpoint/2010/main" xmlns="" val="361913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GENERAL ICT WEAKNESSES</a:t>
            </a:r>
            <a:endParaRPr lang="en-ZA" dirty="0"/>
          </a:p>
        </p:txBody>
      </p:sp>
      <p:sp>
        <p:nvSpPr>
          <p:cNvPr id="5" name="Content Placeholder 4"/>
          <p:cNvSpPr>
            <a:spLocks noGrp="1"/>
          </p:cNvSpPr>
          <p:nvPr>
            <p:ph idx="1"/>
          </p:nvPr>
        </p:nvSpPr>
        <p:spPr/>
        <p:txBody>
          <a:bodyPr/>
          <a:lstStyle/>
          <a:p>
            <a:pPr lvl="0" algn="just">
              <a:spcBef>
                <a:spcPts val="600"/>
              </a:spcBef>
              <a:spcAft>
                <a:spcPts val="600"/>
              </a:spcAft>
            </a:pPr>
            <a:r>
              <a:rPr lang="en-ZA" sz="2800" dirty="0">
                <a:solidFill>
                  <a:schemeClr val="bg1"/>
                </a:solidFill>
              </a:rPr>
              <a:t>Ineffective information system controls may contribute to:</a:t>
            </a:r>
          </a:p>
          <a:p>
            <a:pPr lvl="1" algn="just">
              <a:spcBef>
                <a:spcPts val="600"/>
              </a:spcBef>
              <a:spcAft>
                <a:spcPts val="600"/>
              </a:spcAft>
              <a:buFont typeface="Wingdings" panose="05000000000000000000" pitchFamily="2" charset="2"/>
              <a:buChar char="Ø"/>
            </a:pPr>
            <a:r>
              <a:rPr lang="en-ZA" sz="2400" dirty="0" smtClean="0">
                <a:solidFill>
                  <a:schemeClr val="bg1"/>
                </a:solidFill>
              </a:rPr>
              <a:t>Financial </a:t>
            </a:r>
            <a:r>
              <a:rPr lang="en-ZA" sz="2400" dirty="0">
                <a:solidFill>
                  <a:schemeClr val="bg1"/>
                </a:solidFill>
              </a:rPr>
              <a:t>management </a:t>
            </a:r>
            <a:r>
              <a:rPr lang="en-ZA" sz="2400" dirty="0" smtClean="0">
                <a:solidFill>
                  <a:schemeClr val="bg1"/>
                </a:solidFill>
              </a:rPr>
              <a:t>weaknesses </a:t>
            </a:r>
          </a:p>
          <a:p>
            <a:pPr lvl="1" algn="just">
              <a:spcBef>
                <a:spcPts val="600"/>
              </a:spcBef>
              <a:spcAft>
                <a:spcPts val="600"/>
              </a:spcAft>
              <a:buFont typeface="Wingdings" panose="05000000000000000000" pitchFamily="2" charset="2"/>
              <a:buChar char="Ø"/>
            </a:pPr>
            <a:r>
              <a:rPr lang="en-ZA" sz="2400" dirty="0" smtClean="0">
                <a:solidFill>
                  <a:schemeClr val="bg1"/>
                </a:solidFill>
              </a:rPr>
              <a:t>Inaccurate </a:t>
            </a:r>
            <a:r>
              <a:rPr lang="en-ZA" sz="2400" dirty="0">
                <a:solidFill>
                  <a:schemeClr val="bg1"/>
                </a:solidFill>
              </a:rPr>
              <a:t>financial and performance </a:t>
            </a:r>
            <a:r>
              <a:rPr lang="en-ZA" sz="2400" dirty="0" smtClean="0">
                <a:solidFill>
                  <a:schemeClr val="bg1"/>
                </a:solidFill>
              </a:rPr>
              <a:t>information</a:t>
            </a:r>
          </a:p>
          <a:p>
            <a:pPr lvl="1" algn="just">
              <a:spcBef>
                <a:spcPts val="600"/>
              </a:spcBef>
              <a:spcAft>
                <a:spcPts val="600"/>
              </a:spcAft>
              <a:buFont typeface="Wingdings" panose="05000000000000000000" pitchFamily="2" charset="2"/>
              <a:buChar char="Ø"/>
            </a:pPr>
            <a:r>
              <a:rPr lang="en-ZA" sz="2400" dirty="0" smtClean="0">
                <a:solidFill>
                  <a:schemeClr val="bg1"/>
                </a:solidFill>
              </a:rPr>
              <a:t>fruitless </a:t>
            </a:r>
            <a:r>
              <a:rPr lang="en-ZA" sz="2400" dirty="0">
                <a:solidFill>
                  <a:schemeClr val="bg1"/>
                </a:solidFill>
              </a:rPr>
              <a:t>and wasteful expenditure</a:t>
            </a:r>
            <a:r>
              <a:rPr lang="en-ZA" sz="2400" dirty="0" smtClean="0">
                <a:solidFill>
                  <a:schemeClr val="bg1"/>
                </a:solidFill>
              </a:rPr>
              <a:t>, fraud</a:t>
            </a:r>
          </a:p>
          <a:p>
            <a:pPr lvl="1" algn="just">
              <a:spcBef>
                <a:spcPts val="600"/>
              </a:spcBef>
              <a:spcAft>
                <a:spcPts val="600"/>
              </a:spcAft>
              <a:buFont typeface="Wingdings" panose="05000000000000000000" pitchFamily="2" charset="2"/>
              <a:buChar char="Ø"/>
            </a:pPr>
            <a:r>
              <a:rPr lang="en-ZA" sz="2400" dirty="0" smtClean="0">
                <a:solidFill>
                  <a:schemeClr val="bg1"/>
                </a:solidFill>
              </a:rPr>
              <a:t>Poor </a:t>
            </a:r>
            <a:r>
              <a:rPr lang="en-ZA" sz="2400" dirty="0">
                <a:solidFill>
                  <a:schemeClr val="bg1"/>
                </a:solidFill>
              </a:rPr>
              <a:t>performance of the </a:t>
            </a:r>
            <a:r>
              <a:rPr lang="en-ZA" sz="2400" dirty="0" smtClean="0">
                <a:solidFill>
                  <a:schemeClr val="bg1"/>
                </a:solidFill>
              </a:rPr>
              <a:t>entity</a:t>
            </a:r>
          </a:p>
          <a:p>
            <a:pPr lvl="1" algn="just">
              <a:spcBef>
                <a:spcPts val="600"/>
              </a:spcBef>
              <a:spcAft>
                <a:spcPts val="600"/>
              </a:spcAft>
              <a:buFont typeface="Wingdings" panose="05000000000000000000" pitchFamily="2" charset="2"/>
              <a:buChar char="Ø"/>
            </a:pPr>
            <a:r>
              <a:rPr lang="en-ZA" sz="2400" dirty="0" smtClean="0">
                <a:solidFill>
                  <a:schemeClr val="bg1"/>
                </a:solidFill>
              </a:rPr>
              <a:t>Non-compliance </a:t>
            </a:r>
            <a:r>
              <a:rPr lang="en-ZA" sz="2400" dirty="0">
                <a:solidFill>
                  <a:schemeClr val="bg1"/>
                </a:solidFill>
              </a:rPr>
              <a:t>with applicable laws and </a:t>
            </a:r>
            <a:r>
              <a:rPr lang="en-ZA" sz="2400" dirty="0" smtClean="0">
                <a:solidFill>
                  <a:schemeClr val="bg1"/>
                </a:solidFill>
              </a:rPr>
              <a:t>regulations</a:t>
            </a:r>
          </a:p>
          <a:p>
            <a:pPr marL="0" indent="0" algn="just">
              <a:buNone/>
            </a:pPr>
            <a:endParaRPr lang="en-ZA" sz="2200" b="1" dirty="0">
              <a:solidFill>
                <a:schemeClr val="bg1"/>
              </a:solidFill>
            </a:endParaRPr>
          </a:p>
        </p:txBody>
      </p:sp>
    </p:spTree>
    <p:extLst>
      <p:ext uri="{BB962C8B-B14F-4D97-AF65-F5344CB8AC3E}">
        <p14:creationId xmlns:p14="http://schemas.microsoft.com/office/powerpoint/2010/main" xmlns="" val="2931170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68295"/>
            <a:ext cx="10488168" cy="670287"/>
          </a:xfrm>
        </p:spPr>
        <p:txBody>
          <a:bodyPr/>
          <a:lstStyle/>
          <a:p>
            <a:r>
              <a:rPr lang="en-ZA" b="1" dirty="0" smtClean="0"/>
              <a:t>E-GOVERNANCE WEAKNESSES</a:t>
            </a:r>
            <a:endParaRPr lang="en-ZA" dirty="0"/>
          </a:p>
        </p:txBody>
      </p:sp>
      <p:sp>
        <p:nvSpPr>
          <p:cNvPr id="5" name="Content Placeholder 4"/>
          <p:cNvSpPr>
            <a:spLocks noGrp="1"/>
          </p:cNvSpPr>
          <p:nvPr>
            <p:ph idx="1"/>
          </p:nvPr>
        </p:nvSpPr>
        <p:spPr>
          <a:xfrm>
            <a:off x="0" y="1021974"/>
            <a:ext cx="11809203" cy="4545412"/>
          </a:xfrm>
        </p:spPr>
        <p:txBody>
          <a:bodyPr/>
          <a:lstStyle/>
          <a:p>
            <a:pPr algn="just">
              <a:spcBef>
                <a:spcPts val="600"/>
              </a:spcBef>
              <a:spcAft>
                <a:spcPts val="600"/>
              </a:spcAft>
            </a:pPr>
            <a:r>
              <a:rPr lang="en-ZA" sz="2800" dirty="0">
                <a:solidFill>
                  <a:schemeClr val="bg1"/>
                </a:solidFill>
              </a:rPr>
              <a:t>Weaknesses identified in the </a:t>
            </a:r>
            <a:r>
              <a:rPr lang="en-ZA" sz="2800" dirty="0" smtClean="0">
                <a:solidFill>
                  <a:schemeClr val="bg1"/>
                </a:solidFill>
              </a:rPr>
              <a:t>e-Governance </a:t>
            </a:r>
            <a:r>
              <a:rPr lang="en-ZA" sz="2800" dirty="0">
                <a:solidFill>
                  <a:schemeClr val="bg1"/>
                </a:solidFill>
              </a:rPr>
              <a:t>space were inter alia: </a:t>
            </a:r>
          </a:p>
          <a:p>
            <a:pPr lvl="1" algn="just" fontAlgn="base">
              <a:spcBef>
                <a:spcPts val="600"/>
              </a:spcBef>
              <a:spcAft>
                <a:spcPts val="600"/>
              </a:spcAft>
              <a:buFont typeface="Wingdings" panose="05000000000000000000" pitchFamily="2" charset="2"/>
              <a:buChar char="Ø"/>
            </a:pPr>
            <a:r>
              <a:rPr lang="en-ZA" sz="2400" dirty="0">
                <a:solidFill>
                  <a:schemeClr val="bg1"/>
                </a:solidFill>
              </a:rPr>
              <a:t>Heads of departments not taking responsibility for ICT </a:t>
            </a:r>
          </a:p>
          <a:p>
            <a:pPr lvl="1" algn="just" fontAlgn="base">
              <a:spcBef>
                <a:spcPts val="600"/>
              </a:spcBef>
              <a:spcAft>
                <a:spcPts val="600"/>
              </a:spcAft>
              <a:buFont typeface="Wingdings" panose="05000000000000000000" pitchFamily="2" charset="2"/>
              <a:buChar char="Ø"/>
            </a:pPr>
            <a:r>
              <a:rPr lang="en-ZA" sz="2400" dirty="0">
                <a:solidFill>
                  <a:schemeClr val="bg1"/>
                </a:solidFill>
              </a:rPr>
              <a:t>Not clear ownership, roles and responsibilities</a:t>
            </a:r>
          </a:p>
          <a:p>
            <a:pPr lvl="1" algn="just" fontAlgn="base">
              <a:spcBef>
                <a:spcPts val="600"/>
              </a:spcBef>
              <a:spcAft>
                <a:spcPts val="600"/>
              </a:spcAft>
              <a:buFont typeface="Wingdings" panose="05000000000000000000" pitchFamily="2" charset="2"/>
              <a:buChar char="Ø"/>
            </a:pPr>
            <a:r>
              <a:rPr lang="en-ZA" sz="2400" dirty="0">
                <a:solidFill>
                  <a:schemeClr val="bg1"/>
                </a:solidFill>
              </a:rPr>
              <a:t>Lack of structures, policies and procedures</a:t>
            </a:r>
          </a:p>
          <a:p>
            <a:pPr lvl="1" algn="just" fontAlgn="base">
              <a:spcBef>
                <a:spcPts val="600"/>
              </a:spcBef>
              <a:spcAft>
                <a:spcPts val="600"/>
              </a:spcAft>
              <a:buFont typeface="Wingdings" panose="05000000000000000000" pitchFamily="2" charset="2"/>
              <a:buChar char="Ø"/>
            </a:pPr>
            <a:r>
              <a:rPr lang="en-ZA" sz="2400" dirty="0">
                <a:solidFill>
                  <a:schemeClr val="bg1"/>
                </a:solidFill>
              </a:rPr>
              <a:t>Not sufficient ICT capacity and competence within departments and a lack of independent measurement and monitoring</a:t>
            </a:r>
          </a:p>
        </p:txBody>
      </p:sp>
    </p:spTree>
    <p:extLst>
      <p:ext uri="{BB962C8B-B14F-4D97-AF65-F5344CB8AC3E}">
        <p14:creationId xmlns:p14="http://schemas.microsoft.com/office/powerpoint/2010/main" xmlns="" val="1693906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E-GOVERNANCE OF ICT</a:t>
            </a:r>
            <a:endParaRPr lang="en-ZA" dirty="0"/>
          </a:p>
        </p:txBody>
      </p:sp>
      <p:sp>
        <p:nvSpPr>
          <p:cNvPr id="5" name="Content Placeholder 4"/>
          <p:cNvSpPr>
            <a:spLocks noGrp="1"/>
          </p:cNvSpPr>
          <p:nvPr>
            <p:ph idx="1"/>
          </p:nvPr>
        </p:nvSpPr>
        <p:spPr/>
        <p:txBody>
          <a:bodyPr/>
          <a:lstStyle/>
          <a:p>
            <a:pPr algn="just">
              <a:spcBef>
                <a:spcPts val="600"/>
              </a:spcBef>
              <a:spcAft>
                <a:spcPts val="600"/>
              </a:spcAft>
            </a:pPr>
            <a:r>
              <a:rPr lang="en-ZA" dirty="0">
                <a:solidFill>
                  <a:schemeClr val="bg1"/>
                </a:solidFill>
              </a:rPr>
              <a:t>The DPSA, in collaboration with the Government Information Technology Council (GITOC) and the AG, developed the government-wide Corporate Governance of ICT Policy Framework (CGICTPF</a:t>
            </a:r>
            <a:r>
              <a:rPr lang="en-ZA" dirty="0" smtClean="0">
                <a:solidFill>
                  <a:schemeClr val="bg1"/>
                </a:solidFill>
              </a:rPr>
              <a:t>) </a:t>
            </a:r>
            <a:endParaRPr lang="en-ZA" dirty="0">
              <a:solidFill>
                <a:schemeClr val="bg1"/>
              </a:solidFill>
            </a:endParaRPr>
          </a:p>
          <a:p>
            <a:pPr algn="just">
              <a:spcBef>
                <a:spcPts val="600"/>
              </a:spcBef>
              <a:spcAft>
                <a:spcPts val="600"/>
              </a:spcAft>
            </a:pPr>
            <a:r>
              <a:rPr lang="en-ZA" dirty="0">
                <a:solidFill>
                  <a:schemeClr val="bg1"/>
                </a:solidFill>
              </a:rPr>
              <a:t>This CGICTPF was adopted by Cabinet on 22 November </a:t>
            </a:r>
            <a:r>
              <a:rPr lang="en-ZA" dirty="0" smtClean="0">
                <a:solidFill>
                  <a:schemeClr val="bg1"/>
                </a:solidFill>
              </a:rPr>
              <a:t>2012 </a:t>
            </a:r>
            <a:endParaRPr lang="en-ZA" dirty="0">
              <a:solidFill>
                <a:schemeClr val="bg1"/>
              </a:solidFill>
            </a:endParaRPr>
          </a:p>
          <a:p>
            <a:pPr algn="just">
              <a:spcBef>
                <a:spcPts val="600"/>
              </a:spcBef>
              <a:spcAft>
                <a:spcPts val="600"/>
              </a:spcAft>
            </a:pPr>
            <a:r>
              <a:rPr lang="en-ZA" dirty="0">
                <a:solidFill>
                  <a:schemeClr val="bg1"/>
                </a:solidFill>
              </a:rPr>
              <a:t>Cabinet extended the scope of the CGICTPF to all the Public Administration institutions, as defined in Section 195 of the Constitution namely national, provincial and local government, Organs of State and Public </a:t>
            </a:r>
            <a:r>
              <a:rPr lang="en-ZA" dirty="0" smtClean="0">
                <a:solidFill>
                  <a:schemeClr val="bg1"/>
                </a:solidFill>
              </a:rPr>
              <a:t>Entities </a:t>
            </a:r>
            <a:endParaRPr lang="en-ZA" dirty="0">
              <a:solidFill>
                <a:schemeClr val="bg1"/>
              </a:solidFill>
            </a:endParaRPr>
          </a:p>
          <a:p>
            <a:pPr algn="just">
              <a:spcBef>
                <a:spcPts val="600"/>
              </a:spcBef>
              <a:spcAft>
                <a:spcPts val="600"/>
              </a:spcAft>
            </a:pPr>
            <a:r>
              <a:rPr lang="en-ZA" dirty="0">
                <a:solidFill>
                  <a:schemeClr val="bg1"/>
                </a:solidFill>
              </a:rPr>
              <a:t>The MPSA issued the CGICTPF, Implementation Guideline and Assessment Standard per directive on 19 December </a:t>
            </a:r>
            <a:r>
              <a:rPr lang="en-ZA" dirty="0" smtClean="0">
                <a:solidFill>
                  <a:schemeClr val="bg1"/>
                </a:solidFill>
              </a:rPr>
              <a:t>2012</a:t>
            </a:r>
            <a:endParaRPr lang="en-ZA" dirty="0">
              <a:solidFill>
                <a:schemeClr val="bg1"/>
              </a:solidFill>
            </a:endParaRPr>
          </a:p>
          <a:p>
            <a:pPr algn="just">
              <a:spcBef>
                <a:spcPts val="600"/>
              </a:spcBef>
              <a:spcAft>
                <a:spcPts val="600"/>
              </a:spcAft>
            </a:pPr>
            <a:r>
              <a:rPr lang="en-ZA" dirty="0">
                <a:solidFill>
                  <a:schemeClr val="bg1"/>
                </a:solidFill>
              </a:rPr>
              <a:t>The CGICTPF established an accountability framework for the strategic leadership of a </a:t>
            </a:r>
            <a:r>
              <a:rPr lang="en-ZA" dirty="0" smtClean="0">
                <a:solidFill>
                  <a:schemeClr val="bg1"/>
                </a:solidFill>
              </a:rPr>
              <a:t>department</a:t>
            </a:r>
            <a:endParaRPr lang="en-ZA" dirty="0">
              <a:solidFill>
                <a:schemeClr val="bg1"/>
              </a:solidFill>
            </a:endParaRPr>
          </a:p>
          <a:p>
            <a:pPr marL="0" indent="0" algn="just">
              <a:buNone/>
            </a:pPr>
            <a:endParaRPr lang="en-ZA" b="1" dirty="0">
              <a:solidFill>
                <a:schemeClr val="bg1"/>
              </a:solidFill>
            </a:endParaRPr>
          </a:p>
        </p:txBody>
      </p:sp>
    </p:spTree>
    <p:extLst>
      <p:ext uri="{BB962C8B-B14F-4D97-AF65-F5344CB8AC3E}">
        <p14:creationId xmlns:p14="http://schemas.microsoft.com/office/powerpoint/2010/main" xmlns="" val="3793368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IMPLEMENTATION APPROACH</a:t>
            </a:r>
            <a:endParaRPr lang="en-ZA" dirty="0"/>
          </a:p>
        </p:txBody>
      </p:sp>
      <p:sp>
        <p:nvSpPr>
          <p:cNvPr id="5" name="Content Placeholder 4"/>
          <p:cNvSpPr>
            <a:spLocks noGrp="1"/>
          </p:cNvSpPr>
          <p:nvPr>
            <p:ph idx="1"/>
          </p:nvPr>
        </p:nvSpPr>
        <p:spPr/>
        <p:txBody>
          <a:bodyPr/>
          <a:lstStyle/>
          <a:p>
            <a:pPr>
              <a:spcBef>
                <a:spcPts val="600"/>
              </a:spcBef>
              <a:spcAft>
                <a:spcPts val="600"/>
              </a:spcAft>
            </a:pPr>
            <a:r>
              <a:rPr lang="en-ZA" sz="2800" dirty="0">
                <a:solidFill>
                  <a:schemeClr val="bg1"/>
                </a:solidFill>
              </a:rPr>
              <a:t>The CGICTPF required of departments to follow a three-phased implementation </a:t>
            </a:r>
            <a:r>
              <a:rPr lang="en-ZA" sz="2800" dirty="0" smtClean="0">
                <a:solidFill>
                  <a:schemeClr val="bg1"/>
                </a:solidFill>
              </a:rPr>
              <a:t>approach:</a:t>
            </a:r>
          </a:p>
          <a:p>
            <a:pPr lvl="1">
              <a:spcBef>
                <a:spcPts val="600"/>
              </a:spcBef>
              <a:spcAft>
                <a:spcPts val="600"/>
              </a:spcAft>
              <a:buFont typeface="Wingdings" panose="05000000000000000000" pitchFamily="2" charset="2"/>
              <a:buChar char="Ø"/>
            </a:pPr>
            <a:r>
              <a:rPr lang="en-ZA" sz="2400" b="1" dirty="0" smtClean="0">
                <a:solidFill>
                  <a:schemeClr val="bg1"/>
                </a:solidFill>
              </a:rPr>
              <a:t>Phase </a:t>
            </a:r>
            <a:r>
              <a:rPr lang="en-ZA" sz="2400" b="1" dirty="0">
                <a:solidFill>
                  <a:schemeClr val="bg1"/>
                </a:solidFill>
              </a:rPr>
              <a:t>1, by March 2014</a:t>
            </a:r>
            <a:r>
              <a:rPr lang="en-ZA" sz="2400" dirty="0">
                <a:solidFill>
                  <a:schemeClr val="bg1"/>
                </a:solidFill>
              </a:rPr>
              <a:t>, an enabling environment must be created where departmental CGICTPF should be integrated with overall departmental governance to facilitate alignment of ICT with business </a:t>
            </a:r>
            <a:r>
              <a:rPr lang="en-ZA" sz="2400" dirty="0" smtClean="0">
                <a:solidFill>
                  <a:schemeClr val="bg1"/>
                </a:solidFill>
              </a:rPr>
              <a:t>activities</a:t>
            </a:r>
          </a:p>
          <a:p>
            <a:pPr lvl="1">
              <a:spcBef>
                <a:spcPts val="600"/>
              </a:spcBef>
              <a:spcAft>
                <a:spcPts val="600"/>
              </a:spcAft>
              <a:buFont typeface="Wingdings" panose="05000000000000000000" pitchFamily="2" charset="2"/>
              <a:buChar char="Ø"/>
            </a:pPr>
            <a:r>
              <a:rPr lang="en-ZA" sz="2400" dirty="0" smtClean="0">
                <a:solidFill>
                  <a:schemeClr val="bg1"/>
                </a:solidFill>
              </a:rPr>
              <a:t>During </a:t>
            </a:r>
            <a:r>
              <a:rPr lang="en-ZA" sz="2400" b="1" dirty="0">
                <a:solidFill>
                  <a:schemeClr val="bg1"/>
                </a:solidFill>
              </a:rPr>
              <a:t>Phase 2, March 2015</a:t>
            </a:r>
            <a:r>
              <a:rPr lang="en-ZA" sz="2400" dirty="0">
                <a:solidFill>
                  <a:schemeClr val="bg1"/>
                </a:solidFill>
              </a:rPr>
              <a:t> business and ICT strategic alignment must be </a:t>
            </a:r>
            <a:r>
              <a:rPr lang="en-ZA" sz="2400" dirty="0" smtClean="0">
                <a:solidFill>
                  <a:schemeClr val="bg1"/>
                </a:solidFill>
              </a:rPr>
              <a:t>achieved</a:t>
            </a:r>
          </a:p>
          <a:p>
            <a:pPr lvl="1">
              <a:spcBef>
                <a:spcPts val="600"/>
              </a:spcBef>
              <a:spcAft>
                <a:spcPts val="600"/>
              </a:spcAft>
              <a:buFont typeface="Wingdings" panose="05000000000000000000" pitchFamily="2" charset="2"/>
              <a:buChar char="Ø"/>
            </a:pPr>
            <a:r>
              <a:rPr lang="en-ZA" sz="2400" b="1" dirty="0" smtClean="0">
                <a:solidFill>
                  <a:schemeClr val="bg1"/>
                </a:solidFill>
              </a:rPr>
              <a:t>Phase </a:t>
            </a:r>
            <a:r>
              <a:rPr lang="en-ZA" sz="2400" b="1" dirty="0">
                <a:solidFill>
                  <a:schemeClr val="bg1"/>
                </a:solidFill>
              </a:rPr>
              <a:t>3</a:t>
            </a:r>
            <a:r>
              <a:rPr lang="en-ZA" sz="2400" dirty="0">
                <a:solidFill>
                  <a:schemeClr val="bg1"/>
                </a:solidFill>
              </a:rPr>
              <a:t>, </a:t>
            </a:r>
            <a:r>
              <a:rPr lang="en-ZA" sz="2400" b="1" dirty="0">
                <a:solidFill>
                  <a:schemeClr val="bg1"/>
                </a:solidFill>
              </a:rPr>
              <a:t>April 2015 </a:t>
            </a:r>
            <a:r>
              <a:rPr lang="en-ZA" sz="2400" dirty="0" smtClean="0">
                <a:solidFill>
                  <a:schemeClr val="bg1"/>
                </a:solidFill>
              </a:rPr>
              <a:t>onwards, continuous </a:t>
            </a:r>
            <a:r>
              <a:rPr lang="en-ZA" sz="2400" dirty="0">
                <a:solidFill>
                  <a:schemeClr val="bg1"/>
                </a:solidFill>
              </a:rPr>
              <a:t>improvement through an iterative </a:t>
            </a:r>
            <a:r>
              <a:rPr lang="en-ZA" sz="2400" dirty="0" smtClean="0">
                <a:solidFill>
                  <a:schemeClr val="bg1"/>
                </a:solidFill>
              </a:rPr>
              <a:t>process</a:t>
            </a:r>
            <a:endParaRPr lang="en-ZA" sz="2400" dirty="0">
              <a:solidFill>
                <a:schemeClr val="bg1"/>
              </a:solidFill>
            </a:endParaRPr>
          </a:p>
          <a:p>
            <a:pPr marL="0" indent="0" algn="just">
              <a:buNone/>
            </a:pPr>
            <a:endParaRPr lang="en-ZA" b="1" dirty="0">
              <a:solidFill>
                <a:schemeClr val="bg1"/>
              </a:solidFill>
            </a:endParaRPr>
          </a:p>
        </p:txBody>
      </p:sp>
    </p:spTree>
    <p:extLst>
      <p:ext uri="{BB962C8B-B14F-4D97-AF65-F5344CB8AC3E}">
        <p14:creationId xmlns:p14="http://schemas.microsoft.com/office/powerpoint/2010/main" xmlns="" val="416243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41292"/>
            <a:ext cx="9829800" cy="792158"/>
          </a:xfrm>
        </p:spPr>
        <p:txBody>
          <a:bodyPr/>
          <a:lstStyle/>
          <a:p>
            <a:r>
              <a:rPr lang="en-ZA" b="1" dirty="0" smtClean="0"/>
              <a:t>DPSA e-GOVERNANCE RESPONSIBILITIES</a:t>
            </a:r>
          </a:p>
        </p:txBody>
      </p:sp>
      <p:sp>
        <p:nvSpPr>
          <p:cNvPr id="3" name="Content Placeholder 2"/>
          <p:cNvSpPr>
            <a:spLocks noGrp="1"/>
          </p:cNvSpPr>
          <p:nvPr>
            <p:ph idx="1"/>
          </p:nvPr>
        </p:nvSpPr>
        <p:spPr>
          <a:xfrm>
            <a:off x="0" y="933449"/>
            <a:ext cx="12192000" cy="4928335"/>
          </a:xfrm>
        </p:spPr>
        <p:txBody>
          <a:bodyPr/>
          <a:lstStyle/>
          <a:p>
            <a:pPr>
              <a:spcBef>
                <a:spcPts val="600"/>
              </a:spcBef>
              <a:spcAft>
                <a:spcPts val="600"/>
              </a:spcAft>
            </a:pPr>
            <a:r>
              <a:rPr lang="en-ZA" sz="2800" dirty="0">
                <a:solidFill>
                  <a:schemeClr val="bg1"/>
                </a:solidFill>
              </a:rPr>
              <a:t>It is the responsibility of the DPSA to support the more than 500 institutions with the implementation of </a:t>
            </a:r>
            <a:r>
              <a:rPr lang="en-ZA" sz="2800" dirty="0" smtClean="0">
                <a:solidFill>
                  <a:schemeClr val="bg1"/>
                </a:solidFill>
              </a:rPr>
              <a:t>e-Governance (Corporate Governance of ICT) </a:t>
            </a:r>
            <a:r>
              <a:rPr lang="en-ZA" sz="2800" dirty="0">
                <a:solidFill>
                  <a:schemeClr val="bg1"/>
                </a:solidFill>
              </a:rPr>
              <a:t>in their respective environments. It is expected of the DPSA (GCIO) to: </a:t>
            </a:r>
          </a:p>
          <a:p>
            <a:pPr lvl="1" algn="just" fontAlgn="base">
              <a:spcBef>
                <a:spcPts val="600"/>
              </a:spcBef>
              <a:spcAft>
                <a:spcPts val="600"/>
              </a:spcAft>
              <a:buFont typeface="Wingdings" panose="05000000000000000000" pitchFamily="2" charset="2"/>
              <a:buChar char="Ø"/>
            </a:pPr>
            <a:r>
              <a:rPr lang="en-ZA" sz="2400" dirty="0">
                <a:solidFill>
                  <a:schemeClr val="bg1"/>
                </a:solidFill>
              </a:rPr>
              <a:t>Create multi-layer awareness from executive level </a:t>
            </a:r>
            <a:r>
              <a:rPr lang="en-ZA" sz="2400" dirty="0" smtClean="0">
                <a:solidFill>
                  <a:schemeClr val="bg1"/>
                </a:solidFill>
              </a:rPr>
              <a:t>up </a:t>
            </a:r>
            <a:r>
              <a:rPr lang="en-ZA" sz="2400" dirty="0">
                <a:solidFill>
                  <a:schemeClr val="bg1"/>
                </a:solidFill>
              </a:rPr>
              <a:t>to ICT management </a:t>
            </a:r>
            <a:r>
              <a:rPr lang="en-ZA" sz="2400" dirty="0" smtClean="0">
                <a:solidFill>
                  <a:schemeClr val="bg1"/>
                </a:solidFill>
              </a:rPr>
              <a:t>level</a:t>
            </a:r>
            <a:endParaRPr lang="en-ZA" sz="2400" dirty="0">
              <a:solidFill>
                <a:schemeClr val="bg1"/>
              </a:solidFill>
            </a:endParaRPr>
          </a:p>
          <a:p>
            <a:pPr lvl="1" algn="just" fontAlgn="base">
              <a:spcBef>
                <a:spcPts val="600"/>
              </a:spcBef>
              <a:spcAft>
                <a:spcPts val="600"/>
              </a:spcAft>
              <a:buFont typeface="Wingdings" panose="05000000000000000000" pitchFamily="2" charset="2"/>
              <a:buChar char="Ø"/>
            </a:pPr>
            <a:r>
              <a:rPr lang="en-ZA" sz="2400" dirty="0" smtClean="0">
                <a:solidFill>
                  <a:schemeClr val="bg1"/>
                </a:solidFill>
              </a:rPr>
              <a:t>Maintain </a:t>
            </a:r>
            <a:r>
              <a:rPr lang="en-ZA" sz="2400" dirty="0">
                <a:solidFill>
                  <a:schemeClr val="bg1"/>
                </a:solidFill>
              </a:rPr>
              <a:t>prescriptive environment on </a:t>
            </a:r>
            <a:r>
              <a:rPr lang="en-ZA" sz="2400" dirty="0" smtClean="0">
                <a:solidFill>
                  <a:schemeClr val="bg1"/>
                </a:solidFill>
              </a:rPr>
              <a:t>e-Governance (CGICT)</a:t>
            </a:r>
          </a:p>
          <a:p>
            <a:pPr lvl="1" algn="just" fontAlgn="base">
              <a:spcBef>
                <a:spcPts val="600"/>
              </a:spcBef>
              <a:spcAft>
                <a:spcPts val="600"/>
              </a:spcAft>
              <a:buFont typeface="Wingdings" panose="05000000000000000000" pitchFamily="2" charset="2"/>
              <a:buChar char="Ø"/>
            </a:pPr>
            <a:r>
              <a:rPr lang="en-ZA" sz="2400" dirty="0" smtClean="0">
                <a:solidFill>
                  <a:schemeClr val="bg1"/>
                </a:solidFill>
              </a:rPr>
              <a:t>Development </a:t>
            </a:r>
            <a:r>
              <a:rPr lang="en-ZA" sz="2400" dirty="0">
                <a:solidFill>
                  <a:schemeClr val="bg1"/>
                </a:solidFill>
              </a:rPr>
              <a:t>and deployment of guidelines and enabling mechanisms to support policy </a:t>
            </a:r>
            <a:r>
              <a:rPr lang="en-ZA" sz="2400" dirty="0" smtClean="0">
                <a:solidFill>
                  <a:schemeClr val="bg1"/>
                </a:solidFill>
              </a:rPr>
              <a:t>implementation</a:t>
            </a:r>
            <a:endParaRPr lang="en-ZA" sz="2400" dirty="0">
              <a:solidFill>
                <a:schemeClr val="bg1"/>
              </a:solidFill>
            </a:endParaRPr>
          </a:p>
          <a:p>
            <a:pPr lvl="1" algn="just" fontAlgn="base">
              <a:spcBef>
                <a:spcPts val="600"/>
              </a:spcBef>
              <a:spcAft>
                <a:spcPts val="600"/>
              </a:spcAft>
              <a:buFont typeface="Wingdings" panose="05000000000000000000" pitchFamily="2" charset="2"/>
              <a:buChar char="Ø"/>
            </a:pPr>
            <a:r>
              <a:rPr lang="en-ZA" sz="2400" dirty="0">
                <a:solidFill>
                  <a:schemeClr val="bg1"/>
                </a:solidFill>
              </a:rPr>
              <a:t>Advise and assist the Public Administration institutions with the implementation of </a:t>
            </a:r>
            <a:r>
              <a:rPr lang="en-ZA" sz="2400" dirty="0" smtClean="0">
                <a:solidFill>
                  <a:schemeClr val="bg1"/>
                </a:solidFill>
              </a:rPr>
              <a:t>e-Governance (CGICT)</a:t>
            </a:r>
          </a:p>
          <a:p>
            <a:pPr>
              <a:defRPr/>
            </a:pPr>
            <a:endParaRPr lang="en-ZA" dirty="0">
              <a:solidFill>
                <a:schemeClr val="tx1">
                  <a:lumMod val="75000"/>
                  <a:lumOff val="25000"/>
                </a:schemeClr>
              </a:solidFill>
            </a:endParaRPr>
          </a:p>
        </p:txBody>
      </p:sp>
    </p:spTree>
    <p:extLst>
      <p:ext uri="{BB962C8B-B14F-4D97-AF65-F5344CB8AC3E}">
        <p14:creationId xmlns:p14="http://schemas.microsoft.com/office/powerpoint/2010/main" xmlns="" val="1940009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141292"/>
            <a:ext cx="9829800" cy="792158"/>
          </a:xfrm>
        </p:spPr>
        <p:txBody>
          <a:bodyPr/>
          <a:lstStyle/>
          <a:p>
            <a:r>
              <a:rPr lang="en-ZA" sz="3400" b="1" dirty="0"/>
              <a:t>DPSA e-GOVERNANCE </a:t>
            </a:r>
            <a:r>
              <a:rPr lang="en-ZA" sz="3400" b="1" dirty="0" smtClean="0"/>
              <a:t>RESPONSIBILITIES (Cont.)</a:t>
            </a:r>
          </a:p>
        </p:txBody>
      </p:sp>
      <p:sp>
        <p:nvSpPr>
          <p:cNvPr id="3" name="Content Placeholder 2"/>
          <p:cNvSpPr>
            <a:spLocks noGrp="1"/>
          </p:cNvSpPr>
          <p:nvPr>
            <p:ph idx="1"/>
          </p:nvPr>
        </p:nvSpPr>
        <p:spPr>
          <a:xfrm>
            <a:off x="0" y="933450"/>
            <a:ext cx="12192000" cy="4800600"/>
          </a:xfrm>
        </p:spPr>
        <p:txBody>
          <a:bodyPr/>
          <a:lstStyle/>
          <a:p>
            <a:pPr lvl="1">
              <a:spcBef>
                <a:spcPts val="600"/>
              </a:spcBef>
              <a:spcAft>
                <a:spcPts val="600"/>
              </a:spcAft>
              <a:buFont typeface="Wingdings" panose="05000000000000000000" pitchFamily="2" charset="2"/>
              <a:buChar char="Ø"/>
            </a:pPr>
            <a:r>
              <a:rPr lang="en-ZA" sz="2400" dirty="0">
                <a:solidFill>
                  <a:schemeClr val="bg1"/>
                </a:solidFill>
              </a:rPr>
              <a:t>Provide technical expertise on CGICT, business and ICT alignment, ICT planning in accordance with the Framework and the 2016 Public Service Regulations and other related policy matters.</a:t>
            </a:r>
          </a:p>
          <a:p>
            <a:pPr>
              <a:spcBef>
                <a:spcPts val="600"/>
              </a:spcBef>
              <a:spcAft>
                <a:spcPts val="600"/>
              </a:spcAft>
            </a:pPr>
            <a:r>
              <a:rPr lang="en-ZA" sz="2800" dirty="0" smtClean="0">
                <a:solidFill>
                  <a:schemeClr val="bg1"/>
                </a:solidFill>
              </a:rPr>
              <a:t>The </a:t>
            </a:r>
            <a:r>
              <a:rPr lang="en-ZA" sz="2800" dirty="0">
                <a:solidFill>
                  <a:schemeClr val="bg1"/>
                </a:solidFill>
              </a:rPr>
              <a:t>DPSA </a:t>
            </a:r>
            <a:r>
              <a:rPr lang="en-ZA" sz="2800" dirty="0" smtClean="0">
                <a:solidFill>
                  <a:schemeClr val="bg1"/>
                </a:solidFill>
              </a:rPr>
              <a:t>conducted awareness </a:t>
            </a:r>
            <a:r>
              <a:rPr lang="en-ZA" sz="2800" dirty="0">
                <a:solidFill>
                  <a:schemeClr val="bg1"/>
                </a:solidFill>
              </a:rPr>
              <a:t>training </a:t>
            </a:r>
            <a:r>
              <a:rPr lang="en-ZA" sz="2800" dirty="0" smtClean="0">
                <a:solidFill>
                  <a:schemeClr val="bg1"/>
                </a:solidFill>
              </a:rPr>
              <a:t>to </a:t>
            </a:r>
            <a:r>
              <a:rPr lang="en-ZA" sz="2800" dirty="0">
                <a:solidFill>
                  <a:schemeClr val="bg1"/>
                </a:solidFill>
              </a:rPr>
              <a:t>more than 2000 persons </a:t>
            </a:r>
            <a:r>
              <a:rPr lang="en-ZA" sz="2800" dirty="0" smtClean="0">
                <a:solidFill>
                  <a:schemeClr val="bg1"/>
                </a:solidFill>
              </a:rPr>
              <a:t>from:</a:t>
            </a:r>
          </a:p>
          <a:p>
            <a:pPr lvl="1">
              <a:spcBef>
                <a:spcPts val="600"/>
              </a:spcBef>
              <a:spcAft>
                <a:spcPts val="600"/>
              </a:spcAft>
              <a:buFont typeface="Wingdings" panose="05000000000000000000" pitchFamily="2" charset="2"/>
              <a:buChar char="Ø"/>
            </a:pPr>
            <a:r>
              <a:rPr lang="en-ZA" sz="2400" dirty="0">
                <a:solidFill>
                  <a:schemeClr val="bg1"/>
                </a:solidFill>
              </a:rPr>
              <a:t>National departments, provinces, municipalities, public entities and industry, from HoD and audit committee to IT management level. </a:t>
            </a:r>
          </a:p>
          <a:p>
            <a:pPr lvl="1">
              <a:spcBef>
                <a:spcPts val="600"/>
              </a:spcBef>
              <a:spcAft>
                <a:spcPts val="600"/>
              </a:spcAft>
              <a:buFont typeface="Wingdings" panose="05000000000000000000" pitchFamily="2" charset="2"/>
              <a:buChar char="Ø"/>
            </a:pPr>
            <a:r>
              <a:rPr lang="en-ZA" sz="2400" dirty="0">
                <a:solidFill>
                  <a:schemeClr val="bg1"/>
                </a:solidFill>
              </a:rPr>
              <a:t>Other institutions/forums such as Road Accident Fund, </a:t>
            </a:r>
            <a:r>
              <a:rPr lang="en-ZA" sz="2400" dirty="0" err="1">
                <a:solidFill>
                  <a:schemeClr val="bg1"/>
                </a:solidFill>
              </a:rPr>
              <a:t>Setas</a:t>
            </a:r>
            <a:r>
              <a:rPr lang="en-ZA" sz="2400" dirty="0">
                <a:solidFill>
                  <a:schemeClr val="bg1"/>
                </a:solidFill>
              </a:rPr>
              <a:t>/</a:t>
            </a:r>
            <a:r>
              <a:rPr lang="en-ZA" sz="2400" dirty="0" err="1">
                <a:solidFill>
                  <a:schemeClr val="bg1"/>
                </a:solidFill>
              </a:rPr>
              <a:t>Pseta</a:t>
            </a:r>
            <a:r>
              <a:rPr lang="en-ZA" sz="2400" dirty="0">
                <a:solidFill>
                  <a:schemeClr val="bg1"/>
                </a:solidFill>
              </a:rPr>
              <a:t>, SITA, CCMA, National Risk Management Forum, San Parks, the AG, industry, SASSA etc.</a:t>
            </a:r>
          </a:p>
          <a:p>
            <a:pPr>
              <a:defRPr/>
            </a:pPr>
            <a:endParaRPr lang="en-ZA" dirty="0">
              <a:solidFill>
                <a:schemeClr val="bg1"/>
              </a:solidFill>
            </a:endParaRPr>
          </a:p>
        </p:txBody>
      </p:sp>
    </p:spTree>
    <p:extLst>
      <p:ext uri="{BB962C8B-B14F-4D97-AF65-F5344CB8AC3E}">
        <p14:creationId xmlns:p14="http://schemas.microsoft.com/office/powerpoint/2010/main" xmlns="" val="269958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Official DPSA Presentation.potx" id="{EAE83233-E3A9-4308-BAD7-AB80A51EA950}" vid="{D249F352-EEBB-4F5A-80BB-76407D2D5AE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1265</TotalTime>
  <Words>905</Words>
  <Application>Microsoft Office PowerPoint</Application>
  <PresentationFormat>Custom</PresentationFormat>
  <Paragraphs>87</Paragraphs>
  <Slides>16</Slides>
  <Notes>15</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Berlin</vt:lpstr>
      <vt:lpstr>1_Berlin</vt:lpstr>
      <vt:lpstr>2_Berlin</vt:lpstr>
      <vt:lpstr>PROGRESS IN IMPLEMENTING e-GOVERNANCE</vt:lpstr>
      <vt:lpstr>PRESENTATION OUTLINE</vt:lpstr>
      <vt:lpstr>INTRODUCTION</vt:lpstr>
      <vt:lpstr>GENERAL ICT WEAKNESSES</vt:lpstr>
      <vt:lpstr>E-GOVERNANCE WEAKNESSES</vt:lpstr>
      <vt:lpstr>E-GOVERNANCE OF ICT</vt:lpstr>
      <vt:lpstr>IMPLEMENTATION APPROACH</vt:lpstr>
      <vt:lpstr>DPSA e-GOVERNANCE RESPONSIBILITIES</vt:lpstr>
      <vt:lpstr>DPSA e-GOVERNANCE RESPONSIBILITIES (Cont.)</vt:lpstr>
      <vt:lpstr>IMPLEMENTATION PROGRESS DPME</vt:lpstr>
      <vt:lpstr>IMPLEMENTATION PROGRESS MPAT (DPME: 2017)</vt:lpstr>
      <vt:lpstr>IMPLEMENTATION PROGRESS AGSA</vt:lpstr>
      <vt:lpstr>IMPLEMENTATION PROGRESS AGSA (Cont.)</vt:lpstr>
      <vt:lpstr>IMPLEMENTATION PROGRESS AGSA (Cont.)</vt:lpstr>
      <vt:lpstr>E-GOVERNANCE CHALLENGES</vt:lpstr>
      <vt:lpstr>Slide 16</vt:lpstr>
    </vt:vector>
  </TitlesOfParts>
  <Company>The Department of Public Service and Administration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PUMZA</cp:lastModifiedBy>
  <cp:revision>126</cp:revision>
  <cp:lastPrinted>2017-05-29T13:48:47Z</cp:lastPrinted>
  <dcterms:created xsi:type="dcterms:W3CDTF">2016-08-16T08:00:27Z</dcterms:created>
  <dcterms:modified xsi:type="dcterms:W3CDTF">2017-06-02T08:16:20Z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